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55.xml" ContentType="application/vnd.openxmlformats-officedocument.presentationml.notesSlide+xml"/>
  <Override PartName="/ppt/notesSlides/notesSlide56.xml" ContentType="application/vnd.openxmlformats-officedocument.presentationml.notesSlide+xml"/>
  <Override PartName="/ppt/notesSlides/notesSlide57.xml" ContentType="application/vnd.openxmlformats-officedocument.presentationml.notesSlide+xml"/>
  <Override PartName="/ppt/notesSlides/notesSlide58.xml" ContentType="application/vnd.openxmlformats-officedocument.presentationml.notesSlide+xml"/>
  <Override PartName="/ppt/notesSlides/notesSlide59.xml" ContentType="application/vnd.openxmlformats-officedocument.presentationml.notesSlide+xml"/>
  <Override PartName="/ppt/notesSlides/notesSlide60.xml" ContentType="application/vnd.openxmlformats-officedocument.presentationml.notesSlide+xml"/>
  <Override PartName="/ppt/notesSlides/notesSlide61.xml" ContentType="application/vnd.openxmlformats-officedocument.presentationml.notesSlide+xml"/>
  <Override PartName="/ppt/notesSlides/notesSlide62.xml" ContentType="application/vnd.openxmlformats-officedocument.presentationml.notesSlide+xml"/>
  <Override PartName="/ppt/notesSlides/notesSlide63.xml" ContentType="application/vnd.openxmlformats-officedocument.presentationml.notesSlide+xml"/>
  <Override PartName="/ppt/notesSlides/notesSlide64.xml" ContentType="application/vnd.openxmlformats-officedocument.presentationml.notesSlide+xml"/>
  <Override PartName="/ppt/notesSlides/notesSlide65.xml" ContentType="application/vnd.openxmlformats-officedocument.presentationml.notesSlide+xml"/>
  <Override PartName="/ppt/notesSlides/notesSlide66.xml" ContentType="application/vnd.openxmlformats-officedocument.presentationml.notesSlide+xml"/>
  <Override PartName="/ppt/notesSlides/notesSlide67.xml" ContentType="application/vnd.openxmlformats-officedocument.presentationml.notesSlide+xml"/>
  <Override PartName="/ppt/notesSlides/notesSlide68.xml" ContentType="application/vnd.openxmlformats-officedocument.presentationml.notesSlide+xml"/>
  <Override PartName="/ppt/notesSlides/notesSlide69.xml" ContentType="application/vnd.openxmlformats-officedocument.presentationml.notesSlide+xml"/>
  <Override PartName="/ppt/notesSlides/notesSlide7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embedTrueTypeFonts="1" saveSubsetFonts="1" autoCompressPictures="0">
  <p:sldMasterIdLst>
    <p:sldMasterId id="2147483659" r:id="rId1"/>
  </p:sldMasterIdLst>
  <p:notesMasterIdLst>
    <p:notesMasterId r:id="rId7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  <p:sldId id="301" r:id="rId47"/>
    <p:sldId id="302" r:id="rId48"/>
    <p:sldId id="303" r:id="rId49"/>
    <p:sldId id="304" r:id="rId50"/>
    <p:sldId id="305" r:id="rId51"/>
    <p:sldId id="306" r:id="rId52"/>
    <p:sldId id="307" r:id="rId53"/>
    <p:sldId id="308" r:id="rId54"/>
    <p:sldId id="309" r:id="rId55"/>
    <p:sldId id="310" r:id="rId56"/>
    <p:sldId id="311" r:id="rId57"/>
    <p:sldId id="312" r:id="rId58"/>
    <p:sldId id="313" r:id="rId59"/>
    <p:sldId id="314" r:id="rId60"/>
    <p:sldId id="315" r:id="rId61"/>
    <p:sldId id="316" r:id="rId62"/>
    <p:sldId id="317" r:id="rId63"/>
    <p:sldId id="318" r:id="rId64"/>
    <p:sldId id="319" r:id="rId65"/>
    <p:sldId id="320" r:id="rId66"/>
    <p:sldId id="321" r:id="rId67"/>
    <p:sldId id="322" r:id="rId68"/>
    <p:sldId id="323" r:id="rId69"/>
    <p:sldId id="324" r:id="rId70"/>
    <p:sldId id="325" r:id="rId71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AA5FE748-1587-457A-AB0B-E3EE98BC3C4D}">
  <a:tblStyle styleId="{AA5FE748-1587-457A-AB0B-E3EE98BC3C4D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488" y="-112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63" Type="http://schemas.openxmlformats.org/officeDocument/2006/relationships/slide" Target="slides/slide62.xml"/><Relationship Id="rId64" Type="http://schemas.openxmlformats.org/officeDocument/2006/relationships/slide" Target="slides/slide63.xml"/><Relationship Id="rId65" Type="http://schemas.openxmlformats.org/officeDocument/2006/relationships/slide" Target="slides/slide64.xml"/><Relationship Id="rId66" Type="http://schemas.openxmlformats.org/officeDocument/2006/relationships/slide" Target="slides/slide65.xml"/><Relationship Id="rId67" Type="http://schemas.openxmlformats.org/officeDocument/2006/relationships/slide" Target="slides/slide66.xml"/><Relationship Id="rId68" Type="http://schemas.openxmlformats.org/officeDocument/2006/relationships/slide" Target="slides/slide67.xml"/><Relationship Id="rId69" Type="http://schemas.openxmlformats.org/officeDocument/2006/relationships/slide" Target="slides/slide68.xml"/><Relationship Id="rId50" Type="http://schemas.openxmlformats.org/officeDocument/2006/relationships/slide" Target="slides/slide49.xml"/><Relationship Id="rId51" Type="http://schemas.openxmlformats.org/officeDocument/2006/relationships/slide" Target="slides/slide50.xml"/><Relationship Id="rId52" Type="http://schemas.openxmlformats.org/officeDocument/2006/relationships/slide" Target="slides/slide51.xml"/><Relationship Id="rId53" Type="http://schemas.openxmlformats.org/officeDocument/2006/relationships/slide" Target="slides/slide52.xml"/><Relationship Id="rId54" Type="http://schemas.openxmlformats.org/officeDocument/2006/relationships/slide" Target="slides/slide53.xml"/><Relationship Id="rId55" Type="http://schemas.openxmlformats.org/officeDocument/2006/relationships/slide" Target="slides/slide54.xml"/><Relationship Id="rId56" Type="http://schemas.openxmlformats.org/officeDocument/2006/relationships/slide" Target="slides/slide55.xml"/><Relationship Id="rId57" Type="http://schemas.openxmlformats.org/officeDocument/2006/relationships/slide" Target="slides/slide56.xml"/><Relationship Id="rId58" Type="http://schemas.openxmlformats.org/officeDocument/2006/relationships/slide" Target="slides/slide57.xml"/><Relationship Id="rId59" Type="http://schemas.openxmlformats.org/officeDocument/2006/relationships/slide" Target="slides/slide58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Relationship Id="rId46" Type="http://schemas.openxmlformats.org/officeDocument/2006/relationships/slide" Target="slides/slide45.xml"/><Relationship Id="rId47" Type="http://schemas.openxmlformats.org/officeDocument/2006/relationships/slide" Target="slides/slide46.xml"/><Relationship Id="rId48" Type="http://schemas.openxmlformats.org/officeDocument/2006/relationships/slide" Target="slides/slide47.xml"/><Relationship Id="rId49" Type="http://schemas.openxmlformats.org/officeDocument/2006/relationships/slide" Target="slides/slide4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70" Type="http://schemas.openxmlformats.org/officeDocument/2006/relationships/slide" Target="slides/slide69.xml"/><Relationship Id="rId71" Type="http://schemas.openxmlformats.org/officeDocument/2006/relationships/slide" Target="slides/slide70.xml"/><Relationship Id="rId72" Type="http://schemas.openxmlformats.org/officeDocument/2006/relationships/notesMaster" Target="notesMasters/notesMaster1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73" Type="http://schemas.openxmlformats.org/officeDocument/2006/relationships/printerSettings" Target="printerSettings/printerSettings1.bin"/><Relationship Id="rId74" Type="http://schemas.openxmlformats.org/officeDocument/2006/relationships/presProps" Target="presProps.xml"/><Relationship Id="rId75" Type="http://schemas.openxmlformats.org/officeDocument/2006/relationships/viewProps" Target="viewProps.xml"/><Relationship Id="rId76" Type="http://schemas.openxmlformats.org/officeDocument/2006/relationships/theme" Target="theme/theme1.xml"/><Relationship Id="rId77" Type="http://schemas.openxmlformats.org/officeDocument/2006/relationships/tableStyles" Target="tableStyles.xml"/><Relationship Id="rId60" Type="http://schemas.openxmlformats.org/officeDocument/2006/relationships/slide" Target="slides/slide59.xml"/><Relationship Id="rId61" Type="http://schemas.openxmlformats.org/officeDocument/2006/relationships/slide" Target="slides/slide60.xml"/><Relationship Id="rId62" Type="http://schemas.openxmlformats.org/officeDocument/2006/relationships/slide" Target="slides/slide61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600266515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2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2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_rels/notesSlide2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7.xml"/></Relationships>
</file>

<file path=ppt/notesSlides/_rels/notesSlide2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8.xml"/></Relationships>
</file>

<file path=ppt/notesSlides/_rels/notesSlide2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9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0.xml"/></Relationships>
</file>

<file path=ppt/notesSlides/_rels/notesSlide3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1.xml"/></Relationships>
</file>

<file path=ppt/notesSlides/_rels/notesSlide3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2.xml"/></Relationships>
</file>

<file path=ppt/notesSlides/_rels/notesSlide3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3.xml"/></Relationships>
</file>

<file path=ppt/notesSlides/_rels/notesSlide3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4.xml"/></Relationships>
</file>

<file path=ppt/notesSlides/_rels/notesSlide3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5.xml"/></Relationships>
</file>

<file path=ppt/notesSlides/_rels/notesSlide3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6.xml"/></Relationships>
</file>

<file path=ppt/notesSlides/_rels/notesSlide3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7.xml"/></Relationships>
</file>

<file path=ppt/notesSlides/_rels/notesSlide3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8.xml"/></Relationships>
</file>

<file path=ppt/notesSlides/_rels/notesSlide3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9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0.xml"/></Relationships>
</file>

<file path=ppt/notesSlides/_rels/notesSlide4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1.xml"/></Relationships>
</file>

<file path=ppt/notesSlides/_rels/notesSlide4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2.xml"/></Relationships>
</file>

<file path=ppt/notesSlides/_rels/notesSlide4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3.xml"/></Relationships>
</file>

<file path=ppt/notesSlides/_rels/notesSlide4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4.xml"/></Relationships>
</file>

<file path=ppt/notesSlides/_rels/notesSlide4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5.xml"/></Relationships>
</file>

<file path=ppt/notesSlides/_rels/notesSlide4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6.xml"/></Relationships>
</file>

<file path=ppt/notesSlides/_rels/notesSlide4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7.xml"/></Relationships>
</file>

<file path=ppt/notesSlides/_rels/notesSlide4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8.xml"/></Relationships>
</file>

<file path=ppt/notesSlides/_rels/notesSlide4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9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5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0.xml"/></Relationships>
</file>

<file path=ppt/notesSlides/_rels/notesSlide5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1.xml"/></Relationships>
</file>

<file path=ppt/notesSlides/_rels/notesSlide5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2.xml"/></Relationships>
</file>

<file path=ppt/notesSlides/_rels/notesSlide5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3.xml"/></Relationships>
</file>

<file path=ppt/notesSlides/_rels/notesSlide5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4.xml"/></Relationships>
</file>

<file path=ppt/notesSlides/_rels/notesSlide5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5.xml"/></Relationships>
</file>

<file path=ppt/notesSlides/_rels/notesSlide5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6.xml"/></Relationships>
</file>

<file path=ppt/notesSlides/_rels/notesSlide5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7.xml"/></Relationships>
</file>

<file path=ppt/notesSlides/_rels/notesSlide5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8.xml"/></Relationships>
</file>

<file path=ppt/notesSlides/_rels/notesSlide5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9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6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0.xml"/></Relationships>
</file>

<file path=ppt/notesSlides/_rels/notesSlide6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1.xml"/></Relationships>
</file>

<file path=ppt/notesSlides/_rels/notesSlide6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2.xml"/></Relationships>
</file>

<file path=ppt/notesSlides/_rels/notesSlide6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3.xml"/></Relationships>
</file>

<file path=ppt/notesSlides/_rels/notesSlide6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4.xml"/></Relationships>
</file>

<file path=ppt/notesSlides/_rels/notesSlide6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5.xml"/></Relationships>
</file>

<file path=ppt/notesSlides/_rels/notesSlide6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6.xml"/></Relationships>
</file>

<file path=ppt/notesSlides/_rels/notesSlide6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7.xml"/></Relationships>
</file>

<file path=ppt/notesSlides/_rels/notesSlide6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8.xml"/></Relationships>
</file>

<file path=ppt/notesSlides/_rels/notesSlide6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9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7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0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Shape 61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2" name="Shape 6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Shape 144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5" name="Shape 14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Shape 155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6" name="Shape 15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Shape 162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3" name="Shape 16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Shape 172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3" name="Shape 17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Shape 178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9" name="Shape 17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Shape 186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7" name="Shape 18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Shape 196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7" name="Shape 19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Shape 204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5" name="Shape 20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Shape 214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5" name="Shape 21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Shape 224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5" name="Shape 22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Shape 67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" name="Shape 6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Shape 234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5" name="Shape 23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" name="Shape 243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4" name="Shape 24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" name="Shape 25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2" name="Shape 25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" name="Shape 258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9" name="Shape 25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" name="Shape 264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5" name="Shape 26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" name="Shape 271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2" name="Shape 27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0" name="Shape 280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1" name="Shape 28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Shape 291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2" name="Shape 29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0" name="Shape 300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1" name="Shape 30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0" name="Shape 310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1" name="Shape 31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Shape 74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5" name="Shape 7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0" name="Shape 320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1" name="Shape 32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0" name="Shape 330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1" name="Shape 33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6" name="Shape 336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7" name="Shape 33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3" name="Shape 343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4" name="Shape 34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9" name="Shape 349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50" name="Shape 35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9" name="Shape 359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60" name="Shape 36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7" name="Shape 367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68" name="Shape 36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7" name="Shape 377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78" name="Shape 37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Explain load factor</a:t>
            </a:r>
            <a:endParaRPr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7" name="Shape 387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88" name="Shape 38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5" name="Shape 395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6" name="Shape 39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2" name="Shape 8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1" name="Shape 401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02" name="Shape 40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8" name="Shape 408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09" name="Shape 40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" name="Shape 419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20" name="Shape 42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8" name="Shape 428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29" name="Shape 42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8" name="Shape 438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39" name="Shape 43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8" name="Shape 448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49" name="Shape 44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9" name="Shape 459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60" name="Shape 46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8" name="Shape 468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69" name="Shape 46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7" name="Shape 477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78" name="Shape 47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8" name="Shape 488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89" name="Shape 48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Shape 87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8" name="Shape 8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6" name="Shape 496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97" name="Shape 49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2" name="Shape 502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03" name="Shape 50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0" name="Shape 510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11" name="Shape 51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8" name="Shape 518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19" name="Shape 51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6" name="Shape 526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7" name="Shape 52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4" name="Shape 534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35" name="Shape 53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" name="Shape 542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43" name="Shape 54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0" name="Shape 550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51" name="Shape 55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8" name="Shape 558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59" name="Shape 55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6" name="Shape 566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67" name="Shape 56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Shape 94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5" name="Shape 9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4" name="Shape 574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75" name="Shape 57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2" name="Shape 582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3" name="Shape 58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0" name="Shape 590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91" name="Shape 59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8" name="Shape 598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99" name="Shape 59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6" name="Shape 606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7" name="Shape 60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" name="Shape 614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5" name="Shape 61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0" name="Shape 620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21" name="Shape 62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7" name="Shape 627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28" name="Shape 62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" name="Shape 634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35" name="Shape 63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1" name="Shape 641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42" name="Shape 64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Shape 101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2" name="Shape 10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8" name="Shape 648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49" name="Shape 64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Shape 107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8" name="Shape 10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Shape 131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2" name="Shape 13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bg>
      <p:bgPr>
        <a:solidFill>
          <a:schemeClr val="dk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/>
          <p:nvPr/>
        </p:nvSpPr>
        <p:spPr>
          <a:xfrm>
            <a:off x="-125" y="0"/>
            <a:ext cx="9144250" cy="4398100"/>
          </a:xfrm>
          <a:custGeom>
            <a:avLst/>
            <a:gdLst/>
            <a:ahLst/>
            <a:cxnLst/>
            <a:rect l="0" t="0" r="0" b="0"/>
            <a:pathLst>
              <a:path w="365770" h="175924" extrusionOk="0">
                <a:moveTo>
                  <a:pt x="0" y="0"/>
                </a:moveTo>
                <a:lnTo>
                  <a:pt x="365770" y="0"/>
                </a:lnTo>
                <a:lnTo>
                  <a:pt x="365760" y="70914"/>
                </a:lnTo>
                <a:lnTo>
                  <a:pt x="0" y="175924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</p:sp>
      <p:sp>
        <p:nvSpPr>
          <p:cNvPr id="11" name="Shape 11"/>
          <p:cNvSpPr txBox="1">
            <a:spLocks noGrp="1"/>
          </p:cNvSpPr>
          <p:nvPr>
            <p:ph type="ctrTitle"/>
          </p:nvPr>
        </p:nvSpPr>
        <p:spPr>
          <a:xfrm>
            <a:off x="311700" y="539725"/>
            <a:ext cx="8520600" cy="12825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2" name="Shape 12"/>
          <p:cNvSpPr txBox="1">
            <a:spLocks noGrp="1"/>
          </p:cNvSpPr>
          <p:nvPr>
            <p:ph type="subTitle" idx="1"/>
          </p:nvPr>
        </p:nvSpPr>
        <p:spPr>
          <a:xfrm>
            <a:off x="311700" y="1878560"/>
            <a:ext cx="4242600" cy="7383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9pPr>
          </a:lstStyle>
          <a:p>
            <a:endParaRPr/>
          </a:p>
        </p:txBody>
      </p:sp>
      <p:sp>
        <p:nvSpPr>
          <p:cNvPr id="13" name="Shape 1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buNone/>
              <a:defRPr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buNone/>
              <a:defRPr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buNone/>
              <a:defRPr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buNone/>
              <a:defRPr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buNone/>
              <a:defRPr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buNone/>
              <a:defRPr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buNone/>
              <a:defRPr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buNone/>
              <a:defRPr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bg>
      <p:bgPr>
        <a:solidFill>
          <a:schemeClr val="dk1"/>
        </a:solidFill>
        <a:effectLst/>
      </p:bgPr>
    </p:bg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Shape 55"/>
          <p:cNvSpPr txBox="1">
            <a:spLocks noGrp="1"/>
          </p:cNvSpPr>
          <p:nvPr>
            <p:ph type="title"/>
          </p:nvPr>
        </p:nvSpPr>
        <p:spPr>
          <a:xfrm>
            <a:off x="311750" y="831175"/>
            <a:ext cx="5334900" cy="12447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0"/>
              <a:buNone/>
              <a:defRPr sz="100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0"/>
              <a:buNone/>
              <a:defRPr sz="100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0"/>
              <a:buNone/>
              <a:defRPr sz="100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0"/>
              <a:buNone/>
              <a:defRPr sz="100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0"/>
              <a:buNone/>
              <a:defRPr sz="100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0"/>
              <a:buNone/>
              <a:defRPr sz="100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0"/>
              <a:buNone/>
              <a:defRPr sz="100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0"/>
              <a:buNone/>
              <a:defRPr sz="100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0"/>
              <a:buNone/>
              <a:defRPr sz="100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56" name="Shape 56"/>
          <p:cNvSpPr txBox="1">
            <a:spLocks noGrp="1"/>
          </p:cNvSpPr>
          <p:nvPr>
            <p:ph type="body" idx="1"/>
          </p:nvPr>
        </p:nvSpPr>
        <p:spPr>
          <a:xfrm>
            <a:off x="311700" y="2121425"/>
            <a:ext cx="5334900" cy="9426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1115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300"/>
              <a:buChar char="●"/>
              <a:defRPr>
                <a:solidFill>
                  <a:schemeClr val="accent2"/>
                </a:solidFill>
              </a:defRPr>
            </a:lvl1pPr>
            <a:lvl2pPr marL="914400" lvl="1" indent="-29845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○"/>
              <a:defRPr>
                <a:solidFill>
                  <a:schemeClr val="accent2"/>
                </a:solidFill>
              </a:defRPr>
            </a:lvl2pPr>
            <a:lvl3pPr marL="1371600" lvl="2" indent="-29845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■"/>
              <a:defRPr>
                <a:solidFill>
                  <a:schemeClr val="accent2"/>
                </a:solidFill>
              </a:defRPr>
            </a:lvl3pPr>
            <a:lvl4pPr marL="1828800" lvl="3" indent="-29845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●"/>
              <a:defRPr>
                <a:solidFill>
                  <a:schemeClr val="accent2"/>
                </a:solidFill>
              </a:defRPr>
            </a:lvl4pPr>
            <a:lvl5pPr marL="2286000" lvl="4" indent="-29845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○"/>
              <a:defRPr>
                <a:solidFill>
                  <a:schemeClr val="accent2"/>
                </a:solidFill>
              </a:defRPr>
            </a:lvl5pPr>
            <a:lvl6pPr marL="2743200" lvl="5" indent="-29845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■"/>
              <a:defRPr>
                <a:solidFill>
                  <a:schemeClr val="accent2"/>
                </a:solidFill>
              </a:defRPr>
            </a:lvl6pPr>
            <a:lvl7pPr marL="3200400" lvl="6" indent="-29845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●"/>
              <a:defRPr>
                <a:solidFill>
                  <a:schemeClr val="accent2"/>
                </a:solidFill>
              </a:defRPr>
            </a:lvl7pPr>
            <a:lvl8pPr marL="3657600" lvl="7" indent="-29845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○"/>
              <a:defRPr>
                <a:solidFill>
                  <a:schemeClr val="accent2"/>
                </a:solidFill>
              </a:defRPr>
            </a:lvl8pPr>
            <a:lvl9pPr marL="4114800" lvl="8" indent="-298450">
              <a:spcBef>
                <a:spcPts val="1600"/>
              </a:spcBef>
              <a:spcAft>
                <a:spcPts val="1600"/>
              </a:spcAft>
              <a:buClr>
                <a:schemeClr val="accent2"/>
              </a:buClr>
              <a:buSzPts val="1100"/>
              <a:buChar char="■"/>
              <a:defRPr>
                <a:solidFill>
                  <a:schemeClr val="accent2"/>
                </a:solidFill>
              </a:defRPr>
            </a:lvl9pPr>
          </a:lstStyle>
          <a:p>
            <a:endParaRPr/>
          </a:p>
        </p:txBody>
      </p:sp>
      <p:sp>
        <p:nvSpPr>
          <p:cNvPr id="57" name="Shape 5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buNone/>
              <a:defRPr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buNone/>
              <a:defRPr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buNone/>
              <a:defRPr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buNone/>
              <a:defRPr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buNone/>
              <a:defRPr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buNone/>
              <a:defRPr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buNone/>
              <a:defRPr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buNone/>
              <a:defRPr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Shape 5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buNone/>
              <a:defRPr/>
            </a:lvl1pPr>
            <a:lvl2pPr lvl="1">
              <a:spcBef>
                <a:spcPts val="0"/>
              </a:spcBef>
              <a:buNone/>
              <a:defRPr/>
            </a:lvl2pPr>
            <a:lvl3pPr lvl="2">
              <a:spcBef>
                <a:spcPts val="0"/>
              </a:spcBef>
              <a:buNone/>
              <a:defRPr/>
            </a:lvl3pPr>
            <a:lvl4pPr lvl="3">
              <a:spcBef>
                <a:spcPts val="0"/>
              </a:spcBef>
              <a:buNone/>
              <a:defRPr/>
            </a:lvl4pPr>
            <a:lvl5pPr lvl="4">
              <a:spcBef>
                <a:spcPts val="0"/>
              </a:spcBef>
              <a:buNone/>
              <a:defRPr/>
            </a:lvl5pPr>
            <a:lvl6pPr lvl="5">
              <a:spcBef>
                <a:spcPts val="0"/>
              </a:spcBef>
              <a:buNone/>
              <a:defRPr/>
            </a:lvl6pPr>
            <a:lvl7pPr lvl="6">
              <a:spcBef>
                <a:spcPts val="0"/>
              </a:spcBef>
              <a:buNone/>
              <a:defRPr/>
            </a:lvl7pPr>
            <a:lvl8pPr lvl="7">
              <a:spcBef>
                <a:spcPts val="0"/>
              </a:spcBef>
              <a:buNone/>
              <a:defRPr/>
            </a:lvl8pPr>
            <a:lvl9pPr lvl="8">
              <a:spcBef>
                <a:spcPts val="0"/>
              </a:spcBef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bg>
      <p:bgPr>
        <a:solidFill>
          <a:schemeClr val="accent3"/>
        </a:solidFill>
        <a:effectLst/>
      </p:bgPr>
    </p:bg>
    <p:spTree>
      <p:nvGrpSpPr>
        <p:cNvPr id="1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hape 15"/>
          <p:cNvSpPr/>
          <p:nvPr/>
        </p:nvSpPr>
        <p:spPr>
          <a:xfrm>
            <a:off x="0" y="48099"/>
            <a:ext cx="9144250" cy="4398100"/>
          </a:xfrm>
          <a:custGeom>
            <a:avLst/>
            <a:gdLst/>
            <a:ahLst/>
            <a:cxnLst/>
            <a:rect l="0" t="0" r="0" b="0"/>
            <a:pathLst>
              <a:path w="365770" h="175924" extrusionOk="0">
                <a:moveTo>
                  <a:pt x="0" y="0"/>
                </a:moveTo>
                <a:lnTo>
                  <a:pt x="365770" y="0"/>
                </a:lnTo>
                <a:lnTo>
                  <a:pt x="365760" y="70914"/>
                </a:lnTo>
                <a:lnTo>
                  <a:pt x="0" y="175924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</p:sp>
      <p:sp>
        <p:nvSpPr>
          <p:cNvPr id="16" name="Shape 16"/>
          <p:cNvSpPr/>
          <p:nvPr/>
        </p:nvSpPr>
        <p:spPr>
          <a:xfrm>
            <a:off x="0" y="0"/>
            <a:ext cx="9144250" cy="4398100"/>
          </a:xfrm>
          <a:custGeom>
            <a:avLst/>
            <a:gdLst/>
            <a:ahLst/>
            <a:cxnLst/>
            <a:rect l="0" t="0" r="0" b="0"/>
            <a:pathLst>
              <a:path w="365770" h="175924" extrusionOk="0">
                <a:moveTo>
                  <a:pt x="0" y="0"/>
                </a:moveTo>
                <a:lnTo>
                  <a:pt x="365770" y="0"/>
                </a:lnTo>
                <a:lnTo>
                  <a:pt x="365760" y="70914"/>
                </a:lnTo>
                <a:lnTo>
                  <a:pt x="0" y="175924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</p:sp>
      <p:sp>
        <p:nvSpPr>
          <p:cNvPr id="17" name="Shape 17"/>
          <p:cNvSpPr txBox="1">
            <a:spLocks noGrp="1"/>
          </p:cNvSpPr>
          <p:nvPr>
            <p:ph type="title"/>
          </p:nvPr>
        </p:nvSpPr>
        <p:spPr>
          <a:xfrm>
            <a:off x="311700" y="539725"/>
            <a:ext cx="8520600" cy="12825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8" name="Shape 1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buNone/>
              <a:defRPr>
                <a:solidFill>
                  <a:schemeClr val="accent1"/>
                </a:solidFill>
              </a:defRPr>
            </a:lvl1pPr>
            <a:lvl2pPr lvl="1">
              <a:spcBef>
                <a:spcPts val="0"/>
              </a:spcBef>
              <a:buNone/>
              <a:defRPr>
                <a:solidFill>
                  <a:schemeClr val="accent1"/>
                </a:solidFill>
              </a:defRPr>
            </a:lvl2pPr>
            <a:lvl3pPr lvl="2">
              <a:spcBef>
                <a:spcPts val="0"/>
              </a:spcBef>
              <a:buNone/>
              <a:defRPr>
                <a:solidFill>
                  <a:schemeClr val="accent1"/>
                </a:solidFill>
              </a:defRPr>
            </a:lvl3pPr>
            <a:lvl4pPr lvl="3">
              <a:spcBef>
                <a:spcPts val="0"/>
              </a:spcBef>
              <a:buNone/>
              <a:defRPr>
                <a:solidFill>
                  <a:schemeClr val="accent1"/>
                </a:solidFill>
              </a:defRPr>
            </a:lvl4pPr>
            <a:lvl5pPr lvl="4">
              <a:spcBef>
                <a:spcPts val="0"/>
              </a:spcBef>
              <a:buNone/>
              <a:defRPr>
                <a:solidFill>
                  <a:schemeClr val="accent1"/>
                </a:solidFill>
              </a:defRPr>
            </a:lvl5pPr>
            <a:lvl6pPr lvl="5">
              <a:spcBef>
                <a:spcPts val="0"/>
              </a:spcBef>
              <a:buNone/>
              <a:defRPr>
                <a:solidFill>
                  <a:schemeClr val="accent1"/>
                </a:solidFill>
              </a:defRPr>
            </a:lvl6pPr>
            <a:lvl7pPr lvl="6">
              <a:spcBef>
                <a:spcPts val="0"/>
              </a:spcBef>
              <a:buNone/>
              <a:defRPr>
                <a:solidFill>
                  <a:schemeClr val="accent1"/>
                </a:solidFill>
              </a:defRPr>
            </a:lvl7pPr>
            <a:lvl8pPr lvl="7">
              <a:spcBef>
                <a:spcPts val="0"/>
              </a:spcBef>
              <a:buNone/>
              <a:defRPr>
                <a:solidFill>
                  <a:schemeClr val="accent1"/>
                </a:solidFill>
              </a:defRPr>
            </a:lvl8pPr>
            <a:lvl9pPr lvl="8">
              <a:spcBef>
                <a:spcPts val="0"/>
              </a:spcBef>
              <a:buNone/>
              <a:defRPr>
                <a:solidFill>
                  <a:schemeClr val="accent1"/>
                </a:solidFill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>
            <a:off x="0" y="0"/>
            <a:ext cx="43140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" name="Shape 21"/>
          <p:cNvSpPr/>
          <p:nvPr/>
        </p:nvSpPr>
        <p:spPr>
          <a:xfrm>
            <a:off x="0" y="44125"/>
            <a:ext cx="4313625" cy="4399375"/>
          </a:xfrm>
          <a:custGeom>
            <a:avLst/>
            <a:gdLst/>
            <a:ahLst/>
            <a:cxnLst/>
            <a:rect l="0" t="0" r="0" b="0"/>
            <a:pathLst>
              <a:path w="172545" h="175975" extrusionOk="0">
                <a:moveTo>
                  <a:pt x="0" y="157"/>
                </a:moveTo>
                <a:lnTo>
                  <a:pt x="172419" y="0"/>
                </a:lnTo>
                <a:lnTo>
                  <a:pt x="172545" y="126541"/>
                </a:lnTo>
                <a:lnTo>
                  <a:pt x="0" y="175975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</p:sp>
      <p:sp>
        <p:nvSpPr>
          <p:cNvPr id="22" name="Shape 22"/>
          <p:cNvSpPr/>
          <p:nvPr/>
        </p:nvSpPr>
        <p:spPr>
          <a:xfrm>
            <a:off x="-125" y="0"/>
            <a:ext cx="4316900" cy="4395600"/>
          </a:xfrm>
          <a:custGeom>
            <a:avLst/>
            <a:gdLst/>
            <a:ahLst/>
            <a:cxnLst/>
            <a:rect l="0" t="0" r="0" b="0"/>
            <a:pathLst>
              <a:path w="172676" h="175824" extrusionOk="0">
                <a:moveTo>
                  <a:pt x="0" y="6"/>
                </a:moveTo>
                <a:lnTo>
                  <a:pt x="172676" y="0"/>
                </a:lnTo>
                <a:lnTo>
                  <a:pt x="172562" y="126442"/>
                </a:lnTo>
                <a:lnTo>
                  <a:pt x="0" y="175824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</p:sp>
      <p:sp>
        <p:nvSpPr>
          <p:cNvPr id="23" name="Shape 23"/>
          <p:cNvSpPr txBox="1">
            <a:spLocks noGrp="1"/>
          </p:cNvSpPr>
          <p:nvPr>
            <p:ph type="title"/>
          </p:nvPr>
        </p:nvSpPr>
        <p:spPr>
          <a:xfrm>
            <a:off x="311725" y="500925"/>
            <a:ext cx="3706500" cy="25089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24" name="Shape 24"/>
          <p:cNvSpPr txBox="1">
            <a:spLocks noGrp="1"/>
          </p:cNvSpPr>
          <p:nvPr>
            <p:ph type="body" idx="1"/>
          </p:nvPr>
        </p:nvSpPr>
        <p:spPr>
          <a:xfrm>
            <a:off x="4644675" y="500925"/>
            <a:ext cx="4166400" cy="40986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marL="457200" lvl="0" indent="-355600">
              <a:spcBef>
                <a:spcPts val="0"/>
              </a:spcBef>
              <a:spcAft>
                <a:spcPts val="0"/>
              </a:spcAft>
              <a:buSzPts val="2000"/>
              <a:buAutoNum type="arabicPeriod"/>
              <a:defRPr sz="2000"/>
            </a:lvl1pPr>
            <a:lvl2pPr marL="914400" lvl="1" indent="-355600">
              <a:spcBef>
                <a:spcPts val="1600"/>
              </a:spcBef>
              <a:spcAft>
                <a:spcPts val="0"/>
              </a:spcAft>
              <a:buSzPts val="2000"/>
              <a:buAutoNum type="alphaLcPeriod"/>
              <a:defRPr sz="2000"/>
            </a:lvl2pPr>
            <a:lvl3pPr marL="1371600" lvl="2" indent="-355600">
              <a:spcBef>
                <a:spcPts val="1600"/>
              </a:spcBef>
              <a:spcAft>
                <a:spcPts val="0"/>
              </a:spcAft>
              <a:buSzPts val="2000"/>
              <a:buAutoNum type="romanLcPeriod"/>
              <a:defRPr sz="2000"/>
            </a:lvl3pPr>
            <a:lvl4pPr marL="1828800" lvl="3" indent="-355600">
              <a:spcBef>
                <a:spcPts val="1600"/>
              </a:spcBef>
              <a:spcAft>
                <a:spcPts val="0"/>
              </a:spcAft>
              <a:buSzPts val="2000"/>
              <a:buAutoNum type="arabicPeriod"/>
              <a:defRPr sz="2000"/>
            </a:lvl4pPr>
            <a:lvl5pPr marL="2286000" lvl="4" indent="-355600">
              <a:spcBef>
                <a:spcPts val="1600"/>
              </a:spcBef>
              <a:spcAft>
                <a:spcPts val="0"/>
              </a:spcAft>
              <a:buSzPts val="2000"/>
              <a:buAutoNum type="alphaLcPeriod"/>
              <a:defRPr sz="2000"/>
            </a:lvl5pPr>
            <a:lvl6pPr marL="2743200" lvl="5" indent="-355600">
              <a:spcBef>
                <a:spcPts val="1600"/>
              </a:spcBef>
              <a:spcAft>
                <a:spcPts val="0"/>
              </a:spcAft>
              <a:buSzPts val="2000"/>
              <a:buAutoNum type="romanLcPeriod"/>
              <a:defRPr sz="2000"/>
            </a:lvl6pPr>
            <a:lvl7pPr marL="3200400" lvl="6" indent="-355600">
              <a:spcBef>
                <a:spcPts val="1600"/>
              </a:spcBef>
              <a:spcAft>
                <a:spcPts val="0"/>
              </a:spcAft>
              <a:buSzPts val="2000"/>
              <a:buAutoNum type="arabicPeriod"/>
              <a:defRPr sz="2000"/>
            </a:lvl7pPr>
            <a:lvl8pPr marL="3657600" lvl="7" indent="-355600">
              <a:spcBef>
                <a:spcPts val="1600"/>
              </a:spcBef>
              <a:spcAft>
                <a:spcPts val="0"/>
              </a:spcAft>
              <a:buSzPts val="2000"/>
              <a:buAutoNum type="alphaLcPeriod"/>
              <a:defRPr sz="2000"/>
            </a:lvl8pPr>
            <a:lvl9pPr marL="4114800" lvl="8" indent="-355600">
              <a:spcBef>
                <a:spcPts val="1600"/>
              </a:spcBef>
              <a:spcAft>
                <a:spcPts val="1600"/>
              </a:spcAft>
              <a:buSzPts val="2000"/>
              <a:buAutoNum type="romanLcPeriod"/>
              <a:defRPr sz="2000"/>
            </a:lvl9pPr>
          </a:lstStyle>
          <a:p>
            <a:endParaRPr/>
          </a:p>
        </p:txBody>
      </p:sp>
      <p:sp>
        <p:nvSpPr>
          <p:cNvPr id="25" name="Shape 2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buNone/>
              <a:defRPr/>
            </a:lvl1pPr>
            <a:lvl2pPr lvl="1">
              <a:spcBef>
                <a:spcPts val="0"/>
              </a:spcBef>
              <a:buNone/>
              <a:defRPr/>
            </a:lvl2pPr>
            <a:lvl3pPr lvl="2">
              <a:spcBef>
                <a:spcPts val="0"/>
              </a:spcBef>
              <a:buNone/>
              <a:defRPr/>
            </a:lvl3pPr>
            <a:lvl4pPr lvl="3">
              <a:spcBef>
                <a:spcPts val="0"/>
              </a:spcBef>
              <a:buNone/>
              <a:defRPr/>
            </a:lvl4pPr>
            <a:lvl5pPr lvl="4">
              <a:spcBef>
                <a:spcPts val="0"/>
              </a:spcBef>
              <a:buNone/>
              <a:defRPr/>
            </a:lvl5pPr>
            <a:lvl6pPr lvl="5">
              <a:spcBef>
                <a:spcPts val="0"/>
              </a:spcBef>
              <a:buNone/>
              <a:defRPr/>
            </a:lvl6pPr>
            <a:lvl7pPr lvl="6">
              <a:spcBef>
                <a:spcPts val="0"/>
              </a:spcBef>
              <a:buNone/>
              <a:defRPr/>
            </a:lvl7pPr>
            <a:lvl8pPr lvl="7">
              <a:spcBef>
                <a:spcPts val="0"/>
              </a:spcBef>
              <a:buNone/>
              <a:defRPr/>
            </a:lvl8pPr>
            <a:lvl9pPr lvl="8">
              <a:spcBef>
                <a:spcPts val="0"/>
              </a:spcBef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Shape 27"/>
          <p:cNvSpPr/>
          <p:nvPr/>
        </p:nvSpPr>
        <p:spPr>
          <a:xfrm>
            <a:off x="0" y="0"/>
            <a:ext cx="9144000" cy="12771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" name="Shape 28"/>
          <p:cNvSpPr txBox="1">
            <a:spLocks noGrp="1"/>
          </p:cNvSpPr>
          <p:nvPr>
            <p:ph type="title"/>
          </p:nvPr>
        </p:nvSpPr>
        <p:spPr>
          <a:xfrm>
            <a:off x="311725" y="500925"/>
            <a:ext cx="8520600" cy="6237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29" name="Shape 29"/>
          <p:cNvSpPr txBox="1">
            <a:spLocks noGrp="1"/>
          </p:cNvSpPr>
          <p:nvPr>
            <p:ph type="body" idx="1"/>
          </p:nvPr>
        </p:nvSpPr>
        <p:spPr>
          <a:xfrm>
            <a:off x="311700" y="1505700"/>
            <a:ext cx="3999900" cy="30762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55600">
              <a:spcBef>
                <a:spcPts val="0"/>
              </a:spcBef>
              <a:spcAft>
                <a:spcPts val="0"/>
              </a:spcAft>
              <a:buSzPts val="2000"/>
              <a:buChar char="●"/>
              <a:defRPr sz="2000"/>
            </a:lvl1pPr>
            <a:lvl2pPr marL="914400" lvl="1" indent="-355600">
              <a:spcBef>
                <a:spcPts val="1600"/>
              </a:spcBef>
              <a:spcAft>
                <a:spcPts val="0"/>
              </a:spcAft>
              <a:buSzPts val="2000"/>
              <a:buChar char="○"/>
              <a:defRPr sz="2000"/>
            </a:lvl2pPr>
            <a:lvl3pPr marL="1371600" lvl="2" indent="-355600">
              <a:spcBef>
                <a:spcPts val="1600"/>
              </a:spcBef>
              <a:spcAft>
                <a:spcPts val="0"/>
              </a:spcAft>
              <a:buSzPts val="2000"/>
              <a:buChar char="■"/>
              <a:defRPr sz="2000"/>
            </a:lvl3pPr>
            <a:lvl4pPr marL="1828800" lvl="3" indent="-355600">
              <a:spcBef>
                <a:spcPts val="1600"/>
              </a:spcBef>
              <a:spcAft>
                <a:spcPts val="0"/>
              </a:spcAft>
              <a:buSzPts val="2000"/>
              <a:buChar char="●"/>
              <a:defRPr sz="2000"/>
            </a:lvl4pPr>
            <a:lvl5pPr marL="2286000" lvl="4" indent="-355600">
              <a:spcBef>
                <a:spcPts val="1600"/>
              </a:spcBef>
              <a:spcAft>
                <a:spcPts val="0"/>
              </a:spcAft>
              <a:buSzPts val="2000"/>
              <a:buChar char="○"/>
              <a:defRPr sz="2000"/>
            </a:lvl5pPr>
            <a:lvl6pPr marL="2743200" lvl="5" indent="-355600">
              <a:spcBef>
                <a:spcPts val="1600"/>
              </a:spcBef>
              <a:spcAft>
                <a:spcPts val="0"/>
              </a:spcAft>
              <a:buSzPts val="2000"/>
              <a:buChar char="■"/>
              <a:defRPr sz="2000"/>
            </a:lvl6pPr>
            <a:lvl7pPr marL="3200400" lvl="6" indent="-355600">
              <a:spcBef>
                <a:spcPts val="1600"/>
              </a:spcBef>
              <a:spcAft>
                <a:spcPts val="0"/>
              </a:spcAft>
              <a:buSzPts val="2000"/>
              <a:buChar char="●"/>
              <a:defRPr sz="2000"/>
            </a:lvl7pPr>
            <a:lvl8pPr marL="3657600" lvl="7" indent="-355600">
              <a:spcBef>
                <a:spcPts val="1600"/>
              </a:spcBef>
              <a:spcAft>
                <a:spcPts val="0"/>
              </a:spcAft>
              <a:buSzPts val="2000"/>
              <a:buChar char="○"/>
              <a:defRPr sz="2000"/>
            </a:lvl8pPr>
            <a:lvl9pPr marL="4114800" lvl="8" indent="-355600">
              <a:spcBef>
                <a:spcPts val="1600"/>
              </a:spcBef>
              <a:spcAft>
                <a:spcPts val="1600"/>
              </a:spcAft>
              <a:buSzPts val="2000"/>
              <a:buChar char="■"/>
              <a:defRPr sz="2000"/>
            </a:lvl9pPr>
          </a:lstStyle>
          <a:p>
            <a:endParaRPr/>
          </a:p>
        </p:txBody>
      </p:sp>
      <p:sp>
        <p:nvSpPr>
          <p:cNvPr id="30" name="Shape 30"/>
          <p:cNvSpPr txBox="1">
            <a:spLocks noGrp="1"/>
          </p:cNvSpPr>
          <p:nvPr>
            <p:ph type="body" idx="2"/>
          </p:nvPr>
        </p:nvSpPr>
        <p:spPr>
          <a:xfrm>
            <a:off x="4832400" y="1505700"/>
            <a:ext cx="3999900" cy="30762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55600">
              <a:spcBef>
                <a:spcPts val="0"/>
              </a:spcBef>
              <a:spcAft>
                <a:spcPts val="0"/>
              </a:spcAft>
              <a:buSzPts val="2000"/>
              <a:buChar char="●"/>
              <a:defRPr sz="2000"/>
            </a:lvl1pPr>
            <a:lvl2pPr marL="914400" lvl="1" indent="-355600">
              <a:spcBef>
                <a:spcPts val="1600"/>
              </a:spcBef>
              <a:spcAft>
                <a:spcPts val="0"/>
              </a:spcAft>
              <a:buSzPts val="2000"/>
              <a:buChar char="○"/>
              <a:defRPr sz="2000"/>
            </a:lvl2pPr>
            <a:lvl3pPr marL="1371600" lvl="2" indent="-355600">
              <a:spcBef>
                <a:spcPts val="1600"/>
              </a:spcBef>
              <a:spcAft>
                <a:spcPts val="0"/>
              </a:spcAft>
              <a:buSzPts val="2000"/>
              <a:buChar char="■"/>
              <a:defRPr sz="2000"/>
            </a:lvl3pPr>
            <a:lvl4pPr marL="1828800" lvl="3" indent="-355600">
              <a:spcBef>
                <a:spcPts val="1600"/>
              </a:spcBef>
              <a:spcAft>
                <a:spcPts val="0"/>
              </a:spcAft>
              <a:buSzPts val="2000"/>
              <a:buChar char="●"/>
              <a:defRPr sz="2000"/>
            </a:lvl4pPr>
            <a:lvl5pPr marL="2286000" lvl="4" indent="-355600">
              <a:spcBef>
                <a:spcPts val="1600"/>
              </a:spcBef>
              <a:spcAft>
                <a:spcPts val="0"/>
              </a:spcAft>
              <a:buSzPts val="2000"/>
              <a:buChar char="○"/>
              <a:defRPr sz="2000"/>
            </a:lvl5pPr>
            <a:lvl6pPr marL="2743200" lvl="5" indent="-355600">
              <a:spcBef>
                <a:spcPts val="1600"/>
              </a:spcBef>
              <a:spcAft>
                <a:spcPts val="0"/>
              </a:spcAft>
              <a:buSzPts val="2000"/>
              <a:buChar char="■"/>
              <a:defRPr sz="2000"/>
            </a:lvl6pPr>
            <a:lvl7pPr marL="3200400" lvl="6" indent="-355600">
              <a:spcBef>
                <a:spcPts val="1600"/>
              </a:spcBef>
              <a:spcAft>
                <a:spcPts val="0"/>
              </a:spcAft>
              <a:buSzPts val="2000"/>
              <a:buChar char="●"/>
              <a:defRPr sz="2000"/>
            </a:lvl7pPr>
            <a:lvl8pPr marL="3657600" lvl="7" indent="-355600">
              <a:spcBef>
                <a:spcPts val="1600"/>
              </a:spcBef>
              <a:spcAft>
                <a:spcPts val="0"/>
              </a:spcAft>
              <a:buSzPts val="2000"/>
              <a:buChar char="○"/>
              <a:defRPr sz="2000"/>
            </a:lvl8pPr>
            <a:lvl9pPr marL="4114800" lvl="8" indent="-355600">
              <a:spcBef>
                <a:spcPts val="1600"/>
              </a:spcBef>
              <a:spcAft>
                <a:spcPts val="1600"/>
              </a:spcAft>
              <a:buSzPts val="2000"/>
              <a:buChar char="■"/>
              <a:defRPr sz="2000"/>
            </a:lvl9pPr>
          </a:lstStyle>
          <a:p>
            <a:endParaRPr/>
          </a:p>
        </p:txBody>
      </p:sp>
      <p:sp>
        <p:nvSpPr>
          <p:cNvPr id="31" name="Shape 3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buNone/>
              <a:defRPr/>
            </a:lvl1pPr>
            <a:lvl2pPr lvl="1">
              <a:spcBef>
                <a:spcPts val="0"/>
              </a:spcBef>
              <a:buNone/>
              <a:defRPr/>
            </a:lvl2pPr>
            <a:lvl3pPr lvl="2">
              <a:spcBef>
                <a:spcPts val="0"/>
              </a:spcBef>
              <a:buNone/>
              <a:defRPr/>
            </a:lvl3pPr>
            <a:lvl4pPr lvl="3">
              <a:spcBef>
                <a:spcPts val="0"/>
              </a:spcBef>
              <a:buNone/>
              <a:defRPr/>
            </a:lvl4pPr>
            <a:lvl5pPr lvl="4">
              <a:spcBef>
                <a:spcPts val="0"/>
              </a:spcBef>
              <a:buNone/>
              <a:defRPr/>
            </a:lvl5pPr>
            <a:lvl6pPr lvl="5">
              <a:spcBef>
                <a:spcPts val="0"/>
              </a:spcBef>
              <a:buNone/>
              <a:defRPr/>
            </a:lvl6pPr>
            <a:lvl7pPr lvl="6">
              <a:spcBef>
                <a:spcPts val="0"/>
              </a:spcBef>
              <a:buNone/>
              <a:defRPr/>
            </a:lvl7pPr>
            <a:lvl8pPr lvl="7">
              <a:spcBef>
                <a:spcPts val="0"/>
              </a:spcBef>
              <a:buNone/>
              <a:defRPr/>
            </a:lvl8pPr>
            <a:lvl9pPr lvl="8">
              <a:spcBef>
                <a:spcPts val="0"/>
              </a:spcBef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/>
          <p:nvPr/>
        </p:nvSpPr>
        <p:spPr>
          <a:xfrm>
            <a:off x="0" y="0"/>
            <a:ext cx="9144000" cy="12771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4" name="Shape 34"/>
          <p:cNvSpPr txBox="1">
            <a:spLocks noGrp="1"/>
          </p:cNvSpPr>
          <p:nvPr>
            <p:ph type="title"/>
          </p:nvPr>
        </p:nvSpPr>
        <p:spPr>
          <a:xfrm>
            <a:off x="311725" y="500925"/>
            <a:ext cx="8520600" cy="6237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35" name="Shape 3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buNone/>
              <a:defRPr/>
            </a:lvl1pPr>
            <a:lvl2pPr lvl="1">
              <a:spcBef>
                <a:spcPts val="0"/>
              </a:spcBef>
              <a:buNone/>
              <a:defRPr/>
            </a:lvl2pPr>
            <a:lvl3pPr lvl="2">
              <a:spcBef>
                <a:spcPts val="0"/>
              </a:spcBef>
              <a:buNone/>
              <a:defRPr/>
            </a:lvl3pPr>
            <a:lvl4pPr lvl="3">
              <a:spcBef>
                <a:spcPts val="0"/>
              </a:spcBef>
              <a:buNone/>
              <a:defRPr/>
            </a:lvl4pPr>
            <a:lvl5pPr lvl="4">
              <a:spcBef>
                <a:spcPts val="0"/>
              </a:spcBef>
              <a:buNone/>
              <a:defRPr/>
            </a:lvl5pPr>
            <a:lvl6pPr lvl="5">
              <a:spcBef>
                <a:spcPts val="0"/>
              </a:spcBef>
              <a:buNone/>
              <a:defRPr/>
            </a:lvl6pPr>
            <a:lvl7pPr lvl="6">
              <a:spcBef>
                <a:spcPts val="0"/>
              </a:spcBef>
              <a:buNone/>
              <a:defRPr/>
            </a:lvl7pPr>
            <a:lvl8pPr lvl="7">
              <a:spcBef>
                <a:spcPts val="0"/>
              </a:spcBef>
              <a:buNone/>
              <a:defRPr/>
            </a:lvl8pPr>
            <a:lvl9pPr lvl="8">
              <a:spcBef>
                <a:spcPts val="0"/>
              </a:spcBef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Shape 37"/>
          <p:cNvSpPr/>
          <p:nvPr/>
        </p:nvSpPr>
        <p:spPr>
          <a:xfrm>
            <a:off x="0" y="0"/>
            <a:ext cx="37644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8" name="Shape 38"/>
          <p:cNvSpPr txBox="1">
            <a:spLocks noGrp="1"/>
          </p:cNvSpPr>
          <p:nvPr>
            <p:ph type="title"/>
          </p:nvPr>
        </p:nvSpPr>
        <p:spPr>
          <a:xfrm>
            <a:off x="311725" y="500925"/>
            <a:ext cx="3127500" cy="18291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39" name="Shape 39"/>
          <p:cNvSpPr txBox="1">
            <a:spLocks noGrp="1"/>
          </p:cNvSpPr>
          <p:nvPr>
            <p:ph type="body" idx="1"/>
          </p:nvPr>
        </p:nvSpPr>
        <p:spPr>
          <a:xfrm>
            <a:off x="311700" y="2390650"/>
            <a:ext cx="3127500" cy="22980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1115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300"/>
              <a:buChar char="●"/>
              <a:defRPr>
                <a:solidFill>
                  <a:schemeClr val="accent2"/>
                </a:solidFill>
              </a:defRPr>
            </a:lvl1pPr>
            <a:lvl2pPr marL="914400" lvl="1" indent="-29845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○"/>
              <a:defRPr>
                <a:solidFill>
                  <a:schemeClr val="accent2"/>
                </a:solidFill>
              </a:defRPr>
            </a:lvl2pPr>
            <a:lvl3pPr marL="1371600" lvl="2" indent="-29845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■"/>
              <a:defRPr>
                <a:solidFill>
                  <a:schemeClr val="accent2"/>
                </a:solidFill>
              </a:defRPr>
            </a:lvl3pPr>
            <a:lvl4pPr marL="1828800" lvl="3" indent="-29845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●"/>
              <a:defRPr>
                <a:solidFill>
                  <a:schemeClr val="accent2"/>
                </a:solidFill>
              </a:defRPr>
            </a:lvl4pPr>
            <a:lvl5pPr marL="2286000" lvl="4" indent="-29845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○"/>
              <a:defRPr>
                <a:solidFill>
                  <a:schemeClr val="accent2"/>
                </a:solidFill>
              </a:defRPr>
            </a:lvl5pPr>
            <a:lvl6pPr marL="2743200" lvl="5" indent="-29845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■"/>
              <a:defRPr>
                <a:solidFill>
                  <a:schemeClr val="accent2"/>
                </a:solidFill>
              </a:defRPr>
            </a:lvl6pPr>
            <a:lvl7pPr marL="3200400" lvl="6" indent="-29845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●"/>
              <a:defRPr>
                <a:solidFill>
                  <a:schemeClr val="accent2"/>
                </a:solidFill>
              </a:defRPr>
            </a:lvl7pPr>
            <a:lvl8pPr marL="3657600" lvl="7" indent="-29845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○"/>
              <a:defRPr>
                <a:solidFill>
                  <a:schemeClr val="accent2"/>
                </a:solidFill>
              </a:defRPr>
            </a:lvl8pPr>
            <a:lvl9pPr marL="4114800" lvl="8" indent="-298450">
              <a:spcBef>
                <a:spcPts val="1600"/>
              </a:spcBef>
              <a:spcAft>
                <a:spcPts val="1600"/>
              </a:spcAft>
              <a:buClr>
                <a:schemeClr val="accent2"/>
              </a:buClr>
              <a:buSzPts val="1100"/>
              <a:buChar char="■"/>
              <a:defRPr>
                <a:solidFill>
                  <a:schemeClr val="accent2"/>
                </a:solidFill>
              </a:defRPr>
            </a:lvl9pPr>
          </a:lstStyle>
          <a:p>
            <a:endParaRPr/>
          </a:p>
        </p:txBody>
      </p:sp>
      <p:sp>
        <p:nvSpPr>
          <p:cNvPr id="40" name="Shape 4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buNone/>
              <a:defRPr/>
            </a:lvl1pPr>
            <a:lvl2pPr lvl="1">
              <a:spcBef>
                <a:spcPts val="0"/>
              </a:spcBef>
              <a:buNone/>
              <a:defRPr/>
            </a:lvl2pPr>
            <a:lvl3pPr lvl="2">
              <a:spcBef>
                <a:spcPts val="0"/>
              </a:spcBef>
              <a:buNone/>
              <a:defRPr/>
            </a:lvl3pPr>
            <a:lvl4pPr lvl="3">
              <a:spcBef>
                <a:spcPts val="0"/>
              </a:spcBef>
              <a:buNone/>
              <a:defRPr/>
            </a:lvl4pPr>
            <a:lvl5pPr lvl="4">
              <a:spcBef>
                <a:spcPts val="0"/>
              </a:spcBef>
              <a:buNone/>
              <a:defRPr/>
            </a:lvl5pPr>
            <a:lvl6pPr lvl="5">
              <a:spcBef>
                <a:spcPts val="0"/>
              </a:spcBef>
              <a:buNone/>
              <a:defRPr/>
            </a:lvl6pPr>
            <a:lvl7pPr lvl="6">
              <a:spcBef>
                <a:spcPts val="0"/>
              </a:spcBef>
              <a:buNone/>
              <a:defRPr/>
            </a:lvl7pPr>
            <a:lvl8pPr lvl="7">
              <a:spcBef>
                <a:spcPts val="0"/>
              </a:spcBef>
              <a:buNone/>
              <a:defRPr/>
            </a:lvl8pPr>
            <a:lvl9pPr lvl="8">
              <a:spcBef>
                <a:spcPts val="0"/>
              </a:spcBef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bg>
      <p:bgPr>
        <a:solidFill>
          <a:schemeClr val="accent3"/>
        </a:solidFill>
        <a:effectLst/>
      </p:bgPr>
    </p:bg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42"/>
          <p:cNvSpPr txBox="1">
            <a:spLocks noGrp="1"/>
          </p:cNvSpPr>
          <p:nvPr>
            <p:ph type="title"/>
          </p:nvPr>
        </p:nvSpPr>
        <p:spPr>
          <a:xfrm>
            <a:off x="311675" y="798600"/>
            <a:ext cx="6247800" cy="35463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43" name="Shape 4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buNone/>
              <a:defRPr>
                <a:solidFill>
                  <a:schemeClr val="accent1"/>
                </a:solidFill>
              </a:defRPr>
            </a:lvl1pPr>
            <a:lvl2pPr lvl="1">
              <a:spcBef>
                <a:spcPts val="0"/>
              </a:spcBef>
              <a:buNone/>
              <a:defRPr>
                <a:solidFill>
                  <a:schemeClr val="accent1"/>
                </a:solidFill>
              </a:defRPr>
            </a:lvl2pPr>
            <a:lvl3pPr lvl="2">
              <a:spcBef>
                <a:spcPts val="0"/>
              </a:spcBef>
              <a:buNone/>
              <a:defRPr>
                <a:solidFill>
                  <a:schemeClr val="accent1"/>
                </a:solidFill>
              </a:defRPr>
            </a:lvl3pPr>
            <a:lvl4pPr lvl="3">
              <a:spcBef>
                <a:spcPts val="0"/>
              </a:spcBef>
              <a:buNone/>
              <a:defRPr>
                <a:solidFill>
                  <a:schemeClr val="accent1"/>
                </a:solidFill>
              </a:defRPr>
            </a:lvl4pPr>
            <a:lvl5pPr lvl="4">
              <a:spcBef>
                <a:spcPts val="0"/>
              </a:spcBef>
              <a:buNone/>
              <a:defRPr>
                <a:solidFill>
                  <a:schemeClr val="accent1"/>
                </a:solidFill>
              </a:defRPr>
            </a:lvl5pPr>
            <a:lvl6pPr lvl="5">
              <a:spcBef>
                <a:spcPts val="0"/>
              </a:spcBef>
              <a:buNone/>
              <a:defRPr>
                <a:solidFill>
                  <a:schemeClr val="accent1"/>
                </a:solidFill>
              </a:defRPr>
            </a:lvl6pPr>
            <a:lvl7pPr lvl="6">
              <a:spcBef>
                <a:spcPts val="0"/>
              </a:spcBef>
              <a:buNone/>
              <a:defRPr>
                <a:solidFill>
                  <a:schemeClr val="accent1"/>
                </a:solidFill>
              </a:defRPr>
            </a:lvl7pPr>
            <a:lvl8pPr lvl="7">
              <a:spcBef>
                <a:spcPts val="0"/>
              </a:spcBef>
              <a:buNone/>
              <a:defRPr>
                <a:solidFill>
                  <a:schemeClr val="accent1"/>
                </a:solidFill>
              </a:defRPr>
            </a:lvl8pPr>
            <a:lvl9pPr lvl="8">
              <a:spcBef>
                <a:spcPts val="0"/>
              </a:spcBef>
              <a:buNone/>
              <a:defRPr>
                <a:solidFill>
                  <a:schemeClr val="accent1"/>
                </a:solidFill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/>
          <p:nvPr/>
        </p:nvSpPr>
        <p:spPr>
          <a:xfrm>
            <a:off x="0" y="0"/>
            <a:ext cx="45720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6" name="Shape 46"/>
          <p:cNvSpPr txBox="1">
            <a:spLocks noGrp="1"/>
          </p:cNvSpPr>
          <p:nvPr>
            <p:ph type="title"/>
          </p:nvPr>
        </p:nvSpPr>
        <p:spPr>
          <a:xfrm>
            <a:off x="311300" y="500925"/>
            <a:ext cx="3704400" cy="20496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47" name="Shape 47"/>
          <p:cNvSpPr txBox="1">
            <a:spLocks noGrp="1"/>
          </p:cNvSpPr>
          <p:nvPr>
            <p:ph type="subTitle" idx="1"/>
          </p:nvPr>
        </p:nvSpPr>
        <p:spPr>
          <a:xfrm>
            <a:off x="304800" y="2626725"/>
            <a:ext cx="3704400" cy="9267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1600">
                <a:solidFill>
                  <a:schemeClr val="accent2"/>
                </a:solidFill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1600">
                <a:solidFill>
                  <a:schemeClr val="accent2"/>
                </a:solidFill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1600">
                <a:solidFill>
                  <a:schemeClr val="accent2"/>
                </a:solidFill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1600">
                <a:solidFill>
                  <a:schemeClr val="accent2"/>
                </a:solidFill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1600">
                <a:solidFill>
                  <a:schemeClr val="accent2"/>
                </a:solidFill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1600">
                <a:solidFill>
                  <a:schemeClr val="accent2"/>
                </a:solidFill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1600">
                <a:solidFill>
                  <a:schemeClr val="accent2"/>
                </a:solidFill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1600">
                <a:solidFill>
                  <a:schemeClr val="accent2"/>
                </a:solidFill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1600">
                <a:solidFill>
                  <a:schemeClr val="accent2"/>
                </a:solidFill>
              </a:defRPr>
            </a:lvl9pPr>
          </a:lstStyle>
          <a:p>
            <a:endParaRPr/>
          </a:p>
        </p:txBody>
      </p:sp>
      <p:sp>
        <p:nvSpPr>
          <p:cNvPr id="48" name="Shape 48"/>
          <p:cNvSpPr txBox="1">
            <a:spLocks noGrp="1"/>
          </p:cNvSpPr>
          <p:nvPr>
            <p:ph type="body" idx="2"/>
          </p:nvPr>
        </p:nvSpPr>
        <p:spPr>
          <a:xfrm>
            <a:off x="4879025" y="500925"/>
            <a:ext cx="3954000" cy="41115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1115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49" name="Shape 4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buNone/>
              <a:defRPr/>
            </a:lvl1pPr>
            <a:lvl2pPr lvl="1">
              <a:spcBef>
                <a:spcPts val="0"/>
              </a:spcBef>
              <a:buNone/>
              <a:defRPr/>
            </a:lvl2pPr>
            <a:lvl3pPr lvl="2">
              <a:spcBef>
                <a:spcPts val="0"/>
              </a:spcBef>
              <a:buNone/>
              <a:defRPr/>
            </a:lvl3pPr>
            <a:lvl4pPr lvl="3">
              <a:spcBef>
                <a:spcPts val="0"/>
              </a:spcBef>
              <a:buNone/>
              <a:defRPr/>
            </a:lvl4pPr>
            <a:lvl5pPr lvl="4">
              <a:spcBef>
                <a:spcPts val="0"/>
              </a:spcBef>
              <a:buNone/>
              <a:defRPr/>
            </a:lvl5pPr>
            <a:lvl6pPr lvl="5">
              <a:spcBef>
                <a:spcPts val="0"/>
              </a:spcBef>
              <a:buNone/>
              <a:defRPr/>
            </a:lvl6pPr>
            <a:lvl7pPr lvl="6">
              <a:spcBef>
                <a:spcPts val="0"/>
              </a:spcBef>
              <a:buNone/>
              <a:defRPr/>
            </a:lvl7pPr>
            <a:lvl8pPr lvl="7">
              <a:spcBef>
                <a:spcPts val="0"/>
              </a:spcBef>
              <a:buNone/>
              <a:defRPr/>
            </a:lvl8pPr>
            <a:lvl9pPr lvl="8">
              <a:spcBef>
                <a:spcPts val="0"/>
              </a:spcBef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Shape 51"/>
          <p:cNvSpPr/>
          <p:nvPr/>
        </p:nvSpPr>
        <p:spPr>
          <a:xfrm>
            <a:off x="0" y="4369000"/>
            <a:ext cx="9144000" cy="7743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2" name="Shape 52"/>
          <p:cNvSpPr txBox="1">
            <a:spLocks noGrp="1"/>
          </p:cNvSpPr>
          <p:nvPr>
            <p:ph type="body" idx="1"/>
          </p:nvPr>
        </p:nvSpPr>
        <p:spPr>
          <a:xfrm>
            <a:off x="311700" y="4521400"/>
            <a:ext cx="7979400" cy="4605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Merriweather"/>
              <a:buNone/>
              <a:defRPr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defRPr>
            </a:lvl1pPr>
          </a:lstStyle>
          <a:p>
            <a:endParaRPr/>
          </a:p>
        </p:txBody>
      </p:sp>
      <p:sp>
        <p:nvSpPr>
          <p:cNvPr id="53" name="Shape 5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buNone/>
              <a:defRPr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buNone/>
              <a:defRPr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buNone/>
              <a:defRPr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buNone/>
              <a:defRPr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buNone/>
              <a:defRPr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buNone/>
              <a:defRPr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buNone/>
              <a:defRPr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buNone/>
              <a:defRPr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paradigm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Merriweather"/>
              <a:buNone/>
              <a:defRPr sz="2800">
                <a:solidFill>
                  <a:schemeClr val="accent1"/>
                </a:solidFill>
                <a:latin typeface="Merriweather"/>
                <a:ea typeface="Merriweather"/>
                <a:cs typeface="Merriweather"/>
                <a:sym typeface="Merriweather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Merriweather"/>
              <a:buNone/>
              <a:defRPr sz="2800">
                <a:solidFill>
                  <a:schemeClr val="accent1"/>
                </a:solidFill>
                <a:latin typeface="Merriweather"/>
                <a:ea typeface="Merriweather"/>
                <a:cs typeface="Merriweather"/>
                <a:sym typeface="Merriweather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Merriweather"/>
              <a:buNone/>
              <a:defRPr sz="2800">
                <a:solidFill>
                  <a:schemeClr val="accent1"/>
                </a:solidFill>
                <a:latin typeface="Merriweather"/>
                <a:ea typeface="Merriweather"/>
                <a:cs typeface="Merriweather"/>
                <a:sym typeface="Merriweather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Merriweather"/>
              <a:buNone/>
              <a:defRPr sz="2800">
                <a:solidFill>
                  <a:schemeClr val="accent1"/>
                </a:solidFill>
                <a:latin typeface="Merriweather"/>
                <a:ea typeface="Merriweather"/>
                <a:cs typeface="Merriweather"/>
                <a:sym typeface="Merriweather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Merriweather"/>
              <a:buNone/>
              <a:defRPr sz="2800">
                <a:solidFill>
                  <a:schemeClr val="accent1"/>
                </a:solidFill>
                <a:latin typeface="Merriweather"/>
                <a:ea typeface="Merriweather"/>
                <a:cs typeface="Merriweather"/>
                <a:sym typeface="Merriweather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Merriweather"/>
              <a:buNone/>
              <a:defRPr sz="2800">
                <a:solidFill>
                  <a:schemeClr val="accent1"/>
                </a:solidFill>
                <a:latin typeface="Merriweather"/>
                <a:ea typeface="Merriweather"/>
                <a:cs typeface="Merriweather"/>
                <a:sym typeface="Merriweather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Merriweather"/>
              <a:buNone/>
              <a:defRPr sz="2800">
                <a:solidFill>
                  <a:schemeClr val="accent1"/>
                </a:solidFill>
                <a:latin typeface="Merriweather"/>
                <a:ea typeface="Merriweather"/>
                <a:cs typeface="Merriweather"/>
                <a:sym typeface="Merriweather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Merriweather"/>
              <a:buNone/>
              <a:defRPr sz="2800">
                <a:solidFill>
                  <a:schemeClr val="accent1"/>
                </a:solidFill>
                <a:latin typeface="Merriweather"/>
                <a:ea typeface="Merriweather"/>
                <a:cs typeface="Merriweather"/>
                <a:sym typeface="Merriweather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Merriweather"/>
              <a:buNone/>
              <a:defRPr sz="2800">
                <a:solidFill>
                  <a:schemeClr val="accent1"/>
                </a:solidFill>
                <a:latin typeface="Merriweather"/>
                <a:ea typeface="Merriweather"/>
                <a:cs typeface="Merriweather"/>
                <a:sym typeface="Merriweather"/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3111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Roboto"/>
              <a:buChar char="●"/>
              <a:defRPr sz="13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914400" lvl="1" indent="-29845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○"/>
              <a:defRPr sz="11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1371600" lvl="2" indent="-29845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■"/>
              <a:defRPr sz="11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1828800" lvl="3" indent="-29845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●"/>
              <a:defRPr sz="11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2286000" lvl="4" indent="-29845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○"/>
              <a:defRPr sz="11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2743200" lvl="5" indent="-29845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■"/>
              <a:defRPr sz="11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3200400" lvl="6" indent="-29845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●"/>
              <a:defRPr sz="11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3657600" lvl="7" indent="-29845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○"/>
              <a:defRPr sz="11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4114800" lvl="8" indent="-29845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100"/>
              <a:buFont typeface="Roboto"/>
              <a:buChar char="■"/>
              <a:defRPr sz="11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spcBef>
                <a:spcPts val="0"/>
              </a:spcBef>
              <a:buNone/>
              <a:defRPr sz="10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buNone/>
              <a:defRPr sz="10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 algn="r">
              <a:spcBef>
                <a:spcPts val="0"/>
              </a:spcBef>
              <a:buNone/>
              <a:defRPr sz="10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 algn="r">
              <a:spcBef>
                <a:spcPts val="0"/>
              </a:spcBef>
              <a:buNone/>
              <a:defRPr sz="10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 algn="r">
              <a:spcBef>
                <a:spcPts val="0"/>
              </a:spcBef>
              <a:buNone/>
              <a:defRPr sz="10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 algn="r">
              <a:spcBef>
                <a:spcPts val="0"/>
              </a:spcBef>
              <a:buNone/>
              <a:defRPr sz="10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 algn="r">
              <a:spcBef>
                <a:spcPts val="0"/>
              </a:spcBef>
              <a:buNone/>
              <a:defRPr sz="10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 algn="r">
              <a:spcBef>
                <a:spcPts val="0"/>
              </a:spcBef>
              <a:buNone/>
              <a:defRPr sz="10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 algn="r">
              <a:spcBef>
                <a:spcPts val="0"/>
              </a:spcBef>
              <a:buNone/>
              <a:defRPr sz="10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drive.google.com/file/d/1vqYcBfU4BmD0J9mmq4WCKnMUvKmoOPUa/view" TargetMode="External"/><Relationship Id="rId4" Type="http://schemas.openxmlformats.org/officeDocument/2006/relationships/hyperlink" Target="https://creativecommons.org/licenses/by-sa/3.0" TargetMode="External"/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creativecommons.org/licenses/by-sa/3.0" TargetMode="External"/><Relationship Id="rId4" Type="http://schemas.openxmlformats.org/officeDocument/2006/relationships/hyperlink" Target="https://drive.google.com/file/d/19fGSHH82irloKXMAPXDKSxgmMxle7Mlu/view" TargetMode="External"/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hyperlink" Target="https://creativecommons.org/licenses/by-sa/4.0" TargetMode="External"/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hyperlink" Target="https://creativecommons.org/licenses/by-sa/4.0" TargetMode="External"/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hyperlink" Target="https://creativecommons.org/licenses/by-sa/4.0" TargetMode="External"/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hyperlink" Target="https://creativecommons.org/licenses/by-sa/4.0" TargetMode="External"/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#slide=id.g2bb9ce74f4_0_93"/><Relationship Id="rId4" Type="http://schemas.openxmlformats.org/officeDocument/2006/relationships/hyperlink" Target="#slide=id.g2d3ac48833_0_139"/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3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4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24.xml"/><Relationship Id="rId3" Type="http://schemas.openxmlformats.org/officeDocument/2006/relationships/image" Target="../media/image5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5.xml"/><Relationship Id="rId3" Type="http://schemas.openxmlformats.org/officeDocument/2006/relationships/image" Target="../media/image6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6.xml"/><Relationship Id="rId3" Type="http://schemas.openxmlformats.org/officeDocument/2006/relationships/image" Target="../media/image7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hyperlink" Target="https://creativecommons.org/licenses/by-sa/3.0" TargetMode="External"/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2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8.xml"/><Relationship Id="rId3" Type="http://schemas.openxmlformats.org/officeDocument/2006/relationships/image" Target="../media/image9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9.xml"/><Relationship Id="rId3" Type="http://schemas.openxmlformats.org/officeDocument/2006/relationships/image" Target="../media/image10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3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4" Type="http://schemas.openxmlformats.org/officeDocument/2006/relationships/hyperlink" Target="https://creativecommons.org/licenses/by-sa/4.0" TargetMode="External"/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30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3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4" Type="http://schemas.openxmlformats.org/officeDocument/2006/relationships/hyperlink" Target="https://creativecommons.org/licenses/by-sa/4.0" TargetMode="External"/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34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35.xml"/><Relationship Id="rId3" Type="http://schemas.openxmlformats.org/officeDocument/2006/relationships/image" Target="../media/image12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4" Type="http://schemas.openxmlformats.org/officeDocument/2006/relationships/hyperlink" Target="https://creativecommons.org/licenses/by-sa/3.0" TargetMode="External"/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36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4" Type="http://schemas.openxmlformats.org/officeDocument/2006/relationships/hyperlink" Target="https://creativecommons.org/licenses/by-sa/3.0" TargetMode="External"/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3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38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40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4" Type="http://schemas.openxmlformats.org/officeDocument/2006/relationships/hyperlink" Target="https://creativecommons.org/licenses/by-sa/3.0" TargetMode="External"/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41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42.xml"/><Relationship Id="rId3" Type="http://schemas.openxmlformats.org/officeDocument/2006/relationships/image" Target="../media/image16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4" Type="http://schemas.openxmlformats.org/officeDocument/2006/relationships/hyperlink" Target="https://creativecommons.org/licenses/by-sa/3.0" TargetMode="External"/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43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4" Type="http://schemas.openxmlformats.org/officeDocument/2006/relationships/hyperlink" Target="https://creativecommons.org/licenses/by-sa/3.0" TargetMode="External"/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44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45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4" Type="http://schemas.openxmlformats.org/officeDocument/2006/relationships/hyperlink" Target="https://creativecommons.org/licenses/by-sa/3.0" TargetMode="External"/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46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4" Type="http://schemas.openxmlformats.org/officeDocument/2006/relationships/hyperlink" Target="https://creativecommons.org/licenses/by-sa/3.0" TargetMode="External"/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47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48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4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0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51.xml"/><Relationship Id="rId3" Type="http://schemas.openxmlformats.org/officeDocument/2006/relationships/image" Target="../media/image18.png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52.xml"/><Relationship Id="rId3" Type="http://schemas.openxmlformats.org/officeDocument/2006/relationships/image" Target="../media/image19.png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53.xml"/><Relationship Id="rId3" Type="http://schemas.openxmlformats.org/officeDocument/2006/relationships/image" Target="../media/image20.png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54.xml"/><Relationship Id="rId3" Type="http://schemas.openxmlformats.org/officeDocument/2006/relationships/image" Target="../media/image21.png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55.xml"/><Relationship Id="rId3" Type="http://schemas.openxmlformats.org/officeDocument/2006/relationships/image" Target="../media/image22.png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56.xml"/><Relationship Id="rId3" Type="http://schemas.openxmlformats.org/officeDocument/2006/relationships/image" Target="../media/image22.png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57.xml"/><Relationship Id="rId3" Type="http://schemas.openxmlformats.org/officeDocument/2006/relationships/image" Target="../media/image23.png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58.xml"/><Relationship Id="rId3" Type="http://schemas.openxmlformats.org/officeDocument/2006/relationships/image" Target="../media/image24.png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59.xml"/><Relationship Id="rId3" Type="http://schemas.openxmlformats.org/officeDocument/2006/relationships/image" Target="../media/image25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60.xml"/><Relationship Id="rId3" Type="http://schemas.openxmlformats.org/officeDocument/2006/relationships/image" Target="../media/image26.png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61.xml"/><Relationship Id="rId3" Type="http://schemas.openxmlformats.org/officeDocument/2006/relationships/image" Target="../media/image27.png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62.xml"/><Relationship Id="rId3" Type="http://schemas.openxmlformats.org/officeDocument/2006/relationships/image" Target="../media/image28.png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63.xml"/><Relationship Id="rId3" Type="http://schemas.openxmlformats.org/officeDocument/2006/relationships/image" Target="../media/image29.png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64.xml"/><Relationship Id="rId3" Type="http://schemas.openxmlformats.org/officeDocument/2006/relationships/image" Target="../media/image30.png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5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6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7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8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9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0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creativecommons.org/licenses/by-sa/3.0" TargetMode="External"/><Relationship Id="rId4" Type="http://schemas.openxmlformats.org/officeDocument/2006/relationships/hyperlink" Target="https://drive.google.com/file/d/18MGRRe0QIDrDm2EwuEaHijJD9dYSoKYH/view" TargetMode="External"/><Relationship Id="rId5" Type="http://schemas.openxmlformats.org/officeDocument/2006/relationships/image" Target="../media/image1.jpg"/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Shape 64"/>
          <p:cNvSpPr txBox="1">
            <a:spLocks noGrp="1"/>
          </p:cNvSpPr>
          <p:nvPr>
            <p:ph type="ctrTitle"/>
          </p:nvPr>
        </p:nvSpPr>
        <p:spPr>
          <a:xfrm>
            <a:off x="311700" y="539725"/>
            <a:ext cx="8520600" cy="1282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Algorithms &amp; Data Structures</a:t>
            </a:r>
            <a:endParaRPr/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Lecture 1</a:t>
            </a:r>
            <a:endParaRPr/>
          </a:p>
        </p:txBody>
      </p:sp>
      <p:sp>
        <p:nvSpPr>
          <p:cNvPr id="65" name="Shape 65"/>
          <p:cNvSpPr txBox="1">
            <a:spLocks noGrp="1"/>
          </p:cNvSpPr>
          <p:nvPr>
            <p:ph type="subTitle" idx="1"/>
          </p:nvPr>
        </p:nvSpPr>
        <p:spPr>
          <a:xfrm>
            <a:off x="311700" y="1878560"/>
            <a:ext cx="4242600" cy="738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L.J. Bel</a:t>
            </a:r>
            <a:endParaRPr/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iCSC 2018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Shape 147"/>
          <p:cNvSpPr txBox="1">
            <a:spLocks noGrp="1"/>
          </p:cNvSpPr>
          <p:nvPr>
            <p:ph type="title"/>
          </p:nvPr>
        </p:nvSpPr>
        <p:spPr>
          <a:xfrm>
            <a:off x="311725" y="500925"/>
            <a:ext cx="8520600" cy="623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Bubble sort</a:t>
            </a:r>
            <a:endParaRPr/>
          </a:p>
        </p:txBody>
      </p:sp>
      <p:sp>
        <p:nvSpPr>
          <p:cNvPr id="148" name="Shape 148"/>
          <p:cNvSpPr txBox="1">
            <a:spLocks noGrp="1"/>
          </p:cNvSpPr>
          <p:nvPr>
            <p:ph type="body" idx="1"/>
          </p:nvPr>
        </p:nvSpPr>
        <p:spPr>
          <a:xfrm>
            <a:off x="311700" y="1505700"/>
            <a:ext cx="3999900" cy="2713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457200" lvl="0" indent="-355600" rtl="0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-GB"/>
              <a:t>Traverse the list, taking </a:t>
            </a:r>
            <a:r>
              <a:rPr lang="en-GB" b="1"/>
              <a:t>pairs</a:t>
            </a:r>
            <a:r>
              <a:rPr lang="en-GB"/>
              <a:t> of elements </a:t>
            </a:r>
            <a:endParaRPr/>
          </a:p>
          <a:p>
            <a:pPr marL="457200" lvl="0" indent="-355600" rtl="0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-GB" b="1"/>
              <a:t>Swap</a:t>
            </a:r>
            <a:r>
              <a:rPr lang="en-GB"/>
              <a:t> if order incorrect</a:t>
            </a:r>
            <a:endParaRPr/>
          </a:p>
          <a:p>
            <a:pPr marL="457200" lvl="0" indent="-355600" rtl="0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-GB" b="1"/>
              <a:t>Repeat</a:t>
            </a:r>
            <a:r>
              <a:rPr lang="en-GB"/>
              <a:t> N times</a:t>
            </a:r>
            <a:endParaRPr/>
          </a:p>
          <a:p>
            <a:pPr marL="457200" lvl="0" indent="-355600" rtl="0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-GB"/>
              <a:t>Now it’s </a:t>
            </a:r>
            <a:r>
              <a:rPr lang="en-GB" b="1"/>
              <a:t>sorted</a:t>
            </a:r>
            <a:r>
              <a:rPr lang="en-GB"/>
              <a:t>!</a:t>
            </a:r>
            <a:endParaRPr b="1"/>
          </a:p>
        </p:txBody>
      </p:sp>
      <p:sp>
        <p:nvSpPr>
          <p:cNvPr id="149" name="Shape 14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10</a:t>
            </a:fld>
            <a:endParaRPr/>
          </a:p>
        </p:txBody>
      </p:sp>
      <p:sp>
        <p:nvSpPr>
          <p:cNvPr id="150" name="Shape 150"/>
          <p:cNvSpPr txBox="1"/>
          <p:nvPr/>
        </p:nvSpPr>
        <p:spPr>
          <a:xfrm>
            <a:off x="4182950" y="4638950"/>
            <a:ext cx="2263800" cy="504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0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rPr>
              <a:t>Total: </a:t>
            </a:r>
            <a:r>
              <a:rPr lang="en-GB" sz="2000" b="1" i="1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rPr>
              <a:t>N</a:t>
            </a:r>
            <a:r>
              <a:rPr lang="en-GB" sz="2000" b="1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rPr>
              <a:t>² steps</a:t>
            </a:r>
            <a:endParaRPr sz="2000" b="1">
              <a:solidFill>
                <a:schemeClr val="dk2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51" name="Shape 151" title="BubbleSort.mp4">
            <a:hlinkClick r:id="rId3"/>
          </p:cNvPr>
          <p:cNvSpPr/>
          <p:nvPr/>
        </p:nvSpPr>
        <p:spPr>
          <a:xfrm>
            <a:off x="5523450" y="1421525"/>
            <a:ext cx="3497700" cy="2623275"/>
          </a:xfrm>
          <a:prstGeom prst="rect">
            <a:avLst/>
          </a:prstGeom>
          <a:noFill/>
          <a:ln>
            <a:noFill/>
          </a:ln>
        </p:spPr>
      </p:sp>
      <p:sp>
        <p:nvSpPr>
          <p:cNvPr id="152" name="Shape 152"/>
          <p:cNvSpPr txBox="1"/>
          <p:nvPr/>
        </p:nvSpPr>
        <p:spPr>
          <a:xfrm>
            <a:off x="5974800" y="3997196"/>
            <a:ext cx="28575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900"/>
              <a:t>By Swfung8 (Own work) [</a:t>
            </a:r>
            <a:r>
              <a:rPr lang="en-GB" sz="900" u="sng">
                <a:solidFill>
                  <a:schemeClr val="hlink"/>
                </a:solidFill>
                <a:hlinkClick r:id="rId4"/>
              </a:rPr>
              <a:t>CC BY-SA 3.0</a:t>
            </a:r>
            <a:r>
              <a:rPr lang="en-GB" sz="900"/>
              <a:t>],</a:t>
            </a:r>
            <a:br>
              <a:rPr lang="en-GB" sz="900"/>
            </a:br>
            <a:r>
              <a:rPr lang="en-GB" sz="900"/>
              <a:t>via Wikimedia Commons</a:t>
            </a:r>
            <a:endParaRPr sz="900"/>
          </a:p>
        </p:txBody>
      </p:sp>
      <p:sp>
        <p:nvSpPr>
          <p:cNvPr id="153" name="Shape 153"/>
          <p:cNvSpPr txBox="1">
            <a:spLocks noGrp="1"/>
          </p:cNvSpPr>
          <p:nvPr>
            <p:ph type="body" idx="1"/>
          </p:nvPr>
        </p:nvSpPr>
        <p:spPr>
          <a:xfrm>
            <a:off x="3752225" y="1421525"/>
            <a:ext cx="2121300" cy="2713800"/>
          </a:xfrm>
          <a:prstGeom prst="rect">
            <a:avLst/>
          </a:prstGeom>
          <a:ln w="952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 b="1"/>
          </a:p>
          <a:p>
            <a:pPr marL="0" lvl="0" indent="0" rtl="0">
              <a:spcBef>
                <a:spcPts val="1600"/>
              </a:spcBef>
              <a:spcAft>
                <a:spcPts val="1600"/>
              </a:spcAft>
              <a:buNone/>
            </a:pPr>
            <a:r>
              <a:rPr lang="en-GB" b="1" i="1"/>
              <a:t>N</a:t>
            </a:r>
            <a:r>
              <a:rPr lang="en-GB" b="1"/>
              <a:t> steps</a:t>
            </a:r>
            <a:r>
              <a:rPr lang="en-GB"/>
              <a:t/>
            </a:r>
            <a:br>
              <a:rPr lang="en-GB"/>
            </a:br>
            <a:r>
              <a:rPr lang="en-GB"/>
              <a:t>    </a:t>
            </a:r>
            <a:br>
              <a:rPr lang="en-GB"/>
            </a:br>
            <a:r>
              <a:rPr lang="en-GB"/>
              <a:t>    </a:t>
            </a:r>
            <a:r>
              <a:rPr lang="en-GB" b="1" i="1"/>
              <a:t>N</a:t>
            </a:r>
            <a:r>
              <a:rPr lang="en-GB" b="1"/>
              <a:t> steps</a:t>
            </a:r>
            <a:br>
              <a:rPr lang="en-GB" b="1"/>
            </a:br>
            <a:endParaRPr b="1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Shape 158"/>
          <p:cNvSpPr txBox="1">
            <a:spLocks noGrp="1"/>
          </p:cNvSpPr>
          <p:nvPr>
            <p:ph type="title"/>
          </p:nvPr>
        </p:nvSpPr>
        <p:spPr>
          <a:xfrm>
            <a:off x="311725" y="500925"/>
            <a:ext cx="8520600" cy="623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Intermezzo: Divide and conquer</a:t>
            </a:r>
            <a:endParaRPr/>
          </a:p>
        </p:txBody>
      </p:sp>
      <p:sp>
        <p:nvSpPr>
          <p:cNvPr id="159" name="Shape 159"/>
          <p:cNvSpPr txBox="1">
            <a:spLocks noGrp="1"/>
          </p:cNvSpPr>
          <p:nvPr>
            <p:ph type="body" idx="1"/>
          </p:nvPr>
        </p:nvSpPr>
        <p:spPr>
          <a:xfrm>
            <a:off x="311700" y="1505700"/>
            <a:ext cx="7618800" cy="3407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55600" rtl="0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-GB"/>
              <a:t>Generic algorithm </a:t>
            </a:r>
            <a:r>
              <a:rPr lang="en-GB" b="1"/>
              <a:t>strategy</a:t>
            </a:r>
            <a:endParaRPr b="1"/>
          </a:p>
          <a:p>
            <a:pPr marL="914400" lvl="1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</a:pPr>
            <a:r>
              <a:rPr lang="en-GB" b="1"/>
              <a:t>Divide</a:t>
            </a:r>
            <a:r>
              <a:rPr lang="en-GB"/>
              <a:t> the problem into smaller parts</a:t>
            </a:r>
            <a:endParaRPr/>
          </a:p>
          <a:p>
            <a:pPr marL="914400" lvl="1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</a:pPr>
            <a:r>
              <a:rPr lang="en-GB" b="1"/>
              <a:t>Solve</a:t>
            </a:r>
            <a:r>
              <a:rPr lang="en-GB"/>
              <a:t> (conquer) the problem for each part</a:t>
            </a:r>
            <a:endParaRPr/>
          </a:p>
          <a:p>
            <a:pPr marL="914400" lvl="1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</a:pPr>
            <a:r>
              <a:rPr lang="en-GB" b="1"/>
              <a:t>Recombine</a:t>
            </a:r>
            <a:r>
              <a:rPr lang="en-GB"/>
              <a:t> the parts</a:t>
            </a:r>
            <a:endParaRPr/>
          </a:p>
          <a:p>
            <a:pPr marL="457200" lvl="0" indent="-355600" rtl="0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-GB"/>
              <a:t>Straightforward to </a:t>
            </a:r>
            <a:r>
              <a:rPr lang="en-GB" b="1"/>
              <a:t>parallelise</a:t>
            </a:r>
            <a:endParaRPr b="1"/>
          </a:p>
          <a:p>
            <a:pPr marL="457200" lvl="0" indent="-355600" rtl="0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-GB"/>
              <a:t>Closely related to </a:t>
            </a:r>
            <a:r>
              <a:rPr lang="en-GB" b="1"/>
              <a:t>map-reduce</a:t>
            </a:r>
            <a:endParaRPr b="1"/>
          </a:p>
          <a:p>
            <a:pPr marL="457200" lvl="0" indent="-355600" rtl="0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-GB"/>
              <a:t>Has been advocated by Caesar, Machiavelli, Napoleon...</a:t>
            </a:r>
            <a:endParaRPr/>
          </a:p>
        </p:txBody>
      </p:sp>
      <p:sp>
        <p:nvSpPr>
          <p:cNvPr id="160" name="Shape 16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11</a:t>
            </a:fld>
            <a:endParaRPr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Shape 165"/>
          <p:cNvSpPr txBox="1">
            <a:spLocks noGrp="1"/>
          </p:cNvSpPr>
          <p:nvPr>
            <p:ph type="title"/>
          </p:nvPr>
        </p:nvSpPr>
        <p:spPr>
          <a:xfrm>
            <a:off x="311725" y="500925"/>
            <a:ext cx="8520600" cy="623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Merge sort</a:t>
            </a:r>
            <a:endParaRPr/>
          </a:p>
        </p:txBody>
      </p:sp>
      <p:sp>
        <p:nvSpPr>
          <p:cNvPr id="166" name="Shape 166"/>
          <p:cNvSpPr txBox="1">
            <a:spLocks noGrp="1"/>
          </p:cNvSpPr>
          <p:nvPr>
            <p:ph type="body" idx="1"/>
          </p:nvPr>
        </p:nvSpPr>
        <p:spPr>
          <a:xfrm>
            <a:off x="311700" y="1505700"/>
            <a:ext cx="5197800" cy="3407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55600" rtl="0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-GB"/>
              <a:t>Much </a:t>
            </a:r>
            <a:r>
              <a:rPr lang="en-GB" b="1"/>
              <a:t>smarter</a:t>
            </a:r>
            <a:r>
              <a:rPr lang="en-GB"/>
              <a:t> sort</a:t>
            </a:r>
            <a:endParaRPr/>
          </a:p>
          <a:p>
            <a:pPr marL="914400" lvl="1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</a:pPr>
            <a:r>
              <a:rPr lang="en-GB" b="1"/>
              <a:t>Split</a:t>
            </a:r>
            <a:r>
              <a:rPr lang="en-GB"/>
              <a:t> the dataset into chunks</a:t>
            </a:r>
            <a:endParaRPr/>
          </a:p>
          <a:p>
            <a:pPr marL="914400" lvl="1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</a:pPr>
            <a:r>
              <a:rPr lang="en-GB" b="1"/>
              <a:t>Sort</a:t>
            </a:r>
            <a:r>
              <a:rPr lang="en-GB"/>
              <a:t> each chunk</a:t>
            </a:r>
            <a:endParaRPr/>
          </a:p>
          <a:p>
            <a:pPr marL="914400" lvl="1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</a:pPr>
            <a:r>
              <a:rPr lang="en-GB" b="1"/>
              <a:t>Merge</a:t>
            </a:r>
            <a:r>
              <a:rPr lang="en-GB"/>
              <a:t> the chunks back together</a:t>
            </a:r>
            <a:endParaRPr/>
          </a:p>
          <a:p>
            <a:pPr marL="457200" lvl="0" indent="-355600" rtl="0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-GB"/>
              <a:t>Example of </a:t>
            </a:r>
            <a:r>
              <a:rPr lang="en-GB" b="1"/>
              <a:t>divide-and-conquer</a:t>
            </a:r>
            <a:endParaRPr b="1"/>
          </a:p>
          <a:p>
            <a:pPr marL="457200" lvl="0" indent="-355600" rtl="0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-GB"/>
              <a:t>Splitting &amp; sorting takes </a:t>
            </a:r>
            <a:r>
              <a:rPr lang="en-GB" b="1"/>
              <a:t>log₂(</a:t>
            </a:r>
            <a:r>
              <a:rPr lang="en-GB" b="1" i="1"/>
              <a:t>N</a:t>
            </a:r>
            <a:r>
              <a:rPr lang="en-GB" b="1"/>
              <a:t>) steps</a:t>
            </a:r>
            <a:endParaRPr b="1"/>
          </a:p>
          <a:p>
            <a:pPr marL="457200" lvl="0" indent="-355600" rtl="0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-GB"/>
              <a:t>Merging takes </a:t>
            </a:r>
            <a:r>
              <a:rPr lang="en-GB" b="1" i="1"/>
              <a:t>N</a:t>
            </a:r>
            <a:r>
              <a:rPr lang="en-GB" b="1"/>
              <a:t> steps</a:t>
            </a:r>
            <a:endParaRPr b="1"/>
          </a:p>
        </p:txBody>
      </p:sp>
      <p:sp>
        <p:nvSpPr>
          <p:cNvPr id="167" name="Shape 16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12</a:t>
            </a:fld>
            <a:endParaRPr/>
          </a:p>
        </p:txBody>
      </p:sp>
      <p:sp>
        <p:nvSpPr>
          <p:cNvPr id="168" name="Shape 168"/>
          <p:cNvSpPr txBox="1"/>
          <p:nvPr/>
        </p:nvSpPr>
        <p:spPr>
          <a:xfrm>
            <a:off x="6051000" y="3997196"/>
            <a:ext cx="28575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900"/>
              <a:t>By Swfung8 (Own work) [</a:t>
            </a:r>
            <a:r>
              <a:rPr lang="en-GB" sz="900" u="sng">
                <a:solidFill>
                  <a:schemeClr val="hlink"/>
                </a:solidFill>
                <a:hlinkClick r:id="rId3"/>
              </a:rPr>
              <a:t>CC BY-SA 3.0</a:t>
            </a:r>
            <a:r>
              <a:rPr lang="en-GB" sz="900"/>
              <a:t>],</a:t>
            </a:r>
            <a:br>
              <a:rPr lang="en-GB" sz="900"/>
            </a:br>
            <a:r>
              <a:rPr lang="en-GB" sz="900"/>
              <a:t>via Wikimedia Commons</a:t>
            </a:r>
            <a:endParaRPr sz="900"/>
          </a:p>
        </p:txBody>
      </p:sp>
      <p:sp>
        <p:nvSpPr>
          <p:cNvPr id="169" name="Shape 169"/>
          <p:cNvSpPr txBox="1"/>
          <p:nvPr/>
        </p:nvSpPr>
        <p:spPr>
          <a:xfrm>
            <a:off x="4182950" y="4638950"/>
            <a:ext cx="3096000" cy="504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0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rPr>
              <a:t>Total: </a:t>
            </a:r>
            <a:r>
              <a:rPr lang="en-GB" sz="2000" b="1" i="1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rPr>
              <a:t>N </a:t>
            </a:r>
            <a:r>
              <a:rPr lang="en-GB" sz="2000" b="1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rPr>
              <a:t>log(</a:t>
            </a:r>
            <a:r>
              <a:rPr lang="en-GB" sz="2000" b="1" i="1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rPr>
              <a:t>N</a:t>
            </a:r>
            <a:r>
              <a:rPr lang="en-GB" sz="2000" b="1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rPr>
              <a:t>) steps</a:t>
            </a:r>
            <a:endParaRPr sz="2000" b="1">
              <a:solidFill>
                <a:schemeClr val="dk2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70" name="Shape 170" title="MergeSort.mp4">
            <a:hlinkClick r:id="rId4"/>
          </p:cNvPr>
          <p:cNvSpPr/>
          <p:nvPr/>
        </p:nvSpPr>
        <p:spPr>
          <a:xfrm>
            <a:off x="5661900" y="1429425"/>
            <a:ext cx="3329700" cy="2497275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Shape 175"/>
          <p:cNvSpPr txBox="1">
            <a:spLocks noGrp="1"/>
          </p:cNvSpPr>
          <p:nvPr>
            <p:ph type="title"/>
          </p:nvPr>
        </p:nvSpPr>
        <p:spPr>
          <a:xfrm>
            <a:off x="311700" y="539725"/>
            <a:ext cx="8520600" cy="1282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3. Complexity analysis</a:t>
            </a:r>
            <a:endParaRPr/>
          </a:p>
        </p:txBody>
      </p:sp>
      <p:sp>
        <p:nvSpPr>
          <p:cNvPr id="176" name="Shape 17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13</a:t>
            </a:fld>
            <a:endParaRPr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Shape 181"/>
          <p:cNvSpPr txBox="1">
            <a:spLocks noGrp="1"/>
          </p:cNvSpPr>
          <p:nvPr>
            <p:ph type="title"/>
          </p:nvPr>
        </p:nvSpPr>
        <p:spPr>
          <a:xfrm>
            <a:off x="311725" y="500925"/>
            <a:ext cx="8520600" cy="623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Complexity – O</a:t>
            </a:r>
            <a:endParaRPr/>
          </a:p>
        </p:txBody>
      </p:sp>
      <p:sp>
        <p:nvSpPr>
          <p:cNvPr id="182" name="Shape 182"/>
          <p:cNvSpPr txBox="1">
            <a:spLocks noGrp="1"/>
          </p:cNvSpPr>
          <p:nvPr>
            <p:ph type="body" idx="1"/>
          </p:nvPr>
        </p:nvSpPr>
        <p:spPr>
          <a:xfrm>
            <a:off x="311700" y="1505700"/>
            <a:ext cx="3999900" cy="3076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55600" rtl="0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-GB"/>
              <a:t>We use “</a:t>
            </a:r>
            <a:r>
              <a:rPr lang="en-GB" b="1"/>
              <a:t>Big-O</a:t>
            </a:r>
            <a:r>
              <a:rPr lang="en-GB"/>
              <a:t>” notation</a:t>
            </a:r>
            <a:endParaRPr/>
          </a:p>
          <a:p>
            <a:pPr marL="457200" lvl="0" indent="-355600" rtl="0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-GB"/>
              <a:t>Represents an </a:t>
            </a:r>
            <a:r>
              <a:rPr lang="en-GB" b="1"/>
              <a:t>upper bound</a:t>
            </a:r>
            <a:endParaRPr b="1"/>
          </a:p>
          <a:p>
            <a:pPr marL="457200" lvl="0" indent="-355600" rtl="0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-GB"/>
              <a:t>Ignores </a:t>
            </a:r>
            <a:r>
              <a:rPr lang="en-GB" b="1"/>
              <a:t>constants</a:t>
            </a:r>
            <a:endParaRPr b="1"/>
          </a:p>
          <a:p>
            <a:pPr marL="457200" lvl="0" indent="-355600" rtl="0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-GB"/>
              <a:t>Only shows </a:t>
            </a:r>
            <a:r>
              <a:rPr lang="en-GB" b="1"/>
              <a:t>dominant term</a:t>
            </a:r>
            <a:endParaRPr b="1"/>
          </a:p>
          <a:p>
            <a:pPr marL="457200" lvl="0" indent="-355600" rtl="0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-GB"/>
              <a:t>In these examples: N is amount of </a:t>
            </a:r>
            <a:r>
              <a:rPr lang="en-GB" b="1"/>
              <a:t>data</a:t>
            </a:r>
            <a:endParaRPr/>
          </a:p>
        </p:txBody>
      </p:sp>
      <p:sp>
        <p:nvSpPr>
          <p:cNvPr id="183" name="Shape 183"/>
          <p:cNvSpPr txBox="1">
            <a:spLocks noGrp="1"/>
          </p:cNvSpPr>
          <p:nvPr>
            <p:ph type="body" idx="2"/>
          </p:nvPr>
        </p:nvSpPr>
        <p:spPr>
          <a:xfrm>
            <a:off x="4515075" y="1505700"/>
            <a:ext cx="4317300" cy="3076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55600" rtl="0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-GB"/>
              <a:t>Linear: </a:t>
            </a:r>
            <a:r>
              <a:rPr lang="en-GB" b="1"/>
              <a:t>O(</a:t>
            </a:r>
            <a:r>
              <a:rPr lang="en-GB" b="1" i="1"/>
              <a:t>N</a:t>
            </a:r>
            <a:r>
              <a:rPr lang="en-GB" b="1"/>
              <a:t>)</a:t>
            </a:r>
            <a:endParaRPr b="1"/>
          </a:p>
          <a:p>
            <a:pPr marL="914400" lvl="1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</a:pPr>
            <a:r>
              <a:rPr lang="en-GB"/>
              <a:t>O(</a:t>
            </a:r>
            <a:r>
              <a:rPr lang="en-GB" i="1"/>
              <a:t>N</a:t>
            </a:r>
            <a:r>
              <a:rPr lang="en-GB"/>
              <a:t>) = O(2*</a:t>
            </a:r>
            <a:r>
              <a:rPr lang="en-GB" i="1"/>
              <a:t>N</a:t>
            </a:r>
            <a:r>
              <a:rPr lang="en-GB"/>
              <a:t>) = O(</a:t>
            </a:r>
            <a:r>
              <a:rPr lang="en-GB" i="1"/>
              <a:t>k</a:t>
            </a:r>
            <a:r>
              <a:rPr lang="en-GB"/>
              <a:t>*</a:t>
            </a:r>
            <a:r>
              <a:rPr lang="en-GB" i="1"/>
              <a:t>N</a:t>
            </a:r>
            <a:r>
              <a:rPr lang="en-GB"/>
              <a:t> + </a:t>
            </a:r>
            <a:r>
              <a:rPr lang="en-GB" i="1"/>
              <a:t>m</a:t>
            </a:r>
            <a:r>
              <a:rPr lang="en-GB"/>
              <a:t>)</a:t>
            </a:r>
            <a:br>
              <a:rPr lang="en-GB"/>
            </a:br>
            <a:r>
              <a:rPr lang="en-GB" u="sng"/>
              <a:t>for any constants </a:t>
            </a:r>
            <a:r>
              <a:rPr lang="en-GB" i="1" u="sng"/>
              <a:t>k</a:t>
            </a:r>
            <a:r>
              <a:rPr lang="en-GB" u="sng"/>
              <a:t>, </a:t>
            </a:r>
            <a:r>
              <a:rPr lang="en-GB" i="1" u="sng"/>
              <a:t>m</a:t>
            </a:r>
            <a:endParaRPr i="1" u="sng"/>
          </a:p>
          <a:p>
            <a:pPr marL="457200" lvl="0" indent="-355600" rtl="0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-GB"/>
              <a:t>Quadratic: </a:t>
            </a:r>
            <a:r>
              <a:rPr lang="en-GB" b="1"/>
              <a:t>O(</a:t>
            </a:r>
            <a:r>
              <a:rPr lang="en-GB" b="1" i="1"/>
              <a:t>N</a:t>
            </a:r>
            <a:r>
              <a:rPr lang="en-GB" b="1"/>
              <a:t>²)</a:t>
            </a:r>
            <a:endParaRPr b="1"/>
          </a:p>
          <a:p>
            <a:pPr marL="914400" lvl="1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</a:pPr>
            <a:r>
              <a:rPr lang="en-GB"/>
              <a:t>O(</a:t>
            </a:r>
            <a:r>
              <a:rPr lang="en-GB" i="1"/>
              <a:t>N</a:t>
            </a:r>
            <a:r>
              <a:rPr lang="en-GB"/>
              <a:t>²) = O(</a:t>
            </a:r>
            <a:r>
              <a:rPr lang="en-GB" i="1"/>
              <a:t>a</a:t>
            </a:r>
            <a:r>
              <a:rPr lang="en-GB"/>
              <a:t>*</a:t>
            </a:r>
            <a:r>
              <a:rPr lang="en-GB" i="1"/>
              <a:t>N</a:t>
            </a:r>
            <a:r>
              <a:rPr lang="en-GB"/>
              <a:t>² + </a:t>
            </a:r>
            <a:r>
              <a:rPr lang="en-GB" i="1"/>
              <a:t>b</a:t>
            </a:r>
            <a:r>
              <a:rPr lang="en-GB"/>
              <a:t>*</a:t>
            </a:r>
            <a:r>
              <a:rPr lang="en-GB" i="1"/>
              <a:t>N</a:t>
            </a:r>
            <a:r>
              <a:rPr lang="en-GB"/>
              <a:t> + </a:t>
            </a:r>
            <a:r>
              <a:rPr lang="en-GB" i="1"/>
              <a:t>c</a:t>
            </a:r>
            <a:r>
              <a:rPr lang="en-GB"/>
              <a:t>)</a:t>
            </a:r>
            <a:br>
              <a:rPr lang="en-GB"/>
            </a:br>
            <a:r>
              <a:rPr lang="en-GB" u="sng"/>
              <a:t>for any constants </a:t>
            </a:r>
            <a:r>
              <a:rPr lang="en-GB" i="1" u="sng"/>
              <a:t>a</a:t>
            </a:r>
            <a:r>
              <a:rPr lang="en-GB" u="sng"/>
              <a:t>, </a:t>
            </a:r>
            <a:r>
              <a:rPr lang="en-GB" i="1" u="sng"/>
              <a:t>b</a:t>
            </a:r>
            <a:r>
              <a:rPr lang="en-GB" u="sng"/>
              <a:t>, </a:t>
            </a:r>
            <a:r>
              <a:rPr lang="en-GB" i="1" u="sng"/>
              <a:t>c</a:t>
            </a:r>
            <a:endParaRPr i="1"/>
          </a:p>
        </p:txBody>
      </p:sp>
      <p:sp>
        <p:nvSpPr>
          <p:cNvPr id="184" name="Shape 18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14</a:t>
            </a:fld>
            <a:endParaRPr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Shape 189"/>
          <p:cNvSpPr txBox="1">
            <a:spLocks noGrp="1"/>
          </p:cNvSpPr>
          <p:nvPr>
            <p:ph type="title"/>
          </p:nvPr>
        </p:nvSpPr>
        <p:spPr>
          <a:xfrm>
            <a:off x="311725" y="500925"/>
            <a:ext cx="8520600" cy="623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Complexity – O</a:t>
            </a:r>
            <a:endParaRPr/>
          </a:p>
        </p:txBody>
      </p:sp>
      <p:sp>
        <p:nvSpPr>
          <p:cNvPr id="190" name="Shape 190"/>
          <p:cNvSpPr txBox="1">
            <a:spLocks noGrp="1"/>
          </p:cNvSpPr>
          <p:nvPr>
            <p:ph type="body" idx="1"/>
          </p:nvPr>
        </p:nvSpPr>
        <p:spPr>
          <a:xfrm>
            <a:off x="311700" y="1505700"/>
            <a:ext cx="5912400" cy="3362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55600" rtl="0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-GB"/>
              <a:t>Roughly </a:t>
            </a:r>
            <a:r>
              <a:rPr lang="en-GB" b="1"/>
              <a:t>three categories</a:t>
            </a:r>
            <a:r>
              <a:rPr lang="en-GB"/>
              <a:t>, in </a:t>
            </a:r>
            <a:r>
              <a:rPr lang="en-GB" b="1"/>
              <a:t>decreasing order</a:t>
            </a:r>
            <a:r>
              <a:rPr lang="en-GB"/>
              <a:t>:</a:t>
            </a:r>
            <a:endParaRPr/>
          </a:p>
          <a:p>
            <a:pPr marL="914400" lvl="1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</a:pPr>
            <a:r>
              <a:rPr lang="en-GB"/>
              <a:t>Exponential – O(</a:t>
            </a:r>
            <a:r>
              <a:rPr lang="en-GB" i="1"/>
              <a:t>k</a:t>
            </a:r>
            <a:r>
              <a:rPr lang="en-GB" i="1" baseline="30000"/>
              <a:t>N</a:t>
            </a:r>
            <a:r>
              <a:rPr lang="en-GB"/>
              <a:t>)</a:t>
            </a:r>
            <a:endParaRPr/>
          </a:p>
          <a:p>
            <a:pPr marL="914400" lvl="1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</a:pPr>
            <a:r>
              <a:rPr lang="en-GB"/>
              <a:t>Polynomial – O(</a:t>
            </a:r>
            <a:r>
              <a:rPr lang="en-GB" i="1"/>
              <a:t>N</a:t>
            </a:r>
            <a:r>
              <a:rPr lang="en-GB" i="1" baseline="30000"/>
              <a:t>k</a:t>
            </a:r>
            <a:r>
              <a:rPr lang="en-GB"/>
              <a:t>)</a:t>
            </a:r>
            <a:endParaRPr/>
          </a:p>
          <a:p>
            <a:pPr marL="914400" lvl="1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</a:pPr>
            <a:r>
              <a:rPr lang="en-GB"/>
              <a:t>Polylogarithmic – O(log(</a:t>
            </a:r>
            <a:r>
              <a:rPr lang="en-GB" i="1"/>
              <a:t>N</a:t>
            </a:r>
            <a:r>
              <a:rPr lang="en-GB"/>
              <a:t>)</a:t>
            </a:r>
            <a:r>
              <a:rPr lang="en-GB" i="1" baseline="30000"/>
              <a:t>k</a:t>
            </a:r>
            <a:r>
              <a:rPr lang="en-GB"/>
              <a:t>)</a:t>
            </a:r>
            <a:endParaRPr/>
          </a:p>
          <a:p>
            <a:pPr marL="457200" lvl="0" indent="-355600" rtl="0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-GB"/>
              <a:t>This is an </a:t>
            </a:r>
            <a:r>
              <a:rPr lang="en-GB" b="1"/>
              <a:t>abstraction</a:t>
            </a:r>
            <a:r>
              <a:rPr lang="en-GB"/>
              <a:t>!</a:t>
            </a:r>
            <a:endParaRPr/>
          </a:p>
          <a:p>
            <a:pPr marL="914400" lvl="1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</a:pPr>
            <a:r>
              <a:rPr lang="en-GB"/>
              <a:t>Does not </a:t>
            </a:r>
            <a:r>
              <a:rPr lang="en-GB" i="1"/>
              <a:t>directly</a:t>
            </a:r>
            <a:r>
              <a:rPr lang="en-GB"/>
              <a:t> relate to runtimes</a:t>
            </a:r>
            <a:endParaRPr/>
          </a:p>
          <a:p>
            <a:pPr marL="914400" lvl="1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</a:pPr>
            <a:r>
              <a:rPr lang="en-GB"/>
              <a:t>A good O(</a:t>
            </a:r>
            <a:r>
              <a:rPr lang="en-GB" i="1"/>
              <a:t>N</a:t>
            </a:r>
            <a:r>
              <a:rPr lang="en-GB"/>
              <a:t>²) algorithm may be faster than a bad O(log(</a:t>
            </a:r>
            <a:r>
              <a:rPr lang="en-GB" i="1"/>
              <a:t>N</a:t>
            </a:r>
            <a:r>
              <a:rPr lang="en-GB"/>
              <a:t>)) one</a:t>
            </a:r>
            <a:endParaRPr/>
          </a:p>
          <a:p>
            <a:pPr marL="914400" lvl="1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</a:pPr>
            <a:r>
              <a:rPr lang="en-GB"/>
              <a:t>Depends on your input data!</a:t>
            </a:r>
            <a:endParaRPr/>
          </a:p>
        </p:txBody>
      </p:sp>
      <p:sp>
        <p:nvSpPr>
          <p:cNvPr id="191" name="Shape 19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15</a:t>
            </a:fld>
            <a:endParaRPr/>
          </a:p>
        </p:txBody>
      </p:sp>
      <p:grpSp>
        <p:nvGrpSpPr>
          <p:cNvPr id="192" name="Shape 192"/>
          <p:cNvGrpSpPr/>
          <p:nvPr/>
        </p:nvGrpSpPr>
        <p:grpSpPr>
          <a:xfrm>
            <a:off x="6258775" y="1736250"/>
            <a:ext cx="2736600" cy="3039850"/>
            <a:chOff x="6258775" y="1736250"/>
            <a:chExt cx="2736600" cy="3039850"/>
          </a:xfrm>
        </p:grpSpPr>
        <p:pic>
          <p:nvPicPr>
            <p:cNvPr id="193" name="Shape 193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6319525" y="1736250"/>
              <a:ext cx="2615101" cy="2615101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94" name="Shape 194"/>
            <p:cNvSpPr txBox="1"/>
            <p:nvPr/>
          </p:nvSpPr>
          <p:spPr>
            <a:xfrm>
              <a:off x="6258775" y="4382500"/>
              <a:ext cx="2736600" cy="3936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 sz="900">
                  <a:latin typeface="Roboto"/>
                  <a:ea typeface="Roboto"/>
                  <a:cs typeface="Roboto"/>
                  <a:sym typeface="Roboto"/>
                </a:rPr>
                <a:t>By Cmglee (Own work) [</a:t>
              </a:r>
              <a:r>
                <a:rPr lang="en-GB" sz="900" u="sng">
                  <a:solidFill>
                    <a:schemeClr val="hlink"/>
                  </a:solidFill>
                  <a:latin typeface="Roboto"/>
                  <a:ea typeface="Roboto"/>
                  <a:cs typeface="Roboto"/>
                  <a:sym typeface="Roboto"/>
                  <a:hlinkClick r:id="rId4"/>
                </a:rPr>
                <a:t>CC BY-SA 4.0</a:t>
              </a:r>
              <a:r>
                <a:rPr lang="en-GB" sz="900">
                  <a:latin typeface="Roboto"/>
                  <a:ea typeface="Roboto"/>
                  <a:cs typeface="Roboto"/>
                  <a:sym typeface="Roboto"/>
                </a:rPr>
                <a:t>],</a:t>
              </a:r>
              <a:endParaRPr sz="900">
                <a:latin typeface="Roboto"/>
                <a:ea typeface="Roboto"/>
                <a:cs typeface="Roboto"/>
                <a:sym typeface="Roboto"/>
              </a:endParaRPr>
            </a:p>
            <a:p>
              <a:pPr marL="0" lvl="0" indent="0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 sz="900">
                  <a:latin typeface="Roboto"/>
                  <a:ea typeface="Roboto"/>
                  <a:cs typeface="Roboto"/>
                  <a:sym typeface="Roboto"/>
                </a:rPr>
                <a:t>via Wikimedia Commons</a:t>
              </a:r>
              <a:endParaRPr sz="900"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Shape 199"/>
          <p:cNvSpPr txBox="1">
            <a:spLocks noGrp="1"/>
          </p:cNvSpPr>
          <p:nvPr>
            <p:ph type="title"/>
          </p:nvPr>
        </p:nvSpPr>
        <p:spPr>
          <a:xfrm>
            <a:off x="311725" y="500925"/>
            <a:ext cx="8520600" cy="623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Complexity – O</a:t>
            </a:r>
            <a:endParaRPr/>
          </a:p>
        </p:txBody>
      </p:sp>
      <p:sp>
        <p:nvSpPr>
          <p:cNvPr id="200" name="Shape 200"/>
          <p:cNvSpPr txBox="1">
            <a:spLocks noGrp="1"/>
          </p:cNvSpPr>
          <p:nvPr>
            <p:ph type="body" idx="1"/>
          </p:nvPr>
        </p:nvSpPr>
        <p:spPr>
          <a:xfrm>
            <a:off x="311700" y="1505700"/>
            <a:ext cx="3999900" cy="3076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55600" rtl="0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-GB"/>
              <a:t>Remember: it’s an </a:t>
            </a:r>
            <a:r>
              <a:rPr lang="en-GB" b="1"/>
              <a:t>upper bound</a:t>
            </a:r>
            <a:r>
              <a:rPr lang="en-GB"/>
              <a:t>!</a:t>
            </a:r>
            <a:endParaRPr/>
          </a:p>
          <a:p>
            <a:pPr marL="457200" lvl="0" indent="-355600" rtl="0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-GB"/>
              <a:t>And it’s a </a:t>
            </a:r>
            <a:r>
              <a:rPr lang="en-GB" b="1"/>
              <a:t>property</a:t>
            </a:r>
            <a:r>
              <a:rPr lang="en-GB"/>
              <a:t> (</a:t>
            </a:r>
            <a:r>
              <a:rPr lang="en-GB" b="1"/>
              <a:t>not</a:t>
            </a:r>
            <a:r>
              <a:rPr lang="en-GB"/>
              <a:t> an equivalence relation)!</a:t>
            </a:r>
            <a:endParaRPr/>
          </a:p>
          <a:p>
            <a:pPr marL="914400" lvl="1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</a:pPr>
            <a:r>
              <a:rPr lang="en-GB"/>
              <a:t>O(</a:t>
            </a:r>
            <a:r>
              <a:rPr lang="en-GB" i="1"/>
              <a:t>N</a:t>
            </a:r>
            <a:r>
              <a:rPr lang="en-GB"/>
              <a:t>) = O(</a:t>
            </a:r>
            <a:r>
              <a:rPr lang="en-GB" i="1"/>
              <a:t>N</a:t>
            </a:r>
            <a:r>
              <a:rPr lang="en-GB"/>
              <a:t>²)</a:t>
            </a:r>
            <a:endParaRPr/>
          </a:p>
          <a:p>
            <a:pPr marL="914400" lvl="1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</a:pPr>
            <a:r>
              <a:rPr lang="en-GB"/>
              <a:t>But O(</a:t>
            </a:r>
            <a:r>
              <a:rPr lang="en-GB" i="1"/>
              <a:t>N</a:t>
            </a:r>
            <a:r>
              <a:rPr lang="en-GB"/>
              <a:t>²) ≠ O(</a:t>
            </a:r>
            <a:r>
              <a:rPr lang="en-GB" i="1"/>
              <a:t>N</a:t>
            </a:r>
            <a:r>
              <a:rPr lang="en-GB"/>
              <a:t>)</a:t>
            </a:r>
            <a:endParaRPr/>
          </a:p>
          <a:p>
            <a:pPr marL="0" lvl="0" indent="0" rtl="0">
              <a:spcBef>
                <a:spcPts val="1600"/>
              </a:spcBef>
              <a:spcAft>
                <a:spcPts val="1600"/>
              </a:spcAft>
              <a:buNone/>
            </a:pPr>
            <a:endParaRPr/>
          </a:p>
        </p:txBody>
      </p:sp>
      <p:sp>
        <p:nvSpPr>
          <p:cNvPr id="201" name="Shape 201"/>
          <p:cNvSpPr txBox="1">
            <a:spLocks noGrp="1"/>
          </p:cNvSpPr>
          <p:nvPr>
            <p:ph type="body" idx="2"/>
          </p:nvPr>
        </p:nvSpPr>
        <p:spPr>
          <a:xfrm>
            <a:off x="4515075" y="1505700"/>
            <a:ext cx="4317300" cy="3076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marR="0" lvl="0" indent="-3556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Roboto"/>
              <a:buChar char="●"/>
            </a:pPr>
            <a:r>
              <a:rPr lang="en-GB"/>
              <a:t>O(</a:t>
            </a:r>
            <a:r>
              <a:rPr lang="en-GB" i="1"/>
              <a:t>N</a:t>
            </a:r>
            <a:r>
              <a:rPr lang="en-GB"/>
              <a:t>) = O(2</a:t>
            </a:r>
            <a:r>
              <a:rPr lang="en-GB" i="1"/>
              <a:t>N</a:t>
            </a:r>
            <a:r>
              <a:rPr lang="en-GB"/>
              <a:t>)</a:t>
            </a:r>
            <a:endParaRPr/>
          </a:p>
          <a:p>
            <a:pPr marL="457200" marR="0" lvl="0" indent="-3556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-GB"/>
              <a:t>2</a:t>
            </a:r>
            <a:r>
              <a:rPr lang="en-GB" i="1"/>
              <a:t>N</a:t>
            </a:r>
            <a:r>
              <a:rPr lang="en-GB"/>
              <a:t> = O(</a:t>
            </a:r>
            <a:r>
              <a:rPr lang="en-GB" i="1"/>
              <a:t>N</a:t>
            </a:r>
            <a:r>
              <a:rPr lang="en-GB"/>
              <a:t>)</a:t>
            </a:r>
            <a:endParaRPr/>
          </a:p>
          <a:p>
            <a:pPr marL="457200" marR="0" lvl="0" indent="-3556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-GB" i="1"/>
              <a:t>N</a:t>
            </a:r>
            <a:r>
              <a:rPr lang="en-GB"/>
              <a:t>² + </a:t>
            </a:r>
            <a:r>
              <a:rPr lang="en-GB" i="1"/>
              <a:t>N</a:t>
            </a:r>
            <a:r>
              <a:rPr lang="en-GB"/>
              <a:t> = O(</a:t>
            </a:r>
            <a:r>
              <a:rPr lang="en-GB" i="1"/>
              <a:t>N</a:t>
            </a:r>
            <a:r>
              <a:rPr lang="en-GB"/>
              <a:t>²)</a:t>
            </a:r>
            <a:endParaRPr/>
          </a:p>
          <a:p>
            <a:pPr marL="457200" marR="0" lvl="0" indent="-3556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-GB"/>
              <a:t>O(</a:t>
            </a:r>
            <a:r>
              <a:rPr lang="en-GB" i="1"/>
              <a:t>N</a:t>
            </a:r>
            <a:r>
              <a:rPr lang="en-GB"/>
              <a:t>²) + O(</a:t>
            </a:r>
            <a:r>
              <a:rPr lang="en-GB" i="1"/>
              <a:t>N</a:t>
            </a:r>
            <a:r>
              <a:rPr lang="en-GB"/>
              <a:t>) = O(</a:t>
            </a:r>
            <a:r>
              <a:rPr lang="en-GB" i="1"/>
              <a:t>N</a:t>
            </a:r>
            <a:r>
              <a:rPr lang="en-GB"/>
              <a:t>²)</a:t>
            </a:r>
            <a:endParaRPr/>
          </a:p>
          <a:p>
            <a:pPr marL="457200" marR="0" lvl="0" indent="-3556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-GB"/>
              <a:t>O(log(</a:t>
            </a:r>
            <a:r>
              <a:rPr lang="en-GB" i="1"/>
              <a:t>N</a:t>
            </a:r>
            <a:r>
              <a:rPr lang="en-GB"/>
              <a:t>)) + O(</a:t>
            </a:r>
            <a:r>
              <a:rPr lang="en-GB" i="1"/>
              <a:t>N</a:t>
            </a:r>
            <a:r>
              <a:rPr lang="en-GB"/>
              <a:t>) = O(</a:t>
            </a:r>
            <a:r>
              <a:rPr lang="en-GB" i="1"/>
              <a:t>N</a:t>
            </a:r>
            <a:r>
              <a:rPr lang="en-GB"/>
              <a:t>)</a:t>
            </a:r>
            <a:endParaRPr/>
          </a:p>
          <a:p>
            <a:pPr marL="457200" marR="0" lvl="0" indent="-3556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-GB"/>
              <a:t>O(1) → used for </a:t>
            </a:r>
            <a:r>
              <a:rPr lang="en-GB" b="1"/>
              <a:t>constant time</a:t>
            </a:r>
            <a:endParaRPr b="1"/>
          </a:p>
        </p:txBody>
      </p:sp>
      <p:sp>
        <p:nvSpPr>
          <p:cNvPr id="202" name="Shape 20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16</a:t>
            </a:fld>
            <a:endParaRPr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Shape 207"/>
          <p:cNvSpPr txBox="1">
            <a:spLocks noGrp="1"/>
          </p:cNvSpPr>
          <p:nvPr>
            <p:ph type="title"/>
          </p:nvPr>
        </p:nvSpPr>
        <p:spPr>
          <a:xfrm>
            <a:off x="311725" y="500925"/>
            <a:ext cx="8520600" cy="623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Complexity – O</a:t>
            </a:r>
            <a:endParaRPr/>
          </a:p>
        </p:txBody>
      </p:sp>
      <p:sp>
        <p:nvSpPr>
          <p:cNvPr id="208" name="Shape 208"/>
          <p:cNvSpPr txBox="1">
            <a:spLocks noGrp="1"/>
          </p:cNvSpPr>
          <p:nvPr>
            <p:ph type="body" idx="1"/>
          </p:nvPr>
        </p:nvSpPr>
        <p:spPr>
          <a:xfrm>
            <a:off x="311700" y="1505700"/>
            <a:ext cx="5429100" cy="3076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marR="0" lvl="0" indent="-3556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Roboto"/>
              <a:buChar char="●"/>
            </a:pPr>
            <a:r>
              <a:rPr lang="en-GB" dirty="0"/>
              <a:t>Formal definition:</a:t>
            </a:r>
            <a:br>
              <a:rPr lang="en-GB" dirty="0"/>
            </a:br>
            <a:r>
              <a:rPr lang="en-GB" i="1" dirty="0"/>
              <a:t>f</a:t>
            </a:r>
            <a:r>
              <a:rPr lang="en-GB" dirty="0"/>
              <a:t>(</a:t>
            </a:r>
            <a:r>
              <a:rPr lang="en-GB" i="1" dirty="0"/>
              <a:t>N</a:t>
            </a:r>
            <a:r>
              <a:rPr lang="en-GB" dirty="0"/>
              <a:t>) = O(</a:t>
            </a:r>
            <a:r>
              <a:rPr lang="en-GB" i="1" dirty="0"/>
              <a:t>g</a:t>
            </a:r>
            <a:r>
              <a:rPr lang="en-GB" dirty="0"/>
              <a:t>(</a:t>
            </a:r>
            <a:r>
              <a:rPr lang="en-GB" i="1" dirty="0"/>
              <a:t>N</a:t>
            </a:r>
            <a:r>
              <a:rPr lang="en-GB" dirty="0"/>
              <a:t>)) ↔</a:t>
            </a:r>
            <a:br>
              <a:rPr lang="en-GB" dirty="0"/>
            </a:br>
            <a:r>
              <a:rPr lang="en-GB" dirty="0"/>
              <a:t>	∃ </a:t>
            </a:r>
            <a:r>
              <a:rPr lang="en-GB" i="1" dirty="0"/>
              <a:t>N</a:t>
            </a:r>
            <a:r>
              <a:rPr lang="en-GB" dirty="0"/>
              <a:t>₀, </a:t>
            </a:r>
            <a:r>
              <a:rPr lang="en-GB" i="1" dirty="0"/>
              <a:t>M</a:t>
            </a:r>
            <a:r>
              <a:rPr lang="en-GB" dirty="0"/>
              <a:t> : ∀ </a:t>
            </a:r>
            <a:r>
              <a:rPr lang="en-GB" i="1" dirty="0"/>
              <a:t>N</a:t>
            </a:r>
            <a:r>
              <a:rPr lang="en-GB" dirty="0"/>
              <a:t> &gt; </a:t>
            </a:r>
            <a:r>
              <a:rPr lang="en-GB" i="1" dirty="0"/>
              <a:t>N</a:t>
            </a:r>
            <a:r>
              <a:rPr lang="en-GB" dirty="0"/>
              <a:t>₀ : </a:t>
            </a:r>
            <a:r>
              <a:rPr lang="en-GB" i="1" dirty="0"/>
              <a:t>f</a:t>
            </a:r>
            <a:r>
              <a:rPr lang="en-GB" dirty="0"/>
              <a:t>(</a:t>
            </a:r>
            <a:r>
              <a:rPr lang="en-GB" i="1" dirty="0"/>
              <a:t>N</a:t>
            </a:r>
            <a:r>
              <a:rPr lang="en-GB" dirty="0"/>
              <a:t>) ≤ </a:t>
            </a:r>
            <a:r>
              <a:rPr lang="en-GB" i="1" dirty="0"/>
              <a:t>M</a:t>
            </a:r>
            <a:r>
              <a:rPr lang="en-GB" dirty="0"/>
              <a:t> </a:t>
            </a:r>
            <a:r>
              <a:rPr lang="en-GB" i="1" dirty="0"/>
              <a:t>g</a:t>
            </a:r>
            <a:r>
              <a:rPr lang="en-GB" dirty="0"/>
              <a:t>(</a:t>
            </a:r>
            <a:r>
              <a:rPr lang="en-GB" i="1" dirty="0"/>
              <a:t>N</a:t>
            </a:r>
            <a:r>
              <a:rPr lang="en-GB" dirty="0"/>
              <a:t>)</a:t>
            </a:r>
            <a:endParaRPr dirty="0"/>
          </a:p>
          <a:p>
            <a:pPr marL="457200" marR="0" lvl="0" indent="-3556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-GB" dirty="0"/>
              <a:t>In words: starting from </a:t>
            </a:r>
            <a:r>
              <a:rPr lang="en-GB" i="1" dirty="0"/>
              <a:t>N</a:t>
            </a:r>
            <a:r>
              <a:rPr lang="en-GB" dirty="0"/>
              <a:t>₀, </a:t>
            </a:r>
            <a:r>
              <a:rPr lang="en-GB" i="1" dirty="0"/>
              <a:t>f</a:t>
            </a:r>
            <a:r>
              <a:rPr lang="en-GB" dirty="0"/>
              <a:t> is bounded from above by </a:t>
            </a:r>
            <a:r>
              <a:rPr lang="en-GB" i="1" dirty="0"/>
              <a:t>g</a:t>
            </a:r>
            <a:r>
              <a:rPr lang="en-GB" dirty="0"/>
              <a:t> (up to some constant </a:t>
            </a:r>
            <a:r>
              <a:rPr lang="en-GB" i="1" dirty="0"/>
              <a:t>M</a:t>
            </a:r>
            <a:r>
              <a:rPr lang="en-GB" dirty="0"/>
              <a:t>)</a:t>
            </a:r>
            <a:endParaRPr dirty="0"/>
          </a:p>
          <a:p>
            <a:pPr marL="0" lvl="0" indent="0" rtl="0">
              <a:spcBef>
                <a:spcPts val="1600"/>
              </a:spcBef>
              <a:spcAft>
                <a:spcPts val="1600"/>
              </a:spcAft>
              <a:buNone/>
            </a:pPr>
            <a:endParaRPr dirty="0"/>
          </a:p>
        </p:txBody>
      </p:sp>
      <p:sp>
        <p:nvSpPr>
          <p:cNvPr id="209" name="Shape 20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17</a:t>
            </a:fld>
            <a:endParaRPr/>
          </a:p>
        </p:txBody>
      </p:sp>
      <p:grpSp>
        <p:nvGrpSpPr>
          <p:cNvPr id="210" name="Shape 210"/>
          <p:cNvGrpSpPr/>
          <p:nvPr/>
        </p:nvGrpSpPr>
        <p:grpSpPr>
          <a:xfrm>
            <a:off x="6258775" y="1736250"/>
            <a:ext cx="2736600" cy="3039850"/>
            <a:chOff x="6258775" y="1736250"/>
            <a:chExt cx="2736600" cy="3039850"/>
          </a:xfrm>
        </p:grpSpPr>
        <p:pic>
          <p:nvPicPr>
            <p:cNvPr id="211" name="Shape 211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6319525" y="1736250"/>
              <a:ext cx="2615101" cy="2615101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12" name="Shape 212"/>
            <p:cNvSpPr txBox="1"/>
            <p:nvPr/>
          </p:nvSpPr>
          <p:spPr>
            <a:xfrm>
              <a:off x="6258775" y="4382500"/>
              <a:ext cx="2736600" cy="3936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 sz="900">
                  <a:latin typeface="Roboto"/>
                  <a:ea typeface="Roboto"/>
                  <a:cs typeface="Roboto"/>
                  <a:sym typeface="Roboto"/>
                </a:rPr>
                <a:t>By Cmglee (Own work) [</a:t>
              </a:r>
              <a:r>
                <a:rPr lang="en-GB" sz="900" u="sng">
                  <a:solidFill>
                    <a:schemeClr val="hlink"/>
                  </a:solidFill>
                  <a:latin typeface="Roboto"/>
                  <a:ea typeface="Roboto"/>
                  <a:cs typeface="Roboto"/>
                  <a:sym typeface="Roboto"/>
                  <a:hlinkClick r:id="rId4"/>
                </a:rPr>
                <a:t>CC BY-SA 4.0</a:t>
              </a:r>
              <a:r>
                <a:rPr lang="en-GB" sz="900">
                  <a:latin typeface="Roboto"/>
                  <a:ea typeface="Roboto"/>
                  <a:cs typeface="Roboto"/>
                  <a:sym typeface="Roboto"/>
                </a:rPr>
                <a:t>],</a:t>
              </a:r>
              <a:endParaRPr sz="900">
                <a:latin typeface="Roboto"/>
                <a:ea typeface="Roboto"/>
                <a:cs typeface="Roboto"/>
                <a:sym typeface="Roboto"/>
              </a:endParaRPr>
            </a:p>
            <a:p>
              <a:pPr marL="0" lvl="0" indent="0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 sz="900">
                  <a:latin typeface="Roboto"/>
                  <a:ea typeface="Roboto"/>
                  <a:cs typeface="Roboto"/>
                  <a:sym typeface="Roboto"/>
                </a:rPr>
                <a:t>via Wikimedia Commons</a:t>
              </a:r>
              <a:endParaRPr sz="900"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Shape 217"/>
          <p:cNvSpPr txBox="1">
            <a:spLocks noGrp="1"/>
          </p:cNvSpPr>
          <p:nvPr>
            <p:ph type="title"/>
          </p:nvPr>
        </p:nvSpPr>
        <p:spPr>
          <a:xfrm>
            <a:off x="311725" y="500925"/>
            <a:ext cx="8520600" cy="623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Complexity – Ω</a:t>
            </a:r>
            <a:br>
              <a:rPr lang="en-GB"/>
            </a:br>
            <a:endParaRPr/>
          </a:p>
        </p:txBody>
      </p:sp>
      <p:sp>
        <p:nvSpPr>
          <p:cNvPr id="218" name="Shape 218"/>
          <p:cNvSpPr txBox="1">
            <a:spLocks noGrp="1"/>
          </p:cNvSpPr>
          <p:nvPr>
            <p:ph type="body" idx="1"/>
          </p:nvPr>
        </p:nvSpPr>
        <p:spPr>
          <a:xfrm>
            <a:off x="311700" y="1505700"/>
            <a:ext cx="5947200" cy="3637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55600" rtl="0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-GB"/>
              <a:t>Ω: </a:t>
            </a:r>
            <a:r>
              <a:rPr lang="en-GB" b="1"/>
              <a:t>lower</a:t>
            </a:r>
            <a:r>
              <a:rPr lang="en-GB"/>
              <a:t> bound</a:t>
            </a:r>
            <a:endParaRPr/>
          </a:p>
          <a:p>
            <a:pPr marL="914400" marR="0" lvl="1" indent="-3556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Roboto"/>
              <a:buChar char="○"/>
            </a:pPr>
            <a:r>
              <a:rPr lang="en-GB"/>
              <a:t>Formal definition:</a:t>
            </a:r>
            <a:br>
              <a:rPr lang="en-GB"/>
            </a:br>
            <a:r>
              <a:rPr lang="en-GB" i="1"/>
              <a:t>f</a:t>
            </a:r>
            <a:r>
              <a:rPr lang="en-GB"/>
              <a:t>(</a:t>
            </a:r>
            <a:r>
              <a:rPr lang="en-GB" i="1"/>
              <a:t>N</a:t>
            </a:r>
            <a:r>
              <a:rPr lang="en-GB"/>
              <a:t>) = Ω(</a:t>
            </a:r>
            <a:r>
              <a:rPr lang="en-GB" i="1"/>
              <a:t>g</a:t>
            </a:r>
            <a:r>
              <a:rPr lang="en-GB"/>
              <a:t>(</a:t>
            </a:r>
            <a:r>
              <a:rPr lang="en-GB" i="1"/>
              <a:t>N</a:t>
            </a:r>
            <a:r>
              <a:rPr lang="en-GB"/>
              <a:t>)) ↔</a:t>
            </a:r>
            <a:br>
              <a:rPr lang="en-GB"/>
            </a:br>
            <a:r>
              <a:rPr lang="en-GB"/>
              <a:t>	∃ </a:t>
            </a:r>
            <a:r>
              <a:rPr lang="en-GB" i="1"/>
              <a:t>N</a:t>
            </a:r>
            <a:r>
              <a:rPr lang="en-GB"/>
              <a:t>₀, </a:t>
            </a:r>
            <a:r>
              <a:rPr lang="en-GB" i="1"/>
              <a:t>M</a:t>
            </a:r>
            <a:r>
              <a:rPr lang="en-GB"/>
              <a:t> : ∀ </a:t>
            </a:r>
            <a:r>
              <a:rPr lang="en-GB" i="1"/>
              <a:t>N</a:t>
            </a:r>
            <a:r>
              <a:rPr lang="en-GB"/>
              <a:t> &gt; </a:t>
            </a:r>
            <a:r>
              <a:rPr lang="en-GB" i="1"/>
              <a:t>N</a:t>
            </a:r>
            <a:r>
              <a:rPr lang="en-GB"/>
              <a:t>₀ : </a:t>
            </a:r>
            <a:r>
              <a:rPr lang="en-GB" i="1"/>
              <a:t>f</a:t>
            </a:r>
            <a:r>
              <a:rPr lang="en-GB"/>
              <a:t>(</a:t>
            </a:r>
            <a:r>
              <a:rPr lang="en-GB" i="1"/>
              <a:t>N</a:t>
            </a:r>
            <a:r>
              <a:rPr lang="en-GB"/>
              <a:t>) ≥ </a:t>
            </a:r>
            <a:r>
              <a:rPr lang="en-GB" i="1"/>
              <a:t>M</a:t>
            </a:r>
            <a:r>
              <a:rPr lang="en-GB"/>
              <a:t> </a:t>
            </a:r>
            <a:r>
              <a:rPr lang="en-GB" i="1"/>
              <a:t>g</a:t>
            </a:r>
            <a:r>
              <a:rPr lang="en-GB"/>
              <a:t>(</a:t>
            </a:r>
            <a:r>
              <a:rPr lang="en-GB" i="1"/>
              <a:t>N</a:t>
            </a:r>
            <a:r>
              <a:rPr lang="en-GB"/>
              <a:t>)</a:t>
            </a:r>
            <a:endParaRPr/>
          </a:p>
          <a:p>
            <a:pPr marL="914400" marR="0" lvl="1" indent="-3556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Char char="○"/>
            </a:pPr>
            <a:r>
              <a:rPr lang="en-GB"/>
              <a:t>In words: starting from </a:t>
            </a:r>
            <a:r>
              <a:rPr lang="en-GB" i="1"/>
              <a:t>N</a:t>
            </a:r>
            <a:r>
              <a:rPr lang="en-GB"/>
              <a:t>₀, </a:t>
            </a:r>
            <a:r>
              <a:rPr lang="en-GB" i="1"/>
              <a:t>f</a:t>
            </a:r>
            <a:r>
              <a:rPr lang="en-GB"/>
              <a:t> is bounded from below by </a:t>
            </a:r>
            <a:r>
              <a:rPr lang="en-GB" i="1"/>
              <a:t>g</a:t>
            </a:r>
            <a:r>
              <a:rPr lang="en-GB"/>
              <a:t> (up to some constant </a:t>
            </a:r>
            <a:r>
              <a:rPr lang="en-GB" i="1"/>
              <a:t>M</a:t>
            </a:r>
            <a:r>
              <a:rPr lang="en-GB"/>
              <a:t>)</a:t>
            </a:r>
            <a:endParaRPr/>
          </a:p>
          <a:p>
            <a:pPr marL="457200" marR="0" lvl="0" indent="-3556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Roboto"/>
              <a:buChar char="●"/>
            </a:pPr>
            <a:r>
              <a:rPr lang="en-GB"/>
              <a:t>Examples:</a:t>
            </a:r>
            <a:endParaRPr/>
          </a:p>
          <a:p>
            <a:pPr marL="914400" marR="0" lvl="1" indent="-3556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Char char="○"/>
            </a:pPr>
            <a:r>
              <a:rPr lang="en-GB" i="1"/>
              <a:t>N</a:t>
            </a:r>
            <a:r>
              <a:rPr lang="en-GB"/>
              <a:t> = Ω(log(</a:t>
            </a:r>
            <a:r>
              <a:rPr lang="en-GB" i="1"/>
              <a:t>N</a:t>
            </a:r>
            <a:r>
              <a:rPr lang="en-GB"/>
              <a:t>))</a:t>
            </a:r>
            <a:endParaRPr/>
          </a:p>
          <a:p>
            <a:pPr marL="914400" lvl="1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</a:pPr>
            <a:r>
              <a:rPr lang="en-GB" i="1"/>
              <a:t>N</a:t>
            </a:r>
            <a:r>
              <a:rPr lang="en-GB"/>
              <a:t>² = Ω(</a:t>
            </a:r>
            <a:r>
              <a:rPr lang="en-GB" i="1"/>
              <a:t>N</a:t>
            </a:r>
            <a:r>
              <a:rPr lang="en-GB"/>
              <a:t>)</a:t>
            </a:r>
            <a:endParaRPr/>
          </a:p>
        </p:txBody>
      </p:sp>
      <p:sp>
        <p:nvSpPr>
          <p:cNvPr id="219" name="Shape 21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18</a:t>
            </a:fld>
            <a:endParaRPr/>
          </a:p>
        </p:txBody>
      </p:sp>
      <p:grpSp>
        <p:nvGrpSpPr>
          <p:cNvPr id="220" name="Shape 220"/>
          <p:cNvGrpSpPr/>
          <p:nvPr/>
        </p:nvGrpSpPr>
        <p:grpSpPr>
          <a:xfrm>
            <a:off x="6258775" y="1736250"/>
            <a:ext cx="2736600" cy="3039850"/>
            <a:chOff x="6258775" y="1736250"/>
            <a:chExt cx="2736600" cy="3039850"/>
          </a:xfrm>
        </p:grpSpPr>
        <p:pic>
          <p:nvPicPr>
            <p:cNvPr id="221" name="Shape 221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6319525" y="1736250"/>
              <a:ext cx="2615101" cy="2615101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22" name="Shape 222"/>
            <p:cNvSpPr txBox="1"/>
            <p:nvPr/>
          </p:nvSpPr>
          <p:spPr>
            <a:xfrm>
              <a:off x="6258775" y="4382500"/>
              <a:ext cx="2736600" cy="3936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 sz="900">
                  <a:latin typeface="Roboto"/>
                  <a:ea typeface="Roboto"/>
                  <a:cs typeface="Roboto"/>
                  <a:sym typeface="Roboto"/>
                </a:rPr>
                <a:t>By Cmglee (Own work) [</a:t>
              </a:r>
              <a:r>
                <a:rPr lang="en-GB" sz="900" u="sng">
                  <a:solidFill>
                    <a:schemeClr val="hlink"/>
                  </a:solidFill>
                  <a:latin typeface="Roboto"/>
                  <a:ea typeface="Roboto"/>
                  <a:cs typeface="Roboto"/>
                  <a:sym typeface="Roboto"/>
                  <a:hlinkClick r:id="rId4"/>
                </a:rPr>
                <a:t>CC BY-SA 4.0</a:t>
              </a:r>
              <a:r>
                <a:rPr lang="en-GB" sz="900">
                  <a:latin typeface="Roboto"/>
                  <a:ea typeface="Roboto"/>
                  <a:cs typeface="Roboto"/>
                  <a:sym typeface="Roboto"/>
                </a:rPr>
                <a:t>],</a:t>
              </a:r>
              <a:endParaRPr sz="900">
                <a:latin typeface="Roboto"/>
                <a:ea typeface="Roboto"/>
                <a:cs typeface="Roboto"/>
                <a:sym typeface="Roboto"/>
              </a:endParaRPr>
            </a:p>
            <a:p>
              <a:pPr marL="0" lvl="0" indent="0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 sz="900">
                  <a:latin typeface="Roboto"/>
                  <a:ea typeface="Roboto"/>
                  <a:cs typeface="Roboto"/>
                  <a:sym typeface="Roboto"/>
                </a:rPr>
                <a:t>via Wikimedia Commons</a:t>
              </a:r>
              <a:endParaRPr sz="900"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Shape 227"/>
          <p:cNvSpPr txBox="1">
            <a:spLocks noGrp="1"/>
          </p:cNvSpPr>
          <p:nvPr>
            <p:ph type="title"/>
          </p:nvPr>
        </p:nvSpPr>
        <p:spPr>
          <a:xfrm>
            <a:off x="311725" y="500925"/>
            <a:ext cx="8520600" cy="623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Complexity – Θ</a:t>
            </a:r>
            <a:br>
              <a:rPr lang="en-GB"/>
            </a:br>
            <a:endParaRPr/>
          </a:p>
        </p:txBody>
      </p:sp>
      <p:sp>
        <p:nvSpPr>
          <p:cNvPr id="228" name="Shape 228"/>
          <p:cNvSpPr txBox="1">
            <a:spLocks noGrp="1"/>
          </p:cNvSpPr>
          <p:nvPr>
            <p:ph type="body" idx="1"/>
          </p:nvPr>
        </p:nvSpPr>
        <p:spPr>
          <a:xfrm>
            <a:off x="311700" y="1505700"/>
            <a:ext cx="5947200" cy="3637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55600" rtl="0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-GB"/>
              <a:t>Θ: </a:t>
            </a:r>
            <a:r>
              <a:rPr lang="en-GB" b="1"/>
              <a:t>exact</a:t>
            </a:r>
            <a:r>
              <a:rPr lang="en-GB"/>
              <a:t> bound</a:t>
            </a:r>
            <a:endParaRPr/>
          </a:p>
          <a:p>
            <a:pPr marL="914400" marR="0" lvl="1" indent="-3556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Char char="○"/>
            </a:pPr>
            <a:r>
              <a:rPr lang="en-GB"/>
              <a:t>Formal definition:</a:t>
            </a:r>
            <a:br>
              <a:rPr lang="en-GB"/>
            </a:br>
            <a:r>
              <a:rPr lang="en-GB" i="1"/>
              <a:t>f</a:t>
            </a:r>
            <a:r>
              <a:rPr lang="en-GB"/>
              <a:t>(</a:t>
            </a:r>
            <a:r>
              <a:rPr lang="en-GB" i="1"/>
              <a:t>N</a:t>
            </a:r>
            <a:r>
              <a:rPr lang="en-GB"/>
              <a:t>) = Θ(</a:t>
            </a:r>
            <a:r>
              <a:rPr lang="en-GB" i="1"/>
              <a:t>g</a:t>
            </a:r>
            <a:r>
              <a:rPr lang="en-GB"/>
              <a:t>(</a:t>
            </a:r>
            <a:r>
              <a:rPr lang="en-GB" i="1"/>
              <a:t>N</a:t>
            </a:r>
            <a:r>
              <a:rPr lang="en-GB"/>
              <a:t>)) ↔</a:t>
            </a:r>
            <a:br>
              <a:rPr lang="en-GB"/>
            </a:br>
            <a:r>
              <a:rPr lang="en-GB"/>
              <a:t>	</a:t>
            </a:r>
            <a:r>
              <a:rPr lang="en-GB" i="1"/>
              <a:t>f</a:t>
            </a:r>
            <a:r>
              <a:rPr lang="en-GB"/>
              <a:t>(</a:t>
            </a:r>
            <a:r>
              <a:rPr lang="en-GB" i="1"/>
              <a:t>N</a:t>
            </a:r>
            <a:r>
              <a:rPr lang="en-GB"/>
              <a:t>) = O(</a:t>
            </a:r>
            <a:r>
              <a:rPr lang="en-GB" i="1"/>
              <a:t>g</a:t>
            </a:r>
            <a:r>
              <a:rPr lang="en-GB"/>
              <a:t>(</a:t>
            </a:r>
            <a:r>
              <a:rPr lang="en-GB" i="1"/>
              <a:t>N</a:t>
            </a:r>
            <a:r>
              <a:rPr lang="en-GB"/>
              <a:t>)) and </a:t>
            </a:r>
            <a:r>
              <a:rPr lang="en-GB" i="1"/>
              <a:t>f</a:t>
            </a:r>
            <a:r>
              <a:rPr lang="en-GB"/>
              <a:t>(</a:t>
            </a:r>
            <a:r>
              <a:rPr lang="en-GB" i="1"/>
              <a:t>N</a:t>
            </a:r>
            <a:r>
              <a:rPr lang="en-GB"/>
              <a:t>) = Ω(</a:t>
            </a:r>
            <a:r>
              <a:rPr lang="en-GB" i="1"/>
              <a:t>g</a:t>
            </a:r>
            <a:r>
              <a:rPr lang="en-GB"/>
              <a:t>(</a:t>
            </a:r>
            <a:r>
              <a:rPr lang="en-GB" i="1"/>
              <a:t>N</a:t>
            </a:r>
            <a:r>
              <a:rPr lang="en-GB"/>
              <a:t>))</a:t>
            </a:r>
            <a:endParaRPr/>
          </a:p>
          <a:p>
            <a:pPr marL="457200" marR="0" lvl="0" indent="-3556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-GB"/>
              <a:t>Examples:</a:t>
            </a:r>
            <a:endParaRPr/>
          </a:p>
          <a:p>
            <a:pPr marL="914400" lvl="1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</a:pPr>
            <a:r>
              <a:rPr lang="en-GB" i="1"/>
              <a:t>N</a:t>
            </a:r>
            <a:r>
              <a:rPr lang="en-GB"/>
              <a:t> = Θ(</a:t>
            </a:r>
            <a:r>
              <a:rPr lang="en-GB" i="1"/>
              <a:t>N</a:t>
            </a:r>
            <a:r>
              <a:rPr lang="en-GB"/>
              <a:t>)</a:t>
            </a:r>
            <a:endParaRPr/>
          </a:p>
          <a:p>
            <a:pPr marL="914400" lvl="1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</a:pPr>
            <a:r>
              <a:rPr lang="en-GB"/>
              <a:t>2</a:t>
            </a:r>
            <a:r>
              <a:rPr lang="en-GB" i="1"/>
              <a:t>N</a:t>
            </a:r>
            <a:r>
              <a:rPr lang="en-GB"/>
              <a:t> = Θ(</a:t>
            </a:r>
            <a:r>
              <a:rPr lang="en-GB" i="1"/>
              <a:t>N</a:t>
            </a:r>
            <a:r>
              <a:rPr lang="en-GB"/>
              <a:t>)</a:t>
            </a:r>
            <a:endParaRPr/>
          </a:p>
          <a:p>
            <a:pPr marL="914400" lvl="1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</a:pPr>
            <a:r>
              <a:rPr lang="en-GB"/>
              <a:t>3</a:t>
            </a:r>
            <a:r>
              <a:rPr lang="en-GB" i="1"/>
              <a:t>N</a:t>
            </a:r>
            <a:r>
              <a:rPr lang="en-GB"/>
              <a:t>²+5</a:t>
            </a:r>
            <a:r>
              <a:rPr lang="en-GB" i="1"/>
              <a:t>N</a:t>
            </a:r>
            <a:r>
              <a:rPr lang="en-GB"/>
              <a:t>+1 = Θ(</a:t>
            </a:r>
            <a:r>
              <a:rPr lang="en-GB" i="1"/>
              <a:t>N</a:t>
            </a:r>
            <a:r>
              <a:rPr lang="en-GB"/>
              <a:t>²)</a:t>
            </a:r>
            <a:endParaRPr/>
          </a:p>
          <a:p>
            <a:pPr marL="914400" marR="0" lvl="1" indent="-3556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Char char="○"/>
            </a:pPr>
            <a:r>
              <a:rPr lang="en-GB" i="1"/>
              <a:t>N</a:t>
            </a:r>
            <a:r>
              <a:rPr lang="en-GB"/>
              <a:t> ≠ Θ(</a:t>
            </a:r>
            <a:r>
              <a:rPr lang="en-GB" i="1"/>
              <a:t>N</a:t>
            </a:r>
            <a:r>
              <a:rPr lang="en-GB"/>
              <a:t>²) (even though </a:t>
            </a:r>
            <a:r>
              <a:rPr lang="en-GB" i="1"/>
              <a:t>N</a:t>
            </a:r>
            <a:r>
              <a:rPr lang="en-GB"/>
              <a:t> = O(</a:t>
            </a:r>
            <a:r>
              <a:rPr lang="en-GB" i="1"/>
              <a:t>N</a:t>
            </a:r>
            <a:r>
              <a:rPr lang="en-GB"/>
              <a:t>²))</a:t>
            </a:r>
            <a:endParaRPr/>
          </a:p>
        </p:txBody>
      </p:sp>
      <p:sp>
        <p:nvSpPr>
          <p:cNvPr id="229" name="Shape 22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19</a:t>
            </a:fld>
            <a:endParaRPr/>
          </a:p>
        </p:txBody>
      </p:sp>
      <p:grpSp>
        <p:nvGrpSpPr>
          <p:cNvPr id="230" name="Shape 230"/>
          <p:cNvGrpSpPr/>
          <p:nvPr/>
        </p:nvGrpSpPr>
        <p:grpSpPr>
          <a:xfrm>
            <a:off x="6258775" y="1736250"/>
            <a:ext cx="2736600" cy="3039850"/>
            <a:chOff x="6258775" y="1736250"/>
            <a:chExt cx="2736600" cy="3039850"/>
          </a:xfrm>
        </p:grpSpPr>
        <p:pic>
          <p:nvPicPr>
            <p:cNvPr id="231" name="Shape 231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6319525" y="1736250"/>
              <a:ext cx="2615101" cy="2615101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32" name="Shape 232"/>
            <p:cNvSpPr txBox="1"/>
            <p:nvPr/>
          </p:nvSpPr>
          <p:spPr>
            <a:xfrm>
              <a:off x="6258775" y="4382500"/>
              <a:ext cx="2736600" cy="3936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 sz="900">
                  <a:latin typeface="Roboto"/>
                  <a:ea typeface="Roboto"/>
                  <a:cs typeface="Roboto"/>
                  <a:sym typeface="Roboto"/>
                </a:rPr>
                <a:t>By Cmglee (Own work) [</a:t>
              </a:r>
              <a:r>
                <a:rPr lang="en-GB" sz="900" u="sng">
                  <a:solidFill>
                    <a:schemeClr val="hlink"/>
                  </a:solidFill>
                  <a:latin typeface="Roboto"/>
                  <a:ea typeface="Roboto"/>
                  <a:cs typeface="Roboto"/>
                  <a:sym typeface="Roboto"/>
                  <a:hlinkClick r:id="rId4"/>
                </a:rPr>
                <a:t>CC BY-SA 4.0</a:t>
              </a:r>
              <a:r>
                <a:rPr lang="en-GB" sz="900">
                  <a:latin typeface="Roboto"/>
                  <a:ea typeface="Roboto"/>
                  <a:cs typeface="Roboto"/>
                  <a:sym typeface="Roboto"/>
                </a:rPr>
                <a:t>],</a:t>
              </a:r>
              <a:endParaRPr sz="900">
                <a:latin typeface="Roboto"/>
                <a:ea typeface="Roboto"/>
                <a:cs typeface="Roboto"/>
                <a:sym typeface="Roboto"/>
              </a:endParaRPr>
            </a:p>
            <a:p>
              <a:pPr marL="0" lvl="0" indent="0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 sz="900">
                  <a:latin typeface="Roboto"/>
                  <a:ea typeface="Roboto"/>
                  <a:cs typeface="Roboto"/>
                  <a:sym typeface="Roboto"/>
                </a:rPr>
                <a:t>via Wikimedia Commons</a:t>
              </a:r>
              <a:endParaRPr sz="900"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Shape 70"/>
          <p:cNvSpPr txBox="1">
            <a:spLocks noGrp="1"/>
          </p:cNvSpPr>
          <p:nvPr>
            <p:ph type="title"/>
          </p:nvPr>
        </p:nvSpPr>
        <p:spPr>
          <a:xfrm>
            <a:off x="311725" y="500925"/>
            <a:ext cx="3706500" cy="2508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Outline</a:t>
            </a:r>
            <a:endParaRPr/>
          </a:p>
        </p:txBody>
      </p:sp>
      <p:sp>
        <p:nvSpPr>
          <p:cNvPr id="71" name="Shape 71"/>
          <p:cNvSpPr txBox="1">
            <a:spLocks noGrp="1"/>
          </p:cNvSpPr>
          <p:nvPr>
            <p:ph type="body" idx="1"/>
          </p:nvPr>
        </p:nvSpPr>
        <p:spPr>
          <a:xfrm>
            <a:off x="4644675" y="500925"/>
            <a:ext cx="4166400" cy="4098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b="1" u="sng" dirty="0">
                <a:solidFill>
                  <a:schemeClr val="hlink"/>
                </a:solidFill>
                <a:hlinkClick r:id="rId3"/>
              </a:rPr>
              <a:t>Lecture I</a:t>
            </a:r>
            <a:endParaRPr b="1" dirty="0"/>
          </a:p>
          <a:p>
            <a:pPr marL="457200" lvl="0" indent="-355600" rtl="0">
              <a:spcBef>
                <a:spcPts val="1600"/>
              </a:spcBef>
              <a:spcAft>
                <a:spcPts val="0"/>
              </a:spcAft>
              <a:buSzPts val="2000"/>
              <a:buAutoNum type="arabicPeriod"/>
            </a:pPr>
            <a:r>
              <a:rPr lang="en-GB" dirty="0"/>
              <a:t>Motivation</a:t>
            </a:r>
            <a:endParaRPr dirty="0"/>
          </a:p>
          <a:p>
            <a:pPr marL="457200" lvl="0" indent="-355600" rtl="0">
              <a:spcBef>
                <a:spcPts val="0"/>
              </a:spcBef>
              <a:spcAft>
                <a:spcPts val="0"/>
              </a:spcAft>
              <a:buSzPts val="2000"/>
              <a:buAutoNum type="arabicPeriod"/>
            </a:pPr>
            <a:r>
              <a:rPr lang="en-GB" dirty="0"/>
              <a:t>Sorting algorithms</a:t>
            </a:r>
            <a:endParaRPr dirty="0"/>
          </a:p>
          <a:p>
            <a:pPr marL="457200" lvl="0" indent="-355600" rtl="0">
              <a:spcBef>
                <a:spcPts val="0"/>
              </a:spcBef>
              <a:spcAft>
                <a:spcPts val="0"/>
              </a:spcAft>
              <a:buSzPts val="2000"/>
              <a:buAutoNum type="arabicPeriod"/>
            </a:pPr>
            <a:r>
              <a:rPr lang="en-GB" dirty="0"/>
              <a:t>Complexity analysis</a:t>
            </a:r>
            <a:endParaRPr dirty="0"/>
          </a:p>
          <a:p>
            <a:pPr marL="457200" lvl="0" indent="-355600" rtl="0">
              <a:spcBef>
                <a:spcPts val="0"/>
              </a:spcBef>
              <a:spcAft>
                <a:spcPts val="0"/>
              </a:spcAft>
              <a:buSzPts val="2000"/>
              <a:buAutoNum type="arabicPeriod"/>
            </a:pPr>
            <a:r>
              <a:rPr lang="en-GB" dirty="0"/>
              <a:t>Linear data structures</a:t>
            </a:r>
            <a:endParaRPr dirty="0"/>
          </a:p>
          <a:p>
            <a:pPr marL="0" lvl="0" indent="0">
              <a:spcBef>
                <a:spcPts val="1600"/>
              </a:spcBef>
              <a:spcAft>
                <a:spcPts val="0"/>
              </a:spcAft>
              <a:buNone/>
            </a:pPr>
            <a:r>
              <a:rPr lang="en-GB" b="1" u="sng" dirty="0">
                <a:solidFill>
                  <a:schemeClr val="hlink"/>
                </a:solidFill>
                <a:hlinkClick r:id="rId4"/>
              </a:rPr>
              <a:t>Lecture II</a:t>
            </a:r>
            <a:endParaRPr b="1" dirty="0"/>
          </a:p>
          <a:p>
            <a:pPr marL="457200" lvl="0" indent="-355600" rtl="0">
              <a:spcBef>
                <a:spcPts val="1600"/>
              </a:spcBef>
              <a:spcAft>
                <a:spcPts val="0"/>
              </a:spcAft>
              <a:buSzPts val="2000"/>
              <a:buFont typeface="Arial"/>
              <a:buAutoNum type="arabicPeriod" startAt="5"/>
            </a:pPr>
            <a:r>
              <a:rPr lang="en-GB" dirty="0"/>
              <a:t>Nonlinear data structures</a:t>
            </a:r>
            <a:endParaRPr dirty="0"/>
          </a:p>
          <a:p>
            <a:pPr marL="457200" lvl="0" indent="-355600" rtl="0">
              <a:spcBef>
                <a:spcPts val="0"/>
              </a:spcBef>
              <a:spcAft>
                <a:spcPts val="0"/>
              </a:spcAft>
              <a:buSzPts val="2000"/>
              <a:buAutoNum type="arabicPeriod" startAt="5"/>
            </a:pPr>
            <a:r>
              <a:rPr lang="en-GB" dirty="0"/>
              <a:t>Abstract data types</a:t>
            </a:r>
            <a:endParaRPr dirty="0"/>
          </a:p>
          <a:p>
            <a:pPr marL="457200" lvl="0" indent="-355600" rtl="0">
              <a:spcBef>
                <a:spcPts val="0"/>
              </a:spcBef>
              <a:spcAft>
                <a:spcPts val="0"/>
              </a:spcAft>
              <a:buSzPts val="2000"/>
              <a:buAutoNum type="arabicPeriod" startAt="5"/>
            </a:pPr>
            <a:r>
              <a:rPr lang="en-GB" dirty="0" err="1"/>
              <a:t>Dijkstra’s</a:t>
            </a:r>
            <a:r>
              <a:rPr lang="en-GB" dirty="0"/>
              <a:t> algorithm</a:t>
            </a:r>
            <a:endParaRPr dirty="0"/>
          </a:p>
          <a:p>
            <a:pPr marL="457200" lvl="0" indent="-355600" rtl="0">
              <a:spcBef>
                <a:spcPts val="0"/>
              </a:spcBef>
              <a:spcAft>
                <a:spcPts val="0"/>
              </a:spcAft>
              <a:buSzPts val="2000"/>
              <a:buAutoNum type="arabicPeriod" startAt="5"/>
            </a:pPr>
            <a:r>
              <a:rPr lang="en-GB" dirty="0"/>
              <a:t>Summary</a:t>
            </a:r>
            <a:endParaRPr dirty="0"/>
          </a:p>
        </p:txBody>
      </p:sp>
      <p:sp>
        <p:nvSpPr>
          <p:cNvPr id="72" name="Shape 7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2</a:t>
            </a:fld>
            <a:endParaRPr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Shape 237"/>
          <p:cNvSpPr txBox="1">
            <a:spLocks noGrp="1"/>
          </p:cNvSpPr>
          <p:nvPr>
            <p:ph type="title"/>
          </p:nvPr>
        </p:nvSpPr>
        <p:spPr>
          <a:xfrm>
            <a:off x="311725" y="500925"/>
            <a:ext cx="8520600" cy="623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One more sorting example: Quicksort</a:t>
            </a:r>
            <a:endParaRPr/>
          </a:p>
        </p:txBody>
      </p:sp>
      <p:sp>
        <p:nvSpPr>
          <p:cNvPr id="238" name="Shape 238"/>
          <p:cNvSpPr txBox="1">
            <a:spLocks noGrp="1"/>
          </p:cNvSpPr>
          <p:nvPr>
            <p:ph type="body" idx="1"/>
          </p:nvPr>
        </p:nvSpPr>
        <p:spPr>
          <a:xfrm>
            <a:off x="311700" y="1353300"/>
            <a:ext cx="3999900" cy="2565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55600" rtl="0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-GB"/>
              <a:t>Pick an element, called </a:t>
            </a:r>
            <a:r>
              <a:rPr lang="en-GB" b="1"/>
              <a:t>pivot</a:t>
            </a:r>
            <a:endParaRPr/>
          </a:p>
          <a:p>
            <a:pPr marL="457200" lvl="0" indent="-355600" rtl="0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-GB" b="1"/>
              <a:t>Partitioning</a:t>
            </a:r>
            <a:r>
              <a:rPr lang="en-GB"/>
              <a:t>: reorder the array so that the pivot is in the correct place</a:t>
            </a:r>
            <a:endParaRPr/>
          </a:p>
          <a:p>
            <a:pPr marL="457200" lvl="0" indent="-355600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-GB" b="1"/>
              <a:t>Recursively</a:t>
            </a:r>
            <a:r>
              <a:rPr lang="en-GB"/>
              <a:t> apply the above steps to the sub-arrays on either side of the pivot</a:t>
            </a:r>
            <a:endParaRPr/>
          </a:p>
        </p:txBody>
      </p:sp>
      <p:sp>
        <p:nvSpPr>
          <p:cNvPr id="239" name="Shape 23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20</a:t>
            </a:fld>
            <a:endParaRPr/>
          </a:p>
        </p:txBody>
      </p:sp>
      <p:pic>
        <p:nvPicPr>
          <p:cNvPr id="240" name="Shape 24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919000" y="1353300"/>
            <a:ext cx="1895100" cy="3790200"/>
          </a:xfrm>
          <a:prstGeom prst="rect">
            <a:avLst/>
          </a:prstGeom>
          <a:noFill/>
          <a:ln>
            <a:noFill/>
          </a:ln>
        </p:spPr>
      </p:pic>
      <p:sp>
        <p:nvSpPr>
          <p:cNvPr id="241" name="Shape 241"/>
          <p:cNvSpPr txBox="1">
            <a:spLocks noGrp="1"/>
          </p:cNvSpPr>
          <p:nvPr>
            <p:ph type="body" idx="1"/>
          </p:nvPr>
        </p:nvSpPr>
        <p:spPr>
          <a:xfrm>
            <a:off x="311700" y="4205675"/>
            <a:ext cx="3999900" cy="851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55600" rtl="0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-GB" b="1"/>
              <a:t>Randomised-quicksort</a:t>
            </a:r>
            <a:r>
              <a:rPr lang="en-GB"/>
              <a:t>: select the pivot </a:t>
            </a:r>
            <a:r>
              <a:rPr lang="en-GB" b="1"/>
              <a:t>randomly</a:t>
            </a:r>
            <a:endParaRPr b="1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Shape 246"/>
          <p:cNvSpPr txBox="1">
            <a:spLocks noGrp="1"/>
          </p:cNvSpPr>
          <p:nvPr>
            <p:ph type="title"/>
          </p:nvPr>
        </p:nvSpPr>
        <p:spPr>
          <a:xfrm>
            <a:off x="311725" y="500925"/>
            <a:ext cx="8520600" cy="623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Stable sorting</a:t>
            </a:r>
            <a:endParaRPr/>
          </a:p>
        </p:txBody>
      </p:sp>
      <p:sp>
        <p:nvSpPr>
          <p:cNvPr id="247" name="Shape 247"/>
          <p:cNvSpPr txBox="1">
            <a:spLocks noGrp="1"/>
          </p:cNvSpPr>
          <p:nvPr>
            <p:ph type="body" idx="1"/>
          </p:nvPr>
        </p:nvSpPr>
        <p:spPr>
          <a:xfrm>
            <a:off x="311700" y="1353300"/>
            <a:ext cx="3999900" cy="2565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55600" rtl="0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-GB"/>
              <a:t>A sorting algorithm is </a:t>
            </a:r>
            <a:r>
              <a:rPr lang="en-GB" b="1"/>
              <a:t>stable</a:t>
            </a:r>
            <a:r>
              <a:rPr lang="en-GB"/>
              <a:t> iff it </a:t>
            </a:r>
            <a:r>
              <a:rPr lang="en-GB" b="1"/>
              <a:t>conserves the order</a:t>
            </a:r>
            <a:r>
              <a:rPr lang="en-GB"/>
              <a:t> of equal elements</a:t>
            </a:r>
            <a:endParaRPr/>
          </a:p>
        </p:txBody>
      </p:sp>
      <p:sp>
        <p:nvSpPr>
          <p:cNvPr id="248" name="Shape 24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21</a:t>
            </a:fld>
            <a:endParaRPr/>
          </a:p>
        </p:txBody>
      </p:sp>
      <p:pic>
        <p:nvPicPr>
          <p:cNvPr id="249" name="Shape 24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815725" y="1353300"/>
            <a:ext cx="2248757" cy="37140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Shape 254"/>
          <p:cNvSpPr txBox="1">
            <a:spLocks noGrp="1"/>
          </p:cNvSpPr>
          <p:nvPr>
            <p:ph type="title"/>
          </p:nvPr>
        </p:nvSpPr>
        <p:spPr>
          <a:xfrm>
            <a:off x="311725" y="500925"/>
            <a:ext cx="8520600" cy="623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Comparison of algorithms</a:t>
            </a:r>
            <a:endParaRPr/>
          </a:p>
        </p:txBody>
      </p:sp>
      <p:sp>
        <p:nvSpPr>
          <p:cNvPr id="255" name="Shape 25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22</a:t>
            </a:fld>
            <a:endParaRPr/>
          </a:p>
        </p:txBody>
      </p:sp>
      <p:graphicFrame>
        <p:nvGraphicFramePr>
          <p:cNvPr id="256" name="Shape 256"/>
          <p:cNvGraphicFramePr/>
          <p:nvPr>
            <p:extLst>
              <p:ext uri="{D42A27DB-BD31-4B8C-83A1-F6EECF244321}">
                <p14:modId xmlns:p14="http://schemas.microsoft.com/office/powerpoint/2010/main" val="4190809632"/>
              </p:ext>
            </p:extLst>
          </p:nvPr>
        </p:nvGraphicFramePr>
        <p:xfrm>
          <a:off x="1432375" y="1658150"/>
          <a:ext cx="6392800" cy="2438250"/>
        </p:xfrm>
        <a:graphic>
          <a:graphicData uri="http://schemas.openxmlformats.org/drawingml/2006/table">
            <a:tbl>
              <a:tblPr>
                <a:noFill/>
                <a:tableStyleId>{AA5FE748-1587-457A-AB0B-E3EE98BC3C4D}</a:tableStyleId>
              </a:tblPr>
              <a:tblGrid>
                <a:gridCol w="2943000"/>
                <a:gridCol w="1263350"/>
                <a:gridCol w="2186450"/>
              </a:tblGrid>
              <a:tr h="381000">
                <a:tc>
                  <a:txBody>
                    <a:bodyPr/>
                    <a:lstStyle/>
                    <a:p>
                      <a:pPr marL="0" lvl="0" indent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2000" b="1"/>
                        <a:t>Algorithm</a:t>
                      </a:r>
                      <a:endParaRPr sz="2000" b="1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2000" b="1"/>
                        <a:t>Stable?</a:t>
                      </a:r>
                      <a:endParaRPr sz="2000" b="1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2000" b="1"/>
                        <a:t>Complexity</a:t>
                      </a:r>
                      <a:endParaRPr sz="2000" b="1"/>
                    </a:p>
                  </a:txBody>
                  <a:tcPr marL="91425" marR="91425" marT="91425" marB="91425"/>
                </a:tc>
              </a:tr>
              <a:tr h="381000">
                <a:tc>
                  <a:txBody>
                    <a:bodyPr/>
                    <a:lstStyle/>
                    <a:p>
                      <a:pPr marL="0" lvl="0" indent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2000"/>
                        <a:t>Insertion sort</a:t>
                      </a:r>
                      <a:endParaRPr sz="2000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2000" baseline="0" dirty="0" smtClean="0"/>
                        <a:t> </a:t>
                      </a:r>
                      <a:r>
                        <a:rPr lang="en-GB" sz="2000" dirty="0" smtClean="0"/>
                        <a:t>✅</a:t>
                      </a:r>
                      <a:endParaRPr sz="2000" dirty="0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2000"/>
                        <a:t>O(</a:t>
                      </a:r>
                      <a:r>
                        <a:rPr lang="en-GB" sz="2000" i="1"/>
                        <a:t>N</a:t>
                      </a:r>
                      <a:r>
                        <a:rPr lang="en-GB" sz="2000"/>
                        <a:t>²)</a:t>
                      </a:r>
                      <a:endParaRPr sz="2000"/>
                    </a:p>
                  </a:txBody>
                  <a:tcPr marL="91425" marR="91425" marT="91425" marB="91425"/>
                </a:tc>
              </a:tr>
              <a:tr h="381000">
                <a:tc>
                  <a:txBody>
                    <a:bodyPr/>
                    <a:lstStyle/>
                    <a:p>
                      <a:pPr marL="0" lvl="0" indent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2000"/>
                        <a:t>Bubble sort</a:t>
                      </a:r>
                      <a:endParaRPr sz="2000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2000" baseline="0" dirty="0" smtClean="0"/>
                        <a:t> </a:t>
                      </a:r>
                      <a:r>
                        <a:rPr lang="en-GB" sz="2000" dirty="0" smtClean="0"/>
                        <a:t>✅</a:t>
                      </a:r>
                      <a:endParaRPr sz="2000" dirty="0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2000"/>
                        <a:t>O(</a:t>
                      </a:r>
                      <a:r>
                        <a:rPr lang="en-GB" sz="2000" i="1"/>
                        <a:t>N</a:t>
                      </a:r>
                      <a:r>
                        <a:rPr lang="en-GB" sz="2000"/>
                        <a:t>²)</a:t>
                      </a:r>
                      <a:endParaRPr sz="2000"/>
                    </a:p>
                  </a:txBody>
                  <a:tcPr marL="91425" marR="91425" marT="91425" marB="91425"/>
                </a:tc>
              </a:tr>
              <a:tr h="381000">
                <a:tc>
                  <a:txBody>
                    <a:bodyPr/>
                    <a:lstStyle/>
                    <a:p>
                      <a:pPr marL="0" lvl="0" indent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2000"/>
                        <a:t>Merge sort</a:t>
                      </a:r>
                      <a:endParaRPr sz="2000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2000" dirty="0" smtClean="0"/>
                        <a:t> ✅</a:t>
                      </a:r>
                      <a:endParaRPr sz="2000" dirty="0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2000"/>
                        <a:t>O(</a:t>
                      </a:r>
                      <a:r>
                        <a:rPr lang="en-GB" sz="2000" i="1"/>
                        <a:t>N</a:t>
                      </a:r>
                      <a:r>
                        <a:rPr lang="en-GB" sz="2000"/>
                        <a:t> log(</a:t>
                      </a:r>
                      <a:r>
                        <a:rPr lang="en-GB" sz="2000" i="1"/>
                        <a:t>N</a:t>
                      </a:r>
                      <a:r>
                        <a:rPr lang="en-GB" sz="2000"/>
                        <a:t>))</a:t>
                      </a:r>
                      <a:endParaRPr sz="2000"/>
                    </a:p>
                  </a:txBody>
                  <a:tcPr marL="91425" marR="91425" marT="91425" marB="91425"/>
                </a:tc>
              </a:tr>
              <a:tr h="381000">
                <a:tc>
                  <a:txBody>
                    <a:bodyPr/>
                    <a:lstStyle/>
                    <a:p>
                      <a:pPr marL="0" lvl="0" indent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2000"/>
                        <a:t>Quicksort</a:t>
                      </a:r>
                      <a:endParaRPr sz="2000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2000" dirty="0" smtClean="0"/>
                        <a:t> ❌</a:t>
                      </a:r>
                      <a:endParaRPr sz="2000" dirty="0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2000" dirty="0"/>
                        <a:t>?</a:t>
                      </a:r>
                      <a:endParaRPr sz="2000" dirty="0"/>
                    </a:p>
                  </a:txBody>
                  <a:tcPr marL="91425" marR="91425" marT="91425" marB="91425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" name="Shape 261"/>
          <p:cNvSpPr txBox="1">
            <a:spLocks noGrp="1"/>
          </p:cNvSpPr>
          <p:nvPr>
            <p:ph type="title"/>
          </p:nvPr>
        </p:nvSpPr>
        <p:spPr>
          <a:xfrm>
            <a:off x="311700" y="539725"/>
            <a:ext cx="8520600" cy="1282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4. Linear data structures</a:t>
            </a:r>
            <a:endParaRPr/>
          </a:p>
        </p:txBody>
      </p:sp>
      <p:sp>
        <p:nvSpPr>
          <p:cNvPr id="262" name="Shape 26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23</a:t>
            </a:fld>
            <a:endParaRPr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" name="Shape 267"/>
          <p:cNvSpPr txBox="1">
            <a:spLocks noGrp="1"/>
          </p:cNvSpPr>
          <p:nvPr>
            <p:ph type="title"/>
          </p:nvPr>
        </p:nvSpPr>
        <p:spPr>
          <a:xfrm>
            <a:off x="311725" y="500925"/>
            <a:ext cx="8520600" cy="623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Memory</a:t>
            </a:r>
            <a:endParaRPr/>
          </a:p>
        </p:txBody>
      </p:sp>
      <p:sp>
        <p:nvSpPr>
          <p:cNvPr id="268" name="Shape 26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24</a:t>
            </a:fld>
            <a:endParaRPr/>
          </a:p>
        </p:txBody>
      </p:sp>
      <p:pic>
        <p:nvPicPr>
          <p:cNvPr id="269" name="Shape 26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782084" y="1342750"/>
            <a:ext cx="5579832" cy="37140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" name="Shape 274"/>
          <p:cNvSpPr txBox="1">
            <a:spLocks noGrp="1"/>
          </p:cNvSpPr>
          <p:nvPr>
            <p:ph type="title"/>
          </p:nvPr>
        </p:nvSpPr>
        <p:spPr>
          <a:xfrm>
            <a:off x="311725" y="500925"/>
            <a:ext cx="8520600" cy="623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Arrays</a:t>
            </a:r>
            <a:endParaRPr/>
          </a:p>
        </p:txBody>
      </p:sp>
      <p:sp>
        <p:nvSpPr>
          <p:cNvPr id="275" name="Shape 275"/>
          <p:cNvSpPr txBox="1">
            <a:spLocks noGrp="1"/>
          </p:cNvSpPr>
          <p:nvPr>
            <p:ph type="body" idx="1"/>
          </p:nvPr>
        </p:nvSpPr>
        <p:spPr>
          <a:xfrm>
            <a:off x="311700" y="1505700"/>
            <a:ext cx="4955700" cy="1913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55600" rtl="0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-GB" b="1"/>
              <a:t>Linear</a:t>
            </a:r>
            <a:r>
              <a:rPr lang="en-GB"/>
              <a:t>, </a:t>
            </a:r>
            <a:r>
              <a:rPr lang="en-GB" b="1"/>
              <a:t>contiguous</a:t>
            </a:r>
            <a:r>
              <a:rPr lang="en-GB"/>
              <a:t> list of data</a:t>
            </a:r>
            <a:endParaRPr/>
          </a:p>
          <a:p>
            <a:pPr marL="457200" lvl="0" indent="-355600" rtl="0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-GB"/>
              <a:t>Accessible by </a:t>
            </a:r>
            <a:r>
              <a:rPr lang="en-GB" b="1"/>
              <a:t>index</a:t>
            </a:r>
            <a:endParaRPr b="1"/>
          </a:p>
          <a:p>
            <a:pPr marL="457200" lvl="0" indent="-355600" rtl="0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-GB" b="1"/>
              <a:t>Fixed-size</a:t>
            </a:r>
            <a:endParaRPr/>
          </a:p>
          <a:p>
            <a:pPr marL="914400" lvl="1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</a:pPr>
            <a:r>
              <a:rPr lang="en-GB" i="1"/>
              <a:t>N</a:t>
            </a:r>
            <a:r>
              <a:rPr lang="en-GB"/>
              <a:t> * </a:t>
            </a:r>
            <a:r>
              <a:rPr lang="en-GB" i="1"/>
              <a:t>d</a:t>
            </a:r>
            <a:endParaRPr i="1"/>
          </a:p>
          <a:p>
            <a:pPr marL="457200" lvl="0" indent="-355600" rtl="0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-GB" b="1"/>
              <a:t>Supported</a:t>
            </a:r>
            <a:r>
              <a:rPr lang="en-GB"/>
              <a:t> by all major systems</a:t>
            </a:r>
            <a:endParaRPr/>
          </a:p>
        </p:txBody>
      </p:sp>
      <p:sp>
        <p:nvSpPr>
          <p:cNvPr id="276" name="Shape 27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25</a:t>
            </a:fld>
            <a:endParaRPr/>
          </a:p>
        </p:txBody>
      </p:sp>
      <p:sp>
        <p:nvSpPr>
          <p:cNvPr id="277" name="Shape 277"/>
          <p:cNvSpPr txBox="1">
            <a:spLocks noGrp="1"/>
          </p:cNvSpPr>
          <p:nvPr>
            <p:ph type="body" idx="1"/>
          </p:nvPr>
        </p:nvSpPr>
        <p:spPr>
          <a:xfrm>
            <a:off x="4855825" y="1505700"/>
            <a:ext cx="3976500" cy="1913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55600" rtl="0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-GB"/>
              <a:t>Back-insert/remove: </a:t>
            </a:r>
            <a:r>
              <a:rPr lang="en-GB" b="1"/>
              <a:t>O(1)</a:t>
            </a:r>
            <a:endParaRPr/>
          </a:p>
          <a:p>
            <a:pPr marL="457200" lvl="0" indent="-355600" rtl="0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-GB"/>
              <a:t>Random insert/remove: </a:t>
            </a:r>
            <a:r>
              <a:rPr lang="en-GB" b="1"/>
              <a:t>O(</a:t>
            </a:r>
            <a:r>
              <a:rPr lang="en-GB" b="1" i="1"/>
              <a:t>N</a:t>
            </a:r>
            <a:r>
              <a:rPr lang="en-GB" b="1"/>
              <a:t>)</a:t>
            </a:r>
            <a:endParaRPr b="1"/>
          </a:p>
          <a:p>
            <a:pPr marL="457200" lvl="0" indent="-355600" rtl="0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-GB"/>
              <a:t>Index-lookup: </a:t>
            </a:r>
            <a:r>
              <a:rPr lang="en-GB" b="1"/>
              <a:t>O(1)</a:t>
            </a:r>
            <a:endParaRPr b="1"/>
          </a:p>
          <a:p>
            <a:pPr marL="457200" lvl="0" indent="-355600" rtl="0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-GB"/>
              <a:t>Lookup: </a:t>
            </a:r>
            <a:r>
              <a:rPr lang="en-GB" b="1"/>
              <a:t>O(</a:t>
            </a:r>
            <a:r>
              <a:rPr lang="en-GB" b="1" i="1"/>
              <a:t>N</a:t>
            </a:r>
            <a:r>
              <a:rPr lang="en-GB" b="1"/>
              <a:t>)</a:t>
            </a:r>
            <a:endParaRPr b="1"/>
          </a:p>
        </p:txBody>
      </p:sp>
      <p:pic>
        <p:nvPicPr>
          <p:cNvPr id="278" name="Shape 27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976563" y="3669000"/>
            <a:ext cx="3190875" cy="1181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" name="Shape 283"/>
          <p:cNvSpPr txBox="1">
            <a:spLocks noGrp="1"/>
          </p:cNvSpPr>
          <p:nvPr>
            <p:ph type="title"/>
          </p:nvPr>
        </p:nvSpPr>
        <p:spPr>
          <a:xfrm>
            <a:off x="311725" y="500925"/>
            <a:ext cx="8520600" cy="623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Dynamic arrays</a:t>
            </a:r>
            <a:endParaRPr/>
          </a:p>
        </p:txBody>
      </p:sp>
      <p:sp>
        <p:nvSpPr>
          <p:cNvPr id="284" name="Shape 284"/>
          <p:cNvSpPr txBox="1">
            <a:spLocks noGrp="1"/>
          </p:cNvSpPr>
          <p:nvPr>
            <p:ph type="body" idx="1"/>
          </p:nvPr>
        </p:nvSpPr>
        <p:spPr>
          <a:xfrm>
            <a:off x="311700" y="1505700"/>
            <a:ext cx="4955700" cy="3076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55600" rtl="0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-GB" b="1"/>
              <a:t>Linear</a:t>
            </a:r>
            <a:r>
              <a:rPr lang="en-GB"/>
              <a:t>, </a:t>
            </a:r>
            <a:r>
              <a:rPr lang="en-GB" b="1"/>
              <a:t>contiguous</a:t>
            </a:r>
            <a:r>
              <a:rPr lang="en-GB"/>
              <a:t> list of data</a:t>
            </a:r>
            <a:endParaRPr/>
          </a:p>
          <a:p>
            <a:pPr marL="457200" lvl="0" indent="-355600" rtl="0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-GB"/>
              <a:t>Accessible by </a:t>
            </a:r>
            <a:r>
              <a:rPr lang="en-GB" b="1"/>
              <a:t>index</a:t>
            </a:r>
            <a:endParaRPr b="1"/>
          </a:p>
          <a:p>
            <a:pPr marL="457200" lvl="0" indent="-355600" rtl="0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-GB" b="1"/>
              <a:t>Resizable</a:t>
            </a:r>
            <a:endParaRPr b="1"/>
          </a:p>
        </p:txBody>
      </p:sp>
      <p:sp>
        <p:nvSpPr>
          <p:cNvPr id="285" name="Shape 28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26</a:t>
            </a:fld>
            <a:endParaRPr/>
          </a:p>
        </p:txBody>
      </p:sp>
      <p:sp>
        <p:nvSpPr>
          <p:cNvPr id="286" name="Shape 286"/>
          <p:cNvSpPr txBox="1"/>
          <p:nvPr/>
        </p:nvSpPr>
        <p:spPr>
          <a:xfrm>
            <a:off x="2756150" y="3656175"/>
            <a:ext cx="5638200" cy="1258800"/>
          </a:xfrm>
          <a:prstGeom prst="rect">
            <a:avLst/>
          </a:prstGeom>
          <a:noFill/>
          <a:ln w="19050" cap="flat" cmpd="sng">
            <a:solidFill>
              <a:schemeClr val="accent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>
                <a:latin typeface="Roboto"/>
                <a:ea typeface="Roboto"/>
                <a:cs typeface="Roboto"/>
                <a:sym typeface="Roboto"/>
              </a:rPr>
              <a:t>C++: </a:t>
            </a:r>
            <a:r>
              <a:rPr lang="en-GB" sz="1800" b="1">
                <a:latin typeface="Source Code Pro"/>
                <a:ea typeface="Source Code Pro"/>
                <a:cs typeface="Source Code Pro"/>
                <a:sym typeface="Source Code Pro"/>
              </a:rPr>
              <a:t>std::vector</a:t>
            </a:r>
            <a:endParaRPr sz="1800" b="1">
              <a:latin typeface="Source Code Pro"/>
              <a:ea typeface="Source Code Pro"/>
              <a:cs typeface="Source Code Pro"/>
              <a:sym typeface="Source Code Pro"/>
            </a:endParaRPr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>
                <a:latin typeface="Roboto"/>
                <a:ea typeface="Roboto"/>
                <a:cs typeface="Roboto"/>
                <a:sym typeface="Roboto"/>
              </a:rPr>
              <a:t>Python: </a:t>
            </a:r>
            <a:r>
              <a:rPr lang="en-GB" sz="1800" b="1">
                <a:latin typeface="Source Code Pro"/>
                <a:ea typeface="Source Code Pro"/>
                <a:cs typeface="Source Code Pro"/>
                <a:sym typeface="Source Code Pro"/>
              </a:rPr>
              <a:t>list</a:t>
            </a:r>
            <a:endParaRPr sz="1800" b="1">
              <a:latin typeface="Source Code Pro"/>
              <a:ea typeface="Source Code Pro"/>
              <a:cs typeface="Source Code Pro"/>
              <a:sym typeface="Source Code Pro"/>
            </a:endParaRPr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>
                <a:latin typeface="Roboto"/>
                <a:ea typeface="Roboto"/>
                <a:cs typeface="Roboto"/>
                <a:sym typeface="Roboto"/>
              </a:rPr>
              <a:t>C#: </a:t>
            </a:r>
            <a:r>
              <a:rPr lang="en-GB" sz="1800" b="1">
                <a:latin typeface="Source Code Pro"/>
                <a:ea typeface="Source Code Pro"/>
                <a:cs typeface="Source Code Pro"/>
                <a:sym typeface="Source Code Pro"/>
              </a:rPr>
              <a:t>System.Collections.ArrayList</a:t>
            </a:r>
            <a:endParaRPr sz="1800" b="1">
              <a:latin typeface="Source Code Pro"/>
              <a:ea typeface="Source Code Pro"/>
              <a:cs typeface="Source Code Pro"/>
              <a:sym typeface="Source Code Pro"/>
            </a:endParaRPr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>
                <a:latin typeface="Roboto"/>
                <a:ea typeface="Roboto"/>
                <a:cs typeface="Roboto"/>
                <a:sym typeface="Roboto"/>
              </a:rPr>
              <a:t>Java: </a:t>
            </a:r>
            <a:r>
              <a:rPr lang="en-GB" sz="1800" b="1">
                <a:latin typeface="Source Code Pro"/>
                <a:ea typeface="Source Code Pro"/>
                <a:cs typeface="Source Code Pro"/>
                <a:sym typeface="Source Code Pro"/>
              </a:rPr>
              <a:t>java.util.ArrayList</a:t>
            </a:r>
            <a:endParaRPr sz="1800" b="1">
              <a:latin typeface="Source Code Pro"/>
              <a:ea typeface="Source Code Pro"/>
              <a:cs typeface="Source Code Pro"/>
              <a:sym typeface="Source Code Pro"/>
            </a:endParaRPr>
          </a:p>
        </p:txBody>
      </p:sp>
      <p:sp>
        <p:nvSpPr>
          <p:cNvPr id="287" name="Shape 287"/>
          <p:cNvSpPr txBox="1">
            <a:spLocks noGrp="1"/>
          </p:cNvSpPr>
          <p:nvPr>
            <p:ph type="body" idx="1"/>
          </p:nvPr>
        </p:nvSpPr>
        <p:spPr>
          <a:xfrm>
            <a:off x="4855825" y="1505700"/>
            <a:ext cx="3976500" cy="1542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55600" rtl="0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-GB"/>
              <a:t>Back-insert/remove: </a:t>
            </a:r>
            <a:r>
              <a:rPr lang="en-GB" b="1"/>
              <a:t>O(1)</a:t>
            </a:r>
            <a:r>
              <a:rPr lang="en-GB"/>
              <a:t>*</a:t>
            </a:r>
            <a:endParaRPr/>
          </a:p>
          <a:p>
            <a:pPr marL="457200" lvl="0" indent="-355600" rtl="0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-GB"/>
              <a:t>Random insert/remove: </a:t>
            </a:r>
            <a:r>
              <a:rPr lang="en-GB" b="1"/>
              <a:t>O(</a:t>
            </a:r>
            <a:r>
              <a:rPr lang="en-GB" b="1" i="1"/>
              <a:t>N</a:t>
            </a:r>
            <a:r>
              <a:rPr lang="en-GB" b="1"/>
              <a:t>)</a:t>
            </a:r>
            <a:endParaRPr b="1"/>
          </a:p>
          <a:p>
            <a:pPr marL="457200" lvl="0" indent="-355600" rtl="0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-GB"/>
              <a:t>Index-lookup: </a:t>
            </a:r>
            <a:r>
              <a:rPr lang="en-GB" b="1"/>
              <a:t>O(1)</a:t>
            </a:r>
            <a:endParaRPr b="1"/>
          </a:p>
          <a:p>
            <a:pPr marL="457200" lvl="0" indent="-355600" rtl="0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-GB"/>
              <a:t>Lookup: </a:t>
            </a:r>
            <a:r>
              <a:rPr lang="en-GB" b="1"/>
              <a:t>O(</a:t>
            </a:r>
            <a:r>
              <a:rPr lang="en-GB" b="1" i="1"/>
              <a:t>N</a:t>
            </a:r>
            <a:r>
              <a:rPr lang="en-GB" b="1"/>
              <a:t>)</a:t>
            </a:r>
            <a:endParaRPr b="1"/>
          </a:p>
        </p:txBody>
      </p:sp>
      <p:pic>
        <p:nvPicPr>
          <p:cNvPr id="288" name="Shape 28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1725" y="2838850"/>
            <a:ext cx="1770000" cy="2088100"/>
          </a:xfrm>
          <a:prstGeom prst="rect">
            <a:avLst/>
          </a:prstGeom>
          <a:noFill/>
          <a:ln>
            <a:noFill/>
          </a:ln>
        </p:spPr>
      </p:pic>
      <p:sp>
        <p:nvSpPr>
          <p:cNvPr id="289" name="Shape 289"/>
          <p:cNvSpPr txBox="1"/>
          <p:nvPr/>
        </p:nvSpPr>
        <p:spPr>
          <a:xfrm>
            <a:off x="6928975" y="3198975"/>
            <a:ext cx="19032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latin typeface="Roboto"/>
                <a:ea typeface="Roboto"/>
                <a:cs typeface="Roboto"/>
                <a:sym typeface="Roboto"/>
              </a:rPr>
              <a:t>*Amortised.</a:t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" name="Shape 294"/>
          <p:cNvSpPr txBox="1">
            <a:spLocks noGrp="1"/>
          </p:cNvSpPr>
          <p:nvPr>
            <p:ph type="title"/>
          </p:nvPr>
        </p:nvSpPr>
        <p:spPr>
          <a:xfrm>
            <a:off x="311725" y="500925"/>
            <a:ext cx="8520600" cy="623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Pointers</a:t>
            </a:r>
            <a:endParaRPr/>
          </a:p>
        </p:txBody>
      </p:sp>
      <p:sp>
        <p:nvSpPr>
          <p:cNvPr id="295" name="Shape 29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27</a:t>
            </a:fld>
            <a:endParaRPr/>
          </a:p>
        </p:txBody>
      </p:sp>
      <p:grpSp>
        <p:nvGrpSpPr>
          <p:cNvPr id="296" name="Shape 296"/>
          <p:cNvGrpSpPr/>
          <p:nvPr/>
        </p:nvGrpSpPr>
        <p:grpSpPr>
          <a:xfrm>
            <a:off x="2898127" y="1342750"/>
            <a:ext cx="5934198" cy="3714076"/>
            <a:chOff x="2898127" y="1342750"/>
            <a:chExt cx="5934198" cy="3714076"/>
          </a:xfrm>
        </p:grpSpPr>
        <p:pic>
          <p:nvPicPr>
            <p:cNvPr id="297" name="Shape 297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2898127" y="1342750"/>
              <a:ext cx="3347746" cy="3714076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98" name="Shape 298"/>
            <p:cNvSpPr txBox="1"/>
            <p:nvPr/>
          </p:nvSpPr>
          <p:spPr>
            <a:xfrm>
              <a:off x="6821725" y="4269625"/>
              <a:ext cx="2010600" cy="3936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 sz="900">
                  <a:latin typeface="Roboto"/>
                  <a:ea typeface="Roboto"/>
                  <a:cs typeface="Roboto"/>
                  <a:sym typeface="Roboto"/>
                </a:rPr>
                <a:t>By Sven (Own work) [</a:t>
              </a:r>
              <a:r>
                <a:rPr lang="en-GB" sz="900" u="sng">
                  <a:solidFill>
                    <a:schemeClr val="hlink"/>
                  </a:solidFill>
                  <a:latin typeface="Roboto"/>
                  <a:ea typeface="Roboto"/>
                  <a:cs typeface="Roboto"/>
                  <a:sym typeface="Roboto"/>
                  <a:hlinkClick r:id="rId4"/>
                </a:rPr>
                <a:t>CC BY-SA 3.0</a:t>
              </a:r>
              <a:r>
                <a:rPr lang="en-GB" sz="900">
                  <a:latin typeface="Roboto"/>
                  <a:ea typeface="Roboto"/>
                  <a:cs typeface="Roboto"/>
                  <a:sym typeface="Roboto"/>
                </a:rPr>
                <a:t>],</a:t>
              </a:r>
              <a:endParaRPr sz="900">
                <a:latin typeface="Roboto"/>
                <a:ea typeface="Roboto"/>
                <a:cs typeface="Roboto"/>
                <a:sym typeface="Roboto"/>
              </a:endParaRPr>
            </a:p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 sz="900">
                  <a:latin typeface="Roboto"/>
                  <a:ea typeface="Roboto"/>
                  <a:cs typeface="Roboto"/>
                  <a:sym typeface="Roboto"/>
                </a:rPr>
                <a:t>via Wikimedia Commons</a:t>
              </a:r>
              <a:endParaRPr sz="900"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3" name="Shape 303"/>
          <p:cNvSpPr txBox="1">
            <a:spLocks noGrp="1"/>
          </p:cNvSpPr>
          <p:nvPr>
            <p:ph type="title"/>
          </p:nvPr>
        </p:nvSpPr>
        <p:spPr>
          <a:xfrm>
            <a:off x="311725" y="500925"/>
            <a:ext cx="8520600" cy="623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Linked list</a:t>
            </a:r>
            <a:endParaRPr/>
          </a:p>
        </p:txBody>
      </p:sp>
      <p:sp>
        <p:nvSpPr>
          <p:cNvPr id="304" name="Shape 304"/>
          <p:cNvSpPr txBox="1">
            <a:spLocks noGrp="1"/>
          </p:cNvSpPr>
          <p:nvPr>
            <p:ph type="body" idx="1"/>
          </p:nvPr>
        </p:nvSpPr>
        <p:spPr>
          <a:xfrm>
            <a:off x="311700" y="1505700"/>
            <a:ext cx="4955700" cy="3076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55600" rtl="0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-GB" b="1"/>
              <a:t>Linear</a:t>
            </a:r>
            <a:r>
              <a:rPr lang="en-GB"/>
              <a:t>, </a:t>
            </a:r>
            <a:r>
              <a:rPr lang="en-GB" b="1"/>
              <a:t>contiguous</a:t>
            </a:r>
            <a:r>
              <a:rPr lang="en-GB"/>
              <a:t> list of data</a:t>
            </a:r>
            <a:endParaRPr/>
          </a:p>
          <a:p>
            <a:pPr marL="457200" lvl="0" indent="-355600" rtl="0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-GB"/>
              <a:t>Accessible by </a:t>
            </a:r>
            <a:r>
              <a:rPr lang="en-GB" b="1"/>
              <a:t>iteration</a:t>
            </a:r>
            <a:endParaRPr b="1"/>
          </a:p>
          <a:p>
            <a:pPr marL="457200" lvl="0" indent="-355600" rtl="0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-GB" b="1"/>
              <a:t>Resizable</a:t>
            </a:r>
            <a:endParaRPr/>
          </a:p>
        </p:txBody>
      </p:sp>
      <p:sp>
        <p:nvSpPr>
          <p:cNvPr id="305" name="Shape 30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28</a:t>
            </a:fld>
            <a:endParaRPr/>
          </a:p>
        </p:txBody>
      </p:sp>
      <p:sp>
        <p:nvSpPr>
          <p:cNvPr id="306" name="Shape 306"/>
          <p:cNvSpPr txBox="1">
            <a:spLocks noGrp="1"/>
          </p:cNvSpPr>
          <p:nvPr>
            <p:ph type="body" idx="1"/>
          </p:nvPr>
        </p:nvSpPr>
        <p:spPr>
          <a:xfrm>
            <a:off x="4855825" y="1505700"/>
            <a:ext cx="3976500" cy="3076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55600" rtl="0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-GB"/>
              <a:t>Back-insert/remove: </a:t>
            </a:r>
            <a:r>
              <a:rPr lang="en-GB" b="1"/>
              <a:t>O(1)</a:t>
            </a:r>
            <a:endParaRPr/>
          </a:p>
          <a:p>
            <a:pPr marL="457200" lvl="0" indent="-355600" rtl="0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-GB"/>
              <a:t>Random insert/remove: </a:t>
            </a:r>
            <a:r>
              <a:rPr lang="en-GB" b="1"/>
              <a:t>O(</a:t>
            </a:r>
            <a:r>
              <a:rPr lang="en-GB" b="1" i="1"/>
              <a:t>N</a:t>
            </a:r>
            <a:r>
              <a:rPr lang="en-GB" b="1"/>
              <a:t>)</a:t>
            </a:r>
            <a:endParaRPr b="1"/>
          </a:p>
          <a:p>
            <a:pPr marL="457200" lvl="0" indent="-355600" rtl="0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-GB"/>
              <a:t>Index-lookup: </a:t>
            </a:r>
            <a:r>
              <a:rPr lang="en-GB" b="1"/>
              <a:t>O(</a:t>
            </a:r>
            <a:r>
              <a:rPr lang="en-GB" b="1" i="1"/>
              <a:t>N</a:t>
            </a:r>
            <a:r>
              <a:rPr lang="en-GB" b="1"/>
              <a:t>)</a:t>
            </a:r>
            <a:endParaRPr b="1"/>
          </a:p>
          <a:p>
            <a:pPr marL="457200" lvl="0" indent="-355600" rtl="0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-GB"/>
              <a:t>Lookup: </a:t>
            </a:r>
            <a:r>
              <a:rPr lang="en-GB" b="1"/>
              <a:t>O(</a:t>
            </a:r>
            <a:r>
              <a:rPr lang="en-GB" b="1" i="1"/>
              <a:t>N</a:t>
            </a:r>
            <a:r>
              <a:rPr lang="en-GB" b="1"/>
              <a:t>)</a:t>
            </a:r>
            <a:endParaRPr b="1"/>
          </a:p>
          <a:p>
            <a:pPr marL="0" lvl="0" indent="0" rtl="0">
              <a:spcBef>
                <a:spcPts val="1600"/>
              </a:spcBef>
              <a:spcAft>
                <a:spcPts val="1600"/>
              </a:spcAft>
              <a:buNone/>
            </a:pPr>
            <a:endParaRPr b="1"/>
          </a:p>
        </p:txBody>
      </p:sp>
      <p:sp>
        <p:nvSpPr>
          <p:cNvPr id="307" name="Shape 307"/>
          <p:cNvSpPr txBox="1"/>
          <p:nvPr/>
        </p:nvSpPr>
        <p:spPr>
          <a:xfrm>
            <a:off x="1500450" y="4587700"/>
            <a:ext cx="6143100" cy="393600"/>
          </a:xfrm>
          <a:prstGeom prst="rect">
            <a:avLst/>
          </a:prstGeom>
          <a:noFill/>
          <a:ln w="19050" cap="flat" cmpd="sng">
            <a:solidFill>
              <a:schemeClr val="accent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>
                <a:latin typeface="Roboto"/>
                <a:ea typeface="Roboto"/>
                <a:cs typeface="Roboto"/>
                <a:sym typeface="Roboto"/>
              </a:rPr>
              <a:t>C++: </a:t>
            </a:r>
            <a:r>
              <a:rPr lang="en-GB" sz="1800" b="1">
                <a:latin typeface="Source Code Pro"/>
                <a:ea typeface="Source Code Pro"/>
                <a:cs typeface="Source Code Pro"/>
                <a:sym typeface="Source Code Pro"/>
              </a:rPr>
              <a:t>std::forward_list</a:t>
            </a:r>
            <a:endParaRPr sz="1800" b="1">
              <a:latin typeface="Source Code Pro"/>
              <a:ea typeface="Source Code Pro"/>
              <a:cs typeface="Source Code Pro"/>
              <a:sym typeface="Source Code Pro"/>
            </a:endParaRPr>
          </a:p>
        </p:txBody>
      </p:sp>
      <p:pic>
        <p:nvPicPr>
          <p:cNvPr id="308" name="Shape 30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399974" y="3182500"/>
            <a:ext cx="4344061" cy="437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3" name="Shape 313"/>
          <p:cNvSpPr txBox="1">
            <a:spLocks noGrp="1"/>
          </p:cNvSpPr>
          <p:nvPr>
            <p:ph type="title"/>
          </p:nvPr>
        </p:nvSpPr>
        <p:spPr>
          <a:xfrm>
            <a:off x="311725" y="500925"/>
            <a:ext cx="8520600" cy="623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Doubly Linked list</a:t>
            </a:r>
            <a:endParaRPr/>
          </a:p>
        </p:txBody>
      </p:sp>
      <p:sp>
        <p:nvSpPr>
          <p:cNvPr id="314" name="Shape 314"/>
          <p:cNvSpPr txBox="1">
            <a:spLocks noGrp="1"/>
          </p:cNvSpPr>
          <p:nvPr>
            <p:ph type="body" idx="1"/>
          </p:nvPr>
        </p:nvSpPr>
        <p:spPr>
          <a:xfrm>
            <a:off x="311700" y="1505700"/>
            <a:ext cx="4955700" cy="3076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55600" rtl="0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-GB"/>
              <a:t>Pointers </a:t>
            </a:r>
            <a:r>
              <a:rPr lang="en-GB" b="1"/>
              <a:t>both ways</a:t>
            </a:r>
            <a:endParaRPr b="1"/>
          </a:p>
          <a:p>
            <a:pPr marL="457200" lvl="0" indent="-355600" rtl="0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-GB"/>
              <a:t>Uses </a:t>
            </a:r>
            <a:r>
              <a:rPr lang="en-GB" b="1"/>
              <a:t>more memory</a:t>
            </a:r>
            <a:r>
              <a:rPr lang="en-GB"/>
              <a:t>, but allows </a:t>
            </a:r>
            <a:r>
              <a:rPr lang="en-GB" b="1"/>
              <a:t>iteration</a:t>
            </a:r>
            <a:r>
              <a:rPr lang="en-GB"/>
              <a:t> both ways</a:t>
            </a:r>
            <a:endParaRPr/>
          </a:p>
        </p:txBody>
      </p:sp>
      <p:sp>
        <p:nvSpPr>
          <p:cNvPr id="315" name="Shape 31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29</a:t>
            </a:fld>
            <a:endParaRPr/>
          </a:p>
        </p:txBody>
      </p:sp>
      <p:sp>
        <p:nvSpPr>
          <p:cNvPr id="316" name="Shape 316"/>
          <p:cNvSpPr txBox="1">
            <a:spLocks noGrp="1"/>
          </p:cNvSpPr>
          <p:nvPr>
            <p:ph type="body" idx="1"/>
          </p:nvPr>
        </p:nvSpPr>
        <p:spPr>
          <a:xfrm>
            <a:off x="4855825" y="1505700"/>
            <a:ext cx="3976500" cy="3076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55600" rtl="0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-GB"/>
              <a:t>Back-insert/remove: </a:t>
            </a:r>
            <a:r>
              <a:rPr lang="en-GB" b="1"/>
              <a:t>O(1)</a:t>
            </a:r>
            <a:endParaRPr/>
          </a:p>
          <a:p>
            <a:pPr marL="457200" lvl="0" indent="-355600" rtl="0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-GB"/>
              <a:t>Random insert/remove: </a:t>
            </a:r>
            <a:r>
              <a:rPr lang="en-GB" b="1"/>
              <a:t>O(</a:t>
            </a:r>
            <a:r>
              <a:rPr lang="en-GB" b="1" i="1"/>
              <a:t>N</a:t>
            </a:r>
            <a:r>
              <a:rPr lang="en-GB" b="1"/>
              <a:t>)</a:t>
            </a:r>
            <a:endParaRPr b="1"/>
          </a:p>
          <a:p>
            <a:pPr marL="457200" lvl="0" indent="-355600" rtl="0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-GB"/>
              <a:t>Index-lookup: </a:t>
            </a:r>
            <a:r>
              <a:rPr lang="en-GB" b="1"/>
              <a:t>O(</a:t>
            </a:r>
            <a:r>
              <a:rPr lang="en-GB" b="1" i="1"/>
              <a:t>N</a:t>
            </a:r>
            <a:r>
              <a:rPr lang="en-GB" b="1"/>
              <a:t>)</a:t>
            </a:r>
            <a:endParaRPr b="1"/>
          </a:p>
          <a:p>
            <a:pPr marL="457200" lvl="0" indent="-355600" rtl="0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-GB"/>
              <a:t>Lookup: </a:t>
            </a:r>
            <a:r>
              <a:rPr lang="en-GB" b="1"/>
              <a:t>O(</a:t>
            </a:r>
            <a:r>
              <a:rPr lang="en-GB" b="1" i="1"/>
              <a:t>N</a:t>
            </a:r>
            <a:r>
              <a:rPr lang="en-GB" b="1"/>
              <a:t>)</a:t>
            </a:r>
            <a:endParaRPr b="1"/>
          </a:p>
        </p:txBody>
      </p:sp>
      <p:pic>
        <p:nvPicPr>
          <p:cNvPr id="317" name="Shape 3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313938" y="3182502"/>
            <a:ext cx="6516125" cy="437800"/>
          </a:xfrm>
          <a:prstGeom prst="rect">
            <a:avLst/>
          </a:prstGeom>
          <a:noFill/>
          <a:ln>
            <a:noFill/>
          </a:ln>
        </p:spPr>
      </p:pic>
      <p:sp>
        <p:nvSpPr>
          <p:cNvPr id="318" name="Shape 318"/>
          <p:cNvSpPr txBox="1"/>
          <p:nvPr/>
        </p:nvSpPr>
        <p:spPr>
          <a:xfrm>
            <a:off x="1500450" y="3985600"/>
            <a:ext cx="6143100" cy="995700"/>
          </a:xfrm>
          <a:prstGeom prst="rect">
            <a:avLst/>
          </a:prstGeom>
          <a:noFill/>
          <a:ln w="19050" cap="flat" cmpd="sng">
            <a:solidFill>
              <a:schemeClr val="accent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>
                <a:latin typeface="Roboto"/>
                <a:ea typeface="Roboto"/>
                <a:cs typeface="Roboto"/>
                <a:sym typeface="Roboto"/>
              </a:rPr>
              <a:t>C++: </a:t>
            </a:r>
            <a:r>
              <a:rPr lang="en-GB" sz="1800" b="1">
                <a:latin typeface="Source Code Pro"/>
                <a:ea typeface="Source Code Pro"/>
                <a:cs typeface="Source Code Pro"/>
                <a:sym typeface="Source Code Pro"/>
              </a:rPr>
              <a:t>std::list</a:t>
            </a:r>
            <a:endParaRPr sz="1800" b="1">
              <a:latin typeface="Source Code Pro"/>
              <a:ea typeface="Source Code Pro"/>
              <a:cs typeface="Source Code Pro"/>
              <a:sym typeface="Source Code Pro"/>
            </a:endParaRP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>
                <a:latin typeface="Roboto"/>
                <a:ea typeface="Roboto"/>
                <a:cs typeface="Roboto"/>
                <a:sym typeface="Roboto"/>
              </a:rPr>
              <a:t>C#: </a:t>
            </a:r>
            <a:r>
              <a:rPr lang="en-GB" sz="1800" b="1">
                <a:latin typeface="Source Code Pro"/>
                <a:ea typeface="Source Code Pro"/>
                <a:cs typeface="Source Code Pro"/>
                <a:sym typeface="Source Code Pro"/>
              </a:rPr>
              <a:t>System.Collections.Generic.LinkedList</a:t>
            </a:r>
            <a:endParaRPr sz="1800" b="1">
              <a:latin typeface="Source Code Pro"/>
              <a:ea typeface="Source Code Pro"/>
              <a:cs typeface="Source Code Pro"/>
              <a:sym typeface="Source Code Pro"/>
            </a:endParaRP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>
                <a:latin typeface="Roboto"/>
                <a:ea typeface="Roboto"/>
                <a:cs typeface="Roboto"/>
                <a:sym typeface="Roboto"/>
              </a:rPr>
              <a:t>Java: </a:t>
            </a:r>
            <a:r>
              <a:rPr lang="en-GB" sz="1800" b="1">
                <a:latin typeface="Source Code Pro"/>
                <a:ea typeface="Source Code Pro"/>
                <a:cs typeface="Source Code Pro"/>
                <a:sym typeface="Source Code Pro"/>
              </a:rPr>
              <a:t>java.util.LinkedList</a:t>
            </a:r>
            <a:endParaRPr sz="1800" b="1">
              <a:latin typeface="Source Code Pro"/>
              <a:ea typeface="Source Code Pro"/>
              <a:cs typeface="Source Code Pro"/>
              <a:sym typeface="Source Code Pro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Shape 77"/>
          <p:cNvSpPr txBox="1">
            <a:spLocks noGrp="1"/>
          </p:cNvSpPr>
          <p:nvPr>
            <p:ph type="title"/>
          </p:nvPr>
        </p:nvSpPr>
        <p:spPr>
          <a:xfrm>
            <a:off x="311750" y="831175"/>
            <a:ext cx="6946800" cy="1244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Attention!</a:t>
            </a:r>
            <a:endParaRPr/>
          </a:p>
        </p:txBody>
      </p:sp>
      <p:sp>
        <p:nvSpPr>
          <p:cNvPr id="78" name="Shape 78"/>
          <p:cNvSpPr txBox="1">
            <a:spLocks noGrp="1"/>
          </p:cNvSpPr>
          <p:nvPr>
            <p:ph type="body" idx="1"/>
          </p:nvPr>
        </p:nvSpPr>
        <p:spPr>
          <a:xfrm>
            <a:off x="311700" y="2121425"/>
            <a:ext cx="5334900" cy="1445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000"/>
              <a:t>Lecture aimed at non-computer scientists.</a:t>
            </a:r>
            <a:endParaRPr sz="2000"/>
          </a:p>
          <a:p>
            <a:pPr marL="0" lvl="0" indent="0">
              <a:spcBef>
                <a:spcPts val="1600"/>
              </a:spcBef>
              <a:spcAft>
                <a:spcPts val="1600"/>
              </a:spcAft>
              <a:buNone/>
            </a:pPr>
            <a:r>
              <a:rPr lang="en-GB" sz="2000"/>
              <a:t>Focus is on explaining concepts,</a:t>
            </a:r>
            <a:br>
              <a:rPr lang="en-GB" sz="2000"/>
            </a:br>
            <a:r>
              <a:rPr lang="en-GB" sz="2000"/>
              <a:t>rather than technical correctness.</a:t>
            </a:r>
            <a:endParaRPr sz="2000"/>
          </a:p>
        </p:txBody>
      </p:sp>
      <p:sp>
        <p:nvSpPr>
          <p:cNvPr id="79" name="Shape 7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3</a:t>
            </a:fld>
            <a:endParaRPr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3" name="Shape 323"/>
          <p:cNvSpPr txBox="1">
            <a:spLocks noGrp="1"/>
          </p:cNvSpPr>
          <p:nvPr>
            <p:ph type="title"/>
          </p:nvPr>
        </p:nvSpPr>
        <p:spPr>
          <a:xfrm>
            <a:off x="311725" y="500925"/>
            <a:ext cx="8520600" cy="623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Binary search</a:t>
            </a:r>
            <a:endParaRPr/>
          </a:p>
        </p:txBody>
      </p:sp>
      <p:sp>
        <p:nvSpPr>
          <p:cNvPr id="324" name="Shape 324"/>
          <p:cNvSpPr txBox="1">
            <a:spLocks noGrp="1"/>
          </p:cNvSpPr>
          <p:nvPr>
            <p:ph type="body" idx="1"/>
          </p:nvPr>
        </p:nvSpPr>
        <p:spPr>
          <a:xfrm>
            <a:off x="311700" y="1505700"/>
            <a:ext cx="6140400" cy="3076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55600" rtl="0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-GB" b="1"/>
              <a:t>Searches</a:t>
            </a:r>
            <a:r>
              <a:rPr lang="en-GB"/>
              <a:t> a sorted linear data structure</a:t>
            </a:r>
            <a:endParaRPr/>
          </a:p>
          <a:p>
            <a:pPr marL="457200" lvl="0" indent="-355600" rtl="0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-GB"/>
              <a:t>Takes </a:t>
            </a:r>
            <a:r>
              <a:rPr lang="en-GB" b="1"/>
              <a:t>Θ(log(</a:t>
            </a:r>
            <a:r>
              <a:rPr lang="en-GB" b="1" i="1"/>
              <a:t>N</a:t>
            </a:r>
            <a:r>
              <a:rPr lang="en-GB" b="1"/>
              <a:t>))</a:t>
            </a:r>
            <a:endParaRPr b="1"/>
          </a:p>
          <a:p>
            <a:pPr marL="457200" lvl="0" indent="-355600" rtl="0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-GB"/>
              <a:t>Example of </a:t>
            </a:r>
            <a:r>
              <a:rPr lang="en-GB" b="1"/>
              <a:t>divide and conquer</a:t>
            </a:r>
            <a:endParaRPr b="1"/>
          </a:p>
        </p:txBody>
      </p:sp>
      <p:sp>
        <p:nvSpPr>
          <p:cNvPr id="325" name="Shape 32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30</a:t>
            </a:fld>
            <a:endParaRPr/>
          </a:p>
        </p:txBody>
      </p:sp>
      <p:grpSp>
        <p:nvGrpSpPr>
          <p:cNvPr id="326" name="Shape 326"/>
          <p:cNvGrpSpPr/>
          <p:nvPr/>
        </p:nvGrpSpPr>
        <p:grpSpPr>
          <a:xfrm>
            <a:off x="1830663" y="2328801"/>
            <a:ext cx="5482675" cy="2814699"/>
            <a:chOff x="1830663" y="2328801"/>
            <a:chExt cx="5482675" cy="2814699"/>
          </a:xfrm>
        </p:grpSpPr>
        <p:pic>
          <p:nvPicPr>
            <p:cNvPr id="327" name="Shape 327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1830663" y="2328801"/>
              <a:ext cx="5482675" cy="2334424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328" name="Shape 328"/>
            <p:cNvSpPr txBox="1"/>
            <p:nvPr/>
          </p:nvSpPr>
          <p:spPr>
            <a:xfrm>
              <a:off x="2968975" y="4624800"/>
              <a:ext cx="2556600" cy="5187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 sz="900">
                  <a:latin typeface="Roboto"/>
                  <a:ea typeface="Roboto"/>
                  <a:cs typeface="Roboto"/>
                  <a:sym typeface="Roboto"/>
                </a:rPr>
                <a:t>By AlwaysAngry (Own work) [</a:t>
              </a:r>
              <a:r>
                <a:rPr lang="en-GB" sz="900" u="sng">
                  <a:solidFill>
                    <a:schemeClr val="hlink"/>
                  </a:solidFill>
                  <a:latin typeface="Roboto"/>
                  <a:ea typeface="Roboto"/>
                  <a:cs typeface="Roboto"/>
                  <a:sym typeface="Roboto"/>
                  <a:hlinkClick r:id="rId4"/>
                </a:rPr>
                <a:t>CC BY-SA 4.0</a:t>
              </a:r>
              <a:r>
                <a:rPr lang="en-GB" sz="900">
                  <a:latin typeface="Roboto"/>
                  <a:ea typeface="Roboto"/>
                  <a:cs typeface="Roboto"/>
                  <a:sym typeface="Roboto"/>
                </a:rPr>
                <a:t>],</a:t>
              </a:r>
              <a:endParaRPr sz="900">
                <a:latin typeface="Roboto"/>
                <a:ea typeface="Roboto"/>
                <a:cs typeface="Roboto"/>
                <a:sym typeface="Roboto"/>
              </a:endParaRPr>
            </a:p>
            <a:p>
              <a:pPr marL="0" lvl="0" indent="0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 sz="900">
                  <a:latin typeface="Roboto"/>
                  <a:ea typeface="Roboto"/>
                  <a:cs typeface="Roboto"/>
                  <a:sym typeface="Roboto"/>
                </a:rPr>
                <a:t>via Wikimedia Commons</a:t>
              </a:r>
              <a:endParaRPr sz="900"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3" name="Shape 333"/>
          <p:cNvSpPr txBox="1">
            <a:spLocks noGrp="1"/>
          </p:cNvSpPr>
          <p:nvPr>
            <p:ph type="ctrTitle"/>
          </p:nvPr>
        </p:nvSpPr>
        <p:spPr>
          <a:xfrm>
            <a:off x="311700" y="539725"/>
            <a:ext cx="8520600" cy="1282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Algorithms &amp; Data Structures</a:t>
            </a:r>
            <a:endParaRPr/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Lecture 2</a:t>
            </a:r>
            <a:endParaRPr/>
          </a:p>
        </p:txBody>
      </p:sp>
      <p:sp>
        <p:nvSpPr>
          <p:cNvPr id="334" name="Shape 334"/>
          <p:cNvSpPr txBox="1">
            <a:spLocks noGrp="1"/>
          </p:cNvSpPr>
          <p:nvPr>
            <p:ph type="subTitle" idx="1"/>
          </p:nvPr>
        </p:nvSpPr>
        <p:spPr>
          <a:xfrm>
            <a:off x="311700" y="1878560"/>
            <a:ext cx="4242600" cy="738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L.J. Bel</a:t>
            </a:r>
            <a:endParaRPr/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iCSC 2018</a:t>
            </a:r>
            <a:endParaRPr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9" name="Shape 339"/>
          <p:cNvSpPr txBox="1">
            <a:spLocks noGrp="1"/>
          </p:cNvSpPr>
          <p:nvPr>
            <p:ph type="title"/>
          </p:nvPr>
        </p:nvSpPr>
        <p:spPr>
          <a:xfrm>
            <a:off x="311725" y="500925"/>
            <a:ext cx="3706500" cy="2508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Outline</a:t>
            </a:r>
            <a:endParaRPr/>
          </a:p>
        </p:txBody>
      </p:sp>
      <p:sp>
        <p:nvSpPr>
          <p:cNvPr id="340" name="Shape 340"/>
          <p:cNvSpPr txBox="1">
            <a:spLocks noGrp="1"/>
          </p:cNvSpPr>
          <p:nvPr>
            <p:ph type="body" idx="1"/>
          </p:nvPr>
        </p:nvSpPr>
        <p:spPr>
          <a:xfrm>
            <a:off x="4644675" y="500925"/>
            <a:ext cx="4166400" cy="4098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b="1">
                <a:solidFill>
                  <a:schemeClr val="accent3"/>
                </a:solidFill>
              </a:rPr>
              <a:t>Lecture I</a:t>
            </a:r>
            <a:endParaRPr b="1">
              <a:solidFill>
                <a:schemeClr val="accent3"/>
              </a:solidFill>
            </a:endParaRPr>
          </a:p>
          <a:p>
            <a:pPr marL="457200" lvl="0" indent="-355600" rtl="0"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2000"/>
              <a:buAutoNum type="arabicPeriod"/>
            </a:pPr>
            <a:r>
              <a:rPr lang="en-GB">
                <a:solidFill>
                  <a:schemeClr val="accent3"/>
                </a:solidFill>
              </a:rPr>
              <a:t>Motivation</a:t>
            </a:r>
            <a:endParaRPr>
              <a:solidFill>
                <a:schemeClr val="accent3"/>
              </a:solidFill>
            </a:endParaRPr>
          </a:p>
          <a:p>
            <a:pPr marL="457200" lvl="0" indent="-355600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000"/>
              <a:buAutoNum type="arabicPeriod"/>
            </a:pPr>
            <a:r>
              <a:rPr lang="en-GB">
                <a:solidFill>
                  <a:schemeClr val="accent3"/>
                </a:solidFill>
              </a:rPr>
              <a:t>Sorting algorithms</a:t>
            </a:r>
            <a:endParaRPr>
              <a:solidFill>
                <a:schemeClr val="accent3"/>
              </a:solidFill>
            </a:endParaRPr>
          </a:p>
          <a:p>
            <a:pPr marL="457200" lvl="0" indent="-355600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000"/>
              <a:buAutoNum type="arabicPeriod"/>
            </a:pPr>
            <a:r>
              <a:rPr lang="en-GB">
                <a:solidFill>
                  <a:schemeClr val="accent3"/>
                </a:solidFill>
              </a:rPr>
              <a:t>Complexity analysis</a:t>
            </a:r>
            <a:endParaRPr>
              <a:solidFill>
                <a:schemeClr val="accent3"/>
              </a:solidFill>
            </a:endParaRPr>
          </a:p>
          <a:p>
            <a:pPr marL="457200" lvl="0" indent="-355600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000"/>
              <a:buAutoNum type="arabicPeriod"/>
            </a:pPr>
            <a:r>
              <a:rPr lang="en-GB">
                <a:solidFill>
                  <a:schemeClr val="accent3"/>
                </a:solidFill>
              </a:rPr>
              <a:t>Linear data structures</a:t>
            </a:r>
            <a:endParaRPr>
              <a:solidFill>
                <a:schemeClr val="accent3"/>
              </a:solidFill>
            </a:endParaRPr>
          </a:p>
          <a:p>
            <a:pPr marL="0" lvl="0" indent="0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en-GB" b="1"/>
              <a:t>Lecture II</a:t>
            </a:r>
            <a:endParaRPr b="1"/>
          </a:p>
          <a:p>
            <a:pPr marL="457200" lvl="0" indent="-355600" rtl="0">
              <a:spcBef>
                <a:spcPts val="1600"/>
              </a:spcBef>
              <a:spcAft>
                <a:spcPts val="0"/>
              </a:spcAft>
              <a:buSzPts val="2000"/>
              <a:buFont typeface="Arial"/>
              <a:buAutoNum type="arabicPeriod" startAt="5"/>
            </a:pPr>
            <a:r>
              <a:rPr lang="en-GB"/>
              <a:t>Nonlinear data structures</a:t>
            </a:r>
            <a:endParaRPr/>
          </a:p>
          <a:p>
            <a:pPr marL="457200" lvl="0" indent="-355600" rtl="0">
              <a:spcBef>
                <a:spcPts val="0"/>
              </a:spcBef>
              <a:spcAft>
                <a:spcPts val="0"/>
              </a:spcAft>
              <a:buSzPts val="2000"/>
              <a:buAutoNum type="arabicPeriod" startAt="5"/>
            </a:pPr>
            <a:r>
              <a:rPr lang="en-GB"/>
              <a:t>Abstract data types</a:t>
            </a:r>
            <a:endParaRPr/>
          </a:p>
          <a:p>
            <a:pPr marL="457200" lvl="0" indent="-355600" rtl="0">
              <a:spcBef>
                <a:spcPts val="0"/>
              </a:spcBef>
              <a:spcAft>
                <a:spcPts val="0"/>
              </a:spcAft>
              <a:buSzPts val="2000"/>
              <a:buAutoNum type="arabicPeriod" startAt="5"/>
            </a:pPr>
            <a:r>
              <a:rPr lang="en-GB"/>
              <a:t>Dijkstra’s algorithm</a:t>
            </a:r>
            <a:endParaRPr/>
          </a:p>
          <a:p>
            <a:pPr marL="457200" lvl="0" indent="-355600" rtl="0">
              <a:spcBef>
                <a:spcPts val="0"/>
              </a:spcBef>
              <a:spcAft>
                <a:spcPts val="0"/>
              </a:spcAft>
              <a:buSzPts val="2000"/>
              <a:buAutoNum type="arabicPeriod" startAt="5"/>
            </a:pPr>
            <a:r>
              <a:rPr lang="en-GB"/>
              <a:t>Summary</a:t>
            </a:r>
            <a:endParaRPr/>
          </a:p>
        </p:txBody>
      </p:sp>
      <p:sp>
        <p:nvSpPr>
          <p:cNvPr id="341" name="Shape 34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32</a:t>
            </a:fld>
            <a:endParaRPr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6" name="Shape 346"/>
          <p:cNvSpPr txBox="1">
            <a:spLocks noGrp="1"/>
          </p:cNvSpPr>
          <p:nvPr>
            <p:ph type="title"/>
          </p:nvPr>
        </p:nvSpPr>
        <p:spPr>
          <a:xfrm>
            <a:off x="311700" y="539725"/>
            <a:ext cx="8520600" cy="1282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5. Nonlinear data structures</a:t>
            </a:r>
            <a:endParaRPr/>
          </a:p>
        </p:txBody>
      </p:sp>
      <p:sp>
        <p:nvSpPr>
          <p:cNvPr id="347" name="Shape 34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33</a:t>
            </a:fld>
            <a:endParaRPr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2" name="Shape 352"/>
          <p:cNvSpPr txBox="1">
            <a:spLocks noGrp="1"/>
          </p:cNvSpPr>
          <p:nvPr>
            <p:ph type="title"/>
          </p:nvPr>
        </p:nvSpPr>
        <p:spPr>
          <a:xfrm>
            <a:off x="311725" y="500925"/>
            <a:ext cx="8520600" cy="623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Recall: Binary search</a:t>
            </a:r>
            <a:endParaRPr/>
          </a:p>
        </p:txBody>
      </p:sp>
      <p:sp>
        <p:nvSpPr>
          <p:cNvPr id="353" name="Shape 353"/>
          <p:cNvSpPr txBox="1">
            <a:spLocks noGrp="1"/>
          </p:cNvSpPr>
          <p:nvPr>
            <p:ph type="body" idx="1"/>
          </p:nvPr>
        </p:nvSpPr>
        <p:spPr>
          <a:xfrm>
            <a:off x="311700" y="1277100"/>
            <a:ext cx="8230200" cy="3076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55600" rtl="0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-GB" b="1"/>
              <a:t>Searches</a:t>
            </a:r>
            <a:r>
              <a:rPr lang="en-GB"/>
              <a:t> a sorted linear data structure</a:t>
            </a:r>
            <a:endParaRPr/>
          </a:p>
          <a:p>
            <a:pPr marL="457200" lvl="0" indent="-355600" rtl="0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-GB"/>
              <a:t>Takes </a:t>
            </a:r>
            <a:r>
              <a:rPr lang="en-GB" b="1"/>
              <a:t>Θ(log(</a:t>
            </a:r>
            <a:r>
              <a:rPr lang="en-GB" b="1" i="1"/>
              <a:t>N</a:t>
            </a:r>
            <a:r>
              <a:rPr lang="en-GB" b="1"/>
              <a:t>))</a:t>
            </a:r>
            <a:endParaRPr b="1"/>
          </a:p>
          <a:p>
            <a:pPr marL="457200" lvl="0" indent="-355600" rtl="0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-GB"/>
              <a:t>… let’s use this as inspiration for a </a:t>
            </a:r>
            <a:r>
              <a:rPr lang="en-GB" b="1"/>
              <a:t>data structure</a:t>
            </a:r>
            <a:r>
              <a:rPr lang="en-GB"/>
              <a:t>!</a:t>
            </a:r>
            <a:endParaRPr/>
          </a:p>
        </p:txBody>
      </p:sp>
      <p:sp>
        <p:nvSpPr>
          <p:cNvPr id="354" name="Shape 35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34</a:t>
            </a:fld>
            <a:endParaRPr/>
          </a:p>
        </p:txBody>
      </p:sp>
      <p:grpSp>
        <p:nvGrpSpPr>
          <p:cNvPr id="355" name="Shape 355"/>
          <p:cNvGrpSpPr/>
          <p:nvPr/>
        </p:nvGrpSpPr>
        <p:grpSpPr>
          <a:xfrm>
            <a:off x="1830663" y="2405001"/>
            <a:ext cx="5482675" cy="2814699"/>
            <a:chOff x="1830663" y="2328801"/>
            <a:chExt cx="5482675" cy="2814699"/>
          </a:xfrm>
        </p:grpSpPr>
        <p:pic>
          <p:nvPicPr>
            <p:cNvPr id="356" name="Shape 356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1830663" y="2328801"/>
              <a:ext cx="5482675" cy="2334424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357" name="Shape 357"/>
            <p:cNvSpPr txBox="1"/>
            <p:nvPr/>
          </p:nvSpPr>
          <p:spPr>
            <a:xfrm>
              <a:off x="2968975" y="4624800"/>
              <a:ext cx="2556600" cy="5187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 sz="900">
                  <a:latin typeface="Roboto"/>
                  <a:ea typeface="Roboto"/>
                  <a:cs typeface="Roboto"/>
                  <a:sym typeface="Roboto"/>
                </a:rPr>
                <a:t>By AlwaysAngry (Own work) [</a:t>
              </a:r>
              <a:r>
                <a:rPr lang="en-GB" sz="900" u="sng">
                  <a:solidFill>
                    <a:schemeClr val="hlink"/>
                  </a:solidFill>
                  <a:latin typeface="Roboto"/>
                  <a:ea typeface="Roboto"/>
                  <a:cs typeface="Roboto"/>
                  <a:sym typeface="Roboto"/>
                  <a:hlinkClick r:id="rId4"/>
                </a:rPr>
                <a:t>CC BY-SA 4.0</a:t>
              </a:r>
              <a:r>
                <a:rPr lang="en-GB" sz="900">
                  <a:latin typeface="Roboto"/>
                  <a:ea typeface="Roboto"/>
                  <a:cs typeface="Roboto"/>
                  <a:sym typeface="Roboto"/>
                </a:rPr>
                <a:t>],</a:t>
              </a:r>
              <a:endParaRPr sz="900">
                <a:latin typeface="Roboto"/>
                <a:ea typeface="Roboto"/>
                <a:cs typeface="Roboto"/>
                <a:sym typeface="Roboto"/>
              </a:endParaRPr>
            </a:p>
            <a:p>
              <a:pPr marL="0" lvl="0" indent="0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 sz="900">
                  <a:latin typeface="Roboto"/>
                  <a:ea typeface="Roboto"/>
                  <a:cs typeface="Roboto"/>
                  <a:sym typeface="Roboto"/>
                </a:rPr>
                <a:t>via Wikimedia Commons</a:t>
              </a:r>
              <a:endParaRPr sz="900"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2" name="Shape 362"/>
          <p:cNvSpPr txBox="1">
            <a:spLocks noGrp="1"/>
          </p:cNvSpPr>
          <p:nvPr>
            <p:ph type="title"/>
          </p:nvPr>
        </p:nvSpPr>
        <p:spPr>
          <a:xfrm>
            <a:off x="311725" y="500925"/>
            <a:ext cx="8520600" cy="623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Binary search trees</a:t>
            </a:r>
            <a:endParaRPr/>
          </a:p>
        </p:txBody>
      </p:sp>
      <p:sp>
        <p:nvSpPr>
          <p:cNvPr id="363" name="Shape 363"/>
          <p:cNvSpPr txBox="1">
            <a:spLocks noGrp="1"/>
          </p:cNvSpPr>
          <p:nvPr>
            <p:ph type="body" idx="1"/>
          </p:nvPr>
        </p:nvSpPr>
        <p:spPr>
          <a:xfrm>
            <a:off x="311700" y="1353300"/>
            <a:ext cx="3999900" cy="3076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55600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Char char="●"/>
            </a:pPr>
            <a:r>
              <a:rPr lang="en-GB" b="1">
                <a:solidFill>
                  <a:schemeClr val="lt2"/>
                </a:solidFill>
              </a:rPr>
              <a:t>Tree</a:t>
            </a:r>
            <a:r>
              <a:rPr lang="en-GB">
                <a:solidFill>
                  <a:schemeClr val="lt2"/>
                </a:solidFill>
              </a:rPr>
              <a:t> structure</a:t>
            </a:r>
            <a:endParaRPr>
              <a:solidFill>
                <a:schemeClr val="lt2"/>
              </a:solidFill>
            </a:endParaRPr>
          </a:p>
          <a:p>
            <a:pPr marL="457200" lvl="0" indent="-355600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Char char="●"/>
            </a:pPr>
            <a:r>
              <a:rPr lang="en-GB" b="1">
                <a:solidFill>
                  <a:schemeClr val="lt2"/>
                </a:solidFill>
              </a:rPr>
              <a:t>Pointers</a:t>
            </a:r>
            <a:r>
              <a:rPr lang="en-GB">
                <a:solidFill>
                  <a:schemeClr val="lt2"/>
                </a:solidFill>
              </a:rPr>
              <a:t> between nodes</a:t>
            </a:r>
            <a:endParaRPr>
              <a:solidFill>
                <a:schemeClr val="lt2"/>
              </a:solidFill>
            </a:endParaRPr>
          </a:p>
          <a:p>
            <a:pPr marL="914400" lvl="1" indent="-355600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Char char="○"/>
            </a:pPr>
            <a:r>
              <a:rPr lang="en-GB">
                <a:solidFill>
                  <a:schemeClr val="lt2"/>
                </a:solidFill>
              </a:rPr>
              <a:t>To the right: only </a:t>
            </a:r>
            <a:r>
              <a:rPr lang="en-GB" b="1">
                <a:solidFill>
                  <a:schemeClr val="lt2"/>
                </a:solidFill>
              </a:rPr>
              <a:t>larger</a:t>
            </a:r>
            <a:endParaRPr b="1">
              <a:solidFill>
                <a:schemeClr val="lt2"/>
              </a:solidFill>
            </a:endParaRPr>
          </a:p>
          <a:p>
            <a:pPr marL="914400" lvl="1" indent="-355600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Char char="○"/>
            </a:pPr>
            <a:r>
              <a:rPr lang="en-GB">
                <a:solidFill>
                  <a:schemeClr val="lt2"/>
                </a:solidFill>
              </a:rPr>
              <a:t>To the left: only </a:t>
            </a:r>
            <a:r>
              <a:rPr lang="en-GB" b="1">
                <a:solidFill>
                  <a:schemeClr val="lt2"/>
                </a:solidFill>
              </a:rPr>
              <a:t>smaller</a:t>
            </a:r>
            <a:endParaRPr b="1">
              <a:solidFill>
                <a:schemeClr val="lt2"/>
              </a:solidFill>
            </a:endParaRPr>
          </a:p>
          <a:p>
            <a:pPr marL="457200" lvl="0" indent="-355600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Char char="●"/>
            </a:pPr>
            <a:r>
              <a:rPr lang="en-GB">
                <a:solidFill>
                  <a:schemeClr val="lt2"/>
                </a:solidFill>
              </a:rPr>
              <a:t>Allows easy </a:t>
            </a:r>
            <a:r>
              <a:rPr lang="en-GB" b="1">
                <a:solidFill>
                  <a:schemeClr val="lt2"/>
                </a:solidFill>
              </a:rPr>
              <a:t>sorted iteration</a:t>
            </a:r>
            <a:endParaRPr b="1">
              <a:solidFill>
                <a:schemeClr val="lt2"/>
              </a:solidFill>
            </a:endParaRPr>
          </a:p>
          <a:p>
            <a:pPr marL="457200" lvl="0" indent="-355600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Char char="●"/>
            </a:pPr>
            <a:r>
              <a:rPr lang="en-GB">
                <a:solidFill>
                  <a:schemeClr val="lt2"/>
                </a:solidFill>
              </a:rPr>
              <a:t>Search/insert/delete:</a:t>
            </a:r>
            <a:br>
              <a:rPr lang="en-GB">
                <a:solidFill>
                  <a:schemeClr val="lt2"/>
                </a:solidFill>
              </a:rPr>
            </a:br>
            <a:r>
              <a:rPr lang="en-GB">
                <a:solidFill>
                  <a:schemeClr val="lt2"/>
                </a:solidFill>
              </a:rPr>
              <a:t>all </a:t>
            </a:r>
            <a:r>
              <a:rPr lang="en-GB" b="1">
                <a:solidFill>
                  <a:schemeClr val="lt2"/>
                </a:solidFill>
              </a:rPr>
              <a:t>O(log(</a:t>
            </a:r>
            <a:r>
              <a:rPr lang="en-GB" b="1" i="1">
                <a:solidFill>
                  <a:schemeClr val="lt2"/>
                </a:solidFill>
              </a:rPr>
              <a:t>N</a:t>
            </a:r>
            <a:r>
              <a:rPr lang="en-GB" b="1">
                <a:solidFill>
                  <a:schemeClr val="lt2"/>
                </a:solidFill>
              </a:rPr>
              <a:t>))</a:t>
            </a:r>
            <a:endParaRPr b="1">
              <a:solidFill>
                <a:schemeClr val="lt2"/>
              </a:solidFill>
            </a:endParaRPr>
          </a:p>
        </p:txBody>
      </p:sp>
      <p:sp>
        <p:nvSpPr>
          <p:cNvPr id="364" name="Shape 36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35</a:t>
            </a:fld>
            <a:endParaRPr/>
          </a:p>
        </p:txBody>
      </p:sp>
      <p:pic>
        <p:nvPicPr>
          <p:cNvPr id="365" name="Shape 36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251375" y="1377450"/>
            <a:ext cx="3845974" cy="32044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0" name="Shape 370"/>
          <p:cNvSpPr txBox="1">
            <a:spLocks noGrp="1"/>
          </p:cNvSpPr>
          <p:nvPr>
            <p:ph type="title"/>
          </p:nvPr>
        </p:nvSpPr>
        <p:spPr>
          <a:xfrm>
            <a:off x="311725" y="500925"/>
            <a:ext cx="8520600" cy="623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Hash tables</a:t>
            </a:r>
            <a:endParaRPr/>
          </a:p>
        </p:txBody>
      </p:sp>
      <p:sp>
        <p:nvSpPr>
          <p:cNvPr id="371" name="Shape 371"/>
          <p:cNvSpPr txBox="1">
            <a:spLocks noGrp="1"/>
          </p:cNvSpPr>
          <p:nvPr>
            <p:ph type="body" idx="1"/>
          </p:nvPr>
        </p:nvSpPr>
        <p:spPr>
          <a:xfrm>
            <a:off x="311700" y="1505700"/>
            <a:ext cx="3999900" cy="3076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55600" rtl="0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-GB"/>
              <a:t>Idea: create </a:t>
            </a:r>
            <a:r>
              <a:rPr lang="en-GB" b="1"/>
              <a:t>buckets</a:t>
            </a:r>
            <a:r>
              <a:rPr lang="en-GB"/>
              <a:t> numbered 1 to B</a:t>
            </a:r>
            <a:endParaRPr/>
          </a:p>
          <a:p>
            <a:pPr marL="457200" lvl="0" indent="-355600" rtl="0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-GB"/>
              <a:t>For each item, </a:t>
            </a:r>
            <a:r>
              <a:rPr lang="en-GB" b="1"/>
              <a:t>compute</a:t>
            </a:r>
            <a:r>
              <a:rPr lang="en-GB"/>
              <a:t> in which bucket it belongs</a:t>
            </a:r>
            <a:endParaRPr/>
          </a:p>
          <a:p>
            <a:pPr marL="457200" lvl="0" indent="-355600" rtl="0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-GB" b="1"/>
              <a:t>Put</a:t>
            </a:r>
            <a:r>
              <a:rPr lang="en-GB"/>
              <a:t> the item in that bucket</a:t>
            </a:r>
            <a:endParaRPr/>
          </a:p>
          <a:p>
            <a:pPr marL="457200" lvl="0" indent="-355600" rtl="0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-GB"/>
              <a:t>Search/insert/delete:</a:t>
            </a:r>
            <a:br>
              <a:rPr lang="en-GB"/>
            </a:br>
            <a:r>
              <a:rPr lang="en-GB"/>
              <a:t>all </a:t>
            </a:r>
            <a:r>
              <a:rPr lang="en-GB" b="1"/>
              <a:t>O(1)</a:t>
            </a:r>
            <a:endParaRPr b="1"/>
          </a:p>
        </p:txBody>
      </p:sp>
      <p:sp>
        <p:nvSpPr>
          <p:cNvPr id="372" name="Shape 37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36</a:t>
            </a:fld>
            <a:endParaRPr/>
          </a:p>
        </p:txBody>
      </p:sp>
      <p:grpSp>
        <p:nvGrpSpPr>
          <p:cNvPr id="373" name="Shape 373"/>
          <p:cNvGrpSpPr/>
          <p:nvPr/>
        </p:nvGrpSpPr>
        <p:grpSpPr>
          <a:xfrm>
            <a:off x="3288075" y="1361200"/>
            <a:ext cx="5539628" cy="3695625"/>
            <a:chOff x="3288075" y="1361200"/>
            <a:chExt cx="5539628" cy="3695625"/>
          </a:xfrm>
        </p:grpSpPr>
        <p:pic>
          <p:nvPicPr>
            <p:cNvPr id="374" name="Shape 374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3847626" y="1361200"/>
              <a:ext cx="4980077" cy="36378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375" name="Shape 375"/>
            <p:cNvSpPr txBox="1"/>
            <p:nvPr/>
          </p:nvSpPr>
          <p:spPr>
            <a:xfrm>
              <a:off x="3288075" y="4663225"/>
              <a:ext cx="3000000" cy="3936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 sz="900">
                  <a:latin typeface="Roboto"/>
                  <a:ea typeface="Roboto"/>
                  <a:cs typeface="Roboto"/>
                  <a:sym typeface="Roboto"/>
                </a:rPr>
                <a:t>By Jorge Stolfi (Own work) [</a:t>
              </a:r>
              <a:r>
                <a:rPr lang="en-GB" sz="900" u="sng">
                  <a:solidFill>
                    <a:schemeClr val="hlink"/>
                  </a:solidFill>
                  <a:latin typeface="Roboto"/>
                  <a:ea typeface="Roboto"/>
                  <a:cs typeface="Roboto"/>
                  <a:sym typeface="Roboto"/>
                  <a:hlinkClick r:id="rId4"/>
                </a:rPr>
                <a:t>CC BY-SA 3.0</a:t>
              </a:r>
              <a:r>
                <a:rPr lang="en-GB" sz="900">
                  <a:latin typeface="Roboto"/>
                  <a:ea typeface="Roboto"/>
                  <a:cs typeface="Roboto"/>
                  <a:sym typeface="Roboto"/>
                </a:rPr>
                <a:t>],</a:t>
              </a:r>
              <a:br>
                <a:rPr lang="en-GB" sz="900">
                  <a:latin typeface="Roboto"/>
                  <a:ea typeface="Roboto"/>
                  <a:cs typeface="Roboto"/>
                  <a:sym typeface="Roboto"/>
                </a:rPr>
              </a:br>
              <a:r>
                <a:rPr lang="en-GB" sz="900">
                  <a:latin typeface="Roboto"/>
                  <a:ea typeface="Roboto"/>
                  <a:cs typeface="Roboto"/>
                  <a:sym typeface="Roboto"/>
                </a:rPr>
                <a:t>via Wikimedia Commons</a:t>
              </a:r>
              <a:endParaRPr sz="900"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0" name="Shape 380"/>
          <p:cNvSpPr txBox="1">
            <a:spLocks noGrp="1"/>
          </p:cNvSpPr>
          <p:nvPr>
            <p:ph type="title"/>
          </p:nvPr>
        </p:nvSpPr>
        <p:spPr>
          <a:xfrm>
            <a:off x="311725" y="500925"/>
            <a:ext cx="8520600" cy="623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Hash tables</a:t>
            </a:r>
            <a:endParaRPr/>
          </a:p>
        </p:txBody>
      </p:sp>
      <p:sp>
        <p:nvSpPr>
          <p:cNvPr id="381" name="Shape 381"/>
          <p:cNvSpPr txBox="1">
            <a:spLocks noGrp="1"/>
          </p:cNvSpPr>
          <p:nvPr>
            <p:ph type="body" idx="1"/>
          </p:nvPr>
        </p:nvSpPr>
        <p:spPr>
          <a:xfrm>
            <a:off x="311700" y="1505700"/>
            <a:ext cx="3913800" cy="3398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55600" rtl="0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-GB"/>
              <a:t>Problem: </a:t>
            </a:r>
            <a:r>
              <a:rPr lang="en-GB" b="1"/>
              <a:t>clashing</a:t>
            </a:r>
            <a:r>
              <a:rPr lang="en-GB"/>
              <a:t> hashes!</a:t>
            </a:r>
            <a:endParaRPr/>
          </a:p>
          <a:p>
            <a:pPr marL="457200" lvl="0" indent="-355600" rtl="0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-GB"/>
              <a:t>Solution: replace entry with </a:t>
            </a:r>
            <a:r>
              <a:rPr lang="en-GB" b="1"/>
              <a:t>linked list</a:t>
            </a:r>
            <a:r>
              <a:rPr lang="en-GB"/>
              <a:t> (chaining)</a:t>
            </a:r>
            <a:br>
              <a:rPr lang="en-GB"/>
            </a:br>
            <a:endParaRPr/>
          </a:p>
          <a:p>
            <a:pPr marL="457200" lvl="0" indent="-355600" rtl="0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-GB"/>
              <a:t>New problem: </a:t>
            </a:r>
            <a:r>
              <a:rPr lang="en-GB" b="1"/>
              <a:t>load factor</a:t>
            </a:r>
            <a:r>
              <a:rPr lang="en-GB"/>
              <a:t> can become </a:t>
            </a:r>
            <a:r>
              <a:rPr lang="en-GB" b="1"/>
              <a:t>too high</a:t>
            </a:r>
            <a:r>
              <a:rPr lang="en-GB"/>
              <a:t>!</a:t>
            </a:r>
            <a:endParaRPr/>
          </a:p>
          <a:p>
            <a:pPr marL="457200" lvl="0" indent="-355600" rtl="0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-GB"/>
              <a:t>Solution: </a:t>
            </a:r>
            <a:r>
              <a:rPr lang="en-GB" b="1"/>
              <a:t>copy</a:t>
            </a:r>
            <a:r>
              <a:rPr lang="en-GB"/>
              <a:t> to new table with </a:t>
            </a:r>
            <a:r>
              <a:rPr lang="en-GB" b="1"/>
              <a:t>more buckets</a:t>
            </a:r>
            <a:endParaRPr b="1"/>
          </a:p>
        </p:txBody>
      </p:sp>
      <p:sp>
        <p:nvSpPr>
          <p:cNvPr id="382" name="Shape 38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37</a:t>
            </a:fld>
            <a:endParaRPr/>
          </a:p>
        </p:txBody>
      </p:sp>
      <p:grpSp>
        <p:nvGrpSpPr>
          <p:cNvPr id="383" name="Shape 383"/>
          <p:cNvGrpSpPr/>
          <p:nvPr/>
        </p:nvGrpSpPr>
        <p:grpSpPr>
          <a:xfrm>
            <a:off x="3364275" y="1353300"/>
            <a:ext cx="5689525" cy="3551125"/>
            <a:chOff x="3364275" y="1353300"/>
            <a:chExt cx="5689525" cy="3551125"/>
          </a:xfrm>
        </p:grpSpPr>
        <p:pic>
          <p:nvPicPr>
            <p:cNvPr id="384" name="Shape 384"/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3984251" y="1353300"/>
              <a:ext cx="5069549" cy="34933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385" name="Shape 385"/>
            <p:cNvSpPr txBox="1"/>
            <p:nvPr/>
          </p:nvSpPr>
          <p:spPr>
            <a:xfrm>
              <a:off x="3364275" y="4510825"/>
              <a:ext cx="3000000" cy="3936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 sz="900">
                  <a:latin typeface="Roboto"/>
                  <a:ea typeface="Roboto"/>
                  <a:cs typeface="Roboto"/>
                  <a:sym typeface="Roboto"/>
                </a:rPr>
                <a:t>By Jorge Stolfi (Own work) [</a:t>
              </a:r>
              <a:r>
                <a:rPr lang="en-GB" sz="900" u="sng">
                  <a:solidFill>
                    <a:schemeClr val="hlink"/>
                  </a:solidFill>
                  <a:latin typeface="Roboto"/>
                  <a:ea typeface="Roboto"/>
                  <a:cs typeface="Roboto"/>
                  <a:sym typeface="Roboto"/>
                  <a:hlinkClick r:id="rId4"/>
                </a:rPr>
                <a:t>CC BY-SA 3.0</a:t>
              </a:r>
              <a:r>
                <a:rPr lang="en-GB" sz="900">
                  <a:latin typeface="Roboto"/>
                  <a:ea typeface="Roboto"/>
                  <a:cs typeface="Roboto"/>
                  <a:sym typeface="Roboto"/>
                </a:rPr>
                <a:t>],</a:t>
              </a:r>
              <a:br>
                <a:rPr lang="en-GB" sz="900">
                  <a:latin typeface="Roboto"/>
                  <a:ea typeface="Roboto"/>
                  <a:cs typeface="Roboto"/>
                  <a:sym typeface="Roboto"/>
                </a:rPr>
              </a:br>
              <a:r>
                <a:rPr lang="en-GB" sz="900">
                  <a:latin typeface="Roboto"/>
                  <a:ea typeface="Roboto"/>
                  <a:cs typeface="Roboto"/>
                  <a:sym typeface="Roboto"/>
                </a:rPr>
                <a:t>via Wikimedia Commons</a:t>
              </a:r>
              <a:endParaRPr sz="900"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0" name="Shape 390"/>
          <p:cNvSpPr txBox="1">
            <a:spLocks noGrp="1"/>
          </p:cNvSpPr>
          <p:nvPr>
            <p:ph type="title"/>
          </p:nvPr>
        </p:nvSpPr>
        <p:spPr>
          <a:xfrm>
            <a:off x="311725" y="500925"/>
            <a:ext cx="8520600" cy="623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Comparing data structures</a:t>
            </a:r>
            <a:endParaRPr/>
          </a:p>
        </p:txBody>
      </p:sp>
      <p:sp>
        <p:nvSpPr>
          <p:cNvPr id="391" name="Shape 39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38</a:t>
            </a:fld>
            <a:endParaRPr/>
          </a:p>
        </p:txBody>
      </p:sp>
      <p:graphicFrame>
        <p:nvGraphicFramePr>
          <p:cNvPr id="392" name="Shape 392"/>
          <p:cNvGraphicFramePr/>
          <p:nvPr/>
        </p:nvGraphicFramePr>
        <p:xfrm>
          <a:off x="311800" y="1619250"/>
          <a:ext cx="8520575" cy="3017340"/>
        </p:xfrm>
        <a:graphic>
          <a:graphicData uri="http://schemas.openxmlformats.org/drawingml/2006/table">
            <a:tbl>
              <a:tblPr>
                <a:noFill/>
                <a:tableStyleId>{AA5FE748-1587-457A-AB0B-E3EE98BC3C4D}</a:tableStyleId>
              </a:tblPr>
              <a:tblGrid>
                <a:gridCol w="2297375"/>
                <a:gridCol w="1555800"/>
                <a:gridCol w="1555800"/>
                <a:gridCol w="1555800"/>
                <a:gridCol w="1555800"/>
              </a:tblGrid>
              <a:tr h="381000">
                <a:tc>
                  <a:txBody>
                    <a:bodyPr/>
                    <a:lstStyle/>
                    <a:p>
                      <a:pPr marL="0" lvl="0" indent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800">
                          <a:latin typeface="Roboto"/>
                          <a:ea typeface="Roboto"/>
                          <a:cs typeface="Roboto"/>
                          <a:sym typeface="Roboto"/>
                        </a:rPr>
                        <a:t>Data structure →</a:t>
                      </a:r>
                      <a:endParaRPr sz="1800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  <a:p>
                      <a:pPr marL="0" lvl="0" indent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800">
                          <a:latin typeface="Roboto"/>
                          <a:ea typeface="Roboto"/>
                          <a:cs typeface="Roboto"/>
                          <a:sym typeface="Roboto"/>
                        </a:rPr>
                        <a:t>Operation ↓</a:t>
                      </a:r>
                      <a:endParaRPr sz="1800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91425" marR="91425" marT="91425" marB="91425"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</a:tcPr>
                </a:tc>
                <a:tc>
                  <a:txBody>
                    <a:bodyPr/>
                    <a:lstStyle/>
                    <a:p>
                      <a:pPr marL="0" lvl="0" indent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800">
                          <a:latin typeface="Roboto"/>
                          <a:ea typeface="Roboto"/>
                          <a:cs typeface="Roboto"/>
                          <a:sym typeface="Roboto"/>
                        </a:rPr>
                        <a:t>Dynamic array</a:t>
                      </a:r>
                      <a:endParaRPr sz="1800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800">
                          <a:latin typeface="Roboto"/>
                          <a:ea typeface="Roboto"/>
                          <a:cs typeface="Roboto"/>
                          <a:sym typeface="Roboto"/>
                        </a:rPr>
                        <a:t>Linked list</a:t>
                      </a:r>
                      <a:endParaRPr sz="1800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800">
                          <a:latin typeface="Roboto"/>
                          <a:ea typeface="Roboto"/>
                          <a:cs typeface="Roboto"/>
                          <a:sym typeface="Roboto"/>
                        </a:rPr>
                        <a:t>Binary</a:t>
                      </a:r>
                      <a:br>
                        <a:rPr lang="en-GB" sz="1800">
                          <a:latin typeface="Roboto"/>
                          <a:ea typeface="Roboto"/>
                          <a:cs typeface="Roboto"/>
                          <a:sym typeface="Roboto"/>
                        </a:rPr>
                      </a:br>
                      <a:r>
                        <a:rPr lang="en-GB" sz="1800">
                          <a:latin typeface="Roboto"/>
                          <a:ea typeface="Roboto"/>
                          <a:cs typeface="Roboto"/>
                          <a:sym typeface="Roboto"/>
                        </a:rPr>
                        <a:t>search tree</a:t>
                      </a:r>
                      <a:endParaRPr sz="1800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800">
                          <a:latin typeface="Roboto"/>
                          <a:ea typeface="Roboto"/>
                          <a:cs typeface="Roboto"/>
                          <a:sym typeface="Roboto"/>
                        </a:rPr>
                        <a:t>Hash table</a:t>
                      </a:r>
                      <a:endParaRPr sz="1800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  <a:tr h="396200">
                <a:tc>
                  <a:txBody>
                    <a:bodyPr/>
                    <a:lstStyle/>
                    <a:p>
                      <a:pPr marL="0" lvl="0" indent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800">
                          <a:latin typeface="Roboto"/>
                          <a:ea typeface="Roboto"/>
                          <a:cs typeface="Roboto"/>
                          <a:sym typeface="Roboto"/>
                        </a:rPr>
                        <a:t>Lookup</a:t>
                      </a:r>
                      <a:endParaRPr sz="1800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800">
                          <a:latin typeface="Roboto"/>
                          <a:ea typeface="Roboto"/>
                          <a:cs typeface="Roboto"/>
                          <a:sym typeface="Roboto"/>
                        </a:rPr>
                        <a:t>O(</a:t>
                      </a:r>
                      <a:r>
                        <a:rPr lang="en-GB" sz="1800" i="1">
                          <a:latin typeface="Roboto"/>
                          <a:ea typeface="Roboto"/>
                          <a:cs typeface="Roboto"/>
                          <a:sym typeface="Roboto"/>
                        </a:rPr>
                        <a:t>N</a:t>
                      </a:r>
                      <a:r>
                        <a:rPr lang="en-GB" sz="1800">
                          <a:latin typeface="Roboto"/>
                          <a:ea typeface="Roboto"/>
                          <a:cs typeface="Roboto"/>
                          <a:sym typeface="Roboto"/>
                        </a:rPr>
                        <a:t>)</a:t>
                      </a:r>
                      <a:endParaRPr sz="1800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91425" marR="91425" marT="91425" marB="91425"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</a:tcPr>
                </a:tc>
                <a:tc>
                  <a:txBody>
                    <a:bodyPr/>
                    <a:lstStyle/>
                    <a:p>
                      <a:pPr marL="0" lvl="0" indent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800">
                          <a:latin typeface="Roboto"/>
                          <a:ea typeface="Roboto"/>
                          <a:cs typeface="Roboto"/>
                          <a:sym typeface="Roboto"/>
                        </a:rPr>
                        <a:t>O(</a:t>
                      </a:r>
                      <a:r>
                        <a:rPr lang="en-GB" sz="1800" i="1">
                          <a:latin typeface="Roboto"/>
                          <a:ea typeface="Roboto"/>
                          <a:cs typeface="Roboto"/>
                          <a:sym typeface="Roboto"/>
                        </a:rPr>
                        <a:t>N</a:t>
                      </a:r>
                      <a:r>
                        <a:rPr lang="en-GB" sz="1800">
                          <a:latin typeface="Roboto"/>
                          <a:ea typeface="Roboto"/>
                          <a:cs typeface="Roboto"/>
                          <a:sym typeface="Roboto"/>
                        </a:rPr>
                        <a:t>)</a:t>
                      </a:r>
                      <a:endParaRPr sz="1800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91425" marR="91425" marT="91425" marB="91425"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</a:tcPr>
                </a:tc>
                <a:tc>
                  <a:txBody>
                    <a:bodyPr/>
                    <a:lstStyle/>
                    <a:p>
                      <a:pPr marL="0" lvl="0" indent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800">
                          <a:latin typeface="Roboto"/>
                          <a:ea typeface="Roboto"/>
                          <a:cs typeface="Roboto"/>
                          <a:sym typeface="Roboto"/>
                        </a:rPr>
                        <a:t>O(log(</a:t>
                      </a:r>
                      <a:r>
                        <a:rPr lang="en-GB" sz="1800" i="1">
                          <a:latin typeface="Roboto"/>
                          <a:ea typeface="Roboto"/>
                          <a:cs typeface="Roboto"/>
                          <a:sym typeface="Roboto"/>
                        </a:rPr>
                        <a:t>N</a:t>
                      </a:r>
                      <a:r>
                        <a:rPr lang="en-GB" sz="1800">
                          <a:latin typeface="Roboto"/>
                          <a:ea typeface="Roboto"/>
                          <a:cs typeface="Roboto"/>
                          <a:sym typeface="Roboto"/>
                        </a:rPr>
                        <a:t>))</a:t>
                      </a:r>
                      <a:endParaRPr sz="1800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91425" marR="91425" marT="91425" marB="91425"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</a:tcPr>
                </a:tc>
                <a:tc>
                  <a:txBody>
                    <a:bodyPr/>
                    <a:lstStyle/>
                    <a:p>
                      <a:pPr marL="0" lvl="0" indent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800">
                          <a:latin typeface="Roboto"/>
                          <a:ea typeface="Roboto"/>
                          <a:cs typeface="Roboto"/>
                          <a:sym typeface="Roboto"/>
                        </a:rPr>
                        <a:t>O(1)</a:t>
                      </a:r>
                      <a:endParaRPr sz="1800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91425" marR="91425" marT="91425" marB="91425"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</a:tcPr>
                </a:tc>
              </a:tr>
              <a:tr h="396200">
                <a:tc>
                  <a:txBody>
                    <a:bodyPr/>
                    <a:lstStyle/>
                    <a:p>
                      <a:pPr marL="0" lvl="0" indent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800">
                          <a:latin typeface="Roboto"/>
                          <a:ea typeface="Roboto"/>
                          <a:cs typeface="Roboto"/>
                          <a:sym typeface="Roboto"/>
                        </a:rPr>
                        <a:t>Indexed lookup</a:t>
                      </a:r>
                      <a:endParaRPr sz="1800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800">
                          <a:latin typeface="Roboto"/>
                          <a:ea typeface="Roboto"/>
                          <a:cs typeface="Roboto"/>
                          <a:sym typeface="Roboto"/>
                        </a:rPr>
                        <a:t>O(1)</a:t>
                      </a:r>
                      <a:endParaRPr sz="1800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800">
                          <a:latin typeface="Roboto"/>
                          <a:ea typeface="Roboto"/>
                          <a:cs typeface="Roboto"/>
                          <a:sym typeface="Roboto"/>
                        </a:rPr>
                        <a:t>O(</a:t>
                      </a:r>
                      <a:r>
                        <a:rPr lang="en-GB" sz="1800" i="1">
                          <a:latin typeface="Roboto"/>
                          <a:ea typeface="Roboto"/>
                          <a:cs typeface="Roboto"/>
                          <a:sym typeface="Roboto"/>
                        </a:rPr>
                        <a:t>N</a:t>
                      </a:r>
                      <a:r>
                        <a:rPr lang="en-GB" sz="1800">
                          <a:latin typeface="Roboto"/>
                          <a:ea typeface="Roboto"/>
                          <a:cs typeface="Roboto"/>
                          <a:sym typeface="Roboto"/>
                        </a:rPr>
                        <a:t>)</a:t>
                      </a:r>
                      <a:endParaRPr sz="1800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800">
                          <a:solidFill>
                            <a:schemeClr val="lt2"/>
                          </a:solidFill>
                          <a:latin typeface="Roboto"/>
                          <a:ea typeface="Roboto"/>
                          <a:cs typeface="Roboto"/>
                          <a:sym typeface="Roboto"/>
                        </a:rPr>
                        <a:t>N/A</a:t>
                      </a:r>
                      <a:endParaRPr sz="1800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800">
                          <a:solidFill>
                            <a:schemeClr val="lt2"/>
                          </a:solidFill>
                          <a:latin typeface="Roboto"/>
                          <a:ea typeface="Roboto"/>
                          <a:cs typeface="Roboto"/>
                          <a:sym typeface="Roboto"/>
                        </a:rPr>
                        <a:t>N/A</a:t>
                      </a:r>
                      <a:endParaRPr sz="1800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91425" marR="91425" marT="91425" marB="91425"/>
                </a:tc>
              </a:tr>
              <a:tr h="381000">
                <a:tc>
                  <a:txBody>
                    <a:bodyPr/>
                    <a:lstStyle/>
                    <a:p>
                      <a:pPr marL="0" lvl="0" indent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800">
                          <a:latin typeface="Roboto"/>
                          <a:ea typeface="Roboto"/>
                          <a:cs typeface="Roboto"/>
                          <a:sym typeface="Roboto"/>
                        </a:rPr>
                        <a:t>Back-insert</a:t>
                      </a:r>
                      <a:endParaRPr sz="1800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800">
                          <a:latin typeface="Roboto"/>
                          <a:ea typeface="Roboto"/>
                          <a:cs typeface="Roboto"/>
                          <a:sym typeface="Roboto"/>
                        </a:rPr>
                        <a:t>O(1)*</a:t>
                      </a:r>
                      <a:endParaRPr sz="1800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800">
                          <a:latin typeface="Roboto"/>
                          <a:ea typeface="Roboto"/>
                          <a:cs typeface="Roboto"/>
                          <a:sym typeface="Roboto"/>
                        </a:rPr>
                        <a:t>O(1)</a:t>
                      </a:r>
                      <a:endParaRPr sz="1800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800">
                          <a:latin typeface="Roboto"/>
                          <a:ea typeface="Roboto"/>
                          <a:cs typeface="Roboto"/>
                          <a:sym typeface="Roboto"/>
                        </a:rPr>
                        <a:t>O(log(</a:t>
                      </a:r>
                      <a:r>
                        <a:rPr lang="en-GB" sz="1800" i="1">
                          <a:latin typeface="Roboto"/>
                          <a:ea typeface="Roboto"/>
                          <a:cs typeface="Roboto"/>
                          <a:sym typeface="Roboto"/>
                        </a:rPr>
                        <a:t>N</a:t>
                      </a:r>
                      <a:r>
                        <a:rPr lang="en-GB" sz="1800">
                          <a:latin typeface="Roboto"/>
                          <a:ea typeface="Roboto"/>
                          <a:cs typeface="Roboto"/>
                          <a:sym typeface="Roboto"/>
                        </a:rPr>
                        <a:t>))</a:t>
                      </a:r>
                      <a:endParaRPr sz="1800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800">
                          <a:latin typeface="Roboto"/>
                          <a:ea typeface="Roboto"/>
                          <a:cs typeface="Roboto"/>
                          <a:sym typeface="Roboto"/>
                        </a:rPr>
                        <a:t>O(1)*</a:t>
                      </a:r>
                      <a:endParaRPr sz="1800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91425" marR="91425" marT="91425" marB="91425"/>
                </a:tc>
              </a:tr>
              <a:tr h="381000">
                <a:tc>
                  <a:txBody>
                    <a:bodyPr/>
                    <a:lstStyle/>
                    <a:p>
                      <a:pPr marL="0" lvl="0" indent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800">
                          <a:latin typeface="Roboto"/>
                          <a:ea typeface="Roboto"/>
                          <a:cs typeface="Roboto"/>
                          <a:sym typeface="Roboto"/>
                        </a:rPr>
                        <a:t>Random insert</a:t>
                      </a:r>
                      <a:endParaRPr sz="1800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800">
                          <a:latin typeface="Roboto"/>
                          <a:ea typeface="Roboto"/>
                          <a:cs typeface="Roboto"/>
                          <a:sym typeface="Roboto"/>
                        </a:rPr>
                        <a:t>O(</a:t>
                      </a:r>
                      <a:r>
                        <a:rPr lang="en-GB" sz="1800" i="1">
                          <a:latin typeface="Roboto"/>
                          <a:ea typeface="Roboto"/>
                          <a:cs typeface="Roboto"/>
                          <a:sym typeface="Roboto"/>
                        </a:rPr>
                        <a:t>N</a:t>
                      </a:r>
                      <a:r>
                        <a:rPr lang="en-GB" sz="1800">
                          <a:latin typeface="Roboto"/>
                          <a:ea typeface="Roboto"/>
                          <a:cs typeface="Roboto"/>
                          <a:sym typeface="Roboto"/>
                        </a:rPr>
                        <a:t>)</a:t>
                      </a:r>
                      <a:endParaRPr sz="1800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800">
                          <a:latin typeface="Roboto"/>
                          <a:ea typeface="Roboto"/>
                          <a:cs typeface="Roboto"/>
                          <a:sym typeface="Roboto"/>
                        </a:rPr>
                        <a:t>O(</a:t>
                      </a:r>
                      <a:r>
                        <a:rPr lang="en-GB" sz="1800" i="1">
                          <a:latin typeface="Roboto"/>
                          <a:ea typeface="Roboto"/>
                          <a:cs typeface="Roboto"/>
                          <a:sym typeface="Roboto"/>
                        </a:rPr>
                        <a:t>N</a:t>
                      </a:r>
                      <a:r>
                        <a:rPr lang="en-GB" sz="1800">
                          <a:latin typeface="Roboto"/>
                          <a:ea typeface="Roboto"/>
                          <a:cs typeface="Roboto"/>
                          <a:sym typeface="Roboto"/>
                        </a:rPr>
                        <a:t>)</a:t>
                      </a:r>
                      <a:endParaRPr sz="1800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800">
                          <a:solidFill>
                            <a:schemeClr val="lt2"/>
                          </a:solidFill>
                          <a:latin typeface="Roboto"/>
                          <a:ea typeface="Roboto"/>
                          <a:cs typeface="Roboto"/>
                          <a:sym typeface="Roboto"/>
                        </a:rPr>
                        <a:t>N/A</a:t>
                      </a:r>
                      <a:endParaRPr sz="1800">
                        <a:solidFill>
                          <a:schemeClr val="lt2"/>
                        </a:solidFill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800">
                          <a:solidFill>
                            <a:schemeClr val="lt2"/>
                          </a:solidFill>
                          <a:latin typeface="Roboto"/>
                          <a:ea typeface="Roboto"/>
                          <a:cs typeface="Roboto"/>
                          <a:sym typeface="Roboto"/>
                        </a:rPr>
                        <a:t>N/A</a:t>
                      </a:r>
                      <a:endParaRPr sz="1800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91425" marR="91425" marT="91425" marB="91425"/>
                </a:tc>
              </a:tr>
              <a:tr h="381000">
                <a:tc>
                  <a:txBody>
                    <a:bodyPr/>
                    <a:lstStyle/>
                    <a:p>
                      <a:pPr marL="0" lvl="0" indent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800">
                          <a:latin typeface="Roboto"/>
                          <a:ea typeface="Roboto"/>
                          <a:cs typeface="Roboto"/>
                          <a:sym typeface="Roboto"/>
                        </a:rPr>
                        <a:t>Remove</a:t>
                      </a:r>
                      <a:endParaRPr sz="1800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800">
                          <a:latin typeface="Roboto"/>
                          <a:ea typeface="Roboto"/>
                          <a:cs typeface="Roboto"/>
                          <a:sym typeface="Roboto"/>
                        </a:rPr>
                        <a:t>O(</a:t>
                      </a:r>
                      <a:r>
                        <a:rPr lang="en-GB" sz="1800" i="1">
                          <a:latin typeface="Roboto"/>
                          <a:ea typeface="Roboto"/>
                          <a:cs typeface="Roboto"/>
                          <a:sym typeface="Roboto"/>
                        </a:rPr>
                        <a:t>N</a:t>
                      </a:r>
                      <a:r>
                        <a:rPr lang="en-GB" sz="1800">
                          <a:latin typeface="Roboto"/>
                          <a:ea typeface="Roboto"/>
                          <a:cs typeface="Roboto"/>
                          <a:sym typeface="Roboto"/>
                        </a:rPr>
                        <a:t>)</a:t>
                      </a:r>
                      <a:endParaRPr sz="1800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800">
                          <a:latin typeface="Roboto"/>
                          <a:ea typeface="Roboto"/>
                          <a:cs typeface="Roboto"/>
                          <a:sym typeface="Roboto"/>
                        </a:rPr>
                        <a:t>O(</a:t>
                      </a:r>
                      <a:r>
                        <a:rPr lang="en-GB" sz="1800" i="1">
                          <a:latin typeface="Roboto"/>
                          <a:ea typeface="Roboto"/>
                          <a:cs typeface="Roboto"/>
                          <a:sym typeface="Roboto"/>
                        </a:rPr>
                        <a:t>N</a:t>
                      </a:r>
                      <a:r>
                        <a:rPr lang="en-GB" sz="1800">
                          <a:latin typeface="Roboto"/>
                          <a:ea typeface="Roboto"/>
                          <a:cs typeface="Roboto"/>
                          <a:sym typeface="Roboto"/>
                        </a:rPr>
                        <a:t>)</a:t>
                      </a:r>
                      <a:endParaRPr sz="1800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800">
                          <a:latin typeface="Roboto"/>
                          <a:ea typeface="Roboto"/>
                          <a:cs typeface="Roboto"/>
                          <a:sym typeface="Roboto"/>
                        </a:rPr>
                        <a:t>O(log(</a:t>
                      </a:r>
                      <a:r>
                        <a:rPr lang="en-GB" sz="1800" i="1">
                          <a:latin typeface="Roboto"/>
                          <a:ea typeface="Roboto"/>
                          <a:cs typeface="Roboto"/>
                          <a:sym typeface="Roboto"/>
                        </a:rPr>
                        <a:t>N</a:t>
                      </a:r>
                      <a:r>
                        <a:rPr lang="en-GB" sz="1800">
                          <a:latin typeface="Roboto"/>
                          <a:ea typeface="Roboto"/>
                          <a:cs typeface="Roboto"/>
                          <a:sym typeface="Roboto"/>
                        </a:rPr>
                        <a:t>))</a:t>
                      </a:r>
                      <a:endParaRPr sz="1800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800">
                          <a:latin typeface="Roboto"/>
                          <a:ea typeface="Roboto"/>
                          <a:cs typeface="Roboto"/>
                          <a:sym typeface="Roboto"/>
                        </a:rPr>
                        <a:t>O(1)*</a:t>
                      </a:r>
                      <a:endParaRPr sz="1800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91425" marR="91425" marT="91425" marB="91425"/>
                </a:tc>
              </a:tr>
            </a:tbl>
          </a:graphicData>
        </a:graphic>
      </p:graphicFrame>
      <p:sp>
        <p:nvSpPr>
          <p:cNvPr id="393" name="Shape 393"/>
          <p:cNvSpPr txBox="1"/>
          <p:nvPr/>
        </p:nvSpPr>
        <p:spPr>
          <a:xfrm>
            <a:off x="5756150" y="4663234"/>
            <a:ext cx="2487600" cy="623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latin typeface="Roboto"/>
                <a:ea typeface="Roboto"/>
                <a:cs typeface="Roboto"/>
                <a:sym typeface="Roboto"/>
              </a:rPr>
              <a:t>*Amortised.</a:t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8" name="Shape 398"/>
          <p:cNvSpPr txBox="1">
            <a:spLocks noGrp="1"/>
          </p:cNvSpPr>
          <p:nvPr>
            <p:ph type="title"/>
          </p:nvPr>
        </p:nvSpPr>
        <p:spPr>
          <a:xfrm>
            <a:off x="311700" y="539725"/>
            <a:ext cx="8520600" cy="1282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6. Abstract data types</a:t>
            </a:r>
            <a:endParaRPr/>
          </a:p>
        </p:txBody>
      </p:sp>
      <p:sp>
        <p:nvSpPr>
          <p:cNvPr id="399" name="Shape 39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39</a:t>
            </a:fld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Shape 84"/>
          <p:cNvSpPr txBox="1">
            <a:spLocks noGrp="1"/>
          </p:cNvSpPr>
          <p:nvPr>
            <p:ph type="title"/>
          </p:nvPr>
        </p:nvSpPr>
        <p:spPr>
          <a:xfrm>
            <a:off x="311700" y="539725"/>
            <a:ext cx="8520600" cy="1282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1. Motivation</a:t>
            </a:r>
            <a:endParaRPr/>
          </a:p>
        </p:txBody>
      </p:sp>
      <p:sp>
        <p:nvSpPr>
          <p:cNvPr id="85" name="Shape 8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4</a:t>
            </a:fld>
            <a:endParaRPr/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4" name="Shape 404"/>
          <p:cNvSpPr txBox="1">
            <a:spLocks noGrp="1"/>
          </p:cNvSpPr>
          <p:nvPr>
            <p:ph type="title"/>
          </p:nvPr>
        </p:nvSpPr>
        <p:spPr>
          <a:xfrm>
            <a:off x="311725" y="500925"/>
            <a:ext cx="8520600" cy="623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Why “Abstract”?</a:t>
            </a:r>
            <a:endParaRPr/>
          </a:p>
        </p:txBody>
      </p:sp>
      <p:sp>
        <p:nvSpPr>
          <p:cNvPr id="405" name="Shape 405"/>
          <p:cNvSpPr txBox="1">
            <a:spLocks noGrp="1"/>
          </p:cNvSpPr>
          <p:nvPr>
            <p:ph type="body" idx="1"/>
          </p:nvPr>
        </p:nvSpPr>
        <p:spPr>
          <a:xfrm>
            <a:off x="311700" y="1353300"/>
            <a:ext cx="8446200" cy="3551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55600" rtl="0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-GB"/>
              <a:t>Abstract Data Type (</a:t>
            </a:r>
            <a:r>
              <a:rPr lang="en-GB" b="1"/>
              <a:t>ADT</a:t>
            </a:r>
            <a:r>
              <a:rPr lang="en-GB"/>
              <a:t>) does </a:t>
            </a:r>
            <a:r>
              <a:rPr lang="en-GB" b="1"/>
              <a:t>not</a:t>
            </a:r>
            <a:r>
              <a:rPr lang="en-GB"/>
              <a:t> define a real data structure</a:t>
            </a:r>
            <a:endParaRPr/>
          </a:p>
          <a:p>
            <a:pPr marL="914400" lvl="1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</a:pPr>
            <a:r>
              <a:rPr lang="en-GB"/>
              <a:t>Only defines an </a:t>
            </a:r>
            <a:r>
              <a:rPr lang="en-GB" b="1"/>
              <a:t>interface</a:t>
            </a:r>
            <a:endParaRPr b="1"/>
          </a:p>
          <a:p>
            <a:pPr marL="914400" lvl="1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</a:pPr>
            <a:r>
              <a:rPr lang="en-GB" b="1"/>
              <a:t>Implemented </a:t>
            </a:r>
            <a:r>
              <a:rPr lang="en-GB"/>
              <a:t>using one of the “real”</a:t>
            </a:r>
            <a:r>
              <a:rPr lang="en-GB" b="1"/>
              <a:t> </a:t>
            </a:r>
            <a:r>
              <a:rPr lang="en-GB"/>
              <a:t>data structures</a:t>
            </a:r>
            <a:endParaRPr b="1"/>
          </a:p>
          <a:p>
            <a:pPr marL="457200" lvl="0" indent="-355600" rtl="0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-GB"/>
              <a:t>Usually </a:t>
            </a:r>
            <a:r>
              <a:rPr lang="en-GB" b="1"/>
              <a:t>limits</a:t>
            </a:r>
            <a:r>
              <a:rPr lang="en-GB"/>
              <a:t> operations compared to actual DS</a:t>
            </a:r>
            <a:endParaRPr/>
          </a:p>
          <a:p>
            <a:pPr marL="457200" lvl="0" indent="-355600" rtl="0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-GB"/>
              <a:t>Enhances </a:t>
            </a:r>
            <a:r>
              <a:rPr lang="en-GB" b="1"/>
              <a:t>flexibility</a:t>
            </a:r>
            <a:endParaRPr b="1"/>
          </a:p>
          <a:p>
            <a:pPr marL="0" lvl="0" indent="0">
              <a:spcBef>
                <a:spcPts val="1600"/>
              </a:spcBef>
              <a:spcAft>
                <a:spcPts val="0"/>
              </a:spcAft>
              <a:buNone/>
            </a:pPr>
            <a:r>
              <a:rPr lang="en-GB"/>
              <a:t>Related to several </a:t>
            </a:r>
            <a:r>
              <a:rPr lang="en-GB" b="1"/>
              <a:t>core programming principles</a:t>
            </a:r>
            <a:r>
              <a:rPr lang="en-GB"/>
              <a:t>:</a:t>
            </a:r>
            <a:endParaRPr/>
          </a:p>
          <a:p>
            <a:pPr marL="457200" lvl="0" indent="-355600" rtl="0">
              <a:spcBef>
                <a:spcPts val="1600"/>
              </a:spcBef>
              <a:spcAft>
                <a:spcPts val="0"/>
              </a:spcAft>
              <a:buSzPts val="2000"/>
              <a:buChar char="●"/>
            </a:pPr>
            <a:r>
              <a:rPr lang="en-GB"/>
              <a:t>Program against the </a:t>
            </a:r>
            <a:r>
              <a:rPr lang="en-GB" b="1"/>
              <a:t>interface</a:t>
            </a:r>
            <a:r>
              <a:rPr lang="en-GB"/>
              <a:t>, not the </a:t>
            </a:r>
            <a:r>
              <a:rPr lang="en-GB" b="1"/>
              <a:t>implementation</a:t>
            </a:r>
            <a:r>
              <a:rPr lang="en-GB"/>
              <a:t>!</a:t>
            </a:r>
            <a:endParaRPr/>
          </a:p>
          <a:p>
            <a:pPr marL="457200" lvl="0" indent="-355600" rtl="0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-GB"/>
              <a:t>Use </a:t>
            </a:r>
            <a:r>
              <a:rPr lang="en-GB" b="1"/>
              <a:t>high cohesion</a:t>
            </a:r>
            <a:r>
              <a:rPr lang="en-GB"/>
              <a:t>, </a:t>
            </a:r>
            <a:r>
              <a:rPr lang="en-GB" b="1"/>
              <a:t>loose coupling</a:t>
            </a:r>
            <a:endParaRPr b="1"/>
          </a:p>
          <a:p>
            <a:pPr marL="457200" lvl="0" indent="-355600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-GB" b="1"/>
              <a:t>Separate </a:t>
            </a:r>
            <a:r>
              <a:rPr lang="en-GB"/>
              <a:t>the </a:t>
            </a:r>
            <a:r>
              <a:rPr lang="en-GB" b="1"/>
              <a:t>concerns</a:t>
            </a:r>
            <a:endParaRPr b="1"/>
          </a:p>
        </p:txBody>
      </p:sp>
      <p:sp>
        <p:nvSpPr>
          <p:cNvPr id="406" name="Shape 40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40</a:t>
            </a:fld>
            <a:endParaRPr/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1" name="Shape 411"/>
          <p:cNvSpPr txBox="1">
            <a:spLocks noGrp="1"/>
          </p:cNvSpPr>
          <p:nvPr>
            <p:ph type="body" idx="2"/>
          </p:nvPr>
        </p:nvSpPr>
        <p:spPr>
          <a:xfrm>
            <a:off x="311700" y="1505700"/>
            <a:ext cx="4331700" cy="3622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Operations:</a:t>
            </a:r>
            <a:endParaRPr/>
          </a:p>
          <a:p>
            <a:pPr marL="457200" lvl="0" indent="-355600" rtl="0">
              <a:spcBef>
                <a:spcPts val="1600"/>
              </a:spcBef>
              <a:spcAft>
                <a:spcPts val="0"/>
              </a:spcAft>
              <a:buSzPts val="2000"/>
              <a:buChar char="●"/>
            </a:pPr>
            <a:r>
              <a:rPr lang="en-GB" b="1"/>
              <a:t>Enqueue</a:t>
            </a:r>
            <a:r>
              <a:rPr lang="en-GB"/>
              <a:t>: add item to beginning of queue</a:t>
            </a:r>
            <a:endParaRPr/>
          </a:p>
          <a:p>
            <a:pPr marL="457200" lvl="0" indent="-355600" rtl="0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-GB" b="1"/>
              <a:t>Dequeue</a:t>
            </a:r>
            <a:r>
              <a:rPr lang="en-GB"/>
              <a:t>: retrieve and remove item from end of queue</a:t>
            </a:r>
            <a:endParaRPr/>
          </a:p>
          <a:p>
            <a:pPr marL="0" lvl="0" indent="0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en-GB"/>
              <a:t>Typical underlying data structure:</a:t>
            </a:r>
            <a:endParaRPr/>
          </a:p>
          <a:p>
            <a:pPr marL="457200" lvl="0" indent="-355600" rtl="0">
              <a:spcBef>
                <a:spcPts val="1600"/>
              </a:spcBef>
              <a:spcAft>
                <a:spcPts val="0"/>
              </a:spcAft>
              <a:buSzPts val="2000"/>
              <a:buChar char="●"/>
            </a:pPr>
            <a:r>
              <a:rPr lang="en-GB" b="1"/>
              <a:t>Linked list</a:t>
            </a:r>
            <a:endParaRPr/>
          </a:p>
          <a:p>
            <a:pPr marL="457200" lvl="0" indent="-355600" rtl="0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-GB"/>
              <a:t>Dynamic array</a:t>
            </a:r>
            <a:endParaRPr/>
          </a:p>
        </p:txBody>
      </p:sp>
      <p:sp>
        <p:nvSpPr>
          <p:cNvPr id="412" name="Shape 412"/>
          <p:cNvSpPr txBox="1">
            <a:spLocks noGrp="1"/>
          </p:cNvSpPr>
          <p:nvPr>
            <p:ph type="title"/>
          </p:nvPr>
        </p:nvSpPr>
        <p:spPr>
          <a:xfrm>
            <a:off x="311725" y="500925"/>
            <a:ext cx="8520600" cy="623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Queue</a:t>
            </a:r>
            <a:endParaRPr/>
          </a:p>
        </p:txBody>
      </p:sp>
      <p:sp>
        <p:nvSpPr>
          <p:cNvPr id="413" name="Shape 41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41</a:t>
            </a:fld>
            <a:endParaRPr/>
          </a:p>
        </p:txBody>
      </p:sp>
      <p:grpSp>
        <p:nvGrpSpPr>
          <p:cNvPr id="414" name="Shape 414"/>
          <p:cNvGrpSpPr/>
          <p:nvPr/>
        </p:nvGrpSpPr>
        <p:grpSpPr>
          <a:xfrm>
            <a:off x="4573180" y="2044534"/>
            <a:ext cx="3999901" cy="3083541"/>
            <a:chOff x="4573180" y="2044534"/>
            <a:chExt cx="3999901" cy="3083541"/>
          </a:xfrm>
        </p:grpSpPr>
        <p:pic>
          <p:nvPicPr>
            <p:cNvPr id="415" name="Shape 415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4573180" y="2044534"/>
              <a:ext cx="3999901" cy="2618691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416" name="Shape 416"/>
            <p:cNvSpPr txBox="1"/>
            <p:nvPr/>
          </p:nvSpPr>
          <p:spPr>
            <a:xfrm>
              <a:off x="4986600" y="4591975"/>
              <a:ext cx="2464800" cy="5361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 sz="900">
                  <a:latin typeface="Roboto"/>
                  <a:ea typeface="Roboto"/>
                  <a:cs typeface="Roboto"/>
                  <a:sym typeface="Roboto"/>
                </a:rPr>
                <a:t>By Vegpuff (Own work) [</a:t>
              </a:r>
              <a:r>
                <a:rPr lang="en-GB" sz="900" u="sng">
                  <a:solidFill>
                    <a:schemeClr val="hlink"/>
                  </a:solidFill>
                  <a:latin typeface="Roboto"/>
                  <a:ea typeface="Roboto"/>
                  <a:cs typeface="Roboto"/>
                  <a:sym typeface="Roboto"/>
                  <a:hlinkClick r:id="rId4"/>
                </a:rPr>
                <a:t>CC BY-SA 3.0</a:t>
              </a:r>
              <a:r>
                <a:rPr lang="en-GB" sz="900">
                  <a:latin typeface="Roboto"/>
                  <a:ea typeface="Roboto"/>
                  <a:cs typeface="Roboto"/>
                  <a:sym typeface="Roboto"/>
                </a:rPr>
                <a:t>],</a:t>
              </a:r>
              <a:br>
                <a:rPr lang="en-GB" sz="900">
                  <a:latin typeface="Roboto"/>
                  <a:ea typeface="Roboto"/>
                  <a:cs typeface="Roboto"/>
                  <a:sym typeface="Roboto"/>
                </a:rPr>
              </a:br>
              <a:r>
                <a:rPr lang="en-GB" sz="900">
                  <a:latin typeface="Roboto"/>
                  <a:ea typeface="Roboto"/>
                  <a:cs typeface="Roboto"/>
                  <a:sym typeface="Roboto"/>
                </a:rPr>
                <a:t>via Wikimedia Commons</a:t>
              </a:r>
              <a:endParaRPr sz="900"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sp>
        <p:nvSpPr>
          <p:cNvPr id="417" name="Shape 417"/>
          <p:cNvSpPr txBox="1"/>
          <p:nvPr/>
        </p:nvSpPr>
        <p:spPr>
          <a:xfrm>
            <a:off x="6074850" y="3115075"/>
            <a:ext cx="866100" cy="538800"/>
          </a:xfrm>
          <a:prstGeom prst="rect">
            <a:avLst/>
          </a:prstGeom>
          <a:solidFill>
            <a:schemeClr val="lt1"/>
          </a:solidFill>
          <a:ln w="19050" cap="flat" cmpd="sng">
            <a:solidFill>
              <a:schemeClr val="accent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400" b="1">
                <a:latin typeface="Roboto"/>
                <a:ea typeface="Roboto"/>
                <a:cs typeface="Roboto"/>
                <a:sym typeface="Roboto"/>
              </a:rPr>
              <a:t>FIFO</a:t>
            </a:r>
            <a:endParaRPr sz="2400" b="1"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2" name="Shape 422"/>
          <p:cNvSpPr txBox="1">
            <a:spLocks noGrp="1"/>
          </p:cNvSpPr>
          <p:nvPr>
            <p:ph type="body" idx="2"/>
          </p:nvPr>
        </p:nvSpPr>
        <p:spPr>
          <a:xfrm>
            <a:off x="311700" y="1505700"/>
            <a:ext cx="3999900" cy="3622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Operations:</a:t>
            </a:r>
            <a:endParaRPr/>
          </a:p>
          <a:p>
            <a:pPr marL="457200" lvl="0" indent="-355600" rtl="0">
              <a:spcBef>
                <a:spcPts val="1600"/>
              </a:spcBef>
              <a:spcAft>
                <a:spcPts val="0"/>
              </a:spcAft>
              <a:buSzPts val="2000"/>
              <a:buChar char="●"/>
            </a:pPr>
            <a:r>
              <a:rPr lang="en-GB" b="1"/>
              <a:t>Push</a:t>
            </a:r>
            <a:r>
              <a:rPr lang="en-GB"/>
              <a:t>: add item to top of stack</a:t>
            </a:r>
            <a:endParaRPr/>
          </a:p>
          <a:p>
            <a:pPr marL="457200" lvl="0" indent="-355600" rtl="0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-GB" b="1"/>
              <a:t>Pop</a:t>
            </a:r>
            <a:r>
              <a:rPr lang="en-GB"/>
              <a:t>: retrieve and remove item from top of stack</a:t>
            </a:r>
            <a:endParaRPr/>
          </a:p>
          <a:p>
            <a:pPr marL="0" lvl="0" indent="0">
              <a:spcBef>
                <a:spcPts val="1600"/>
              </a:spcBef>
              <a:spcAft>
                <a:spcPts val="0"/>
              </a:spcAft>
              <a:buNone/>
            </a:pPr>
            <a:r>
              <a:rPr lang="en-GB"/>
              <a:t>Typical underlying data structure:</a:t>
            </a:r>
            <a:endParaRPr/>
          </a:p>
          <a:p>
            <a:pPr marL="457200" lvl="0" indent="-355600" rtl="0">
              <a:spcBef>
                <a:spcPts val="1600"/>
              </a:spcBef>
              <a:spcAft>
                <a:spcPts val="0"/>
              </a:spcAft>
              <a:buSzPts val="2000"/>
              <a:buChar char="●"/>
            </a:pPr>
            <a:r>
              <a:rPr lang="en-GB" b="1"/>
              <a:t>Linked list</a:t>
            </a:r>
            <a:endParaRPr/>
          </a:p>
          <a:p>
            <a:pPr marL="457200" lvl="0" indent="-355600" rtl="0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-GB"/>
              <a:t>Dynamic array</a:t>
            </a:r>
            <a:endParaRPr/>
          </a:p>
        </p:txBody>
      </p:sp>
      <p:sp>
        <p:nvSpPr>
          <p:cNvPr id="423" name="Shape 423"/>
          <p:cNvSpPr txBox="1">
            <a:spLocks noGrp="1"/>
          </p:cNvSpPr>
          <p:nvPr>
            <p:ph type="title"/>
          </p:nvPr>
        </p:nvSpPr>
        <p:spPr>
          <a:xfrm>
            <a:off x="311725" y="500925"/>
            <a:ext cx="8520600" cy="623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Stack</a:t>
            </a:r>
            <a:endParaRPr/>
          </a:p>
        </p:txBody>
      </p:sp>
      <p:sp>
        <p:nvSpPr>
          <p:cNvPr id="424" name="Shape 42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42</a:t>
            </a:fld>
            <a:endParaRPr/>
          </a:p>
        </p:txBody>
      </p:sp>
      <p:pic>
        <p:nvPicPr>
          <p:cNvPr id="425" name="Shape 4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175600" y="1372150"/>
            <a:ext cx="4845551" cy="3384990"/>
          </a:xfrm>
          <a:prstGeom prst="rect">
            <a:avLst/>
          </a:prstGeom>
          <a:noFill/>
          <a:ln>
            <a:noFill/>
          </a:ln>
        </p:spPr>
      </p:pic>
      <p:sp>
        <p:nvSpPr>
          <p:cNvPr id="426" name="Shape 426"/>
          <p:cNvSpPr txBox="1"/>
          <p:nvPr/>
        </p:nvSpPr>
        <p:spPr>
          <a:xfrm>
            <a:off x="6165325" y="2864975"/>
            <a:ext cx="866100" cy="538800"/>
          </a:xfrm>
          <a:prstGeom prst="rect">
            <a:avLst/>
          </a:prstGeom>
          <a:solidFill>
            <a:schemeClr val="lt1"/>
          </a:solidFill>
          <a:ln w="19050" cap="flat" cmpd="sng">
            <a:solidFill>
              <a:schemeClr val="accent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400" b="1">
                <a:latin typeface="Roboto"/>
                <a:ea typeface="Roboto"/>
                <a:cs typeface="Roboto"/>
                <a:sym typeface="Roboto"/>
              </a:rPr>
              <a:t>LIFO</a:t>
            </a:r>
            <a:endParaRPr sz="2400" b="1"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1" name="Shape 431"/>
          <p:cNvSpPr txBox="1">
            <a:spLocks noGrp="1"/>
          </p:cNvSpPr>
          <p:nvPr>
            <p:ph type="title"/>
          </p:nvPr>
        </p:nvSpPr>
        <p:spPr>
          <a:xfrm>
            <a:off x="311725" y="500925"/>
            <a:ext cx="8520600" cy="623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Map</a:t>
            </a:r>
            <a:endParaRPr/>
          </a:p>
        </p:txBody>
      </p:sp>
      <p:sp>
        <p:nvSpPr>
          <p:cNvPr id="432" name="Shape 432"/>
          <p:cNvSpPr txBox="1">
            <a:spLocks noGrp="1"/>
          </p:cNvSpPr>
          <p:nvPr>
            <p:ph type="body" idx="1"/>
          </p:nvPr>
        </p:nvSpPr>
        <p:spPr>
          <a:xfrm>
            <a:off x="311700" y="1505700"/>
            <a:ext cx="4186500" cy="3637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55600" rtl="0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-GB"/>
              <a:t>Map: dataset that maps (associates) </a:t>
            </a:r>
            <a:r>
              <a:rPr lang="en-GB" b="1"/>
              <a:t>keys</a:t>
            </a:r>
            <a:r>
              <a:rPr lang="en-GB"/>
              <a:t> to </a:t>
            </a:r>
            <a:r>
              <a:rPr lang="en-GB" b="1"/>
              <a:t>values</a:t>
            </a:r>
            <a:endParaRPr b="1"/>
          </a:p>
          <a:p>
            <a:pPr marL="457200" lvl="0" indent="-355600" rtl="0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-GB"/>
              <a:t>Keys are </a:t>
            </a:r>
            <a:r>
              <a:rPr lang="en-GB" b="1"/>
              <a:t>unique</a:t>
            </a:r>
            <a:br>
              <a:rPr lang="en-GB" b="1"/>
            </a:br>
            <a:r>
              <a:rPr lang="en-GB"/>
              <a:t>(values need not be)</a:t>
            </a:r>
            <a:endParaRPr/>
          </a:p>
          <a:p>
            <a:pPr marL="457200" lvl="0" indent="-355600" rtl="0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-GB"/>
              <a:t>Values can be </a:t>
            </a:r>
            <a:r>
              <a:rPr lang="en-GB" b="1"/>
              <a:t>retrieved</a:t>
            </a:r>
            <a:r>
              <a:rPr lang="en-GB"/>
              <a:t> by key</a:t>
            </a:r>
            <a:endParaRPr/>
          </a:p>
          <a:p>
            <a:pPr marL="457200" lvl="0" indent="-355600" rtl="0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-GB"/>
              <a:t>Not indexed…</a:t>
            </a:r>
            <a:endParaRPr/>
          </a:p>
          <a:p>
            <a:pPr marL="914400" lvl="1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</a:pPr>
            <a:r>
              <a:rPr lang="en-GB"/>
              <a:t>...although an array could be seen as a map with </a:t>
            </a:r>
            <a:r>
              <a:rPr lang="en-GB" b="1"/>
              <a:t>integer keys</a:t>
            </a:r>
            <a:r>
              <a:rPr lang="en-GB"/>
              <a:t>!</a:t>
            </a:r>
            <a:endParaRPr/>
          </a:p>
        </p:txBody>
      </p:sp>
      <p:sp>
        <p:nvSpPr>
          <p:cNvPr id="433" name="Shape 43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43</a:t>
            </a:fld>
            <a:endParaRPr/>
          </a:p>
        </p:txBody>
      </p:sp>
      <p:grpSp>
        <p:nvGrpSpPr>
          <p:cNvPr id="434" name="Shape 434"/>
          <p:cNvGrpSpPr/>
          <p:nvPr/>
        </p:nvGrpSpPr>
        <p:grpSpPr>
          <a:xfrm>
            <a:off x="3847626" y="1361200"/>
            <a:ext cx="4984699" cy="3637800"/>
            <a:chOff x="3847626" y="1361200"/>
            <a:chExt cx="4984699" cy="3637800"/>
          </a:xfrm>
        </p:grpSpPr>
        <p:pic>
          <p:nvPicPr>
            <p:cNvPr id="435" name="Shape 435"/>
            <p:cNvPicPr preferRelativeResize="0"/>
            <p:nvPr/>
          </p:nvPicPr>
          <p:blipFill rotWithShape="1">
            <a:blip r:embed="rId3">
              <a:alphaModFix/>
            </a:blip>
            <a:srcRect l="-22624" b="-22624"/>
            <a:stretch/>
          </p:blipFill>
          <p:spPr>
            <a:xfrm>
              <a:off x="3847626" y="1361200"/>
              <a:ext cx="4980077" cy="36378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436" name="Shape 436"/>
            <p:cNvSpPr txBox="1"/>
            <p:nvPr/>
          </p:nvSpPr>
          <p:spPr>
            <a:xfrm>
              <a:off x="6381025" y="4384500"/>
              <a:ext cx="2451300" cy="3936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 sz="900">
                  <a:latin typeface="Roboto"/>
                  <a:ea typeface="Roboto"/>
                  <a:cs typeface="Roboto"/>
                  <a:sym typeface="Roboto"/>
                </a:rPr>
                <a:t>By Jorge Stolfi (Own work) [</a:t>
              </a:r>
              <a:r>
                <a:rPr lang="en-GB" sz="900" u="sng">
                  <a:solidFill>
                    <a:schemeClr val="hlink"/>
                  </a:solidFill>
                  <a:latin typeface="Roboto"/>
                  <a:ea typeface="Roboto"/>
                  <a:cs typeface="Roboto"/>
                  <a:sym typeface="Roboto"/>
                  <a:hlinkClick r:id="rId4"/>
                </a:rPr>
                <a:t>CC BY-SA 3.0</a:t>
              </a:r>
              <a:r>
                <a:rPr lang="en-GB" sz="900">
                  <a:latin typeface="Roboto"/>
                  <a:ea typeface="Roboto"/>
                  <a:cs typeface="Roboto"/>
                  <a:sym typeface="Roboto"/>
                </a:rPr>
                <a:t>],</a:t>
              </a:r>
              <a:br>
                <a:rPr lang="en-GB" sz="900">
                  <a:latin typeface="Roboto"/>
                  <a:ea typeface="Roboto"/>
                  <a:cs typeface="Roboto"/>
                  <a:sym typeface="Roboto"/>
                </a:rPr>
              </a:br>
              <a:r>
                <a:rPr lang="en-GB" sz="900">
                  <a:latin typeface="Roboto"/>
                  <a:ea typeface="Roboto"/>
                  <a:cs typeface="Roboto"/>
                  <a:sym typeface="Roboto"/>
                </a:rPr>
                <a:t>via Wikimedia Commons</a:t>
              </a:r>
              <a:endParaRPr sz="900"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1" name="Shape 441"/>
          <p:cNvSpPr txBox="1">
            <a:spLocks noGrp="1"/>
          </p:cNvSpPr>
          <p:nvPr>
            <p:ph type="title"/>
          </p:nvPr>
        </p:nvSpPr>
        <p:spPr>
          <a:xfrm>
            <a:off x="311725" y="500925"/>
            <a:ext cx="8520600" cy="623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Map</a:t>
            </a:r>
            <a:endParaRPr/>
          </a:p>
        </p:txBody>
      </p:sp>
      <p:sp>
        <p:nvSpPr>
          <p:cNvPr id="442" name="Shape 442"/>
          <p:cNvSpPr txBox="1">
            <a:spLocks noGrp="1"/>
          </p:cNvSpPr>
          <p:nvPr>
            <p:ph type="body" idx="1"/>
          </p:nvPr>
        </p:nvSpPr>
        <p:spPr>
          <a:xfrm>
            <a:off x="311700" y="1505700"/>
            <a:ext cx="4186500" cy="3637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Operations:</a:t>
            </a:r>
            <a:endParaRPr/>
          </a:p>
          <a:p>
            <a:pPr marL="457200" lvl="0" indent="-355600" rtl="0">
              <a:spcBef>
                <a:spcPts val="1600"/>
              </a:spcBef>
              <a:spcAft>
                <a:spcPts val="0"/>
              </a:spcAft>
              <a:buSzPts val="2000"/>
              <a:buChar char="●"/>
            </a:pPr>
            <a:r>
              <a:rPr lang="en-GB" b="1"/>
              <a:t>Lookup</a:t>
            </a:r>
            <a:r>
              <a:rPr lang="en-GB"/>
              <a:t>: retrieve value for a key</a:t>
            </a:r>
            <a:endParaRPr/>
          </a:p>
          <a:p>
            <a:pPr marL="457200" lvl="0" indent="-355600" rtl="0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-GB" b="1"/>
              <a:t>Insert</a:t>
            </a:r>
            <a:r>
              <a:rPr lang="en-GB"/>
              <a:t>: add key-value pair</a:t>
            </a:r>
            <a:endParaRPr/>
          </a:p>
          <a:p>
            <a:pPr marL="457200" lvl="0" indent="-355600" rtl="0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-GB" b="1"/>
              <a:t>Replace</a:t>
            </a:r>
            <a:r>
              <a:rPr lang="en-GB"/>
              <a:t>: replace value for a specified key</a:t>
            </a:r>
            <a:endParaRPr/>
          </a:p>
          <a:p>
            <a:pPr marL="457200" lvl="0" indent="-355600" rtl="0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-GB" b="1"/>
              <a:t>Remove</a:t>
            </a:r>
            <a:r>
              <a:rPr lang="en-GB"/>
              <a:t>: remove key-value pair</a:t>
            </a:r>
            <a:endParaRPr/>
          </a:p>
        </p:txBody>
      </p:sp>
      <p:sp>
        <p:nvSpPr>
          <p:cNvPr id="443" name="Shape 44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44</a:t>
            </a:fld>
            <a:endParaRPr/>
          </a:p>
        </p:txBody>
      </p:sp>
      <p:grpSp>
        <p:nvGrpSpPr>
          <p:cNvPr id="444" name="Shape 444"/>
          <p:cNvGrpSpPr/>
          <p:nvPr/>
        </p:nvGrpSpPr>
        <p:grpSpPr>
          <a:xfrm>
            <a:off x="3847626" y="1361200"/>
            <a:ext cx="4984699" cy="3637800"/>
            <a:chOff x="3847626" y="1361200"/>
            <a:chExt cx="4984699" cy="3637800"/>
          </a:xfrm>
        </p:grpSpPr>
        <p:pic>
          <p:nvPicPr>
            <p:cNvPr id="445" name="Shape 445"/>
            <p:cNvPicPr preferRelativeResize="0"/>
            <p:nvPr/>
          </p:nvPicPr>
          <p:blipFill rotWithShape="1">
            <a:blip r:embed="rId3">
              <a:alphaModFix/>
            </a:blip>
            <a:srcRect l="-22624" b="-22624"/>
            <a:stretch/>
          </p:blipFill>
          <p:spPr>
            <a:xfrm>
              <a:off x="3847626" y="1361200"/>
              <a:ext cx="4980077" cy="36378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446" name="Shape 446"/>
            <p:cNvSpPr txBox="1"/>
            <p:nvPr/>
          </p:nvSpPr>
          <p:spPr>
            <a:xfrm>
              <a:off x="6381025" y="4384500"/>
              <a:ext cx="2451300" cy="3936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 sz="900">
                  <a:latin typeface="Roboto"/>
                  <a:ea typeface="Roboto"/>
                  <a:cs typeface="Roboto"/>
                  <a:sym typeface="Roboto"/>
                </a:rPr>
                <a:t>By Jorge Stolfi (Own work) [</a:t>
              </a:r>
              <a:r>
                <a:rPr lang="en-GB" sz="900" u="sng">
                  <a:solidFill>
                    <a:schemeClr val="hlink"/>
                  </a:solidFill>
                  <a:latin typeface="Roboto"/>
                  <a:ea typeface="Roboto"/>
                  <a:cs typeface="Roboto"/>
                  <a:sym typeface="Roboto"/>
                  <a:hlinkClick r:id="rId4"/>
                </a:rPr>
                <a:t>CC BY-SA 3.0</a:t>
              </a:r>
              <a:r>
                <a:rPr lang="en-GB" sz="900">
                  <a:latin typeface="Roboto"/>
                  <a:ea typeface="Roboto"/>
                  <a:cs typeface="Roboto"/>
                  <a:sym typeface="Roboto"/>
                </a:rPr>
                <a:t>],</a:t>
              </a:r>
              <a:br>
                <a:rPr lang="en-GB" sz="900">
                  <a:latin typeface="Roboto"/>
                  <a:ea typeface="Roboto"/>
                  <a:cs typeface="Roboto"/>
                  <a:sym typeface="Roboto"/>
                </a:rPr>
              </a:br>
              <a:r>
                <a:rPr lang="en-GB" sz="900">
                  <a:latin typeface="Roboto"/>
                  <a:ea typeface="Roboto"/>
                  <a:cs typeface="Roboto"/>
                  <a:sym typeface="Roboto"/>
                </a:rPr>
                <a:t>via Wikimedia Commons</a:t>
              </a:r>
              <a:endParaRPr sz="900"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1" name="Shape 451"/>
          <p:cNvSpPr txBox="1">
            <a:spLocks noGrp="1"/>
          </p:cNvSpPr>
          <p:nvPr>
            <p:ph type="title"/>
          </p:nvPr>
        </p:nvSpPr>
        <p:spPr>
          <a:xfrm>
            <a:off x="311725" y="500925"/>
            <a:ext cx="8520600" cy="623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Map</a:t>
            </a:r>
            <a:endParaRPr/>
          </a:p>
        </p:txBody>
      </p:sp>
      <p:sp>
        <p:nvSpPr>
          <p:cNvPr id="452" name="Shape 452"/>
          <p:cNvSpPr txBox="1">
            <a:spLocks noGrp="1"/>
          </p:cNvSpPr>
          <p:nvPr>
            <p:ph type="body" idx="1"/>
          </p:nvPr>
        </p:nvSpPr>
        <p:spPr>
          <a:xfrm>
            <a:off x="311700" y="1505700"/>
            <a:ext cx="6068700" cy="3637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Typical implementations:</a:t>
            </a:r>
            <a:endParaRPr/>
          </a:p>
          <a:p>
            <a:pPr marL="457200" lvl="0" indent="-355600" rtl="0">
              <a:spcBef>
                <a:spcPts val="1600"/>
              </a:spcBef>
              <a:spcAft>
                <a:spcPts val="0"/>
              </a:spcAft>
              <a:buSzPts val="2000"/>
              <a:buChar char="●"/>
            </a:pPr>
            <a:r>
              <a:rPr lang="en-GB"/>
              <a:t>Binary Search Tree</a:t>
            </a:r>
            <a:endParaRPr/>
          </a:p>
          <a:p>
            <a:pPr marL="914400" lvl="1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</a:pPr>
            <a:r>
              <a:rPr lang="en-GB"/>
              <a:t>Requires </a:t>
            </a:r>
            <a:r>
              <a:rPr lang="en-GB" b="1"/>
              <a:t>sortable keys</a:t>
            </a:r>
            <a:endParaRPr b="1"/>
          </a:p>
          <a:p>
            <a:pPr marL="914400" lvl="1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</a:pPr>
            <a:r>
              <a:rPr lang="en-GB"/>
              <a:t>Can do </a:t>
            </a:r>
            <a:r>
              <a:rPr lang="en-GB" b="1"/>
              <a:t>indexed</a:t>
            </a:r>
            <a:r>
              <a:rPr lang="en-GB"/>
              <a:t>/</a:t>
            </a:r>
            <a:r>
              <a:rPr lang="en-GB" b="1"/>
              <a:t>range</a:t>
            </a:r>
            <a:r>
              <a:rPr lang="en-GB"/>
              <a:t> queries!</a:t>
            </a:r>
            <a:endParaRPr/>
          </a:p>
          <a:p>
            <a:pPr marL="914400" lvl="1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</a:pPr>
            <a:r>
              <a:rPr lang="en-GB"/>
              <a:t>Fast with many </a:t>
            </a:r>
            <a:r>
              <a:rPr lang="en-GB" b="1"/>
              <a:t>insertions</a:t>
            </a:r>
            <a:endParaRPr b="1"/>
          </a:p>
          <a:p>
            <a:pPr marL="457200" lvl="0" indent="-355600" rtl="0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-GB"/>
              <a:t>Hash Table</a:t>
            </a:r>
            <a:endParaRPr/>
          </a:p>
          <a:p>
            <a:pPr marL="914400" lvl="1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</a:pPr>
            <a:r>
              <a:rPr lang="en-GB"/>
              <a:t>Generally very </a:t>
            </a:r>
            <a:r>
              <a:rPr lang="en-GB" b="1"/>
              <a:t>fast</a:t>
            </a:r>
            <a:endParaRPr b="1"/>
          </a:p>
          <a:p>
            <a:pPr marL="914400" lvl="1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</a:pPr>
            <a:r>
              <a:rPr lang="en-GB" b="1"/>
              <a:t>Space-efficient</a:t>
            </a:r>
            <a:endParaRPr b="1"/>
          </a:p>
          <a:p>
            <a:pPr marL="914400" lvl="1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</a:pPr>
            <a:r>
              <a:rPr lang="en-GB"/>
              <a:t>Need to keep </a:t>
            </a:r>
            <a:r>
              <a:rPr lang="en-GB" b="1"/>
              <a:t>load factor</a:t>
            </a:r>
            <a:r>
              <a:rPr lang="en-GB"/>
              <a:t> under control...</a:t>
            </a:r>
            <a:endParaRPr/>
          </a:p>
        </p:txBody>
      </p:sp>
      <p:sp>
        <p:nvSpPr>
          <p:cNvPr id="453" name="Shape 45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45</a:t>
            </a:fld>
            <a:endParaRPr/>
          </a:p>
        </p:txBody>
      </p:sp>
      <p:sp>
        <p:nvSpPr>
          <p:cNvPr id="454" name="Shape 454"/>
          <p:cNvSpPr txBox="1"/>
          <p:nvPr/>
        </p:nvSpPr>
        <p:spPr>
          <a:xfrm>
            <a:off x="5210725" y="3419550"/>
            <a:ext cx="3621600" cy="988200"/>
          </a:xfrm>
          <a:prstGeom prst="rect">
            <a:avLst/>
          </a:prstGeom>
          <a:solidFill>
            <a:schemeClr val="lt1"/>
          </a:solidFill>
          <a:ln w="19050" cap="flat" cmpd="sng">
            <a:solidFill>
              <a:schemeClr val="accent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>
                <a:latin typeface="Roboto"/>
                <a:ea typeface="Roboto"/>
                <a:cs typeface="Roboto"/>
                <a:sym typeface="Roboto"/>
              </a:rPr>
              <a:t>Python: </a:t>
            </a:r>
            <a:r>
              <a:rPr lang="en-GB" sz="1800" b="1">
                <a:latin typeface="Source Code Pro"/>
                <a:ea typeface="Source Code Pro"/>
                <a:cs typeface="Source Code Pro"/>
                <a:sym typeface="Source Code Pro"/>
              </a:rPr>
              <a:t>dict</a:t>
            </a:r>
            <a:endParaRPr sz="1800" b="1">
              <a:latin typeface="Source Code Pro"/>
              <a:ea typeface="Source Code Pro"/>
              <a:cs typeface="Source Code Pro"/>
              <a:sym typeface="Source Code Pro"/>
            </a:endParaRPr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>
                <a:latin typeface="Roboto"/>
                <a:ea typeface="Roboto"/>
                <a:cs typeface="Roboto"/>
                <a:sym typeface="Roboto"/>
              </a:rPr>
              <a:t>C++: </a:t>
            </a:r>
            <a:r>
              <a:rPr lang="en-GB" sz="1800" b="1">
                <a:latin typeface="Source Code Pro"/>
                <a:ea typeface="Source Code Pro"/>
                <a:cs typeface="Source Code Pro"/>
                <a:sym typeface="Source Code Pro"/>
              </a:rPr>
              <a:t>std::unordered_map</a:t>
            </a:r>
            <a:endParaRPr sz="1800" b="1">
              <a:latin typeface="Source Code Pro"/>
              <a:ea typeface="Source Code Pro"/>
              <a:cs typeface="Source Code Pro"/>
              <a:sym typeface="Source Code Pro"/>
            </a:endParaRP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>
                <a:latin typeface="Roboto"/>
                <a:ea typeface="Roboto"/>
                <a:cs typeface="Roboto"/>
                <a:sym typeface="Roboto"/>
              </a:rPr>
              <a:t>Java: </a:t>
            </a:r>
            <a:r>
              <a:rPr lang="en-GB" sz="1800" b="1">
                <a:latin typeface="Source Code Pro"/>
                <a:ea typeface="Source Code Pro"/>
                <a:cs typeface="Source Code Pro"/>
                <a:sym typeface="Source Code Pro"/>
              </a:rPr>
              <a:t>java.util.HashMap</a:t>
            </a:r>
            <a:endParaRPr sz="1800"/>
          </a:p>
        </p:txBody>
      </p:sp>
      <p:cxnSp>
        <p:nvCxnSpPr>
          <p:cNvPr id="455" name="Shape 455"/>
          <p:cNvCxnSpPr/>
          <p:nvPr/>
        </p:nvCxnSpPr>
        <p:spPr>
          <a:xfrm rot="10800000" flipH="1">
            <a:off x="3294875" y="2087975"/>
            <a:ext cx="1326600" cy="2391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stealth" w="med" len="med"/>
          </a:ln>
        </p:spPr>
      </p:cxnSp>
      <p:cxnSp>
        <p:nvCxnSpPr>
          <p:cNvPr id="456" name="Shape 456"/>
          <p:cNvCxnSpPr/>
          <p:nvPr/>
        </p:nvCxnSpPr>
        <p:spPr>
          <a:xfrm>
            <a:off x="2272850" y="3730000"/>
            <a:ext cx="2761800" cy="1629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stealth" w="med" len="med"/>
          </a:ln>
        </p:spPr>
      </p:cxnSp>
      <p:sp>
        <p:nvSpPr>
          <p:cNvPr id="457" name="Shape 457"/>
          <p:cNvSpPr txBox="1"/>
          <p:nvPr/>
        </p:nvSpPr>
        <p:spPr>
          <a:xfrm>
            <a:off x="4829725" y="1397675"/>
            <a:ext cx="4191300" cy="1277100"/>
          </a:xfrm>
          <a:prstGeom prst="rect">
            <a:avLst/>
          </a:prstGeom>
          <a:solidFill>
            <a:schemeClr val="lt1"/>
          </a:solidFill>
          <a:ln w="19050" cap="flat" cmpd="sng">
            <a:solidFill>
              <a:schemeClr val="accent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>
                <a:latin typeface="Roboto"/>
                <a:ea typeface="Roboto"/>
                <a:cs typeface="Roboto"/>
                <a:sym typeface="Roboto"/>
              </a:rPr>
              <a:t>C++: </a:t>
            </a:r>
            <a:r>
              <a:rPr lang="en-GB" sz="1800" b="1">
                <a:latin typeface="Source Code Pro"/>
                <a:ea typeface="Source Code Pro"/>
                <a:cs typeface="Source Code Pro"/>
                <a:sym typeface="Source Code Pro"/>
              </a:rPr>
              <a:t>std::map</a:t>
            </a:r>
            <a:endParaRPr sz="1800" b="1">
              <a:latin typeface="Source Code Pro"/>
              <a:ea typeface="Source Code Pro"/>
              <a:cs typeface="Source Code Pro"/>
              <a:sym typeface="Source Code Pro"/>
            </a:endParaRPr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>
                <a:latin typeface="Roboto"/>
                <a:ea typeface="Roboto"/>
                <a:cs typeface="Roboto"/>
                <a:sym typeface="Roboto"/>
              </a:rPr>
              <a:t>C#: </a:t>
            </a:r>
            <a:r>
              <a:rPr lang="en-GB" sz="1800" b="1">
                <a:latin typeface="Source Code Pro"/>
                <a:ea typeface="Source Code Pro"/>
                <a:cs typeface="Source Code Pro"/>
                <a:sym typeface="Source Code Pro"/>
              </a:rPr>
              <a:t>System.Collections.Generic</a:t>
            </a:r>
            <a:endParaRPr sz="1800" b="1">
              <a:latin typeface="Source Code Pro"/>
              <a:ea typeface="Source Code Pro"/>
              <a:cs typeface="Source Code Pro"/>
              <a:sym typeface="Source Code Pro"/>
            </a:endParaRPr>
          </a:p>
          <a:p>
            <a:pPr marL="1371600" lvl="0" indent="45720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 b="1">
                <a:latin typeface="Source Code Pro"/>
                <a:ea typeface="Source Code Pro"/>
                <a:cs typeface="Source Code Pro"/>
                <a:sym typeface="Source Code Pro"/>
              </a:rPr>
              <a:t>.SortedSet</a:t>
            </a:r>
            <a:endParaRPr sz="1800" b="1">
              <a:latin typeface="Source Code Pro"/>
              <a:ea typeface="Source Code Pro"/>
              <a:cs typeface="Source Code Pro"/>
              <a:sym typeface="Source Code Pro"/>
            </a:endParaRP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>
                <a:latin typeface="Roboto"/>
                <a:ea typeface="Roboto"/>
                <a:cs typeface="Roboto"/>
                <a:sym typeface="Roboto"/>
              </a:rPr>
              <a:t>Java: </a:t>
            </a:r>
            <a:r>
              <a:rPr lang="en-GB" sz="1800" b="1">
                <a:latin typeface="Source Code Pro"/>
                <a:ea typeface="Source Code Pro"/>
                <a:cs typeface="Source Code Pro"/>
                <a:sym typeface="Source Code Pro"/>
              </a:rPr>
              <a:t>java.util.TreeMap</a:t>
            </a:r>
            <a:endParaRPr sz="180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2" name="Shape 462"/>
          <p:cNvSpPr txBox="1">
            <a:spLocks noGrp="1"/>
          </p:cNvSpPr>
          <p:nvPr>
            <p:ph type="title"/>
          </p:nvPr>
        </p:nvSpPr>
        <p:spPr>
          <a:xfrm>
            <a:off x="311725" y="500925"/>
            <a:ext cx="8520600" cy="623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Set</a:t>
            </a:r>
            <a:endParaRPr/>
          </a:p>
        </p:txBody>
      </p:sp>
      <p:sp>
        <p:nvSpPr>
          <p:cNvPr id="463" name="Shape 463"/>
          <p:cNvSpPr txBox="1">
            <a:spLocks noGrp="1"/>
          </p:cNvSpPr>
          <p:nvPr>
            <p:ph type="body" idx="1"/>
          </p:nvPr>
        </p:nvSpPr>
        <p:spPr>
          <a:xfrm>
            <a:off x="311700" y="1505700"/>
            <a:ext cx="3840600" cy="3637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55600" rtl="0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-GB"/>
              <a:t>Set: dataset that contains certain </a:t>
            </a:r>
            <a:r>
              <a:rPr lang="en-GB" b="1"/>
              <a:t>values</a:t>
            </a:r>
            <a:endParaRPr b="1"/>
          </a:p>
          <a:p>
            <a:pPr marL="457200" lvl="0" indent="-355600" rtl="0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-GB"/>
              <a:t>No </a:t>
            </a:r>
            <a:r>
              <a:rPr lang="en-GB" b="1"/>
              <a:t>ordering</a:t>
            </a:r>
            <a:r>
              <a:rPr lang="en-GB"/>
              <a:t>, no </a:t>
            </a:r>
            <a:r>
              <a:rPr lang="en-GB" b="1"/>
              <a:t>multiplicity</a:t>
            </a:r>
            <a:endParaRPr b="1"/>
          </a:p>
          <a:p>
            <a:pPr marL="457200" lvl="0" indent="-355600" rtl="0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-GB"/>
              <a:t>A value is either </a:t>
            </a:r>
            <a:r>
              <a:rPr lang="en-GB" b="1"/>
              <a:t>present</a:t>
            </a:r>
            <a:r>
              <a:rPr lang="en-GB"/>
              <a:t/>
            </a:r>
            <a:br>
              <a:rPr lang="en-GB"/>
            </a:br>
            <a:r>
              <a:rPr lang="en-GB"/>
              <a:t>or </a:t>
            </a:r>
            <a:r>
              <a:rPr lang="en-GB" b="1"/>
              <a:t>not</a:t>
            </a:r>
            <a:endParaRPr b="1"/>
          </a:p>
        </p:txBody>
      </p:sp>
      <p:sp>
        <p:nvSpPr>
          <p:cNvPr id="464" name="Shape 46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46</a:t>
            </a:fld>
            <a:endParaRPr/>
          </a:p>
        </p:txBody>
      </p:sp>
      <p:pic>
        <p:nvPicPr>
          <p:cNvPr id="465" name="Shape 46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152426" y="1285000"/>
            <a:ext cx="4980077" cy="3637800"/>
          </a:xfrm>
          <a:prstGeom prst="rect">
            <a:avLst/>
          </a:prstGeom>
          <a:noFill/>
          <a:ln>
            <a:noFill/>
          </a:ln>
        </p:spPr>
      </p:pic>
      <p:sp>
        <p:nvSpPr>
          <p:cNvPr id="466" name="Shape 466"/>
          <p:cNvSpPr txBox="1"/>
          <p:nvPr/>
        </p:nvSpPr>
        <p:spPr>
          <a:xfrm>
            <a:off x="3995625" y="4749900"/>
            <a:ext cx="35469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900">
                <a:latin typeface="Roboto"/>
                <a:ea typeface="Roboto"/>
                <a:cs typeface="Roboto"/>
                <a:sym typeface="Roboto"/>
              </a:rPr>
              <a:t>Adapted by L.J. Bel from Jorge Stolfi (Own work) [</a:t>
            </a:r>
            <a:r>
              <a:rPr lang="en-GB" sz="900" u="sng">
                <a:solidFill>
                  <a:schemeClr val="hlink"/>
                </a:solidFill>
                <a:latin typeface="Roboto"/>
                <a:ea typeface="Roboto"/>
                <a:cs typeface="Roboto"/>
                <a:sym typeface="Roboto"/>
                <a:hlinkClick r:id="rId4"/>
              </a:rPr>
              <a:t>CC BY-SA 3.0</a:t>
            </a:r>
            <a:r>
              <a:rPr lang="en-GB" sz="900">
                <a:latin typeface="Roboto"/>
                <a:ea typeface="Roboto"/>
                <a:cs typeface="Roboto"/>
                <a:sym typeface="Roboto"/>
              </a:rPr>
              <a:t>],</a:t>
            </a:r>
            <a:br>
              <a:rPr lang="en-GB" sz="900">
                <a:latin typeface="Roboto"/>
                <a:ea typeface="Roboto"/>
                <a:cs typeface="Roboto"/>
                <a:sym typeface="Roboto"/>
              </a:rPr>
            </a:br>
            <a:r>
              <a:rPr lang="en-GB" sz="900">
                <a:latin typeface="Roboto"/>
                <a:ea typeface="Roboto"/>
                <a:cs typeface="Roboto"/>
                <a:sym typeface="Roboto"/>
              </a:rPr>
              <a:t>via Wikimedia Commons</a:t>
            </a:r>
            <a:endParaRPr sz="900"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" name="Shape 471"/>
          <p:cNvSpPr txBox="1">
            <a:spLocks noGrp="1"/>
          </p:cNvSpPr>
          <p:nvPr>
            <p:ph type="title"/>
          </p:nvPr>
        </p:nvSpPr>
        <p:spPr>
          <a:xfrm>
            <a:off x="311725" y="500925"/>
            <a:ext cx="8520600" cy="623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Set</a:t>
            </a:r>
            <a:endParaRPr/>
          </a:p>
        </p:txBody>
      </p:sp>
      <p:sp>
        <p:nvSpPr>
          <p:cNvPr id="472" name="Shape 472"/>
          <p:cNvSpPr txBox="1">
            <a:spLocks noGrp="1"/>
          </p:cNvSpPr>
          <p:nvPr>
            <p:ph type="body" idx="1"/>
          </p:nvPr>
        </p:nvSpPr>
        <p:spPr>
          <a:xfrm>
            <a:off x="311700" y="1505700"/>
            <a:ext cx="3840600" cy="2231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Operations:</a:t>
            </a:r>
            <a:endParaRPr/>
          </a:p>
          <a:p>
            <a:pPr marL="457200" lvl="0" indent="-355600" rtl="0">
              <a:spcBef>
                <a:spcPts val="1600"/>
              </a:spcBef>
              <a:spcAft>
                <a:spcPts val="0"/>
              </a:spcAft>
              <a:buSzPts val="2000"/>
              <a:buChar char="●"/>
            </a:pPr>
            <a:r>
              <a:rPr lang="en-GB" b="1"/>
              <a:t>Contains</a:t>
            </a:r>
            <a:r>
              <a:rPr lang="en-GB"/>
              <a:t>: check whether a value is present</a:t>
            </a:r>
            <a:endParaRPr/>
          </a:p>
          <a:p>
            <a:pPr marL="457200" lvl="0" indent="-355600" rtl="0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-GB" b="1"/>
              <a:t>Add</a:t>
            </a:r>
            <a:r>
              <a:rPr lang="en-GB"/>
              <a:t>: add a value</a:t>
            </a:r>
            <a:endParaRPr/>
          </a:p>
          <a:p>
            <a:pPr marL="457200" lvl="0" indent="-355600" rtl="0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-GB" b="1"/>
              <a:t>Remove</a:t>
            </a:r>
            <a:r>
              <a:rPr lang="en-GB"/>
              <a:t>: remove a value</a:t>
            </a:r>
            <a:endParaRPr/>
          </a:p>
        </p:txBody>
      </p:sp>
      <p:sp>
        <p:nvSpPr>
          <p:cNvPr id="473" name="Shape 47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47</a:t>
            </a:fld>
            <a:endParaRPr/>
          </a:p>
        </p:txBody>
      </p:sp>
      <p:pic>
        <p:nvPicPr>
          <p:cNvPr id="474" name="Shape 47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152426" y="1285000"/>
            <a:ext cx="4980077" cy="3637800"/>
          </a:xfrm>
          <a:prstGeom prst="rect">
            <a:avLst/>
          </a:prstGeom>
          <a:noFill/>
          <a:ln>
            <a:noFill/>
          </a:ln>
        </p:spPr>
      </p:pic>
      <p:sp>
        <p:nvSpPr>
          <p:cNvPr id="475" name="Shape 475"/>
          <p:cNvSpPr txBox="1"/>
          <p:nvPr/>
        </p:nvSpPr>
        <p:spPr>
          <a:xfrm>
            <a:off x="3995625" y="4749900"/>
            <a:ext cx="35469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900">
                <a:latin typeface="Roboto"/>
                <a:ea typeface="Roboto"/>
                <a:cs typeface="Roboto"/>
                <a:sym typeface="Roboto"/>
              </a:rPr>
              <a:t>Adapted by L.J. Bel from Jorge Stolfi (Own work) [</a:t>
            </a:r>
            <a:r>
              <a:rPr lang="en-GB" sz="900" u="sng">
                <a:solidFill>
                  <a:schemeClr val="hlink"/>
                </a:solidFill>
                <a:latin typeface="Roboto"/>
                <a:ea typeface="Roboto"/>
                <a:cs typeface="Roboto"/>
                <a:sym typeface="Roboto"/>
                <a:hlinkClick r:id="rId4"/>
              </a:rPr>
              <a:t>CC BY-SA 3.0</a:t>
            </a:r>
            <a:r>
              <a:rPr lang="en-GB" sz="900">
                <a:latin typeface="Roboto"/>
                <a:ea typeface="Roboto"/>
                <a:cs typeface="Roboto"/>
                <a:sym typeface="Roboto"/>
              </a:rPr>
              <a:t>],</a:t>
            </a:r>
            <a:br>
              <a:rPr lang="en-GB" sz="900">
                <a:latin typeface="Roboto"/>
                <a:ea typeface="Roboto"/>
                <a:cs typeface="Roboto"/>
                <a:sym typeface="Roboto"/>
              </a:rPr>
            </a:br>
            <a:r>
              <a:rPr lang="en-GB" sz="900">
                <a:latin typeface="Roboto"/>
                <a:ea typeface="Roboto"/>
                <a:cs typeface="Roboto"/>
                <a:sym typeface="Roboto"/>
              </a:rPr>
              <a:t>via Wikimedia Commons</a:t>
            </a:r>
            <a:endParaRPr sz="900"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0" name="Shape 480"/>
          <p:cNvSpPr txBox="1">
            <a:spLocks noGrp="1"/>
          </p:cNvSpPr>
          <p:nvPr>
            <p:ph type="title"/>
          </p:nvPr>
        </p:nvSpPr>
        <p:spPr>
          <a:xfrm>
            <a:off x="311725" y="500925"/>
            <a:ext cx="8520600" cy="623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Set</a:t>
            </a:r>
            <a:endParaRPr/>
          </a:p>
        </p:txBody>
      </p:sp>
      <p:sp>
        <p:nvSpPr>
          <p:cNvPr id="481" name="Shape 481"/>
          <p:cNvSpPr txBox="1">
            <a:spLocks noGrp="1"/>
          </p:cNvSpPr>
          <p:nvPr>
            <p:ph type="body" idx="1"/>
          </p:nvPr>
        </p:nvSpPr>
        <p:spPr>
          <a:xfrm>
            <a:off x="311700" y="1505700"/>
            <a:ext cx="3840600" cy="2231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Typical implementations:</a:t>
            </a:r>
            <a:endParaRPr/>
          </a:p>
          <a:p>
            <a:pPr marL="457200" lvl="0" indent="-355600" rtl="0">
              <a:spcBef>
                <a:spcPts val="1600"/>
              </a:spcBef>
              <a:spcAft>
                <a:spcPts val="0"/>
              </a:spcAft>
              <a:buSzPts val="2000"/>
              <a:buChar char="●"/>
            </a:pPr>
            <a:r>
              <a:rPr lang="en-GB"/>
              <a:t>Binary Search Tree</a:t>
            </a:r>
            <a:endParaRPr/>
          </a:p>
          <a:p>
            <a:pPr marL="457200" lvl="0" indent="-355600" rtl="0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-GB"/>
              <a:t>Hash Table</a:t>
            </a:r>
            <a:endParaRPr/>
          </a:p>
          <a:p>
            <a:pPr marL="457200" lvl="0" indent="-355600" rtl="0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-GB" i="1"/>
              <a:t>Bloom filter</a:t>
            </a:r>
            <a:endParaRPr i="1"/>
          </a:p>
        </p:txBody>
      </p:sp>
      <p:sp>
        <p:nvSpPr>
          <p:cNvPr id="482" name="Shape 48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48</a:t>
            </a:fld>
            <a:endParaRPr/>
          </a:p>
        </p:txBody>
      </p:sp>
      <p:sp>
        <p:nvSpPr>
          <p:cNvPr id="483" name="Shape 483"/>
          <p:cNvSpPr txBox="1"/>
          <p:nvPr/>
        </p:nvSpPr>
        <p:spPr>
          <a:xfrm>
            <a:off x="3684900" y="2564400"/>
            <a:ext cx="5277000" cy="1333200"/>
          </a:xfrm>
          <a:prstGeom prst="rect">
            <a:avLst/>
          </a:prstGeom>
          <a:noFill/>
          <a:ln w="19050" cap="flat" cmpd="sng">
            <a:solidFill>
              <a:schemeClr val="accent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>
                <a:latin typeface="Roboto"/>
                <a:ea typeface="Roboto"/>
                <a:cs typeface="Roboto"/>
                <a:sym typeface="Roboto"/>
              </a:rPr>
              <a:t>Python: </a:t>
            </a:r>
            <a:r>
              <a:rPr lang="en-GB" sz="1800" b="1">
                <a:latin typeface="Source Code Pro"/>
                <a:ea typeface="Source Code Pro"/>
                <a:cs typeface="Source Code Pro"/>
                <a:sym typeface="Source Code Pro"/>
              </a:rPr>
              <a:t>set</a:t>
            </a:r>
            <a:r>
              <a:rPr lang="en-GB" sz="1800">
                <a:latin typeface="Roboto"/>
                <a:ea typeface="Roboto"/>
                <a:cs typeface="Roboto"/>
                <a:sym typeface="Roboto"/>
              </a:rPr>
              <a:t> (and </a:t>
            </a:r>
            <a:r>
              <a:rPr lang="en-GB" sz="1800" b="1">
                <a:latin typeface="Source Code Pro"/>
                <a:ea typeface="Source Code Pro"/>
                <a:cs typeface="Source Code Pro"/>
                <a:sym typeface="Source Code Pro"/>
              </a:rPr>
              <a:t>frozenset</a:t>
            </a:r>
            <a:r>
              <a:rPr lang="en-GB" sz="1800">
                <a:latin typeface="Roboto"/>
                <a:ea typeface="Roboto"/>
                <a:cs typeface="Roboto"/>
                <a:sym typeface="Roboto"/>
              </a:rPr>
              <a:t>)</a:t>
            </a:r>
            <a:endParaRPr sz="1800">
              <a:latin typeface="Roboto"/>
              <a:ea typeface="Roboto"/>
              <a:cs typeface="Roboto"/>
              <a:sym typeface="Roboto"/>
            </a:endParaRPr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>
                <a:latin typeface="Roboto"/>
                <a:ea typeface="Roboto"/>
                <a:cs typeface="Roboto"/>
                <a:sym typeface="Roboto"/>
              </a:rPr>
              <a:t>C++: </a:t>
            </a:r>
            <a:r>
              <a:rPr lang="en-GB" sz="1800" b="1">
                <a:latin typeface="Source Code Pro"/>
                <a:ea typeface="Source Code Pro"/>
                <a:cs typeface="Source Code Pro"/>
                <a:sym typeface="Source Code Pro"/>
              </a:rPr>
              <a:t>std::unordered_set</a:t>
            </a:r>
            <a:endParaRPr sz="1800" b="1">
              <a:latin typeface="Source Code Pro"/>
              <a:ea typeface="Source Code Pro"/>
              <a:cs typeface="Source Code Pro"/>
              <a:sym typeface="Source Code Pro"/>
            </a:endParaRPr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>
                <a:latin typeface="Roboto"/>
                <a:ea typeface="Roboto"/>
                <a:cs typeface="Roboto"/>
                <a:sym typeface="Roboto"/>
              </a:rPr>
              <a:t>C#: </a:t>
            </a:r>
            <a:r>
              <a:rPr lang="en-GB" sz="1800" b="1">
                <a:latin typeface="Source Code Pro"/>
                <a:ea typeface="Source Code Pro"/>
                <a:cs typeface="Source Code Pro"/>
                <a:sym typeface="Source Code Pro"/>
              </a:rPr>
              <a:t>System.Collections.Generic.HashSet</a:t>
            </a:r>
            <a:endParaRPr sz="1800">
              <a:latin typeface="Roboto"/>
              <a:ea typeface="Roboto"/>
              <a:cs typeface="Roboto"/>
              <a:sym typeface="Roboto"/>
            </a:endParaRP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>
                <a:latin typeface="Roboto"/>
                <a:ea typeface="Roboto"/>
                <a:cs typeface="Roboto"/>
                <a:sym typeface="Roboto"/>
              </a:rPr>
              <a:t>Java: </a:t>
            </a:r>
            <a:r>
              <a:rPr lang="en-GB" sz="1800" b="1">
                <a:latin typeface="Source Code Pro"/>
                <a:ea typeface="Source Code Pro"/>
                <a:cs typeface="Source Code Pro"/>
                <a:sym typeface="Source Code Pro"/>
              </a:rPr>
              <a:t>java.util.HashSet</a:t>
            </a:r>
            <a:endParaRPr sz="1800"/>
          </a:p>
        </p:txBody>
      </p:sp>
      <p:sp>
        <p:nvSpPr>
          <p:cNvPr id="484" name="Shape 484"/>
          <p:cNvSpPr txBox="1"/>
          <p:nvPr/>
        </p:nvSpPr>
        <p:spPr>
          <a:xfrm>
            <a:off x="3400575" y="1366800"/>
            <a:ext cx="5561400" cy="1039800"/>
          </a:xfrm>
          <a:prstGeom prst="rect">
            <a:avLst/>
          </a:prstGeom>
          <a:noFill/>
          <a:ln w="19050" cap="flat" cmpd="sng">
            <a:solidFill>
              <a:schemeClr val="accent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>
                <a:latin typeface="Roboto"/>
                <a:ea typeface="Roboto"/>
                <a:cs typeface="Roboto"/>
                <a:sym typeface="Roboto"/>
              </a:rPr>
              <a:t>C++: </a:t>
            </a:r>
            <a:r>
              <a:rPr lang="en-GB" sz="1800" b="1">
                <a:latin typeface="Source Code Pro"/>
                <a:ea typeface="Source Code Pro"/>
                <a:cs typeface="Source Code Pro"/>
                <a:sym typeface="Source Code Pro"/>
              </a:rPr>
              <a:t>std::set</a:t>
            </a:r>
            <a:endParaRPr sz="1800" b="1">
              <a:latin typeface="Source Code Pro"/>
              <a:ea typeface="Source Code Pro"/>
              <a:cs typeface="Source Code Pro"/>
              <a:sym typeface="Source Code Pro"/>
            </a:endParaRPr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>
                <a:latin typeface="Roboto"/>
                <a:ea typeface="Roboto"/>
                <a:cs typeface="Roboto"/>
                <a:sym typeface="Roboto"/>
              </a:rPr>
              <a:t>C#: </a:t>
            </a:r>
            <a:r>
              <a:rPr lang="en-GB" sz="1800" b="1">
                <a:latin typeface="Source Code Pro"/>
                <a:ea typeface="Source Code Pro"/>
                <a:cs typeface="Source Code Pro"/>
                <a:sym typeface="Source Code Pro"/>
              </a:rPr>
              <a:t>System.Collections.Generic.SortedSet</a:t>
            </a:r>
            <a:endParaRPr sz="1800">
              <a:latin typeface="Roboto"/>
              <a:ea typeface="Roboto"/>
              <a:cs typeface="Roboto"/>
              <a:sym typeface="Roboto"/>
            </a:endParaRP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>
                <a:latin typeface="Roboto"/>
                <a:ea typeface="Roboto"/>
                <a:cs typeface="Roboto"/>
                <a:sym typeface="Roboto"/>
              </a:rPr>
              <a:t>Java: </a:t>
            </a:r>
            <a:r>
              <a:rPr lang="en-GB" sz="1800" b="1">
                <a:latin typeface="Source Code Pro"/>
                <a:ea typeface="Source Code Pro"/>
                <a:cs typeface="Source Code Pro"/>
                <a:sym typeface="Source Code Pro"/>
              </a:rPr>
              <a:t>java.util.TreeSet</a:t>
            </a:r>
            <a:endParaRPr sz="1800"/>
          </a:p>
        </p:txBody>
      </p:sp>
      <p:cxnSp>
        <p:nvCxnSpPr>
          <p:cNvPr id="485" name="Shape 485"/>
          <p:cNvCxnSpPr/>
          <p:nvPr/>
        </p:nvCxnSpPr>
        <p:spPr>
          <a:xfrm rot="10800000" flipH="1">
            <a:off x="3070875" y="2153100"/>
            <a:ext cx="224100" cy="1443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486" name="Shape 486"/>
          <p:cNvCxnSpPr/>
          <p:nvPr/>
        </p:nvCxnSpPr>
        <p:spPr>
          <a:xfrm>
            <a:off x="2217600" y="2638500"/>
            <a:ext cx="1294800" cy="6129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" name="Shape 491"/>
          <p:cNvSpPr txBox="1">
            <a:spLocks noGrp="1"/>
          </p:cNvSpPr>
          <p:nvPr>
            <p:ph type="title"/>
          </p:nvPr>
        </p:nvSpPr>
        <p:spPr>
          <a:xfrm>
            <a:off x="311725" y="500925"/>
            <a:ext cx="8520600" cy="623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Comparing ADTs</a:t>
            </a:r>
            <a:endParaRPr/>
          </a:p>
        </p:txBody>
      </p:sp>
      <p:sp>
        <p:nvSpPr>
          <p:cNvPr id="492" name="Shape 49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49</a:t>
            </a:fld>
            <a:endParaRPr/>
          </a:p>
        </p:txBody>
      </p:sp>
      <p:graphicFrame>
        <p:nvGraphicFramePr>
          <p:cNvPr id="493" name="Shape 493"/>
          <p:cNvGraphicFramePr/>
          <p:nvPr/>
        </p:nvGraphicFramePr>
        <p:xfrm>
          <a:off x="311800" y="1619250"/>
          <a:ext cx="8520625" cy="2773530"/>
        </p:xfrm>
        <a:graphic>
          <a:graphicData uri="http://schemas.openxmlformats.org/drawingml/2006/table">
            <a:tbl>
              <a:tblPr>
                <a:noFill/>
                <a:tableStyleId>{AA5FE748-1587-457A-AB0B-E3EE98BC3C4D}</a:tableStyleId>
              </a:tblPr>
              <a:tblGrid>
                <a:gridCol w="2156025"/>
                <a:gridCol w="1591150"/>
                <a:gridCol w="1591150"/>
                <a:gridCol w="1591150"/>
                <a:gridCol w="1591150"/>
              </a:tblGrid>
              <a:tr h="381000">
                <a:tc>
                  <a:txBody>
                    <a:bodyPr/>
                    <a:lstStyle/>
                    <a:p>
                      <a:pPr marL="0" lvl="0" indent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latin typeface="Roboto"/>
                          <a:ea typeface="Roboto"/>
                          <a:cs typeface="Roboto"/>
                          <a:sym typeface="Roboto"/>
                        </a:rPr>
                        <a:t>Abstract Data Type →</a:t>
                      </a:r>
                      <a:endParaRPr sz="1600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  <a:p>
                      <a:pPr marL="0" lvl="0" indent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800">
                          <a:latin typeface="Roboto"/>
                          <a:ea typeface="Roboto"/>
                          <a:cs typeface="Roboto"/>
                          <a:sym typeface="Roboto"/>
                        </a:rPr>
                        <a:t>Operation ↓</a:t>
                      </a:r>
                      <a:endParaRPr sz="1800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91425" marR="91425" marT="91425" marB="91425"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</a:tcPr>
                </a:tc>
                <a:tc>
                  <a:txBody>
                    <a:bodyPr/>
                    <a:lstStyle/>
                    <a:p>
                      <a:pPr marL="0" lvl="0" indent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800">
                          <a:latin typeface="Roboto"/>
                          <a:ea typeface="Roboto"/>
                          <a:cs typeface="Roboto"/>
                          <a:sym typeface="Roboto"/>
                        </a:rPr>
                        <a:t>Queue</a:t>
                      </a:r>
                      <a:endParaRPr sz="1800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800">
                          <a:latin typeface="Roboto"/>
                          <a:ea typeface="Roboto"/>
                          <a:cs typeface="Roboto"/>
                          <a:sym typeface="Roboto"/>
                        </a:rPr>
                        <a:t>Stack</a:t>
                      </a:r>
                      <a:endParaRPr sz="1800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800">
                          <a:latin typeface="Roboto"/>
                          <a:ea typeface="Roboto"/>
                          <a:cs typeface="Roboto"/>
                          <a:sym typeface="Roboto"/>
                        </a:rPr>
                        <a:t>Map</a:t>
                      </a:r>
                      <a:endParaRPr sz="1800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800">
                          <a:latin typeface="Roboto"/>
                          <a:ea typeface="Roboto"/>
                          <a:cs typeface="Roboto"/>
                          <a:sym typeface="Roboto"/>
                        </a:rPr>
                        <a:t>Set</a:t>
                      </a:r>
                      <a:endParaRPr sz="1800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  <a:tr h="396200">
                <a:tc>
                  <a:txBody>
                    <a:bodyPr/>
                    <a:lstStyle/>
                    <a:p>
                      <a:pPr marL="0" lvl="0" indent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800">
                          <a:latin typeface="Roboto"/>
                          <a:ea typeface="Roboto"/>
                          <a:cs typeface="Roboto"/>
                          <a:sym typeface="Roboto"/>
                        </a:rPr>
                        <a:t>Lookup</a:t>
                      </a:r>
                      <a:endParaRPr sz="1800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800">
                          <a:solidFill>
                            <a:schemeClr val="lt2"/>
                          </a:solidFill>
                          <a:latin typeface="Roboto"/>
                          <a:ea typeface="Roboto"/>
                          <a:cs typeface="Roboto"/>
                          <a:sym typeface="Roboto"/>
                        </a:rPr>
                        <a:t>N/A</a:t>
                      </a:r>
                      <a:r>
                        <a:rPr lang="en-GB" sz="1800">
                          <a:latin typeface="Roboto"/>
                          <a:ea typeface="Roboto"/>
                          <a:cs typeface="Roboto"/>
                          <a:sym typeface="Roboto"/>
                        </a:rPr>
                        <a:t>*</a:t>
                      </a:r>
                      <a:endParaRPr sz="1800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91425" marR="91425" marT="91425" marB="91425"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</a:tcPr>
                </a:tc>
                <a:tc>
                  <a:txBody>
                    <a:bodyPr/>
                    <a:lstStyle/>
                    <a:p>
                      <a:pPr marL="0" lvl="0" indent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800">
                          <a:solidFill>
                            <a:schemeClr val="lt2"/>
                          </a:solidFill>
                          <a:latin typeface="Roboto"/>
                          <a:ea typeface="Roboto"/>
                          <a:cs typeface="Roboto"/>
                          <a:sym typeface="Roboto"/>
                        </a:rPr>
                        <a:t>N/A</a:t>
                      </a:r>
                      <a:r>
                        <a:rPr lang="en-GB" sz="1800">
                          <a:latin typeface="Roboto"/>
                          <a:ea typeface="Roboto"/>
                          <a:cs typeface="Roboto"/>
                          <a:sym typeface="Roboto"/>
                        </a:rPr>
                        <a:t>*</a:t>
                      </a:r>
                      <a:endParaRPr sz="1800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91425" marR="91425" marT="91425" marB="91425"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</a:tcPr>
                </a:tc>
                <a:tc>
                  <a:txBody>
                    <a:bodyPr/>
                    <a:lstStyle/>
                    <a:p>
                      <a:pPr marL="0" lvl="0" indent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800">
                          <a:latin typeface="Roboto"/>
                          <a:ea typeface="Roboto"/>
                          <a:cs typeface="Roboto"/>
                          <a:sym typeface="Roboto"/>
                        </a:rPr>
                        <a:t>By key</a:t>
                      </a:r>
                      <a:endParaRPr sz="1800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91425" marR="91425" marT="91425" marB="91425"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</a:tcPr>
                </a:tc>
                <a:tc>
                  <a:txBody>
                    <a:bodyPr/>
                    <a:lstStyle/>
                    <a:p>
                      <a:pPr marL="0" lvl="0" indent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800">
                          <a:latin typeface="Roboto"/>
                          <a:ea typeface="Roboto"/>
                          <a:cs typeface="Roboto"/>
                          <a:sym typeface="Roboto"/>
                        </a:rPr>
                        <a:t>Contains</a:t>
                      </a:r>
                      <a:endParaRPr sz="1800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91425" marR="91425" marT="91425" marB="91425"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lvl="0" indent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800">
                          <a:latin typeface="Roboto"/>
                          <a:ea typeface="Roboto"/>
                          <a:cs typeface="Roboto"/>
                          <a:sym typeface="Roboto"/>
                        </a:rPr>
                        <a:t>Add</a:t>
                      </a:r>
                      <a:endParaRPr sz="1800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800">
                          <a:latin typeface="Roboto"/>
                          <a:ea typeface="Roboto"/>
                          <a:cs typeface="Roboto"/>
                          <a:sym typeface="Roboto"/>
                        </a:rPr>
                        <a:t>Enqueue</a:t>
                      </a:r>
                      <a:endParaRPr sz="1800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800">
                          <a:latin typeface="Roboto"/>
                          <a:ea typeface="Roboto"/>
                          <a:cs typeface="Roboto"/>
                          <a:sym typeface="Roboto"/>
                        </a:rPr>
                        <a:t>Push</a:t>
                      </a:r>
                      <a:endParaRPr sz="1800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800">
                          <a:latin typeface="Roboto"/>
                          <a:ea typeface="Roboto"/>
                          <a:cs typeface="Roboto"/>
                          <a:sym typeface="Roboto"/>
                        </a:rPr>
                        <a:t>Key + value</a:t>
                      </a:r>
                      <a:endParaRPr sz="1800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800">
                          <a:latin typeface="Roboto"/>
                          <a:ea typeface="Roboto"/>
                          <a:cs typeface="Roboto"/>
                          <a:sym typeface="Roboto"/>
                        </a:rPr>
                        <a:t>Add</a:t>
                      </a:r>
                      <a:endParaRPr sz="1800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91425" marR="91425" marT="91425" marB="91425"/>
                </a:tc>
              </a:tr>
              <a:tr h="381000">
                <a:tc>
                  <a:txBody>
                    <a:bodyPr/>
                    <a:lstStyle/>
                    <a:p>
                      <a:pPr marL="0" lvl="0" indent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800">
                          <a:latin typeface="Roboto"/>
                          <a:ea typeface="Roboto"/>
                          <a:cs typeface="Roboto"/>
                          <a:sym typeface="Roboto"/>
                        </a:rPr>
                        <a:t>Replace</a:t>
                      </a:r>
                      <a:endParaRPr sz="1800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800">
                          <a:solidFill>
                            <a:schemeClr val="lt2"/>
                          </a:solidFill>
                          <a:latin typeface="Roboto"/>
                          <a:ea typeface="Roboto"/>
                          <a:cs typeface="Roboto"/>
                          <a:sym typeface="Roboto"/>
                        </a:rPr>
                        <a:t>N/A</a:t>
                      </a:r>
                      <a:endParaRPr sz="1800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800">
                          <a:solidFill>
                            <a:schemeClr val="lt2"/>
                          </a:solidFill>
                          <a:latin typeface="Roboto"/>
                          <a:ea typeface="Roboto"/>
                          <a:cs typeface="Roboto"/>
                          <a:sym typeface="Roboto"/>
                        </a:rPr>
                        <a:t>N/A</a:t>
                      </a:r>
                      <a:endParaRPr sz="1800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800">
                          <a:latin typeface="Roboto"/>
                          <a:ea typeface="Roboto"/>
                          <a:cs typeface="Roboto"/>
                          <a:sym typeface="Roboto"/>
                        </a:rPr>
                        <a:t>By key</a:t>
                      </a:r>
                      <a:endParaRPr sz="1800">
                        <a:solidFill>
                          <a:schemeClr val="lt2"/>
                        </a:solidFill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800">
                          <a:solidFill>
                            <a:schemeClr val="lt2"/>
                          </a:solidFill>
                          <a:latin typeface="Roboto"/>
                          <a:ea typeface="Roboto"/>
                          <a:cs typeface="Roboto"/>
                          <a:sym typeface="Roboto"/>
                        </a:rPr>
                        <a:t>N/A</a:t>
                      </a:r>
                      <a:endParaRPr sz="1800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91425" marR="91425" marT="91425" marB="91425"/>
                </a:tc>
              </a:tr>
              <a:tr h="381000">
                <a:tc>
                  <a:txBody>
                    <a:bodyPr/>
                    <a:lstStyle/>
                    <a:p>
                      <a:pPr marL="0" lvl="0" indent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800">
                          <a:latin typeface="Roboto"/>
                          <a:ea typeface="Roboto"/>
                          <a:cs typeface="Roboto"/>
                          <a:sym typeface="Roboto"/>
                        </a:rPr>
                        <a:t>Remove</a:t>
                      </a:r>
                      <a:endParaRPr sz="1800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800">
                          <a:latin typeface="Roboto"/>
                          <a:ea typeface="Roboto"/>
                          <a:cs typeface="Roboto"/>
                          <a:sym typeface="Roboto"/>
                        </a:rPr>
                        <a:t>Dequeue</a:t>
                      </a:r>
                      <a:endParaRPr sz="1800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800">
                          <a:latin typeface="Roboto"/>
                          <a:ea typeface="Roboto"/>
                          <a:cs typeface="Roboto"/>
                          <a:sym typeface="Roboto"/>
                        </a:rPr>
                        <a:t>Pop</a:t>
                      </a:r>
                      <a:endParaRPr sz="1800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800">
                          <a:latin typeface="Roboto"/>
                          <a:ea typeface="Roboto"/>
                          <a:cs typeface="Roboto"/>
                          <a:sym typeface="Roboto"/>
                        </a:rPr>
                        <a:t>By key</a:t>
                      </a:r>
                      <a:endParaRPr sz="1800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800">
                          <a:latin typeface="Roboto"/>
                          <a:ea typeface="Roboto"/>
                          <a:cs typeface="Roboto"/>
                          <a:sym typeface="Roboto"/>
                        </a:rPr>
                        <a:t>Remove</a:t>
                      </a:r>
                      <a:endParaRPr sz="1800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91425" marR="91425" marT="91425" marB="91425"/>
                </a:tc>
              </a:tr>
            </a:tbl>
          </a:graphicData>
        </a:graphic>
      </p:graphicFrame>
      <p:sp>
        <p:nvSpPr>
          <p:cNvPr id="494" name="Shape 494"/>
          <p:cNvSpPr txBox="1"/>
          <p:nvPr/>
        </p:nvSpPr>
        <p:spPr>
          <a:xfrm>
            <a:off x="915975" y="4433134"/>
            <a:ext cx="2487600" cy="623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latin typeface="Roboto"/>
                <a:ea typeface="Roboto"/>
                <a:cs typeface="Roboto"/>
                <a:sym typeface="Roboto"/>
              </a:rPr>
              <a:t>*Only by removing element</a:t>
            </a:r>
            <a:endParaRPr>
              <a:latin typeface="Roboto"/>
              <a:ea typeface="Roboto"/>
              <a:cs typeface="Roboto"/>
              <a:sym typeface="Roboto"/>
            </a:endParaRP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latin typeface="Roboto"/>
                <a:ea typeface="Roboto"/>
                <a:cs typeface="Roboto"/>
                <a:sym typeface="Roboto"/>
              </a:rPr>
              <a:t>(some may support </a:t>
            </a:r>
            <a:r>
              <a:rPr lang="en-GB" i="1">
                <a:latin typeface="Roboto"/>
                <a:ea typeface="Roboto"/>
                <a:cs typeface="Roboto"/>
                <a:sym typeface="Roboto"/>
              </a:rPr>
              <a:t>peek</a:t>
            </a:r>
            <a:r>
              <a:rPr lang="en-GB">
                <a:latin typeface="Roboto"/>
                <a:ea typeface="Roboto"/>
                <a:cs typeface="Roboto"/>
                <a:sym typeface="Roboto"/>
              </a:rPr>
              <a:t>)</a:t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Shape 90"/>
          <p:cNvSpPr txBox="1">
            <a:spLocks noGrp="1"/>
          </p:cNvSpPr>
          <p:nvPr>
            <p:ph type="title"/>
          </p:nvPr>
        </p:nvSpPr>
        <p:spPr>
          <a:xfrm>
            <a:off x="311725" y="500925"/>
            <a:ext cx="3706500" cy="2508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Motivation</a:t>
            </a:r>
            <a:endParaRPr/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457200" lvl="0" indent="-406400" rtl="0">
              <a:spcBef>
                <a:spcPts val="0"/>
              </a:spcBef>
              <a:spcAft>
                <a:spcPts val="0"/>
              </a:spcAft>
              <a:buSzPts val="2800"/>
              <a:buChar char="●"/>
            </a:pPr>
            <a:r>
              <a:rPr lang="en-GB"/>
              <a:t>Algorithms</a:t>
            </a:r>
            <a:endParaRPr/>
          </a:p>
          <a:p>
            <a:pPr marL="457200" lvl="0" indent="-40640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Char char="●"/>
            </a:pPr>
            <a:r>
              <a:rPr lang="en-GB">
                <a:solidFill>
                  <a:schemeClr val="lt2"/>
                </a:solidFill>
              </a:rPr>
              <a:t>Data Structures</a:t>
            </a:r>
            <a:endParaRPr>
              <a:solidFill>
                <a:schemeClr val="lt2"/>
              </a:solidFill>
            </a:endParaRPr>
          </a:p>
        </p:txBody>
      </p:sp>
      <p:sp>
        <p:nvSpPr>
          <p:cNvPr id="91" name="Shape 91"/>
          <p:cNvSpPr txBox="1">
            <a:spLocks noGrp="1"/>
          </p:cNvSpPr>
          <p:nvPr>
            <p:ph type="body" idx="1"/>
          </p:nvPr>
        </p:nvSpPr>
        <p:spPr>
          <a:xfrm>
            <a:off x="4644675" y="500925"/>
            <a:ext cx="4166400" cy="4098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457200" lvl="0" indent="-355600" rtl="0">
              <a:spcBef>
                <a:spcPts val="0"/>
              </a:spcBef>
              <a:spcAft>
                <a:spcPts val="0"/>
              </a:spcAft>
              <a:buSzPts val="2000"/>
              <a:buAutoNum type="arabicPeriod"/>
            </a:pPr>
            <a:r>
              <a:rPr lang="en-GB" b="1"/>
              <a:t>Everything</a:t>
            </a:r>
            <a:r>
              <a:rPr lang="en-GB"/>
              <a:t> running on your computer is an </a:t>
            </a:r>
            <a:r>
              <a:rPr lang="en-GB" b="1"/>
              <a:t>a</a:t>
            </a:r>
            <a:r>
              <a:rPr lang="en-GB" sz="2000" b="1"/>
              <a:t>lgorithm</a:t>
            </a:r>
            <a:endParaRPr sz="2000" b="1"/>
          </a:p>
          <a:p>
            <a:pPr marL="457200" lvl="0" indent="-355600" rtl="0">
              <a:spcBef>
                <a:spcPts val="0"/>
              </a:spcBef>
              <a:spcAft>
                <a:spcPts val="0"/>
              </a:spcAft>
              <a:buSzPts val="2000"/>
              <a:buAutoNum type="arabicPeriod"/>
            </a:pPr>
            <a:r>
              <a:rPr lang="en-GB" sz="2000"/>
              <a:t>Analysing them is paramount to </a:t>
            </a:r>
            <a:r>
              <a:rPr lang="en-GB" sz="2000" b="1"/>
              <a:t>writing</a:t>
            </a:r>
            <a:r>
              <a:rPr lang="en-GB" sz="2000"/>
              <a:t>, </a:t>
            </a:r>
            <a:r>
              <a:rPr lang="en-GB" sz="2000" b="1"/>
              <a:t>maintaining</a:t>
            </a:r>
            <a:r>
              <a:rPr lang="en-GB" sz="2000"/>
              <a:t> and </a:t>
            </a:r>
            <a:r>
              <a:rPr lang="en-GB" sz="2000" b="1"/>
              <a:t>improving</a:t>
            </a:r>
            <a:r>
              <a:rPr lang="en-GB" sz="2000"/>
              <a:t> them</a:t>
            </a:r>
            <a:endParaRPr sz="2000"/>
          </a:p>
          <a:p>
            <a:pPr marL="457200" lvl="0" indent="-355600">
              <a:spcBef>
                <a:spcPts val="0"/>
              </a:spcBef>
              <a:spcAft>
                <a:spcPts val="0"/>
              </a:spcAft>
              <a:buSzPts val="2000"/>
              <a:buAutoNum type="arabicPeriod"/>
            </a:pPr>
            <a:r>
              <a:rPr lang="en-GB" sz="2000"/>
              <a:t>Several </a:t>
            </a:r>
            <a:r>
              <a:rPr lang="en-GB" sz="2000" b="1"/>
              <a:t>tools</a:t>
            </a:r>
            <a:r>
              <a:rPr lang="en-GB" sz="2000"/>
              <a:t> exist to help achieve this</a:t>
            </a:r>
            <a:endParaRPr sz="2000"/>
          </a:p>
        </p:txBody>
      </p:sp>
      <p:sp>
        <p:nvSpPr>
          <p:cNvPr id="92" name="Shape 9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5</a:t>
            </a:fld>
            <a:endParaRPr/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9" name="Shape 499"/>
          <p:cNvSpPr txBox="1">
            <a:spLocks noGrp="1"/>
          </p:cNvSpPr>
          <p:nvPr>
            <p:ph type="title"/>
          </p:nvPr>
        </p:nvSpPr>
        <p:spPr>
          <a:xfrm>
            <a:off x="311700" y="539725"/>
            <a:ext cx="8520600" cy="1282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7. Dijkstra’s algorithm</a:t>
            </a:r>
            <a:endParaRPr/>
          </a:p>
        </p:txBody>
      </p:sp>
      <p:sp>
        <p:nvSpPr>
          <p:cNvPr id="500" name="Shape 50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50</a:t>
            </a:fld>
            <a:endParaRPr/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5" name="Shape 505"/>
          <p:cNvSpPr txBox="1">
            <a:spLocks noGrp="1"/>
          </p:cNvSpPr>
          <p:nvPr>
            <p:ph type="title"/>
          </p:nvPr>
        </p:nvSpPr>
        <p:spPr>
          <a:xfrm>
            <a:off x="311725" y="500925"/>
            <a:ext cx="8520600" cy="623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Graphs</a:t>
            </a:r>
            <a:endParaRPr/>
          </a:p>
        </p:txBody>
      </p:sp>
      <p:sp>
        <p:nvSpPr>
          <p:cNvPr id="506" name="Shape 506"/>
          <p:cNvSpPr txBox="1">
            <a:spLocks noGrp="1"/>
          </p:cNvSpPr>
          <p:nvPr>
            <p:ph type="body" idx="1"/>
          </p:nvPr>
        </p:nvSpPr>
        <p:spPr>
          <a:xfrm>
            <a:off x="311700" y="1505700"/>
            <a:ext cx="3999900" cy="3076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55600" rtl="0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-GB"/>
              <a:t>Another data structure!</a:t>
            </a:r>
            <a:endParaRPr/>
          </a:p>
          <a:p>
            <a:pPr marL="457200" lvl="0" indent="-355600" rtl="0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-GB"/>
              <a:t>Consists of </a:t>
            </a:r>
            <a:r>
              <a:rPr lang="en-GB" b="1"/>
              <a:t>vertices</a:t>
            </a:r>
            <a:r>
              <a:rPr lang="en-GB"/>
              <a:t> (</a:t>
            </a:r>
            <a:r>
              <a:rPr lang="en-GB" i="1"/>
              <a:t>V</a:t>
            </a:r>
            <a:r>
              <a:rPr lang="en-GB"/>
              <a:t>) and </a:t>
            </a:r>
            <a:r>
              <a:rPr lang="en-GB" b="1"/>
              <a:t>edges</a:t>
            </a:r>
            <a:r>
              <a:rPr lang="en-GB"/>
              <a:t> (</a:t>
            </a:r>
            <a:r>
              <a:rPr lang="en-GB" i="1"/>
              <a:t>E</a:t>
            </a:r>
            <a:r>
              <a:rPr lang="en-GB"/>
              <a:t>)</a:t>
            </a:r>
            <a:endParaRPr b="1"/>
          </a:p>
        </p:txBody>
      </p:sp>
      <p:sp>
        <p:nvSpPr>
          <p:cNvPr id="507" name="Shape 50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51</a:t>
            </a:fld>
            <a:endParaRPr/>
          </a:p>
        </p:txBody>
      </p:sp>
      <p:pic>
        <p:nvPicPr>
          <p:cNvPr id="508" name="Shape 50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495950" y="1511244"/>
            <a:ext cx="4525209" cy="306510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3" name="Shape 513"/>
          <p:cNvSpPr txBox="1">
            <a:spLocks noGrp="1"/>
          </p:cNvSpPr>
          <p:nvPr>
            <p:ph type="title"/>
          </p:nvPr>
        </p:nvSpPr>
        <p:spPr>
          <a:xfrm>
            <a:off x="311725" y="500925"/>
            <a:ext cx="8520600" cy="623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Graphs</a:t>
            </a:r>
            <a:endParaRPr/>
          </a:p>
        </p:txBody>
      </p:sp>
      <p:sp>
        <p:nvSpPr>
          <p:cNvPr id="514" name="Shape 514"/>
          <p:cNvSpPr txBox="1">
            <a:spLocks noGrp="1"/>
          </p:cNvSpPr>
          <p:nvPr>
            <p:ph type="body" idx="1"/>
          </p:nvPr>
        </p:nvSpPr>
        <p:spPr>
          <a:xfrm>
            <a:off x="311700" y="1505700"/>
            <a:ext cx="3999900" cy="3076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55600" rtl="0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-GB"/>
              <a:t>Another data structure!</a:t>
            </a:r>
            <a:endParaRPr/>
          </a:p>
          <a:p>
            <a:pPr marL="457200" lvl="0" indent="-355600" rtl="0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-GB"/>
              <a:t>Consists of </a:t>
            </a:r>
            <a:r>
              <a:rPr lang="en-GB" b="1"/>
              <a:t>vertices</a:t>
            </a:r>
            <a:r>
              <a:rPr lang="en-GB"/>
              <a:t> (</a:t>
            </a:r>
            <a:r>
              <a:rPr lang="en-GB" i="1"/>
              <a:t>V</a:t>
            </a:r>
            <a:r>
              <a:rPr lang="en-GB"/>
              <a:t>) and </a:t>
            </a:r>
            <a:r>
              <a:rPr lang="en-GB" b="1"/>
              <a:t>edges</a:t>
            </a:r>
            <a:r>
              <a:rPr lang="en-GB"/>
              <a:t> (</a:t>
            </a:r>
            <a:r>
              <a:rPr lang="en-GB" i="1"/>
              <a:t>E</a:t>
            </a:r>
            <a:r>
              <a:rPr lang="en-GB"/>
              <a:t>)</a:t>
            </a:r>
            <a:endParaRPr/>
          </a:p>
          <a:p>
            <a:pPr marL="457200" lvl="0" indent="-355600" rtl="0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-GB"/>
              <a:t>Edges may carry a </a:t>
            </a:r>
            <a:r>
              <a:rPr lang="en-GB" b="1"/>
              <a:t>weight</a:t>
            </a:r>
            <a:endParaRPr b="1"/>
          </a:p>
        </p:txBody>
      </p:sp>
      <p:sp>
        <p:nvSpPr>
          <p:cNvPr id="515" name="Shape 51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52</a:t>
            </a:fld>
            <a:endParaRPr/>
          </a:p>
        </p:txBody>
      </p:sp>
      <p:pic>
        <p:nvPicPr>
          <p:cNvPr id="516" name="Shape 5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495950" y="1426900"/>
            <a:ext cx="4525209" cy="323379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1" name="Shape 521"/>
          <p:cNvSpPr txBox="1">
            <a:spLocks noGrp="1"/>
          </p:cNvSpPr>
          <p:nvPr>
            <p:ph type="title"/>
          </p:nvPr>
        </p:nvSpPr>
        <p:spPr>
          <a:xfrm>
            <a:off x="311725" y="500925"/>
            <a:ext cx="8520600" cy="623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Graphs</a:t>
            </a:r>
            <a:endParaRPr/>
          </a:p>
        </p:txBody>
      </p:sp>
      <p:sp>
        <p:nvSpPr>
          <p:cNvPr id="522" name="Shape 522"/>
          <p:cNvSpPr txBox="1">
            <a:spLocks noGrp="1"/>
          </p:cNvSpPr>
          <p:nvPr>
            <p:ph type="body" idx="1"/>
          </p:nvPr>
        </p:nvSpPr>
        <p:spPr>
          <a:xfrm>
            <a:off x="311700" y="1505700"/>
            <a:ext cx="3999900" cy="3076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55600" rtl="0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-GB"/>
              <a:t>Another data structure!</a:t>
            </a:r>
            <a:endParaRPr/>
          </a:p>
          <a:p>
            <a:pPr marL="457200" lvl="0" indent="-355600" rtl="0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-GB"/>
              <a:t>Consists of </a:t>
            </a:r>
            <a:r>
              <a:rPr lang="en-GB" b="1"/>
              <a:t>vertices</a:t>
            </a:r>
            <a:r>
              <a:rPr lang="en-GB"/>
              <a:t> (</a:t>
            </a:r>
            <a:r>
              <a:rPr lang="en-GB" i="1"/>
              <a:t>V</a:t>
            </a:r>
            <a:r>
              <a:rPr lang="en-GB"/>
              <a:t>) and </a:t>
            </a:r>
            <a:r>
              <a:rPr lang="en-GB" b="1"/>
              <a:t>edges</a:t>
            </a:r>
            <a:r>
              <a:rPr lang="en-GB"/>
              <a:t> (</a:t>
            </a:r>
            <a:r>
              <a:rPr lang="en-GB" i="1"/>
              <a:t>E</a:t>
            </a:r>
            <a:r>
              <a:rPr lang="en-GB"/>
              <a:t>)</a:t>
            </a:r>
            <a:endParaRPr/>
          </a:p>
          <a:p>
            <a:pPr marL="457200" lvl="0" indent="-355600" rtl="0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-GB"/>
              <a:t>Edges may carry a </a:t>
            </a:r>
            <a:r>
              <a:rPr lang="en-GB" b="1"/>
              <a:t>weight</a:t>
            </a:r>
            <a:endParaRPr b="1"/>
          </a:p>
          <a:p>
            <a:pPr marL="0" lvl="0" indent="0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en-GB"/>
              <a:t>Directed graph:</a:t>
            </a:r>
            <a:endParaRPr/>
          </a:p>
          <a:p>
            <a:pPr marL="457200" lvl="0" indent="-355600" rtl="0">
              <a:spcBef>
                <a:spcPts val="1600"/>
              </a:spcBef>
              <a:spcAft>
                <a:spcPts val="0"/>
              </a:spcAft>
              <a:buSzPts val="2000"/>
              <a:buChar char="●"/>
            </a:pPr>
            <a:r>
              <a:rPr lang="en-GB"/>
              <a:t>Edges are </a:t>
            </a:r>
            <a:r>
              <a:rPr lang="en-GB" b="1"/>
              <a:t>directed</a:t>
            </a:r>
            <a:endParaRPr b="1"/>
          </a:p>
        </p:txBody>
      </p:sp>
      <p:sp>
        <p:nvSpPr>
          <p:cNvPr id="523" name="Shape 52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53</a:t>
            </a:fld>
            <a:endParaRPr/>
          </a:p>
        </p:txBody>
      </p:sp>
      <p:pic>
        <p:nvPicPr>
          <p:cNvPr id="524" name="Shape 52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495950" y="1426900"/>
            <a:ext cx="4525209" cy="323379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9" name="Shape 529"/>
          <p:cNvSpPr txBox="1">
            <a:spLocks noGrp="1"/>
          </p:cNvSpPr>
          <p:nvPr>
            <p:ph type="title"/>
          </p:nvPr>
        </p:nvSpPr>
        <p:spPr>
          <a:xfrm>
            <a:off x="311725" y="500925"/>
            <a:ext cx="8520600" cy="623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Pathfinding</a:t>
            </a:r>
            <a:endParaRPr/>
          </a:p>
        </p:txBody>
      </p:sp>
      <p:sp>
        <p:nvSpPr>
          <p:cNvPr id="530" name="Shape 530"/>
          <p:cNvSpPr txBox="1">
            <a:spLocks noGrp="1"/>
          </p:cNvSpPr>
          <p:nvPr>
            <p:ph type="body" idx="1"/>
          </p:nvPr>
        </p:nvSpPr>
        <p:spPr>
          <a:xfrm>
            <a:off x="311700" y="1505700"/>
            <a:ext cx="3999900" cy="3076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55600" rtl="0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-GB"/>
              <a:t>Problem: find </a:t>
            </a:r>
            <a:r>
              <a:rPr lang="en-GB" b="1"/>
              <a:t>shortest path</a:t>
            </a:r>
            <a:r>
              <a:rPr lang="en-GB"/>
              <a:t> from A to B</a:t>
            </a:r>
            <a:endParaRPr/>
          </a:p>
          <a:p>
            <a:pPr marL="457200" lvl="0" indent="-355600" rtl="0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-GB"/>
              <a:t>Shortest is defined as </a:t>
            </a:r>
            <a:r>
              <a:rPr lang="en-GB" b="1"/>
              <a:t>lowest</a:t>
            </a:r>
            <a:r>
              <a:rPr lang="en-GB"/>
              <a:t> total </a:t>
            </a:r>
            <a:r>
              <a:rPr lang="en-GB" b="1"/>
              <a:t>edge weights</a:t>
            </a:r>
            <a:endParaRPr b="1"/>
          </a:p>
        </p:txBody>
      </p:sp>
      <p:sp>
        <p:nvSpPr>
          <p:cNvPr id="531" name="Shape 53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54</a:t>
            </a:fld>
            <a:endParaRPr/>
          </a:p>
        </p:txBody>
      </p:sp>
      <p:pic>
        <p:nvPicPr>
          <p:cNvPr id="532" name="Shape 53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495950" y="1426900"/>
            <a:ext cx="4525209" cy="323379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7" name="Shape 537"/>
          <p:cNvSpPr txBox="1">
            <a:spLocks noGrp="1"/>
          </p:cNvSpPr>
          <p:nvPr>
            <p:ph type="title"/>
          </p:nvPr>
        </p:nvSpPr>
        <p:spPr>
          <a:xfrm>
            <a:off x="311725" y="500925"/>
            <a:ext cx="8520600" cy="623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Dijkstra’s algorithm</a:t>
            </a:r>
            <a:endParaRPr/>
          </a:p>
        </p:txBody>
      </p:sp>
      <p:sp>
        <p:nvSpPr>
          <p:cNvPr id="538" name="Shape 538"/>
          <p:cNvSpPr txBox="1">
            <a:spLocks noGrp="1"/>
          </p:cNvSpPr>
          <p:nvPr>
            <p:ph type="body" idx="1"/>
          </p:nvPr>
        </p:nvSpPr>
        <p:spPr>
          <a:xfrm>
            <a:off x="311700" y="1505700"/>
            <a:ext cx="3999900" cy="3076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55600" rtl="0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-GB"/>
              <a:t>Algorithm to obtain </a:t>
            </a:r>
            <a:r>
              <a:rPr lang="en-GB" b="1"/>
              <a:t>shortest path</a:t>
            </a:r>
            <a:r>
              <a:rPr lang="en-GB"/>
              <a:t> from a given vertex to </a:t>
            </a:r>
            <a:r>
              <a:rPr lang="en-GB" b="1"/>
              <a:t>any other</a:t>
            </a:r>
            <a:r>
              <a:rPr lang="en-GB"/>
              <a:t> vertex</a:t>
            </a:r>
            <a:endParaRPr/>
          </a:p>
          <a:p>
            <a:pPr marL="457200" lvl="0" indent="-355600" rtl="0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-GB"/>
              <a:t>Example of </a:t>
            </a:r>
            <a:r>
              <a:rPr lang="en-GB" b="1"/>
              <a:t>greedy</a:t>
            </a:r>
            <a:r>
              <a:rPr lang="en-GB"/>
              <a:t> algorithm</a:t>
            </a:r>
            <a:endParaRPr/>
          </a:p>
          <a:p>
            <a:pPr marL="457200" lvl="0" indent="-355600" rtl="0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-GB"/>
              <a:t>Initially: set shortest-path </a:t>
            </a:r>
            <a:r>
              <a:rPr lang="en-GB" b="1"/>
              <a:t>estimates</a:t>
            </a:r>
            <a:r>
              <a:rPr lang="en-GB"/>
              <a:t> to </a:t>
            </a:r>
            <a:r>
              <a:rPr lang="en-GB" b="1"/>
              <a:t>0</a:t>
            </a:r>
            <a:r>
              <a:rPr lang="en-GB"/>
              <a:t> for start vertex and </a:t>
            </a:r>
            <a:r>
              <a:rPr lang="en-GB" b="1"/>
              <a:t>∞</a:t>
            </a:r>
            <a:r>
              <a:rPr lang="en-GB"/>
              <a:t> for the others</a:t>
            </a:r>
            <a:endParaRPr/>
          </a:p>
        </p:txBody>
      </p:sp>
      <p:sp>
        <p:nvSpPr>
          <p:cNvPr id="539" name="Shape 53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55</a:t>
            </a:fld>
            <a:endParaRPr/>
          </a:p>
        </p:txBody>
      </p:sp>
      <p:pic>
        <p:nvPicPr>
          <p:cNvPr id="540" name="Shape 54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495950" y="1426900"/>
            <a:ext cx="4525209" cy="323379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5" name="Shape 545"/>
          <p:cNvSpPr txBox="1">
            <a:spLocks noGrp="1"/>
          </p:cNvSpPr>
          <p:nvPr>
            <p:ph type="title"/>
          </p:nvPr>
        </p:nvSpPr>
        <p:spPr>
          <a:xfrm>
            <a:off x="311725" y="500925"/>
            <a:ext cx="8520600" cy="623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Dijkstra’s algorithm</a:t>
            </a:r>
            <a:endParaRPr/>
          </a:p>
        </p:txBody>
      </p:sp>
      <p:sp>
        <p:nvSpPr>
          <p:cNvPr id="546" name="Shape 546"/>
          <p:cNvSpPr txBox="1">
            <a:spLocks noGrp="1"/>
          </p:cNvSpPr>
          <p:nvPr>
            <p:ph type="body" idx="1"/>
          </p:nvPr>
        </p:nvSpPr>
        <p:spPr>
          <a:xfrm>
            <a:off x="311700" y="1505700"/>
            <a:ext cx="3999900" cy="3076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55600" rtl="0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-GB"/>
              <a:t>Repeat the following:</a:t>
            </a:r>
            <a:endParaRPr/>
          </a:p>
          <a:p>
            <a:pPr marL="914400" lvl="1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</a:pPr>
            <a:r>
              <a:rPr lang="en-GB"/>
              <a:t>Select unvisited vertex with </a:t>
            </a:r>
            <a:r>
              <a:rPr lang="en-GB" b="1"/>
              <a:t>lowest</a:t>
            </a:r>
            <a:r>
              <a:rPr lang="en-GB"/>
              <a:t> estimate</a:t>
            </a:r>
            <a:endParaRPr/>
          </a:p>
          <a:p>
            <a:pPr marL="914400" lvl="1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</a:pPr>
            <a:r>
              <a:rPr lang="en-GB"/>
              <a:t>Look at paths to </a:t>
            </a:r>
            <a:r>
              <a:rPr lang="en-GB" b="1"/>
              <a:t>unvisited</a:t>
            </a:r>
            <a:r>
              <a:rPr lang="en-GB"/>
              <a:t> nodes</a:t>
            </a:r>
            <a:endParaRPr/>
          </a:p>
          <a:p>
            <a:pPr marL="914400" lvl="1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</a:pPr>
            <a:r>
              <a:rPr lang="en-GB"/>
              <a:t>Update estimates if </a:t>
            </a:r>
            <a:r>
              <a:rPr lang="en-GB" b="1"/>
              <a:t>lower</a:t>
            </a:r>
            <a:r>
              <a:rPr lang="en-GB"/>
              <a:t> than previous estimate</a:t>
            </a:r>
            <a:endParaRPr/>
          </a:p>
        </p:txBody>
      </p:sp>
      <p:sp>
        <p:nvSpPr>
          <p:cNvPr id="547" name="Shape 54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56</a:t>
            </a:fld>
            <a:endParaRPr/>
          </a:p>
        </p:txBody>
      </p:sp>
      <p:pic>
        <p:nvPicPr>
          <p:cNvPr id="548" name="Shape 54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495950" y="1426900"/>
            <a:ext cx="4525209" cy="323379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3" name="Shape 553"/>
          <p:cNvSpPr txBox="1">
            <a:spLocks noGrp="1"/>
          </p:cNvSpPr>
          <p:nvPr>
            <p:ph type="title"/>
          </p:nvPr>
        </p:nvSpPr>
        <p:spPr>
          <a:xfrm>
            <a:off x="311725" y="500925"/>
            <a:ext cx="8520600" cy="623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Dijkstra’s algorithm</a:t>
            </a:r>
            <a:endParaRPr/>
          </a:p>
        </p:txBody>
      </p:sp>
      <p:sp>
        <p:nvSpPr>
          <p:cNvPr id="554" name="Shape 554"/>
          <p:cNvSpPr txBox="1">
            <a:spLocks noGrp="1"/>
          </p:cNvSpPr>
          <p:nvPr>
            <p:ph type="body" idx="1"/>
          </p:nvPr>
        </p:nvSpPr>
        <p:spPr>
          <a:xfrm>
            <a:off x="311700" y="1505700"/>
            <a:ext cx="3999900" cy="3076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55600" rtl="0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-GB"/>
              <a:t>Repeat the following:</a:t>
            </a:r>
            <a:endParaRPr/>
          </a:p>
          <a:p>
            <a:pPr marL="914400" lvl="1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</a:pPr>
            <a:r>
              <a:rPr lang="en-GB"/>
              <a:t>Select unvisited vertex with </a:t>
            </a:r>
            <a:r>
              <a:rPr lang="en-GB" b="1"/>
              <a:t>lowest</a:t>
            </a:r>
            <a:r>
              <a:rPr lang="en-GB"/>
              <a:t> estimate</a:t>
            </a:r>
            <a:endParaRPr/>
          </a:p>
          <a:p>
            <a:pPr marL="914400" lvl="1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</a:pPr>
            <a:r>
              <a:rPr lang="en-GB"/>
              <a:t>Look at paths to </a:t>
            </a:r>
            <a:r>
              <a:rPr lang="en-GB" b="1"/>
              <a:t>unvisited</a:t>
            </a:r>
            <a:r>
              <a:rPr lang="en-GB"/>
              <a:t> nodes</a:t>
            </a:r>
            <a:endParaRPr/>
          </a:p>
          <a:p>
            <a:pPr marL="914400" lvl="1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</a:pPr>
            <a:r>
              <a:rPr lang="en-GB"/>
              <a:t>Update estimates if </a:t>
            </a:r>
            <a:r>
              <a:rPr lang="en-GB" b="1"/>
              <a:t>lower</a:t>
            </a:r>
            <a:r>
              <a:rPr lang="en-GB"/>
              <a:t> than previous estimate</a:t>
            </a:r>
            <a:endParaRPr/>
          </a:p>
        </p:txBody>
      </p:sp>
      <p:sp>
        <p:nvSpPr>
          <p:cNvPr id="555" name="Shape 55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57</a:t>
            </a:fld>
            <a:endParaRPr/>
          </a:p>
        </p:txBody>
      </p:sp>
      <p:pic>
        <p:nvPicPr>
          <p:cNvPr id="556" name="Shape 55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495950" y="1426900"/>
            <a:ext cx="4525209" cy="323379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1" name="Shape 561"/>
          <p:cNvSpPr txBox="1">
            <a:spLocks noGrp="1"/>
          </p:cNvSpPr>
          <p:nvPr>
            <p:ph type="title"/>
          </p:nvPr>
        </p:nvSpPr>
        <p:spPr>
          <a:xfrm>
            <a:off x="311725" y="500925"/>
            <a:ext cx="8520600" cy="623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Dijkstra’s algorithm</a:t>
            </a:r>
            <a:endParaRPr/>
          </a:p>
        </p:txBody>
      </p:sp>
      <p:sp>
        <p:nvSpPr>
          <p:cNvPr id="562" name="Shape 562"/>
          <p:cNvSpPr txBox="1">
            <a:spLocks noGrp="1"/>
          </p:cNvSpPr>
          <p:nvPr>
            <p:ph type="body" idx="1"/>
          </p:nvPr>
        </p:nvSpPr>
        <p:spPr>
          <a:xfrm>
            <a:off x="311700" y="1505700"/>
            <a:ext cx="3999900" cy="3076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55600" rtl="0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-GB"/>
              <a:t>Repeat the following:</a:t>
            </a:r>
            <a:endParaRPr/>
          </a:p>
          <a:p>
            <a:pPr marL="914400" lvl="1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</a:pPr>
            <a:r>
              <a:rPr lang="en-GB"/>
              <a:t>Select unvisited vertex with </a:t>
            </a:r>
            <a:r>
              <a:rPr lang="en-GB" b="1"/>
              <a:t>lowest</a:t>
            </a:r>
            <a:r>
              <a:rPr lang="en-GB"/>
              <a:t> estimate</a:t>
            </a:r>
            <a:endParaRPr/>
          </a:p>
          <a:p>
            <a:pPr marL="914400" lvl="1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</a:pPr>
            <a:r>
              <a:rPr lang="en-GB"/>
              <a:t>Look at paths to </a:t>
            </a:r>
            <a:r>
              <a:rPr lang="en-GB" b="1"/>
              <a:t>unvisited</a:t>
            </a:r>
            <a:r>
              <a:rPr lang="en-GB"/>
              <a:t> nodes</a:t>
            </a:r>
            <a:endParaRPr/>
          </a:p>
          <a:p>
            <a:pPr marL="914400" lvl="1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</a:pPr>
            <a:r>
              <a:rPr lang="en-GB"/>
              <a:t>Update estimates if </a:t>
            </a:r>
            <a:r>
              <a:rPr lang="en-GB" b="1"/>
              <a:t>lower</a:t>
            </a:r>
            <a:r>
              <a:rPr lang="en-GB"/>
              <a:t> than previous estimate</a:t>
            </a:r>
            <a:endParaRPr/>
          </a:p>
        </p:txBody>
      </p:sp>
      <p:sp>
        <p:nvSpPr>
          <p:cNvPr id="563" name="Shape 56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58</a:t>
            </a:fld>
            <a:endParaRPr/>
          </a:p>
        </p:txBody>
      </p:sp>
      <p:pic>
        <p:nvPicPr>
          <p:cNvPr id="564" name="Shape 56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495950" y="1426900"/>
            <a:ext cx="4525209" cy="323379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9" name="Shape 569"/>
          <p:cNvSpPr txBox="1">
            <a:spLocks noGrp="1"/>
          </p:cNvSpPr>
          <p:nvPr>
            <p:ph type="title"/>
          </p:nvPr>
        </p:nvSpPr>
        <p:spPr>
          <a:xfrm>
            <a:off x="311725" y="500925"/>
            <a:ext cx="8520600" cy="623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Dijkstra’s algorithm</a:t>
            </a:r>
            <a:endParaRPr/>
          </a:p>
        </p:txBody>
      </p:sp>
      <p:sp>
        <p:nvSpPr>
          <p:cNvPr id="570" name="Shape 570"/>
          <p:cNvSpPr txBox="1">
            <a:spLocks noGrp="1"/>
          </p:cNvSpPr>
          <p:nvPr>
            <p:ph type="body" idx="1"/>
          </p:nvPr>
        </p:nvSpPr>
        <p:spPr>
          <a:xfrm>
            <a:off x="311700" y="1505700"/>
            <a:ext cx="3999900" cy="3076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55600" rtl="0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-GB"/>
              <a:t>Repeat the following:</a:t>
            </a:r>
            <a:endParaRPr/>
          </a:p>
          <a:p>
            <a:pPr marL="914400" lvl="1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</a:pPr>
            <a:r>
              <a:rPr lang="en-GB"/>
              <a:t>Select unvisited vertex with </a:t>
            </a:r>
            <a:r>
              <a:rPr lang="en-GB" b="1"/>
              <a:t>lowest</a:t>
            </a:r>
            <a:r>
              <a:rPr lang="en-GB"/>
              <a:t> estimate</a:t>
            </a:r>
            <a:endParaRPr/>
          </a:p>
          <a:p>
            <a:pPr marL="914400" lvl="1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</a:pPr>
            <a:r>
              <a:rPr lang="en-GB"/>
              <a:t>Look at paths to </a:t>
            </a:r>
            <a:r>
              <a:rPr lang="en-GB" b="1"/>
              <a:t>unvisited</a:t>
            </a:r>
            <a:r>
              <a:rPr lang="en-GB"/>
              <a:t> nodes</a:t>
            </a:r>
            <a:endParaRPr/>
          </a:p>
          <a:p>
            <a:pPr marL="914400" lvl="1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</a:pPr>
            <a:r>
              <a:rPr lang="en-GB"/>
              <a:t>Update estimates if </a:t>
            </a:r>
            <a:r>
              <a:rPr lang="en-GB" b="1"/>
              <a:t>lower</a:t>
            </a:r>
            <a:r>
              <a:rPr lang="en-GB"/>
              <a:t> than previous estimate</a:t>
            </a:r>
            <a:endParaRPr/>
          </a:p>
        </p:txBody>
      </p:sp>
      <p:sp>
        <p:nvSpPr>
          <p:cNvPr id="571" name="Shape 57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59</a:t>
            </a:fld>
            <a:endParaRPr/>
          </a:p>
        </p:txBody>
      </p:sp>
      <p:pic>
        <p:nvPicPr>
          <p:cNvPr id="572" name="Shape 57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495950" y="1426900"/>
            <a:ext cx="4525209" cy="323379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Shape 97"/>
          <p:cNvSpPr txBox="1">
            <a:spLocks noGrp="1"/>
          </p:cNvSpPr>
          <p:nvPr>
            <p:ph type="title"/>
          </p:nvPr>
        </p:nvSpPr>
        <p:spPr>
          <a:xfrm>
            <a:off x="311725" y="500925"/>
            <a:ext cx="3706500" cy="2508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Motivation</a:t>
            </a:r>
            <a:endParaRPr/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457200" lvl="0" indent="-406400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Char char="●"/>
            </a:pPr>
            <a:r>
              <a:rPr lang="en-GB">
                <a:solidFill>
                  <a:schemeClr val="lt2"/>
                </a:solidFill>
              </a:rPr>
              <a:t>Algorithms</a:t>
            </a:r>
            <a:endParaRPr>
              <a:solidFill>
                <a:schemeClr val="lt2"/>
              </a:solidFill>
            </a:endParaRPr>
          </a:p>
          <a:p>
            <a:pPr marL="457200" lvl="0" indent="-406400" rtl="0">
              <a:spcBef>
                <a:spcPts val="0"/>
              </a:spcBef>
              <a:spcAft>
                <a:spcPts val="0"/>
              </a:spcAft>
              <a:buSzPts val="2800"/>
              <a:buChar char="●"/>
            </a:pPr>
            <a:r>
              <a:rPr lang="en-GB"/>
              <a:t>Data Structures</a:t>
            </a:r>
            <a:endParaRPr/>
          </a:p>
        </p:txBody>
      </p:sp>
      <p:sp>
        <p:nvSpPr>
          <p:cNvPr id="98" name="Shape 98"/>
          <p:cNvSpPr txBox="1">
            <a:spLocks noGrp="1"/>
          </p:cNvSpPr>
          <p:nvPr>
            <p:ph type="body" idx="1"/>
          </p:nvPr>
        </p:nvSpPr>
        <p:spPr>
          <a:xfrm>
            <a:off x="4644675" y="500925"/>
            <a:ext cx="4166400" cy="4098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457200" lvl="0" indent="-355600" rtl="0">
              <a:spcBef>
                <a:spcPts val="0"/>
              </a:spcBef>
              <a:spcAft>
                <a:spcPts val="0"/>
              </a:spcAft>
              <a:buSzPts val="2000"/>
              <a:buAutoNum type="arabicPeriod"/>
            </a:pPr>
            <a:r>
              <a:rPr lang="en-GB" sz="2000"/>
              <a:t>Data Structures define how data is </a:t>
            </a:r>
            <a:r>
              <a:rPr lang="en-GB" sz="2000" b="1"/>
              <a:t>stored</a:t>
            </a:r>
            <a:r>
              <a:rPr lang="en-GB" sz="2000"/>
              <a:t> in </a:t>
            </a:r>
            <a:r>
              <a:rPr lang="en-GB" sz="2000" b="1"/>
              <a:t>RAM</a:t>
            </a:r>
            <a:endParaRPr sz="2000" b="1"/>
          </a:p>
          <a:p>
            <a:pPr marL="457200" lvl="0" indent="-355600" rtl="0">
              <a:spcBef>
                <a:spcPts val="0"/>
              </a:spcBef>
              <a:spcAft>
                <a:spcPts val="0"/>
              </a:spcAft>
              <a:buSzPts val="2000"/>
              <a:buAutoNum type="arabicPeriod"/>
            </a:pPr>
            <a:r>
              <a:rPr lang="en-GB" sz="2000"/>
              <a:t>Many variations, each with </a:t>
            </a:r>
            <a:r>
              <a:rPr lang="en-GB" sz="2000" b="1"/>
              <a:t>advantages</a:t>
            </a:r>
            <a:r>
              <a:rPr lang="en-GB" sz="2000"/>
              <a:t> and </a:t>
            </a:r>
            <a:r>
              <a:rPr lang="en-GB" sz="2000" b="1"/>
              <a:t>disadvantages</a:t>
            </a:r>
            <a:endParaRPr sz="2000" b="1"/>
          </a:p>
          <a:p>
            <a:pPr marL="457200" lvl="0" indent="-355600" rtl="0">
              <a:spcBef>
                <a:spcPts val="0"/>
              </a:spcBef>
              <a:spcAft>
                <a:spcPts val="0"/>
              </a:spcAft>
              <a:buSzPts val="2000"/>
              <a:buAutoNum type="arabicPeriod"/>
            </a:pPr>
            <a:r>
              <a:rPr lang="en-GB" sz="2000"/>
              <a:t>Strongly coupled to algorithmic </a:t>
            </a:r>
            <a:r>
              <a:rPr lang="en-GB" sz="2000" b="1"/>
              <a:t>complexity</a:t>
            </a:r>
            <a:endParaRPr sz="2000" b="1"/>
          </a:p>
        </p:txBody>
      </p:sp>
      <p:sp>
        <p:nvSpPr>
          <p:cNvPr id="99" name="Shape 9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6</a:t>
            </a:fld>
            <a:endParaRPr/>
          </a:p>
        </p:txBody>
      </p:sp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7" name="Shape 577"/>
          <p:cNvSpPr txBox="1">
            <a:spLocks noGrp="1"/>
          </p:cNvSpPr>
          <p:nvPr>
            <p:ph type="title"/>
          </p:nvPr>
        </p:nvSpPr>
        <p:spPr>
          <a:xfrm>
            <a:off x="311725" y="500925"/>
            <a:ext cx="8520600" cy="623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Dijkstra’s algorithm</a:t>
            </a:r>
            <a:endParaRPr/>
          </a:p>
        </p:txBody>
      </p:sp>
      <p:sp>
        <p:nvSpPr>
          <p:cNvPr id="578" name="Shape 578"/>
          <p:cNvSpPr txBox="1">
            <a:spLocks noGrp="1"/>
          </p:cNvSpPr>
          <p:nvPr>
            <p:ph type="body" idx="1"/>
          </p:nvPr>
        </p:nvSpPr>
        <p:spPr>
          <a:xfrm>
            <a:off x="311700" y="1505700"/>
            <a:ext cx="3999900" cy="3076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55600" rtl="0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-GB"/>
              <a:t>Repeat the following:</a:t>
            </a:r>
            <a:endParaRPr/>
          </a:p>
          <a:p>
            <a:pPr marL="914400" lvl="1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</a:pPr>
            <a:r>
              <a:rPr lang="en-GB"/>
              <a:t>Select unvisited vertex with </a:t>
            </a:r>
            <a:r>
              <a:rPr lang="en-GB" b="1"/>
              <a:t>lowest</a:t>
            </a:r>
            <a:r>
              <a:rPr lang="en-GB"/>
              <a:t> estimate</a:t>
            </a:r>
            <a:endParaRPr/>
          </a:p>
          <a:p>
            <a:pPr marL="914400" lvl="1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</a:pPr>
            <a:r>
              <a:rPr lang="en-GB"/>
              <a:t>Look at paths to </a:t>
            </a:r>
            <a:r>
              <a:rPr lang="en-GB" b="1"/>
              <a:t>unvisited</a:t>
            </a:r>
            <a:r>
              <a:rPr lang="en-GB"/>
              <a:t> nodes</a:t>
            </a:r>
            <a:endParaRPr/>
          </a:p>
          <a:p>
            <a:pPr marL="914400" lvl="1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</a:pPr>
            <a:r>
              <a:rPr lang="en-GB"/>
              <a:t>Update estimates if </a:t>
            </a:r>
            <a:r>
              <a:rPr lang="en-GB" b="1"/>
              <a:t>lower</a:t>
            </a:r>
            <a:r>
              <a:rPr lang="en-GB"/>
              <a:t> than previous estimate</a:t>
            </a:r>
            <a:endParaRPr/>
          </a:p>
        </p:txBody>
      </p:sp>
      <p:sp>
        <p:nvSpPr>
          <p:cNvPr id="579" name="Shape 57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60</a:t>
            </a:fld>
            <a:endParaRPr/>
          </a:p>
        </p:txBody>
      </p:sp>
      <p:pic>
        <p:nvPicPr>
          <p:cNvPr id="580" name="Shape 58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495950" y="1426900"/>
            <a:ext cx="4525209" cy="323379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5" name="Shape 585"/>
          <p:cNvSpPr txBox="1">
            <a:spLocks noGrp="1"/>
          </p:cNvSpPr>
          <p:nvPr>
            <p:ph type="title"/>
          </p:nvPr>
        </p:nvSpPr>
        <p:spPr>
          <a:xfrm>
            <a:off x="311725" y="500925"/>
            <a:ext cx="8520600" cy="623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Dijkstra’s algorithm</a:t>
            </a:r>
            <a:endParaRPr/>
          </a:p>
        </p:txBody>
      </p:sp>
      <p:sp>
        <p:nvSpPr>
          <p:cNvPr id="586" name="Shape 586"/>
          <p:cNvSpPr txBox="1">
            <a:spLocks noGrp="1"/>
          </p:cNvSpPr>
          <p:nvPr>
            <p:ph type="body" idx="1"/>
          </p:nvPr>
        </p:nvSpPr>
        <p:spPr>
          <a:xfrm>
            <a:off x="311700" y="1505700"/>
            <a:ext cx="3999900" cy="3076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55600" rtl="0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-GB"/>
              <a:t>Repeat the following:</a:t>
            </a:r>
            <a:endParaRPr/>
          </a:p>
          <a:p>
            <a:pPr marL="914400" lvl="1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</a:pPr>
            <a:r>
              <a:rPr lang="en-GB"/>
              <a:t>Select unvisited vertex with </a:t>
            </a:r>
            <a:r>
              <a:rPr lang="en-GB" b="1"/>
              <a:t>lowest</a:t>
            </a:r>
            <a:r>
              <a:rPr lang="en-GB"/>
              <a:t> estimate</a:t>
            </a:r>
            <a:endParaRPr/>
          </a:p>
          <a:p>
            <a:pPr marL="914400" lvl="1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</a:pPr>
            <a:r>
              <a:rPr lang="en-GB"/>
              <a:t>Look at paths to </a:t>
            </a:r>
            <a:r>
              <a:rPr lang="en-GB" b="1"/>
              <a:t>unvisited</a:t>
            </a:r>
            <a:r>
              <a:rPr lang="en-GB"/>
              <a:t> nodes</a:t>
            </a:r>
            <a:endParaRPr/>
          </a:p>
          <a:p>
            <a:pPr marL="914400" lvl="1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</a:pPr>
            <a:r>
              <a:rPr lang="en-GB"/>
              <a:t>Update estimates if </a:t>
            </a:r>
            <a:r>
              <a:rPr lang="en-GB" b="1"/>
              <a:t>lower</a:t>
            </a:r>
            <a:r>
              <a:rPr lang="en-GB"/>
              <a:t> than previous estimate</a:t>
            </a:r>
            <a:endParaRPr/>
          </a:p>
        </p:txBody>
      </p:sp>
      <p:sp>
        <p:nvSpPr>
          <p:cNvPr id="587" name="Shape 58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61</a:t>
            </a:fld>
            <a:endParaRPr/>
          </a:p>
        </p:txBody>
      </p:sp>
      <p:pic>
        <p:nvPicPr>
          <p:cNvPr id="588" name="Shape 58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495950" y="1426900"/>
            <a:ext cx="4525209" cy="323379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" name="Shape 593"/>
          <p:cNvSpPr txBox="1">
            <a:spLocks noGrp="1"/>
          </p:cNvSpPr>
          <p:nvPr>
            <p:ph type="title"/>
          </p:nvPr>
        </p:nvSpPr>
        <p:spPr>
          <a:xfrm>
            <a:off x="311725" y="500925"/>
            <a:ext cx="8520600" cy="623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Dijkstra’s algorithm</a:t>
            </a:r>
            <a:endParaRPr/>
          </a:p>
        </p:txBody>
      </p:sp>
      <p:sp>
        <p:nvSpPr>
          <p:cNvPr id="594" name="Shape 594"/>
          <p:cNvSpPr txBox="1">
            <a:spLocks noGrp="1"/>
          </p:cNvSpPr>
          <p:nvPr>
            <p:ph type="body" idx="1"/>
          </p:nvPr>
        </p:nvSpPr>
        <p:spPr>
          <a:xfrm>
            <a:off x="311700" y="1505700"/>
            <a:ext cx="3999900" cy="3076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55600" rtl="0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-GB"/>
              <a:t>Repeat the following:</a:t>
            </a:r>
            <a:endParaRPr/>
          </a:p>
          <a:p>
            <a:pPr marL="914400" lvl="1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</a:pPr>
            <a:r>
              <a:rPr lang="en-GB"/>
              <a:t>Select unvisited vertex with </a:t>
            </a:r>
            <a:r>
              <a:rPr lang="en-GB" b="1"/>
              <a:t>lowest</a:t>
            </a:r>
            <a:r>
              <a:rPr lang="en-GB"/>
              <a:t> estimate</a:t>
            </a:r>
            <a:endParaRPr/>
          </a:p>
          <a:p>
            <a:pPr marL="914400" lvl="1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</a:pPr>
            <a:r>
              <a:rPr lang="en-GB"/>
              <a:t>Look at paths to </a:t>
            </a:r>
            <a:r>
              <a:rPr lang="en-GB" b="1"/>
              <a:t>unvisited</a:t>
            </a:r>
            <a:r>
              <a:rPr lang="en-GB"/>
              <a:t> nodes</a:t>
            </a:r>
            <a:endParaRPr/>
          </a:p>
          <a:p>
            <a:pPr marL="914400" lvl="1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</a:pPr>
            <a:r>
              <a:rPr lang="en-GB"/>
              <a:t>Update estimates if </a:t>
            </a:r>
            <a:r>
              <a:rPr lang="en-GB" b="1"/>
              <a:t>lower</a:t>
            </a:r>
            <a:r>
              <a:rPr lang="en-GB"/>
              <a:t> than previous estimate</a:t>
            </a:r>
            <a:endParaRPr/>
          </a:p>
        </p:txBody>
      </p:sp>
      <p:sp>
        <p:nvSpPr>
          <p:cNvPr id="595" name="Shape 59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62</a:t>
            </a:fld>
            <a:endParaRPr/>
          </a:p>
        </p:txBody>
      </p:sp>
      <p:pic>
        <p:nvPicPr>
          <p:cNvPr id="596" name="Shape 59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495950" y="1426900"/>
            <a:ext cx="4525209" cy="323379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1" name="Shape 601"/>
          <p:cNvSpPr txBox="1">
            <a:spLocks noGrp="1"/>
          </p:cNvSpPr>
          <p:nvPr>
            <p:ph type="title"/>
          </p:nvPr>
        </p:nvSpPr>
        <p:spPr>
          <a:xfrm>
            <a:off x="311725" y="500925"/>
            <a:ext cx="8520600" cy="623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Dijkstra’s algorithm</a:t>
            </a:r>
            <a:endParaRPr/>
          </a:p>
        </p:txBody>
      </p:sp>
      <p:sp>
        <p:nvSpPr>
          <p:cNvPr id="602" name="Shape 602"/>
          <p:cNvSpPr txBox="1">
            <a:spLocks noGrp="1"/>
          </p:cNvSpPr>
          <p:nvPr>
            <p:ph type="body" idx="1"/>
          </p:nvPr>
        </p:nvSpPr>
        <p:spPr>
          <a:xfrm>
            <a:off x="311700" y="1505700"/>
            <a:ext cx="3999900" cy="3076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55600" rtl="0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-GB"/>
              <a:t>Repeat the following:</a:t>
            </a:r>
            <a:endParaRPr/>
          </a:p>
          <a:p>
            <a:pPr marL="914400" lvl="1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</a:pPr>
            <a:r>
              <a:rPr lang="en-GB"/>
              <a:t>Select unvisited vertex with </a:t>
            </a:r>
            <a:r>
              <a:rPr lang="en-GB" b="1"/>
              <a:t>lowest</a:t>
            </a:r>
            <a:r>
              <a:rPr lang="en-GB"/>
              <a:t> estimate</a:t>
            </a:r>
            <a:endParaRPr/>
          </a:p>
          <a:p>
            <a:pPr marL="914400" lvl="1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</a:pPr>
            <a:r>
              <a:rPr lang="en-GB"/>
              <a:t>Look at paths to </a:t>
            </a:r>
            <a:r>
              <a:rPr lang="en-GB" b="1"/>
              <a:t>unvisited</a:t>
            </a:r>
            <a:r>
              <a:rPr lang="en-GB"/>
              <a:t> nodes</a:t>
            </a:r>
            <a:endParaRPr/>
          </a:p>
          <a:p>
            <a:pPr marL="914400" lvl="1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</a:pPr>
            <a:r>
              <a:rPr lang="en-GB"/>
              <a:t>Update estimates if </a:t>
            </a:r>
            <a:r>
              <a:rPr lang="en-GB" b="1"/>
              <a:t>lower</a:t>
            </a:r>
            <a:r>
              <a:rPr lang="en-GB"/>
              <a:t> than previous estimate</a:t>
            </a:r>
            <a:endParaRPr/>
          </a:p>
        </p:txBody>
      </p:sp>
      <p:sp>
        <p:nvSpPr>
          <p:cNvPr id="603" name="Shape 60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63</a:t>
            </a:fld>
            <a:endParaRPr/>
          </a:p>
        </p:txBody>
      </p:sp>
      <p:pic>
        <p:nvPicPr>
          <p:cNvPr id="604" name="Shape 60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495950" y="1426900"/>
            <a:ext cx="4525209" cy="323379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9" name="Shape 609"/>
          <p:cNvSpPr txBox="1">
            <a:spLocks noGrp="1"/>
          </p:cNvSpPr>
          <p:nvPr>
            <p:ph type="title"/>
          </p:nvPr>
        </p:nvSpPr>
        <p:spPr>
          <a:xfrm>
            <a:off x="311725" y="500925"/>
            <a:ext cx="8520600" cy="623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Dijkstra’s algorithm</a:t>
            </a:r>
            <a:endParaRPr/>
          </a:p>
        </p:txBody>
      </p:sp>
      <p:sp>
        <p:nvSpPr>
          <p:cNvPr id="610" name="Shape 610"/>
          <p:cNvSpPr txBox="1">
            <a:spLocks noGrp="1"/>
          </p:cNvSpPr>
          <p:nvPr>
            <p:ph type="body" idx="1"/>
          </p:nvPr>
        </p:nvSpPr>
        <p:spPr>
          <a:xfrm>
            <a:off x="311700" y="1505700"/>
            <a:ext cx="4184100" cy="3418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55600" rtl="0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-GB"/>
              <a:t>Repeat the following:</a:t>
            </a:r>
            <a:endParaRPr/>
          </a:p>
          <a:p>
            <a:pPr marL="914400" lvl="1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</a:pPr>
            <a:r>
              <a:rPr lang="en-GB"/>
              <a:t>Select unvisited vertex</a:t>
            </a:r>
            <a:br>
              <a:rPr lang="en-GB"/>
            </a:br>
            <a:r>
              <a:rPr lang="en-GB"/>
              <a:t>with </a:t>
            </a:r>
            <a:r>
              <a:rPr lang="en-GB" b="1"/>
              <a:t>lowest</a:t>
            </a:r>
            <a:r>
              <a:rPr lang="en-GB"/>
              <a:t> estimate</a:t>
            </a:r>
            <a:endParaRPr/>
          </a:p>
          <a:p>
            <a:pPr marL="914400" lvl="1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</a:pPr>
            <a:r>
              <a:rPr lang="en-GB"/>
              <a:t>Look at paths to</a:t>
            </a:r>
            <a:br>
              <a:rPr lang="en-GB"/>
            </a:br>
            <a:r>
              <a:rPr lang="en-GB" b="1"/>
              <a:t>unvisited</a:t>
            </a:r>
            <a:r>
              <a:rPr lang="en-GB"/>
              <a:t> nodes</a:t>
            </a:r>
            <a:endParaRPr/>
          </a:p>
          <a:p>
            <a:pPr marL="914400" lvl="1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</a:pPr>
            <a:r>
              <a:rPr lang="en-GB"/>
              <a:t>Update estimates if </a:t>
            </a:r>
            <a:r>
              <a:rPr lang="en-GB" b="1"/>
              <a:t>lower</a:t>
            </a:r>
            <a:r>
              <a:rPr lang="en-GB"/>
              <a:t> than previous estimate</a:t>
            </a:r>
            <a:endParaRPr/>
          </a:p>
          <a:p>
            <a:pPr marL="457200" lvl="0" indent="-355600" rtl="0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-GB"/>
              <a:t>Shortest paths indicated in </a:t>
            </a:r>
            <a:r>
              <a:rPr lang="en-GB">
                <a:solidFill>
                  <a:srgbClr val="FF0000"/>
                </a:solidFill>
              </a:rPr>
              <a:t>red</a:t>
            </a:r>
            <a:endParaRPr>
              <a:solidFill>
                <a:srgbClr val="FF0000"/>
              </a:solidFill>
            </a:endParaRPr>
          </a:p>
          <a:p>
            <a:pPr marL="457200" lvl="0" indent="-355600" rtl="0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-GB"/>
              <a:t>Complexity: </a:t>
            </a:r>
            <a:r>
              <a:rPr lang="en-GB" b="1"/>
              <a:t>O(</a:t>
            </a:r>
            <a:r>
              <a:rPr lang="en-GB" b="1" i="1"/>
              <a:t>E</a:t>
            </a:r>
            <a:r>
              <a:rPr lang="en-GB" b="1"/>
              <a:t> + </a:t>
            </a:r>
            <a:r>
              <a:rPr lang="en-GB" b="1" i="1"/>
              <a:t>V</a:t>
            </a:r>
            <a:r>
              <a:rPr lang="en-GB" b="1"/>
              <a:t> log </a:t>
            </a:r>
            <a:r>
              <a:rPr lang="en-GB" b="1" i="1"/>
              <a:t>V</a:t>
            </a:r>
            <a:r>
              <a:rPr lang="en-GB" b="1"/>
              <a:t>)</a:t>
            </a:r>
            <a:endParaRPr b="1"/>
          </a:p>
        </p:txBody>
      </p:sp>
      <p:sp>
        <p:nvSpPr>
          <p:cNvPr id="611" name="Shape 6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64</a:t>
            </a:fld>
            <a:endParaRPr/>
          </a:p>
        </p:txBody>
      </p:sp>
      <p:pic>
        <p:nvPicPr>
          <p:cNvPr id="612" name="Shape 61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495950" y="1426900"/>
            <a:ext cx="4525209" cy="323379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7" name="Shape 617"/>
          <p:cNvSpPr txBox="1">
            <a:spLocks noGrp="1"/>
          </p:cNvSpPr>
          <p:nvPr>
            <p:ph type="title"/>
          </p:nvPr>
        </p:nvSpPr>
        <p:spPr>
          <a:xfrm>
            <a:off x="311700" y="539725"/>
            <a:ext cx="8520600" cy="1282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8. Summary</a:t>
            </a:r>
            <a:endParaRPr/>
          </a:p>
        </p:txBody>
      </p:sp>
      <p:sp>
        <p:nvSpPr>
          <p:cNvPr id="618" name="Shape 61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65</a:t>
            </a:fld>
            <a:endParaRPr/>
          </a:p>
        </p:txBody>
      </p:sp>
    </p:spTree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3" name="Shape 623"/>
          <p:cNvSpPr txBox="1">
            <a:spLocks noGrp="1"/>
          </p:cNvSpPr>
          <p:nvPr>
            <p:ph type="title"/>
          </p:nvPr>
        </p:nvSpPr>
        <p:spPr>
          <a:xfrm>
            <a:off x="311725" y="500925"/>
            <a:ext cx="4166400" cy="2508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Summary</a:t>
            </a:r>
            <a:endParaRPr/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457200" lvl="0" indent="-406400" rtl="0">
              <a:spcBef>
                <a:spcPts val="0"/>
              </a:spcBef>
              <a:spcAft>
                <a:spcPts val="0"/>
              </a:spcAft>
              <a:buSzPts val="2800"/>
              <a:buChar char="●"/>
            </a:pPr>
            <a:r>
              <a:rPr lang="en-GB"/>
              <a:t>Concepts</a:t>
            </a:r>
            <a:endParaRPr/>
          </a:p>
        </p:txBody>
      </p:sp>
      <p:sp>
        <p:nvSpPr>
          <p:cNvPr id="624" name="Shape 624"/>
          <p:cNvSpPr txBox="1">
            <a:spLocks noGrp="1"/>
          </p:cNvSpPr>
          <p:nvPr>
            <p:ph type="body" idx="1"/>
          </p:nvPr>
        </p:nvSpPr>
        <p:spPr>
          <a:xfrm>
            <a:off x="4644675" y="500925"/>
            <a:ext cx="4166400" cy="4098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457200" lvl="0" indent="-355600" rtl="0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-GB"/>
              <a:t>Divide and conquer</a:t>
            </a:r>
            <a:endParaRPr/>
          </a:p>
          <a:p>
            <a:pPr marL="457200" lvl="0" indent="-355600" rtl="0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-GB"/>
              <a:t>Complexity</a:t>
            </a:r>
            <a:endParaRPr/>
          </a:p>
          <a:p>
            <a:pPr marL="914400" lvl="1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</a:pPr>
            <a:r>
              <a:rPr lang="en-GB"/>
              <a:t>O, Θ, Ω</a:t>
            </a:r>
            <a:endParaRPr/>
          </a:p>
          <a:p>
            <a:pPr marL="457200" lvl="0" indent="-355600" rtl="0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-GB"/>
              <a:t>(Un)stable sorting</a:t>
            </a:r>
            <a:endParaRPr/>
          </a:p>
          <a:p>
            <a:pPr marL="457200" lvl="0" indent="-355600" rtl="0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-GB"/>
              <a:t>Pointers</a:t>
            </a:r>
            <a:endParaRPr/>
          </a:p>
        </p:txBody>
      </p:sp>
      <p:sp>
        <p:nvSpPr>
          <p:cNvPr id="625" name="Shape 62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66</a:t>
            </a:fld>
            <a:endParaRPr/>
          </a:p>
        </p:txBody>
      </p:sp>
    </p:spTree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0" name="Shape 630"/>
          <p:cNvSpPr txBox="1">
            <a:spLocks noGrp="1"/>
          </p:cNvSpPr>
          <p:nvPr>
            <p:ph type="title"/>
          </p:nvPr>
        </p:nvSpPr>
        <p:spPr>
          <a:xfrm>
            <a:off x="311725" y="500925"/>
            <a:ext cx="4166400" cy="2508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Summary</a:t>
            </a:r>
            <a:endParaRPr/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457200" lvl="0" indent="-406400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Char char="●"/>
            </a:pPr>
            <a:r>
              <a:rPr lang="en-GB">
                <a:solidFill>
                  <a:schemeClr val="lt2"/>
                </a:solidFill>
              </a:rPr>
              <a:t>Concepts</a:t>
            </a:r>
            <a:endParaRPr>
              <a:solidFill>
                <a:schemeClr val="lt2"/>
              </a:solidFill>
            </a:endParaRPr>
          </a:p>
          <a:p>
            <a:pPr marL="457200" lvl="0" indent="-406400" rtl="0">
              <a:spcBef>
                <a:spcPts val="0"/>
              </a:spcBef>
              <a:spcAft>
                <a:spcPts val="0"/>
              </a:spcAft>
              <a:buSzPts val="2800"/>
              <a:buChar char="●"/>
            </a:pPr>
            <a:r>
              <a:rPr lang="en-GB"/>
              <a:t>Sorting algorithms</a:t>
            </a:r>
            <a:endParaRPr/>
          </a:p>
        </p:txBody>
      </p:sp>
      <p:sp>
        <p:nvSpPr>
          <p:cNvPr id="631" name="Shape 631"/>
          <p:cNvSpPr txBox="1">
            <a:spLocks noGrp="1"/>
          </p:cNvSpPr>
          <p:nvPr>
            <p:ph type="body" idx="1"/>
          </p:nvPr>
        </p:nvSpPr>
        <p:spPr>
          <a:xfrm>
            <a:off x="4644675" y="500925"/>
            <a:ext cx="4166400" cy="4098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457200" lvl="0" indent="-355600" rtl="0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-GB"/>
              <a:t>Insertion sort</a:t>
            </a:r>
            <a:endParaRPr/>
          </a:p>
          <a:p>
            <a:pPr marL="457200" lvl="0" indent="-355600" rtl="0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-GB"/>
              <a:t>Bubble sort</a:t>
            </a:r>
            <a:endParaRPr/>
          </a:p>
          <a:p>
            <a:pPr marL="457200" lvl="0" indent="-355600" rtl="0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-GB"/>
              <a:t>Merge sort</a:t>
            </a:r>
            <a:endParaRPr/>
          </a:p>
          <a:p>
            <a:pPr marL="457200" lvl="0" indent="-355600" rtl="0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-GB"/>
              <a:t>Quicksort</a:t>
            </a:r>
            <a:endParaRPr i="1"/>
          </a:p>
        </p:txBody>
      </p:sp>
      <p:sp>
        <p:nvSpPr>
          <p:cNvPr id="632" name="Shape 63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67</a:t>
            </a:fld>
            <a:endParaRPr/>
          </a:p>
        </p:txBody>
      </p:sp>
    </p:spTree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7" name="Shape 637"/>
          <p:cNvSpPr txBox="1">
            <a:spLocks noGrp="1"/>
          </p:cNvSpPr>
          <p:nvPr>
            <p:ph type="title"/>
          </p:nvPr>
        </p:nvSpPr>
        <p:spPr>
          <a:xfrm>
            <a:off x="311725" y="500925"/>
            <a:ext cx="4166400" cy="2508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Summary</a:t>
            </a:r>
            <a:endParaRPr/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lt2"/>
              </a:solidFill>
            </a:endParaRPr>
          </a:p>
          <a:p>
            <a:pPr marL="457200" lvl="0" indent="-406400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Char char="●"/>
            </a:pPr>
            <a:r>
              <a:rPr lang="en-GB">
                <a:solidFill>
                  <a:schemeClr val="lt2"/>
                </a:solidFill>
              </a:rPr>
              <a:t>Concepts</a:t>
            </a:r>
            <a:endParaRPr>
              <a:solidFill>
                <a:schemeClr val="lt2"/>
              </a:solidFill>
            </a:endParaRPr>
          </a:p>
          <a:p>
            <a:pPr marL="457200" lvl="0" indent="-406400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Char char="●"/>
            </a:pPr>
            <a:r>
              <a:rPr lang="en-GB">
                <a:solidFill>
                  <a:schemeClr val="lt2"/>
                </a:solidFill>
              </a:rPr>
              <a:t>Sorting algorithms</a:t>
            </a:r>
            <a:endParaRPr>
              <a:solidFill>
                <a:schemeClr val="lt2"/>
              </a:solidFill>
            </a:endParaRPr>
          </a:p>
          <a:p>
            <a:pPr marL="457200" lvl="0" indent="-406400" rtl="0">
              <a:spcBef>
                <a:spcPts val="0"/>
              </a:spcBef>
              <a:spcAft>
                <a:spcPts val="0"/>
              </a:spcAft>
              <a:buSzPts val="2800"/>
              <a:buChar char="●"/>
            </a:pPr>
            <a:r>
              <a:rPr lang="en-GB"/>
              <a:t>Data structures</a:t>
            </a:r>
            <a:endParaRPr/>
          </a:p>
        </p:txBody>
      </p:sp>
      <p:sp>
        <p:nvSpPr>
          <p:cNvPr id="638" name="Shape 638"/>
          <p:cNvSpPr txBox="1">
            <a:spLocks noGrp="1"/>
          </p:cNvSpPr>
          <p:nvPr>
            <p:ph type="body" idx="1"/>
          </p:nvPr>
        </p:nvSpPr>
        <p:spPr>
          <a:xfrm>
            <a:off x="4644675" y="500925"/>
            <a:ext cx="4166400" cy="4098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457200" lvl="0" indent="-355600" rtl="0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-GB"/>
              <a:t>Arrays</a:t>
            </a:r>
            <a:endParaRPr/>
          </a:p>
          <a:p>
            <a:pPr marL="457200" lvl="0" indent="-355600" rtl="0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-GB"/>
              <a:t>Dynamic arrays</a:t>
            </a:r>
            <a:endParaRPr/>
          </a:p>
          <a:p>
            <a:pPr marL="457200" lvl="0" indent="-355600" rtl="0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-GB"/>
              <a:t>(Doubly) linked lists</a:t>
            </a:r>
            <a:endParaRPr/>
          </a:p>
          <a:p>
            <a:pPr marL="457200" lvl="0" indent="-355600" rtl="0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-GB"/>
              <a:t>Binary search trees</a:t>
            </a:r>
            <a:endParaRPr/>
          </a:p>
          <a:p>
            <a:pPr marL="457200" lvl="0" indent="-355600" rtl="0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-GB"/>
              <a:t>Hash tables</a:t>
            </a:r>
            <a:endParaRPr/>
          </a:p>
          <a:p>
            <a:pPr marL="457200" lvl="0" indent="-355600" rtl="0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-GB"/>
              <a:t>(Directed) graphs</a:t>
            </a:r>
            <a:endParaRPr/>
          </a:p>
        </p:txBody>
      </p:sp>
      <p:sp>
        <p:nvSpPr>
          <p:cNvPr id="639" name="Shape 63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68</a:t>
            </a:fld>
            <a:endParaRPr/>
          </a:p>
        </p:txBody>
      </p:sp>
    </p:spTree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4" name="Shape 644"/>
          <p:cNvSpPr txBox="1">
            <a:spLocks noGrp="1"/>
          </p:cNvSpPr>
          <p:nvPr>
            <p:ph type="title"/>
          </p:nvPr>
        </p:nvSpPr>
        <p:spPr>
          <a:xfrm>
            <a:off x="311725" y="500925"/>
            <a:ext cx="4166400" cy="2508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Summary</a:t>
            </a:r>
            <a:endParaRPr/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457200" lvl="0" indent="-406400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Char char="●"/>
            </a:pPr>
            <a:r>
              <a:rPr lang="en-GB">
                <a:solidFill>
                  <a:schemeClr val="lt2"/>
                </a:solidFill>
              </a:rPr>
              <a:t>Concepts</a:t>
            </a:r>
            <a:endParaRPr>
              <a:solidFill>
                <a:schemeClr val="lt2"/>
              </a:solidFill>
            </a:endParaRPr>
          </a:p>
          <a:p>
            <a:pPr marL="457200" lvl="0" indent="-406400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Char char="●"/>
            </a:pPr>
            <a:r>
              <a:rPr lang="en-GB">
                <a:solidFill>
                  <a:schemeClr val="lt2"/>
                </a:solidFill>
              </a:rPr>
              <a:t>Sorting algorithms</a:t>
            </a:r>
            <a:endParaRPr>
              <a:solidFill>
                <a:schemeClr val="lt2"/>
              </a:solidFill>
            </a:endParaRPr>
          </a:p>
          <a:p>
            <a:pPr marL="457200" lvl="0" indent="-406400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Char char="●"/>
            </a:pPr>
            <a:r>
              <a:rPr lang="en-GB">
                <a:solidFill>
                  <a:schemeClr val="lt2"/>
                </a:solidFill>
              </a:rPr>
              <a:t>Data structures</a:t>
            </a:r>
            <a:endParaRPr>
              <a:solidFill>
                <a:schemeClr val="lt2"/>
              </a:solidFill>
            </a:endParaRPr>
          </a:p>
          <a:p>
            <a:pPr marL="457200" lvl="0" indent="-406400" rtl="0">
              <a:spcBef>
                <a:spcPts val="0"/>
              </a:spcBef>
              <a:spcAft>
                <a:spcPts val="0"/>
              </a:spcAft>
              <a:buSzPts val="2800"/>
              <a:buChar char="●"/>
            </a:pPr>
            <a:r>
              <a:rPr lang="en-GB"/>
              <a:t>Abstract data types</a:t>
            </a:r>
            <a:endParaRPr/>
          </a:p>
        </p:txBody>
      </p:sp>
      <p:sp>
        <p:nvSpPr>
          <p:cNvPr id="645" name="Shape 645"/>
          <p:cNvSpPr txBox="1">
            <a:spLocks noGrp="1"/>
          </p:cNvSpPr>
          <p:nvPr>
            <p:ph type="body" idx="1"/>
          </p:nvPr>
        </p:nvSpPr>
        <p:spPr>
          <a:xfrm>
            <a:off x="4644675" y="500925"/>
            <a:ext cx="4166400" cy="4098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457200" lvl="0" indent="-355600" rtl="0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-GB"/>
              <a:t>Queues</a:t>
            </a:r>
            <a:endParaRPr/>
          </a:p>
          <a:p>
            <a:pPr marL="457200" lvl="0" indent="-355600" rtl="0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-GB"/>
              <a:t>Stacks</a:t>
            </a:r>
            <a:endParaRPr/>
          </a:p>
          <a:p>
            <a:pPr marL="457200" lvl="0" indent="-355600" rtl="0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-GB"/>
              <a:t>Maps</a:t>
            </a:r>
            <a:endParaRPr/>
          </a:p>
          <a:p>
            <a:pPr marL="457200" lvl="0" indent="-355600" rtl="0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-GB"/>
              <a:t>Sets</a:t>
            </a:r>
            <a:endParaRPr/>
          </a:p>
        </p:txBody>
      </p:sp>
      <p:sp>
        <p:nvSpPr>
          <p:cNvPr id="646" name="Shape 64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69</a:t>
            </a:fld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Shape 104"/>
          <p:cNvSpPr txBox="1">
            <a:spLocks noGrp="1"/>
          </p:cNvSpPr>
          <p:nvPr>
            <p:ph type="title"/>
          </p:nvPr>
        </p:nvSpPr>
        <p:spPr>
          <a:xfrm>
            <a:off x="311700" y="539725"/>
            <a:ext cx="8520600" cy="1282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2. Sorting algorithms</a:t>
            </a:r>
            <a:endParaRPr/>
          </a:p>
        </p:txBody>
      </p:sp>
      <p:sp>
        <p:nvSpPr>
          <p:cNvPr id="105" name="Shape 10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7</a:t>
            </a:fld>
            <a:endParaRPr/>
          </a:p>
        </p:txBody>
      </p:sp>
    </p:spTree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1" name="Shape 651"/>
          <p:cNvSpPr txBox="1">
            <a:spLocks noGrp="1"/>
          </p:cNvSpPr>
          <p:nvPr>
            <p:ph type="title"/>
          </p:nvPr>
        </p:nvSpPr>
        <p:spPr>
          <a:xfrm>
            <a:off x="311725" y="500925"/>
            <a:ext cx="4166400" cy="3491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Summary</a:t>
            </a:r>
            <a:endParaRPr/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457200" lvl="0" indent="-406400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Char char="●"/>
            </a:pPr>
            <a:r>
              <a:rPr lang="en-GB">
                <a:solidFill>
                  <a:schemeClr val="lt2"/>
                </a:solidFill>
              </a:rPr>
              <a:t>Concepts</a:t>
            </a:r>
            <a:endParaRPr>
              <a:solidFill>
                <a:schemeClr val="lt2"/>
              </a:solidFill>
            </a:endParaRPr>
          </a:p>
          <a:p>
            <a:pPr marL="457200" lvl="0" indent="-406400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Char char="●"/>
            </a:pPr>
            <a:r>
              <a:rPr lang="en-GB">
                <a:solidFill>
                  <a:schemeClr val="lt2"/>
                </a:solidFill>
              </a:rPr>
              <a:t>Sorting algorithms</a:t>
            </a:r>
            <a:endParaRPr>
              <a:solidFill>
                <a:schemeClr val="lt2"/>
              </a:solidFill>
            </a:endParaRPr>
          </a:p>
          <a:p>
            <a:pPr marL="457200" lvl="0" indent="-406400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Char char="●"/>
            </a:pPr>
            <a:r>
              <a:rPr lang="en-GB">
                <a:solidFill>
                  <a:schemeClr val="lt2"/>
                </a:solidFill>
              </a:rPr>
              <a:t>Data structures</a:t>
            </a:r>
            <a:endParaRPr>
              <a:solidFill>
                <a:schemeClr val="lt2"/>
              </a:solidFill>
            </a:endParaRPr>
          </a:p>
          <a:p>
            <a:pPr marL="457200" lvl="0" indent="-406400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Char char="●"/>
            </a:pPr>
            <a:r>
              <a:rPr lang="en-GB">
                <a:solidFill>
                  <a:schemeClr val="lt2"/>
                </a:solidFill>
              </a:rPr>
              <a:t>Abstract data types</a:t>
            </a:r>
            <a:endParaRPr>
              <a:solidFill>
                <a:schemeClr val="lt2"/>
              </a:solidFill>
            </a:endParaRPr>
          </a:p>
          <a:p>
            <a:pPr marL="457200" lvl="0" indent="-406400" rtl="0">
              <a:spcBef>
                <a:spcPts val="0"/>
              </a:spcBef>
              <a:spcAft>
                <a:spcPts val="0"/>
              </a:spcAft>
              <a:buSzPts val="2800"/>
              <a:buChar char="●"/>
            </a:pPr>
            <a:r>
              <a:rPr lang="en-GB"/>
              <a:t>Algorithms</a:t>
            </a:r>
            <a:endParaRPr/>
          </a:p>
        </p:txBody>
      </p:sp>
      <p:sp>
        <p:nvSpPr>
          <p:cNvPr id="652" name="Shape 652"/>
          <p:cNvSpPr txBox="1">
            <a:spLocks noGrp="1"/>
          </p:cNvSpPr>
          <p:nvPr>
            <p:ph type="body" idx="1"/>
          </p:nvPr>
        </p:nvSpPr>
        <p:spPr>
          <a:xfrm>
            <a:off x="4644675" y="500925"/>
            <a:ext cx="4166400" cy="4098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457200" lvl="0" indent="-355600" rtl="0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-GB"/>
              <a:t>Binary search</a:t>
            </a:r>
            <a:endParaRPr/>
          </a:p>
          <a:p>
            <a:pPr marL="457200" lvl="0" indent="-355600" rtl="0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-GB"/>
              <a:t>Dijkstra’s algorithm</a:t>
            </a:r>
            <a:endParaRPr/>
          </a:p>
        </p:txBody>
      </p:sp>
      <p:sp>
        <p:nvSpPr>
          <p:cNvPr id="653" name="Shape 65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70</a:t>
            </a:fld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hape 110"/>
          <p:cNvSpPr txBox="1">
            <a:spLocks noGrp="1"/>
          </p:cNvSpPr>
          <p:nvPr>
            <p:ph type="title"/>
          </p:nvPr>
        </p:nvSpPr>
        <p:spPr>
          <a:xfrm>
            <a:off x="311725" y="500925"/>
            <a:ext cx="8520600" cy="623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Sorting</a:t>
            </a:r>
            <a:endParaRPr/>
          </a:p>
        </p:txBody>
      </p:sp>
      <p:sp>
        <p:nvSpPr>
          <p:cNvPr id="111" name="Shape 111"/>
          <p:cNvSpPr txBox="1">
            <a:spLocks noGrp="1"/>
          </p:cNvSpPr>
          <p:nvPr>
            <p:ph type="body" idx="1"/>
          </p:nvPr>
        </p:nvSpPr>
        <p:spPr>
          <a:xfrm>
            <a:off x="311700" y="1505700"/>
            <a:ext cx="5924700" cy="3076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55600" rtl="0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-GB"/>
              <a:t>Suppose we have some </a:t>
            </a:r>
            <a:r>
              <a:rPr lang="en-GB" b="1"/>
              <a:t>unsorted list</a:t>
            </a:r>
            <a:endParaRPr b="1"/>
          </a:p>
          <a:p>
            <a:pPr marL="457200" lvl="0" indent="-355600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-GB"/>
              <a:t>We want to make it </a:t>
            </a:r>
            <a:r>
              <a:rPr lang="en-GB" b="1"/>
              <a:t>sorted</a:t>
            </a:r>
            <a:endParaRPr b="1"/>
          </a:p>
        </p:txBody>
      </p:sp>
      <p:sp>
        <p:nvSpPr>
          <p:cNvPr id="112" name="Shape 1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8</a:t>
            </a:fld>
            <a:endParaRPr/>
          </a:p>
        </p:txBody>
      </p:sp>
      <p:sp>
        <p:nvSpPr>
          <p:cNvPr id="113" name="Shape 113"/>
          <p:cNvSpPr txBox="1"/>
          <p:nvPr/>
        </p:nvSpPr>
        <p:spPr>
          <a:xfrm>
            <a:off x="3765000" y="2928869"/>
            <a:ext cx="403500" cy="393600"/>
          </a:xfrm>
          <a:prstGeom prst="rect">
            <a:avLst/>
          </a:pr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000">
                <a:latin typeface="Roboto"/>
                <a:ea typeface="Roboto"/>
                <a:cs typeface="Roboto"/>
                <a:sym typeface="Roboto"/>
              </a:rPr>
              <a:t>3</a:t>
            </a:r>
            <a:endParaRPr sz="200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14" name="Shape 114"/>
          <p:cNvSpPr txBox="1"/>
          <p:nvPr/>
        </p:nvSpPr>
        <p:spPr>
          <a:xfrm>
            <a:off x="4168500" y="2928869"/>
            <a:ext cx="403500" cy="393600"/>
          </a:xfrm>
          <a:prstGeom prst="rect">
            <a:avLst/>
          </a:pr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000">
                <a:latin typeface="Roboto"/>
                <a:ea typeface="Roboto"/>
                <a:cs typeface="Roboto"/>
                <a:sym typeface="Roboto"/>
              </a:rPr>
              <a:t>1</a:t>
            </a:r>
            <a:endParaRPr sz="200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15" name="Shape 115"/>
          <p:cNvSpPr txBox="1"/>
          <p:nvPr/>
        </p:nvSpPr>
        <p:spPr>
          <a:xfrm>
            <a:off x="3361500" y="2928869"/>
            <a:ext cx="403500" cy="393600"/>
          </a:xfrm>
          <a:prstGeom prst="rect">
            <a:avLst/>
          </a:pr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000">
                <a:latin typeface="Roboto"/>
                <a:ea typeface="Roboto"/>
                <a:cs typeface="Roboto"/>
                <a:sym typeface="Roboto"/>
              </a:rPr>
              <a:t>5</a:t>
            </a:r>
            <a:endParaRPr sz="200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16" name="Shape 116"/>
          <p:cNvSpPr txBox="1"/>
          <p:nvPr/>
        </p:nvSpPr>
        <p:spPr>
          <a:xfrm>
            <a:off x="2958000" y="2928869"/>
            <a:ext cx="403500" cy="393600"/>
          </a:xfrm>
          <a:prstGeom prst="rect">
            <a:avLst/>
          </a:pr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000">
                <a:latin typeface="Roboto"/>
                <a:ea typeface="Roboto"/>
                <a:cs typeface="Roboto"/>
                <a:sym typeface="Roboto"/>
              </a:rPr>
              <a:t>6</a:t>
            </a:r>
            <a:endParaRPr sz="200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17" name="Shape 117"/>
          <p:cNvSpPr txBox="1"/>
          <p:nvPr/>
        </p:nvSpPr>
        <p:spPr>
          <a:xfrm>
            <a:off x="4572000" y="2928869"/>
            <a:ext cx="403500" cy="393600"/>
          </a:xfrm>
          <a:prstGeom prst="rect">
            <a:avLst/>
          </a:pr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000">
                <a:latin typeface="Roboto"/>
                <a:ea typeface="Roboto"/>
                <a:cs typeface="Roboto"/>
                <a:sym typeface="Roboto"/>
              </a:rPr>
              <a:t>8</a:t>
            </a:r>
            <a:endParaRPr sz="200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18" name="Shape 118"/>
          <p:cNvSpPr txBox="1"/>
          <p:nvPr/>
        </p:nvSpPr>
        <p:spPr>
          <a:xfrm>
            <a:off x="4975500" y="2928869"/>
            <a:ext cx="403500" cy="393600"/>
          </a:xfrm>
          <a:prstGeom prst="rect">
            <a:avLst/>
          </a:pr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000">
                <a:latin typeface="Roboto"/>
                <a:ea typeface="Roboto"/>
                <a:cs typeface="Roboto"/>
                <a:sym typeface="Roboto"/>
              </a:rPr>
              <a:t>7</a:t>
            </a:r>
            <a:endParaRPr sz="200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19" name="Shape 119"/>
          <p:cNvSpPr txBox="1"/>
          <p:nvPr/>
        </p:nvSpPr>
        <p:spPr>
          <a:xfrm>
            <a:off x="5379000" y="2928869"/>
            <a:ext cx="403500" cy="393600"/>
          </a:xfrm>
          <a:prstGeom prst="rect">
            <a:avLst/>
          </a:pr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000">
                <a:latin typeface="Roboto"/>
                <a:ea typeface="Roboto"/>
                <a:cs typeface="Roboto"/>
                <a:sym typeface="Roboto"/>
              </a:rPr>
              <a:t>2</a:t>
            </a:r>
            <a:endParaRPr sz="200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20" name="Shape 120"/>
          <p:cNvSpPr txBox="1"/>
          <p:nvPr/>
        </p:nvSpPr>
        <p:spPr>
          <a:xfrm>
            <a:off x="5782500" y="2928869"/>
            <a:ext cx="403500" cy="393600"/>
          </a:xfrm>
          <a:prstGeom prst="rect">
            <a:avLst/>
          </a:pr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000">
                <a:latin typeface="Roboto"/>
                <a:ea typeface="Roboto"/>
                <a:cs typeface="Roboto"/>
                <a:sym typeface="Roboto"/>
              </a:rPr>
              <a:t>4</a:t>
            </a:r>
            <a:endParaRPr sz="200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21" name="Shape 121"/>
          <p:cNvSpPr txBox="1"/>
          <p:nvPr/>
        </p:nvSpPr>
        <p:spPr>
          <a:xfrm>
            <a:off x="3765000" y="4045669"/>
            <a:ext cx="403500" cy="393600"/>
          </a:xfrm>
          <a:prstGeom prst="rect">
            <a:avLst/>
          </a:pr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000">
                <a:latin typeface="Roboto"/>
                <a:ea typeface="Roboto"/>
                <a:cs typeface="Roboto"/>
                <a:sym typeface="Roboto"/>
              </a:rPr>
              <a:t>3</a:t>
            </a:r>
            <a:endParaRPr sz="200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22" name="Shape 122"/>
          <p:cNvSpPr txBox="1"/>
          <p:nvPr/>
        </p:nvSpPr>
        <p:spPr>
          <a:xfrm>
            <a:off x="4168500" y="4045669"/>
            <a:ext cx="403500" cy="393600"/>
          </a:xfrm>
          <a:prstGeom prst="rect">
            <a:avLst/>
          </a:pr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000">
                <a:latin typeface="Roboto"/>
                <a:ea typeface="Roboto"/>
                <a:cs typeface="Roboto"/>
                <a:sym typeface="Roboto"/>
              </a:rPr>
              <a:t>4</a:t>
            </a:r>
            <a:endParaRPr sz="200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23" name="Shape 123"/>
          <p:cNvSpPr txBox="1"/>
          <p:nvPr/>
        </p:nvSpPr>
        <p:spPr>
          <a:xfrm>
            <a:off x="3361500" y="4045669"/>
            <a:ext cx="403500" cy="393600"/>
          </a:xfrm>
          <a:prstGeom prst="rect">
            <a:avLst/>
          </a:pr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000">
                <a:latin typeface="Roboto"/>
                <a:ea typeface="Roboto"/>
                <a:cs typeface="Roboto"/>
                <a:sym typeface="Roboto"/>
              </a:rPr>
              <a:t>2</a:t>
            </a:r>
            <a:endParaRPr sz="200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24" name="Shape 124"/>
          <p:cNvSpPr txBox="1"/>
          <p:nvPr/>
        </p:nvSpPr>
        <p:spPr>
          <a:xfrm>
            <a:off x="2958000" y="4045669"/>
            <a:ext cx="403500" cy="393600"/>
          </a:xfrm>
          <a:prstGeom prst="rect">
            <a:avLst/>
          </a:pr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000">
                <a:latin typeface="Roboto"/>
                <a:ea typeface="Roboto"/>
                <a:cs typeface="Roboto"/>
                <a:sym typeface="Roboto"/>
              </a:rPr>
              <a:t>1</a:t>
            </a:r>
            <a:endParaRPr sz="200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25" name="Shape 125"/>
          <p:cNvSpPr txBox="1"/>
          <p:nvPr/>
        </p:nvSpPr>
        <p:spPr>
          <a:xfrm>
            <a:off x="4572000" y="4045669"/>
            <a:ext cx="403500" cy="393600"/>
          </a:xfrm>
          <a:prstGeom prst="rect">
            <a:avLst/>
          </a:pr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000">
                <a:latin typeface="Roboto"/>
                <a:ea typeface="Roboto"/>
                <a:cs typeface="Roboto"/>
                <a:sym typeface="Roboto"/>
              </a:rPr>
              <a:t>5</a:t>
            </a:r>
            <a:endParaRPr sz="200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26" name="Shape 126"/>
          <p:cNvSpPr txBox="1"/>
          <p:nvPr/>
        </p:nvSpPr>
        <p:spPr>
          <a:xfrm>
            <a:off x="4975500" y="4045669"/>
            <a:ext cx="403500" cy="393600"/>
          </a:xfrm>
          <a:prstGeom prst="rect">
            <a:avLst/>
          </a:pr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000">
                <a:latin typeface="Roboto"/>
                <a:ea typeface="Roboto"/>
                <a:cs typeface="Roboto"/>
                <a:sym typeface="Roboto"/>
              </a:rPr>
              <a:t>6</a:t>
            </a:r>
            <a:endParaRPr sz="200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27" name="Shape 127"/>
          <p:cNvSpPr txBox="1"/>
          <p:nvPr/>
        </p:nvSpPr>
        <p:spPr>
          <a:xfrm>
            <a:off x="5379000" y="4045669"/>
            <a:ext cx="403500" cy="393600"/>
          </a:xfrm>
          <a:prstGeom prst="rect">
            <a:avLst/>
          </a:pr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000">
                <a:latin typeface="Roboto"/>
                <a:ea typeface="Roboto"/>
                <a:cs typeface="Roboto"/>
                <a:sym typeface="Roboto"/>
              </a:rPr>
              <a:t>7</a:t>
            </a:r>
            <a:endParaRPr sz="200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28" name="Shape 128"/>
          <p:cNvSpPr txBox="1"/>
          <p:nvPr/>
        </p:nvSpPr>
        <p:spPr>
          <a:xfrm>
            <a:off x="5782500" y="4045669"/>
            <a:ext cx="403500" cy="393600"/>
          </a:xfrm>
          <a:prstGeom prst="rect">
            <a:avLst/>
          </a:pr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000">
                <a:latin typeface="Roboto"/>
                <a:ea typeface="Roboto"/>
                <a:cs typeface="Roboto"/>
                <a:sym typeface="Roboto"/>
              </a:rPr>
              <a:t>8</a:t>
            </a:r>
            <a:endParaRPr sz="2000">
              <a:latin typeface="Roboto"/>
              <a:ea typeface="Roboto"/>
              <a:cs typeface="Roboto"/>
              <a:sym typeface="Roboto"/>
            </a:endParaRPr>
          </a:p>
        </p:txBody>
      </p:sp>
      <p:cxnSp>
        <p:nvCxnSpPr>
          <p:cNvPr id="129" name="Shape 129"/>
          <p:cNvCxnSpPr/>
          <p:nvPr/>
        </p:nvCxnSpPr>
        <p:spPr>
          <a:xfrm>
            <a:off x="4582400" y="3392525"/>
            <a:ext cx="0" cy="5745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stealth" w="med" len="med"/>
          </a:ln>
        </p:spPr>
      </p:cxn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Shape 134"/>
          <p:cNvSpPr txBox="1">
            <a:spLocks noGrp="1"/>
          </p:cNvSpPr>
          <p:nvPr>
            <p:ph type="body" idx="1"/>
          </p:nvPr>
        </p:nvSpPr>
        <p:spPr>
          <a:xfrm>
            <a:off x="4687025" y="1505700"/>
            <a:ext cx="4508700" cy="3457200"/>
          </a:xfrm>
          <a:prstGeom prst="rect">
            <a:avLst/>
          </a:prstGeom>
          <a:ln w="952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457200" lvl="0" indent="-33655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700"/>
              <a:buChar char="●"/>
            </a:pPr>
            <a:endParaRPr sz="1700">
              <a:solidFill>
                <a:srgbClr val="FFFFFF"/>
              </a:solidFill>
            </a:endParaRPr>
          </a:p>
          <a:p>
            <a:pPr marL="0" lvl="0" indent="0" rtl="0">
              <a:spcBef>
                <a:spcPts val="1600"/>
              </a:spcBef>
              <a:spcAft>
                <a:spcPts val="1600"/>
              </a:spcAft>
              <a:buNone/>
            </a:pPr>
            <a:r>
              <a:rPr lang="en-GB" sz="1700"/>
              <a:t/>
            </a:r>
            <a:br>
              <a:rPr lang="en-GB" sz="1700"/>
            </a:br>
            <a:r>
              <a:rPr lang="en-GB" sz="1700" b="1" i="1"/>
              <a:t>N</a:t>
            </a:r>
            <a:r>
              <a:rPr lang="en-GB" sz="1700" b="1"/>
              <a:t> steps</a:t>
            </a:r>
            <a:r>
              <a:rPr lang="en-GB" sz="1700"/>
              <a:t/>
            </a:r>
            <a:br>
              <a:rPr lang="en-GB" sz="1700"/>
            </a:br>
            <a:r>
              <a:rPr lang="en-GB" sz="1700"/>
              <a:t/>
            </a:r>
            <a:br>
              <a:rPr lang="en-GB" sz="1700"/>
            </a:br>
            <a:r>
              <a:rPr lang="en-GB" sz="1700"/>
              <a:t>    </a:t>
            </a:r>
            <a:r>
              <a:rPr lang="en-GB" sz="1700" b="1" i="1"/>
              <a:t>N</a:t>
            </a:r>
            <a:r>
              <a:rPr lang="en-GB" sz="1700" b="1"/>
              <a:t> steps</a:t>
            </a:r>
            <a:r>
              <a:rPr lang="en-GB" sz="1700"/>
              <a:t/>
            </a:r>
            <a:br>
              <a:rPr lang="en-GB" sz="1700"/>
            </a:br>
            <a:r>
              <a:rPr lang="en-GB" sz="1700"/>
              <a:t/>
            </a:r>
            <a:br>
              <a:rPr lang="en-GB" sz="1700"/>
            </a:br>
            <a:r>
              <a:rPr lang="en-GB" sz="1700"/>
              <a:t/>
            </a:r>
            <a:br>
              <a:rPr lang="en-GB" sz="1700"/>
            </a:br>
            <a:r>
              <a:rPr lang="en-GB" sz="1700"/>
              <a:t/>
            </a:r>
            <a:br>
              <a:rPr lang="en-GB" sz="1700"/>
            </a:br>
            <a:r>
              <a:rPr lang="en-GB" sz="1700"/>
              <a:t/>
            </a:r>
            <a:br>
              <a:rPr lang="en-GB" sz="1700"/>
            </a:br>
            <a:endParaRPr sz="1700"/>
          </a:p>
        </p:txBody>
      </p:sp>
      <p:sp>
        <p:nvSpPr>
          <p:cNvPr id="135" name="Shape 135"/>
          <p:cNvSpPr txBox="1">
            <a:spLocks noGrp="1"/>
          </p:cNvSpPr>
          <p:nvPr>
            <p:ph type="body" idx="1"/>
          </p:nvPr>
        </p:nvSpPr>
        <p:spPr>
          <a:xfrm>
            <a:off x="311700" y="1505700"/>
            <a:ext cx="4970100" cy="3457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457200" lvl="0" indent="-355600" rtl="0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-GB"/>
              <a:t>In pseudocode:</a:t>
            </a:r>
            <a:endParaRPr/>
          </a:p>
          <a:p>
            <a:pPr marL="0" lvl="0" indent="0" rtl="0">
              <a:spcBef>
                <a:spcPts val="1600"/>
              </a:spcBef>
              <a:spcAft>
                <a:spcPts val="1600"/>
              </a:spcAft>
              <a:buNone/>
            </a:pPr>
            <a:r>
              <a:rPr lang="en-GB" sz="1700">
                <a:latin typeface="Source Code Pro"/>
                <a:ea typeface="Source Code Pro"/>
                <a:cs typeface="Source Code Pro"/>
                <a:sym typeface="Source Code Pro"/>
              </a:rPr>
              <a:t>i ← 1</a:t>
            </a:r>
            <a:br>
              <a:rPr lang="en-GB" sz="1700">
                <a:latin typeface="Source Code Pro"/>
                <a:ea typeface="Source Code Pro"/>
                <a:cs typeface="Source Code Pro"/>
                <a:sym typeface="Source Code Pro"/>
              </a:rPr>
            </a:br>
            <a:r>
              <a:rPr lang="en-GB" sz="1700">
                <a:latin typeface="Source Code Pro"/>
                <a:ea typeface="Source Code Pro"/>
                <a:cs typeface="Source Code Pro"/>
                <a:sym typeface="Source Code Pro"/>
              </a:rPr>
              <a:t>while i &lt; length(A)</a:t>
            </a:r>
            <a:br>
              <a:rPr lang="en-GB" sz="1700">
                <a:latin typeface="Source Code Pro"/>
                <a:ea typeface="Source Code Pro"/>
                <a:cs typeface="Source Code Pro"/>
                <a:sym typeface="Source Code Pro"/>
              </a:rPr>
            </a:br>
            <a:r>
              <a:rPr lang="en-GB" sz="1700">
                <a:latin typeface="Source Code Pro"/>
                <a:ea typeface="Source Code Pro"/>
                <a:cs typeface="Source Code Pro"/>
                <a:sym typeface="Source Code Pro"/>
              </a:rPr>
              <a:t>    j ← i</a:t>
            </a:r>
            <a:br>
              <a:rPr lang="en-GB" sz="1700">
                <a:latin typeface="Source Code Pro"/>
                <a:ea typeface="Source Code Pro"/>
                <a:cs typeface="Source Code Pro"/>
                <a:sym typeface="Source Code Pro"/>
              </a:rPr>
            </a:br>
            <a:r>
              <a:rPr lang="en-GB" sz="1700">
                <a:latin typeface="Source Code Pro"/>
                <a:ea typeface="Source Code Pro"/>
                <a:cs typeface="Source Code Pro"/>
                <a:sym typeface="Source Code Pro"/>
              </a:rPr>
              <a:t>    while j &gt; 0 and A[j-1] &gt; A[j]</a:t>
            </a:r>
            <a:br>
              <a:rPr lang="en-GB" sz="1700">
                <a:latin typeface="Source Code Pro"/>
                <a:ea typeface="Source Code Pro"/>
                <a:cs typeface="Source Code Pro"/>
                <a:sym typeface="Source Code Pro"/>
              </a:rPr>
            </a:br>
            <a:r>
              <a:rPr lang="en-GB" sz="1700">
                <a:latin typeface="Source Code Pro"/>
                <a:ea typeface="Source Code Pro"/>
                <a:cs typeface="Source Code Pro"/>
                <a:sym typeface="Source Code Pro"/>
              </a:rPr>
              <a:t>        swap A[j] and A[j-1]</a:t>
            </a:r>
            <a:br>
              <a:rPr lang="en-GB" sz="1700">
                <a:latin typeface="Source Code Pro"/>
                <a:ea typeface="Source Code Pro"/>
                <a:cs typeface="Source Code Pro"/>
                <a:sym typeface="Source Code Pro"/>
              </a:rPr>
            </a:br>
            <a:r>
              <a:rPr lang="en-GB" sz="1700">
                <a:latin typeface="Source Code Pro"/>
                <a:ea typeface="Source Code Pro"/>
                <a:cs typeface="Source Code Pro"/>
                <a:sym typeface="Source Code Pro"/>
              </a:rPr>
              <a:t>        j ← j - 1</a:t>
            </a:r>
            <a:br>
              <a:rPr lang="en-GB" sz="1700">
                <a:latin typeface="Source Code Pro"/>
                <a:ea typeface="Source Code Pro"/>
                <a:cs typeface="Source Code Pro"/>
                <a:sym typeface="Source Code Pro"/>
              </a:rPr>
            </a:br>
            <a:r>
              <a:rPr lang="en-GB" sz="1700">
                <a:latin typeface="Source Code Pro"/>
                <a:ea typeface="Source Code Pro"/>
                <a:cs typeface="Source Code Pro"/>
                <a:sym typeface="Source Code Pro"/>
              </a:rPr>
              <a:t>    end while</a:t>
            </a:r>
            <a:br>
              <a:rPr lang="en-GB" sz="1700">
                <a:latin typeface="Source Code Pro"/>
                <a:ea typeface="Source Code Pro"/>
                <a:cs typeface="Source Code Pro"/>
                <a:sym typeface="Source Code Pro"/>
              </a:rPr>
            </a:br>
            <a:r>
              <a:rPr lang="en-GB" sz="1700">
                <a:latin typeface="Source Code Pro"/>
                <a:ea typeface="Source Code Pro"/>
                <a:cs typeface="Source Code Pro"/>
                <a:sym typeface="Source Code Pro"/>
              </a:rPr>
              <a:t>    i ← i + 1</a:t>
            </a:r>
            <a:br>
              <a:rPr lang="en-GB" sz="1700">
                <a:latin typeface="Source Code Pro"/>
                <a:ea typeface="Source Code Pro"/>
                <a:cs typeface="Source Code Pro"/>
                <a:sym typeface="Source Code Pro"/>
              </a:rPr>
            </a:br>
            <a:r>
              <a:rPr lang="en-GB" sz="1700">
                <a:latin typeface="Source Code Pro"/>
                <a:ea typeface="Source Code Pro"/>
                <a:cs typeface="Source Code Pro"/>
                <a:sym typeface="Source Code Pro"/>
              </a:rPr>
              <a:t>end while</a:t>
            </a:r>
            <a:endParaRPr sz="1700">
              <a:latin typeface="Source Code Pro"/>
              <a:ea typeface="Source Code Pro"/>
              <a:cs typeface="Source Code Pro"/>
              <a:sym typeface="Source Code Pro"/>
            </a:endParaRPr>
          </a:p>
        </p:txBody>
      </p:sp>
      <p:sp>
        <p:nvSpPr>
          <p:cNvPr id="136" name="Shape 136"/>
          <p:cNvSpPr txBox="1">
            <a:spLocks noGrp="1"/>
          </p:cNvSpPr>
          <p:nvPr>
            <p:ph type="title"/>
          </p:nvPr>
        </p:nvSpPr>
        <p:spPr>
          <a:xfrm>
            <a:off x="311725" y="500925"/>
            <a:ext cx="8520600" cy="623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Insertion sort</a:t>
            </a:r>
            <a:endParaRPr/>
          </a:p>
        </p:txBody>
      </p:sp>
      <p:sp>
        <p:nvSpPr>
          <p:cNvPr id="137" name="Shape 137"/>
          <p:cNvSpPr txBox="1">
            <a:spLocks noGrp="1"/>
          </p:cNvSpPr>
          <p:nvPr>
            <p:ph type="body" idx="1"/>
          </p:nvPr>
        </p:nvSpPr>
        <p:spPr>
          <a:xfrm>
            <a:off x="311700" y="1505700"/>
            <a:ext cx="3999900" cy="3076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457200" lvl="0" indent="-355600" rtl="0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-GB"/>
              <a:t>“Naive” sorting algorithm</a:t>
            </a:r>
            <a:endParaRPr/>
          </a:p>
          <a:p>
            <a:pPr marL="457200" lvl="0" indent="-355600" rtl="0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-GB"/>
              <a:t>One-by-one, take each element and move it</a:t>
            </a:r>
            <a:endParaRPr/>
          </a:p>
          <a:p>
            <a:pPr marL="457200" lvl="0" indent="-355600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-GB"/>
              <a:t>When all elements have been moved, list is sorted!</a:t>
            </a:r>
            <a:endParaRPr/>
          </a:p>
        </p:txBody>
      </p:sp>
      <p:sp>
        <p:nvSpPr>
          <p:cNvPr id="138" name="Shape 13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9</a:t>
            </a:fld>
            <a:endParaRPr/>
          </a:p>
        </p:txBody>
      </p:sp>
      <p:sp>
        <p:nvSpPr>
          <p:cNvPr id="139" name="Shape 139"/>
          <p:cNvSpPr txBox="1">
            <a:spLocks noGrp="1"/>
          </p:cNvSpPr>
          <p:nvPr>
            <p:ph type="body" idx="1"/>
          </p:nvPr>
        </p:nvSpPr>
        <p:spPr>
          <a:xfrm>
            <a:off x="311700" y="1505700"/>
            <a:ext cx="4970100" cy="3457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457200" lvl="0" indent="-355600" rtl="0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-GB"/>
              <a:t>In pseudocode:</a:t>
            </a:r>
            <a:endParaRPr/>
          </a:p>
          <a:p>
            <a:pPr marL="0" lvl="0" indent="0" rtl="0">
              <a:spcBef>
                <a:spcPts val="1600"/>
              </a:spcBef>
              <a:spcAft>
                <a:spcPts val="1600"/>
              </a:spcAft>
              <a:buNone/>
            </a:pPr>
            <a:r>
              <a:rPr lang="en-GB" sz="1700">
                <a:latin typeface="Source Code Pro"/>
                <a:ea typeface="Source Code Pro"/>
                <a:cs typeface="Source Code Pro"/>
                <a:sym typeface="Source Code Pro"/>
              </a:rPr>
              <a:t>i ← 1</a:t>
            </a:r>
            <a:br>
              <a:rPr lang="en-GB" sz="1700">
                <a:latin typeface="Source Code Pro"/>
                <a:ea typeface="Source Code Pro"/>
                <a:cs typeface="Source Code Pro"/>
                <a:sym typeface="Source Code Pro"/>
              </a:rPr>
            </a:br>
            <a:r>
              <a:rPr lang="en-GB" sz="1700" b="1">
                <a:latin typeface="Source Code Pro"/>
                <a:ea typeface="Source Code Pro"/>
                <a:cs typeface="Source Code Pro"/>
                <a:sym typeface="Source Code Pro"/>
              </a:rPr>
              <a:t>while</a:t>
            </a:r>
            <a:r>
              <a:rPr lang="en-GB" sz="1700">
                <a:latin typeface="Source Code Pro"/>
                <a:ea typeface="Source Code Pro"/>
                <a:cs typeface="Source Code Pro"/>
                <a:sym typeface="Source Code Pro"/>
              </a:rPr>
              <a:t> i &lt; length(A)</a:t>
            </a:r>
            <a:br>
              <a:rPr lang="en-GB" sz="1700">
                <a:latin typeface="Source Code Pro"/>
                <a:ea typeface="Source Code Pro"/>
                <a:cs typeface="Source Code Pro"/>
                <a:sym typeface="Source Code Pro"/>
              </a:rPr>
            </a:br>
            <a:r>
              <a:rPr lang="en-GB" sz="1700">
                <a:latin typeface="Source Code Pro"/>
                <a:ea typeface="Source Code Pro"/>
                <a:cs typeface="Source Code Pro"/>
                <a:sym typeface="Source Code Pro"/>
              </a:rPr>
              <a:t>    j ← i</a:t>
            </a:r>
            <a:br>
              <a:rPr lang="en-GB" sz="1700">
                <a:latin typeface="Source Code Pro"/>
                <a:ea typeface="Source Code Pro"/>
                <a:cs typeface="Source Code Pro"/>
                <a:sym typeface="Source Code Pro"/>
              </a:rPr>
            </a:br>
            <a:r>
              <a:rPr lang="en-GB" sz="1700">
                <a:latin typeface="Source Code Pro"/>
                <a:ea typeface="Source Code Pro"/>
                <a:cs typeface="Source Code Pro"/>
                <a:sym typeface="Source Code Pro"/>
              </a:rPr>
              <a:t>    </a:t>
            </a:r>
            <a:r>
              <a:rPr lang="en-GB" sz="1700" b="1">
                <a:latin typeface="Source Code Pro"/>
                <a:ea typeface="Source Code Pro"/>
                <a:cs typeface="Source Code Pro"/>
                <a:sym typeface="Source Code Pro"/>
              </a:rPr>
              <a:t>while</a:t>
            </a:r>
            <a:r>
              <a:rPr lang="en-GB" sz="1700">
                <a:latin typeface="Source Code Pro"/>
                <a:ea typeface="Source Code Pro"/>
                <a:cs typeface="Source Code Pro"/>
                <a:sym typeface="Source Code Pro"/>
              </a:rPr>
              <a:t> j &gt; 0 and A[j-1] &gt; A[j]</a:t>
            </a:r>
            <a:br>
              <a:rPr lang="en-GB" sz="1700">
                <a:latin typeface="Source Code Pro"/>
                <a:ea typeface="Source Code Pro"/>
                <a:cs typeface="Source Code Pro"/>
                <a:sym typeface="Source Code Pro"/>
              </a:rPr>
            </a:br>
            <a:r>
              <a:rPr lang="en-GB" sz="1700">
                <a:latin typeface="Source Code Pro"/>
                <a:ea typeface="Source Code Pro"/>
                <a:cs typeface="Source Code Pro"/>
                <a:sym typeface="Source Code Pro"/>
              </a:rPr>
              <a:t>        swap A[j] and A[j-1]</a:t>
            </a:r>
            <a:br>
              <a:rPr lang="en-GB" sz="1700">
                <a:latin typeface="Source Code Pro"/>
                <a:ea typeface="Source Code Pro"/>
                <a:cs typeface="Source Code Pro"/>
                <a:sym typeface="Source Code Pro"/>
              </a:rPr>
            </a:br>
            <a:r>
              <a:rPr lang="en-GB" sz="1700">
                <a:latin typeface="Source Code Pro"/>
                <a:ea typeface="Source Code Pro"/>
                <a:cs typeface="Source Code Pro"/>
                <a:sym typeface="Source Code Pro"/>
              </a:rPr>
              <a:t>        j ← j - 1</a:t>
            </a:r>
            <a:br>
              <a:rPr lang="en-GB" sz="1700">
                <a:latin typeface="Source Code Pro"/>
                <a:ea typeface="Source Code Pro"/>
                <a:cs typeface="Source Code Pro"/>
                <a:sym typeface="Source Code Pro"/>
              </a:rPr>
            </a:br>
            <a:r>
              <a:rPr lang="en-GB" sz="1700">
                <a:latin typeface="Source Code Pro"/>
                <a:ea typeface="Source Code Pro"/>
                <a:cs typeface="Source Code Pro"/>
                <a:sym typeface="Source Code Pro"/>
              </a:rPr>
              <a:t>    end while</a:t>
            </a:r>
            <a:br>
              <a:rPr lang="en-GB" sz="1700">
                <a:latin typeface="Source Code Pro"/>
                <a:ea typeface="Source Code Pro"/>
                <a:cs typeface="Source Code Pro"/>
                <a:sym typeface="Source Code Pro"/>
              </a:rPr>
            </a:br>
            <a:r>
              <a:rPr lang="en-GB" sz="1700">
                <a:latin typeface="Source Code Pro"/>
                <a:ea typeface="Source Code Pro"/>
                <a:cs typeface="Source Code Pro"/>
                <a:sym typeface="Source Code Pro"/>
              </a:rPr>
              <a:t>    i ← i + 1</a:t>
            </a:r>
            <a:br>
              <a:rPr lang="en-GB" sz="1700">
                <a:latin typeface="Source Code Pro"/>
                <a:ea typeface="Source Code Pro"/>
                <a:cs typeface="Source Code Pro"/>
                <a:sym typeface="Source Code Pro"/>
              </a:rPr>
            </a:br>
            <a:r>
              <a:rPr lang="en-GB" sz="1700">
                <a:latin typeface="Source Code Pro"/>
                <a:ea typeface="Source Code Pro"/>
                <a:cs typeface="Source Code Pro"/>
                <a:sym typeface="Source Code Pro"/>
              </a:rPr>
              <a:t>end while</a:t>
            </a:r>
            <a:endParaRPr sz="1700">
              <a:latin typeface="Source Code Pro"/>
              <a:ea typeface="Source Code Pro"/>
              <a:cs typeface="Source Code Pro"/>
              <a:sym typeface="Source Code Pro"/>
            </a:endParaRPr>
          </a:p>
        </p:txBody>
      </p:sp>
      <p:sp>
        <p:nvSpPr>
          <p:cNvPr id="140" name="Shape 140"/>
          <p:cNvSpPr txBox="1"/>
          <p:nvPr/>
        </p:nvSpPr>
        <p:spPr>
          <a:xfrm>
            <a:off x="4182950" y="4638950"/>
            <a:ext cx="2263800" cy="504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0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rPr>
              <a:t>Total: </a:t>
            </a:r>
            <a:r>
              <a:rPr lang="en-GB" sz="2000" b="1" i="1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rPr>
              <a:t>N</a:t>
            </a:r>
            <a:r>
              <a:rPr lang="en-GB" sz="2000" b="1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rPr>
              <a:t>² steps</a:t>
            </a:r>
            <a:endParaRPr sz="2000" b="1">
              <a:solidFill>
                <a:schemeClr val="dk2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41" name="Shape 141"/>
          <p:cNvSpPr txBox="1"/>
          <p:nvPr/>
        </p:nvSpPr>
        <p:spPr>
          <a:xfrm>
            <a:off x="6757350" y="4085338"/>
            <a:ext cx="22638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900"/>
              <a:t>By Swfung8 (Own work) [</a:t>
            </a:r>
            <a:r>
              <a:rPr lang="en-GB" sz="900" u="sng">
                <a:solidFill>
                  <a:schemeClr val="hlink"/>
                </a:solidFill>
                <a:hlinkClick r:id="rId3"/>
              </a:rPr>
              <a:t>CC BY-SA 3.0</a:t>
            </a:r>
            <a:r>
              <a:rPr lang="en-GB" sz="900"/>
              <a:t>], via Wikimedia Commons</a:t>
            </a:r>
            <a:endParaRPr sz="900"/>
          </a:p>
        </p:txBody>
      </p:sp>
      <p:sp>
        <p:nvSpPr>
          <p:cNvPr id="142" name="Shape 142" title="video.mp4">
            <a:hlinkClick r:id="rId4"/>
          </p:cNvPr>
          <p:cNvSpPr/>
          <p:nvPr/>
        </p:nvSpPr>
        <p:spPr>
          <a:xfrm>
            <a:off x="5867758" y="1693850"/>
            <a:ext cx="3153391" cy="2365037"/>
          </a:xfrm>
          <a:prstGeom prst="rect">
            <a:avLst/>
          </a:prstGeom>
          <a:blipFill>
            <a:blip r:embed="rId5">
              <a:alphaModFix/>
            </a:blip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Paradigm">
  <a:themeElements>
    <a:clrScheme name="Paradigm">
      <a:dk1>
        <a:srgbClr val="31394D"/>
      </a:dk1>
      <a:lt1>
        <a:srgbClr val="FFFFFF"/>
      </a:lt1>
      <a:dk2>
        <a:srgbClr val="666666"/>
      </a:dk2>
      <a:lt2>
        <a:srgbClr val="626B73"/>
      </a:lt2>
      <a:accent1>
        <a:srgbClr val="002F4A"/>
      </a:accent1>
      <a:accent2>
        <a:srgbClr val="D9C4B1"/>
      </a:accent2>
      <a:accent3>
        <a:srgbClr val="EDE3DA"/>
      </a:accent3>
      <a:accent4>
        <a:srgbClr val="B85741"/>
      </a:accent4>
      <a:accent5>
        <a:srgbClr val="009384"/>
      </a:accent5>
      <a:accent6>
        <a:srgbClr val="D0F6FF"/>
      </a:accent6>
      <a:hlink>
        <a:srgbClr val="009384"/>
      </a:hlink>
      <a:folHlink>
        <a:srgbClr val="009384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2302</Words>
  <Application>Microsoft Macintosh PowerPoint</Application>
  <PresentationFormat>On-screen Show (16:9)</PresentationFormat>
  <Paragraphs>594</Paragraphs>
  <Slides>70</Slides>
  <Notes>70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70</vt:i4>
      </vt:variant>
    </vt:vector>
  </HeadingPairs>
  <TitlesOfParts>
    <vt:vector size="74" baseType="lpstr">
      <vt:lpstr>Roboto</vt:lpstr>
      <vt:lpstr>Source Code Pro</vt:lpstr>
      <vt:lpstr>Merriweather</vt:lpstr>
      <vt:lpstr>Paradigm</vt:lpstr>
      <vt:lpstr>Algorithms &amp; Data Structures Lecture 1</vt:lpstr>
      <vt:lpstr>Outline</vt:lpstr>
      <vt:lpstr>Attention!</vt:lpstr>
      <vt:lpstr>1. Motivation</vt:lpstr>
      <vt:lpstr>Motivation  Algorithms Data Structures</vt:lpstr>
      <vt:lpstr>Motivation  Algorithms Data Structures</vt:lpstr>
      <vt:lpstr>2. Sorting algorithms</vt:lpstr>
      <vt:lpstr>Sorting</vt:lpstr>
      <vt:lpstr>Insertion sort</vt:lpstr>
      <vt:lpstr>Bubble sort</vt:lpstr>
      <vt:lpstr>Intermezzo: Divide and conquer</vt:lpstr>
      <vt:lpstr>Merge sort</vt:lpstr>
      <vt:lpstr>3. Complexity analysis</vt:lpstr>
      <vt:lpstr>Complexity – O</vt:lpstr>
      <vt:lpstr>Complexity – O</vt:lpstr>
      <vt:lpstr>Complexity – O</vt:lpstr>
      <vt:lpstr>Complexity – O</vt:lpstr>
      <vt:lpstr>Complexity – Ω </vt:lpstr>
      <vt:lpstr>Complexity – Θ </vt:lpstr>
      <vt:lpstr>One more sorting example: Quicksort</vt:lpstr>
      <vt:lpstr>Stable sorting</vt:lpstr>
      <vt:lpstr>Comparison of algorithms</vt:lpstr>
      <vt:lpstr>4. Linear data structures</vt:lpstr>
      <vt:lpstr>Memory</vt:lpstr>
      <vt:lpstr>Arrays</vt:lpstr>
      <vt:lpstr>Dynamic arrays</vt:lpstr>
      <vt:lpstr>Pointers</vt:lpstr>
      <vt:lpstr>Linked list</vt:lpstr>
      <vt:lpstr>Doubly Linked list</vt:lpstr>
      <vt:lpstr>Binary search</vt:lpstr>
      <vt:lpstr>Algorithms &amp; Data Structures Lecture 2</vt:lpstr>
      <vt:lpstr>Outline</vt:lpstr>
      <vt:lpstr>5. Nonlinear data structures</vt:lpstr>
      <vt:lpstr>Recall: Binary search</vt:lpstr>
      <vt:lpstr>Binary search trees</vt:lpstr>
      <vt:lpstr>Hash tables</vt:lpstr>
      <vt:lpstr>Hash tables</vt:lpstr>
      <vt:lpstr>Comparing data structures</vt:lpstr>
      <vt:lpstr>6. Abstract data types</vt:lpstr>
      <vt:lpstr>Why “Abstract”?</vt:lpstr>
      <vt:lpstr>Queue</vt:lpstr>
      <vt:lpstr>Stack</vt:lpstr>
      <vt:lpstr>Map</vt:lpstr>
      <vt:lpstr>Map</vt:lpstr>
      <vt:lpstr>Map</vt:lpstr>
      <vt:lpstr>Set</vt:lpstr>
      <vt:lpstr>Set</vt:lpstr>
      <vt:lpstr>Set</vt:lpstr>
      <vt:lpstr>Comparing ADTs</vt:lpstr>
      <vt:lpstr>7. Dijkstra’s algorithm</vt:lpstr>
      <vt:lpstr>Graphs</vt:lpstr>
      <vt:lpstr>Graphs</vt:lpstr>
      <vt:lpstr>Graphs</vt:lpstr>
      <vt:lpstr>Pathfinding</vt:lpstr>
      <vt:lpstr>Dijkstra’s algorithm</vt:lpstr>
      <vt:lpstr>Dijkstra’s algorithm</vt:lpstr>
      <vt:lpstr>Dijkstra’s algorithm</vt:lpstr>
      <vt:lpstr>Dijkstra’s algorithm</vt:lpstr>
      <vt:lpstr>Dijkstra’s algorithm</vt:lpstr>
      <vt:lpstr>Dijkstra’s algorithm</vt:lpstr>
      <vt:lpstr>Dijkstra’s algorithm</vt:lpstr>
      <vt:lpstr>Dijkstra’s algorithm</vt:lpstr>
      <vt:lpstr>Dijkstra’s algorithm</vt:lpstr>
      <vt:lpstr>Dijkstra’s algorithm</vt:lpstr>
      <vt:lpstr>8. Summary</vt:lpstr>
      <vt:lpstr>Summary  Concepts</vt:lpstr>
      <vt:lpstr>Summary  Concepts Sorting algorithms</vt:lpstr>
      <vt:lpstr>Summary  Concepts Sorting algorithms Data structures</vt:lpstr>
      <vt:lpstr>Summary  Concepts Sorting algorithms Data structures Abstract data types</vt:lpstr>
      <vt:lpstr>Summary  Concepts Sorting algorithms Data structures Abstract data types Algorithms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Algorithms &amp; Data Structures Lecture 1</dc:title>
  <cp:lastModifiedBy>L</cp:lastModifiedBy>
  <cp:revision>3</cp:revision>
  <dcterms:modified xsi:type="dcterms:W3CDTF">2018-03-04T15:49:08Z</dcterms:modified>
</cp:coreProperties>
</file>