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9"/>
  </p:notesMasterIdLst>
  <p:handoutMasterIdLst>
    <p:handoutMasterId r:id="rId10"/>
  </p:handoutMasterIdLst>
  <p:sldIdLst>
    <p:sldId id="579" r:id="rId2"/>
    <p:sldId id="608" r:id="rId3"/>
    <p:sldId id="609" r:id="rId4"/>
    <p:sldId id="610" r:id="rId5"/>
    <p:sldId id="595" r:id="rId6"/>
    <p:sldId id="606" r:id="rId7"/>
    <p:sldId id="61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02BB"/>
    <a:srgbClr val="000000"/>
    <a:srgbClr val="179E68"/>
    <a:srgbClr val="0000FF"/>
    <a:srgbClr val="FF8181"/>
    <a:srgbClr val="C1B3D1"/>
    <a:srgbClr val="0033CC"/>
    <a:srgbClr val="56E09E"/>
    <a:srgbClr val="00B05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6390" autoAdjust="0"/>
    <p:restoredTop sz="96167" autoAdjust="0"/>
  </p:normalViewPr>
  <p:slideViewPr>
    <p:cSldViewPr snapToGrid="0" snapToObjects="1">
      <p:cViewPr varScale="1">
        <p:scale>
          <a:sx n="112" d="100"/>
          <a:sy n="112" d="100"/>
        </p:scale>
        <p:origin x="200" y="8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0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3C69A-03FB-6E4A-B7EB-FF30DF587EB5}" type="datetime1">
              <a:rPr lang="en-US" smtClean="0"/>
              <a:pPr/>
              <a:t>10/11/17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EC1ED-C620-F147-804C-8EF761D1A9C8}" type="datetime1">
              <a:rPr lang="en-US" smtClean="0"/>
              <a:pPr/>
              <a:t>10/11/17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698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3762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8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tiff"/><Relationship Id="rId3" Type="http://schemas.openxmlformats.org/officeDocument/2006/relationships/hyperlink" Target="https://edms.cern.ch/file/1296306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Relationship Id="rId3" Type="http://schemas.openxmlformats.org/officeDocument/2006/relationships/hyperlink" Target="https://indico.cern.ch/event/578789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Relationship Id="rId3" Type="http://schemas.openxmlformats.org/officeDocument/2006/relationships/hyperlink" Target="https://indico.cern.ch/event/609486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tiff"/><Relationship Id="rId3" Type="http://schemas.openxmlformats.org/officeDocument/2006/relationships/image" Target="../media/image11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tiff"/><Relationship Id="rId3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625675"/>
            <a:ext cx="8701471" cy="134470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Motivation for PSB-PS transfer studies and PS observations</a:t>
            </a:r>
            <a:endParaRPr lang="en-US" sz="3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4475352"/>
            <a:ext cx="8701471" cy="1276546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</a:pPr>
            <a:r>
              <a:rPr lang="en-US" dirty="0" smtClean="0">
                <a:solidFill>
                  <a:srgbClr val="FFFFFF"/>
                </a:solidFill>
              </a:rPr>
              <a:t>F</a:t>
            </a:r>
            <a:r>
              <a:rPr lang="en-US" dirty="0">
                <a:solidFill>
                  <a:srgbClr val="FFFFFF"/>
                </a:solidFill>
              </a:rPr>
              <a:t>. </a:t>
            </a:r>
            <a:r>
              <a:rPr lang="en-US" dirty="0" err="1">
                <a:solidFill>
                  <a:srgbClr val="FFFFFF"/>
                </a:solidFill>
              </a:rPr>
              <a:t>Asvesta</a:t>
            </a:r>
            <a:r>
              <a:rPr lang="en-US" dirty="0">
                <a:solidFill>
                  <a:srgbClr val="FFFFFF"/>
                </a:solidFill>
              </a:rPr>
              <a:t>, H. </a:t>
            </a:r>
            <a:r>
              <a:rPr lang="en-US" dirty="0" err="1">
                <a:solidFill>
                  <a:srgbClr val="FFFFFF"/>
                </a:solidFill>
              </a:rPr>
              <a:t>Bartosik</a:t>
            </a:r>
            <a:r>
              <a:rPr lang="en-US" dirty="0">
                <a:solidFill>
                  <a:srgbClr val="FFFFFF"/>
                </a:solidFill>
              </a:rPr>
              <a:t>, H. </a:t>
            </a:r>
            <a:r>
              <a:rPr lang="en-US" dirty="0" err="1">
                <a:solidFill>
                  <a:srgbClr val="FFFFFF"/>
                </a:solidFill>
              </a:rPr>
              <a:t>Damerau</a:t>
            </a:r>
            <a:r>
              <a:rPr lang="en-US" dirty="0">
                <a:solidFill>
                  <a:srgbClr val="FFFFFF"/>
                </a:solidFill>
              </a:rPr>
              <a:t>, A. </a:t>
            </a:r>
            <a:r>
              <a:rPr lang="en-US" dirty="0" err="1">
                <a:solidFill>
                  <a:srgbClr val="FFFFFF"/>
                </a:solidFill>
              </a:rPr>
              <a:t>Huschauer</a:t>
            </a:r>
            <a:r>
              <a:rPr lang="en-US" dirty="0">
                <a:solidFill>
                  <a:srgbClr val="FFFFFF"/>
                </a:solidFill>
              </a:rPr>
              <a:t>, 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 smtClean="0">
                <a:solidFill>
                  <a:srgbClr val="FFFFFF"/>
                </a:solidFill>
              </a:rPr>
              <a:t>G. </a:t>
            </a:r>
            <a:r>
              <a:rPr lang="en-US" dirty="0" err="1" smtClean="0">
                <a:solidFill>
                  <a:srgbClr val="FFFFFF"/>
                </a:solidFill>
              </a:rPr>
              <a:t>Rumolo</a:t>
            </a:r>
            <a:r>
              <a:rPr lang="en-US" dirty="0" smtClean="0">
                <a:solidFill>
                  <a:srgbClr val="FFFFFF"/>
                </a:solidFill>
              </a:rPr>
              <a:t>, E. </a:t>
            </a:r>
            <a:r>
              <a:rPr lang="en-US" dirty="0" err="1" smtClean="0">
                <a:solidFill>
                  <a:srgbClr val="FFFFFF"/>
                </a:solidFill>
              </a:rPr>
              <a:t>Senes</a:t>
            </a:r>
            <a:r>
              <a:rPr lang="en-US" dirty="0" smtClean="0">
                <a:solidFill>
                  <a:srgbClr val="FFFFFF"/>
                </a:solidFill>
              </a:rPr>
              <a:t>, M</a:t>
            </a:r>
            <a:r>
              <a:rPr lang="en-US" dirty="0">
                <a:solidFill>
                  <a:srgbClr val="FFFFFF"/>
                </a:solidFill>
              </a:rPr>
              <a:t>. </a:t>
            </a:r>
            <a:r>
              <a:rPr lang="en-US" dirty="0" err="1">
                <a:solidFill>
                  <a:srgbClr val="FFFFFF"/>
                </a:solidFill>
              </a:rPr>
              <a:t>Serluca</a:t>
            </a:r>
            <a:r>
              <a:rPr lang="en-US" dirty="0">
                <a:solidFill>
                  <a:srgbClr val="FFFFFF"/>
                </a:solidFill>
              </a:rPr>
              <a:t>, G. </a:t>
            </a:r>
            <a:r>
              <a:rPr lang="en-US" dirty="0" err="1">
                <a:solidFill>
                  <a:srgbClr val="FFFFFF"/>
                </a:solidFill>
              </a:rPr>
              <a:t>Sterbini</a:t>
            </a:r>
            <a:r>
              <a:rPr lang="en-US" dirty="0">
                <a:solidFill>
                  <a:srgbClr val="FFFFFF"/>
                </a:solidFill>
              </a:rPr>
              <a:t>, </a:t>
            </a:r>
            <a:r>
              <a:rPr lang="en-US" dirty="0" smtClean="0">
                <a:solidFill>
                  <a:srgbClr val="FFFFFF"/>
                </a:solidFill>
              </a:rPr>
              <a:t>F. </a:t>
            </a:r>
            <a:r>
              <a:rPr lang="en-US" dirty="0" err="1" smtClean="0">
                <a:solidFill>
                  <a:srgbClr val="FFFFFF"/>
                </a:solidFill>
              </a:rPr>
              <a:t>Tecker</a:t>
            </a:r>
            <a:r>
              <a:rPr lang="en-US" dirty="0" smtClean="0">
                <a:solidFill>
                  <a:srgbClr val="FFFFFF"/>
                </a:solidFill>
              </a:rPr>
              <a:t>, P</a:t>
            </a:r>
            <a:r>
              <a:rPr lang="en-US" dirty="0">
                <a:solidFill>
                  <a:srgbClr val="FFFFFF"/>
                </a:solidFill>
              </a:rPr>
              <a:t>. </a:t>
            </a:r>
            <a:r>
              <a:rPr lang="en-US" dirty="0" err="1">
                <a:solidFill>
                  <a:srgbClr val="FFFFFF"/>
                </a:solidFill>
              </a:rPr>
              <a:t>Zisopoulos</a:t>
            </a:r>
            <a:endParaRPr lang="en-US" dirty="0">
              <a:solidFill>
                <a:srgbClr val="FFFFFF"/>
              </a:solidFill>
            </a:endParaRPr>
          </a:p>
          <a:p>
            <a:pPr>
              <a:spcBef>
                <a:spcPts val="400"/>
              </a:spcBef>
            </a:pPr>
            <a:endParaRPr lang="en-US" dirty="0" smtClean="0">
              <a:solidFill>
                <a:srgbClr val="FFFFFF"/>
              </a:solidFill>
            </a:endParaRPr>
          </a:p>
          <a:p>
            <a:pPr>
              <a:spcBef>
                <a:spcPts val="400"/>
              </a:spcBef>
            </a:pPr>
            <a:endParaRPr lang="en-US" dirty="0" smtClean="0">
              <a:solidFill>
                <a:srgbClr val="FFFFFF"/>
              </a:solidFill>
            </a:endParaRPr>
          </a:p>
          <a:p>
            <a:pPr>
              <a:spcBef>
                <a:spcPts val="400"/>
              </a:spcBef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505" y="6454588"/>
            <a:ext cx="62573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LIU-PS beam dynamics working </a:t>
            </a: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group </a:t>
            </a: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meeting, </a:t>
            </a: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12</a:t>
            </a: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 October </a:t>
            </a: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2017</a:t>
            </a:r>
            <a:endParaRPr lang="en-US" sz="16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155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 – LIU beam parameters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611631"/>
            <a:ext cx="8763034" cy="4857750"/>
          </a:xfrm>
        </p:spPr>
        <p:txBody>
          <a:bodyPr>
            <a:normAutofit/>
          </a:bodyPr>
          <a:lstStyle/>
          <a:p>
            <a:r>
              <a:rPr lang="en-US" dirty="0" smtClean="0"/>
              <a:t>Based on achieved parameters the acceptable </a:t>
            </a:r>
            <a:r>
              <a:rPr lang="en-US" dirty="0" smtClean="0"/>
              <a:t>space charge tune spread at PS injection is </a:t>
            </a:r>
            <a:r>
              <a:rPr lang="en-US" dirty="0" smtClean="0"/>
              <a:t>0.31</a:t>
            </a:r>
          </a:p>
          <a:p>
            <a:r>
              <a:rPr lang="en-US" dirty="0" smtClean="0"/>
              <a:t>Performance of LIU beams crucially relies on bunches with large longitudinal emittance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0" y="3330127"/>
            <a:ext cx="9144000" cy="1851344"/>
            <a:chOff x="0" y="3330127"/>
            <a:chExt cx="9144000" cy="1851344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/>
            <a:srcRect t="55426"/>
            <a:stretch/>
          </p:blipFill>
          <p:spPr>
            <a:xfrm>
              <a:off x="0" y="3585269"/>
              <a:ext cx="9144000" cy="1596202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2"/>
            <a:srcRect b="93408"/>
            <a:stretch/>
          </p:blipFill>
          <p:spPr>
            <a:xfrm>
              <a:off x="0" y="3330127"/>
              <a:ext cx="9144000" cy="236033"/>
            </a:xfrm>
            <a:prstGeom prst="rect">
              <a:avLst/>
            </a:prstGeom>
          </p:spPr>
        </p:pic>
      </p:grpSp>
      <p:sp>
        <p:nvSpPr>
          <p:cNvPr id="7" name="Oval 6"/>
          <p:cNvSpPr/>
          <p:nvPr/>
        </p:nvSpPr>
        <p:spPr>
          <a:xfrm>
            <a:off x="5269230" y="4434840"/>
            <a:ext cx="582930" cy="788670"/>
          </a:xfrm>
          <a:prstGeom prst="ellipse">
            <a:avLst/>
          </a:prstGeom>
          <a:noFill/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589270" y="5238621"/>
            <a:ext cx="371219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G. </a:t>
            </a:r>
            <a:r>
              <a:rPr lang="en-US" sz="1400" dirty="0" err="1" smtClean="0"/>
              <a:t>Rumolo</a:t>
            </a:r>
            <a:r>
              <a:rPr lang="en-US" sz="1400" dirty="0" smtClean="0"/>
              <a:t>, </a:t>
            </a:r>
            <a:r>
              <a:rPr lang="en-US" sz="1400" dirty="0" smtClean="0">
                <a:hlinkClick r:id="rId3"/>
              </a:rPr>
              <a:t>https</a:t>
            </a:r>
            <a:r>
              <a:rPr lang="en-US" sz="1400" dirty="0">
                <a:hlinkClick r:id="rId3"/>
              </a:rPr>
              <a:t>://</a:t>
            </a:r>
            <a:r>
              <a:rPr lang="en-US" sz="1400" dirty="0" err="1">
                <a:hlinkClick r:id="rId3"/>
              </a:rPr>
              <a:t>edms.cern.ch</a:t>
            </a:r>
            <a:r>
              <a:rPr lang="en-US" sz="1400" dirty="0">
                <a:hlinkClick r:id="rId3"/>
              </a:rPr>
              <a:t>/file/1296306</a:t>
            </a:r>
            <a:r>
              <a:rPr lang="en-US" sz="1400" dirty="0" smtClean="0">
                <a:hlinkClick r:id="rId3"/>
              </a:rPr>
              <a:t>/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84740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2016 observations on operational BCMS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11980" y="1364021"/>
            <a:ext cx="6382938" cy="4964507"/>
            <a:chOff x="1298065" y="1364021"/>
            <a:chExt cx="6382938" cy="4964507"/>
          </a:xfrm>
        </p:grpSpPr>
        <p:pic>
          <p:nvPicPr>
            <p:cNvPr id="4" name="Picture 3" descr="emittance_along_LHC_injectors_BCMS_new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8065" y="1364021"/>
              <a:ext cx="6382938" cy="4964507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1974302" y="1690569"/>
              <a:ext cx="2230185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 smtClean="0"/>
                <a:t>data from LHC super table</a:t>
              </a:r>
              <a:endParaRPr lang="en-US" sz="15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74302" y="3835583"/>
              <a:ext cx="2230185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 smtClean="0"/>
                <a:t>data from LHC super table</a:t>
              </a:r>
              <a:endParaRPr lang="en-US" sz="1500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402918" y="2216747"/>
            <a:ext cx="274108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Injection H: ~</a:t>
            </a:r>
            <a:r>
              <a:rPr lang="en-US" sz="1500" dirty="0"/>
              <a:t>20% </a:t>
            </a:r>
            <a:r>
              <a:rPr lang="en-US" sz="1500" dirty="0" smtClean="0"/>
              <a:t>blow-up expected </a:t>
            </a:r>
            <a:r>
              <a:rPr lang="en-US" sz="1500" dirty="0"/>
              <a:t>from dispersion </a:t>
            </a:r>
            <a:r>
              <a:rPr lang="en-US" sz="1500" dirty="0" smtClean="0"/>
              <a:t>mismatch* </a:t>
            </a:r>
            <a:endParaRPr lang="en-US" sz="1500" dirty="0"/>
          </a:p>
        </p:txBody>
      </p:sp>
      <p:sp>
        <p:nvSpPr>
          <p:cNvPr id="12" name="TextBox 11"/>
          <p:cNvSpPr txBox="1"/>
          <p:nvPr/>
        </p:nvSpPr>
        <p:spPr>
          <a:xfrm>
            <a:off x="6402918" y="4037101"/>
            <a:ext cx="274108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Injection V: </a:t>
            </a:r>
            <a:r>
              <a:rPr lang="en-US" sz="1500" dirty="0"/>
              <a:t>~5-10% </a:t>
            </a:r>
            <a:r>
              <a:rPr lang="en-US" sz="1500" dirty="0" smtClean="0"/>
              <a:t>expected from </a:t>
            </a:r>
            <a:r>
              <a:rPr lang="en-US" sz="1500" dirty="0" err="1"/>
              <a:t>dispersion+betatron</a:t>
            </a:r>
            <a:r>
              <a:rPr lang="en-US" sz="1500" dirty="0"/>
              <a:t> mismatch </a:t>
            </a:r>
          </a:p>
          <a:p>
            <a:endParaRPr lang="en-US" sz="1500" dirty="0" smtClean="0"/>
          </a:p>
          <a:p>
            <a:r>
              <a:rPr lang="en-US" sz="1500" dirty="0" smtClean="0"/>
              <a:t>Vertical blow-up during  PS cycle</a:t>
            </a:r>
            <a:endParaRPr lang="en-US" sz="1500" dirty="0"/>
          </a:p>
        </p:txBody>
      </p:sp>
      <p:sp>
        <p:nvSpPr>
          <p:cNvPr id="14" name="TextBox 13"/>
          <p:cNvSpPr txBox="1"/>
          <p:nvPr/>
        </p:nvSpPr>
        <p:spPr>
          <a:xfrm>
            <a:off x="6122371" y="6439585"/>
            <a:ext cx="22250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*</a:t>
            </a:r>
            <a:r>
              <a:rPr lang="en-US" sz="1400" dirty="0" smtClean="0"/>
              <a:t>W. Bartmann, </a:t>
            </a:r>
            <a:r>
              <a:rPr lang="en-US" sz="1400" dirty="0" smtClean="0">
                <a:hlinkClick r:id="rId3"/>
              </a:rPr>
              <a:t>MSWG 2016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46364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Impact of the ring optics on the blow-up evaluation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E</a:t>
            </a:r>
            <a:r>
              <a:rPr lang="en-US" dirty="0" smtClean="0"/>
              <a:t>mittance </a:t>
            </a:r>
            <a:r>
              <a:rPr lang="en-US" dirty="0" smtClean="0"/>
              <a:t>correlation </a:t>
            </a:r>
            <a:r>
              <a:rPr lang="en-US" dirty="0" smtClean="0"/>
              <a:t>between PSB </a:t>
            </a:r>
            <a:r>
              <a:rPr lang="en-US" dirty="0" smtClean="0"/>
              <a:t>and </a:t>
            </a:r>
            <a:r>
              <a:rPr lang="en-US" dirty="0" smtClean="0"/>
              <a:t>PS measurements</a:t>
            </a:r>
          </a:p>
          <a:p>
            <a:pPr lvl="1"/>
            <a:r>
              <a:rPr lang="en-US" dirty="0" smtClean="0"/>
              <a:t>rather significant impact of the optics on the measured emittances</a:t>
            </a:r>
          </a:p>
          <a:p>
            <a:pPr lvl="1"/>
            <a:r>
              <a:rPr lang="en-US" dirty="0" smtClean="0"/>
              <a:t>Clear observation of a horizontal blow-up</a:t>
            </a:r>
            <a:endParaRPr lang="is-IS" dirty="0" smtClean="0"/>
          </a:p>
        </p:txBody>
      </p:sp>
      <p:pic>
        <p:nvPicPr>
          <p:cNvPr id="6" name="Picture 5" descr="wirescanners_no_deconvolution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0" t="5093" r="8970" b="28163"/>
          <a:stretch/>
        </p:blipFill>
        <p:spPr>
          <a:xfrm>
            <a:off x="1001058" y="2323040"/>
            <a:ext cx="6721258" cy="386947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686300" y="6370191"/>
            <a:ext cx="40233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H. </a:t>
            </a:r>
            <a:r>
              <a:rPr lang="en-US" sz="1400" dirty="0" err="1" smtClean="0"/>
              <a:t>Bartosik</a:t>
            </a:r>
            <a:r>
              <a:rPr lang="en-US" sz="1400" dirty="0" smtClean="0"/>
              <a:t>, </a:t>
            </a:r>
            <a:r>
              <a:rPr lang="en-US" sz="1400" dirty="0">
                <a:hlinkClick r:id="rId3"/>
              </a:rPr>
              <a:t>https://</a:t>
            </a:r>
            <a:r>
              <a:rPr lang="en-US" sz="1400" dirty="0" err="1">
                <a:hlinkClick r:id="rId3"/>
              </a:rPr>
              <a:t>indico.cern.ch</a:t>
            </a:r>
            <a:r>
              <a:rPr lang="en-US" sz="1400" dirty="0">
                <a:hlinkClick r:id="rId3"/>
              </a:rPr>
              <a:t>/event/609486/</a:t>
            </a:r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39596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Observations during the injection bump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463040" y="1733050"/>
            <a:ext cx="6385035" cy="2698966"/>
            <a:chOff x="1463040" y="3344680"/>
            <a:chExt cx="6385035" cy="269896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67257" y="3662940"/>
              <a:ext cx="2880000" cy="238070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428075" y="3703937"/>
              <a:ext cx="3420000" cy="216511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463040" y="3344680"/>
              <a:ext cx="32884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u="sng" dirty="0"/>
                <a:t>p</a:t>
              </a:r>
              <a:r>
                <a:rPr lang="en-US" u="sng" dirty="0" smtClean="0"/>
                <a:t>osition at BPM43</a:t>
              </a:r>
              <a:endParaRPr lang="en-US" u="sng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370318" y="3355104"/>
              <a:ext cx="32884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u="sng" dirty="0"/>
                <a:t>h</a:t>
              </a:r>
              <a:r>
                <a:rPr lang="en-US" u="sng" dirty="0" smtClean="0"/>
                <a:t>orizontal tune</a:t>
              </a:r>
              <a:endParaRPr lang="en-US" u="sng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7822773" y="3950390"/>
            <a:ext cx="1488141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P. </a:t>
            </a:r>
            <a:r>
              <a:rPr lang="en-US" sz="1400" dirty="0" err="1" smtClean="0"/>
              <a:t>Zisopoulos</a:t>
            </a:r>
            <a:endParaRPr lang="en-US" sz="1400" dirty="0"/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237490" y="1143000"/>
            <a:ext cx="8763034" cy="549782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Observation of a dynamic variation of the tune during the bump (points at Eddy current effects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Additional activities</a:t>
            </a:r>
          </a:p>
          <a:p>
            <a:pPr lvl="1"/>
            <a:r>
              <a:rPr lang="en-US" dirty="0" smtClean="0"/>
              <a:t>Chromaticity </a:t>
            </a:r>
            <a:r>
              <a:rPr lang="en-US" dirty="0"/>
              <a:t>measurements during the bump</a:t>
            </a:r>
          </a:p>
          <a:p>
            <a:pPr lvl="1"/>
            <a:r>
              <a:rPr lang="en-US" dirty="0"/>
              <a:t>Modification of the optics: measurements of the </a:t>
            </a:r>
            <a:r>
              <a:rPr lang="en-US" dirty="0" smtClean="0"/>
              <a:t>beta-beat</a:t>
            </a:r>
          </a:p>
          <a:p>
            <a:pPr lvl="1"/>
            <a:r>
              <a:rPr lang="en-US" dirty="0" smtClean="0"/>
              <a:t>Injection error vs. emittance blow-up</a:t>
            </a:r>
          </a:p>
          <a:p>
            <a:pPr lvl="2"/>
            <a:r>
              <a:rPr lang="en-US" dirty="0" smtClean="0"/>
              <a:t>Identification of possible hidden players</a:t>
            </a:r>
          </a:p>
          <a:p>
            <a:pPr lvl="1"/>
            <a:r>
              <a:rPr lang="en-US" dirty="0" smtClean="0"/>
              <a:t>space charge simulations including the effect</a:t>
            </a:r>
          </a:p>
          <a:p>
            <a:pPr lvl="1"/>
            <a:r>
              <a:rPr lang="en-US" dirty="0" smtClean="0"/>
              <a:t>Magnetic measurements</a:t>
            </a:r>
          </a:p>
          <a:p>
            <a:pPr lvl="2"/>
            <a:r>
              <a:rPr lang="en-US" dirty="0" smtClean="0"/>
              <a:t>Investigating possible means of compensation</a:t>
            </a:r>
          </a:p>
        </p:txBody>
      </p:sp>
    </p:spTree>
    <p:extLst>
      <p:ext uri="{BB962C8B-B14F-4D97-AF65-F5344CB8AC3E}">
        <p14:creationId xmlns:p14="http://schemas.microsoft.com/office/powerpoint/2010/main" val="168939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</a:t>
            </a:r>
            <a:r>
              <a:rPr lang="en-US" dirty="0" smtClean="0"/>
              <a:t>&amp; Outlook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Horizontal emittance blow-up of the BCMS beam at PS injection</a:t>
            </a:r>
          </a:p>
          <a:p>
            <a:pPr lvl="1"/>
            <a:r>
              <a:rPr lang="en-US" dirty="0" smtClean="0"/>
              <a:t>Difficult to measure precisely due to various uncertainties:</a:t>
            </a:r>
          </a:p>
          <a:p>
            <a:pPr lvl="2"/>
            <a:r>
              <a:rPr lang="en-US" dirty="0" smtClean="0"/>
              <a:t>Non-Gaussian longitudinal profile, knowledge of the ring optics, large dispersive contribution,</a:t>
            </a:r>
            <a:r>
              <a:rPr lang="is-IS" dirty="0" smtClean="0"/>
              <a:t>…</a:t>
            </a:r>
            <a:endParaRPr lang="en-US" dirty="0" smtClean="0"/>
          </a:p>
          <a:p>
            <a:pPr lvl="1"/>
            <a:r>
              <a:rPr lang="en-US" dirty="0" smtClean="0"/>
              <a:t>Possible explanations:</a:t>
            </a:r>
          </a:p>
          <a:p>
            <a:pPr lvl="2"/>
            <a:r>
              <a:rPr lang="en-US" dirty="0" smtClean="0"/>
              <a:t>Contribution of the optics mismatch</a:t>
            </a:r>
          </a:p>
          <a:p>
            <a:pPr lvl="2"/>
            <a:r>
              <a:rPr lang="en-US" dirty="0" smtClean="0"/>
              <a:t>Contribution of the injection bump (non-closure, beta-beat, space charge,</a:t>
            </a:r>
            <a:r>
              <a:rPr lang="is-IS" dirty="0" smtClean="0"/>
              <a:t>…)</a:t>
            </a:r>
          </a:p>
          <a:p>
            <a:pPr lvl="2"/>
            <a:r>
              <a:rPr lang="is-IS" dirty="0" smtClean="0"/>
              <a:t>Contribution of the injection error (TFB being operationally set on all users)</a:t>
            </a:r>
          </a:p>
          <a:p>
            <a:pPr lvl="1"/>
            <a:r>
              <a:rPr lang="is-IS" dirty="0" smtClean="0"/>
              <a:t>Investigations on various fronts ongoing</a:t>
            </a:r>
            <a:endParaRPr lang="en-US" dirty="0"/>
          </a:p>
          <a:p>
            <a:r>
              <a:rPr lang="en-US" dirty="0" smtClean="0"/>
              <a:t>Towards the LIU baseline</a:t>
            </a:r>
          </a:p>
          <a:p>
            <a:pPr lvl="1"/>
            <a:r>
              <a:rPr lang="en-US" dirty="0" smtClean="0"/>
              <a:t>LHC cycle with low chromaticity, no coupling, TFB active along the cycle</a:t>
            </a:r>
          </a:p>
          <a:p>
            <a:pPr lvl="1"/>
            <a:r>
              <a:rPr lang="en-US" dirty="0" smtClean="0"/>
              <a:t>Blow-up evaluation injecting bunches with large longitudinal emittance</a:t>
            </a:r>
          </a:p>
          <a:p>
            <a:pPr lvl="2"/>
            <a:r>
              <a:rPr lang="en-US" dirty="0" smtClean="0"/>
              <a:t>Dependency of blow-up on </a:t>
            </a:r>
            <a:r>
              <a:rPr lang="en-US" dirty="0" err="1" smtClean="0"/>
              <a:t>dp</a:t>
            </a:r>
            <a:r>
              <a:rPr lang="en-US" dirty="0" smtClean="0"/>
              <a:t>/p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17649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Emittance blow-up due to injection error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070" y="1123892"/>
            <a:ext cx="6108700" cy="4089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0732" y="5570638"/>
            <a:ext cx="1606617" cy="780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300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50484</TotalTime>
  <Words>350</Words>
  <Application>Microsoft Macintosh PowerPoint</Application>
  <PresentationFormat>On-screen Show (4:3)</PresentationFormat>
  <Paragraphs>55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Calibri</vt:lpstr>
      <vt:lpstr>Lucida Grande</vt:lpstr>
      <vt:lpstr>Wingdings</vt:lpstr>
      <vt:lpstr>Arial</vt:lpstr>
      <vt:lpstr>LIU_PowerPoint_Template</vt:lpstr>
      <vt:lpstr>Motivation for PSB-PS transfer studies and PS observations</vt:lpstr>
      <vt:lpstr>Introduction – LIU beam parameters</vt:lpstr>
      <vt:lpstr>2016 observations on operational BCMS</vt:lpstr>
      <vt:lpstr>Impact of the ring optics on the blow-up evaluation</vt:lpstr>
      <vt:lpstr>Observations during the injection bump</vt:lpstr>
      <vt:lpstr>Summary &amp; Outlook</vt:lpstr>
      <vt:lpstr>Emittance blow-up due to injection error</vt:lpstr>
    </vt:vector>
  </TitlesOfParts>
  <Manager/>
  <Company>CERN</Company>
  <LinksUpToDate>false</LinksUpToDate>
  <SharedDoc>false</SharedDoc>
  <HyperlinkBase/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Cecile Noels</dc:creator>
  <cp:keywords/>
  <dc:description/>
  <cp:lastModifiedBy>Microsoft Office User</cp:lastModifiedBy>
  <cp:revision>2386</cp:revision>
  <dcterms:created xsi:type="dcterms:W3CDTF">2013-04-17T22:56:34Z</dcterms:created>
  <dcterms:modified xsi:type="dcterms:W3CDTF">2017-10-12T11:49:04Z</dcterms:modified>
  <cp:category/>
</cp:coreProperties>
</file>