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563" r:id="rId2"/>
    <p:sldId id="564" r:id="rId3"/>
    <p:sldId id="56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78"/>
    <p:restoredTop sz="99494" autoAdjust="0"/>
  </p:normalViewPr>
  <p:slideViewPr>
    <p:cSldViewPr snapToGrid="0" snapToObjects="1">
      <p:cViewPr varScale="1">
        <p:scale>
          <a:sx n="96" d="100"/>
          <a:sy n="96" d="100"/>
        </p:scale>
        <p:origin x="152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0271D-6951-F243-9FEC-E3EB1E8442E8}" type="datetimeFigureOut">
              <a:rPr lang="en-US" smtClean="0"/>
              <a:t>10/12/17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6908D-F4BF-1247-8101-496050C6B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544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371C-205D-514A-9657-FAC61BE73BCB}" type="datetimeFigureOut">
              <a:rPr lang="en-US" smtClean="0"/>
              <a:t>10/12/17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FEF3C-B787-374A-B192-EF0DC8324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960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371C-205D-514A-9657-FAC61BE73BCB}" type="datetimeFigureOut">
              <a:rPr lang="en-US" smtClean="0"/>
              <a:t>10/12/17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FEF3C-B787-374A-B192-EF0DC8324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61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371C-205D-514A-9657-FAC61BE73BCB}" type="datetimeFigureOut">
              <a:rPr lang="en-US" smtClean="0"/>
              <a:t>10/12/17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FEF3C-B787-374A-B192-EF0DC8324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806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371C-205D-514A-9657-FAC61BE73BCB}" type="datetimeFigureOut">
              <a:rPr lang="en-US" smtClean="0"/>
              <a:t>10/12/17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FEF3C-B787-374A-B192-EF0DC8324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729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371C-205D-514A-9657-FAC61BE73BCB}" type="datetimeFigureOut">
              <a:rPr lang="en-US" smtClean="0"/>
              <a:t>10/12/17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FEF3C-B787-374A-B192-EF0DC8324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32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371C-205D-514A-9657-FAC61BE73BCB}" type="datetimeFigureOut">
              <a:rPr lang="en-US" smtClean="0"/>
              <a:t>10/12/17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FEF3C-B787-374A-B192-EF0DC8324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948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371C-205D-514A-9657-FAC61BE73BCB}" type="datetimeFigureOut">
              <a:rPr lang="en-US" smtClean="0"/>
              <a:t>10/12/17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FEF3C-B787-374A-B192-EF0DC8324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292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371C-205D-514A-9657-FAC61BE73BCB}" type="datetimeFigureOut">
              <a:rPr lang="en-US" smtClean="0"/>
              <a:t>10/12/17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FEF3C-B787-374A-B192-EF0DC8324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73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371C-205D-514A-9657-FAC61BE73BCB}" type="datetimeFigureOut">
              <a:rPr lang="en-US" smtClean="0"/>
              <a:t>10/12/17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FEF3C-B787-374A-B192-EF0DC8324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434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371C-205D-514A-9657-FAC61BE73BCB}" type="datetimeFigureOut">
              <a:rPr lang="en-US" smtClean="0"/>
              <a:t>10/12/17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FEF3C-B787-374A-B192-EF0DC8324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00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371C-205D-514A-9657-FAC61BE73BCB}" type="datetimeFigureOut">
              <a:rPr lang="en-US" smtClean="0"/>
              <a:t>10/12/17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FEF3C-B787-374A-B192-EF0DC8324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168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9371C-205D-514A-9657-FAC61BE73BCB}" type="datetimeFigureOut">
              <a:rPr lang="en-US" smtClean="0"/>
              <a:t>10/12/17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FEF3C-B787-374A-B192-EF0DC83246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478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2873"/>
            <a:ext cx="8534400" cy="541321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mandate for the LIU-PS BD WG presented last week</a:t>
            </a:r>
            <a:r>
              <a:rPr lang="mr-IN" sz="2400" dirty="0" smtClean="0"/>
              <a:t>…</a:t>
            </a:r>
            <a:endParaRPr lang="en-US" sz="2400" dirty="0"/>
          </a:p>
          <a:p>
            <a:pPr lvl="1"/>
            <a:r>
              <a:rPr lang="en-US" sz="2000" dirty="0" smtClean="0"/>
              <a:t>None of us need reminding of the challenging emittance growth budget demanded by LIU in the PS</a:t>
            </a:r>
            <a:r>
              <a:rPr lang="mr-IN" sz="2000" dirty="0" smtClean="0"/>
              <a:t>…</a:t>
            </a:r>
            <a:r>
              <a:rPr lang="en-US" sz="2000" dirty="0" smtClean="0"/>
              <a:t> </a:t>
            </a:r>
            <a:r>
              <a:rPr lang="en-US" sz="2000" b="1" dirty="0" smtClean="0"/>
              <a:t>budget swamped at injection, </a:t>
            </a:r>
            <a:r>
              <a:rPr lang="en-US" sz="2000" dirty="0" smtClean="0"/>
              <a:t>even today!</a:t>
            </a:r>
          </a:p>
          <a:p>
            <a:pPr lvl="1"/>
            <a:r>
              <a:rPr lang="en-US" sz="2000" dirty="0" smtClean="0"/>
              <a:t>LIU-type beams with a larger momentum spread have shown a large blow-up at injection in recent tests, which is to be understood</a:t>
            </a:r>
          </a:p>
          <a:p>
            <a:r>
              <a:rPr lang="en-US" sz="2400" dirty="0" smtClean="0"/>
              <a:t>It is challenging to uncouple the many processes that are “happening-at-once” at injection or the few </a:t>
            </a:r>
            <a:r>
              <a:rPr lang="en-US" sz="2400" dirty="0" err="1" smtClean="0"/>
              <a:t>ms</a:t>
            </a:r>
            <a:r>
              <a:rPr lang="en-US" sz="2400" dirty="0" smtClean="0"/>
              <a:t> after:</a:t>
            </a:r>
          </a:p>
          <a:p>
            <a:pPr lvl="1"/>
            <a:r>
              <a:rPr lang="en-US" sz="2000" dirty="0" smtClean="0"/>
              <a:t>The relatively “simple” task of single-particle optics matching becomes rather multi-disciplinary, requiring experts from different groups</a:t>
            </a:r>
          </a:p>
          <a:p>
            <a:pPr lvl="1"/>
            <a:r>
              <a:rPr lang="en-US" sz="2000" dirty="0" smtClean="0"/>
              <a:t>We will have to unpick </a:t>
            </a:r>
            <a:r>
              <a:rPr lang="en-US" sz="2000" dirty="0"/>
              <a:t>the different sources of emittance </a:t>
            </a:r>
            <a:r>
              <a:rPr lang="en-US" sz="2000" dirty="0" smtClean="0"/>
              <a:t>growth</a:t>
            </a:r>
          </a:p>
          <a:p>
            <a:r>
              <a:rPr lang="en-US" sz="2400" dirty="0" smtClean="0"/>
              <a:t>Aim to use this WG meeting as an open discussion forum:</a:t>
            </a:r>
          </a:p>
          <a:p>
            <a:pPr lvl="1"/>
            <a:r>
              <a:rPr lang="en-US" sz="2000" b="1" dirty="0" smtClean="0"/>
              <a:t>Regular communication of injection and transfer news </a:t>
            </a:r>
            <a:r>
              <a:rPr lang="en-US" sz="2000" dirty="0" smtClean="0"/>
              <a:t>to all experts involved in order to steer a coherent effort</a:t>
            </a:r>
          </a:p>
          <a:p>
            <a:pPr lvl="1"/>
            <a:r>
              <a:rPr lang="en-US" sz="2000" b="1" dirty="0" smtClean="0"/>
              <a:t>Goal today is to take stock, review and agree on the next steps</a:t>
            </a:r>
            <a:r>
              <a:rPr lang="mr-IN" sz="2000" b="1" dirty="0" smtClean="0"/>
              <a:t>…</a:t>
            </a:r>
            <a:endParaRPr lang="en-US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0" y="6539862"/>
            <a:ext cx="91439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LIU-PS Beam Dynamics WG meeting #3, 12th October 2017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7414" y="6535641"/>
            <a:ext cx="19490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 (Body)"/>
                <a:cs typeface="Arial (Body)"/>
              </a:rPr>
              <a:t>M.A. </a:t>
            </a:r>
            <a:r>
              <a:rPr lang="en-US" sz="1200" dirty="0" smtClean="0">
                <a:latin typeface="Arial (Body)"/>
                <a:cs typeface="Arial (Body)"/>
              </a:rPr>
              <a:t>Fraser, </a:t>
            </a:r>
            <a:r>
              <a:rPr lang="en-US" sz="1200" dirty="0">
                <a:latin typeface="Arial (Body)"/>
                <a:cs typeface="Arial (Body)"/>
              </a:rPr>
              <a:t>TE-ABT-BTP </a:t>
            </a:r>
            <a:endParaRPr lang="en-US" sz="1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81434" y="6486608"/>
            <a:ext cx="8765540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j-ea"/>
                <a:cs typeface="Ubuntu Light"/>
              </a:rPr>
              <a:t>Introduction</a:t>
            </a:r>
            <a:r>
              <a:rPr lang="en-US" b="1" dirty="0" smtClean="0">
                <a:latin typeface="Arial"/>
              </a:rPr>
              <a:t>: 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j-ea"/>
                <a:cs typeface="Ubuntu Light"/>
              </a:rPr>
              <a:t>injection and transfer kick-off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j-ea"/>
              <a:cs typeface="Ubuntu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191494" y="6535640"/>
            <a:ext cx="9525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latin typeface="Arial (Body)"/>
                <a:cs typeface="Arial (Body)"/>
              </a:rPr>
              <a:t>Slide </a:t>
            </a:r>
            <a:r>
              <a:rPr lang="en-US" sz="1200" dirty="0">
                <a:latin typeface="Arial (Body)"/>
                <a:cs typeface="Arial (Body)"/>
              </a:rPr>
              <a:t>1</a:t>
            </a:r>
            <a:r>
              <a:rPr lang="en-US" sz="1200" dirty="0" smtClean="0">
                <a:latin typeface="Arial (Body)"/>
                <a:cs typeface="Arial (Body)"/>
              </a:rPr>
              <a:t> of </a:t>
            </a:r>
            <a:r>
              <a:rPr lang="en-US" sz="1200" dirty="0">
                <a:latin typeface="Arial (Body)"/>
                <a:cs typeface="Arial (Body)"/>
              </a:rPr>
              <a:t>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8160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174" y="1252629"/>
            <a:ext cx="8514521" cy="540650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Details to be spared for the talks</a:t>
            </a:r>
            <a:r>
              <a:rPr lang="mr-IN" sz="2400" dirty="0" smtClean="0"/>
              <a:t>…</a:t>
            </a:r>
            <a:endParaRPr lang="en-US" sz="2400" dirty="0" smtClean="0"/>
          </a:p>
          <a:p>
            <a:r>
              <a:rPr lang="en-US" sz="2400" dirty="0" smtClean="0"/>
              <a:t>Focus to date has been on beam position measurements that are rather robust and reliable:</a:t>
            </a:r>
          </a:p>
          <a:p>
            <a:pPr lvl="1"/>
            <a:r>
              <a:rPr lang="en-US" sz="2000" dirty="0" smtClean="0"/>
              <a:t>Checks of optics model: kick response and dispersion measurements</a:t>
            </a:r>
          </a:p>
          <a:p>
            <a:pPr lvl="1"/>
            <a:r>
              <a:rPr lang="en-US" sz="2000" dirty="0" smtClean="0"/>
              <a:t>Kicker waveform measurements (recombination and PS injection): estimation of emittance growth from flat-top ripple and rise-time</a:t>
            </a:r>
          </a:p>
          <a:p>
            <a:r>
              <a:rPr lang="en-US" sz="2400" dirty="0" smtClean="0"/>
              <a:t>Main challenge comes when measuring beam profiles for emittance growth and to evaluate optics matching:</a:t>
            </a:r>
            <a:endParaRPr lang="en-US" sz="2000" dirty="0" smtClean="0"/>
          </a:p>
          <a:p>
            <a:pPr lvl="1"/>
            <a:r>
              <a:rPr lang="en-US" sz="2000" dirty="0" smtClean="0"/>
              <a:t>In the presence of dispersion, space-charge, coupling, and (probably) more sources... things get messy, and careful analysis is needed</a:t>
            </a:r>
          </a:p>
          <a:p>
            <a:pPr lvl="1"/>
            <a:r>
              <a:rPr lang="en-US" sz="2000" dirty="0" smtClean="0"/>
              <a:t>Calibration/resolution of different devices and techniques</a:t>
            </a:r>
          </a:p>
          <a:p>
            <a:pPr lvl="1"/>
            <a:r>
              <a:rPr lang="en-US" sz="2000" dirty="0" smtClean="0"/>
              <a:t>We need a coherent strategy to advance and compare results</a:t>
            </a:r>
          </a:p>
          <a:p>
            <a:r>
              <a:rPr lang="en-US" sz="2400" dirty="0" smtClean="0"/>
              <a:t>Many other studies:</a:t>
            </a:r>
          </a:p>
          <a:p>
            <a:pPr lvl="1"/>
            <a:r>
              <a:rPr lang="en-US" sz="2000" dirty="0" smtClean="0"/>
              <a:t>Sensitivity to injection steering, different beam brightness, momentum spread, injection bump, etc., all bringing surprises and more discussion!</a:t>
            </a:r>
          </a:p>
        </p:txBody>
      </p:sp>
      <p:sp>
        <p:nvSpPr>
          <p:cNvPr id="5" name="Rectangle 4"/>
          <p:cNvSpPr/>
          <p:nvPr/>
        </p:nvSpPr>
        <p:spPr>
          <a:xfrm>
            <a:off x="147414" y="6535641"/>
            <a:ext cx="19490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 (Body)"/>
                <a:cs typeface="Arial (Body)"/>
              </a:rPr>
              <a:t>M.A. </a:t>
            </a:r>
            <a:r>
              <a:rPr lang="en-US" sz="1200" dirty="0" smtClean="0">
                <a:latin typeface="Arial (Body)"/>
                <a:cs typeface="Arial (Body)"/>
              </a:rPr>
              <a:t>Fraser, </a:t>
            </a:r>
            <a:r>
              <a:rPr lang="en-US" sz="1200" dirty="0">
                <a:latin typeface="Arial (Body)"/>
                <a:cs typeface="Arial (Body)"/>
              </a:rPr>
              <a:t>TE-ABT-BTP </a:t>
            </a:r>
            <a:endParaRPr lang="en-US" sz="1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81434" y="6486608"/>
            <a:ext cx="8765540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j-ea"/>
                <a:cs typeface="Ubuntu Light"/>
              </a:rPr>
              <a:t>So what’s been done to date?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j-ea"/>
              <a:cs typeface="Ubuntu Ligh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539862"/>
            <a:ext cx="91439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LIU-PS Beam Dynamics WG meeting #3, 12th October 2017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91494" y="6535640"/>
            <a:ext cx="9525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latin typeface="Arial (Body)"/>
                <a:cs typeface="Arial (Body)"/>
              </a:rPr>
              <a:t>Slide </a:t>
            </a:r>
            <a:r>
              <a:rPr lang="en-US" sz="1200" dirty="0">
                <a:latin typeface="Arial (Body)"/>
                <a:cs typeface="Arial (Body)"/>
              </a:rPr>
              <a:t>2</a:t>
            </a:r>
            <a:r>
              <a:rPr lang="en-US" sz="1200" dirty="0" smtClean="0">
                <a:latin typeface="Arial (Body)"/>
                <a:cs typeface="Arial (Body)"/>
              </a:rPr>
              <a:t> of </a:t>
            </a:r>
            <a:r>
              <a:rPr lang="en-US" sz="1200" dirty="0">
                <a:latin typeface="Arial (Body)"/>
                <a:cs typeface="Arial (Body)"/>
              </a:rPr>
              <a:t>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022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174" y="1252629"/>
            <a:ext cx="8514521" cy="540650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Beam types and PS machine parameters to evaluate mismatch and blow-up, and relative merits?</a:t>
            </a:r>
          </a:p>
          <a:p>
            <a:endParaRPr lang="en-US" sz="2400" dirty="0" smtClean="0"/>
          </a:p>
          <a:p>
            <a:r>
              <a:rPr lang="en-US" sz="2400" dirty="0"/>
              <a:t>How do we share machine </a:t>
            </a:r>
            <a:r>
              <a:rPr lang="en-US" sz="2400" dirty="0" smtClean="0"/>
              <a:t>parameters/BI </a:t>
            </a:r>
            <a:r>
              <a:rPr lang="en-US" sz="2400" dirty="0"/>
              <a:t>settings to ensure consistency between different MD users: do we need to</a:t>
            </a:r>
            <a:r>
              <a:rPr lang="en-US" sz="2400" dirty="0" smtClean="0"/>
              <a:t>?</a:t>
            </a:r>
          </a:p>
          <a:p>
            <a:endParaRPr lang="en-US" sz="2400" dirty="0" smtClean="0"/>
          </a:p>
          <a:p>
            <a:r>
              <a:rPr lang="en-US" sz="2400" dirty="0" smtClean="0"/>
              <a:t>Plans to evaluate resolution limits of SEM grids and WS?</a:t>
            </a:r>
          </a:p>
          <a:p>
            <a:endParaRPr lang="en-US" sz="2400" dirty="0" smtClean="0"/>
          </a:p>
          <a:p>
            <a:r>
              <a:rPr lang="en-US" sz="2400" dirty="0" smtClean="0"/>
              <a:t>Future beam instrumentation functionalities (WS, SEMs, BGI?) and timelines: what can we do before LS2?</a:t>
            </a:r>
          </a:p>
          <a:p>
            <a:endParaRPr lang="en-US" sz="2400" dirty="0"/>
          </a:p>
          <a:p>
            <a:r>
              <a:rPr lang="en-US" sz="2400" dirty="0" smtClean="0"/>
              <a:t>MD/study priorities this year, and before LS2?</a:t>
            </a:r>
          </a:p>
          <a:p>
            <a:endParaRPr lang="en-US" sz="20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147414" y="6535641"/>
            <a:ext cx="19490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 (Body)"/>
                <a:cs typeface="Arial (Body)"/>
              </a:rPr>
              <a:t>M.A. </a:t>
            </a:r>
            <a:r>
              <a:rPr lang="en-US" sz="1200" dirty="0" smtClean="0">
                <a:latin typeface="Arial (Body)"/>
                <a:cs typeface="Arial (Body)"/>
              </a:rPr>
              <a:t>Fraser, </a:t>
            </a:r>
            <a:r>
              <a:rPr lang="en-US" sz="1200" dirty="0">
                <a:latin typeface="Arial (Body)"/>
                <a:cs typeface="Arial (Body)"/>
              </a:rPr>
              <a:t>TE-ABT-BTP </a:t>
            </a:r>
            <a:endParaRPr lang="en-US" sz="1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81434" y="6486608"/>
            <a:ext cx="8765540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latin typeface="Arial"/>
              </a:rPr>
              <a:t>Pointers for d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j-ea"/>
                <a:cs typeface="Ubuntu Light"/>
              </a:rPr>
              <a:t>iscussion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j-ea"/>
              <a:cs typeface="Ubuntu Ligh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539862"/>
            <a:ext cx="91439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LIU-PS Beam Dynamics WG meeting #3, 12th October 2017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91494" y="6535640"/>
            <a:ext cx="9525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>
                <a:latin typeface="Arial (Body)"/>
                <a:cs typeface="Arial (Body)"/>
              </a:rPr>
              <a:t>Slide </a:t>
            </a:r>
            <a:r>
              <a:rPr lang="en-US" sz="1200" dirty="0">
                <a:latin typeface="Arial (Body)"/>
                <a:cs typeface="Arial (Body)"/>
              </a:rPr>
              <a:t>3</a:t>
            </a:r>
            <a:r>
              <a:rPr lang="en-US" sz="1200" dirty="0" smtClean="0">
                <a:latin typeface="Arial (Body)"/>
                <a:cs typeface="Arial (Body)"/>
              </a:rPr>
              <a:t> of </a:t>
            </a:r>
            <a:r>
              <a:rPr lang="en-US" sz="1200" dirty="0">
                <a:latin typeface="Arial (Body)"/>
                <a:cs typeface="Arial (Body)"/>
              </a:rPr>
              <a:t>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8556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8787</TotalTime>
  <Words>447</Words>
  <Application>Microsoft Macintosh PowerPoint</Application>
  <PresentationFormat>On-screen Show (4:3)</PresentationFormat>
  <Paragraphs>40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 (Body)</vt:lpstr>
      <vt:lpstr>Calibri</vt:lpstr>
      <vt:lpstr>Mangal</vt:lpstr>
      <vt:lpstr>Ubuntu Light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Follow-up of General Radiation Increase in SPS</dc:title>
  <dc:creator>Matthew Alexander Fraser</dc:creator>
  <cp:lastModifiedBy>Microsoft Office User</cp:lastModifiedBy>
  <cp:revision>848</cp:revision>
  <cp:lastPrinted>2017-10-10T16:59:25Z</cp:lastPrinted>
  <dcterms:created xsi:type="dcterms:W3CDTF">2015-11-02T12:16:49Z</dcterms:created>
  <dcterms:modified xsi:type="dcterms:W3CDTF">2017-10-12T11:33:29Z</dcterms:modified>
</cp:coreProperties>
</file>