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369" r:id="rId4"/>
    <p:sldId id="376" r:id="rId5"/>
    <p:sldId id="377" r:id="rId6"/>
    <p:sldId id="371" r:id="rId7"/>
    <p:sldId id="370" r:id="rId8"/>
    <p:sldId id="378" r:id="rId9"/>
    <p:sldId id="374" r:id="rId10"/>
    <p:sldId id="375" r:id="rId11"/>
    <p:sldId id="384" r:id="rId12"/>
    <p:sldId id="382" r:id="rId13"/>
    <p:sldId id="379" r:id="rId14"/>
    <p:sldId id="385" r:id="rId15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ette Van Den Boogaard" initials="LVD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FFCC"/>
    <a:srgbClr val="104282"/>
    <a:srgbClr val="FF66FF"/>
    <a:srgbClr val="CCFFFF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58" autoAdjust="0"/>
    <p:restoredTop sz="94659"/>
  </p:normalViewPr>
  <p:slideViewPr>
    <p:cSldViewPr snapToObjects="1">
      <p:cViewPr varScale="1">
        <p:scale>
          <a:sx n="106" d="100"/>
          <a:sy n="106" d="100"/>
        </p:scale>
        <p:origin x="212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34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34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247E5-A893-4EF3-98D7-CD6A1D313FDC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27163" y="1154113"/>
            <a:ext cx="41560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44861"/>
            <a:ext cx="5608320" cy="363670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12E3E-6973-4355-A517-6CA559D2E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851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12E3E-6973-4355-A517-6CA559D2E41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49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48637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577639" y="6471116"/>
            <a:ext cx="981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10.10.2017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48637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577639" y="6471116"/>
            <a:ext cx="981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10.10.2017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48637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577639" y="6471116"/>
            <a:ext cx="981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10.10.2017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48637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48637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577639" y="6471116"/>
            <a:ext cx="981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10.10.2017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48637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577639" y="6471116"/>
            <a:ext cx="981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10.10.2017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42576" y="648637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3"/>
          </p:nvPr>
        </p:nvSpPr>
        <p:spPr>
          <a:xfrm>
            <a:off x="577639" y="6471116"/>
            <a:ext cx="981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10.10.2017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73" y="6150798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77639" y="6471116"/>
            <a:ext cx="981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10.10.2017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559275" y="6328603"/>
            <a:ext cx="7081928" cy="511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First Internal LHC Dipole Diode Insulation Consolidation Review Introduction J.Ph.  Tock (TE-MSC)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48637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 </a:t>
            </a:r>
            <a:r>
              <a:rPr lang="fr-CH" dirty="0" err="1" smtClean="0"/>
              <a:t>arrivals</a:t>
            </a:r>
            <a:r>
              <a:rPr lang="fr-CH" dirty="0" smtClean="0"/>
              <a:t> per </a:t>
            </a:r>
            <a:r>
              <a:rPr lang="fr-CH" dirty="0" err="1" smtClean="0"/>
              <a:t>trimester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10.10.2017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990" y="1196752"/>
            <a:ext cx="6346337" cy="457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1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 err="1" smtClean="0"/>
              <a:t>Mobilities</a:t>
            </a:r>
            <a:r>
              <a:rPr lang="fr-CH" sz="3600" dirty="0" smtClean="0"/>
              <a:t> of staff </a:t>
            </a:r>
            <a:r>
              <a:rPr lang="fr-CH" sz="3600" dirty="0" smtClean="0"/>
              <a:t>to/</a:t>
            </a:r>
            <a:r>
              <a:rPr lang="fr-CH" sz="3600" dirty="0" err="1" smtClean="0"/>
              <a:t>from</a:t>
            </a:r>
            <a:r>
              <a:rPr lang="fr-CH" sz="3600" dirty="0" smtClean="0"/>
              <a:t> </a:t>
            </a:r>
            <a:r>
              <a:rPr lang="fr-CH" sz="3600" dirty="0" smtClean="0"/>
              <a:t>and </a:t>
            </a:r>
            <a:r>
              <a:rPr lang="fr-CH" sz="3600" dirty="0" err="1" smtClean="0"/>
              <a:t>within</a:t>
            </a:r>
            <a:r>
              <a:rPr lang="fr-CH" sz="3600" dirty="0" smtClean="0"/>
              <a:t> TE</a:t>
            </a:r>
            <a:endParaRPr lang="fr-CH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10.10.2017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844824"/>
            <a:ext cx="5533537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11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Materials</a:t>
            </a:r>
            <a:r>
              <a:rPr lang="fr-CH" dirty="0" smtClean="0"/>
              <a:t> budget vs </a:t>
            </a:r>
            <a:r>
              <a:rPr lang="fr-CH" dirty="0" err="1" smtClean="0"/>
              <a:t>FTE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10.10.2017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07" y="1316448"/>
            <a:ext cx="8298650" cy="448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667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TE </a:t>
            </a:r>
            <a:r>
              <a:rPr lang="fr-CH" dirty="0" err="1" smtClean="0"/>
              <a:t>MPP</a:t>
            </a:r>
            <a:r>
              <a:rPr lang="fr-CH" dirty="0" smtClean="0"/>
              <a:t> 2017 </a:t>
            </a:r>
            <a:r>
              <a:rPr lang="fr-CH" dirty="0" err="1" smtClean="0"/>
              <a:t>exercise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The </a:t>
            </a:r>
            <a:r>
              <a:rPr lang="fr-CH" sz="2400" dirty="0" err="1" smtClean="0"/>
              <a:t>updated</a:t>
            </a:r>
            <a:r>
              <a:rPr lang="fr-CH" sz="2400" dirty="0" smtClean="0"/>
              <a:t> 2016 </a:t>
            </a:r>
            <a:r>
              <a:rPr lang="fr-CH" sz="2400" dirty="0" err="1" smtClean="0"/>
              <a:t>MPP</a:t>
            </a:r>
            <a:r>
              <a:rPr lang="fr-CH" sz="2400" dirty="0" smtClean="0"/>
              <a:t> </a:t>
            </a:r>
            <a:r>
              <a:rPr lang="fr-CH" sz="2400" dirty="0" err="1" smtClean="0"/>
              <a:t>foresaw</a:t>
            </a:r>
            <a:r>
              <a:rPr lang="fr-CH" sz="2400" dirty="0" smtClean="0"/>
              <a:t> the </a:t>
            </a:r>
            <a:r>
              <a:rPr lang="fr-CH" sz="2400" dirty="0" err="1" smtClean="0"/>
              <a:t>opening</a:t>
            </a:r>
            <a:r>
              <a:rPr lang="fr-CH" sz="2400" dirty="0" smtClean="0"/>
              <a:t> of 13 new </a:t>
            </a:r>
            <a:r>
              <a:rPr lang="fr-CH" sz="2400" dirty="0" err="1" smtClean="0"/>
              <a:t>posts</a:t>
            </a:r>
            <a:r>
              <a:rPr lang="fr-CH" sz="2400" dirty="0" smtClean="0"/>
              <a:t> in 2017 and 6 in 2018.</a:t>
            </a:r>
          </a:p>
          <a:p>
            <a:r>
              <a:rPr lang="fr-CH" sz="2400" dirty="0" smtClean="0"/>
              <a:t>Due to </a:t>
            </a:r>
            <a:r>
              <a:rPr lang="fr-CH" sz="2400" dirty="0" err="1" smtClean="0"/>
              <a:t>less</a:t>
            </a:r>
            <a:r>
              <a:rPr lang="fr-CH" sz="2400" dirty="0" smtClean="0"/>
              <a:t> retirement </a:t>
            </a:r>
            <a:r>
              <a:rPr lang="fr-CH" sz="2400" dirty="0" err="1" smtClean="0"/>
              <a:t>than</a:t>
            </a:r>
            <a:r>
              <a:rPr lang="fr-CH" sz="2400" dirty="0" smtClean="0"/>
              <a:t> </a:t>
            </a:r>
            <a:r>
              <a:rPr lang="fr-CH" sz="2400" dirty="0" err="1" smtClean="0"/>
              <a:t>simulated</a:t>
            </a:r>
            <a:r>
              <a:rPr lang="fr-CH" sz="2400" dirty="0" smtClean="0"/>
              <a:t>, </a:t>
            </a:r>
            <a:r>
              <a:rPr lang="fr-CH" sz="2400" dirty="0" err="1" smtClean="0"/>
              <a:t>less</a:t>
            </a:r>
            <a:r>
              <a:rPr lang="fr-CH" sz="2400" dirty="0" smtClean="0"/>
              <a:t> </a:t>
            </a:r>
            <a:r>
              <a:rPr lang="fr-CH" sz="2400" dirty="0" err="1" smtClean="0"/>
              <a:t>other</a:t>
            </a:r>
            <a:r>
              <a:rPr lang="fr-CH" sz="2400" dirty="0" smtClean="0"/>
              <a:t> </a:t>
            </a:r>
            <a:r>
              <a:rPr lang="fr-CH" sz="2400" dirty="0" err="1" smtClean="0"/>
              <a:t>departures</a:t>
            </a:r>
            <a:r>
              <a:rPr lang="fr-CH" sz="2400" dirty="0" smtClean="0"/>
              <a:t> and </a:t>
            </a:r>
            <a:r>
              <a:rPr lang="fr-CH" sz="2400" dirty="0" err="1" smtClean="0"/>
              <a:t>less</a:t>
            </a:r>
            <a:r>
              <a:rPr lang="fr-CH" sz="2400" dirty="0" smtClean="0"/>
              <a:t> </a:t>
            </a:r>
            <a:r>
              <a:rPr lang="fr-CH" sz="2400" dirty="0" err="1" smtClean="0"/>
              <a:t>recruitment</a:t>
            </a:r>
            <a:r>
              <a:rPr lang="fr-CH" sz="2400" dirty="0" smtClean="0"/>
              <a:t> </a:t>
            </a:r>
            <a:r>
              <a:rPr lang="fr-CH" sz="2400" dirty="0" err="1" smtClean="0"/>
              <a:t>delays</a:t>
            </a:r>
            <a:r>
              <a:rPr lang="fr-CH" sz="2400" dirty="0" smtClean="0"/>
              <a:t>, the TE </a:t>
            </a:r>
            <a:r>
              <a:rPr lang="fr-CH" sz="2400" dirty="0" err="1" smtClean="0"/>
              <a:t>department</a:t>
            </a:r>
            <a:r>
              <a:rPr lang="fr-CH" sz="2400" dirty="0" smtClean="0"/>
              <a:t> </a:t>
            </a:r>
            <a:r>
              <a:rPr lang="fr-CH" sz="2400" dirty="0" err="1" smtClean="0"/>
              <a:t>was</a:t>
            </a:r>
            <a:r>
              <a:rPr lang="fr-CH" sz="2400" dirty="0" smtClean="0"/>
              <a:t> </a:t>
            </a:r>
            <a:r>
              <a:rPr lang="fr-CH" sz="2400" dirty="0" err="1" smtClean="0"/>
              <a:t>heading</a:t>
            </a:r>
            <a:r>
              <a:rPr lang="fr-CH" sz="2400" dirty="0" smtClean="0"/>
              <a:t> to an </a:t>
            </a:r>
            <a:r>
              <a:rPr lang="fr-CH" sz="2400" dirty="0" err="1" smtClean="0"/>
              <a:t>overshoot</a:t>
            </a:r>
            <a:r>
              <a:rPr lang="fr-CH" sz="2400" dirty="0" smtClean="0"/>
              <a:t> of 5 </a:t>
            </a:r>
            <a:r>
              <a:rPr lang="fr-CH" sz="2400" dirty="0" err="1" smtClean="0"/>
              <a:t>FTE</a:t>
            </a:r>
            <a:r>
              <a:rPr lang="fr-CH" sz="2400" dirty="0" smtClean="0"/>
              <a:t> per </a:t>
            </a:r>
            <a:r>
              <a:rPr lang="fr-CH" sz="2400" dirty="0" err="1" smtClean="0"/>
              <a:t>year</a:t>
            </a:r>
            <a:r>
              <a:rPr lang="fr-CH" sz="2400" dirty="0" smtClean="0"/>
              <a:t> for 2017-2019</a:t>
            </a:r>
          </a:p>
          <a:p>
            <a:r>
              <a:rPr lang="fr-CH" sz="2400" dirty="0" err="1" smtClean="0"/>
              <a:t>Additional</a:t>
            </a:r>
            <a:r>
              <a:rPr lang="fr-CH" sz="2400" dirty="0" smtClean="0"/>
              <a:t> arbitration to </a:t>
            </a:r>
            <a:r>
              <a:rPr lang="fr-CH" sz="2400" dirty="0" err="1" smtClean="0"/>
              <a:t>delay</a:t>
            </a:r>
            <a:r>
              <a:rPr lang="fr-CH" sz="2400" dirty="0" smtClean="0"/>
              <a:t> or cancel </a:t>
            </a:r>
            <a:r>
              <a:rPr lang="fr-CH" sz="2400" dirty="0" err="1" smtClean="0"/>
              <a:t>posts</a:t>
            </a:r>
            <a:r>
              <a:rPr lang="fr-CH" sz="2400" dirty="0" smtClean="0"/>
              <a:t> </a:t>
            </a:r>
            <a:r>
              <a:rPr lang="fr-CH" sz="2400" dirty="0" err="1" smtClean="0"/>
              <a:t>was</a:t>
            </a:r>
            <a:r>
              <a:rPr lang="fr-CH" sz="2400" dirty="0" smtClean="0"/>
              <a:t> </a:t>
            </a:r>
            <a:r>
              <a:rPr lang="fr-CH" sz="2400" dirty="0" err="1" smtClean="0"/>
              <a:t>therefore</a:t>
            </a:r>
            <a:r>
              <a:rPr lang="fr-CH" sz="2400" dirty="0" smtClean="0"/>
              <a:t> </a:t>
            </a:r>
            <a:r>
              <a:rPr lang="fr-CH" sz="2400" dirty="0" err="1" smtClean="0"/>
              <a:t>necessary</a:t>
            </a:r>
            <a:endParaRPr lang="fr-CH" sz="2400" dirty="0" smtClean="0"/>
          </a:p>
          <a:p>
            <a:r>
              <a:rPr lang="fr-CH" sz="2400" dirty="0" smtClean="0"/>
              <a:t>The </a:t>
            </a:r>
            <a:r>
              <a:rPr lang="fr-CH" sz="2400" dirty="0" err="1" smtClean="0"/>
              <a:t>overshoot</a:t>
            </a:r>
            <a:r>
              <a:rPr lang="fr-CH" sz="2400" dirty="0" smtClean="0"/>
              <a:t> </a:t>
            </a:r>
            <a:r>
              <a:rPr lang="fr-CH" sz="2400" dirty="0" err="1" smtClean="0"/>
              <a:t>will</a:t>
            </a:r>
            <a:r>
              <a:rPr lang="fr-CH" sz="2400" dirty="0" smtClean="0"/>
              <a:t> not </a:t>
            </a:r>
            <a:r>
              <a:rPr lang="fr-CH" sz="2400" dirty="0" err="1" smtClean="0"/>
              <a:t>be</a:t>
            </a:r>
            <a:r>
              <a:rPr lang="fr-CH" sz="2400" dirty="0" smtClean="0"/>
              <a:t> «free»: </a:t>
            </a:r>
            <a:r>
              <a:rPr lang="fr-CH" sz="2400" dirty="0" err="1" smtClean="0"/>
              <a:t>some</a:t>
            </a:r>
            <a:r>
              <a:rPr lang="fr-CH" sz="2400" dirty="0" smtClean="0"/>
              <a:t> </a:t>
            </a:r>
            <a:r>
              <a:rPr lang="fr-CH" sz="2400" dirty="0" err="1" smtClean="0"/>
              <a:t>materials</a:t>
            </a:r>
            <a:r>
              <a:rPr lang="fr-CH" sz="2400" dirty="0" smtClean="0"/>
              <a:t> budget </a:t>
            </a:r>
            <a:r>
              <a:rPr lang="fr-CH" sz="2400" dirty="0" err="1" smtClean="0"/>
              <a:t>will</a:t>
            </a:r>
            <a:r>
              <a:rPr lang="fr-CH" sz="2400" dirty="0" smtClean="0"/>
              <a:t> </a:t>
            </a:r>
            <a:r>
              <a:rPr lang="fr-CH" sz="2400" dirty="0" err="1" smtClean="0"/>
              <a:t>need</a:t>
            </a:r>
            <a:r>
              <a:rPr lang="fr-CH" sz="2400" dirty="0" smtClean="0"/>
              <a:t> to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used</a:t>
            </a:r>
            <a:r>
              <a:rPr lang="fr-CH" sz="2400" dirty="0" smtClean="0"/>
              <a:t> to </a:t>
            </a:r>
            <a:r>
              <a:rPr lang="fr-CH" sz="2400" dirty="0" err="1" smtClean="0"/>
              <a:t>pay</a:t>
            </a:r>
            <a:r>
              <a:rPr lang="fr-CH" sz="2400" dirty="0" smtClean="0"/>
              <a:t> for </a:t>
            </a:r>
            <a:r>
              <a:rPr lang="fr-CH" sz="2400" dirty="0" err="1" smtClean="0"/>
              <a:t>this</a:t>
            </a:r>
            <a:r>
              <a:rPr lang="fr-CH" sz="2400" dirty="0" smtClean="0"/>
              <a:t> </a:t>
            </a:r>
            <a:r>
              <a:rPr lang="fr-CH" sz="2400" dirty="0" err="1" smtClean="0"/>
              <a:t>year’s</a:t>
            </a:r>
            <a:r>
              <a:rPr lang="fr-CH" sz="2400" dirty="0" smtClean="0"/>
              <a:t> </a:t>
            </a:r>
            <a:r>
              <a:rPr lang="fr-CH" sz="2400" dirty="0" err="1" smtClean="0"/>
              <a:t>overshoot</a:t>
            </a:r>
            <a:endParaRPr lang="fr-CH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10.10.2017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466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MPP2017: </a:t>
            </a:r>
            <a:r>
              <a:rPr lang="fr-CH" dirty="0" err="1" smtClean="0"/>
              <a:t>overview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10.10.2017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18" y="1700808"/>
            <a:ext cx="8288848" cy="331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287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5486"/>
            <a:ext cx="8226854" cy="3321800"/>
          </a:xfrm>
        </p:spPr>
        <p:txBody>
          <a:bodyPr>
            <a:normAutofit/>
          </a:bodyPr>
          <a:lstStyle/>
          <a:p>
            <a:pPr algn="ctr"/>
            <a:r>
              <a:rPr lang="en-GB" dirty="0" err="1" smtClean="0"/>
              <a:t>TE</a:t>
            </a:r>
            <a:r>
              <a:rPr lang="en-GB" dirty="0" smtClean="0"/>
              <a:t> MANPOWER PLAN 2017</a:t>
            </a:r>
            <a:endParaRPr lang="en-GB" u="sn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4645988"/>
            <a:ext cx="8226854" cy="1481273"/>
          </a:xfrm>
        </p:spPr>
        <p:txBody>
          <a:bodyPr anchor="t">
            <a:normAutofit/>
          </a:bodyPr>
          <a:lstStyle/>
          <a:p>
            <a:r>
              <a:rPr lang="en-GB" u="sng" dirty="0" smtClean="0"/>
              <a:t>L. </a:t>
            </a:r>
            <a:r>
              <a:rPr lang="en-GB" u="sng" dirty="0" err="1" smtClean="0"/>
              <a:t>v.d</a:t>
            </a:r>
            <a:r>
              <a:rPr lang="en-GB" u="sng" dirty="0" smtClean="0"/>
              <a:t>. Boogaard (TE-PPR)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79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TE</a:t>
            </a:r>
            <a:r>
              <a:rPr lang="en-US" sz="2400" dirty="0" smtClean="0"/>
              <a:t> department prepares once a year a Manpower Plan.</a:t>
            </a:r>
          </a:p>
          <a:p>
            <a:r>
              <a:rPr lang="en-US" sz="2400" dirty="0" smtClean="0"/>
              <a:t>It contains:</a:t>
            </a:r>
          </a:p>
          <a:p>
            <a:pPr lvl="1"/>
            <a:r>
              <a:rPr lang="en-US" sz="2000" dirty="0" smtClean="0"/>
              <a:t>An overview of the department demographics (age, contract situation, grades) of staff</a:t>
            </a:r>
          </a:p>
          <a:p>
            <a:pPr lvl="1"/>
            <a:r>
              <a:rPr lang="en-US" sz="2000" dirty="0" smtClean="0"/>
              <a:t>A summary of other resources (fellows, students, PJAS)</a:t>
            </a:r>
          </a:p>
          <a:p>
            <a:pPr lvl="1"/>
            <a:r>
              <a:rPr lang="en-US" sz="2000" dirty="0" smtClean="0"/>
              <a:t>Planning assumptions (retirements, other departures)</a:t>
            </a:r>
          </a:p>
          <a:p>
            <a:pPr lvl="1"/>
            <a:r>
              <a:rPr lang="en-US" sz="2000" dirty="0" smtClean="0"/>
              <a:t>A section on the Medium Term Plan and the materials budget, and the personnel allocation</a:t>
            </a:r>
          </a:p>
          <a:p>
            <a:pPr marL="448056" lvl="1" indent="0">
              <a:buNone/>
            </a:pPr>
            <a:r>
              <a:rPr lang="en-US" sz="2000" dirty="0" smtClean="0"/>
              <a:t>AND after discussion:</a:t>
            </a:r>
          </a:p>
          <a:p>
            <a:pPr lvl="1"/>
            <a:r>
              <a:rPr lang="en-US" sz="2000" dirty="0" smtClean="0"/>
              <a:t>The policy and planning for LD2IC, extensions and LD2LD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10.10.2017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537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6854" cy="4508243"/>
          </a:xfrm>
        </p:spPr>
        <p:txBody>
          <a:bodyPr>
            <a:noAutofit/>
          </a:bodyPr>
          <a:lstStyle/>
          <a:p>
            <a:r>
              <a:rPr lang="en-US" sz="2400" dirty="0" smtClean="0"/>
              <a:t>Groups are in constant demand for resources</a:t>
            </a:r>
          </a:p>
          <a:p>
            <a:r>
              <a:rPr lang="en-US" sz="2400" dirty="0" smtClean="0"/>
              <a:t>Our personnel budget is limited (in FTE and </a:t>
            </a:r>
            <a:r>
              <a:rPr lang="en-US" sz="2400" dirty="0" err="1" smtClean="0"/>
              <a:t>kCHF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The department has to make numerous contributions to projects and operations</a:t>
            </a:r>
          </a:p>
          <a:p>
            <a:r>
              <a:rPr lang="en-US" sz="2400" dirty="0" smtClean="0"/>
              <a:t>Priorities may shift in time</a:t>
            </a:r>
          </a:p>
          <a:p>
            <a:r>
              <a:rPr lang="en-US" sz="2400" dirty="0" smtClean="0"/>
              <a:t>The department has many short term and project posts it needs to keep track of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Retirements are not automatically replaced but the liberated FTE returns to the department.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10.10.2017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784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How?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6854" cy="4508243"/>
          </a:xfrm>
        </p:spPr>
        <p:txBody>
          <a:bodyPr>
            <a:normAutofit/>
          </a:bodyPr>
          <a:lstStyle/>
          <a:p>
            <a:r>
              <a:rPr lang="fr-CH" sz="2400" dirty="0" smtClean="0"/>
              <a:t>Retirements are </a:t>
            </a:r>
            <a:r>
              <a:rPr lang="fr-CH" sz="2400" dirty="0" err="1" smtClean="0"/>
              <a:t>simulated</a:t>
            </a:r>
            <a:r>
              <a:rPr lang="fr-CH" sz="2400" dirty="0" smtClean="0"/>
              <a:t> to </a:t>
            </a:r>
            <a:r>
              <a:rPr lang="fr-CH" sz="2400" dirty="0" err="1" smtClean="0"/>
              <a:t>identify</a:t>
            </a:r>
            <a:r>
              <a:rPr lang="fr-CH" sz="2400" dirty="0" smtClean="0"/>
              <a:t> the </a:t>
            </a:r>
            <a:r>
              <a:rPr lang="fr-CH" sz="2400" dirty="0" err="1" smtClean="0"/>
              <a:t>liberated</a:t>
            </a:r>
            <a:r>
              <a:rPr lang="fr-CH" sz="2400" dirty="0" smtClean="0"/>
              <a:t> FTE in the </a:t>
            </a:r>
            <a:r>
              <a:rPr lang="fr-CH" sz="2400" dirty="0" err="1" smtClean="0"/>
              <a:t>years</a:t>
            </a:r>
            <a:r>
              <a:rPr lang="fr-CH" sz="2400" dirty="0" smtClean="0"/>
              <a:t> to </a:t>
            </a:r>
            <a:r>
              <a:rPr lang="fr-CH" sz="2400" dirty="0" smtClean="0"/>
              <a:t>come</a:t>
            </a:r>
            <a:endParaRPr lang="fr-CH" sz="2400" dirty="0" smtClean="0"/>
          </a:p>
          <a:p>
            <a:r>
              <a:rPr lang="fr-CH" sz="2400" dirty="0" smtClean="0"/>
              <a:t>The groups are </a:t>
            </a:r>
            <a:r>
              <a:rPr lang="fr-CH" sz="2400" dirty="0" err="1" smtClean="0"/>
              <a:t>requested</a:t>
            </a:r>
            <a:r>
              <a:rPr lang="fr-CH" sz="2400" dirty="0" smtClean="0"/>
              <a:t> to </a:t>
            </a:r>
            <a:r>
              <a:rPr lang="fr-CH" sz="2400" dirty="0" err="1" smtClean="0"/>
              <a:t>identify</a:t>
            </a:r>
            <a:r>
              <a:rPr lang="fr-CH" sz="2400" dirty="0" smtClean="0"/>
              <a:t> the </a:t>
            </a:r>
            <a:r>
              <a:rPr lang="fr-CH" sz="2400" dirty="0" err="1" smtClean="0"/>
              <a:t>needs</a:t>
            </a:r>
            <a:r>
              <a:rPr lang="fr-CH" sz="2400" dirty="0" smtClean="0"/>
              <a:t> and </a:t>
            </a:r>
            <a:r>
              <a:rPr lang="fr-CH" sz="2400" dirty="0" err="1" smtClean="0"/>
              <a:t>priorities</a:t>
            </a:r>
            <a:r>
              <a:rPr lang="fr-CH" sz="2400" dirty="0" smtClean="0"/>
              <a:t> in the </a:t>
            </a:r>
            <a:r>
              <a:rPr lang="fr-CH" sz="2400" dirty="0" err="1" smtClean="0"/>
              <a:t>coming</a:t>
            </a:r>
            <a:r>
              <a:rPr lang="fr-CH" sz="2400" dirty="0" smtClean="0"/>
              <a:t> </a:t>
            </a:r>
            <a:r>
              <a:rPr lang="fr-CH" sz="2400" dirty="0" err="1" smtClean="0"/>
              <a:t>years</a:t>
            </a:r>
            <a:r>
              <a:rPr lang="fr-CH" sz="2400" dirty="0" smtClean="0"/>
              <a:t> (replacement of retirement, new </a:t>
            </a:r>
            <a:r>
              <a:rPr lang="fr-CH" sz="2400" dirty="0" err="1" smtClean="0"/>
              <a:t>posts</a:t>
            </a:r>
            <a:r>
              <a:rPr lang="fr-CH" sz="2400" dirty="0" smtClean="0"/>
              <a:t>, extensions, LD2LD, LD2IC)</a:t>
            </a:r>
            <a:endParaRPr lang="fr-CH" sz="2400" dirty="0"/>
          </a:p>
          <a:p>
            <a:r>
              <a:rPr lang="fr-CH" sz="2400" dirty="0" err="1" smtClean="0"/>
              <a:t>These</a:t>
            </a:r>
            <a:r>
              <a:rPr lang="fr-CH" sz="2400" dirty="0" smtClean="0"/>
              <a:t> </a:t>
            </a:r>
            <a:r>
              <a:rPr lang="fr-CH" sz="2400" dirty="0" err="1" smtClean="0"/>
              <a:t>needs</a:t>
            </a:r>
            <a:r>
              <a:rPr lang="fr-CH" sz="2400" dirty="0" smtClean="0"/>
              <a:t> are </a:t>
            </a:r>
            <a:r>
              <a:rPr lang="fr-CH" sz="2400" dirty="0" err="1" smtClean="0"/>
              <a:t>grouped</a:t>
            </a:r>
            <a:r>
              <a:rPr lang="fr-CH" sz="2400" dirty="0" smtClean="0"/>
              <a:t> and </a:t>
            </a:r>
            <a:r>
              <a:rPr lang="fr-CH" sz="2400" dirty="0" err="1" smtClean="0"/>
              <a:t>usually</a:t>
            </a:r>
            <a:r>
              <a:rPr lang="fr-CH" sz="2400" dirty="0" smtClean="0"/>
              <a:t> </a:t>
            </a:r>
            <a:r>
              <a:rPr lang="fr-CH" sz="2400" dirty="0" err="1" smtClean="0"/>
              <a:t>discussed</a:t>
            </a:r>
            <a:r>
              <a:rPr lang="fr-CH" sz="2400" dirty="0" smtClean="0"/>
              <a:t> in a </a:t>
            </a:r>
            <a:r>
              <a:rPr lang="fr-CH" sz="2400" dirty="0" err="1" smtClean="0"/>
              <a:t>retreat</a:t>
            </a:r>
            <a:endParaRPr lang="fr-CH" sz="2400" dirty="0"/>
          </a:p>
          <a:p>
            <a:r>
              <a:rPr lang="fr-CH" sz="2400" dirty="0" smtClean="0"/>
              <a:t>Arbitration </a:t>
            </a:r>
            <a:r>
              <a:rPr lang="fr-CH" sz="2400" dirty="0" err="1" smtClean="0"/>
              <a:t>is</a:t>
            </a:r>
            <a:r>
              <a:rPr lang="fr-CH" sz="2400" dirty="0" smtClean="0"/>
              <a:t> made by the TE </a:t>
            </a:r>
            <a:r>
              <a:rPr lang="fr-CH" sz="2400" dirty="0" err="1" smtClean="0"/>
              <a:t>DH</a:t>
            </a:r>
            <a:r>
              <a:rPr lang="fr-CH" sz="2400" dirty="0" smtClean="0"/>
              <a:t> on how </a:t>
            </a:r>
            <a:r>
              <a:rPr lang="fr-CH" sz="2400" dirty="0" err="1" smtClean="0"/>
              <a:t>many</a:t>
            </a:r>
            <a:r>
              <a:rPr lang="fr-CH" sz="2400" dirty="0" smtClean="0"/>
              <a:t> </a:t>
            </a:r>
            <a:r>
              <a:rPr lang="fr-CH" sz="2400" dirty="0" err="1" smtClean="0"/>
              <a:t>posts</a:t>
            </a:r>
            <a:r>
              <a:rPr lang="fr-CH" sz="2400" dirty="0" smtClean="0"/>
              <a:t> </a:t>
            </a:r>
            <a:r>
              <a:rPr lang="fr-CH" sz="2400" dirty="0" err="1" smtClean="0"/>
              <a:t>will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opened</a:t>
            </a:r>
            <a:r>
              <a:rPr lang="fr-CH" sz="2400" dirty="0" smtClean="0"/>
              <a:t> and in </a:t>
            </a:r>
            <a:r>
              <a:rPr lang="fr-CH" sz="2400" dirty="0" err="1" smtClean="0"/>
              <a:t>which</a:t>
            </a:r>
            <a:r>
              <a:rPr lang="fr-CH" sz="2400" dirty="0" smtClean="0"/>
              <a:t> groups.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10.10.2017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357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722" y="48826"/>
            <a:ext cx="8226854" cy="940443"/>
          </a:xfrm>
        </p:spPr>
        <p:txBody>
          <a:bodyPr/>
          <a:lstStyle/>
          <a:p>
            <a:r>
              <a:rPr lang="fr-CH" dirty="0" smtClean="0"/>
              <a:t>TE in </a:t>
            </a:r>
            <a:r>
              <a:rPr lang="fr-CH" dirty="0" err="1" smtClean="0"/>
              <a:t>numbers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722" y="1173935"/>
            <a:ext cx="8226854" cy="1440160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fr-CH" dirty="0" smtClean="0"/>
              <a:t>On 1st of July 2017 TE </a:t>
            </a:r>
            <a:r>
              <a:rPr lang="fr-CH" dirty="0" err="1" smtClean="0"/>
              <a:t>had</a:t>
            </a:r>
            <a:r>
              <a:rPr lang="fr-CH" dirty="0" smtClean="0"/>
              <a:t>:</a:t>
            </a:r>
          </a:p>
          <a:p>
            <a:r>
              <a:rPr lang="fr-CH" sz="2400" dirty="0" err="1" smtClean="0"/>
              <a:t>Headcount</a:t>
            </a:r>
            <a:r>
              <a:rPr lang="fr-CH" sz="2400" dirty="0" smtClean="0"/>
              <a:t> of 451 </a:t>
            </a:r>
            <a:r>
              <a:rPr lang="fr-CH" sz="2400" dirty="0" smtClean="0"/>
              <a:t>staff </a:t>
            </a:r>
            <a:r>
              <a:rPr lang="fr-CH" sz="2400" dirty="0" err="1" smtClean="0"/>
              <a:t>members</a:t>
            </a:r>
            <a:r>
              <a:rPr lang="fr-CH" sz="2400" dirty="0" smtClean="0"/>
              <a:t> </a:t>
            </a:r>
            <a:r>
              <a:rPr lang="fr-CH" sz="2400" dirty="0" smtClean="0"/>
              <a:t>(446 FTE)</a:t>
            </a:r>
          </a:p>
          <a:p>
            <a:r>
              <a:rPr lang="fr-CH" sz="2400" dirty="0" smtClean="0"/>
              <a:t>73% IC, 27% </a:t>
            </a:r>
            <a:r>
              <a:rPr lang="fr-CH" sz="2400" dirty="0" err="1" smtClean="0"/>
              <a:t>LD</a:t>
            </a:r>
            <a:endParaRPr lang="fr-CH" sz="2400" dirty="0" smtClean="0"/>
          </a:p>
          <a:p>
            <a:r>
              <a:rPr lang="fr-CH" sz="2400" dirty="0" err="1" smtClean="0"/>
              <a:t>Average</a:t>
            </a:r>
            <a:r>
              <a:rPr lang="fr-CH" sz="2400" dirty="0" smtClean="0"/>
              <a:t> </a:t>
            </a:r>
            <a:r>
              <a:rPr lang="fr-CH" sz="2400" dirty="0" err="1" smtClean="0"/>
              <a:t>age</a:t>
            </a:r>
            <a:r>
              <a:rPr lang="fr-CH" sz="2400" dirty="0" smtClean="0"/>
              <a:t> of staff: 44 </a:t>
            </a:r>
            <a:r>
              <a:rPr lang="fr-CH" sz="2400" dirty="0" err="1" smtClean="0"/>
              <a:t>years</a:t>
            </a:r>
            <a:endParaRPr lang="fr-CH" sz="2400" dirty="0" smtClean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10.10.2017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2754427"/>
            <a:ext cx="5877592" cy="33895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49220" y="2442549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TE staff by </a:t>
            </a:r>
            <a:r>
              <a:rPr lang="fr-CH" b="1" dirty="0" err="1"/>
              <a:t>age</a:t>
            </a:r>
            <a:r>
              <a:rPr lang="fr-CH" b="1" dirty="0"/>
              <a:t> and </a:t>
            </a:r>
            <a:r>
              <a:rPr lang="fr-CH" b="1" dirty="0" err="1"/>
              <a:t>contract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77383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9" y="17468"/>
            <a:ext cx="8226854" cy="940443"/>
          </a:xfrm>
        </p:spPr>
        <p:txBody>
          <a:bodyPr>
            <a:noAutofit/>
          </a:bodyPr>
          <a:lstStyle/>
          <a:p>
            <a:r>
              <a:rPr lang="fr-CH" sz="3200" dirty="0" smtClean="0"/>
              <a:t>TE </a:t>
            </a:r>
            <a:r>
              <a:rPr lang="en-GB" sz="3200" dirty="0"/>
              <a:t>Staff by grade and by contract </a:t>
            </a:r>
            <a:r>
              <a:rPr lang="en-GB" sz="3200" dirty="0" smtClean="0"/>
              <a:t>situation</a:t>
            </a:r>
            <a:endParaRPr lang="fr-CH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10.10.2017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73935"/>
            <a:ext cx="6176407" cy="2975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4365104"/>
            <a:ext cx="6696744" cy="174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920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resources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/>
              <a:t>130 Fellows (94 Academic and 36 Technical);</a:t>
            </a:r>
            <a:endParaRPr lang="fr-CH" dirty="0"/>
          </a:p>
          <a:p>
            <a:pPr lvl="0"/>
            <a:r>
              <a:rPr lang="en-GB" dirty="0"/>
              <a:t>41 Trainees; </a:t>
            </a:r>
            <a:endParaRPr lang="fr-CH" dirty="0"/>
          </a:p>
          <a:p>
            <a:pPr lvl="0"/>
            <a:r>
              <a:rPr lang="en-GB" dirty="0"/>
              <a:t>34 Doctoral Students, 35 Technical Students, and 5 Administrative Students</a:t>
            </a:r>
            <a:endParaRPr lang="fr-CH" dirty="0"/>
          </a:p>
          <a:p>
            <a:pPr lvl="0"/>
            <a:r>
              <a:rPr lang="en-GB" dirty="0"/>
              <a:t>92 associated members of personnel linked to International collaborations (57 </a:t>
            </a:r>
            <a:r>
              <a:rPr lang="en-GB" dirty="0" err="1"/>
              <a:t>COAS</a:t>
            </a:r>
            <a:r>
              <a:rPr lang="en-GB" dirty="0"/>
              <a:t> and 35 PJAS);</a:t>
            </a:r>
            <a:endParaRPr lang="fr-CH" dirty="0"/>
          </a:p>
          <a:p>
            <a:pPr lvl="0"/>
            <a:r>
              <a:rPr lang="en-GB" dirty="0"/>
              <a:t>8 Visiting Scientists;</a:t>
            </a:r>
            <a:endParaRPr lang="fr-CH" dirty="0"/>
          </a:p>
          <a:p>
            <a:pPr lvl="0"/>
            <a:r>
              <a:rPr lang="en-GB" dirty="0"/>
              <a:t>10 persons with a Temporary Labour </a:t>
            </a:r>
            <a:r>
              <a:rPr lang="en-GB" dirty="0" smtClean="0"/>
              <a:t>contract</a:t>
            </a:r>
            <a:endParaRPr lang="fr-CH" dirty="0"/>
          </a:p>
          <a:p>
            <a:pPr marL="36576" indent="0">
              <a:buNone/>
            </a:pPr>
            <a:r>
              <a:rPr lang="fr-CH" dirty="0" smtClean="0">
                <a:solidFill>
                  <a:srgbClr val="FF0000"/>
                </a:solidFill>
              </a:rPr>
              <a:t>The TE </a:t>
            </a:r>
            <a:r>
              <a:rPr lang="fr-CH" dirty="0" err="1" smtClean="0">
                <a:solidFill>
                  <a:srgbClr val="FF0000"/>
                </a:solidFill>
              </a:rPr>
              <a:t>department</a:t>
            </a:r>
            <a:r>
              <a:rPr lang="fr-CH" dirty="0" smtClean="0">
                <a:solidFill>
                  <a:srgbClr val="FF0000"/>
                </a:solidFill>
              </a:rPr>
              <a:t> has over 800 people in total (</a:t>
            </a:r>
            <a:r>
              <a:rPr lang="fr-CH" dirty="0" err="1" smtClean="0">
                <a:solidFill>
                  <a:srgbClr val="FF0000"/>
                </a:solidFill>
              </a:rPr>
              <a:t>excluding</a:t>
            </a:r>
            <a:r>
              <a:rPr lang="fr-CH" dirty="0" smtClean="0">
                <a:solidFill>
                  <a:srgbClr val="FF0000"/>
                </a:solidFill>
              </a:rPr>
              <a:t> the </a:t>
            </a:r>
            <a:r>
              <a:rPr lang="fr-CH" dirty="0" err="1" smtClean="0">
                <a:solidFill>
                  <a:srgbClr val="FF0000"/>
                </a:solidFill>
              </a:rPr>
              <a:t>industrial</a:t>
            </a:r>
            <a:r>
              <a:rPr lang="fr-CH" dirty="0" smtClean="0">
                <a:solidFill>
                  <a:srgbClr val="FF0000"/>
                </a:solidFill>
              </a:rPr>
              <a:t> support)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10.10.2017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236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Additional</a:t>
            </a:r>
            <a:r>
              <a:rPr lang="fr-CH" dirty="0" smtClean="0"/>
              <a:t> </a:t>
            </a:r>
            <a:r>
              <a:rPr lang="fr-CH" dirty="0" err="1" smtClean="0"/>
              <a:t>resources</a:t>
            </a:r>
            <a:r>
              <a:rPr lang="fr-CH" dirty="0" smtClean="0"/>
              <a:t> by group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10.10.2017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209" y="1623318"/>
            <a:ext cx="8328994" cy="20490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4293096"/>
            <a:ext cx="6779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/>
              <a:t>The </a:t>
            </a:r>
            <a:r>
              <a:rPr lang="fr-CH" sz="2000" dirty="0" err="1" smtClean="0"/>
              <a:t>number</a:t>
            </a:r>
            <a:r>
              <a:rPr lang="fr-CH" sz="2000" dirty="0" smtClean="0"/>
              <a:t> of </a:t>
            </a:r>
            <a:r>
              <a:rPr lang="fr-CH" sz="2000" dirty="0" err="1" smtClean="0"/>
              <a:t>fellows</a:t>
            </a:r>
            <a:r>
              <a:rPr lang="fr-CH" sz="2000" dirty="0" smtClean="0"/>
              <a:t>, </a:t>
            </a:r>
            <a:r>
              <a:rPr lang="fr-CH" sz="2000" dirty="0" err="1" smtClean="0"/>
              <a:t>PJAS</a:t>
            </a:r>
            <a:r>
              <a:rPr lang="fr-CH" sz="2000" dirty="0" smtClean="0"/>
              <a:t> and </a:t>
            </a:r>
            <a:r>
              <a:rPr lang="fr-CH" sz="2000" dirty="0" err="1" smtClean="0"/>
              <a:t>students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growing</a:t>
            </a:r>
            <a:r>
              <a:rPr lang="x-none" sz="2000" dirty="0" smtClean="0"/>
              <a:t>…</a:t>
            </a:r>
            <a:r>
              <a:rPr lang="fr-CH" sz="2000" dirty="0" smtClean="0"/>
              <a:t>.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134256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ession8-v2.potx" id="{1CA20304-9E66-49BA-90DF-7696B3DDD3D5}" vid="{ADC3E049-3AB3-459B-BB4C-58FE364747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Chamonix-2017-Session8-LS2</Template>
  <TotalTime>11623</TotalTime>
  <Words>494</Words>
  <Application>Microsoft Macintosh PowerPoint</Application>
  <PresentationFormat>On-screen Show (4:3)</PresentationFormat>
  <Paragraphs>75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Calibri</vt:lpstr>
      <vt:lpstr>Arial</vt:lpstr>
      <vt:lpstr>CERNCorporate4-3</vt:lpstr>
      <vt:lpstr>PowerPoint Presentation</vt:lpstr>
      <vt:lpstr>TE MANPOWER PLAN 2017</vt:lpstr>
      <vt:lpstr>What?</vt:lpstr>
      <vt:lpstr>Why?</vt:lpstr>
      <vt:lpstr>How?</vt:lpstr>
      <vt:lpstr>TE in numbers</vt:lpstr>
      <vt:lpstr>TE Staff by grade and by contract situation</vt:lpstr>
      <vt:lpstr>The other resources</vt:lpstr>
      <vt:lpstr>Additional resources by group</vt:lpstr>
      <vt:lpstr>TE arrivals per trimester</vt:lpstr>
      <vt:lpstr>Mobilities of staff to/from and within TE</vt:lpstr>
      <vt:lpstr>Materials budget vs FTE</vt:lpstr>
      <vt:lpstr>The TE MPP 2017 exercise</vt:lpstr>
      <vt:lpstr>The MPP2017: overview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Tock</dc:creator>
  <cp:lastModifiedBy>Microsoft Office User</cp:lastModifiedBy>
  <cp:revision>265</cp:revision>
  <cp:lastPrinted>2017-10-05T07:01:52Z</cp:lastPrinted>
  <dcterms:created xsi:type="dcterms:W3CDTF">2017-01-10T01:38:14Z</dcterms:created>
  <dcterms:modified xsi:type="dcterms:W3CDTF">2017-10-16T20:09:19Z</dcterms:modified>
</cp:coreProperties>
</file>