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emf" ContentType="image/x-em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373" r:id="rId2"/>
    <p:sldId id="374" r:id="rId3"/>
    <p:sldId id="375" r:id="rId4"/>
    <p:sldId id="381" r:id="rId5"/>
    <p:sldId id="383" r:id="rId6"/>
    <p:sldId id="380" r:id="rId7"/>
    <p:sldId id="384" r:id="rId8"/>
    <p:sldId id="386" r:id="rId9"/>
    <p:sldId id="387" r:id="rId10"/>
    <p:sldId id="377" r:id="rId11"/>
    <p:sldId id="376" r:id="rId12"/>
    <p:sldId id="378" r:id="rId13"/>
    <p:sldId id="385" r:id="rId14"/>
    <p:sldId id="38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E37A7CE-6798-364F-81BC-C34813428946}">
          <p14:sldIdLst>
            <p14:sldId id="373"/>
            <p14:sldId id="374"/>
            <p14:sldId id="375"/>
            <p14:sldId id="381"/>
            <p14:sldId id="383"/>
            <p14:sldId id="380"/>
            <p14:sldId id="384"/>
            <p14:sldId id="386"/>
            <p14:sldId id="387"/>
            <p14:sldId id="377"/>
            <p14:sldId id="376"/>
            <p14:sldId id="378"/>
            <p14:sldId id="385"/>
            <p14:sldId id="38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28B"/>
    <a:srgbClr val="D6D8F5"/>
    <a:srgbClr val="26742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1335" autoAdjust="0"/>
    <p:restoredTop sz="86430"/>
  </p:normalViewPr>
  <p:slideViewPr>
    <p:cSldViewPr>
      <p:cViewPr>
        <p:scale>
          <a:sx n="65" d="100"/>
          <a:sy n="65" d="100"/>
        </p:scale>
        <p:origin x="-232" y="42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33857C-3EBA-408B-9025-208DCEE99937}" type="datetimeFigureOut">
              <a:rPr lang="en-GB" smtClean="0"/>
              <a:t>07/11/2017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603491-8664-4810-BCD3-448ED041886D}" type="slidenum">
              <a:rPr lang="en-GB" smtClean="0"/>
              <a:t>‹#›</a:t>
            </a:fld>
            <a:endParaRPr lang="en-GB"/>
          </a:p>
        </p:txBody>
      </p:sp>
    </p:spTree>
    <p:extLst>
      <p:ext uri="{BB962C8B-B14F-4D97-AF65-F5344CB8AC3E}">
        <p14:creationId xmlns:p14="http://schemas.microsoft.com/office/powerpoint/2010/main" val="339643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603491-8664-4810-BCD3-448ED041886D}" type="slidenum">
              <a:rPr lang="en-GB" smtClean="0"/>
              <a:t>2</a:t>
            </a:fld>
            <a:endParaRPr lang="en-GB"/>
          </a:p>
        </p:txBody>
      </p:sp>
    </p:spTree>
    <p:extLst>
      <p:ext uri="{BB962C8B-B14F-4D97-AF65-F5344CB8AC3E}">
        <p14:creationId xmlns:p14="http://schemas.microsoft.com/office/powerpoint/2010/main" val="1570888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603491-8664-4810-BCD3-448ED041886D}" type="slidenum">
              <a:rPr lang="en-GB" smtClean="0"/>
              <a:t>4</a:t>
            </a:fld>
            <a:endParaRPr lang="en-GB"/>
          </a:p>
        </p:txBody>
      </p:sp>
    </p:spTree>
    <p:extLst>
      <p:ext uri="{BB962C8B-B14F-4D97-AF65-F5344CB8AC3E}">
        <p14:creationId xmlns:p14="http://schemas.microsoft.com/office/powerpoint/2010/main" val="13742718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10.03.2016</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E4AEFF-D775-44EF-B1A1-F6A657F460AB}" type="slidenum">
              <a:rPr lang="en-GB" smtClean="0"/>
              <a:t>‹#›</a:t>
            </a:fld>
            <a:endParaRPr lang="en-GB"/>
          </a:p>
        </p:txBody>
      </p:sp>
      <p:pic>
        <p:nvPicPr>
          <p:cNvPr id="7" name="Picture 17" descr="RHUL-Logo"/>
          <p:cNvPicPr>
            <a:picLocks noChangeAspect="1" noChangeArrowheads="1"/>
          </p:cNvPicPr>
          <p:nvPr userDrawn="1"/>
        </p:nvPicPr>
        <p:blipFill>
          <a:blip r:embed="rId2" cstate="screen"/>
          <a:srcRect/>
          <a:stretch>
            <a:fillRect/>
          </a:stretch>
        </p:blipFill>
        <p:spPr bwMode="auto">
          <a:xfrm>
            <a:off x="6215349" y="124886"/>
            <a:ext cx="1400000" cy="432000"/>
          </a:xfrm>
          <a:prstGeom prst="rect">
            <a:avLst/>
          </a:prstGeom>
          <a:noFill/>
          <a:ln w="9525">
            <a:noFill/>
            <a:miter lim="800000"/>
            <a:headEnd/>
            <a:tailEnd/>
          </a:ln>
        </p:spPr>
      </p:pic>
      <p:pic>
        <p:nvPicPr>
          <p:cNvPr id="8" name="Picture 7"/>
          <p:cNvPicPr>
            <a:picLocks noChangeAspect="1" noChangeArrowheads="1"/>
          </p:cNvPicPr>
          <p:nvPr userDrawn="1"/>
        </p:nvPicPr>
        <p:blipFill>
          <a:blip r:embed="rId3" cstate="screen"/>
          <a:srcRect/>
          <a:stretch>
            <a:fillRect/>
          </a:stretch>
        </p:blipFill>
        <p:spPr bwMode="auto">
          <a:xfrm>
            <a:off x="4506011" y="124886"/>
            <a:ext cx="1649458" cy="432000"/>
          </a:xfrm>
          <a:prstGeom prst="rect">
            <a:avLst/>
          </a:prstGeom>
          <a:noFill/>
          <a:ln w="9525">
            <a:noFill/>
            <a:miter lim="800000"/>
            <a:headEnd/>
            <a:tailEnd/>
          </a:ln>
        </p:spPr>
      </p:pic>
      <p:pic>
        <p:nvPicPr>
          <p:cNvPr id="9" name="Picture 2"/>
          <p:cNvPicPr>
            <a:picLocks noChangeAspect="1" noChangeArrowheads="1"/>
          </p:cNvPicPr>
          <p:nvPr userDrawn="1"/>
        </p:nvPicPr>
        <p:blipFill>
          <a:blip r:embed="rId4" cstate="print"/>
          <a:srcRect t="5604" b="10342"/>
          <a:stretch>
            <a:fillRect/>
          </a:stretch>
        </p:blipFill>
        <p:spPr bwMode="auto">
          <a:xfrm>
            <a:off x="-1" y="116632"/>
            <a:ext cx="3713572" cy="892377"/>
          </a:xfrm>
          <a:prstGeom prst="rect">
            <a:avLst/>
          </a:prstGeom>
          <a:noFill/>
          <a:ln w="9525">
            <a:noFill/>
            <a:miter lim="800000"/>
            <a:headEnd/>
            <a:tailEnd/>
          </a:ln>
        </p:spPr>
      </p:pic>
      <p:pic>
        <p:nvPicPr>
          <p:cNvPr id="10" name="Picture 2"/>
          <p:cNvPicPr>
            <a:picLocks noChangeAspect="1" noChangeArrowheads="1"/>
          </p:cNvPicPr>
          <p:nvPr userDrawn="1"/>
        </p:nvPicPr>
        <p:blipFill>
          <a:blip r:embed="rId5" cstate="print"/>
          <a:srcRect/>
          <a:stretch>
            <a:fillRect/>
          </a:stretch>
        </p:blipFill>
        <p:spPr bwMode="auto">
          <a:xfrm>
            <a:off x="7668344" y="126059"/>
            <a:ext cx="1402194" cy="432000"/>
          </a:xfrm>
          <a:prstGeom prst="rect">
            <a:avLst/>
          </a:prstGeom>
          <a:noFill/>
          <a:ln w="9525">
            <a:noFill/>
            <a:miter lim="800000"/>
            <a:headEnd/>
            <a:tailEnd/>
          </a:ln>
        </p:spPr>
      </p:pic>
      <p:pic>
        <p:nvPicPr>
          <p:cNvPr id="11" name="Picture 3"/>
          <p:cNvPicPr>
            <a:picLocks noChangeAspect="1" noChangeArrowheads="1"/>
          </p:cNvPicPr>
          <p:nvPr userDrawn="1"/>
        </p:nvPicPr>
        <p:blipFill>
          <a:blip r:embed="rId6" cstate="print"/>
          <a:srcRect l="7271" t="11251" b="8266"/>
          <a:stretch>
            <a:fillRect/>
          </a:stretch>
        </p:blipFill>
        <p:spPr bwMode="auto">
          <a:xfrm>
            <a:off x="35496" y="116631"/>
            <a:ext cx="3598103" cy="892800"/>
          </a:xfrm>
          <a:prstGeom prst="rect">
            <a:avLst/>
          </a:prstGeom>
          <a:noFill/>
          <a:ln w="9525">
            <a:noFill/>
            <a:miter lim="800000"/>
            <a:headEnd/>
            <a:tailEnd/>
          </a:ln>
        </p:spPr>
      </p:pic>
      <p:sp>
        <p:nvSpPr>
          <p:cNvPr id="12" name="Line 13"/>
          <p:cNvSpPr>
            <a:spLocks noChangeShapeType="1"/>
          </p:cNvSpPr>
          <p:nvPr userDrawn="1"/>
        </p:nvSpPr>
        <p:spPr bwMode="auto">
          <a:xfrm flipV="1">
            <a:off x="3203848" y="836712"/>
            <a:ext cx="5940152" cy="0"/>
          </a:xfrm>
          <a:prstGeom prst="line">
            <a:avLst/>
          </a:prstGeom>
          <a:noFill/>
          <a:ln w="34925">
            <a:solidFill>
              <a:srgbClr val="0070C0"/>
            </a:solidFill>
            <a:round/>
            <a:headEnd/>
            <a:tailEnd/>
          </a:ln>
          <a:effectLst/>
        </p:spPr>
        <p:txBody>
          <a:bodyPr/>
          <a:lstStyle/>
          <a:p>
            <a:pPr eaLnBrk="0" hangingPunct="0">
              <a:defRPr/>
            </a:pPr>
            <a:endParaRPr lang="en-US" sz="1400" b="1">
              <a:solidFill>
                <a:srgbClr val="000000"/>
              </a:solidFill>
              <a:latin typeface="Arial" pitchFamily="34" charset="0"/>
              <a:ea typeface="+mn-ea"/>
            </a:endParaRPr>
          </a:p>
        </p:txBody>
      </p:sp>
      <p:sp>
        <p:nvSpPr>
          <p:cNvPr id="17" name="Title 16"/>
          <p:cNvSpPr>
            <a:spLocks noGrp="1"/>
          </p:cNvSpPr>
          <p:nvPr>
            <p:ph type="title"/>
          </p:nvPr>
        </p:nvSpPr>
        <p:spPr>
          <a:xfrm>
            <a:off x="628650" y="1525655"/>
            <a:ext cx="7886700" cy="1325563"/>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31556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10.03.2016</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257619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10.03.2016</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1843803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bg>
      <p:bgPr>
        <a:gradFill flip="none" rotWithShape="1">
          <a:gsLst>
            <a:gs pos="36000">
              <a:schemeClr val="accent1">
                <a:lumMod val="0"/>
                <a:lumOff val="100000"/>
              </a:schemeClr>
            </a:gs>
            <a:gs pos="98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defRPr sz="1800">
                <a:latin typeface="Century Gothic" panose="020B0502020202020204" pitchFamily="34" charset="0"/>
              </a:defRPr>
            </a:lvl1pPr>
            <a:lvl2pPr>
              <a:defRPr sz="1800">
                <a:latin typeface="Century Gothic" panose="020B0502020202020204" pitchFamily="34" charset="0"/>
              </a:defRPr>
            </a:lvl2pPr>
            <a:lvl3pPr>
              <a:defRPr sz="1800">
                <a:latin typeface="Century Gothic" panose="020B0502020202020204" pitchFamily="34" charset="0"/>
              </a:defRPr>
            </a:lvl3pPr>
            <a:lvl4pPr>
              <a:defRPr sz="1800">
                <a:latin typeface="Century Gothic" panose="020B0502020202020204" pitchFamily="34" charset="0"/>
              </a:defRPr>
            </a:lvl4pPr>
            <a:lvl5pPr>
              <a:defRPr sz="1800">
                <a:latin typeface="Century Gothic" panose="020B0502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r>
              <a:rPr lang="en-US" smtClean="0"/>
              <a:t>10.03.2016</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E4AEFF-D775-44EF-B1A1-F6A657F460AB}" type="slidenum">
              <a:rPr lang="en-GB" smtClean="0"/>
              <a:t>‹#›</a:t>
            </a:fld>
            <a:endParaRPr lang="en-GB" dirty="0"/>
          </a:p>
        </p:txBody>
      </p:sp>
      <p:sp>
        <p:nvSpPr>
          <p:cNvPr id="14" name="Title 1"/>
          <p:cNvSpPr>
            <a:spLocks noGrp="1"/>
          </p:cNvSpPr>
          <p:nvPr>
            <p:ph type="title" hasCustomPrompt="1"/>
          </p:nvPr>
        </p:nvSpPr>
        <p:spPr>
          <a:xfrm>
            <a:off x="347297" y="108153"/>
            <a:ext cx="7886700" cy="1061729"/>
          </a:xfrm>
        </p:spPr>
        <p:txBody>
          <a:bodyPr/>
          <a:lstStyle>
            <a:lvl1pPr>
              <a:defRPr>
                <a:solidFill>
                  <a:schemeClr val="bg1"/>
                </a:solidFill>
                <a:latin typeface="Century Gothic" panose="020B0502020202020204" pitchFamily="34" charset="0"/>
              </a:defRPr>
            </a:lvl1pPr>
          </a:lstStyle>
          <a:p>
            <a:r>
              <a:rPr lang="en-GB" dirty="0" smtClean="0"/>
              <a:t>Template Title</a:t>
            </a:r>
            <a:endParaRPr lang="en-GB" dirty="0"/>
          </a:p>
        </p:txBody>
      </p:sp>
      <p:sp>
        <p:nvSpPr>
          <p:cNvPr id="20" name="Flowchart: Document 9"/>
          <p:cNvSpPr/>
          <p:nvPr userDrawn="1"/>
        </p:nvSpPr>
        <p:spPr>
          <a:xfrm flipH="1">
            <a:off x="-281352" y="106364"/>
            <a:ext cx="9143999" cy="1156022"/>
          </a:xfrm>
          <a:prstGeom prst="flowChartDocument">
            <a:avLst/>
          </a:prstGeom>
          <a:gradFill>
            <a:gsLst>
              <a:gs pos="0">
                <a:schemeClr val="bg1">
                  <a:lumMod val="65000"/>
                </a:schemeClr>
              </a:gs>
              <a:gs pos="50000">
                <a:srgbClr val="CCCCFF"/>
              </a:gs>
              <a:gs pos="100000">
                <a:schemeClr val="bg1">
                  <a:lumMod val="75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t> </a:t>
            </a:r>
            <a:endParaRPr lang="en-GB" sz="1350" dirty="0"/>
          </a:p>
        </p:txBody>
      </p:sp>
      <p:sp>
        <p:nvSpPr>
          <p:cNvPr id="21" name="Flowchart: Document 11"/>
          <p:cNvSpPr/>
          <p:nvPr userDrawn="1"/>
        </p:nvSpPr>
        <p:spPr>
          <a:xfrm>
            <a:off x="0" y="0"/>
            <a:ext cx="9144002" cy="1096915"/>
          </a:xfrm>
          <a:prstGeom prst="flowChartDocument">
            <a:avLst/>
          </a:prstGeom>
          <a:gradFill>
            <a:gsLst>
              <a:gs pos="0">
                <a:schemeClr val="accent1">
                  <a:lumMod val="60000"/>
                  <a:lumOff val="40000"/>
                </a:schemeClr>
              </a:gs>
              <a:gs pos="50000">
                <a:srgbClr val="00133A"/>
              </a:gs>
              <a:gs pos="100000">
                <a:schemeClr val="accent1">
                  <a:lumMod val="50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t> </a:t>
            </a:r>
            <a:endParaRPr lang="en-GB" sz="1350" dirty="0"/>
          </a:p>
        </p:txBody>
      </p:sp>
      <p:sp>
        <p:nvSpPr>
          <p:cNvPr id="22" name="Rectangle 21"/>
          <p:cNvSpPr/>
          <p:nvPr userDrawn="1"/>
        </p:nvSpPr>
        <p:spPr>
          <a:xfrm>
            <a:off x="8019662" y="0"/>
            <a:ext cx="561633" cy="1475232"/>
          </a:xfrm>
          <a:prstGeom prst="rect">
            <a:avLst/>
          </a:prstGeom>
          <a:gradFill flip="none" rotWithShape="1">
            <a:gsLst>
              <a:gs pos="0">
                <a:schemeClr val="accent5">
                  <a:lumMod val="20000"/>
                  <a:lumOff val="80000"/>
                </a:schemeClr>
              </a:gs>
              <a:gs pos="50000">
                <a:schemeClr val="accent1">
                  <a:lumMod val="75000"/>
                </a:schemeClr>
              </a:gs>
              <a:gs pos="100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45263" y="792528"/>
            <a:ext cx="728260" cy="971013"/>
          </a:xfrm>
          <a:prstGeom prst="rect">
            <a:avLst/>
          </a:prstGeom>
        </p:spPr>
      </p:pic>
    </p:spTree>
    <p:extLst>
      <p:ext uri="{BB962C8B-B14F-4D97-AF65-F5344CB8AC3E}">
        <p14:creationId xmlns:p14="http://schemas.microsoft.com/office/powerpoint/2010/main" val="1867401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10.03.2016</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E4AEFF-D775-44EF-B1A1-F6A657F460AB}" type="slidenum">
              <a:rPr lang="en-GB" smtClean="0"/>
              <a:t>‹#›</a:t>
            </a:fld>
            <a:endParaRPr lang="en-GB"/>
          </a:p>
        </p:txBody>
      </p:sp>
      <p:sp>
        <p:nvSpPr>
          <p:cNvPr id="7" name="Flowchart: Document 9"/>
          <p:cNvSpPr/>
          <p:nvPr userDrawn="1"/>
        </p:nvSpPr>
        <p:spPr>
          <a:xfrm flipH="1">
            <a:off x="-281352" y="106364"/>
            <a:ext cx="9143999" cy="1156022"/>
          </a:xfrm>
          <a:prstGeom prst="flowChartDocument">
            <a:avLst/>
          </a:prstGeom>
          <a:gradFill>
            <a:gsLst>
              <a:gs pos="0">
                <a:schemeClr val="bg1">
                  <a:lumMod val="65000"/>
                </a:schemeClr>
              </a:gs>
              <a:gs pos="50000">
                <a:srgbClr val="CCCCFF"/>
              </a:gs>
              <a:gs pos="100000">
                <a:schemeClr val="bg1">
                  <a:lumMod val="75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t> </a:t>
            </a:r>
            <a:endParaRPr lang="en-GB" sz="1350" dirty="0"/>
          </a:p>
        </p:txBody>
      </p:sp>
      <p:sp>
        <p:nvSpPr>
          <p:cNvPr id="8" name="Flowchart: Document 11"/>
          <p:cNvSpPr/>
          <p:nvPr userDrawn="1"/>
        </p:nvSpPr>
        <p:spPr>
          <a:xfrm>
            <a:off x="0" y="0"/>
            <a:ext cx="9144002" cy="1096915"/>
          </a:xfrm>
          <a:prstGeom prst="flowChartDocument">
            <a:avLst/>
          </a:prstGeom>
          <a:gradFill>
            <a:gsLst>
              <a:gs pos="0">
                <a:schemeClr val="accent1">
                  <a:lumMod val="60000"/>
                  <a:lumOff val="40000"/>
                </a:schemeClr>
              </a:gs>
              <a:gs pos="50000">
                <a:srgbClr val="00133A"/>
              </a:gs>
              <a:gs pos="100000">
                <a:schemeClr val="accent1">
                  <a:lumMod val="50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t> </a:t>
            </a:r>
            <a:endParaRPr lang="en-GB" sz="1350" dirty="0"/>
          </a:p>
        </p:txBody>
      </p:sp>
      <p:sp>
        <p:nvSpPr>
          <p:cNvPr id="11" name="Rectangle 10"/>
          <p:cNvSpPr/>
          <p:nvPr userDrawn="1"/>
        </p:nvSpPr>
        <p:spPr>
          <a:xfrm>
            <a:off x="8019662" y="0"/>
            <a:ext cx="561633" cy="1475232"/>
          </a:xfrm>
          <a:prstGeom prst="rect">
            <a:avLst/>
          </a:prstGeom>
          <a:gradFill flip="none" rotWithShape="1">
            <a:gsLst>
              <a:gs pos="0">
                <a:schemeClr val="accent5">
                  <a:lumMod val="20000"/>
                  <a:lumOff val="80000"/>
                </a:schemeClr>
              </a:gs>
              <a:gs pos="50000">
                <a:schemeClr val="accent1">
                  <a:lumMod val="75000"/>
                </a:schemeClr>
              </a:gs>
              <a:gs pos="100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45263" y="792528"/>
            <a:ext cx="728260" cy="971013"/>
          </a:xfrm>
          <a:prstGeom prst="rect">
            <a:avLst/>
          </a:prstGeom>
        </p:spPr>
      </p:pic>
    </p:spTree>
    <p:extLst>
      <p:ext uri="{BB962C8B-B14F-4D97-AF65-F5344CB8AC3E}">
        <p14:creationId xmlns:p14="http://schemas.microsoft.com/office/powerpoint/2010/main" val="2823842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10.03.2016</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2118364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10.03.2016</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3936153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10.03.2016</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3376808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10.03.2016</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1055320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10.03.2016</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319423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10.03.2016</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E4AEFF-D775-44EF-B1A1-F6A657F460AB}" type="slidenum">
              <a:rPr lang="en-GB" smtClean="0"/>
              <a:t>‹#›</a:t>
            </a:fld>
            <a:endParaRPr lang="en-GB"/>
          </a:p>
        </p:txBody>
      </p:sp>
    </p:spTree>
    <p:extLst>
      <p:ext uri="{BB962C8B-B14F-4D97-AF65-F5344CB8AC3E}">
        <p14:creationId xmlns:p14="http://schemas.microsoft.com/office/powerpoint/2010/main" val="883833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10.03.2016</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3E4AEFF-D775-44EF-B1A1-F6A657F460AB}" type="slidenum">
              <a:rPr lang="en-GB" smtClean="0"/>
              <a:t>‹#›</a:t>
            </a:fld>
            <a:endParaRPr lang="en-GB"/>
          </a:p>
        </p:txBody>
      </p:sp>
    </p:spTree>
    <p:extLst>
      <p:ext uri="{BB962C8B-B14F-4D97-AF65-F5344CB8AC3E}">
        <p14:creationId xmlns:p14="http://schemas.microsoft.com/office/powerpoint/2010/main" val="1563707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tiff"/><Relationship Id="rId3" Type="http://schemas.openxmlformats.org/officeDocument/2006/relationships/image" Target="../media/image34.tiff"/></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5.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tiff"/><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tiff"/><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gif"/><Relationship Id="rId3" Type="http://schemas.openxmlformats.org/officeDocument/2006/relationships/image" Target="../media/image28.gif"/></Relationships>
</file>

<file path=ppt/slides/_rels/slide9.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emf"/><Relationship Id="rId1" Type="http://schemas.openxmlformats.org/officeDocument/2006/relationships/slideLayout" Target="../slideLayouts/slideLayout2.xml"/><Relationship Id="rId2"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3E4AEFF-D775-44EF-B1A1-F6A657F460AB}" type="slidenum">
              <a:rPr lang="en-GB" smtClean="0"/>
              <a:t>1</a:t>
            </a:fld>
            <a:endParaRPr lang="en-GB"/>
          </a:p>
        </p:txBody>
      </p:sp>
      <p:sp>
        <p:nvSpPr>
          <p:cNvPr id="13" name="TextBox 12"/>
          <p:cNvSpPr txBox="1"/>
          <p:nvPr/>
        </p:nvSpPr>
        <p:spPr>
          <a:xfrm>
            <a:off x="395536" y="2705725"/>
            <a:ext cx="8352928" cy="1446550"/>
          </a:xfrm>
          <a:prstGeom prst="rect">
            <a:avLst/>
          </a:prstGeom>
          <a:solidFill>
            <a:srgbClr val="D6D8F5"/>
          </a:solidFill>
          <a:ln>
            <a:noFill/>
          </a:ln>
          <a:effectLst>
            <a:outerShdw blurRad="50800" dist="38100" dir="2700000" algn="tl" rotWithShape="0">
              <a:prstClr val="black">
                <a:alpha val="40000"/>
              </a:prstClr>
            </a:outerShdw>
          </a:effectLst>
        </p:spPr>
        <p:txBody>
          <a:bodyPr wrap="square" rtlCol="0">
            <a:spAutoFit/>
          </a:bodyPr>
          <a:lstStyle/>
          <a:p>
            <a:pPr algn="ctr"/>
            <a:r>
              <a:rPr lang="en-US" sz="4400" b="1" dirty="0" smtClean="0">
                <a:solidFill>
                  <a:srgbClr val="21228B"/>
                </a:solidFill>
                <a:latin typeface="+mj-lt"/>
              </a:rPr>
              <a:t>Applications of Metamaterials for Particle Accelerators.</a:t>
            </a:r>
            <a:endParaRPr lang="en-US" sz="4400" b="1" dirty="0">
              <a:solidFill>
                <a:srgbClr val="21228B"/>
              </a:solidFill>
              <a:latin typeface="+mj-lt"/>
            </a:endParaRPr>
          </a:p>
        </p:txBody>
      </p:sp>
      <p:sp>
        <p:nvSpPr>
          <p:cNvPr id="14" name="TextBox 13"/>
          <p:cNvSpPr txBox="1"/>
          <p:nvPr/>
        </p:nvSpPr>
        <p:spPr>
          <a:xfrm>
            <a:off x="3923928" y="4581128"/>
            <a:ext cx="1728192" cy="369332"/>
          </a:xfrm>
          <a:prstGeom prst="rect">
            <a:avLst/>
          </a:prstGeom>
          <a:noFill/>
        </p:spPr>
        <p:txBody>
          <a:bodyPr wrap="square" rtlCol="0">
            <a:spAutoFit/>
          </a:bodyPr>
          <a:lstStyle/>
          <a:p>
            <a:r>
              <a:rPr lang="en-US" dirty="0" smtClean="0"/>
              <a:t>Tom Vaughan</a:t>
            </a:r>
            <a:endParaRPr lang="en-US" dirty="0"/>
          </a:p>
        </p:txBody>
      </p:sp>
      <p:sp>
        <p:nvSpPr>
          <p:cNvPr id="6" name="TextBox 5"/>
          <p:cNvSpPr txBox="1"/>
          <p:nvPr/>
        </p:nvSpPr>
        <p:spPr>
          <a:xfrm>
            <a:off x="1619672" y="5194647"/>
            <a:ext cx="6336703" cy="369332"/>
          </a:xfrm>
          <a:prstGeom prst="rect">
            <a:avLst/>
          </a:prstGeom>
          <a:noFill/>
        </p:spPr>
        <p:txBody>
          <a:bodyPr wrap="square" rtlCol="0">
            <a:spAutoFit/>
          </a:bodyPr>
          <a:lstStyle/>
          <a:p>
            <a:r>
              <a:rPr lang="en-US" dirty="0" smtClean="0"/>
              <a:t>John Adams Institute, Royal Holloway, University of London</a:t>
            </a:r>
            <a:endParaRPr lang="en-US" dirty="0"/>
          </a:p>
        </p:txBody>
      </p:sp>
    </p:spTree>
    <p:extLst>
      <p:ext uri="{BB962C8B-B14F-4D97-AF65-F5344CB8AC3E}">
        <p14:creationId xmlns:p14="http://schemas.microsoft.com/office/powerpoint/2010/main" val="24375912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3E4AEFF-D775-44EF-B1A1-F6A657F460AB}" type="slidenum">
              <a:rPr lang="en-GB" smtClean="0"/>
              <a:t>10</a:t>
            </a:fld>
            <a:endParaRPr lang="en-GB" dirty="0"/>
          </a:p>
        </p:txBody>
      </p:sp>
      <p:sp>
        <p:nvSpPr>
          <p:cNvPr id="4" name="Title 3"/>
          <p:cNvSpPr>
            <a:spLocks noGrp="1"/>
          </p:cNvSpPr>
          <p:nvPr>
            <p:ph type="title"/>
          </p:nvPr>
        </p:nvSpPr>
        <p:spPr/>
        <p:txBody>
          <a:bodyPr/>
          <a:lstStyle/>
          <a:p>
            <a:r>
              <a:rPr lang="en-US" dirty="0" smtClean="0"/>
              <a:t>Ring – Bar Alignment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7497" y="2769519"/>
            <a:ext cx="4452495" cy="3528393"/>
          </a:xfrm>
          <a:prstGeom prst="rect">
            <a:avLst/>
          </a:prstGeom>
        </p:spPr>
      </p:pic>
      <p:sp>
        <p:nvSpPr>
          <p:cNvPr id="2" name="TextBox 1"/>
          <p:cNvSpPr txBox="1"/>
          <p:nvPr/>
        </p:nvSpPr>
        <p:spPr>
          <a:xfrm>
            <a:off x="317497" y="1340768"/>
            <a:ext cx="7488832" cy="923330"/>
          </a:xfrm>
          <a:prstGeom prst="rect">
            <a:avLst/>
          </a:prstGeom>
          <a:noFill/>
        </p:spPr>
        <p:txBody>
          <a:bodyPr wrap="square" rtlCol="0">
            <a:spAutoFit/>
          </a:bodyPr>
          <a:lstStyle/>
          <a:p>
            <a:r>
              <a:rPr lang="en-US" dirty="0" smtClean="0"/>
              <a:t>We were interested to see how much of an effect the alignment between the pattern on the front and back of the wafer has on the refractive index!</a:t>
            </a:r>
            <a:endParaRPr lang="en-US" dirty="0"/>
          </a:p>
        </p:txBody>
      </p:sp>
      <p:sp>
        <p:nvSpPr>
          <p:cNvPr id="6" name="TextBox 5"/>
          <p:cNvSpPr txBox="1"/>
          <p:nvPr/>
        </p:nvSpPr>
        <p:spPr>
          <a:xfrm>
            <a:off x="5148064" y="2362282"/>
            <a:ext cx="3583310" cy="830997"/>
          </a:xfrm>
          <a:prstGeom prst="rect">
            <a:avLst/>
          </a:prstGeom>
          <a:noFill/>
        </p:spPr>
        <p:txBody>
          <a:bodyPr wrap="square" rtlCol="0">
            <a:spAutoFit/>
          </a:bodyPr>
          <a:lstStyle/>
          <a:p>
            <a:pPr marL="285750" indent="-285750">
              <a:buFont typeface="Arial" charset="0"/>
              <a:buChar char="•"/>
            </a:pPr>
            <a:r>
              <a:rPr lang="en-US" sz="1600" dirty="0" smtClean="0"/>
              <a:t>0mm is when the center of the bar is perfectly aligned with the center of the rings.</a:t>
            </a:r>
            <a:endParaRPr lang="en-US" sz="1600" dirty="0"/>
          </a:p>
        </p:txBody>
      </p:sp>
      <p:sp>
        <p:nvSpPr>
          <p:cNvPr id="7" name="TextBox 6"/>
          <p:cNvSpPr txBox="1"/>
          <p:nvPr/>
        </p:nvSpPr>
        <p:spPr>
          <a:xfrm>
            <a:off x="5143336" y="3456498"/>
            <a:ext cx="3588038" cy="1077218"/>
          </a:xfrm>
          <a:prstGeom prst="rect">
            <a:avLst/>
          </a:prstGeom>
          <a:noFill/>
        </p:spPr>
        <p:txBody>
          <a:bodyPr wrap="square" rtlCol="0">
            <a:spAutoFit/>
          </a:bodyPr>
          <a:lstStyle/>
          <a:p>
            <a:pPr marL="285750" indent="-285750">
              <a:buFont typeface="Arial" charset="0"/>
              <a:buChar char="•"/>
            </a:pPr>
            <a:r>
              <a:rPr lang="en-US" sz="1600" dirty="0" smtClean="0"/>
              <a:t>This effect may not seem very large, however, the wafer is not see through and we have no infrared aligner.</a:t>
            </a:r>
            <a:endParaRPr lang="en-US" sz="1600" dirty="0"/>
          </a:p>
        </p:txBody>
      </p:sp>
      <p:sp>
        <p:nvSpPr>
          <p:cNvPr id="8" name="TextBox 7"/>
          <p:cNvSpPr txBox="1"/>
          <p:nvPr/>
        </p:nvSpPr>
        <p:spPr>
          <a:xfrm>
            <a:off x="5180166" y="4796935"/>
            <a:ext cx="3588038" cy="1077218"/>
          </a:xfrm>
          <a:prstGeom prst="rect">
            <a:avLst/>
          </a:prstGeom>
          <a:noFill/>
        </p:spPr>
        <p:txBody>
          <a:bodyPr wrap="square" rtlCol="0">
            <a:spAutoFit/>
          </a:bodyPr>
          <a:lstStyle/>
          <a:p>
            <a:pPr marL="285750" indent="-285750">
              <a:buFont typeface="Arial" charset="0"/>
              <a:buChar char="•"/>
            </a:pPr>
            <a:r>
              <a:rPr lang="en-US" sz="1600" dirty="0" smtClean="0"/>
              <a:t>Solution! – Each wafer is drilled using the alignment marks on the masks to get the best possible alignment.</a:t>
            </a:r>
            <a:endParaRPr lang="en-US" sz="1600" dirty="0"/>
          </a:p>
        </p:txBody>
      </p:sp>
    </p:spTree>
    <p:extLst>
      <p:ext uri="{BB962C8B-B14F-4D97-AF65-F5344CB8AC3E}">
        <p14:creationId xmlns:p14="http://schemas.microsoft.com/office/powerpoint/2010/main" val="1381743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07505" y="1484784"/>
            <a:ext cx="4541502" cy="5373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829200" y="1484784"/>
            <a:ext cx="4164499" cy="5373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B3E4AEFF-D775-44EF-B1A1-F6A657F460AB}" type="slidenum">
              <a:rPr lang="en-GB" smtClean="0"/>
              <a:t>11</a:t>
            </a:fld>
            <a:endParaRPr lang="en-GB" dirty="0"/>
          </a:p>
        </p:txBody>
      </p:sp>
      <p:sp>
        <p:nvSpPr>
          <p:cNvPr id="4" name="Title 3"/>
          <p:cNvSpPr>
            <a:spLocks noGrp="1"/>
          </p:cNvSpPr>
          <p:nvPr>
            <p:ph type="title"/>
          </p:nvPr>
        </p:nvSpPr>
        <p:spPr/>
        <p:txBody>
          <a:bodyPr/>
          <a:lstStyle/>
          <a:p>
            <a:r>
              <a:rPr lang="en-US" dirty="0" smtClean="0"/>
              <a:t>Final Design </a:t>
            </a:r>
            <a:r>
              <a:rPr lang="en-US" dirty="0" smtClean="0"/>
              <a:t>Result</a:t>
            </a:r>
            <a:endParaRPr lang="en-US" dirty="0"/>
          </a:p>
        </p:txBody>
      </p:sp>
      <p:pic>
        <p:nvPicPr>
          <p:cNvPr id="5" name="Content Placeholder 4"/>
          <p:cNvPicPr>
            <a:picLocks noGrp="1" noChangeAspect="1"/>
          </p:cNvPicPr>
          <p:nvPr>
            <p:ph idx="1"/>
          </p:nvPr>
        </p:nvPicPr>
        <p:blipFill rotWithShape="1">
          <a:blip r:embed="rId2"/>
          <a:srcRect l="2053" t="6897"/>
          <a:stretch/>
        </p:blipFill>
        <p:spPr>
          <a:xfrm>
            <a:off x="655520" y="2195888"/>
            <a:ext cx="3445472" cy="2510321"/>
          </a:xfrm>
          <a:prstGeom prst="rect">
            <a:avLst/>
          </a:prstGeom>
        </p:spPr>
      </p:pic>
      <p:pic>
        <p:nvPicPr>
          <p:cNvPr id="6" name="Picture 5"/>
          <p:cNvPicPr>
            <a:picLocks noChangeAspect="1"/>
          </p:cNvPicPr>
          <p:nvPr/>
        </p:nvPicPr>
        <p:blipFill rotWithShape="1">
          <a:blip r:embed="rId3"/>
          <a:srcRect l="30313" t="9781" r="29375"/>
          <a:stretch/>
        </p:blipFill>
        <p:spPr>
          <a:xfrm>
            <a:off x="5068374" y="2368031"/>
            <a:ext cx="3686150" cy="2422920"/>
          </a:xfrm>
          <a:prstGeom prst="rect">
            <a:avLst/>
          </a:prstGeom>
        </p:spPr>
      </p:pic>
      <p:sp>
        <p:nvSpPr>
          <p:cNvPr id="8" name="TextBox 7"/>
          <p:cNvSpPr txBox="1"/>
          <p:nvPr/>
        </p:nvSpPr>
        <p:spPr>
          <a:xfrm>
            <a:off x="1240281" y="1655670"/>
            <a:ext cx="1967205" cy="369332"/>
          </a:xfrm>
          <a:prstGeom prst="rect">
            <a:avLst/>
          </a:prstGeom>
          <a:noFill/>
        </p:spPr>
        <p:txBody>
          <a:bodyPr wrap="none" rtlCol="0">
            <a:spAutoFit/>
          </a:bodyPr>
          <a:lstStyle/>
          <a:p>
            <a:r>
              <a:rPr lang="en-US" u="sng" dirty="0" smtClean="0"/>
              <a:t>Final unit cell plot</a:t>
            </a:r>
            <a:endParaRPr lang="en-US" u="sng" dirty="0"/>
          </a:p>
        </p:txBody>
      </p:sp>
      <p:sp>
        <p:nvSpPr>
          <p:cNvPr id="9" name="TextBox 8"/>
          <p:cNvSpPr txBox="1"/>
          <p:nvPr/>
        </p:nvSpPr>
        <p:spPr>
          <a:xfrm>
            <a:off x="6252976" y="1669450"/>
            <a:ext cx="1633781" cy="369332"/>
          </a:xfrm>
          <a:prstGeom prst="rect">
            <a:avLst/>
          </a:prstGeom>
          <a:noFill/>
        </p:spPr>
        <p:txBody>
          <a:bodyPr wrap="none" rtlCol="0">
            <a:spAutoFit/>
          </a:bodyPr>
          <a:lstStyle/>
          <a:p>
            <a:r>
              <a:rPr lang="en-US" u="sng" dirty="0" smtClean="0"/>
              <a:t>Bulk Structure</a:t>
            </a:r>
            <a:endParaRPr lang="en-US" u="sng" dirty="0"/>
          </a:p>
        </p:txBody>
      </p:sp>
      <p:sp>
        <p:nvSpPr>
          <p:cNvPr id="12" name="TextBox 11"/>
          <p:cNvSpPr txBox="1"/>
          <p:nvPr/>
        </p:nvSpPr>
        <p:spPr>
          <a:xfrm>
            <a:off x="4901924" y="5019652"/>
            <a:ext cx="3852600" cy="1323439"/>
          </a:xfrm>
          <a:prstGeom prst="rect">
            <a:avLst/>
          </a:prstGeom>
          <a:noFill/>
        </p:spPr>
        <p:txBody>
          <a:bodyPr wrap="square" rtlCol="0">
            <a:spAutoFit/>
          </a:bodyPr>
          <a:lstStyle/>
          <a:p>
            <a:r>
              <a:rPr lang="en-US" sz="1600" dirty="0" smtClean="0"/>
              <a:t>The unit cell are then arranged into a a prism shape target. The </a:t>
            </a:r>
            <a:r>
              <a:rPr lang="en-US" sz="1600" dirty="0"/>
              <a:t>l</a:t>
            </a:r>
            <a:r>
              <a:rPr lang="en-US" sz="1600" dirty="0" smtClean="0"/>
              <a:t>ength along the beam line must be larger than the wavelength to avoid it just being a diffraction target.  </a:t>
            </a:r>
            <a:endParaRPr lang="en-US" sz="1600" dirty="0"/>
          </a:p>
        </p:txBody>
      </p:sp>
      <p:sp>
        <p:nvSpPr>
          <p:cNvPr id="13" name="TextBox 12"/>
          <p:cNvSpPr txBox="1"/>
          <p:nvPr/>
        </p:nvSpPr>
        <p:spPr>
          <a:xfrm>
            <a:off x="251179" y="4882573"/>
            <a:ext cx="4470552" cy="2031325"/>
          </a:xfrm>
          <a:prstGeom prst="rect">
            <a:avLst/>
          </a:prstGeom>
          <a:noFill/>
        </p:spPr>
        <p:txBody>
          <a:bodyPr wrap="square" rtlCol="0">
            <a:spAutoFit/>
          </a:bodyPr>
          <a:lstStyle/>
          <a:p>
            <a:pPr marL="285750" indent="-285750">
              <a:buFont typeface="Arial" charset="0"/>
              <a:buChar char="•"/>
            </a:pPr>
            <a:r>
              <a:rPr lang="en-US" dirty="0" smtClean="0"/>
              <a:t>The lines represent the same as the previous plot. </a:t>
            </a:r>
          </a:p>
          <a:p>
            <a:pPr marL="285750" indent="-285750">
              <a:buFont typeface="Arial" charset="0"/>
              <a:buChar char="•"/>
            </a:pPr>
            <a:endParaRPr lang="en-US" dirty="0" smtClean="0"/>
          </a:p>
          <a:p>
            <a:pPr marL="285750" indent="-285750">
              <a:buFont typeface="Arial" charset="0"/>
              <a:buChar char="•"/>
            </a:pPr>
            <a:r>
              <a:rPr lang="en-US" dirty="0" smtClean="0"/>
              <a:t>For n &gt;-1, there will be no Cherenkov radiation as it is unphysical.</a:t>
            </a:r>
          </a:p>
          <a:p>
            <a:endParaRPr lang="en-US" dirty="0"/>
          </a:p>
          <a:p>
            <a:endParaRPr lang="en-US" dirty="0"/>
          </a:p>
        </p:txBody>
      </p:sp>
    </p:spTree>
    <p:extLst>
      <p:ext uri="{BB962C8B-B14F-4D97-AF65-F5344CB8AC3E}">
        <p14:creationId xmlns:p14="http://schemas.microsoft.com/office/powerpoint/2010/main" val="1348913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909044" y="2481578"/>
            <a:ext cx="2606306" cy="20995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B3E4AEFF-D775-44EF-B1A1-F6A657F460AB}" type="slidenum">
              <a:rPr lang="en-GB" smtClean="0"/>
              <a:t>12</a:t>
            </a:fld>
            <a:endParaRPr lang="en-GB" dirty="0"/>
          </a:p>
        </p:txBody>
      </p:sp>
      <p:sp>
        <p:nvSpPr>
          <p:cNvPr id="4" name="Title 3"/>
          <p:cNvSpPr>
            <a:spLocks noGrp="1"/>
          </p:cNvSpPr>
          <p:nvPr>
            <p:ph type="title"/>
          </p:nvPr>
        </p:nvSpPr>
        <p:spPr/>
        <p:txBody>
          <a:bodyPr/>
          <a:lstStyle/>
          <a:p>
            <a:r>
              <a:rPr lang="en-US" dirty="0" smtClean="0"/>
              <a:t>Bulk Target angle</a:t>
            </a:r>
            <a:endParaRPr lang="en-US" dirty="0"/>
          </a:p>
        </p:txBody>
      </p:sp>
      <p:pic>
        <p:nvPicPr>
          <p:cNvPr id="5" name="Content Placeholder 4"/>
          <p:cNvPicPr>
            <a:picLocks noGrp="1" noChangeAspect="1"/>
          </p:cNvPicPr>
          <p:nvPr>
            <p:ph idx="1"/>
          </p:nvPr>
        </p:nvPicPr>
        <p:blipFill rotWithShape="1">
          <a:blip r:embed="rId2"/>
          <a:srcRect l="4078" t="8716" r="7800"/>
          <a:stretch/>
        </p:blipFill>
        <p:spPr>
          <a:xfrm>
            <a:off x="378273" y="2566761"/>
            <a:ext cx="4979275" cy="3868540"/>
          </a:xfrm>
          <a:prstGeom prst="rect">
            <a:avLst/>
          </a:prstGeom>
        </p:spPr>
      </p:pic>
      <p:sp>
        <p:nvSpPr>
          <p:cNvPr id="2" name="TextBox 1"/>
          <p:cNvSpPr txBox="1"/>
          <p:nvPr/>
        </p:nvSpPr>
        <p:spPr>
          <a:xfrm>
            <a:off x="378273" y="1281249"/>
            <a:ext cx="7465063" cy="1200329"/>
          </a:xfrm>
          <a:prstGeom prst="rect">
            <a:avLst/>
          </a:prstGeom>
          <a:noFill/>
        </p:spPr>
        <p:txBody>
          <a:bodyPr wrap="square" rtlCol="0">
            <a:spAutoFit/>
          </a:bodyPr>
          <a:lstStyle/>
          <a:p>
            <a:r>
              <a:rPr lang="en-US" dirty="0" smtClean="0"/>
              <a:t>To ensure that Total </a:t>
            </a:r>
            <a:r>
              <a:rPr lang="en-US" dirty="0"/>
              <a:t>I</a:t>
            </a:r>
            <a:r>
              <a:rPr lang="en-US" dirty="0" smtClean="0"/>
              <a:t>nternal Reflection (TIR) does not occur at the boundary of the bulk target, we used the refractive index spectrum on the previous slide along with Snell’s law, which still holds for metamaterials, to calculate the critical angle and the actual angle.</a:t>
            </a:r>
            <a:endParaRPr lang="en-US" dirty="0"/>
          </a:p>
        </p:txBody>
      </p:sp>
      <mc:AlternateContent xmlns:mc="http://schemas.openxmlformats.org/markup-compatibility/2006">
        <mc:Choice xmlns:a14="http://schemas.microsoft.com/office/drawing/2010/main" Requires="a14">
          <p:sp>
            <p:nvSpPr>
              <p:cNvPr id="7" name="TextBox 6"/>
              <p:cNvSpPr txBox="1"/>
              <p:nvPr/>
            </p:nvSpPr>
            <p:spPr>
              <a:xfrm>
                <a:off x="5909044" y="2750829"/>
                <a:ext cx="2606306" cy="646331"/>
              </a:xfrm>
              <a:prstGeom prst="rect">
                <a:avLst/>
              </a:prstGeom>
              <a:noFill/>
            </p:spPr>
            <p:txBody>
              <a:bodyPr wrap="square" rtlCol="0">
                <a:spAutoFit/>
              </a:bodyPr>
              <a:lstStyle/>
              <a:p>
                <a:pPr algn="ctr"/>
                <a:r>
                  <a:rPr lang="en-AU" b="0" dirty="0" smtClean="0"/>
                  <a:t> Snell’s Law:</a:t>
                </a:r>
              </a:p>
              <a:p>
                <a14:m>
                  <m:oMathPara xmlns:m="http://schemas.openxmlformats.org/officeDocument/2006/math">
                    <m:oMathParaPr>
                      <m:jc m:val="centerGroup"/>
                    </m:oMathParaPr>
                    <m:oMath xmlns:m="http://schemas.openxmlformats.org/officeDocument/2006/math">
                      <m:sSub>
                        <m:sSubPr>
                          <m:ctrlPr>
                            <a:rPr lang="en-AU" b="0" i="1" smtClean="0">
                              <a:latin typeface="Cambria Math" charset="0"/>
                            </a:rPr>
                          </m:ctrlPr>
                        </m:sSubPr>
                        <m:e>
                          <m:r>
                            <a:rPr lang="en-AU" b="0" i="1" smtClean="0">
                              <a:latin typeface="Cambria Math" charset="0"/>
                            </a:rPr>
                            <m:t>𝑛</m:t>
                          </m:r>
                        </m:e>
                        <m:sub>
                          <m:r>
                            <a:rPr lang="en-AU" b="0" i="1" smtClean="0">
                              <a:latin typeface="Cambria Math" charset="0"/>
                            </a:rPr>
                            <m:t>1</m:t>
                          </m:r>
                        </m:sub>
                      </m:sSub>
                      <m:r>
                        <a:rPr lang="en-AU" b="0" i="1" smtClean="0">
                          <a:latin typeface="Cambria Math" charset="0"/>
                        </a:rPr>
                        <m:t>𝑠𝑖𝑛</m:t>
                      </m:r>
                      <m:sSub>
                        <m:sSubPr>
                          <m:ctrlPr>
                            <a:rPr lang="en-AU" b="0" i="1" smtClean="0">
                              <a:latin typeface="Cambria Math" charset="0"/>
                            </a:rPr>
                          </m:ctrlPr>
                        </m:sSubPr>
                        <m:e>
                          <m:r>
                            <a:rPr lang="en-AU" b="0" i="1" smtClean="0">
                              <a:latin typeface="Cambria Math" charset="0"/>
                            </a:rPr>
                            <m:t>𝜃</m:t>
                          </m:r>
                        </m:e>
                        <m:sub>
                          <m:r>
                            <a:rPr lang="en-AU" b="0" i="1" smtClean="0">
                              <a:latin typeface="Cambria Math" charset="0"/>
                            </a:rPr>
                            <m:t>1</m:t>
                          </m:r>
                        </m:sub>
                      </m:sSub>
                      <m:r>
                        <a:rPr lang="en-AU" b="0" i="1" smtClean="0">
                          <a:latin typeface="Cambria Math" charset="0"/>
                        </a:rPr>
                        <m:t>=</m:t>
                      </m:r>
                      <m:sSub>
                        <m:sSubPr>
                          <m:ctrlPr>
                            <a:rPr lang="en-AU" b="0" i="1" smtClean="0">
                              <a:latin typeface="Cambria Math" charset="0"/>
                            </a:rPr>
                          </m:ctrlPr>
                        </m:sSubPr>
                        <m:e>
                          <m:r>
                            <a:rPr lang="en-AU" b="0" i="1" smtClean="0">
                              <a:latin typeface="Cambria Math" charset="0"/>
                            </a:rPr>
                            <m:t>𝑛</m:t>
                          </m:r>
                        </m:e>
                        <m:sub>
                          <m:r>
                            <a:rPr lang="en-AU" b="0" i="1" smtClean="0">
                              <a:latin typeface="Cambria Math" charset="0"/>
                            </a:rPr>
                            <m:t>2</m:t>
                          </m:r>
                        </m:sub>
                      </m:sSub>
                      <m:r>
                        <a:rPr lang="en-AU" b="0" i="1" smtClean="0">
                          <a:latin typeface="Cambria Math" charset="0"/>
                        </a:rPr>
                        <m:t>𝑠𝑖𝑛</m:t>
                      </m:r>
                      <m:sSub>
                        <m:sSubPr>
                          <m:ctrlPr>
                            <a:rPr lang="en-AU" b="0" i="1" smtClean="0">
                              <a:latin typeface="Cambria Math" charset="0"/>
                            </a:rPr>
                          </m:ctrlPr>
                        </m:sSubPr>
                        <m:e>
                          <m:r>
                            <a:rPr lang="en-AU" b="0" i="1" smtClean="0">
                              <a:latin typeface="Cambria Math" charset="0"/>
                            </a:rPr>
                            <m:t>𝜃</m:t>
                          </m:r>
                        </m:e>
                        <m:sub>
                          <m:r>
                            <a:rPr lang="en-AU" b="0" i="1" smtClean="0">
                              <a:latin typeface="Cambria Math" charset="0"/>
                            </a:rPr>
                            <m:t>2</m:t>
                          </m:r>
                        </m:sub>
                      </m:sSub>
                      <m:r>
                        <a:rPr lang="en-AU" b="0" i="1" smtClean="0">
                          <a:latin typeface="Cambria Math" charset="0"/>
                        </a:rPr>
                        <m:t> </m:t>
                      </m:r>
                    </m:oMath>
                  </m:oMathPara>
                </a14:m>
                <a:endParaRPr lang="en-US" dirty="0"/>
              </a:p>
            </p:txBody>
          </p:sp>
        </mc:Choice>
        <mc:Fallback>
          <p:sp>
            <p:nvSpPr>
              <p:cNvPr id="7" name="TextBox 6"/>
              <p:cNvSpPr txBox="1">
                <a:spLocks noRot="1" noChangeAspect="1" noMove="1" noResize="1" noEditPoints="1" noAdjustHandles="1" noChangeArrowheads="1" noChangeShapeType="1" noTextEdit="1"/>
              </p:cNvSpPr>
              <p:nvPr/>
            </p:nvSpPr>
            <p:spPr>
              <a:xfrm>
                <a:off x="5909044" y="2750829"/>
                <a:ext cx="2606306" cy="646331"/>
              </a:xfrm>
              <a:prstGeom prst="rect">
                <a:avLst/>
              </a:prstGeom>
              <a:blipFill rotWithShape="0">
                <a:blip r:embed="rId3"/>
                <a:stretch>
                  <a:fillRect t="-11321" b="-6981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p:cNvSpPr txBox="1"/>
              <p:nvPr/>
            </p:nvSpPr>
            <p:spPr>
              <a:xfrm>
                <a:off x="5909044" y="3531800"/>
                <a:ext cx="2606306" cy="889026"/>
              </a:xfrm>
              <a:prstGeom prst="rect">
                <a:avLst/>
              </a:prstGeom>
              <a:noFill/>
            </p:spPr>
            <p:txBody>
              <a:bodyPr wrap="square" rtlCol="0">
                <a:spAutoFit/>
              </a:bodyPr>
              <a:lstStyle/>
              <a:p>
                <a:pPr algn="ctr"/>
                <a:r>
                  <a:rPr lang="en-AU" b="0" dirty="0" smtClean="0"/>
                  <a:t> Critical Angle:</a:t>
                </a:r>
              </a:p>
              <a:p>
                <a:pPr algn="ctr"/>
                <a14:m>
                  <m:oMathPara xmlns:m="http://schemas.openxmlformats.org/officeDocument/2006/math">
                    <m:oMathParaPr>
                      <m:jc m:val="centerGroup"/>
                    </m:oMathParaPr>
                    <m:oMath xmlns:m="http://schemas.openxmlformats.org/officeDocument/2006/math">
                      <m:sSub>
                        <m:sSubPr>
                          <m:ctrlPr>
                            <a:rPr lang="en-AU" b="0" i="1" smtClean="0">
                              <a:latin typeface="Cambria Math" charset="0"/>
                            </a:rPr>
                          </m:ctrlPr>
                        </m:sSubPr>
                        <m:e>
                          <m:r>
                            <a:rPr lang="en-AU" b="0" i="1" smtClean="0">
                              <a:latin typeface="Cambria Math" charset="0"/>
                            </a:rPr>
                            <m:t>𝜃</m:t>
                          </m:r>
                        </m:e>
                        <m:sub>
                          <m:r>
                            <a:rPr lang="en-AU" b="0" i="1" smtClean="0">
                              <a:latin typeface="Cambria Math" charset="0"/>
                            </a:rPr>
                            <m:t>𝑐𝑟𝑖𝑡𝑖𝑐𝑎𝑙</m:t>
                          </m:r>
                        </m:sub>
                      </m:sSub>
                      <m:r>
                        <a:rPr lang="en-AU" b="0" i="1" smtClean="0">
                          <a:latin typeface="Cambria Math" charset="0"/>
                        </a:rPr>
                        <m:t>=</m:t>
                      </m:r>
                      <m:func>
                        <m:funcPr>
                          <m:ctrlPr>
                            <a:rPr lang="en-AU" b="0" i="1" smtClean="0">
                              <a:latin typeface="Cambria Math" charset="0"/>
                            </a:rPr>
                          </m:ctrlPr>
                        </m:funcPr>
                        <m:fName>
                          <m:sSup>
                            <m:sSupPr>
                              <m:ctrlPr>
                                <a:rPr lang="en-AU" b="0" i="1" smtClean="0">
                                  <a:latin typeface="Cambria Math" charset="0"/>
                                </a:rPr>
                              </m:ctrlPr>
                            </m:sSupPr>
                            <m:e>
                              <m:r>
                                <m:rPr>
                                  <m:sty m:val="p"/>
                                </m:rPr>
                                <a:rPr lang="en-AU" b="0" i="0" smtClean="0">
                                  <a:latin typeface="Cambria Math" charset="0"/>
                                </a:rPr>
                                <m:t>sin</m:t>
                              </m:r>
                            </m:e>
                            <m:sup>
                              <m:r>
                                <a:rPr lang="en-AU" b="0" i="1" smtClean="0">
                                  <a:latin typeface="Cambria Math" charset="0"/>
                                </a:rPr>
                                <m:t>−1</m:t>
                              </m:r>
                            </m:sup>
                          </m:sSup>
                        </m:fName>
                        <m:e>
                          <m:f>
                            <m:fPr>
                              <m:ctrlPr>
                                <a:rPr lang="en-AU" b="0" i="1" smtClean="0">
                                  <a:latin typeface="Cambria Math" charset="0"/>
                                </a:rPr>
                              </m:ctrlPr>
                            </m:fPr>
                            <m:num>
                              <m:sSub>
                                <m:sSubPr>
                                  <m:ctrlPr>
                                    <a:rPr lang="en-AU" b="0" i="1" smtClean="0">
                                      <a:latin typeface="Cambria Math" charset="0"/>
                                    </a:rPr>
                                  </m:ctrlPr>
                                </m:sSubPr>
                                <m:e>
                                  <m:r>
                                    <a:rPr lang="en-AU" b="0" i="1" smtClean="0">
                                      <a:latin typeface="Cambria Math" charset="0"/>
                                    </a:rPr>
                                    <m:t>𝑛</m:t>
                                  </m:r>
                                </m:e>
                                <m:sub>
                                  <m:r>
                                    <a:rPr lang="en-AU" b="0" i="1" smtClean="0">
                                      <a:latin typeface="Cambria Math" charset="0"/>
                                    </a:rPr>
                                    <m:t>1</m:t>
                                  </m:r>
                                </m:sub>
                              </m:sSub>
                            </m:num>
                            <m:den>
                              <m:sSub>
                                <m:sSubPr>
                                  <m:ctrlPr>
                                    <a:rPr lang="en-AU" b="0" i="1" smtClean="0">
                                      <a:latin typeface="Cambria Math" charset="0"/>
                                    </a:rPr>
                                  </m:ctrlPr>
                                </m:sSubPr>
                                <m:e>
                                  <m:r>
                                    <a:rPr lang="en-AU" b="0" i="1" smtClean="0">
                                      <a:latin typeface="Cambria Math" charset="0"/>
                                    </a:rPr>
                                    <m:t>𝑛</m:t>
                                  </m:r>
                                </m:e>
                                <m:sub>
                                  <m:r>
                                    <a:rPr lang="en-AU" b="0" i="1" smtClean="0">
                                      <a:latin typeface="Cambria Math" charset="0"/>
                                    </a:rPr>
                                    <m:t>2</m:t>
                                  </m:r>
                                </m:sub>
                              </m:sSub>
                            </m:den>
                          </m:f>
                        </m:e>
                      </m:func>
                    </m:oMath>
                  </m:oMathPara>
                </a14:m>
                <a:endParaRPr lang="en-AU" b="0" dirty="0" smtClean="0"/>
              </a:p>
            </p:txBody>
          </p:sp>
        </mc:Choice>
        <mc:Fallback>
          <p:sp>
            <p:nvSpPr>
              <p:cNvPr id="8" name="TextBox 7"/>
              <p:cNvSpPr txBox="1">
                <a:spLocks noRot="1" noChangeAspect="1" noMove="1" noResize="1" noEditPoints="1" noAdjustHandles="1" noChangeArrowheads="1" noChangeShapeType="1" noTextEdit="1"/>
              </p:cNvSpPr>
              <p:nvPr/>
            </p:nvSpPr>
            <p:spPr>
              <a:xfrm>
                <a:off x="5909044" y="3531800"/>
                <a:ext cx="2606306" cy="889026"/>
              </a:xfrm>
              <a:prstGeom prst="rect">
                <a:avLst/>
              </a:prstGeom>
              <a:blipFill rotWithShape="0">
                <a:blip r:embed="rId4"/>
                <a:stretch>
                  <a:fillRect t="-3425"/>
                </a:stretch>
              </a:blipFill>
            </p:spPr>
            <p:txBody>
              <a:bodyPr/>
              <a:lstStyle/>
              <a:p>
                <a:r>
                  <a:rPr lang="en-US">
                    <a:noFill/>
                  </a:rPr>
                  <a:t> </a:t>
                </a:r>
              </a:p>
            </p:txBody>
          </p:sp>
        </mc:Fallback>
      </mc:AlternateContent>
      <p:sp>
        <p:nvSpPr>
          <p:cNvPr id="10" name="TextBox 9"/>
          <p:cNvSpPr txBox="1"/>
          <p:nvPr/>
        </p:nvSpPr>
        <p:spPr>
          <a:xfrm>
            <a:off x="5508104" y="4765794"/>
            <a:ext cx="3349971" cy="2031325"/>
          </a:xfrm>
          <a:prstGeom prst="rect">
            <a:avLst/>
          </a:prstGeom>
          <a:noFill/>
        </p:spPr>
        <p:txBody>
          <a:bodyPr wrap="square" rtlCol="0">
            <a:spAutoFit/>
          </a:bodyPr>
          <a:lstStyle/>
          <a:p>
            <a:r>
              <a:rPr lang="en-US" dirty="0" smtClean="0">
                <a:solidFill>
                  <a:schemeClr val="accent1">
                    <a:lumMod val="75000"/>
                  </a:schemeClr>
                </a:solidFill>
              </a:rPr>
              <a:t>Blue curves show critical angle</a:t>
            </a:r>
            <a:r>
              <a:rPr lang="en-US" dirty="0" smtClean="0">
                <a:solidFill>
                  <a:srgbClr val="FF0000"/>
                </a:solidFill>
              </a:rPr>
              <a:t>. The red curve must be neither above nor below to not get TIR. </a:t>
            </a:r>
            <a:r>
              <a:rPr lang="en-US" dirty="0" smtClean="0"/>
              <a:t>The black curve shows the Cherenkov angle with respect to the forward direction.</a:t>
            </a:r>
            <a:endParaRPr lang="en-US" dirty="0"/>
          </a:p>
        </p:txBody>
      </p:sp>
    </p:spTree>
    <p:extLst>
      <p:ext uri="{BB962C8B-B14F-4D97-AF65-F5344CB8AC3E}">
        <p14:creationId xmlns:p14="http://schemas.microsoft.com/office/powerpoint/2010/main" val="1939216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1412775"/>
            <a:ext cx="8054485" cy="4943575"/>
          </a:xfrm>
        </p:spPr>
        <p:txBody>
          <a:bodyPr>
            <a:normAutofit lnSpcReduction="10000"/>
          </a:bodyPr>
          <a:lstStyle/>
          <a:p>
            <a:pPr marL="0" indent="0">
              <a:buNone/>
            </a:pPr>
            <a:r>
              <a:rPr lang="en-AU" dirty="0"/>
              <a:t>For example, the CLEAR facility </a:t>
            </a:r>
            <a:r>
              <a:rPr lang="en-AU" dirty="0" smtClean="0"/>
              <a:t>if </a:t>
            </a:r>
            <a:r>
              <a:rPr lang="en-AU" dirty="0"/>
              <a:t>a 150ns long train with 225 bunches per train, has a 666ps bunch spacing, </a:t>
            </a:r>
            <a:r>
              <a:rPr lang="en-AU" dirty="0" smtClean="0"/>
              <a:t>the first harmonic will be  around 1.5 </a:t>
            </a:r>
            <a:r>
              <a:rPr lang="en-AU" dirty="0"/>
              <a:t>GHz</a:t>
            </a:r>
            <a:r>
              <a:rPr lang="en-AU" dirty="0" smtClean="0"/>
              <a:t>.  The 7</a:t>
            </a:r>
            <a:r>
              <a:rPr lang="en-AU" baseline="30000" dirty="0" smtClean="0"/>
              <a:t>th</a:t>
            </a:r>
            <a:r>
              <a:rPr lang="en-AU" dirty="0" smtClean="0"/>
              <a:t> harmonic would then be around 10.5 GHz, the same as the 4</a:t>
            </a:r>
            <a:r>
              <a:rPr lang="en-AU" baseline="30000" dirty="0" smtClean="0"/>
              <a:t>th</a:t>
            </a:r>
            <a:r>
              <a:rPr lang="en-AU" dirty="0" smtClean="0"/>
              <a:t> harmonic for the Tomsk Micron configuration.</a:t>
            </a:r>
          </a:p>
          <a:p>
            <a:pPr marL="0" indent="0">
              <a:buNone/>
            </a:pPr>
            <a:endParaRPr lang="en-AU" dirty="0"/>
          </a:p>
          <a:p>
            <a:pPr marL="0" indent="0">
              <a:buNone/>
            </a:pPr>
            <a:r>
              <a:rPr lang="en-AU" dirty="0" smtClean="0"/>
              <a:t>We would like to test the feasibility of using the metamaterial to select a certain frequency band within the spectrum. Although not a THz, could be modified if initial experiment proves theory. </a:t>
            </a:r>
          </a:p>
          <a:p>
            <a:pPr marL="0" indent="0">
              <a:buNone/>
            </a:pPr>
            <a:endParaRPr lang="en-AU" dirty="0"/>
          </a:p>
          <a:p>
            <a:r>
              <a:rPr lang="en-AU" dirty="0" smtClean="0"/>
              <a:t>The measurement that we would like to carry out can be carried out in air.</a:t>
            </a:r>
          </a:p>
          <a:p>
            <a:r>
              <a:rPr lang="en-AU" dirty="0" smtClean="0"/>
              <a:t>Collect radiation with horn antenna  and analyse with spectrum analyser or Michelson interferometer  </a:t>
            </a:r>
          </a:p>
          <a:p>
            <a:r>
              <a:rPr lang="en-AU" dirty="0" smtClean="0"/>
              <a:t>To get signal from tunnel, maybe a cable that transmits around 10.5 GHz?, or we can down mix the signal if easier.</a:t>
            </a:r>
          </a:p>
          <a:p>
            <a:r>
              <a:rPr lang="en-AU" dirty="0" smtClean="0"/>
              <a:t>Compare to Teflon target of the same dimensions.</a:t>
            </a:r>
          </a:p>
          <a:p>
            <a:r>
              <a:rPr lang="en-AU" dirty="0" smtClean="0"/>
              <a:t>Has many potential application; filter, bunch length monitor, arrival time.</a:t>
            </a:r>
            <a:endParaRPr lang="en-US" dirty="0"/>
          </a:p>
        </p:txBody>
      </p:sp>
      <p:sp>
        <p:nvSpPr>
          <p:cNvPr id="3" name="Slide Number Placeholder 2"/>
          <p:cNvSpPr>
            <a:spLocks noGrp="1"/>
          </p:cNvSpPr>
          <p:nvPr>
            <p:ph type="sldNum" sz="quarter" idx="12"/>
          </p:nvPr>
        </p:nvSpPr>
        <p:spPr/>
        <p:txBody>
          <a:bodyPr/>
          <a:lstStyle/>
          <a:p>
            <a:fld id="{B3E4AEFF-D775-44EF-B1A1-F6A657F460AB}" type="slidenum">
              <a:rPr lang="en-GB" smtClean="0"/>
              <a:t>13</a:t>
            </a:fld>
            <a:endParaRPr lang="en-GB" dirty="0"/>
          </a:p>
        </p:txBody>
      </p:sp>
      <p:sp>
        <p:nvSpPr>
          <p:cNvPr id="4" name="Title 3"/>
          <p:cNvSpPr>
            <a:spLocks noGrp="1"/>
          </p:cNvSpPr>
          <p:nvPr>
            <p:ph type="title"/>
          </p:nvPr>
        </p:nvSpPr>
        <p:spPr/>
        <p:txBody>
          <a:bodyPr/>
          <a:lstStyle/>
          <a:p>
            <a:r>
              <a:rPr lang="en-US" dirty="0" smtClean="0"/>
              <a:t>CLEAR Experiment</a:t>
            </a:r>
            <a:endParaRPr lang="en-US" dirty="0"/>
          </a:p>
        </p:txBody>
      </p:sp>
    </p:spTree>
    <p:extLst>
      <p:ext uri="{BB962C8B-B14F-4D97-AF65-F5344CB8AC3E}">
        <p14:creationId xmlns:p14="http://schemas.microsoft.com/office/powerpoint/2010/main" val="341276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1049" y="1587447"/>
            <a:ext cx="7886700" cy="4351338"/>
          </a:xfrm>
        </p:spPr>
        <p:txBody>
          <a:bodyPr/>
          <a:lstStyle/>
          <a:p>
            <a:r>
              <a:rPr lang="en-US" dirty="0" smtClean="0"/>
              <a:t>Metamaterials offer advantages compared to traditional materials due to there tunability and reverse wave propagation. However, they can be difficult to manufacture and high precision required</a:t>
            </a:r>
          </a:p>
          <a:p>
            <a:r>
              <a:rPr lang="en-US" dirty="0" smtClean="0"/>
              <a:t>A metamaterial target can be used in a non-destructive manner as a diagnostics tool.</a:t>
            </a:r>
          </a:p>
          <a:p>
            <a:r>
              <a:rPr lang="en-US" dirty="0" smtClean="0"/>
              <a:t>A negative refractive index leads to a reversed Cherenkov angle which may reduce noise on a signal.</a:t>
            </a:r>
          </a:p>
          <a:p>
            <a:r>
              <a:rPr lang="en-US" dirty="0" smtClean="0"/>
              <a:t>There are many FUN things that we would like to try; maybe having each layer a slightly different response to see if we can get an overall broadband response, or try different designs to get a more narrow band response or try 3D printing the pattern onto the wafer.</a:t>
            </a:r>
          </a:p>
          <a:p>
            <a:endParaRPr lang="en-US" dirty="0"/>
          </a:p>
        </p:txBody>
      </p:sp>
      <p:sp>
        <p:nvSpPr>
          <p:cNvPr id="3" name="Slide Number Placeholder 2"/>
          <p:cNvSpPr>
            <a:spLocks noGrp="1"/>
          </p:cNvSpPr>
          <p:nvPr>
            <p:ph type="sldNum" sz="quarter" idx="12"/>
          </p:nvPr>
        </p:nvSpPr>
        <p:spPr/>
        <p:txBody>
          <a:bodyPr/>
          <a:lstStyle/>
          <a:p>
            <a:fld id="{B3E4AEFF-D775-44EF-B1A1-F6A657F460AB}" type="slidenum">
              <a:rPr lang="en-GB" smtClean="0"/>
              <a:t>14</a:t>
            </a:fld>
            <a:endParaRPr lang="en-GB" dirty="0"/>
          </a:p>
        </p:txBody>
      </p:sp>
      <p:sp>
        <p:nvSpPr>
          <p:cNvPr id="4" name="Title 3"/>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1548506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00018"/>
          </a:xfrm>
        </p:spPr>
        <p:txBody>
          <a:bodyPr/>
          <a:lstStyle/>
          <a:p>
            <a:r>
              <a:rPr lang="en-GB" dirty="0" smtClean="0"/>
              <a:t>Overview</a:t>
            </a:r>
            <a:endParaRPr lang="en-GB" dirty="0"/>
          </a:p>
        </p:txBody>
      </p:sp>
      <p:sp>
        <p:nvSpPr>
          <p:cNvPr id="6" name="Slide Number Placeholder 5"/>
          <p:cNvSpPr>
            <a:spLocks noGrp="1"/>
          </p:cNvSpPr>
          <p:nvPr>
            <p:ph type="sldNum" sz="quarter" idx="12"/>
          </p:nvPr>
        </p:nvSpPr>
        <p:spPr/>
        <p:txBody>
          <a:bodyPr/>
          <a:lstStyle/>
          <a:p>
            <a:fld id="{B3E4AEFF-D775-44EF-B1A1-F6A657F460AB}" type="slidenum">
              <a:rPr lang="en-GB" smtClean="0"/>
              <a:t>2</a:t>
            </a:fld>
            <a:endParaRPr lang="en-GB"/>
          </a:p>
        </p:txBody>
      </p:sp>
      <p:sp>
        <p:nvSpPr>
          <p:cNvPr id="7" name="Content Placeholder 6"/>
          <p:cNvSpPr>
            <a:spLocks noGrp="1"/>
          </p:cNvSpPr>
          <p:nvPr>
            <p:ph idx="1"/>
          </p:nvPr>
        </p:nvSpPr>
        <p:spPr>
          <a:xfrm>
            <a:off x="425861" y="2276872"/>
            <a:ext cx="8191822" cy="4871567"/>
          </a:xfrm>
        </p:spPr>
        <p:txBody>
          <a:bodyPr>
            <a:normAutofit/>
          </a:bodyPr>
          <a:lstStyle/>
          <a:p>
            <a:pPr marL="514350" indent="-514350">
              <a:buFont typeface="+mj-lt"/>
              <a:buAutoNum type="arabicPeriod"/>
            </a:pPr>
            <a:r>
              <a:rPr lang="en-US" sz="3200" dirty="0" smtClean="0">
                <a:latin typeface="+mn-lt"/>
              </a:rPr>
              <a:t>Metamaterials.</a:t>
            </a:r>
          </a:p>
          <a:p>
            <a:pPr marL="514350" indent="-514350">
              <a:buFont typeface="+mj-lt"/>
              <a:buAutoNum type="arabicPeriod"/>
            </a:pPr>
            <a:r>
              <a:rPr lang="en-US" sz="3200" dirty="0" smtClean="0">
                <a:latin typeface="+mn-lt"/>
              </a:rPr>
              <a:t>Multibunch Resonance</a:t>
            </a:r>
          </a:p>
          <a:p>
            <a:pPr marL="514350" indent="-514350">
              <a:buFont typeface="+mj-lt"/>
              <a:buAutoNum type="arabicPeriod"/>
            </a:pPr>
            <a:r>
              <a:rPr lang="en-US" sz="3200" dirty="0" smtClean="0">
                <a:latin typeface="+mn-lt"/>
              </a:rPr>
              <a:t>Simulations</a:t>
            </a:r>
          </a:p>
          <a:p>
            <a:pPr marL="514350" indent="-514350">
              <a:buFont typeface="+mj-lt"/>
              <a:buAutoNum type="arabicPeriod"/>
            </a:pPr>
            <a:r>
              <a:rPr lang="en-US" sz="3200" dirty="0" smtClean="0">
                <a:latin typeface="+mn-lt"/>
              </a:rPr>
              <a:t>Unit and Bulk target design</a:t>
            </a:r>
          </a:p>
          <a:p>
            <a:pPr marL="514350" indent="-514350">
              <a:buFont typeface="+mj-lt"/>
              <a:buAutoNum type="arabicPeriod"/>
            </a:pPr>
            <a:r>
              <a:rPr lang="en-US" sz="3200" dirty="0" smtClean="0">
                <a:latin typeface="+mn-lt"/>
              </a:rPr>
              <a:t>Proposed Experiment</a:t>
            </a:r>
          </a:p>
          <a:p>
            <a:endParaRPr lang="en-US" dirty="0"/>
          </a:p>
        </p:txBody>
      </p:sp>
    </p:spTree>
    <p:custDataLst>
      <p:tags r:id="rId1"/>
    </p:custDataLst>
    <p:extLst>
      <p:ext uri="{BB962C8B-B14F-4D97-AF65-F5344CB8AC3E}">
        <p14:creationId xmlns:p14="http://schemas.microsoft.com/office/powerpoint/2010/main" val="99690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173465" y="2305981"/>
            <a:ext cx="2997648" cy="42568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p:cNvSpPr>
            <a:spLocks noGrp="1"/>
          </p:cNvSpPr>
          <p:nvPr>
            <p:ph type="sldNum" sz="quarter" idx="12"/>
          </p:nvPr>
        </p:nvSpPr>
        <p:spPr/>
        <p:txBody>
          <a:bodyPr/>
          <a:lstStyle/>
          <a:p>
            <a:fld id="{B3E4AEFF-D775-44EF-B1A1-F6A657F460AB}" type="slidenum">
              <a:rPr lang="en-GB" smtClean="0"/>
              <a:t>3</a:t>
            </a:fld>
            <a:endParaRPr lang="en-GB" dirty="0"/>
          </a:p>
        </p:txBody>
      </p:sp>
      <p:sp>
        <p:nvSpPr>
          <p:cNvPr id="4" name="Title 3"/>
          <p:cNvSpPr>
            <a:spLocks noGrp="1"/>
          </p:cNvSpPr>
          <p:nvPr>
            <p:ph type="title"/>
          </p:nvPr>
        </p:nvSpPr>
        <p:spPr>
          <a:xfrm>
            <a:off x="0" y="0"/>
            <a:ext cx="7886700" cy="1061729"/>
          </a:xfrm>
        </p:spPr>
        <p:txBody>
          <a:bodyPr/>
          <a:lstStyle/>
          <a:p>
            <a:r>
              <a:rPr lang="en-US" smtClean="0"/>
              <a:t>Metamaterials</a:t>
            </a:r>
            <a:endParaRPr lang="en-US" dirty="0"/>
          </a:p>
        </p:txBody>
      </p:sp>
      <p:sp>
        <p:nvSpPr>
          <p:cNvPr id="5" name="TextBox 4"/>
          <p:cNvSpPr txBox="1"/>
          <p:nvPr/>
        </p:nvSpPr>
        <p:spPr>
          <a:xfrm>
            <a:off x="306946" y="1210153"/>
            <a:ext cx="7272808" cy="646331"/>
          </a:xfrm>
          <a:prstGeom prst="rect">
            <a:avLst/>
          </a:prstGeom>
          <a:noFill/>
        </p:spPr>
        <p:txBody>
          <a:bodyPr wrap="square" rtlCol="0">
            <a:spAutoFit/>
          </a:bodyPr>
          <a:lstStyle/>
          <a:p>
            <a:r>
              <a:rPr lang="en-US" dirty="0" smtClean="0"/>
              <a:t>What are they?</a:t>
            </a:r>
          </a:p>
          <a:p>
            <a:endParaRPr lang="en-US" dirty="0" smtClean="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0863" y="2780263"/>
            <a:ext cx="3905075" cy="3576088"/>
          </a:xfrm>
          <a:prstGeom prst="rect">
            <a:avLst/>
          </a:prstGeom>
        </p:spPr>
      </p:pic>
      <p:sp>
        <p:nvSpPr>
          <p:cNvPr id="10" name="TextBox 9"/>
          <p:cNvSpPr txBox="1"/>
          <p:nvPr/>
        </p:nvSpPr>
        <p:spPr>
          <a:xfrm>
            <a:off x="7308304" y="2410931"/>
            <a:ext cx="1512168" cy="646331"/>
          </a:xfrm>
          <a:prstGeom prst="rect">
            <a:avLst/>
          </a:prstGeom>
          <a:noFill/>
        </p:spPr>
        <p:txBody>
          <a:bodyPr wrap="square" rtlCol="0">
            <a:spAutoFit/>
          </a:bodyPr>
          <a:lstStyle/>
          <a:p>
            <a:pPr algn="ctr"/>
            <a:r>
              <a:rPr lang="en-US" dirty="0" smtClean="0"/>
              <a:t>Most natural materials </a:t>
            </a:r>
            <a:endParaRPr lang="en-US" dirty="0"/>
          </a:p>
        </p:txBody>
      </p:sp>
      <p:cxnSp>
        <p:nvCxnSpPr>
          <p:cNvPr id="12" name="Straight Arrow Connector 11"/>
          <p:cNvCxnSpPr/>
          <p:nvPr/>
        </p:nvCxnSpPr>
        <p:spPr>
          <a:xfrm flipH="1">
            <a:off x="7579754" y="3057262"/>
            <a:ext cx="306946" cy="443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347864" y="2632804"/>
            <a:ext cx="2304256" cy="923330"/>
          </a:xfrm>
          <a:prstGeom prst="rect">
            <a:avLst/>
          </a:prstGeom>
          <a:noFill/>
        </p:spPr>
        <p:txBody>
          <a:bodyPr wrap="square" rtlCol="0">
            <a:spAutoFit/>
          </a:bodyPr>
          <a:lstStyle/>
          <a:p>
            <a:pPr algn="ctr"/>
            <a:r>
              <a:rPr lang="en-US" dirty="0" smtClean="0"/>
              <a:t>Still found in nature; metal below plasma freq.</a:t>
            </a:r>
            <a:endParaRPr lang="en-US" dirty="0"/>
          </a:p>
        </p:txBody>
      </p:sp>
      <p:cxnSp>
        <p:nvCxnSpPr>
          <p:cNvPr id="16" name="Straight Arrow Connector 15"/>
          <p:cNvCxnSpPr/>
          <p:nvPr/>
        </p:nvCxnSpPr>
        <p:spPr>
          <a:xfrm>
            <a:off x="4486800" y="3543625"/>
            <a:ext cx="288125" cy="319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187266" y="5843324"/>
            <a:ext cx="1512168" cy="646331"/>
          </a:xfrm>
          <a:prstGeom prst="rect">
            <a:avLst/>
          </a:prstGeom>
          <a:noFill/>
        </p:spPr>
        <p:txBody>
          <a:bodyPr wrap="square" rtlCol="0">
            <a:spAutoFit/>
          </a:bodyPr>
          <a:lstStyle/>
          <a:p>
            <a:pPr algn="ctr"/>
            <a:r>
              <a:rPr lang="en-US" dirty="0" smtClean="0"/>
              <a:t>Not found in nature</a:t>
            </a:r>
            <a:endParaRPr lang="en-US" dirty="0"/>
          </a:p>
        </p:txBody>
      </p:sp>
      <p:cxnSp>
        <p:nvCxnSpPr>
          <p:cNvPr id="20" name="Straight Arrow Connector 19"/>
          <p:cNvCxnSpPr/>
          <p:nvPr/>
        </p:nvCxnSpPr>
        <p:spPr>
          <a:xfrm flipV="1">
            <a:off x="4346329" y="5445224"/>
            <a:ext cx="497168" cy="3981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06946" y="1586487"/>
            <a:ext cx="7579754" cy="646331"/>
          </a:xfrm>
          <a:prstGeom prst="rect">
            <a:avLst/>
          </a:prstGeom>
        </p:spPr>
        <p:txBody>
          <a:bodyPr wrap="square">
            <a:spAutoFit/>
          </a:bodyPr>
          <a:lstStyle/>
          <a:p>
            <a:r>
              <a:rPr lang="en-US" dirty="0">
                <a:solidFill>
                  <a:srgbClr val="FF0000"/>
                </a:solidFill>
              </a:rPr>
              <a:t>Man-made materials that can be engineered to have properties that do not appear in natural materials.</a:t>
            </a:r>
            <a:endParaRPr lang="en-US" dirty="0"/>
          </a:p>
        </p:txBody>
      </p:sp>
      <p:sp>
        <p:nvSpPr>
          <p:cNvPr id="26" name="TextBox 25"/>
          <p:cNvSpPr txBox="1"/>
          <p:nvPr/>
        </p:nvSpPr>
        <p:spPr>
          <a:xfrm>
            <a:off x="189618" y="2410930"/>
            <a:ext cx="2997648" cy="646331"/>
          </a:xfrm>
          <a:prstGeom prst="rect">
            <a:avLst/>
          </a:prstGeom>
          <a:noFill/>
        </p:spPr>
        <p:txBody>
          <a:bodyPr wrap="square" rtlCol="0">
            <a:spAutoFit/>
          </a:bodyPr>
          <a:lstStyle/>
          <a:p>
            <a:pPr algn="ctr"/>
            <a:r>
              <a:rPr lang="en-US" dirty="0" smtClean="0"/>
              <a:t>First </a:t>
            </a:r>
            <a:r>
              <a:rPr lang="en-US" dirty="0" err="1" smtClean="0"/>
              <a:t>theorised</a:t>
            </a:r>
            <a:r>
              <a:rPr lang="en-US" dirty="0" smtClean="0"/>
              <a:t> by Vasalago in 1959.</a:t>
            </a:r>
            <a:endParaRPr lang="en-US" dirty="0"/>
          </a:p>
        </p:txBody>
      </p:sp>
      <mc:AlternateContent xmlns:mc="http://schemas.openxmlformats.org/markup-compatibility/2006" xmlns:a14="http://schemas.microsoft.com/office/drawing/2010/main">
        <mc:Choice Requires="a14">
          <p:sp>
            <p:nvSpPr>
              <p:cNvPr id="28" name="TextBox 27"/>
              <p:cNvSpPr txBox="1"/>
              <p:nvPr/>
            </p:nvSpPr>
            <p:spPr>
              <a:xfrm>
                <a:off x="838337" y="3225653"/>
                <a:ext cx="1359795" cy="3179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charset="0"/>
                            </a:rPr>
                          </m:ctrlPr>
                        </m:accPr>
                        <m:e>
                          <m:r>
                            <a:rPr lang="en-GB" b="0" i="1" smtClean="0">
                              <a:latin typeface="Cambria Math" charset="0"/>
                            </a:rPr>
                            <m:t>𝑘</m:t>
                          </m:r>
                        </m:e>
                      </m:acc>
                      <m:r>
                        <a:rPr lang="en-GB" b="0" i="1" smtClean="0">
                          <a:latin typeface="Cambria Math" charset="0"/>
                        </a:rPr>
                        <m:t> </m:t>
                      </m:r>
                      <m:r>
                        <a:rPr lang="en-GB" b="0" i="1" smtClean="0">
                          <a:latin typeface="Cambria Math" charset="0"/>
                        </a:rPr>
                        <m:t>𝑥</m:t>
                      </m:r>
                      <m:r>
                        <a:rPr lang="en-GB" b="0" i="1" smtClean="0">
                          <a:latin typeface="Cambria Math" charset="0"/>
                        </a:rPr>
                        <m:t> </m:t>
                      </m:r>
                      <m:acc>
                        <m:accPr>
                          <m:chr m:val="⃑"/>
                          <m:ctrlPr>
                            <a:rPr lang="en-GB" b="0" i="1" smtClean="0">
                              <a:latin typeface="Cambria Math" charset="0"/>
                            </a:rPr>
                          </m:ctrlPr>
                        </m:accPr>
                        <m:e>
                          <m:r>
                            <a:rPr lang="en-GB" b="0" i="1" smtClean="0">
                              <a:latin typeface="Cambria Math" charset="0"/>
                            </a:rPr>
                            <m:t>𝐸</m:t>
                          </m:r>
                        </m:e>
                      </m:acc>
                      <m:r>
                        <a:rPr lang="en-GB" b="0" i="1" smtClean="0">
                          <a:latin typeface="Cambria Math" charset="0"/>
                        </a:rPr>
                        <m:t>=</m:t>
                      </m:r>
                      <m:r>
                        <a:rPr lang="en-GB" b="0" i="1" smtClean="0">
                          <a:latin typeface="Cambria Math" charset="0"/>
                        </a:rPr>
                        <m:t>𝜔𝜇</m:t>
                      </m:r>
                      <m:acc>
                        <m:accPr>
                          <m:chr m:val="⃑"/>
                          <m:ctrlPr>
                            <a:rPr lang="en-GB" b="0" i="1" smtClean="0">
                              <a:latin typeface="Cambria Math" charset="0"/>
                            </a:rPr>
                          </m:ctrlPr>
                        </m:accPr>
                        <m:e>
                          <m:r>
                            <a:rPr lang="en-GB" b="0" i="1" smtClean="0">
                              <a:latin typeface="Cambria Math" charset="0"/>
                            </a:rPr>
                            <m:t>𝐻</m:t>
                          </m:r>
                        </m:e>
                      </m:acc>
                    </m:oMath>
                  </m:oMathPara>
                </a14:m>
                <a:endParaRPr lang="en-US" dirty="0"/>
              </a:p>
            </p:txBody>
          </p:sp>
        </mc:Choice>
        <mc:Fallback xmlns="">
          <p:sp>
            <p:nvSpPr>
              <p:cNvPr id="28" name="TextBox 27"/>
              <p:cNvSpPr txBox="1">
                <a:spLocks noRot="1" noChangeAspect="1" noMove="1" noResize="1" noEditPoints="1" noAdjustHandles="1" noChangeArrowheads="1" noChangeShapeType="1" noTextEdit="1"/>
              </p:cNvSpPr>
              <p:nvPr/>
            </p:nvSpPr>
            <p:spPr>
              <a:xfrm>
                <a:off x="838337" y="3225653"/>
                <a:ext cx="1359795" cy="317972"/>
              </a:xfrm>
              <a:prstGeom prst="rect">
                <a:avLst/>
              </a:prstGeom>
              <a:blipFill rotWithShape="0">
                <a:blip r:embed="rId3"/>
                <a:stretch>
                  <a:fillRect l="-3587" t="-111538" r="-2691" b="-159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760847" y="3721588"/>
                <a:ext cx="1514774" cy="3179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charset="0"/>
                            </a:rPr>
                          </m:ctrlPr>
                        </m:accPr>
                        <m:e>
                          <m:r>
                            <a:rPr lang="en-GB" b="0" i="1" smtClean="0">
                              <a:latin typeface="Cambria Math" charset="0"/>
                            </a:rPr>
                            <m:t>𝑘</m:t>
                          </m:r>
                        </m:e>
                      </m:acc>
                      <m:r>
                        <a:rPr lang="en-GB" b="0" i="1" smtClean="0">
                          <a:latin typeface="Cambria Math" charset="0"/>
                        </a:rPr>
                        <m:t> </m:t>
                      </m:r>
                      <m:r>
                        <a:rPr lang="en-GB" b="0" i="1" smtClean="0">
                          <a:latin typeface="Cambria Math" charset="0"/>
                        </a:rPr>
                        <m:t>𝑥</m:t>
                      </m:r>
                      <m:r>
                        <a:rPr lang="en-GB" b="0" i="1" smtClean="0">
                          <a:latin typeface="Cambria Math" charset="0"/>
                        </a:rPr>
                        <m:t> </m:t>
                      </m:r>
                      <m:acc>
                        <m:accPr>
                          <m:chr m:val="⃑"/>
                          <m:ctrlPr>
                            <a:rPr lang="en-GB" b="0" i="1" smtClean="0">
                              <a:latin typeface="Cambria Math" charset="0"/>
                            </a:rPr>
                          </m:ctrlPr>
                        </m:accPr>
                        <m:e>
                          <m:r>
                            <a:rPr lang="en-GB" b="0" i="1" smtClean="0">
                              <a:latin typeface="Cambria Math" charset="0"/>
                            </a:rPr>
                            <m:t>𝐻</m:t>
                          </m:r>
                        </m:e>
                      </m:acc>
                      <m:r>
                        <a:rPr lang="en-GB" b="0" i="1" smtClean="0">
                          <a:latin typeface="Cambria Math" charset="0"/>
                        </a:rPr>
                        <m:t>=−</m:t>
                      </m:r>
                      <m:r>
                        <a:rPr lang="en-GB" b="0" i="1" smtClean="0">
                          <a:latin typeface="Cambria Math" charset="0"/>
                        </a:rPr>
                        <m:t>𝜔𝜖</m:t>
                      </m:r>
                      <m:acc>
                        <m:accPr>
                          <m:chr m:val="⃑"/>
                          <m:ctrlPr>
                            <a:rPr lang="en-GB" b="0" i="1" smtClean="0">
                              <a:latin typeface="Cambria Math" charset="0"/>
                            </a:rPr>
                          </m:ctrlPr>
                        </m:accPr>
                        <m:e>
                          <m:r>
                            <a:rPr lang="en-GB" b="0" i="1" smtClean="0">
                              <a:latin typeface="Cambria Math" charset="0"/>
                            </a:rPr>
                            <m:t>𝐸</m:t>
                          </m:r>
                        </m:e>
                      </m:acc>
                    </m:oMath>
                  </m:oMathPara>
                </a14:m>
                <a:endParaRPr lang="en-US" dirty="0"/>
              </a:p>
            </p:txBody>
          </p:sp>
        </mc:Choice>
        <mc:Fallback xmlns="">
          <p:sp>
            <p:nvSpPr>
              <p:cNvPr id="29" name="TextBox 28"/>
              <p:cNvSpPr txBox="1">
                <a:spLocks noRot="1" noChangeAspect="1" noMove="1" noResize="1" noEditPoints="1" noAdjustHandles="1" noChangeArrowheads="1" noChangeShapeType="1" noTextEdit="1"/>
              </p:cNvSpPr>
              <p:nvPr/>
            </p:nvSpPr>
            <p:spPr>
              <a:xfrm>
                <a:off x="760847" y="3721588"/>
                <a:ext cx="1514774" cy="317972"/>
              </a:xfrm>
              <a:prstGeom prst="rect">
                <a:avLst/>
              </a:prstGeom>
              <a:blipFill rotWithShape="0">
                <a:blip r:embed="rId4"/>
                <a:stretch>
                  <a:fillRect l="-3226" t="-109434" r="-2419" b="-1547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1082027" y="4438093"/>
                <a:ext cx="85010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b="0" i="1" smtClean="0">
                              <a:latin typeface="Cambria Math" charset="0"/>
                            </a:rPr>
                          </m:ctrlPr>
                        </m:sSupPr>
                        <m:e>
                          <m:r>
                            <a:rPr lang="en-GB" b="0" i="1" smtClean="0">
                              <a:latin typeface="Cambria Math" charset="0"/>
                            </a:rPr>
                            <m:t>𝑛</m:t>
                          </m:r>
                        </m:e>
                        <m:sup>
                          <m:r>
                            <a:rPr lang="en-GB" b="0" i="1" smtClean="0">
                              <a:latin typeface="Cambria Math" charset="0"/>
                            </a:rPr>
                            <m:t>2</m:t>
                          </m:r>
                        </m:sup>
                      </m:sSup>
                      <m:r>
                        <a:rPr lang="en-GB" b="0" i="1" smtClean="0">
                          <a:latin typeface="Cambria Math" charset="0"/>
                        </a:rPr>
                        <m:t>=</m:t>
                      </m:r>
                      <m:r>
                        <a:rPr lang="en-GB" b="0" i="1" smtClean="0">
                          <a:latin typeface="Cambria Math" charset="0"/>
                        </a:rPr>
                        <m:t>𝜖𝜇</m:t>
                      </m:r>
                    </m:oMath>
                  </m:oMathPara>
                </a14:m>
                <a:endParaRPr lang="en-US" dirty="0"/>
              </a:p>
            </p:txBody>
          </p:sp>
        </mc:Choice>
        <mc:Fallback xmlns="">
          <p:sp>
            <p:nvSpPr>
              <p:cNvPr id="30" name="TextBox 29"/>
              <p:cNvSpPr txBox="1">
                <a:spLocks noRot="1" noChangeAspect="1" noMove="1" noResize="1" noEditPoints="1" noAdjustHandles="1" noChangeArrowheads="1" noChangeShapeType="1" noTextEdit="1"/>
              </p:cNvSpPr>
              <p:nvPr/>
            </p:nvSpPr>
            <p:spPr>
              <a:xfrm>
                <a:off x="1082027" y="4438093"/>
                <a:ext cx="850105" cy="276999"/>
              </a:xfrm>
              <a:prstGeom prst="rect">
                <a:avLst/>
              </a:prstGeom>
              <a:blipFill rotWithShape="0">
                <a:blip r:embed="rId5"/>
                <a:stretch>
                  <a:fillRect l="-2143" t="-2222" r="-4286" b="-2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392059" y="4793250"/>
                <a:ext cx="2592761" cy="276999"/>
              </a:xfrm>
              <a:prstGeom prst="rect">
                <a:avLst/>
              </a:prstGeom>
              <a:noFill/>
            </p:spPr>
            <p:txBody>
              <a:bodyPr wrap="none" lIns="0" tIns="0" rIns="0" bIns="0" rtlCol="0">
                <a:spAutoFit/>
              </a:bodyPr>
              <a:lstStyle/>
              <a:p>
                <a14:m>
                  <m:oMath xmlns:m="http://schemas.openxmlformats.org/officeDocument/2006/math">
                    <m:r>
                      <a:rPr lang="en-GB" b="0" i="1" smtClean="0">
                        <a:latin typeface="Cambria Math" charset="0"/>
                      </a:rPr>
                      <m:t>𝜖</m:t>
                    </m:r>
                    <m:r>
                      <a:rPr lang="en-GB" b="0" i="0" smtClean="0">
                        <a:latin typeface="Cambria Math" charset="0"/>
                      </a:rPr>
                      <m:t> &amp;</m:t>
                    </m:r>
                    <m:r>
                      <a:rPr lang="en-GB" b="0" i="1" smtClean="0">
                        <a:latin typeface="Cambria Math" charset="0"/>
                      </a:rPr>
                      <m:t> </m:t>
                    </m:r>
                    <m:r>
                      <a:rPr lang="en-GB" b="0" i="1" smtClean="0">
                        <a:latin typeface="Cambria Math" charset="0"/>
                      </a:rPr>
                      <m:t>𝜇</m:t>
                    </m:r>
                    <m:r>
                      <a:rPr lang="en-GB" b="0" i="1" smtClean="0">
                        <a:latin typeface="Cambria Math" charset="0"/>
                      </a:rPr>
                      <m:t>&lt;0 </m:t>
                    </m:r>
                  </m:oMath>
                </a14:m>
                <a:r>
                  <a:rPr lang="en-US" dirty="0" smtClean="0"/>
                  <a:t>Neg </a:t>
                </a:r>
                <a:r>
                  <a:rPr lang="en-US" dirty="0"/>
                  <a:t>Refraction </a:t>
                </a:r>
              </a:p>
            </p:txBody>
          </p:sp>
        </mc:Choice>
        <mc:Fallback xmlns="">
          <p:sp>
            <p:nvSpPr>
              <p:cNvPr id="31" name="TextBox 30"/>
              <p:cNvSpPr txBox="1">
                <a:spLocks noRot="1" noChangeAspect="1" noMove="1" noResize="1" noEditPoints="1" noAdjustHandles="1" noChangeArrowheads="1" noChangeShapeType="1" noTextEdit="1"/>
              </p:cNvSpPr>
              <p:nvPr/>
            </p:nvSpPr>
            <p:spPr>
              <a:xfrm>
                <a:off x="392059" y="4793250"/>
                <a:ext cx="2592761" cy="276999"/>
              </a:xfrm>
              <a:prstGeom prst="rect">
                <a:avLst/>
              </a:prstGeom>
              <a:blipFill rotWithShape="0">
                <a:blip r:embed="rId6"/>
                <a:stretch>
                  <a:fillRect l="-2113" t="-141304" r="-4460" b="-1782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4223" y="5468782"/>
                <a:ext cx="3545327" cy="887935"/>
              </a:xfrm>
              <a:prstGeom prst="rect">
                <a:avLst/>
              </a:prstGeom>
              <a:noFill/>
            </p:spPr>
            <p:txBody>
              <a:bodyPr wrap="square" rtlCol="0">
                <a:spAutoFit/>
              </a:bodyPr>
              <a:lstStyle/>
              <a:p>
                <a:pPr algn="ctr"/>
                <a:r>
                  <a:rPr lang="en-US" dirty="0" err="1" smtClean="0"/>
                  <a:t>Poynting</a:t>
                </a:r>
                <a:r>
                  <a:rPr lang="en-US" dirty="0" smtClean="0"/>
                  <a:t> Vector unaffected</a:t>
                </a:r>
                <a:r>
                  <a:rPr lang="en-GB" dirty="0"/>
                  <a:t>:</a:t>
                </a:r>
                <a:r>
                  <a:rPr lang="en-GB" dirty="0" smtClean="0"/>
                  <a:t> </a:t>
                </a:r>
              </a:p>
              <a:p>
                <a:pPr/>
                <a14:m>
                  <m:oMathPara xmlns:m="http://schemas.openxmlformats.org/officeDocument/2006/math">
                    <m:oMathParaPr>
                      <m:jc m:val="center"/>
                    </m:oMathParaPr>
                    <m:oMath xmlns:m="http://schemas.openxmlformats.org/officeDocument/2006/math">
                      <m:r>
                        <a:rPr lang="en-GB" i="1">
                          <a:latin typeface="Cambria Math" charset="0"/>
                        </a:rPr>
                        <m:t>𝑆</m:t>
                      </m:r>
                      <m:r>
                        <a:rPr lang="en-GB" i="1">
                          <a:latin typeface="Cambria Math" charset="0"/>
                        </a:rPr>
                        <m:t>= </m:t>
                      </m:r>
                      <m:f>
                        <m:fPr>
                          <m:ctrlPr>
                            <a:rPr lang="en-GB" i="1">
                              <a:latin typeface="Cambria Math" charset="0"/>
                            </a:rPr>
                          </m:ctrlPr>
                        </m:fPr>
                        <m:num>
                          <m:r>
                            <a:rPr lang="en-GB" i="1">
                              <a:latin typeface="Cambria Math" charset="0"/>
                            </a:rPr>
                            <m:t>1</m:t>
                          </m:r>
                        </m:num>
                        <m:den>
                          <m:r>
                            <a:rPr lang="en-GB" i="1">
                              <a:latin typeface="Cambria Math" charset="0"/>
                            </a:rPr>
                            <m:t>2</m:t>
                          </m:r>
                        </m:den>
                      </m:f>
                      <m:r>
                        <a:rPr lang="en-GB" i="1">
                          <a:latin typeface="Cambria Math" charset="0"/>
                        </a:rPr>
                        <m:t> </m:t>
                      </m:r>
                      <m:acc>
                        <m:accPr>
                          <m:chr m:val="⃑"/>
                          <m:ctrlPr>
                            <a:rPr lang="en-GB" i="1" smtClean="0">
                              <a:latin typeface="Cambria Math" charset="0"/>
                            </a:rPr>
                          </m:ctrlPr>
                        </m:accPr>
                        <m:e>
                          <m:r>
                            <a:rPr lang="en-GB" b="0" i="1" smtClean="0">
                              <a:latin typeface="Cambria Math" charset="0"/>
                            </a:rPr>
                            <m:t>𝐸</m:t>
                          </m:r>
                        </m:e>
                      </m:acc>
                      <m:r>
                        <a:rPr lang="en-GB" i="1">
                          <a:latin typeface="Cambria Math" charset="0"/>
                        </a:rPr>
                        <m:t> </m:t>
                      </m:r>
                      <m:r>
                        <a:rPr lang="en-GB" i="1">
                          <a:latin typeface="Cambria Math" charset="0"/>
                        </a:rPr>
                        <m:t>𝑥</m:t>
                      </m:r>
                      <m:r>
                        <a:rPr lang="en-GB" i="1">
                          <a:latin typeface="Cambria Math" charset="0"/>
                        </a:rPr>
                        <m:t> </m:t>
                      </m:r>
                      <m:acc>
                        <m:accPr>
                          <m:chr m:val="⃑"/>
                          <m:ctrlPr>
                            <a:rPr lang="en-GB" i="1" smtClean="0">
                              <a:latin typeface="Cambria Math" charset="0"/>
                            </a:rPr>
                          </m:ctrlPr>
                        </m:accPr>
                        <m:e>
                          <m:r>
                            <a:rPr lang="en-GB" b="0" i="1" smtClean="0">
                              <a:latin typeface="Cambria Math" charset="0"/>
                            </a:rPr>
                            <m:t>𝐻</m:t>
                          </m:r>
                        </m:e>
                      </m:acc>
                    </m:oMath>
                  </m:oMathPara>
                </a14:m>
                <a:endParaRPr lang="en-US" dirty="0"/>
              </a:p>
            </p:txBody>
          </p:sp>
        </mc:Choice>
        <mc:Fallback xmlns="">
          <p:sp>
            <p:nvSpPr>
              <p:cNvPr id="32" name="TextBox 31"/>
              <p:cNvSpPr txBox="1">
                <a:spLocks noRot="1" noChangeAspect="1" noMove="1" noResize="1" noEditPoints="1" noAdjustHandles="1" noChangeArrowheads="1" noChangeShapeType="1" noTextEdit="1"/>
              </p:cNvSpPr>
              <p:nvPr/>
            </p:nvSpPr>
            <p:spPr>
              <a:xfrm>
                <a:off x="-84223" y="5468782"/>
                <a:ext cx="3545327" cy="887935"/>
              </a:xfrm>
              <a:prstGeom prst="rect">
                <a:avLst/>
              </a:prstGeom>
              <a:blipFill rotWithShape="0">
                <a:blip r:embed="rId7"/>
                <a:stretch>
                  <a:fillRect t="-3425"/>
                </a:stretch>
              </a:blipFill>
            </p:spPr>
            <p:txBody>
              <a:bodyPr/>
              <a:lstStyle/>
              <a:p>
                <a:r>
                  <a:rPr lang="en-US">
                    <a:noFill/>
                  </a:rPr>
                  <a:t> </a:t>
                </a:r>
              </a:p>
            </p:txBody>
          </p:sp>
        </mc:Fallback>
      </mc:AlternateContent>
      <p:sp>
        <p:nvSpPr>
          <p:cNvPr id="33" name="TextBox 32"/>
          <p:cNvSpPr txBox="1"/>
          <p:nvPr/>
        </p:nvSpPr>
        <p:spPr>
          <a:xfrm>
            <a:off x="134492" y="2920114"/>
            <a:ext cx="1895071" cy="307777"/>
          </a:xfrm>
          <a:prstGeom prst="rect">
            <a:avLst/>
          </a:prstGeom>
          <a:noFill/>
        </p:spPr>
        <p:txBody>
          <a:bodyPr wrap="none" rtlCol="0">
            <a:spAutoFit/>
          </a:bodyPr>
          <a:lstStyle/>
          <a:p>
            <a:r>
              <a:rPr lang="en-US" sz="1400" dirty="0" smtClean="0"/>
              <a:t>Reverse propagation:</a:t>
            </a:r>
            <a:endParaRPr lang="en-US" sz="1400" dirty="0"/>
          </a:p>
        </p:txBody>
      </p:sp>
      <p:sp>
        <p:nvSpPr>
          <p:cNvPr id="34" name="TextBox 33"/>
          <p:cNvSpPr txBox="1"/>
          <p:nvPr/>
        </p:nvSpPr>
        <p:spPr>
          <a:xfrm>
            <a:off x="157312" y="4132055"/>
            <a:ext cx="1806905" cy="307777"/>
          </a:xfrm>
          <a:prstGeom prst="rect">
            <a:avLst/>
          </a:prstGeom>
          <a:noFill/>
        </p:spPr>
        <p:txBody>
          <a:bodyPr wrap="none" rtlCol="0">
            <a:spAutoFit/>
          </a:bodyPr>
          <a:lstStyle/>
          <a:p>
            <a:r>
              <a:rPr lang="en-US" sz="1400" dirty="0" smtClean="0"/>
              <a:t>Negative Refraction:</a:t>
            </a:r>
            <a:endParaRPr lang="en-US" sz="1400" dirty="0"/>
          </a:p>
        </p:txBody>
      </p:sp>
      <p:sp>
        <p:nvSpPr>
          <p:cNvPr id="35" name="TextBox 34"/>
          <p:cNvSpPr txBox="1"/>
          <p:nvPr/>
        </p:nvSpPr>
        <p:spPr>
          <a:xfrm>
            <a:off x="189618" y="5181955"/>
            <a:ext cx="1686680" cy="307777"/>
          </a:xfrm>
          <a:prstGeom prst="rect">
            <a:avLst/>
          </a:prstGeom>
          <a:noFill/>
        </p:spPr>
        <p:txBody>
          <a:bodyPr wrap="none" rtlCol="0">
            <a:spAutoFit/>
          </a:bodyPr>
          <a:lstStyle/>
          <a:p>
            <a:r>
              <a:rPr lang="en-US" sz="1400" dirty="0" smtClean="0"/>
              <a:t>Momentum Check:</a:t>
            </a:r>
            <a:endParaRPr lang="en-US" sz="1400" dirty="0"/>
          </a:p>
        </p:txBody>
      </p:sp>
    </p:spTree>
    <p:extLst>
      <p:ext uri="{BB962C8B-B14F-4D97-AF65-F5344CB8AC3E}">
        <p14:creationId xmlns:p14="http://schemas.microsoft.com/office/powerpoint/2010/main" val="1207549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3E4AEFF-D775-44EF-B1A1-F6A657F460AB}" type="slidenum">
              <a:rPr lang="en-GB" smtClean="0"/>
              <a:t>4</a:t>
            </a:fld>
            <a:endParaRPr lang="en-GB" dirty="0"/>
          </a:p>
        </p:txBody>
      </p:sp>
      <p:sp>
        <p:nvSpPr>
          <p:cNvPr id="4" name="Title 3"/>
          <p:cNvSpPr>
            <a:spLocks noGrp="1"/>
          </p:cNvSpPr>
          <p:nvPr>
            <p:ph type="title"/>
          </p:nvPr>
        </p:nvSpPr>
        <p:spPr/>
        <p:txBody>
          <a:bodyPr/>
          <a:lstStyle/>
          <a:p>
            <a:r>
              <a:rPr lang="en-US" dirty="0" smtClean="0"/>
              <a:t>Designing a Metamaterial</a:t>
            </a:r>
            <a:endParaRPr lang="en-US" dirty="0"/>
          </a:p>
        </p:txBody>
      </p:sp>
      <mc:AlternateContent xmlns:mc="http://schemas.openxmlformats.org/markup-compatibility/2006" xmlns:a14="http://schemas.microsoft.com/office/drawing/2010/main">
        <mc:Choice Requires="a14">
          <p:sp>
            <p:nvSpPr>
              <p:cNvPr id="10" name="TextBox 9"/>
              <p:cNvSpPr txBox="1"/>
              <p:nvPr/>
            </p:nvSpPr>
            <p:spPr>
              <a:xfrm>
                <a:off x="261645" y="1302969"/>
                <a:ext cx="7972352" cy="1407245"/>
              </a:xfrm>
              <a:prstGeom prst="rect">
                <a:avLst/>
              </a:prstGeom>
              <a:noFill/>
            </p:spPr>
            <p:txBody>
              <a:bodyPr wrap="square" rtlCol="0">
                <a:spAutoFit/>
              </a:bodyPr>
              <a:lstStyle/>
              <a:p>
                <a:r>
                  <a:rPr lang="en-US" dirty="0" smtClean="0"/>
                  <a:t>Analogous to atomic material. If wavelength is larger than atomic spacing, the material is defined by </a:t>
                </a:r>
                <a14:m>
                  <m:oMath xmlns:m="http://schemas.openxmlformats.org/officeDocument/2006/math">
                    <m:r>
                      <a:rPr lang="en-AU" b="0" i="1" smtClean="0">
                        <a:latin typeface="Cambria Math" charset="0"/>
                      </a:rPr>
                      <m:t>𝜇</m:t>
                    </m:r>
                    <m:r>
                      <a:rPr lang="en-AU" b="0" i="1" smtClean="0">
                        <a:latin typeface="Cambria Math" charset="0"/>
                      </a:rPr>
                      <m:t> , </m:t>
                    </m:r>
                    <m:r>
                      <m:rPr>
                        <m:sty m:val="p"/>
                      </m:rPr>
                      <a:rPr lang="en-AU" b="0" i="1" smtClean="0">
                        <a:latin typeface="Cambria Math" charset="0"/>
                      </a:rPr>
                      <m:t>ϵ</m:t>
                    </m:r>
                  </m:oMath>
                </a14:m>
                <a:r>
                  <a:rPr lang="en-AU" b="0" dirty="0" smtClean="0"/>
                  <a:t>. If </a:t>
                </a:r>
                <a14:m>
                  <m:oMath xmlns:m="http://schemas.openxmlformats.org/officeDocument/2006/math">
                    <m:sSub>
                      <m:sSubPr>
                        <m:ctrlPr>
                          <a:rPr lang="en-AU" b="0" i="1" smtClean="0">
                            <a:latin typeface="Cambria Math" charset="0"/>
                          </a:rPr>
                        </m:ctrlPr>
                      </m:sSubPr>
                      <m:e>
                        <m:r>
                          <a:rPr lang="en-AU" b="0" i="1" smtClean="0">
                            <a:latin typeface="Cambria Math" charset="0"/>
                          </a:rPr>
                          <m:t>𝑤</m:t>
                        </m:r>
                      </m:e>
                      <m:sub>
                        <m:r>
                          <a:rPr lang="en-AU" b="0" i="1" smtClean="0">
                            <a:latin typeface="Cambria Math" charset="0"/>
                          </a:rPr>
                          <m:t>𝑠</m:t>
                        </m:r>
                      </m:sub>
                    </m:sSub>
                  </m:oMath>
                </a14:m>
                <a:r>
                  <a:rPr lang="en-AU" b="0" dirty="0" smtClean="0"/>
                  <a:t> is smaller than the wavelength can define effective </a:t>
                </a:r>
                <a14:m>
                  <m:oMath xmlns:m="http://schemas.openxmlformats.org/officeDocument/2006/math">
                    <m:sSub>
                      <m:sSubPr>
                        <m:ctrlPr>
                          <a:rPr lang="en-AU" b="0" i="1" smtClean="0">
                            <a:latin typeface="Cambria Math" charset="0"/>
                          </a:rPr>
                        </m:ctrlPr>
                      </m:sSubPr>
                      <m:e>
                        <m:r>
                          <a:rPr lang="en-AU" i="1">
                            <a:latin typeface="Cambria Math" charset="0"/>
                          </a:rPr>
                          <m:t>𝜇</m:t>
                        </m:r>
                      </m:e>
                      <m:sub>
                        <m:r>
                          <a:rPr lang="en-AU" b="0" i="1" smtClean="0">
                            <a:latin typeface="Cambria Math" charset="0"/>
                          </a:rPr>
                          <m:t>𝑒𝑓𝑓</m:t>
                        </m:r>
                      </m:sub>
                    </m:sSub>
                    <m:r>
                      <a:rPr lang="en-AU" i="1">
                        <a:latin typeface="Cambria Math" charset="0"/>
                      </a:rPr>
                      <m:t> , </m:t>
                    </m:r>
                    <m:sSub>
                      <m:sSubPr>
                        <m:ctrlPr>
                          <a:rPr lang="en-AU" b="0" i="1" smtClean="0">
                            <a:latin typeface="Cambria Math" charset="0"/>
                          </a:rPr>
                        </m:ctrlPr>
                      </m:sSubPr>
                      <m:e>
                        <m:r>
                          <m:rPr>
                            <m:sty m:val="p"/>
                          </m:rPr>
                          <a:rPr lang="en-AU" i="1">
                            <a:latin typeface="Cambria Math" charset="0"/>
                          </a:rPr>
                          <m:t>ϵ</m:t>
                        </m:r>
                      </m:e>
                      <m:sub>
                        <m:r>
                          <a:rPr lang="en-AU" b="0" i="1" smtClean="0">
                            <a:latin typeface="Cambria Math" charset="0"/>
                          </a:rPr>
                          <m:t>𝑒𝑓𝑓</m:t>
                        </m:r>
                      </m:sub>
                    </m:sSub>
                    <m:r>
                      <a:rPr lang="en-AU" b="0" i="1" smtClean="0">
                        <a:latin typeface="Cambria Math" charset="0"/>
                      </a:rPr>
                      <m:t>.</m:t>
                    </m:r>
                  </m:oMath>
                </a14:m>
                <a:r>
                  <a:rPr lang="en-AU" sz="1400" b="0" dirty="0" smtClean="0"/>
                  <a:t> </a:t>
                </a:r>
              </a:p>
              <a:p>
                <a:endParaRPr lang="en-US" sz="3000" dirty="0"/>
              </a:p>
            </p:txBody>
          </p:sp>
        </mc:Choice>
        <mc:Fallback xmlns="">
          <p:sp>
            <p:nvSpPr>
              <p:cNvPr id="10" name="TextBox 9"/>
              <p:cNvSpPr txBox="1">
                <a:spLocks noRot="1" noChangeAspect="1" noMove="1" noResize="1" noEditPoints="1" noAdjustHandles="1" noChangeArrowheads="1" noChangeShapeType="1" noTextEdit="1"/>
              </p:cNvSpPr>
              <p:nvPr/>
            </p:nvSpPr>
            <p:spPr>
              <a:xfrm>
                <a:off x="261645" y="1302969"/>
                <a:ext cx="7972352" cy="1407245"/>
              </a:xfrm>
              <a:prstGeom prst="rect">
                <a:avLst/>
              </a:prstGeom>
              <a:blipFill rotWithShape="0">
                <a:blip r:embed="rId3"/>
                <a:stretch>
                  <a:fillRect l="-688" t="-5628"/>
                </a:stretch>
              </a:blipFill>
            </p:spPr>
            <p:txBody>
              <a:bodyPr/>
              <a:lstStyle/>
              <a:p>
                <a:r>
                  <a:rPr lang="en-US">
                    <a:noFill/>
                  </a:rPr>
                  <a:t> </a:t>
                </a:r>
              </a:p>
            </p:txBody>
          </p:sp>
        </mc:Fallback>
      </mc:AlternateContent>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523" y="2132856"/>
            <a:ext cx="4022930" cy="2952328"/>
          </a:xfrm>
          <a:prstGeom prst="rect">
            <a:avLst/>
          </a:prstGeom>
        </p:spPr>
      </p:pic>
      <mc:AlternateContent xmlns:mc="http://schemas.openxmlformats.org/markup-compatibility/2006" xmlns:a14="http://schemas.microsoft.com/office/drawing/2010/main">
        <mc:Choice Requires="a14">
          <p:sp>
            <p:nvSpPr>
              <p:cNvPr id="12" name="TextBox 11"/>
              <p:cNvSpPr txBox="1"/>
              <p:nvPr/>
            </p:nvSpPr>
            <p:spPr>
              <a:xfrm>
                <a:off x="5076056" y="2426693"/>
                <a:ext cx="3960029" cy="3438890"/>
              </a:xfrm>
              <a:prstGeom prst="rect">
                <a:avLst/>
              </a:prstGeom>
              <a:noFill/>
            </p:spPr>
            <p:txBody>
              <a:bodyPr wrap="square" rtlCol="0">
                <a:spAutoFit/>
              </a:bodyPr>
              <a:lstStyle/>
              <a:p>
                <a:pPr marL="342900" indent="-342900">
                  <a:buAutoNum type="arabicPeriod"/>
                </a:pPr>
                <a:r>
                  <a:rPr lang="en-US" dirty="0" smtClean="0"/>
                  <a:t>Using Lorentz model, that views atoms as resonators.</a:t>
                </a:r>
              </a:p>
              <a:p>
                <a:pPr marL="342900" indent="-342900">
                  <a:buAutoNum type="arabicPeriod"/>
                </a:pPr>
                <a:endParaRPr lang="en-US" dirty="0" smtClean="0"/>
              </a:p>
              <a:p>
                <a:pPr marL="342900" indent="-342900">
                  <a:buAutoNum type="arabicPeriod"/>
                </a:pPr>
                <a:r>
                  <a:rPr lang="en-US" dirty="0" smtClean="0"/>
                  <a:t>Rings work as LC resonance circuit. The metal provides inductance and the gap </a:t>
                </a:r>
                <a14:m>
                  <m:oMath xmlns:m="http://schemas.openxmlformats.org/officeDocument/2006/math">
                    <m:sSub>
                      <m:sSubPr>
                        <m:ctrlPr>
                          <a:rPr lang="en-AU" b="0" i="1" smtClean="0">
                            <a:latin typeface="Cambria Math" charset="0"/>
                          </a:rPr>
                        </m:ctrlPr>
                      </m:sSubPr>
                      <m:e>
                        <m:r>
                          <a:rPr lang="en-AU" b="0" i="1" smtClean="0">
                            <a:latin typeface="Cambria Math" charset="0"/>
                          </a:rPr>
                          <m:t>𝑊</m:t>
                        </m:r>
                      </m:e>
                      <m:sub>
                        <m:r>
                          <a:rPr lang="en-AU" b="0" i="1" smtClean="0">
                            <a:latin typeface="Cambria Math" charset="0"/>
                          </a:rPr>
                          <m:t>𝑔</m:t>
                        </m:r>
                      </m:sub>
                    </m:sSub>
                  </m:oMath>
                </a14:m>
                <a:r>
                  <a:rPr lang="en-US" dirty="0" smtClean="0"/>
                  <a:t> provides a capacitance. Overall, resulting in a negative </a:t>
                </a:r>
                <a14:m>
                  <m:oMath xmlns:m="http://schemas.openxmlformats.org/officeDocument/2006/math">
                    <m:r>
                      <a:rPr lang="en-AU" b="0" i="1" smtClean="0">
                        <a:latin typeface="Cambria Math" charset="0"/>
                      </a:rPr>
                      <m:t>𝜇</m:t>
                    </m:r>
                  </m:oMath>
                </a14:m>
                <a:r>
                  <a:rPr lang="en-US" dirty="0" smtClean="0"/>
                  <a:t>.</a:t>
                </a:r>
              </a:p>
              <a:p>
                <a:pPr marL="342900" indent="-342900">
                  <a:buAutoNum type="arabicPeriod"/>
                </a:pPr>
                <a:endParaRPr lang="en-US" dirty="0"/>
              </a:p>
              <a:p>
                <a:pPr marL="342900" indent="-342900">
                  <a:buAutoNum type="arabicPeriod"/>
                </a:pPr>
                <a:r>
                  <a:rPr lang="en-US" dirty="0" smtClean="0"/>
                  <a:t>A network of wires works like an electric dipole providing a negative </a:t>
                </a:r>
                <a14:m>
                  <m:oMath xmlns:m="http://schemas.openxmlformats.org/officeDocument/2006/math">
                    <m:r>
                      <a:rPr lang="en-AU" b="0" i="1" smtClean="0">
                        <a:latin typeface="Cambria Math" charset="0"/>
                      </a:rPr>
                      <m:t>𝜖</m:t>
                    </m:r>
                    <m:r>
                      <a:rPr lang="en-AU" b="0" i="1" smtClean="0">
                        <a:latin typeface="Cambria Math" charset="0"/>
                      </a:rPr>
                      <m:t>.</m:t>
                    </m:r>
                  </m:oMath>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5076056" y="2426693"/>
                <a:ext cx="3960029" cy="3438890"/>
              </a:xfrm>
              <a:prstGeom prst="rect">
                <a:avLst/>
              </a:prstGeom>
              <a:blipFill rotWithShape="0">
                <a:blip r:embed="rId5"/>
                <a:stretch>
                  <a:fillRect l="-1079" t="-887" b="-1950"/>
                </a:stretch>
              </a:blipFill>
            </p:spPr>
            <p:txBody>
              <a:bodyPr/>
              <a:lstStyle/>
              <a:p>
                <a:r>
                  <a:rPr lang="en-US">
                    <a:noFill/>
                  </a:rPr>
                  <a:t> </a:t>
                </a:r>
              </a:p>
            </p:txBody>
          </p:sp>
        </mc:Fallback>
      </mc:AlternateContent>
      <p:sp>
        <p:nvSpPr>
          <p:cNvPr id="13" name="TextBox 12"/>
          <p:cNvSpPr txBox="1"/>
          <p:nvPr/>
        </p:nvSpPr>
        <p:spPr>
          <a:xfrm>
            <a:off x="568523" y="5496251"/>
            <a:ext cx="1402948" cy="369332"/>
          </a:xfrm>
          <a:prstGeom prst="rect">
            <a:avLst/>
          </a:prstGeom>
          <a:noFill/>
        </p:spPr>
        <p:txBody>
          <a:bodyPr wrap="none" rtlCol="0">
            <a:spAutoFit/>
          </a:bodyPr>
          <a:lstStyle/>
          <a:p>
            <a:r>
              <a:rPr lang="en-US" u="sng" dirty="0" smtClean="0"/>
              <a:t>Advantages</a:t>
            </a:r>
            <a:endParaRPr lang="en-US" u="sng" dirty="0"/>
          </a:p>
        </p:txBody>
      </p:sp>
      <p:sp>
        <p:nvSpPr>
          <p:cNvPr id="14" name="TextBox 13"/>
          <p:cNvSpPr txBox="1"/>
          <p:nvPr/>
        </p:nvSpPr>
        <p:spPr>
          <a:xfrm>
            <a:off x="110064" y="5865583"/>
            <a:ext cx="2409634" cy="923330"/>
          </a:xfrm>
          <a:prstGeom prst="rect">
            <a:avLst/>
          </a:prstGeom>
          <a:noFill/>
        </p:spPr>
        <p:txBody>
          <a:bodyPr wrap="none" rtlCol="0">
            <a:spAutoFit/>
          </a:bodyPr>
          <a:lstStyle/>
          <a:p>
            <a:pPr marL="285750" indent="-285750">
              <a:buFont typeface="Arial" charset="0"/>
              <a:buChar char="•"/>
            </a:pPr>
            <a:r>
              <a:rPr lang="en-US" dirty="0" smtClean="0"/>
              <a:t>Extremely tunable</a:t>
            </a:r>
          </a:p>
          <a:p>
            <a:pPr marL="285750" indent="-285750">
              <a:buFont typeface="Arial" charset="0"/>
              <a:buChar char="•"/>
            </a:pPr>
            <a:r>
              <a:rPr lang="en-US" dirty="0" smtClean="0"/>
              <a:t>Negative refraction</a:t>
            </a:r>
          </a:p>
          <a:p>
            <a:pPr marL="285750" indent="-285750">
              <a:buFont typeface="Arial" charset="0"/>
              <a:buChar char="•"/>
            </a:pPr>
            <a:r>
              <a:rPr lang="en-US" dirty="0" err="1" smtClean="0"/>
              <a:t>Pos</a:t>
            </a:r>
            <a:r>
              <a:rPr lang="en-US" dirty="0" smtClean="0"/>
              <a:t> better noise </a:t>
            </a:r>
            <a:endParaRPr lang="en-US" dirty="0"/>
          </a:p>
        </p:txBody>
      </p:sp>
      <p:sp>
        <p:nvSpPr>
          <p:cNvPr id="15" name="TextBox 14"/>
          <p:cNvSpPr txBox="1"/>
          <p:nvPr/>
        </p:nvSpPr>
        <p:spPr>
          <a:xfrm>
            <a:off x="2915816" y="5496251"/>
            <a:ext cx="1710725" cy="369332"/>
          </a:xfrm>
          <a:prstGeom prst="rect">
            <a:avLst/>
          </a:prstGeom>
          <a:noFill/>
        </p:spPr>
        <p:txBody>
          <a:bodyPr wrap="none" rtlCol="0">
            <a:spAutoFit/>
          </a:bodyPr>
          <a:lstStyle/>
          <a:p>
            <a:r>
              <a:rPr lang="en-US" u="sng" dirty="0" smtClean="0"/>
              <a:t>Disadvantages</a:t>
            </a:r>
            <a:endParaRPr lang="en-US" u="sng" dirty="0"/>
          </a:p>
        </p:txBody>
      </p:sp>
      <p:sp>
        <p:nvSpPr>
          <p:cNvPr id="16" name="TextBox 15"/>
          <p:cNvSpPr txBox="1"/>
          <p:nvPr/>
        </p:nvSpPr>
        <p:spPr>
          <a:xfrm>
            <a:off x="2725070" y="5881476"/>
            <a:ext cx="2576346" cy="646331"/>
          </a:xfrm>
          <a:prstGeom prst="rect">
            <a:avLst/>
          </a:prstGeom>
          <a:noFill/>
        </p:spPr>
        <p:txBody>
          <a:bodyPr wrap="none" rtlCol="0">
            <a:spAutoFit/>
          </a:bodyPr>
          <a:lstStyle/>
          <a:p>
            <a:pPr marL="285750" indent="-285750">
              <a:buFont typeface="Arial" charset="0"/>
              <a:buChar char="•"/>
            </a:pPr>
            <a:r>
              <a:rPr lang="en-US" dirty="0" smtClean="0"/>
              <a:t>Manufacturing</a:t>
            </a:r>
          </a:p>
          <a:p>
            <a:pPr marL="285750" indent="-285750">
              <a:buFont typeface="Arial" charset="0"/>
              <a:buChar char="•"/>
            </a:pPr>
            <a:r>
              <a:rPr lang="en-US" dirty="0" smtClean="0"/>
              <a:t>Extremely Sensitive</a:t>
            </a:r>
            <a:endParaRPr lang="en-US" dirty="0"/>
          </a:p>
        </p:txBody>
      </p:sp>
    </p:spTree>
    <p:extLst>
      <p:ext uri="{BB962C8B-B14F-4D97-AF65-F5344CB8AC3E}">
        <p14:creationId xmlns:p14="http://schemas.microsoft.com/office/powerpoint/2010/main" val="1992088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3E4AEFF-D775-44EF-B1A1-F6A657F460AB}" type="slidenum">
              <a:rPr lang="en-GB" smtClean="0"/>
              <a:t>5</a:t>
            </a:fld>
            <a:endParaRPr lang="en-GB" dirty="0"/>
          </a:p>
        </p:txBody>
      </p:sp>
      <p:sp>
        <p:nvSpPr>
          <p:cNvPr id="4" name="Title 3"/>
          <p:cNvSpPr>
            <a:spLocks noGrp="1"/>
          </p:cNvSpPr>
          <p:nvPr>
            <p:ph type="title"/>
          </p:nvPr>
        </p:nvSpPr>
        <p:spPr/>
        <p:txBody>
          <a:bodyPr/>
          <a:lstStyle/>
          <a:p>
            <a:r>
              <a:rPr lang="en-US" dirty="0" smtClean="0"/>
              <a:t>Diagnostics – Cherenkov Radiation</a:t>
            </a:r>
            <a:endParaRPr lang="en-US" dirty="0"/>
          </a:p>
        </p:txBody>
      </p:sp>
      <p:sp>
        <p:nvSpPr>
          <p:cNvPr id="5" name="Rounded Rectangle 4"/>
          <p:cNvSpPr/>
          <p:nvPr/>
        </p:nvSpPr>
        <p:spPr>
          <a:xfrm>
            <a:off x="4499992" y="1916832"/>
            <a:ext cx="4454084" cy="48315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6" name="TextBox 5"/>
              <p:cNvSpPr txBox="1"/>
              <p:nvPr/>
            </p:nvSpPr>
            <p:spPr>
              <a:xfrm>
                <a:off x="4860032" y="3744342"/>
                <a:ext cx="3943350" cy="518732"/>
              </a:xfrm>
              <a:prstGeom prst="rect">
                <a:avLst/>
              </a:prstGeom>
              <a:noFill/>
            </p:spPr>
            <p:txBody>
              <a:bodyPr wrap="square" rtlCol="0">
                <a:spAutoFit/>
              </a:bodyPr>
              <a:lstStyle/>
              <a:p>
                <a:r>
                  <a:rPr lang="en-US" dirty="0" smtClean="0"/>
                  <a:t>Cherenkov Angle:  </a:t>
                </a:r>
                <a14:m>
                  <m:oMath xmlns:m="http://schemas.openxmlformats.org/officeDocument/2006/math">
                    <m:sSub>
                      <m:sSubPr>
                        <m:ctrlPr>
                          <a:rPr lang="en-GB" b="0" i="1" smtClean="0">
                            <a:latin typeface="Cambria Math" charset="0"/>
                          </a:rPr>
                        </m:ctrlPr>
                      </m:sSubPr>
                      <m:e>
                        <m:r>
                          <a:rPr lang="en-GB" b="0" i="1" smtClean="0">
                            <a:latin typeface="Cambria Math" charset="0"/>
                          </a:rPr>
                          <m:t>𝜃</m:t>
                        </m:r>
                      </m:e>
                      <m:sub>
                        <m:r>
                          <a:rPr lang="en-GB" b="0" i="1" smtClean="0">
                            <a:latin typeface="Cambria Math" charset="0"/>
                          </a:rPr>
                          <m:t>𝑐</m:t>
                        </m:r>
                      </m:sub>
                    </m:sSub>
                    <m:r>
                      <a:rPr lang="en-GB" i="1">
                        <a:latin typeface="Cambria Math" charset="0"/>
                      </a:rPr>
                      <m:t>=</m:t>
                    </m:r>
                    <m:func>
                      <m:funcPr>
                        <m:ctrlPr>
                          <a:rPr lang="en-GB" b="0" i="1" smtClean="0">
                            <a:latin typeface="Cambria Math" charset="0"/>
                          </a:rPr>
                        </m:ctrlPr>
                      </m:funcPr>
                      <m:fName>
                        <m:sSup>
                          <m:sSupPr>
                            <m:ctrlPr>
                              <a:rPr lang="en-GB" b="0" i="1" smtClean="0">
                                <a:latin typeface="Cambria Math" charset="0"/>
                              </a:rPr>
                            </m:ctrlPr>
                          </m:sSupPr>
                          <m:e>
                            <m:r>
                              <m:rPr>
                                <m:sty m:val="p"/>
                              </m:rPr>
                              <a:rPr lang="en-GB" b="0" i="0" smtClean="0">
                                <a:latin typeface="Cambria Math" charset="0"/>
                              </a:rPr>
                              <m:t>cos</m:t>
                            </m:r>
                          </m:e>
                          <m:sup>
                            <m:r>
                              <a:rPr lang="en-GB" b="0" i="1" smtClean="0">
                                <a:latin typeface="Cambria Math" charset="0"/>
                              </a:rPr>
                              <m:t>−1</m:t>
                            </m:r>
                          </m:sup>
                        </m:sSup>
                      </m:fName>
                      <m:e>
                        <m:r>
                          <a:rPr lang="en-GB" b="0" i="1" smtClean="0">
                            <a:latin typeface="Cambria Math" charset="0"/>
                          </a:rPr>
                          <m:t>(</m:t>
                        </m:r>
                        <m:f>
                          <m:fPr>
                            <m:ctrlPr>
                              <a:rPr lang="en-GB" i="1">
                                <a:latin typeface="Cambria Math" charset="0"/>
                              </a:rPr>
                            </m:ctrlPr>
                          </m:fPr>
                          <m:num>
                            <m:r>
                              <a:rPr lang="en-GB" i="1">
                                <a:latin typeface="Cambria Math" charset="0"/>
                              </a:rPr>
                              <m:t>1</m:t>
                            </m:r>
                          </m:num>
                          <m:den>
                            <m:r>
                              <a:rPr lang="en-GB" i="1">
                                <a:latin typeface="Cambria Math" charset="0"/>
                              </a:rPr>
                              <m:t>𝛽</m:t>
                            </m:r>
                            <m:r>
                              <a:rPr lang="en-GB" i="1">
                                <a:latin typeface="Cambria Math" charset="0"/>
                              </a:rPr>
                              <m:t>𝑛</m:t>
                            </m:r>
                          </m:den>
                        </m:f>
                        <m:r>
                          <a:rPr lang="en-GB" i="1">
                            <a:latin typeface="Cambria Math" charset="0"/>
                          </a:rPr>
                          <m:t>)</m:t>
                        </m:r>
                        <m:r>
                          <m:rPr>
                            <m:nor/>
                          </m:rPr>
                          <a:rPr lang="en-US" dirty="0"/>
                          <m:t> </m:t>
                        </m:r>
                      </m:e>
                    </m:func>
                  </m:oMath>
                </a14:m>
                <a:endParaRPr lang="en-US" dirty="0"/>
              </a:p>
            </p:txBody>
          </p:sp>
        </mc:Choice>
        <mc:Fallback>
          <p:sp>
            <p:nvSpPr>
              <p:cNvPr id="6" name="TextBox 5"/>
              <p:cNvSpPr txBox="1">
                <a:spLocks noRot="1" noChangeAspect="1" noMove="1" noResize="1" noEditPoints="1" noAdjustHandles="1" noChangeArrowheads="1" noChangeShapeType="1" noTextEdit="1"/>
              </p:cNvSpPr>
              <p:nvPr/>
            </p:nvSpPr>
            <p:spPr>
              <a:xfrm>
                <a:off x="4860032" y="3744342"/>
                <a:ext cx="3943350" cy="518732"/>
              </a:xfrm>
              <a:prstGeom prst="rect">
                <a:avLst/>
              </a:prstGeom>
              <a:blipFill rotWithShape="0">
                <a:blip r:embed="rId2"/>
                <a:stretch>
                  <a:fillRect l="-1236" b="-7059"/>
                </a:stretch>
              </a:blipFill>
            </p:spPr>
            <p:txBody>
              <a:bodyPr/>
              <a:lstStyle/>
              <a:p>
                <a:r>
                  <a:rPr lang="en-US">
                    <a:noFill/>
                  </a:rPr>
                  <a:t> </a:t>
                </a:r>
              </a:p>
            </p:txBody>
          </p:sp>
        </mc:Fallback>
      </mc:AlternateContent>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8523" y="4610500"/>
            <a:ext cx="4002100" cy="1790430"/>
          </a:xfrm>
          <a:prstGeom prst="rect">
            <a:avLst/>
          </a:prstGeom>
        </p:spPr>
      </p:pic>
      <p:sp>
        <p:nvSpPr>
          <p:cNvPr id="8" name="TextBox 7"/>
          <p:cNvSpPr txBox="1"/>
          <p:nvPr/>
        </p:nvSpPr>
        <p:spPr>
          <a:xfrm>
            <a:off x="5449513" y="2193274"/>
            <a:ext cx="2480166" cy="400110"/>
          </a:xfrm>
          <a:prstGeom prst="rect">
            <a:avLst/>
          </a:prstGeom>
          <a:noFill/>
        </p:spPr>
        <p:txBody>
          <a:bodyPr wrap="none" rtlCol="0">
            <a:spAutoFit/>
          </a:bodyPr>
          <a:lstStyle/>
          <a:p>
            <a:r>
              <a:rPr lang="en-US" sz="2000" u="sng" dirty="0" smtClean="0"/>
              <a:t>Cherenkov radiation</a:t>
            </a:r>
            <a:endParaRPr lang="en-US" sz="2000" u="sng" dirty="0"/>
          </a:p>
        </p:txBody>
      </p:sp>
      <p:sp>
        <p:nvSpPr>
          <p:cNvPr id="9" name="TextBox 8"/>
          <p:cNvSpPr txBox="1"/>
          <p:nvPr/>
        </p:nvSpPr>
        <p:spPr>
          <a:xfrm>
            <a:off x="210649" y="1281417"/>
            <a:ext cx="7005622" cy="646331"/>
          </a:xfrm>
          <a:prstGeom prst="rect">
            <a:avLst/>
          </a:prstGeom>
          <a:noFill/>
        </p:spPr>
        <p:txBody>
          <a:bodyPr wrap="square" rtlCol="0">
            <a:spAutoFit/>
          </a:bodyPr>
          <a:lstStyle/>
          <a:p>
            <a:r>
              <a:rPr lang="en-US" dirty="0" smtClean="0"/>
              <a:t>To be used as a diagnostics tool ideally we want to be non invasive.  </a:t>
            </a:r>
            <a:endParaRPr lang="en-US" dirty="0"/>
          </a:p>
        </p:txBody>
      </p:sp>
      <p:pic>
        <p:nvPicPr>
          <p:cNvPr id="10" name="Content Placeholder 4"/>
          <p:cNvPicPr>
            <a:picLocks noGrp="1" noChangeAspect="1"/>
          </p:cNvPicPr>
          <p:nvPr>
            <p:ph idx="1"/>
          </p:nvPr>
        </p:nvPicPr>
        <p:blipFill rotWithShape="1">
          <a:blip r:embed="rId4">
            <a:extLst>
              <a:ext uri="{28A0092B-C50C-407E-A947-70E740481C1C}">
                <a14:useLocalDpi xmlns:a14="http://schemas.microsoft.com/office/drawing/2010/main" val="0"/>
              </a:ext>
            </a:extLst>
          </a:blip>
          <a:srcRect l="11330" t="12760" r="8215" b="10644"/>
          <a:stretch/>
        </p:blipFill>
        <p:spPr>
          <a:xfrm>
            <a:off x="347296" y="2202432"/>
            <a:ext cx="3128299" cy="2437592"/>
          </a:xfrm>
        </p:spPr>
      </p:pic>
      <p:sp>
        <p:nvSpPr>
          <p:cNvPr id="11" name="TextBox 10"/>
          <p:cNvSpPr txBox="1"/>
          <p:nvPr/>
        </p:nvSpPr>
        <p:spPr>
          <a:xfrm>
            <a:off x="4499992" y="2704403"/>
            <a:ext cx="4303390" cy="923330"/>
          </a:xfrm>
          <a:prstGeom prst="rect">
            <a:avLst/>
          </a:prstGeom>
          <a:noFill/>
        </p:spPr>
        <p:txBody>
          <a:bodyPr wrap="square" rtlCol="0">
            <a:spAutoFit/>
          </a:bodyPr>
          <a:lstStyle/>
          <a:p>
            <a:r>
              <a:rPr lang="en-US" dirty="0" smtClean="0"/>
              <a:t>If the beam moves faster than speed of light In the material </a:t>
            </a:r>
            <a:r>
              <a:rPr lang="en-US" dirty="0"/>
              <a:t>C</a:t>
            </a:r>
            <a:r>
              <a:rPr lang="en-US" dirty="0" smtClean="0"/>
              <a:t>herenkov radiation is generated:</a:t>
            </a:r>
            <a:endParaRPr lang="en-US" dirty="0"/>
          </a:p>
        </p:txBody>
      </p:sp>
      <p:sp>
        <p:nvSpPr>
          <p:cNvPr id="12" name="TextBox 11"/>
          <p:cNvSpPr txBox="1"/>
          <p:nvPr/>
        </p:nvSpPr>
        <p:spPr>
          <a:xfrm>
            <a:off x="355333" y="4923602"/>
            <a:ext cx="3264946" cy="1477328"/>
          </a:xfrm>
          <a:prstGeom prst="rect">
            <a:avLst/>
          </a:prstGeom>
          <a:noFill/>
        </p:spPr>
        <p:txBody>
          <a:bodyPr wrap="square" rtlCol="0">
            <a:spAutoFit/>
          </a:bodyPr>
          <a:lstStyle/>
          <a:p>
            <a:r>
              <a:rPr lang="en-US" dirty="0" smtClean="0"/>
              <a:t>Beam doesn’t have to pass through the material, it just has to be in the vicinity so that  beam E-field can interact with target.</a:t>
            </a:r>
            <a:endParaRPr lang="en-US" dirty="0"/>
          </a:p>
        </p:txBody>
      </p:sp>
    </p:spTree>
    <p:extLst>
      <p:ext uri="{BB962C8B-B14F-4D97-AF65-F5344CB8AC3E}">
        <p14:creationId xmlns:p14="http://schemas.microsoft.com/office/powerpoint/2010/main" val="203800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3E4AEFF-D775-44EF-B1A1-F6A657F460AB}" type="slidenum">
              <a:rPr lang="en-GB" smtClean="0"/>
              <a:t>6</a:t>
            </a:fld>
            <a:endParaRPr lang="en-GB" dirty="0"/>
          </a:p>
        </p:txBody>
      </p:sp>
      <p:sp>
        <p:nvSpPr>
          <p:cNvPr id="4" name="Title 3"/>
          <p:cNvSpPr>
            <a:spLocks noGrp="1"/>
          </p:cNvSpPr>
          <p:nvPr>
            <p:ph type="title"/>
          </p:nvPr>
        </p:nvSpPr>
        <p:spPr/>
        <p:txBody>
          <a:bodyPr/>
          <a:lstStyle/>
          <a:p>
            <a:r>
              <a:rPr lang="en-US" dirty="0" smtClean="0"/>
              <a:t>Multibunch Resonance</a:t>
            </a:r>
            <a:endParaRPr lang="en-US" dirty="0"/>
          </a:p>
        </p:txBody>
      </p:sp>
      <mc:AlternateContent xmlns:mc="http://schemas.openxmlformats.org/markup-compatibility/2006">
        <mc:Choice xmlns:a14="http://schemas.microsoft.com/office/drawing/2010/main" Requires="a14">
          <p:sp>
            <p:nvSpPr>
              <p:cNvPr id="11" name="TextBox 10"/>
              <p:cNvSpPr txBox="1"/>
              <p:nvPr/>
            </p:nvSpPr>
            <p:spPr>
              <a:xfrm>
                <a:off x="179512" y="1356495"/>
                <a:ext cx="6624736" cy="369332"/>
              </a:xfrm>
              <a:prstGeom prst="rect">
                <a:avLst/>
              </a:prstGeom>
              <a:noFill/>
            </p:spPr>
            <p:txBody>
              <a:bodyPr wrap="square" rtlCol="0">
                <a:spAutoFit/>
              </a:bodyPr>
              <a:lstStyle>
                <a:defPPr>
                  <a:defRPr lang="en-US"/>
                </a:defPPr>
                <a:lvl1pPr marL="0" algn="l" defTabSz="1799539" rtl="0" eaLnBrk="1" latinLnBrk="0" hangingPunct="1">
                  <a:defRPr sz="3542" kern="1200">
                    <a:solidFill>
                      <a:schemeClr val="tx1"/>
                    </a:solidFill>
                    <a:latin typeface="+mn-lt"/>
                    <a:ea typeface="+mn-ea"/>
                    <a:cs typeface="+mn-cs"/>
                  </a:defRPr>
                </a:lvl1pPr>
                <a:lvl2pPr marL="899770" algn="l" defTabSz="1799539" rtl="0" eaLnBrk="1" latinLnBrk="0" hangingPunct="1">
                  <a:defRPr sz="3542" kern="1200">
                    <a:solidFill>
                      <a:schemeClr val="tx1"/>
                    </a:solidFill>
                    <a:latin typeface="+mn-lt"/>
                    <a:ea typeface="+mn-ea"/>
                    <a:cs typeface="+mn-cs"/>
                  </a:defRPr>
                </a:lvl2pPr>
                <a:lvl3pPr marL="1799539" algn="l" defTabSz="1799539" rtl="0" eaLnBrk="1" latinLnBrk="0" hangingPunct="1">
                  <a:defRPr sz="3542" kern="1200">
                    <a:solidFill>
                      <a:schemeClr val="tx1"/>
                    </a:solidFill>
                    <a:latin typeface="+mn-lt"/>
                    <a:ea typeface="+mn-ea"/>
                    <a:cs typeface="+mn-cs"/>
                  </a:defRPr>
                </a:lvl3pPr>
                <a:lvl4pPr marL="2699309" algn="l" defTabSz="1799539" rtl="0" eaLnBrk="1" latinLnBrk="0" hangingPunct="1">
                  <a:defRPr sz="3542" kern="1200">
                    <a:solidFill>
                      <a:schemeClr val="tx1"/>
                    </a:solidFill>
                    <a:latin typeface="+mn-lt"/>
                    <a:ea typeface="+mn-ea"/>
                    <a:cs typeface="+mn-cs"/>
                  </a:defRPr>
                </a:lvl4pPr>
                <a:lvl5pPr marL="3599078" algn="l" defTabSz="1799539" rtl="0" eaLnBrk="1" latinLnBrk="0" hangingPunct="1">
                  <a:defRPr sz="3542" kern="1200">
                    <a:solidFill>
                      <a:schemeClr val="tx1"/>
                    </a:solidFill>
                    <a:latin typeface="+mn-lt"/>
                    <a:ea typeface="+mn-ea"/>
                    <a:cs typeface="+mn-cs"/>
                  </a:defRPr>
                </a:lvl5pPr>
                <a:lvl6pPr marL="4498848" algn="l" defTabSz="1799539" rtl="0" eaLnBrk="1" latinLnBrk="0" hangingPunct="1">
                  <a:defRPr sz="3542" kern="1200">
                    <a:solidFill>
                      <a:schemeClr val="tx1"/>
                    </a:solidFill>
                    <a:latin typeface="+mn-lt"/>
                    <a:ea typeface="+mn-ea"/>
                    <a:cs typeface="+mn-cs"/>
                  </a:defRPr>
                </a:lvl6pPr>
                <a:lvl7pPr marL="5398618" algn="l" defTabSz="1799539" rtl="0" eaLnBrk="1" latinLnBrk="0" hangingPunct="1">
                  <a:defRPr sz="3542" kern="1200">
                    <a:solidFill>
                      <a:schemeClr val="tx1"/>
                    </a:solidFill>
                    <a:latin typeface="+mn-lt"/>
                    <a:ea typeface="+mn-ea"/>
                    <a:cs typeface="+mn-cs"/>
                  </a:defRPr>
                </a:lvl7pPr>
                <a:lvl8pPr marL="6298387" algn="l" defTabSz="1799539" rtl="0" eaLnBrk="1" latinLnBrk="0" hangingPunct="1">
                  <a:defRPr sz="3542" kern="1200">
                    <a:solidFill>
                      <a:schemeClr val="tx1"/>
                    </a:solidFill>
                    <a:latin typeface="+mn-lt"/>
                    <a:ea typeface="+mn-ea"/>
                    <a:cs typeface="+mn-cs"/>
                  </a:defRPr>
                </a:lvl8pPr>
                <a:lvl9pPr marL="7198157" algn="l" defTabSz="1799539" rtl="0" eaLnBrk="1" latinLnBrk="0" hangingPunct="1">
                  <a:defRPr sz="3542" kern="1200">
                    <a:solidFill>
                      <a:schemeClr val="tx1"/>
                    </a:solidFill>
                    <a:latin typeface="+mn-lt"/>
                    <a:ea typeface="+mn-ea"/>
                    <a:cs typeface="+mn-cs"/>
                  </a:defRPr>
                </a:lvl9pPr>
              </a:lstStyle>
              <a:p>
                <a:r>
                  <a:rPr lang="en-US" sz="1800" dirty="0" smtClean="0"/>
                  <a:t>A single bunch of </a:t>
                </a:r>
                <a14:m>
                  <m:oMath xmlns:m="http://schemas.openxmlformats.org/officeDocument/2006/math">
                    <m:sSub>
                      <m:sSubPr>
                        <m:ctrlPr>
                          <a:rPr lang="en-AU" sz="1800" i="1">
                            <a:latin typeface="Cambria Math" charset="0"/>
                          </a:rPr>
                        </m:ctrlPr>
                      </m:sSubPr>
                      <m:e>
                        <m:r>
                          <a:rPr lang="en-AU" sz="1800" i="1">
                            <a:latin typeface="Cambria Math" charset="0"/>
                          </a:rPr>
                          <m:t>𝑁</m:t>
                        </m:r>
                      </m:e>
                      <m:sub>
                        <m:r>
                          <a:rPr lang="en-AU" sz="1800" i="1">
                            <a:latin typeface="Cambria Math" charset="0"/>
                          </a:rPr>
                          <m:t>𝑒</m:t>
                        </m:r>
                      </m:sub>
                    </m:sSub>
                  </m:oMath>
                </a14:m>
                <a:r>
                  <a:rPr lang="en-US" sz="1800" dirty="0" smtClean="0"/>
                  <a:t> electron will radiate power according to: </a:t>
                </a:r>
                <a:endParaRPr lang="en-US" sz="1800" dirty="0"/>
              </a:p>
            </p:txBody>
          </p:sp>
        </mc:Choice>
        <mc:Fallback>
          <p:sp>
            <p:nvSpPr>
              <p:cNvPr id="11" name="TextBox 10"/>
              <p:cNvSpPr txBox="1">
                <a:spLocks noRot="1" noChangeAspect="1" noMove="1" noResize="1" noEditPoints="1" noAdjustHandles="1" noChangeArrowheads="1" noChangeShapeType="1" noTextEdit="1"/>
              </p:cNvSpPr>
              <p:nvPr/>
            </p:nvSpPr>
            <p:spPr>
              <a:xfrm>
                <a:off x="179512" y="1356495"/>
                <a:ext cx="6624736" cy="369332"/>
              </a:xfrm>
              <a:prstGeom prst="rect">
                <a:avLst/>
              </a:prstGeom>
              <a:blipFill rotWithShape="0">
                <a:blip r:embed="rId2"/>
                <a:stretch>
                  <a:fillRect l="-736" t="-10000"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4278805" y="1808165"/>
                <a:ext cx="3979474" cy="858411"/>
              </a:xfrm>
              <a:prstGeom prst="rect">
                <a:avLst/>
              </a:prstGeom>
              <a:noFill/>
            </p:spPr>
            <p:txBody>
              <a:bodyPr wrap="square" rtlCol="0">
                <a:spAutoFit/>
              </a:bodyPr>
              <a:lstStyle>
                <a:defPPr>
                  <a:defRPr lang="en-US"/>
                </a:defPPr>
                <a:lvl1pPr marL="0" algn="l" defTabSz="1799539" rtl="0" eaLnBrk="1" latinLnBrk="0" hangingPunct="1">
                  <a:defRPr sz="3542" kern="1200">
                    <a:solidFill>
                      <a:schemeClr val="tx1"/>
                    </a:solidFill>
                    <a:latin typeface="+mn-lt"/>
                    <a:ea typeface="+mn-ea"/>
                    <a:cs typeface="+mn-cs"/>
                  </a:defRPr>
                </a:lvl1pPr>
                <a:lvl2pPr marL="899770" algn="l" defTabSz="1799539" rtl="0" eaLnBrk="1" latinLnBrk="0" hangingPunct="1">
                  <a:defRPr sz="3542" kern="1200">
                    <a:solidFill>
                      <a:schemeClr val="tx1"/>
                    </a:solidFill>
                    <a:latin typeface="+mn-lt"/>
                    <a:ea typeface="+mn-ea"/>
                    <a:cs typeface="+mn-cs"/>
                  </a:defRPr>
                </a:lvl2pPr>
                <a:lvl3pPr marL="1799539" algn="l" defTabSz="1799539" rtl="0" eaLnBrk="1" latinLnBrk="0" hangingPunct="1">
                  <a:defRPr sz="3542" kern="1200">
                    <a:solidFill>
                      <a:schemeClr val="tx1"/>
                    </a:solidFill>
                    <a:latin typeface="+mn-lt"/>
                    <a:ea typeface="+mn-ea"/>
                    <a:cs typeface="+mn-cs"/>
                  </a:defRPr>
                </a:lvl3pPr>
                <a:lvl4pPr marL="2699309" algn="l" defTabSz="1799539" rtl="0" eaLnBrk="1" latinLnBrk="0" hangingPunct="1">
                  <a:defRPr sz="3542" kern="1200">
                    <a:solidFill>
                      <a:schemeClr val="tx1"/>
                    </a:solidFill>
                    <a:latin typeface="+mn-lt"/>
                    <a:ea typeface="+mn-ea"/>
                    <a:cs typeface="+mn-cs"/>
                  </a:defRPr>
                </a:lvl4pPr>
                <a:lvl5pPr marL="3599078" algn="l" defTabSz="1799539" rtl="0" eaLnBrk="1" latinLnBrk="0" hangingPunct="1">
                  <a:defRPr sz="3542" kern="1200">
                    <a:solidFill>
                      <a:schemeClr val="tx1"/>
                    </a:solidFill>
                    <a:latin typeface="+mn-lt"/>
                    <a:ea typeface="+mn-ea"/>
                    <a:cs typeface="+mn-cs"/>
                  </a:defRPr>
                </a:lvl5pPr>
                <a:lvl6pPr marL="4498848" algn="l" defTabSz="1799539" rtl="0" eaLnBrk="1" latinLnBrk="0" hangingPunct="1">
                  <a:defRPr sz="3542" kern="1200">
                    <a:solidFill>
                      <a:schemeClr val="tx1"/>
                    </a:solidFill>
                    <a:latin typeface="+mn-lt"/>
                    <a:ea typeface="+mn-ea"/>
                    <a:cs typeface="+mn-cs"/>
                  </a:defRPr>
                </a:lvl6pPr>
                <a:lvl7pPr marL="5398618" algn="l" defTabSz="1799539" rtl="0" eaLnBrk="1" latinLnBrk="0" hangingPunct="1">
                  <a:defRPr sz="3542" kern="1200">
                    <a:solidFill>
                      <a:schemeClr val="tx1"/>
                    </a:solidFill>
                    <a:latin typeface="+mn-lt"/>
                    <a:ea typeface="+mn-ea"/>
                    <a:cs typeface="+mn-cs"/>
                  </a:defRPr>
                </a:lvl7pPr>
                <a:lvl8pPr marL="6298387" algn="l" defTabSz="1799539" rtl="0" eaLnBrk="1" latinLnBrk="0" hangingPunct="1">
                  <a:defRPr sz="3542" kern="1200">
                    <a:solidFill>
                      <a:schemeClr val="tx1"/>
                    </a:solidFill>
                    <a:latin typeface="+mn-lt"/>
                    <a:ea typeface="+mn-ea"/>
                    <a:cs typeface="+mn-cs"/>
                  </a:defRPr>
                </a:lvl8pPr>
                <a:lvl9pPr marL="7198157" algn="l" defTabSz="1799539" rtl="0" eaLnBrk="1" latinLnBrk="0" hangingPunct="1">
                  <a:defRPr sz="3542" kern="1200">
                    <a:solidFill>
                      <a:schemeClr val="tx1"/>
                    </a:solidFill>
                    <a:latin typeface="+mn-lt"/>
                    <a:ea typeface="+mn-ea"/>
                    <a:cs typeface="+mn-cs"/>
                  </a:defRPr>
                </a:lvl9pPr>
              </a:lstStyle>
              <a:p>
                <a:r>
                  <a:rPr lang="en-US" sz="1600" dirty="0" smtClean="0"/>
                  <a:t>If the radiation wavelength is larger than bunch length, </a:t>
                </a:r>
                <a14:m>
                  <m:oMath xmlns:m="http://schemas.openxmlformats.org/officeDocument/2006/math">
                    <m:sSub>
                      <m:sSubPr>
                        <m:ctrlPr>
                          <a:rPr lang="en-AU" sz="1600" b="0" i="1" smtClean="0">
                            <a:latin typeface="Cambria Math" charset="0"/>
                          </a:rPr>
                        </m:ctrlPr>
                      </m:sSubPr>
                      <m:e>
                        <m:r>
                          <a:rPr lang="en-AU" sz="1600" b="0" i="1" smtClean="0">
                            <a:latin typeface="Cambria Math" charset="0"/>
                          </a:rPr>
                          <m:t>𝜎</m:t>
                        </m:r>
                      </m:e>
                      <m:sub>
                        <m:r>
                          <a:rPr lang="en-AU" sz="1600" b="0" i="1" smtClean="0">
                            <a:latin typeface="Cambria Math" charset="0"/>
                          </a:rPr>
                          <m:t>𝑧</m:t>
                        </m:r>
                      </m:sub>
                    </m:sSub>
                  </m:oMath>
                </a14:m>
                <a:r>
                  <a:rPr lang="en-US" sz="1600" dirty="0" smtClean="0"/>
                  <a:t>, then power </a:t>
                </a:r>
                <a14:m>
                  <m:oMath xmlns:m="http://schemas.openxmlformats.org/officeDocument/2006/math">
                    <m:r>
                      <a:rPr lang="en-AU" sz="1600" b="0" i="1" smtClean="0">
                        <a:latin typeface="Cambria Math" charset="0"/>
                      </a:rPr>
                      <m:t>𝛼</m:t>
                    </m:r>
                  </m:oMath>
                </a14:m>
                <a:r>
                  <a:rPr lang="en-US" sz="1600" dirty="0" smtClean="0"/>
                  <a:t> </a:t>
                </a:r>
                <a14:m>
                  <m:oMath xmlns:m="http://schemas.openxmlformats.org/officeDocument/2006/math">
                    <m:sSubSup>
                      <m:sSubSupPr>
                        <m:ctrlPr>
                          <a:rPr lang="en-AU" sz="1600" b="0" i="1" dirty="0" smtClean="0">
                            <a:latin typeface="Cambria Math" charset="0"/>
                          </a:rPr>
                        </m:ctrlPr>
                      </m:sSubSupPr>
                      <m:e>
                        <m:r>
                          <a:rPr lang="en-AU" sz="1600" b="0" i="1" dirty="0" smtClean="0">
                            <a:latin typeface="Cambria Math" charset="0"/>
                          </a:rPr>
                          <m:t>𝑁</m:t>
                        </m:r>
                      </m:e>
                      <m:sub>
                        <m:r>
                          <a:rPr lang="en-AU" sz="1600" b="0" i="1" dirty="0" smtClean="0">
                            <a:latin typeface="Cambria Math" charset="0"/>
                          </a:rPr>
                          <m:t>𝑒</m:t>
                        </m:r>
                      </m:sub>
                      <m:sup>
                        <m:r>
                          <a:rPr lang="en-AU" sz="1600" b="0" i="1" dirty="0" smtClean="0">
                            <a:latin typeface="Cambria Math" charset="0"/>
                          </a:rPr>
                          <m:t>2</m:t>
                        </m:r>
                      </m:sup>
                    </m:sSubSup>
                  </m:oMath>
                </a14:m>
                <a:r>
                  <a:rPr lang="en-US" sz="1600" dirty="0" smtClean="0"/>
                  <a:t> instead of </a:t>
                </a:r>
                <a14:m>
                  <m:oMath xmlns:m="http://schemas.openxmlformats.org/officeDocument/2006/math">
                    <m:sSub>
                      <m:sSubPr>
                        <m:ctrlPr>
                          <a:rPr lang="en-AU" sz="1600" b="0" i="1" smtClean="0">
                            <a:latin typeface="Cambria Math" charset="0"/>
                          </a:rPr>
                        </m:ctrlPr>
                      </m:sSubPr>
                      <m:e>
                        <m:r>
                          <a:rPr lang="en-AU" sz="1600" b="0" i="1" smtClean="0">
                            <a:latin typeface="Cambria Math" charset="0"/>
                          </a:rPr>
                          <m:t>𝑁</m:t>
                        </m:r>
                      </m:e>
                      <m:sub>
                        <m:r>
                          <a:rPr lang="en-AU" sz="1600" b="0" i="1" smtClean="0">
                            <a:latin typeface="Cambria Math" charset="0"/>
                          </a:rPr>
                          <m:t>𝑒</m:t>
                        </m:r>
                      </m:sub>
                    </m:sSub>
                  </m:oMath>
                </a14:m>
                <a:r>
                  <a:rPr lang="en-US" sz="1600" dirty="0" smtClean="0"/>
                  <a:t>. </a:t>
                </a:r>
                <a:endParaRPr lang="en-US" sz="1600" dirty="0"/>
              </a:p>
            </p:txBody>
          </p:sp>
        </mc:Choice>
        <mc:Fallback>
          <p:sp>
            <p:nvSpPr>
              <p:cNvPr id="12" name="TextBox 11"/>
              <p:cNvSpPr txBox="1">
                <a:spLocks noRot="1" noChangeAspect="1" noMove="1" noResize="1" noEditPoints="1" noAdjustHandles="1" noChangeArrowheads="1" noChangeShapeType="1" noTextEdit="1"/>
              </p:cNvSpPr>
              <p:nvPr/>
            </p:nvSpPr>
            <p:spPr>
              <a:xfrm>
                <a:off x="4278805" y="1808165"/>
                <a:ext cx="3979474" cy="858411"/>
              </a:xfrm>
              <a:prstGeom prst="rect">
                <a:avLst/>
              </a:prstGeom>
              <a:blipFill rotWithShape="0">
                <a:blip r:embed="rId3"/>
                <a:stretch>
                  <a:fillRect l="-919" t="-2143" b="-571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p:cNvSpPr txBox="1"/>
              <p:nvPr/>
            </p:nvSpPr>
            <p:spPr>
              <a:xfrm>
                <a:off x="370447" y="1829490"/>
                <a:ext cx="3924216" cy="637419"/>
              </a:xfrm>
              <a:prstGeom prst="rect">
                <a:avLst/>
              </a:prstGeom>
              <a:noFill/>
            </p:spPr>
            <p:txBody>
              <a:bodyPr wrap="none" rtlCol="0">
                <a:spAutoFit/>
              </a:bodyPr>
              <a:lstStyle>
                <a:defPPr>
                  <a:defRPr lang="en-US"/>
                </a:defPPr>
                <a:lvl1pPr marL="0" algn="l" defTabSz="1799539" rtl="0" eaLnBrk="1" latinLnBrk="0" hangingPunct="1">
                  <a:defRPr sz="3542" kern="1200">
                    <a:solidFill>
                      <a:schemeClr val="tx1"/>
                    </a:solidFill>
                    <a:latin typeface="+mn-lt"/>
                    <a:ea typeface="+mn-ea"/>
                    <a:cs typeface="+mn-cs"/>
                  </a:defRPr>
                </a:lvl1pPr>
                <a:lvl2pPr marL="899770" algn="l" defTabSz="1799539" rtl="0" eaLnBrk="1" latinLnBrk="0" hangingPunct="1">
                  <a:defRPr sz="3542" kern="1200">
                    <a:solidFill>
                      <a:schemeClr val="tx1"/>
                    </a:solidFill>
                    <a:latin typeface="+mn-lt"/>
                    <a:ea typeface="+mn-ea"/>
                    <a:cs typeface="+mn-cs"/>
                  </a:defRPr>
                </a:lvl2pPr>
                <a:lvl3pPr marL="1799539" algn="l" defTabSz="1799539" rtl="0" eaLnBrk="1" latinLnBrk="0" hangingPunct="1">
                  <a:defRPr sz="3542" kern="1200">
                    <a:solidFill>
                      <a:schemeClr val="tx1"/>
                    </a:solidFill>
                    <a:latin typeface="+mn-lt"/>
                    <a:ea typeface="+mn-ea"/>
                    <a:cs typeface="+mn-cs"/>
                  </a:defRPr>
                </a:lvl3pPr>
                <a:lvl4pPr marL="2699309" algn="l" defTabSz="1799539" rtl="0" eaLnBrk="1" latinLnBrk="0" hangingPunct="1">
                  <a:defRPr sz="3542" kern="1200">
                    <a:solidFill>
                      <a:schemeClr val="tx1"/>
                    </a:solidFill>
                    <a:latin typeface="+mn-lt"/>
                    <a:ea typeface="+mn-ea"/>
                    <a:cs typeface="+mn-cs"/>
                  </a:defRPr>
                </a:lvl4pPr>
                <a:lvl5pPr marL="3599078" algn="l" defTabSz="1799539" rtl="0" eaLnBrk="1" latinLnBrk="0" hangingPunct="1">
                  <a:defRPr sz="3542" kern="1200">
                    <a:solidFill>
                      <a:schemeClr val="tx1"/>
                    </a:solidFill>
                    <a:latin typeface="+mn-lt"/>
                    <a:ea typeface="+mn-ea"/>
                    <a:cs typeface="+mn-cs"/>
                  </a:defRPr>
                </a:lvl5pPr>
                <a:lvl6pPr marL="4498848" algn="l" defTabSz="1799539" rtl="0" eaLnBrk="1" latinLnBrk="0" hangingPunct="1">
                  <a:defRPr sz="3542" kern="1200">
                    <a:solidFill>
                      <a:schemeClr val="tx1"/>
                    </a:solidFill>
                    <a:latin typeface="+mn-lt"/>
                    <a:ea typeface="+mn-ea"/>
                    <a:cs typeface="+mn-cs"/>
                  </a:defRPr>
                </a:lvl6pPr>
                <a:lvl7pPr marL="5398618" algn="l" defTabSz="1799539" rtl="0" eaLnBrk="1" latinLnBrk="0" hangingPunct="1">
                  <a:defRPr sz="3542" kern="1200">
                    <a:solidFill>
                      <a:schemeClr val="tx1"/>
                    </a:solidFill>
                    <a:latin typeface="+mn-lt"/>
                    <a:ea typeface="+mn-ea"/>
                    <a:cs typeface="+mn-cs"/>
                  </a:defRPr>
                </a:lvl7pPr>
                <a:lvl8pPr marL="6298387" algn="l" defTabSz="1799539" rtl="0" eaLnBrk="1" latinLnBrk="0" hangingPunct="1">
                  <a:defRPr sz="3542" kern="1200">
                    <a:solidFill>
                      <a:schemeClr val="tx1"/>
                    </a:solidFill>
                    <a:latin typeface="+mn-lt"/>
                    <a:ea typeface="+mn-ea"/>
                    <a:cs typeface="+mn-cs"/>
                  </a:defRPr>
                </a:lvl8pPr>
                <a:lvl9pPr marL="7198157" algn="l" defTabSz="1799539" rtl="0" eaLnBrk="1" latinLnBrk="0" hangingPunct="1">
                  <a:defRPr sz="3542" kern="1200">
                    <a:solidFill>
                      <a:schemeClr val="tx1"/>
                    </a:solidFill>
                    <a:latin typeface="+mn-lt"/>
                    <a:ea typeface="+mn-ea"/>
                    <a:cs typeface="+mn-cs"/>
                  </a:defRPr>
                </a:lvl9pPr>
              </a:lstStyle>
              <a:p>
                <a14:m>
                  <m:oMath xmlns:m="http://schemas.openxmlformats.org/officeDocument/2006/math">
                    <m:f>
                      <m:fPr>
                        <m:ctrlPr>
                          <a:rPr lang="en-US" sz="1800" i="1">
                            <a:latin typeface="Cambria Math" charset="0"/>
                          </a:rPr>
                        </m:ctrlPr>
                      </m:fPr>
                      <m:num>
                        <m:sSup>
                          <m:sSupPr>
                            <m:ctrlPr>
                              <a:rPr lang="en-US" sz="1800" i="1">
                                <a:latin typeface="Cambria Math" charset="0"/>
                              </a:rPr>
                            </m:ctrlPr>
                          </m:sSupPr>
                          <m:e>
                            <m:r>
                              <a:rPr lang="en-GB" sz="1800" i="1">
                                <a:latin typeface="Cambria Math" charset="0"/>
                              </a:rPr>
                              <m:t>𝑑</m:t>
                            </m:r>
                          </m:e>
                          <m:sup>
                            <m:r>
                              <a:rPr lang="en-GB" sz="1800" i="1">
                                <a:latin typeface="Cambria Math" charset="0"/>
                              </a:rPr>
                              <m:t>2</m:t>
                            </m:r>
                          </m:sup>
                        </m:sSup>
                        <m:r>
                          <a:rPr lang="en-GB" sz="1800" i="1">
                            <a:latin typeface="Cambria Math" charset="0"/>
                          </a:rPr>
                          <m:t>𝑊</m:t>
                        </m:r>
                      </m:num>
                      <m:den>
                        <m:r>
                          <a:rPr lang="en-GB" sz="1800" i="1">
                            <a:latin typeface="Cambria Math" charset="0"/>
                          </a:rPr>
                          <m:t>𝑑</m:t>
                        </m:r>
                        <m:r>
                          <a:rPr lang="en-GB" sz="1800" i="1">
                            <a:latin typeface="Cambria Math" charset="0"/>
                          </a:rPr>
                          <m:t>𝜔</m:t>
                        </m:r>
                        <m:r>
                          <a:rPr lang="en-GB" sz="1800" i="1">
                            <a:latin typeface="Cambria Math" charset="0"/>
                          </a:rPr>
                          <m:t>𝑑</m:t>
                        </m:r>
                        <m:r>
                          <a:rPr lang="en-GB" sz="1800" i="1">
                            <a:latin typeface="Cambria Math" charset="0"/>
                          </a:rPr>
                          <m:t>𝛺</m:t>
                        </m:r>
                      </m:den>
                    </m:f>
                    <m:r>
                      <a:rPr lang="en-GB" sz="1800" i="1">
                        <a:latin typeface="Cambria Math" charset="0"/>
                      </a:rPr>
                      <m:t>= </m:t>
                    </m:r>
                    <m:f>
                      <m:fPr>
                        <m:ctrlPr>
                          <a:rPr lang="en-US" sz="1800" i="1">
                            <a:latin typeface="Cambria Math" charset="0"/>
                          </a:rPr>
                        </m:ctrlPr>
                      </m:fPr>
                      <m:num>
                        <m:sSup>
                          <m:sSupPr>
                            <m:ctrlPr>
                              <a:rPr lang="en-US" sz="1800" i="1">
                                <a:latin typeface="Cambria Math" charset="0"/>
                              </a:rPr>
                            </m:ctrlPr>
                          </m:sSupPr>
                          <m:e>
                            <m:r>
                              <a:rPr lang="en-GB" sz="1800" i="1">
                                <a:latin typeface="Cambria Math" charset="0"/>
                              </a:rPr>
                              <m:t>𝑑</m:t>
                            </m:r>
                          </m:e>
                          <m:sup>
                            <m:r>
                              <a:rPr lang="en-GB" sz="1800" i="1">
                                <a:latin typeface="Cambria Math" charset="0"/>
                              </a:rPr>
                              <m:t>2</m:t>
                            </m:r>
                          </m:sup>
                        </m:sSup>
                        <m:sSub>
                          <m:sSubPr>
                            <m:ctrlPr>
                              <a:rPr lang="en-US" sz="1800" i="1">
                                <a:latin typeface="Cambria Math" charset="0"/>
                              </a:rPr>
                            </m:ctrlPr>
                          </m:sSubPr>
                          <m:e>
                            <m:r>
                              <a:rPr lang="en-GB" sz="1800" i="1">
                                <a:latin typeface="Cambria Math" charset="0"/>
                              </a:rPr>
                              <m:t>𝑊</m:t>
                            </m:r>
                          </m:e>
                          <m:sub>
                            <m:r>
                              <a:rPr lang="en-GB" sz="1800" i="1">
                                <a:latin typeface="Cambria Math" charset="0"/>
                              </a:rPr>
                              <m:t>𝑒</m:t>
                            </m:r>
                          </m:sub>
                        </m:sSub>
                      </m:num>
                      <m:den>
                        <m:r>
                          <a:rPr lang="en-GB" sz="1800" i="1">
                            <a:latin typeface="Cambria Math" charset="0"/>
                          </a:rPr>
                          <m:t>𝑑</m:t>
                        </m:r>
                        <m:r>
                          <a:rPr lang="en-GB" sz="1800" i="1">
                            <a:latin typeface="Cambria Math" charset="0"/>
                          </a:rPr>
                          <m:t>𝜔</m:t>
                        </m:r>
                        <m:r>
                          <a:rPr lang="en-GB" sz="1800" i="1">
                            <a:latin typeface="Cambria Math" charset="0"/>
                          </a:rPr>
                          <m:t>𝑑</m:t>
                        </m:r>
                        <m:r>
                          <a:rPr lang="en-GB" sz="1800" i="1">
                            <a:latin typeface="Cambria Math" charset="0"/>
                          </a:rPr>
                          <m:t>𝛺</m:t>
                        </m:r>
                      </m:den>
                    </m:f>
                    <m:r>
                      <a:rPr lang="en-GB" sz="1800" i="1">
                        <a:latin typeface="Cambria Math" charset="0"/>
                      </a:rPr>
                      <m:t>(</m:t>
                    </m:r>
                    <m:sSub>
                      <m:sSubPr>
                        <m:ctrlPr>
                          <a:rPr lang="en-US" sz="1800" i="1">
                            <a:latin typeface="Cambria Math" charset="0"/>
                          </a:rPr>
                        </m:ctrlPr>
                      </m:sSubPr>
                      <m:e>
                        <m:r>
                          <a:rPr lang="en-GB" sz="1800" i="1">
                            <a:latin typeface="Cambria Math" charset="0"/>
                          </a:rPr>
                          <m:t>𝑁</m:t>
                        </m:r>
                      </m:e>
                      <m:sub>
                        <m:r>
                          <a:rPr lang="en-GB" sz="1800" i="1">
                            <a:latin typeface="Cambria Math" charset="0"/>
                          </a:rPr>
                          <m:t>𝑒</m:t>
                        </m:r>
                      </m:sub>
                    </m:sSub>
                    <m:r>
                      <a:rPr lang="en-GB" sz="1800" i="1">
                        <a:latin typeface="Cambria Math" charset="0"/>
                      </a:rPr>
                      <m:t>+</m:t>
                    </m:r>
                    <m:sSub>
                      <m:sSubPr>
                        <m:ctrlPr>
                          <a:rPr lang="en-US" sz="1800" i="1">
                            <a:latin typeface="Cambria Math" charset="0"/>
                          </a:rPr>
                        </m:ctrlPr>
                      </m:sSubPr>
                      <m:e>
                        <m:r>
                          <a:rPr lang="en-GB" sz="1800" i="1">
                            <a:latin typeface="Cambria Math" charset="0"/>
                          </a:rPr>
                          <m:t>𝑁</m:t>
                        </m:r>
                      </m:e>
                      <m:sub>
                        <m:r>
                          <a:rPr lang="en-GB" sz="1800" i="1">
                            <a:latin typeface="Cambria Math" charset="0"/>
                          </a:rPr>
                          <m:t>𝑒</m:t>
                        </m:r>
                      </m:sub>
                    </m:sSub>
                    <m:d>
                      <m:dPr>
                        <m:ctrlPr>
                          <a:rPr lang="en-US" sz="1800" i="1">
                            <a:latin typeface="Cambria Math" charset="0"/>
                          </a:rPr>
                        </m:ctrlPr>
                      </m:dPr>
                      <m:e>
                        <m:sSub>
                          <m:sSubPr>
                            <m:ctrlPr>
                              <a:rPr lang="en-US" sz="1800" i="1">
                                <a:latin typeface="Cambria Math" charset="0"/>
                              </a:rPr>
                            </m:ctrlPr>
                          </m:sSubPr>
                          <m:e>
                            <m:r>
                              <a:rPr lang="en-GB" sz="1800" i="1">
                                <a:latin typeface="Cambria Math" charset="0"/>
                              </a:rPr>
                              <m:t>𝑁</m:t>
                            </m:r>
                          </m:e>
                          <m:sub>
                            <m:r>
                              <a:rPr lang="en-GB" sz="1800" i="1">
                                <a:latin typeface="Cambria Math" charset="0"/>
                              </a:rPr>
                              <m:t>𝑒</m:t>
                            </m:r>
                          </m:sub>
                        </m:sSub>
                        <m:r>
                          <a:rPr lang="en-GB" sz="1800" i="1">
                            <a:latin typeface="Cambria Math" charset="0"/>
                          </a:rPr>
                          <m:t>−1</m:t>
                        </m:r>
                      </m:e>
                    </m:d>
                    <m:d>
                      <m:dPr>
                        <m:begChr m:val="|"/>
                        <m:endChr m:val=""/>
                        <m:ctrlPr>
                          <a:rPr lang="en-US" sz="1800" i="1">
                            <a:latin typeface="Cambria Math" charset="0"/>
                          </a:rPr>
                        </m:ctrlPr>
                      </m:dPr>
                      <m:e>
                        <m:sSup>
                          <m:sSupPr>
                            <m:ctrlPr>
                              <a:rPr lang="en-US" sz="1800" i="1">
                                <a:latin typeface="Cambria Math" charset="0"/>
                              </a:rPr>
                            </m:ctrlPr>
                          </m:sSupPr>
                          <m:e>
                            <m:d>
                              <m:dPr>
                                <m:begChr m:val=""/>
                                <m:endChr m:val="|"/>
                                <m:ctrlPr>
                                  <a:rPr lang="en-US" sz="1800" i="1">
                                    <a:latin typeface="Cambria Math" charset="0"/>
                                  </a:rPr>
                                </m:ctrlPr>
                              </m:dPr>
                              <m:e>
                                <m:sSub>
                                  <m:sSubPr>
                                    <m:ctrlPr>
                                      <a:rPr lang="en-US" sz="1800" i="1">
                                        <a:latin typeface="Cambria Math" charset="0"/>
                                      </a:rPr>
                                    </m:ctrlPr>
                                  </m:sSubPr>
                                  <m:e>
                                    <m:r>
                                      <a:rPr lang="en-GB" sz="1800" i="1">
                                        <a:latin typeface="Cambria Math" charset="0"/>
                                      </a:rPr>
                                      <m:t>𝑓</m:t>
                                    </m:r>
                                  </m:e>
                                  <m:sub>
                                    <m:r>
                                      <a:rPr lang="en-GB" sz="1800" i="1">
                                        <a:latin typeface="Cambria Math" charset="0"/>
                                      </a:rPr>
                                      <m:t>𝑧</m:t>
                                    </m:r>
                                  </m:sub>
                                </m:sSub>
                              </m:e>
                            </m:d>
                          </m:e>
                          <m:sup>
                            <m:r>
                              <a:rPr lang="en-GB" sz="1800" i="1">
                                <a:latin typeface="Cambria Math" charset="0"/>
                              </a:rPr>
                              <m:t>2</m:t>
                            </m:r>
                          </m:sup>
                        </m:sSup>
                        <m:r>
                          <a:rPr lang="en-GB" sz="1800" i="1">
                            <a:latin typeface="Cambria Math" charset="0"/>
                          </a:rPr>
                          <m:t>)</m:t>
                        </m:r>
                      </m:e>
                    </m:d>
                  </m:oMath>
                </a14:m>
                <a:r>
                  <a:rPr lang="en-US" dirty="0">
                    <a:effectLst/>
                  </a:rPr>
                  <a:t> </a:t>
                </a:r>
                <a:endParaRPr lang="en-US" dirty="0"/>
              </a:p>
            </p:txBody>
          </p:sp>
        </mc:Choice>
        <mc:Fallback>
          <p:sp>
            <p:nvSpPr>
              <p:cNvPr id="17" name="TextBox 16"/>
              <p:cNvSpPr txBox="1">
                <a:spLocks noRot="1" noChangeAspect="1" noMove="1" noResize="1" noEditPoints="1" noAdjustHandles="1" noChangeArrowheads="1" noChangeShapeType="1" noTextEdit="1"/>
              </p:cNvSpPr>
              <p:nvPr/>
            </p:nvSpPr>
            <p:spPr>
              <a:xfrm>
                <a:off x="370447" y="1829490"/>
                <a:ext cx="3924216" cy="637419"/>
              </a:xfrm>
              <a:prstGeom prst="rect">
                <a:avLst/>
              </a:prstGeom>
              <a:blipFill rotWithShape="0">
                <a:blip r:embed="rId4"/>
                <a:stretch>
                  <a:fillRect/>
                </a:stretch>
              </a:blipFill>
            </p:spPr>
            <p:txBody>
              <a:bodyPr/>
              <a:lstStyle/>
              <a:p>
                <a:r>
                  <a:rPr lang="en-US">
                    <a:noFill/>
                  </a:rPr>
                  <a:t> </a:t>
                </a:r>
              </a:p>
            </p:txBody>
          </p:sp>
        </mc:Fallback>
      </mc:AlternateContent>
      <p:sp>
        <p:nvSpPr>
          <p:cNvPr id="18" name="Rounded Rectangle 17"/>
          <p:cNvSpPr/>
          <p:nvPr/>
        </p:nvSpPr>
        <p:spPr>
          <a:xfrm>
            <a:off x="2384261" y="2111753"/>
            <a:ext cx="658848" cy="251236"/>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799539" rtl="0" eaLnBrk="1" latinLnBrk="0" hangingPunct="1">
              <a:defRPr sz="3542" kern="1200">
                <a:solidFill>
                  <a:schemeClr val="lt1"/>
                </a:solidFill>
                <a:latin typeface="+mn-lt"/>
                <a:ea typeface="+mn-ea"/>
                <a:cs typeface="+mn-cs"/>
              </a:defRPr>
            </a:lvl1pPr>
            <a:lvl2pPr marL="899770" algn="l" defTabSz="1799539" rtl="0" eaLnBrk="1" latinLnBrk="0" hangingPunct="1">
              <a:defRPr sz="3542" kern="1200">
                <a:solidFill>
                  <a:schemeClr val="lt1"/>
                </a:solidFill>
                <a:latin typeface="+mn-lt"/>
                <a:ea typeface="+mn-ea"/>
                <a:cs typeface="+mn-cs"/>
              </a:defRPr>
            </a:lvl2pPr>
            <a:lvl3pPr marL="1799539" algn="l" defTabSz="1799539" rtl="0" eaLnBrk="1" latinLnBrk="0" hangingPunct="1">
              <a:defRPr sz="3542" kern="1200">
                <a:solidFill>
                  <a:schemeClr val="lt1"/>
                </a:solidFill>
                <a:latin typeface="+mn-lt"/>
                <a:ea typeface="+mn-ea"/>
                <a:cs typeface="+mn-cs"/>
              </a:defRPr>
            </a:lvl3pPr>
            <a:lvl4pPr marL="2699309" algn="l" defTabSz="1799539" rtl="0" eaLnBrk="1" latinLnBrk="0" hangingPunct="1">
              <a:defRPr sz="3542" kern="1200">
                <a:solidFill>
                  <a:schemeClr val="lt1"/>
                </a:solidFill>
                <a:latin typeface="+mn-lt"/>
                <a:ea typeface="+mn-ea"/>
                <a:cs typeface="+mn-cs"/>
              </a:defRPr>
            </a:lvl4pPr>
            <a:lvl5pPr marL="3599078" algn="l" defTabSz="1799539" rtl="0" eaLnBrk="1" latinLnBrk="0" hangingPunct="1">
              <a:defRPr sz="3542" kern="1200">
                <a:solidFill>
                  <a:schemeClr val="lt1"/>
                </a:solidFill>
                <a:latin typeface="+mn-lt"/>
                <a:ea typeface="+mn-ea"/>
                <a:cs typeface="+mn-cs"/>
              </a:defRPr>
            </a:lvl5pPr>
            <a:lvl6pPr marL="4498848" algn="l" defTabSz="1799539" rtl="0" eaLnBrk="1" latinLnBrk="0" hangingPunct="1">
              <a:defRPr sz="3542" kern="1200">
                <a:solidFill>
                  <a:schemeClr val="lt1"/>
                </a:solidFill>
                <a:latin typeface="+mn-lt"/>
                <a:ea typeface="+mn-ea"/>
                <a:cs typeface="+mn-cs"/>
              </a:defRPr>
            </a:lvl6pPr>
            <a:lvl7pPr marL="5398618" algn="l" defTabSz="1799539" rtl="0" eaLnBrk="1" latinLnBrk="0" hangingPunct="1">
              <a:defRPr sz="3542" kern="1200">
                <a:solidFill>
                  <a:schemeClr val="lt1"/>
                </a:solidFill>
                <a:latin typeface="+mn-lt"/>
                <a:ea typeface="+mn-ea"/>
                <a:cs typeface="+mn-cs"/>
              </a:defRPr>
            </a:lvl7pPr>
            <a:lvl8pPr marL="6298387" algn="l" defTabSz="1799539" rtl="0" eaLnBrk="1" latinLnBrk="0" hangingPunct="1">
              <a:defRPr sz="3542" kern="1200">
                <a:solidFill>
                  <a:schemeClr val="lt1"/>
                </a:solidFill>
                <a:latin typeface="+mn-lt"/>
                <a:ea typeface="+mn-ea"/>
                <a:cs typeface="+mn-cs"/>
              </a:defRPr>
            </a:lvl8pPr>
            <a:lvl9pPr marL="7198157" algn="l" defTabSz="1799539" rtl="0" eaLnBrk="1" latinLnBrk="0" hangingPunct="1">
              <a:defRPr sz="3542" kern="1200">
                <a:solidFill>
                  <a:schemeClr val="lt1"/>
                </a:solidFill>
                <a:latin typeface="+mn-lt"/>
                <a:ea typeface="+mn-ea"/>
                <a:cs typeface="+mn-cs"/>
              </a:defRPr>
            </a:lvl9pPr>
          </a:lstStyle>
          <a:p>
            <a:pPr algn="ctr"/>
            <a:endParaRPr lang="en-US"/>
          </a:p>
        </p:txBody>
      </p:sp>
      <p:sp>
        <p:nvSpPr>
          <p:cNvPr id="19" name="Rounded Rectangle 18"/>
          <p:cNvSpPr/>
          <p:nvPr/>
        </p:nvSpPr>
        <p:spPr>
          <a:xfrm>
            <a:off x="1762219" y="2081410"/>
            <a:ext cx="421641" cy="29914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799539" rtl="0" eaLnBrk="1" latinLnBrk="0" hangingPunct="1">
              <a:defRPr sz="3542" kern="1200">
                <a:solidFill>
                  <a:schemeClr val="lt1"/>
                </a:solidFill>
                <a:latin typeface="+mn-lt"/>
                <a:ea typeface="+mn-ea"/>
                <a:cs typeface="+mn-cs"/>
              </a:defRPr>
            </a:lvl1pPr>
            <a:lvl2pPr marL="899770" algn="l" defTabSz="1799539" rtl="0" eaLnBrk="1" latinLnBrk="0" hangingPunct="1">
              <a:defRPr sz="3542" kern="1200">
                <a:solidFill>
                  <a:schemeClr val="lt1"/>
                </a:solidFill>
                <a:latin typeface="+mn-lt"/>
                <a:ea typeface="+mn-ea"/>
                <a:cs typeface="+mn-cs"/>
              </a:defRPr>
            </a:lvl2pPr>
            <a:lvl3pPr marL="1799539" algn="l" defTabSz="1799539" rtl="0" eaLnBrk="1" latinLnBrk="0" hangingPunct="1">
              <a:defRPr sz="3542" kern="1200">
                <a:solidFill>
                  <a:schemeClr val="lt1"/>
                </a:solidFill>
                <a:latin typeface="+mn-lt"/>
                <a:ea typeface="+mn-ea"/>
                <a:cs typeface="+mn-cs"/>
              </a:defRPr>
            </a:lvl3pPr>
            <a:lvl4pPr marL="2699309" algn="l" defTabSz="1799539" rtl="0" eaLnBrk="1" latinLnBrk="0" hangingPunct="1">
              <a:defRPr sz="3542" kern="1200">
                <a:solidFill>
                  <a:schemeClr val="lt1"/>
                </a:solidFill>
                <a:latin typeface="+mn-lt"/>
                <a:ea typeface="+mn-ea"/>
                <a:cs typeface="+mn-cs"/>
              </a:defRPr>
            </a:lvl4pPr>
            <a:lvl5pPr marL="3599078" algn="l" defTabSz="1799539" rtl="0" eaLnBrk="1" latinLnBrk="0" hangingPunct="1">
              <a:defRPr sz="3542" kern="1200">
                <a:solidFill>
                  <a:schemeClr val="lt1"/>
                </a:solidFill>
                <a:latin typeface="+mn-lt"/>
                <a:ea typeface="+mn-ea"/>
                <a:cs typeface="+mn-cs"/>
              </a:defRPr>
            </a:lvl5pPr>
            <a:lvl6pPr marL="4498848" algn="l" defTabSz="1799539" rtl="0" eaLnBrk="1" latinLnBrk="0" hangingPunct="1">
              <a:defRPr sz="3542" kern="1200">
                <a:solidFill>
                  <a:schemeClr val="lt1"/>
                </a:solidFill>
                <a:latin typeface="+mn-lt"/>
                <a:ea typeface="+mn-ea"/>
                <a:cs typeface="+mn-cs"/>
              </a:defRPr>
            </a:lvl6pPr>
            <a:lvl7pPr marL="5398618" algn="l" defTabSz="1799539" rtl="0" eaLnBrk="1" latinLnBrk="0" hangingPunct="1">
              <a:defRPr sz="3542" kern="1200">
                <a:solidFill>
                  <a:schemeClr val="lt1"/>
                </a:solidFill>
                <a:latin typeface="+mn-lt"/>
                <a:ea typeface="+mn-ea"/>
                <a:cs typeface="+mn-cs"/>
              </a:defRPr>
            </a:lvl7pPr>
            <a:lvl8pPr marL="6298387" algn="l" defTabSz="1799539" rtl="0" eaLnBrk="1" latinLnBrk="0" hangingPunct="1">
              <a:defRPr sz="3542" kern="1200">
                <a:solidFill>
                  <a:schemeClr val="lt1"/>
                </a:solidFill>
                <a:latin typeface="+mn-lt"/>
                <a:ea typeface="+mn-ea"/>
                <a:cs typeface="+mn-cs"/>
              </a:defRPr>
            </a:lvl8pPr>
            <a:lvl9pPr marL="7198157" algn="l" defTabSz="1799539" rtl="0" eaLnBrk="1" latinLnBrk="0" hangingPunct="1">
              <a:defRPr sz="3542" kern="1200">
                <a:solidFill>
                  <a:schemeClr val="lt1"/>
                </a:solidFill>
                <a:latin typeface="+mn-lt"/>
                <a:ea typeface="+mn-ea"/>
                <a:cs typeface="+mn-cs"/>
              </a:defRPr>
            </a:lvl9pPr>
          </a:lstStyle>
          <a:p>
            <a:pPr algn="ctr"/>
            <a:endParaRPr lang="en-US"/>
          </a:p>
        </p:txBody>
      </p:sp>
      <p:sp>
        <p:nvSpPr>
          <p:cNvPr id="15" name="TextBox 14"/>
          <p:cNvSpPr txBox="1"/>
          <p:nvPr/>
        </p:nvSpPr>
        <p:spPr>
          <a:xfrm>
            <a:off x="1558071" y="1713275"/>
            <a:ext cx="1109946" cy="307777"/>
          </a:xfrm>
          <a:prstGeom prst="rect">
            <a:avLst/>
          </a:prstGeom>
          <a:noFill/>
        </p:spPr>
        <p:txBody>
          <a:bodyPr wrap="square" rtlCol="0">
            <a:spAutoFit/>
          </a:bodyPr>
          <a:lstStyle>
            <a:defPPr>
              <a:defRPr lang="en-US"/>
            </a:defPPr>
            <a:lvl1pPr marL="0" algn="l" defTabSz="1799539" rtl="0" eaLnBrk="1" latinLnBrk="0" hangingPunct="1">
              <a:defRPr sz="3542" kern="1200">
                <a:solidFill>
                  <a:schemeClr val="tx1"/>
                </a:solidFill>
                <a:latin typeface="+mn-lt"/>
                <a:ea typeface="+mn-ea"/>
                <a:cs typeface="+mn-cs"/>
              </a:defRPr>
            </a:lvl1pPr>
            <a:lvl2pPr marL="899770" algn="l" defTabSz="1799539" rtl="0" eaLnBrk="1" latinLnBrk="0" hangingPunct="1">
              <a:defRPr sz="3542" kern="1200">
                <a:solidFill>
                  <a:schemeClr val="tx1"/>
                </a:solidFill>
                <a:latin typeface="+mn-lt"/>
                <a:ea typeface="+mn-ea"/>
                <a:cs typeface="+mn-cs"/>
              </a:defRPr>
            </a:lvl2pPr>
            <a:lvl3pPr marL="1799539" algn="l" defTabSz="1799539" rtl="0" eaLnBrk="1" latinLnBrk="0" hangingPunct="1">
              <a:defRPr sz="3542" kern="1200">
                <a:solidFill>
                  <a:schemeClr val="tx1"/>
                </a:solidFill>
                <a:latin typeface="+mn-lt"/>
                <a:ea typeface="+mn-ea"/>
                <a:cs typeface="+mn-cs"/>
              </a:defRPr>
            </a:lvl3pPr>
            <a:lvl4pPr marL="2699309" algn="l" defTabSz="1799539" rtl="0" eaLnBrk="1" latinLnBrk="0" hangingPunct="1">
              <a:defRPr sz="3542" kern="1200">
                <a:solidFill>
                  <a:schemeClr val="tx1"/>
                </a:solidFill>
                <a:latin typeface="+mn-lt"/>
                <a:ea typeface="+mn-ea"/>
                <a:cs typeface="+mn-cs"/>
              </a:defRPr>
            </a:lvl4pPr>
            <a:lvl5pPr marL="3599078" algn="l" defTabSz="1799539" rtl="0" eaLnBrk="1" latinLnBrk="0" hangingPunct="1">
              <a:defRPr sz="3542" kern="1200">
                <a:solidFill>
                  <a:schemeClr val="tx1"/>
                </a:solidFill>
                <a:latin typeface="+mn-lt"/>
                <a:ea typeface="+mn-ea"/>
                <a:cs typeface="+mn-cs"/>
              </a:defRPr>
            </a:lvl5pPr>
            <a:lvl6pPr marL="4498848" algn="l" defTabSz="1799539" rtl="0" eaLnBrk="1" latinLnBrk="0" hangingPunct="1">
              <a:defRPr sz="3542" kern="1200">
                <a:solidFill>
                  <a:schemeClr val="tx1"/>
                </a:solidFill>
                <a:latin typeface="+mn-lt"/>
                <a:ea typeface="+mn-ea"/>
                <a:cs typeface="+mn-cs"/>
              </a:defRPr>
            </a:lvl6pPr>
            <a:lvl7pPr marL="5398618" algn="l" defTabSz="1799539" rtl="0" eaLnBrk="1" latinLnBrk="0" hangingPunct="1">
              <a:defRPr sz="3542" kern="1200">
                <a:solidFill>
                  <a:schemeClr val="tx1"/>
                </a:solidFill>
                <a:latin typeface="+mn-lt"/>
                <a:ea typeface="+mn-ea"/>
                <a:cs typeface="+mn-cs"/>
              </a:defRPr>
            </a:lvl7pPr>
            <a:lvl8pPr marL="6298387" algn="l" defTabSz="1799539" rtl="0" eaLnBrk="1" latinLnBrk="0" hangingPunct="1">
              <a:defRPr sz="3542" kern="1200">
                <a:solidFill>
                  <a:schemeClr val="tx1"/>
                </a:solidFill>
                <a:latin typeface="+mn-lt"/>
                <a:ea typeface="+mn-ea"/>
                <a:cs typeface="+mn-cs"/>
              </a:defRPr>
            </a:lvl8pPr>
            <a:lvl9pPr marL="7198157" algn="l" defTabSz="1799539" rtl="0" eaLnBrk="1" latinLnBrk="0" hangingPunct="1">
              <a:defRPr sz="3542" kern="1200">
                <a:solidFill>
                  <a:schemeClr val="tx1"/>
                </a:solidFill>
                <a:latin typeface="+mn-lt"/>
                <a:ea typeface="+mn-ea"/>
                <a:cs typeface="+mn-cs"/>
              </a:defRPr>
            </a:lvl9pPr>
          </a:lstStyle>
          <a:p>
            <a:r>
              <a:rPr lang="en-US" sz="1400" dirty="0" smtClean="0">
                <a:solidFill>
                  <a:srgbClr val="FF0000"/>
                </a:solidFill>
              </a:rPr>
              <a:t>Incoherent</a:t>
            </a:r>
            <a:endParaRPr lang="en-US" sz="1400" dirty="0">
              <a:solidFill>
                <a:srgbClr val="FF0000"/>
              </a:solidFill>
            </a:endParaRPr>
          </a:p>
        </p:txBody>
      </p:sp>
      <p:sp>
        <p:nvSpPr>
          <p:cNvPr id="16" name="TextBox 15"/>
          <p:cNvSpPr txBox="1"/>
          <p:nvPr/>
        </p:nvSpPr>
        <p:spPr>
          <a:xfrm>
            <a:off x="2344326" y="2438063"/>
            <a:ext cx="1164181" cy="307777"/>
          </a:xfrm>
          <a:prstGeom prst="rect">
            <a:avLst/>
          </a:prstGeom>
          <a:noFill/>
        </p:spPr>
        <p:txBody>
          <a:bodyPr wrap="square" rtlCol="0">
            <a:spAutoFit/>
          </a:bodyPr>
          <a:lstStyle>
            <a:defPPr>
              <a:defRPr lang="en-US"/>
            </a:defPPr>
            <a:lvl1pPr marL="0" algn="l" defTabSz="1799539" rtl="0" eaLnBrk="1" latinLnBrk="0" hangingPunct="1">
              <a:defRPr sz="3542" kern="1200">
                <a:solidFill>
                  <a:schemeClr val="tx1"/>
                </a:solidFill>
                <a:latin typeface="+mn-lt"/>
                <a:ea typeface="+mn-ea"/>
                <a:cs typeface="+mn-cs"/>
              </a:defRPr>
            </a:lvl1pPr>
            <a:lvl2pPr marL="899770" algn="l" defTabSz="1799539" rtl="0" eaLnBrk="1" latinLnBrk="0" hangingPunct="1">
              <a:defRPr sz="3542" kern="1200">
                <a:solidFill>
                  <a:schemeClr val="tx1"/>
                </a:solidFill>
                <a:latin typeface="+mn-lt"/>
                <a:ea typeface="+mn-ea"/>
                <a:cs typeface="+mn-cs"/>
              </a:defRPr>
            </a:lvl2pPr>
            <a:lvl3pPr marL="1799539" algn="l" defTabSz="1799539" rtl="0" eaLnBrk="1" latinLnBrk="0" hangingPunct="1">
              <a:defRPr sz="3542" kern="1200">
                <a:solidFill>
                  <a:schemeClr val="tx1"/>
                </a:solidFill>
                <a:latin typeface="+mn-lt"/>
                <a:ea typeface="+mn-ea"/>
                <a:cs typeface="+mn-cs"/>
              </a:defRPr>
            </a:lvl3pPr>
            <a:lvl4pPr marL="2699309" algn="l" defTabSz="1799539" rtl="0" eaLnBrk="1" latinLnBrk="0" hangingPunct="1">
              <a:defRPr sz="3542" kern="1200">
                <a:solidFill>
                  <a:schemeClr val="tx1"/>
                </a:solidFill>
                <a:latin typeface="+mn-lt"/>
                <a:ea typeface="+mn-ea"/>
                <a:cs typeface="+mn-cs"/>
              </a:defRPr>
            </a:lvl4pPr>
            <a:lvl5pPr marL="3599078" algn="l" defTabSz="1799539" rtl="0" eaLnBrk="1" latinLnBrk="0" hangingPunct="1">
              <a:defRPr sz="3542" kern="1200">
                <a:solidFill>
                  <a:schemeClr val="tx1"/>
                </a:solidFill>
                <a:latin typeface="+mn-lt"/>
                <a:ea typeface="+mn-ea"/>
                <a:cs typeface="+mn-cs"/>
              </a:defRPr>
            </a:lvl5pPr>
            <a:lvl6pPr marL="4498848" algn="l" defTabSz="1799539" rtl="0" eaLnBrk="1" latinLnBrk="0" hangingPunct="1">
              <a:defRPr sz="3542" kern="1200">
                <a:solidFill>
                  <a:schemeClr val="tx1"/>
                </a:solidFill>
                <a:latin typeface="+mn-lt"/>
                <a:ea typeface="+mn-ea"/>
                <a:cs typeface="+mn-cs"/>
              </a:defRPr>
            </a:lvl6pPr>
            <a:lvl7pPr marL="5398618" algn="l" defTabSz="1799539" rtl="0" eaLnBrk="1" latinLnBrk="0" hangingPunct="1">
              <a:defRPr sz="3542" kern="1200">
                <a:solidFill>
                  <a:schemeClr val="tx1"/>
                </a:solidFill>
                <a:latin typeface="+mn-lt"/>
                <a:ea typeface="+mn-ea"/>
                <a:cs typeface="+mn-cs"/>
              </a:defRPr>
            </a:lvl7pPr>
            <a:lvl8pPr marL="6298387" algn="l" defTabSz="1799539" rtl="0" eaLnBrk="1" latinLnBrk="0" hangingPunct="1">
              <a:defRPr sz="3542" kern="1200">
                <a:solidFill>
                  <a:schemeClr val="tx1"/>
                </a:solidFill>
                <a:latin typeface="+mn-lt"/>
                <a:ea typeface="+mn-ea"/>
                <a:cs typeface="+mn-cs"/>
              </a:defRPr>
            </a:lvl8pPr>
            <a:lvl9pPr marL="7198157" algn="l" defTabSz="1799539" rtl="0" eaLnBrk="1" latinLnBrk="0" hangingPunct="1">
              <a:defRPr sz="3542" kern="1200">
                <a:solidFill>
                  <a:schemeClr val="tx1"/>
                </a:solidFill>
                <a:latin typeface="+mn-lt"/>
                <a:ea typeface="+mn-ea"/>
                <a:cs typeface="+mn-cs"/>
              </a:defRPr>
            </a:lvl9pPr>
          </a:lstStyle>
          <a:p>
            <a:r>
              <a:rPr lang="en-US" sz="1400" dirty="0">
                <a:solidFill>
                  <a:schemeClr val="accent6">
                    <a:lumMod val="75000"/>
                  </a:schemeClr>
                </a:solidFill>
              </a:rPr>
              <a:t>C</a:t>
            </a:r>
            <a:r>
              <a:rPr lang="en-US" sz="1400" dirty="0" smtClean="0">
                <a:solidFill>
                  <a:schemeClr val="accent6">
                    <a:lumMod val="75000"/>
                  </a:schemeClr>
                </a:solidFill>
              </a:rPr>
              <a:t>oherent</a:t>
            </a:r>
            <a:endParaRPr lang="en-US" sz="1400" dirty="0">
              <a:solidFill>
                <a:schemeClr val="accent6">
                  <a:lumMod val="75000"/>
                </a:schemeClr>
              </a:solidFill>
            </a:endParaRPr>
          </a:p>
        </p:txBody>
      </p:sp>
      <mc:AlternateContent xmlns:mc="http://schemas.openxmlformats.org/markup-compatibility/2006">
        <mc:Choice xmlns:a14="http://schemas.microsoft.com/office/drawing/2010/main" Requires="a14">
          <p:sp>
            <p:nvSpPr>
              <p:cNvPr id="2" name="TextBox 1"/>
              <p:cNvSpPr txBox="1"/>
              <p:nvPr/>
            </p:nvSpPr>
            <p:spPr>
              <a:xfrm>
                <a:off x="312519" y="2869075"/>
                <a:ext cx="3683417" cy="2372957"/>
              </a:xfrm>
              <a:prstGeom prst="rect">
                <a:avLst/>
              </a:prstGeom>
              <a:noFill/>
            </p:spPr>
            <p:txBody>
              <a:bodyPr wrap="square" rtlCol="0">
                <a:spAutoFit/>
              </a:bodyPr>
              <a:lstStyle/>
              <a:p>
                <a:r>
                  <a:rPr lang="en-US" dirty="0" smtClean="0"/>
                  <a:t>For a train of bunches, with bunch separation A, the coherent part of the spectrum is modified by a factor:</a:t>
                </a:r>
              </a:p>
              <a:p>
                <a:endParaRPr lang="en-US" dirty="0" smtClean="0"/>
              </a:p>
              <a:p>
                <a:pPr algn="ctr"/>
                <a14:m>
                  <m:oMath xmlns:m="http://schemas.openxmlformats.org/officeDocument/2006/math">
                    <m:sSub>
                      <m:sSubPr>
                        <m:ctrlPr>
                          <a:rPr lang="en-AU" b="0" i="1" smtClean="0">
                            <a:latin typeface="Cambria Math" charset="0"/>
                          </a:rPr>
                        </m:ctrlPr>
                      </m:sSubPr>
                      <m:e>
                        <m:r>
                          <a:rPr lang="en-AU" b="0" i="1" smtClean="0">
                            <a:latin typeface="Cambria Math" charset="0"/>
                          </a:rPr>
                          <m:t>𝐹</m:t>
                        </m:r>
                      </m:e>
                      <m:sub>
                        <m:r>
                          <a:rPr lang="en-AU" b="0" i="1" smtClean="0">
                            <a:latin typeface="Cambria Math" charset="0"/>
                          </a:rPr>
                          <m:t>𝑇𝑟𝑎𝑖𝑛</m:t>
                        </m:r>
                      </m:sub>
                    </m:sSub>
                    <m:r>
                      <a:rPr lang="en-AU" b="0" i="1" smtClean="0">
                        <a:latin typeface="Cambria Math" charset="0"/>
                      </a:rPr>
                      <m:t>=</m:t>
                    </m:r>
                    <m:f>
                      <m:fPr>
                        <m:type m:val="skw"/>
                        <m:ctrlPr>
                          <a:rPr lang="en-AU" b="0" i="1" smtClean="0">
                            <a:latin typeface="Cambria Math" charset="0"/>
                          </a:rPr>
                        </m:ctrlPr>
                      </m:fPr>
                      <m:num>
                        <m:r>
                          <m:rPr>
                            <m:sty m:val="p"/>
                          </m:rPr>
                          <a:rPr lang="en-AU">
                            <a:latin typeface="Cambria Math" charset="0"/>
                          </a:rPr>
                          <m:t>sin</m:t>
                        </m:r>
                        <m:r>
                          <a:rPr lang="en-AU" i="1">
                            <a:latin typeface="Cambria Math" charset="0"/>
                          </a:rPr>
                          <m:t>⁡(</m:t>
                        </m:r>
                        <m:f>
                          <m:fPr>
                            <m:ctrlPr>
                              <a:rPr lang="en-AU" i="1">
                                <a:latin typeface="Cambria Math" charset="0"/>
                              </a:rPr>
                            </m:ctrlPr>
                          </m:fPr>
                          <m:num>
                            <m:sSub>
                              <m:sSubPr>
                                <m:ctrlPr>
                                  <a:rPr lang="en-AU" i="1">
                                    <a:latin typeface="Cambria Math" charset="0"/>
                                  </a:rPr>
                                </m:ctrlPr>
                              </m:sSubPr>
                              <m:e>
                                <m:r>
                                  <a:rPr lang="en-AU" i="1">
                                    <a:latin typeface="Cambria Math" charset="0"/>
                                  </a:rPr>
                                  <m:t>𝑁</m:t>
                                </m:r>
                              </m:e>
                              <m:sub>
                                <m:r>
                                  <a:rPr lang="en-AU" i="1">
                                    <a:latin typeface="Cambria Math" charset="0"/>
                                  </a:rPr>
                                  <m:t>𝑏</m:t>
                                </m:r>
                              </m:sub>
                            </m:sSub>
                            <m:r>
                              <a:rPr lang="en-AU" i="1">
                                <a:latin typeface="Cambria Math" charset="0"/>
                              </a:rPr>
                              <m:t>𝜔</m:t>
                            </m:r>
                            <m:r>
                              <a:rPr lang="en-AU" b="0" i="1" smtClean="0">
                                <a:latin typeface="Cambria Math" charset="0"/>
                              </a:rPr>
                              <m:t>𝐴</m:t>
                            </m:r>
                          </m:num>
                          <m:den>
                            <m:r>
                              <a:rPr lang="en-AU" i="1">
                                <a:latin typeface="Cambria Math" charset="0"/>
                              </a:rPr>
                              <m:t>2</m:t>
                            </m:r>
                            <m:r>
                              <a:rPr lang="en-AU" i="1">
                                <a:latin typeface="Cambria Math" charset="0"/>
                              </a:rPr>
                              <m:t>𝑐</m:t>
                            </m:r>
                          </m:den>
                        </m:f>
                        <m:r>
                          <a:rPr lang="en-AU" i="1">
                            <a:latin typeface="Cambria Math" charset="0"/>
                          </a:rPr>
                          <m:t>)</m:t>
                        </m:r>
                        <m:r>
                          <m:rPr>
                            <m:nor/>
                          </m:rPr>
                          <a:rPr lang="en-US" dirty="0"/>
                          <m:t> </m:t>
                        </m:r>
                      </m:num>
                      <m:den>
                        <m:r>
                          <m:rPr>
                            <m:sty m:val="p"/>
                          </m:rPr>
                          <a:rPr lang="en-AU" b="0" i="0" smtClean="0">
                            <a:latin typeface="Cambria Math" charset="0"/>
                          </a:rPr>
                          <m:t>sin</m:t>
                        </m:r>
                        <m:r>
                          <a:rPr lang="en-AU" b="0" i="1" smtClean="0">
                            <a:latin typeface="Cambria Math" charset="0"/>
                          </a:rPr>
                          <m:t>⁡(</m:t>
                        </m:r>
                        <m:f>
                          <m:fPr>
                            <m:ctrlPr>
                              <a:rPr lang="en-AU" b="0" i="1" smtClean="0">
                                <a:latin typeface="Cambria Math" charset="0"/>
                              </a:rPr>
                            </m:ctrlPr>
                          </m:fPr>
                          <m:num>
                            <m:r>
                              <a:rPr lang="en-AU" i="1">
                                <a:latin typeface="Cambria Math" charset="0"/>
                              </a:rPr>
                              <m:t>𝜔</m:t>
                            </m:r>
                            <m:r>
                              <a:rPr lang="en-AU" i="1">
                                <a:latin typeface="Cambria Math" charset="0"/>
                              </a:rPr>
                              <m:t>𝐴</m:t>
                            </m:r>
                          </m:num>
                          <m:den>
                            <m:r>
                              <a:rPr lang="en-AU" b="0" i="1" smtClean="0">
                                <a:latin typeface="Cambria Math" charset="0"/>
                              </a:rPr>
                              <m:t>2</m:t>
                            </m:r>
                            <m:r>
                              <a:rPr lang="en-AU" b="0" i="1" smtClean="0">
                                <a:latin typeface="Cambria Math" charset="0"/>
                              </a:rPr>
                              <m:t>𝑐</m:t>
                            </m:r>
                          </m:den>
                        </m:f>
                        <m:r>
                          <a:rPr lang="en-AU" b="0" i="1" smtClean="0">
                            <a:latin typeface="Cambria Math" charset="0"/>
                          </a:rPr>
                          <m:t>)</m:t>
                        </m:r>
                      </m:den>
                    </m:f>
                  </m:oMath>
                </a14:m>
                <a:r>
                  <a:rPr lang="el-GR" dirty="0" smtClean="0"/>
                  <a:t>  </a:t>
                </a:r>
                <a:endParaRPr lang="el-GR" dirty="0"/>
              </a:p>
              <a:p>
                <a:r>
                  <a:rPr lang="en-US" dirty="0" smtClean="0"/>
                  <a:t>   </a:t>
                </a:r>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312519" y="2869075"/>
                <a:ext cx="3683417" cy="2372957"/>
              </a:xfrm>
              <a:prstGeom prst="rect">
                <a:avLst/>
              </a:prstGeom>
              <a:blipFill rotWithShape="0">
                <a:blip r:embed="rId5"/>
                <a:stretch>
                  <a:fillRect l="-1322" t="-1542" r="-1488"/>
                </a:stretch>
              </a:blipFill>
            </p:spPr>
            <p:txBody>
              <a:bodyPr/>
              <a:lstStyle/>
              <a:p>
                <a:r>
                  <a:rPr lang="en-US">
                    <a:noFill/>
                  </a:rPr>
                  <a:t> </a:t>
                </a:r>
              </a:p>
            </p:txBody>
          </p:sp>
        </mc:Fallback>
      </mc:AlternateContent>
      <p:sp>
        <p:nvSpPr>
          <p:cNvPr id="6" name="TextBox 5"/>
          <p:cNvSpPr txBox="1"/>
          <p:nvPr/>
        </p:nvSpPr>
        <p:spPr>
          <a:xfrm>
            <a:off x="373883" y="5459532"/>
            <a:ext cx="3622053" cy="1200329"/>
          </a:xfrm>
          <a:prstGeom prst="rect">
            <a:avLst/>
          </a:prstGeom>
          <a:noFill/>
        </p:spPr>
        <p:txBody>
          <a:bodyPr wrap="square" rtlCol="0">
            <a:spAutoFit/>
          </a:bodyPr>
          <a:lstStyle/>
          <a:p>
            <a:r>
              <a:rPr lang="en-US" dirty="0" smtClean="0"/>
              <a:t>This extra factor gives rise to a series of harmonic peaks whose fundamental frequency is determined by the </a:t>
            </a:r>
            <a:r>
              <a:rPr lang="en-US" smtClean="0"/>
              <a:t>RF </a:t>
            </a:r>
            <a:r>
              <a:rPr lang="en-US" dirty="0" err="1" smtClean="0"/>
              <a:t>freqeuncy</a:t>
            </a:r>
            <a:r>
              <a:rPr lang="en-US" dirty="0" smtClean="0"/>
              <a:t>.</a:t>
            </a:r>
            <a:endParaRPr lang="en-US" dirty="0"/>
          </a:p>
        </p:txBody>
      </p:sp>
      <p:sp>
        <p:nvSpPr>
          <p:cNvPr id="20" name="Rectangle 19"/>
          <p:cNvSpPr/>
          <p:nvPr/>
        </p:nvSpPr>
        <p:spPr>
          <a:xfrm>
            <a:off x="4932040" y="6032718"/>
            <a:ext cx="4572000" cy="492443"/>
          </a:xfrm>
          <a:prstGeom prst="rect">
            <a:avLst/>
          </a:prstGeom>
        </p:spPr>
        <p:txBody>
          <a:bodyPr>
            <a:spAutoFit/>
          </a:bodyPr>
          <a:lstStyle/>
          <a:p>
            <a:r>
              <a:rPr lang="nb-NO" sz="800" i="1" dirty="0">
                <a:latin typeface="Newton" charset="0"/>
              </a:rPr>
              <a:t>ISSN 0021-3640, JETP Letters, 2017, Vol. 106, No. 2, </a:t>
            </a:r>
            <a:r>
              <a:rPr lang="nb-NO" sz="800" i="1" dirty="0" err="1">
                <a:latin typeface="Newton" charset="0"/>
              </a:rPr>
              <a:t>pp</a:t>
            </a:r>
            <a:r>
              <a:rPr lang="nb-NO" sz="800" i="1" dirty="0">
                <a:latin typeface="Newton" charset="0"/>
              </a:rPr>
              <a:t>. 127–130.</a:t>
            </a:r>
            <a:br>
              <a:rPr lang="nb-NO" sz="800" i="1" dirty="0">
                <a:latin typeface="Newton" charset="0"/>
              </a:rPr>
            </a:br>
            <a:endParaRPr lang="nb-NO" dirty="0"/>
          </a:p>
        </p:txBody>
      </p:sp>
      <p:pic>
        <p:nvPicPr>
          <p:cNvPr id="21" name="Picture 20"/>
          <p:cNvPicPr>
            <a:picLocks noChangeAspect="1"/>
          </p:cNvPicPr>
          <p:nvPr/>
        </p:nvPicPr>
        <p:blipFill>
          <a:blip r:embed="rId6"/>
          <a:stretch>
            <a:fillRect/>
          </a:stretch>
        </p:blipFill>
        <p:spPr>
          <a:xfrm>
            <a:off x="4205401" y="2764760"/>
            <a:ext cx="4505098" cy="3118914"/>
          </a:xfrm>
          <a:prstGeom prst="rect">
            <a:avLst/>
          </a:prstGeom>
        </p:spPr>
      </p:pic>
    </p:spTree>
    <p:extLst>
      <p:ext uri="{BB962C8B-B14F-4D97-AF65-F5344CB8AC3E}">
        <p14:creationId xmlns:p14="http://schemas.microsoft.com/office/powerpoint/2010/main" val="1107204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3E4AEFF-D775-44EF-B1A1-F6A657F460AB}" type="slidenum">
              <a:rPr lang="en-GB" smtClean="0"/>
              <a:t>7</a:t>
            </a:fld>
            <a:endParaRPr lang="en-GB" dirty="0"/>
          </a:p>
        </p:txBody>
      </p:sp>
      <p:sp>
        <p:nvSpPr>
          <p:cNvPr id="4" name="Title 3"/>
          <p:cNvSpPr>
            <a:spLocks noGrp="1"/>
          </p:cNvSpPr>
          <p:nvPr>
            <p:ph type="title"/>
          </p:nvPr>
        </p:nvSpPr>
        <p:spPr/>
        <p:txBody>
          <a:bodyPr/>
          <a:lstStyle/>
          <a:p>
            <a:r>
              <a:rPr lang="en-US" dirty="0" smtClean="0"/>
              <a:t>Target around 1THz</a:t>
            </a:r>
            <a:endParaRPr lang="en-US" dirty="0"/>
          </a:p>
        </p:txBody>
      </p:sp>
      <p:sp>
        <p:nvSpPr>
          <p:cNvPr id="5" name="TextBox 4"/>
          <p:cNvSpPr txBox="1"/>
          <p:nvPr/>
        </p:nvSpPr>
        <p:spPr>
          <a:xfrm>
            <a:off x="347297" y="1309284"/>
            <a:ext cx="7523453" cy="646331"/>
          </a:xfrm>
          <a:prstGeom prst="rect">
            <a:avLst/>
          </a:prstGeom>
          <a:noFill/>
        </p:spPr>
        <p:txBody>
          <a:bodyPr wrap="square" rtlCol="0">
            <a:spAutoFit/>
          </a:bodyPr>
          <a:lstStyle/>
          <a:p>
            <a:r>
              <a:rPr lang="en-US" dirty="0" smtClean="0"/>
              <a:t>A target that will operate around 1THz has been designed and optimised using CST Microwave Studio.</a:t>
            </a:r>
            <a:endParaRPr lang="en-US" dirty="0"/>
          </a:p>
        </p:txBody>
      </p:sp>
      <p:sp>
        <p:nvSpPr>
          <p:cNvPr id="6" name="TextBox 5"/>
          <p:cNvSpPr txBox="1"/>
          <p:nvPr/>
        </p:nvSpPr>
        <p:spPr>
          <a:xfrm>
            <a:off x="4086508" y="5372186"/>
            <a:ext cx="3020089" cy="1169551"/>
          </a:xfrm>
          <a:prstGeom prst="rect">
            <a:avLst/>
          </a:prstGeom>
          <a:noFill/>
          <a:ln>
            <a:solidFill>
              <a:schemeClr val="accent1">
                <a:lumMod val="60000"/>
                <a:lumOff val="40000"/>
              </a:schemeClr>
            </a:solidFill>
          </a:ln>
        </p:spPr>
        <p:txBody>
          <a:bodyPr wrap="square" rtlCol="0">
            <a:spAutoFit/>
          </a:bodyPr>
          <a:lstStyle/>
          <a:p>
            <a:r>
              <a:rPr lang="en-AU" sz="1400" dirty="0" smtClean="0"/>
              <a:t>Optimise unit cell to have:</a:t>
            </a:r>
          </a:p>
          <a:p>
            <a:r>
              <a:rPr lang="en-AU" sz="1400" dirty="0" smtClean="0"/>
              <a:t>1. Negative refractive index in the 1THz region.</a:t>
            </a:r>
          </a:p>
          <a:p>
            <a:r>
              <a:rPr lang="en-AU" sz="1400" dirty="0" smtClean="0"/>
              <a:t>2. </a:t>
            </a:r>
            <a:r>
              <a:rPr lang="en-AU" sz="1400" dirty="0" smtClean="0"/>
              <a:t>Bulk </a:t>
            </a:r>
            <a:r>
              <a:rPr lang="en-AU" sz="1400" dirty="0" smtClean="0"/>
              <a:t>target to avoid total internal reflection.</a:t>
            </a:r>
            <a:endParaRPr lang="en-US" sz="1400" dirty="0"/>
          </a:p>
        </p:txBody>
      </p:sp>
      <mc:AlternateContent xmlns:mc="http://schemas.openxmlformats.org/markup-compatibility/2006">
        <mc:Choice xmlns:a14="http://schemas.microsoft.com/office/drawing/2010/main" Requires="a14">
          <p:graphicFrame>
            <p:nvGraphicFramePr>
              <p:cNvPr id="7" name="Table 6"/>
              <p:cNvGraphicFramePr>
                <a:graphicFrameLocks noGrp="1"/>
              </p:cNvGraphicFramePr>
              <p:nvPr>
                <p:extLst>
                  <p:ext uri="{D42A27DB-BD31-4B8C-83A1-F6EECF244321}">
                    <p14:modId xmlns:p14="http://schemas.microsoft.com/office/powerpoint/2010/main" val="1029772686"/>
                  </p:ext>
                </p:extLst>
              </p:nvPr>
            </p:nvGraphicFramePr>
            <p:xfrm>
              <a:off x="4644007" y="2147174"/>
              <a:ext cx="4210606" cy="3110550"/>
            </p:xfrm>
            <a:graphic>
              <a:graphicData uri="http://schemas.openxmlformats.org/drawingml/2006/table">
                <a:tbl>
                  <a:tblPr firstRow="1" firstCol="1" bandRow="1">
                    <a:tableStyleId>{5C22544A-7EE6-4342-B048-85BDC9FD1C3A}</a:tableStyleId>
                  </a:tblPr>
                  <a:tblGrid>
                    <a:gridCol w="1366239"/>
                    <a:gridCol w="834924"/>
                    <a:gridCol w="2009443"/>
                  </a:tblGrid>
                  <a:tr h="515822">
                    <a:tc>
                      <a:txBody>
                        <a:bodyPr/>
                        <a:lstStyle/>
                        <a:p>
                          <a:pPr indent="90170" algn="just">
                            <a:spcAft>
                              <a:spcPts val="0"/>
                            </a:spcAft>
                          </a:pPr>
                          <a:r>
                            <a:rPr lang="en-GB" sz="1600" dirty="0">
                              <a:effectLst/>
                            </a:rPr>
                            <a:t>Parameter</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Value (</a:t>
                          </a:r>
                          <a14:m>
                            <m:oMath xmlns:m="http://schemas.openxmlformats.org/officeDocument/2006/math">
                              <m:r>
                                <a:rPr lang="en-GB" sz="1600">
                                  <a:effectLst/>
                                  <a:latin typeface="Cambria Math" charset="0"/>
                                </a:rPr>
                                <m:t>𝝁</m:t>
                              </m:r>
                              <m:r>
                                <a:rPr lang="en-GB" sz="1600">
                                  <a:effectLst/>
                                  <a:latin typeface="Cambria Math" charset="0"/>
                                </a:rPr>
                                <m:t>𝒎</m:t>
                              </m:r>
                              <m:r>
                                <a:rPr lang="en-GB" sz="1600">
                                  <a:effectLst/>
                                  <a:latin typeface="Cambria Math" charset="0"/>
                                </a:rPr>
                                <m:t>)</m:t>
                              </m:r>
                            </m:oMath>
                          </a14:m>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Description</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A</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Outer Ring Side</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a:effectLst/>
                            </a:rPr>
                            <a:t>14</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Inner Ring Side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d</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20</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Substrate</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d</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Rings</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w</a:t>
                          </a:r>
                          <a:r>
                            <a:rPr lang="en-GB" sz="1600" baseline="-250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Bar</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w</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Rings</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w</a:t>
                          </a:r>
                          <a:r>
                            <a:rPr lang="en-GB" sz="1600" baseline="-25000">
                              <a:effectLst/>
                            </a:rPr>
                            <a:t>g</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a:effectLst/>
                            </a:rPr>
                            <a:t>6</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gap</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w</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24</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Substrate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dirty="0" err="1">
                              <a:effectLst/>
                            </a:rPr>
                            <a:t>s</a:t>
                          </a:r>
                          <a:r>
                            <a:rPr lang="en-GB" sz="1600" baseline="-25000" dirty="0" err="1">
                              <a:effectLst/>
                            </a:rPr>
                            <a:t>l</a:t>
                          </a:r>
                          <a:endParaRPr lang="en-US" sz="1600" dirty="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a:effectLst/>
                            </a:rPr>
                            <a:t>2</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Bulk Layer Spacing</a:t>
                          </a:r>
                          <a:endParaRPr lang="en-US" sz="1600" dirty="0">
                            <a:effectLst/>
                            <a:latin typeface="Calibri" charset="0"/>
                            <a:ea typeface="Calibri" charset="0"/>
                            <a:cs typeface="Times New Roman" charset="0"/>
                          </a:endParaRPr>
                        </a:p>
                      </a:txBody>
                      <a:tcPr marL="68580" marR="68580" marT="0" marB="0"/>
                    </a:tc>
                  </a:tr>
                </a:tbl>
              </a:graphicData>
            </a:graphic>
          </p:graphicFrame>
        </mc:Choice>
        <mc:Fallback>
          <p:graphicFrame>
            <p:nvGraphicFramePr>
              <p:cNvPr id="7" name="Table 6"/>
              <p:cNvGraphicFramePr>
                <a:graphicFrameLocks noGrp="1"/>
              </p:cNvGraphicFramePr>
              <p:nvPr>
                <p:extLst>
                  <p:ext uri="{D42A27DB-BD31-4B8C-83A1-F6EECF244321}">
                    <p14:modId xmlns:p14="http://schemas.microsoft.com/office/powerpoint/2010/main" val="1029772686"/>
                  </p:ext>
                </p:extLst>
              </p:nvPr>
            </p:nvGraphicFramePr>
            <p:xfrm>
              <a:off x="4644007" y="2147174"/>
              <a:ext cx="4210606" cy="3110550"/>
            </p:xfrm>
            <a:graphic>
              <a:graphicData uri="http://schemas.openxmlformats.org/drawingml/2006/table">
                <a:tbl>
                  <a:tblPr firstRow="1" firstCol="1" bandRow="1">
                    <a:tableStyleId>{5C22544A-7EE6-4342-B048-85BDC9FD1C3A}</a:tableStyleId>
                  </a:tblPr>
                  <a:tblGrid>
                    <a:gridCol w="1366239"/>
                    <a:gridCol w="834924"/>
                    <a:gridCol w="2009443"/>
                  </a:tblGrid>
                  <a:tr h="515822">
                    <a:tc>
                      <a:txBody>
                        <a:bodyPr/>
                        <a:lstStyle/>
                        <a:p>
                          <a:pPr indent="90170" algn="just">
                            <a:spcAft>
                              <a:spcPts val="0"/>
                            </a:spcAft>
                          </a:pPr>
                          <a:r>
                            <a:rPr lang="en-GB" sz="1600" dirty="0">
                              <a:effectLst/>
                            </a:rPr>
                            <a:t>Parameter</a:t>
                          </a:r>
                          <a:endParaRPr lang="en-US" sz="1600" dirty="0">
                            <a:effectLst/>
                            <a:latin typeface="Calibri" charset="0"/>
                            <a:ea typeface="Calibri" charset="0"/>
                            <a:cs typeface="Times New Roman" charset="0"/>
                          </a:endParaRPr>
                        </a:p>
                      </a:txBody>
                      <a:tcPr marL="68580" marR="68580" marT="0" marB="0"/>
                    </a:tc>
                    <a:tc>
                      <a:txBody>
                        <a:bodyPr/>
                        <a:lstStyle/>
                        <a:p>
                          <a:endParaRPr lang="en-US"/>
                        </a:p>
                      </a:txBody>
                      <a:tcPr marL="68580" marR="68580" marT="0" marB="0">
                        <a:blipFill rotWithShape="0">
                          <a:blip r:embed="rId2"/>
                          <a:stretch>
                            <a:fillRect l="-164964" t="-12941" r="-243796" b="-504706"/>
                          </a:stretch>
                        </a:blipFill>
                      </a:tcPr>
                    </a:tc>
                    <a:tc>
                      <a:txBody>
                        <a:bodyPr/>
                        <a:lstStyle/>
                        <a:p>
                          <a:pPr indent="90170" algn="just">
                            <a:spcAft>
                              <a:spcPts val="0"/>
                            </a:spcAft>
                          </a:pPr>
                          <a:r>
                            <a:rPr lang="en-GB" sz="1600" dirty="0">
                              <a:effectLst/>
                            </a:rPr>
                            <a:t>Description</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A</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Outer Ring Side</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a:effectLst/>
                            </a:rPr>
                            <a:t>14</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Inner Ring Side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d</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20</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Substrate</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d</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Rings</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w</a:t>
                          </a:r>
                          <a:r>
                            <a:rPr lang="en-GB" sz="1600" baseline="-250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Bar</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w</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Rings</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w</a:t>
                          </a:r>
                          <a:r>
                            <a:rPr lang="en-GB" sz="1600" baseline="-25000">
                              <a:effectLst/>
                            </a:rPr>
                            <a:t>g</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a:effectLst/>
                            </a:rPr>
                            <a:t>6</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gap</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w</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a:effectLst/>
                            </a:rPr>
                            <a:t>24</a:t>
                          </a:r>
                          <a:endParaRPr lang="en-US" sz="160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Substrate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dirty="0" err="1">
                              <a:effectLst/>
                            </a:rPr>
                            <a:t>s</a:t>
                          </a:r>
                          <a:r>
                            <a:rPr lang="en-GB" sz="1600" baseline="-25000" dirty="0" err="1">
                              <a:effectLst/>
                            </a:rPr>
                            <a:t>l</a:t>
                          </a:r>
                          <a:endParaRPr lang="en-US" sz="1600" dirty="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a:effectLst/>
                            </a:rPr>
                            <a:t>2</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Bulk Layer Spacing</a:t>
                          </a:r>
                          <a:endParaRPr lang="en-US" sz="1600" dirty="0">
                            <a:effectLst/>
                            <a:latin typeface="Calibri" charset="0"/>
                            <a:ea typeface="Calibri" charset="0"/>
                            <a:cs typeface="Times New Roman" charset="0"/>
                          </a:endParaRPr>
                        </a:p>
                      </a:txBody>
                      <a:tcPr marL="68580" marR="68580" marT="0" marB="0"/>
                    </a:tc>
                  </a:tr>
                </a:tbl>
              </a:graphicData>
            </a:graphic>
          </p:graphicFrame>
        </mc:Fallback>
      </mc:AlternateContent>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210" y="1913223"/>
            <a:ext cx="3943678" cy="2957758"/>
          </a:xfrm>
          <a:prstGeom prst="rect">
            <a:avLst/>
          </a:prstGeom>
        </p:spPr>
      </p:pic>
      <p:sp>
        <p:nvSpPr>
          <p:cNvPr id="10" name="TextBox 9"/>
          <p:cNvSpPr txBox="1"/>
          <p:nvPr/>
        </p:nvSpPr>
        <p:spPr>
          <a:xfrm>
            <a:off x="324210" y="5042118"/>
            <a:ext cx="3943678" cy="1815882"/>
          </a:xfrm>
          <a:prstGeom prst="rect">
            <a:avLst/>
          </a:prstGeom>
          <a:noFill/>
        </p:spPr>
        <p:txBody>
          <a:bodyPr wrap="square" rtlCol="0">
            <a:spAutoFit/>
          </a:bodyPr>
          <a:lstStyle/>
          <a:p>
            <a:r>
              <a:rPr lang="en-GB" sz="1600" dirty="0">
                <a:solidFill>
                  <a:schemeClr val="bg2">
                    <a:lumMod val="75000"/>
                  </a:schemeClr>
                </a:solidFill>
              </a:rPr>
              <a:t>The grey area represents the range of frequency over which the refractive index is negative. </a:t>
            </a:r>
            <a:r>
              <a:rPr lang="en-GB" sz="1600" dirty="0">
                <a:solidFill>
                  <a:srgbClr val="FF0000"/>
                </a:solidFill>
              </a:rPr>
              <a:t>The red points show the values of the minimum refractive </a:t>
            </a:r>
            <a:r>
              <a:rPr lang="en-GB" sz="1600" dirty="0" smtClean="0">
                <a:solidFill>
                  <a:srgbClr val="FF0000"/>
                </a:solidFill>
              </a:rPr>
              <a:t>index. </a:t>
            </a:r>
            <a:r>
              <a:rPr lang="en-GB" sz="1600" dirty="0">
                <a:solidFill>
                  <a:schemeClr val="accent1">
                    <a:lumMod val="75000"/>
                  </a:schemeClr>
                </a:solidFill>
              </a:rPr>
              <a:t>The blue points represent the value of frequency at which the minimum refractive index occurs.</a:t>
            </a:r>
            <a:r>
              <a:rPr lang="en-US" sz="1600" dirty="0">
                <a:solidFill>
                  <a:schemeClr val="accent1">
                    <a:lumMod val="75000"/>
                  </a:schemeClr>
                </a:solidFill>
              </a:rPr>
              <a:t> </a:t>
            </a:r>
          </a:p>
        </p:txBody>
      </p:sp>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7191959" y="5508694"/>
            <a:ext cx="1656184" cy="1170856"/>
          </a:xfrm>
          <a:prstGeom prst="rect">
            <a:avLst/>
          </a:prstGeom>
        </p:spPr>
      </p:pic>
    </p:spTree>
    <p:extLst>
      <p:ext uri="{BB962C8B-B14F-4D97-AF65-F5344CB8AC3E}">
        <p14:creationId xmlns:p14="http://schemas.microsoft.com/office/powerpoint/2010/main" val="2054478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3E4AEFF-D775-44EF-B1A1-F6A657F460AB}" type="slidenum">
              <a:rPr lang="en-GB" smtClean="0"/>
              <a:t>8</a:t>
            </a:fld>
            <a:endParaRPr lang="en-GB" dirty="0"/>
          </a:p>
        </p:txBody>
      </p:sp>
      <p:sp>
        <p:nvSpPr>
          <p:cNvPr id="4" name="Title 3"/>
          <p:cNvSpPr>
            <a:spLocks noGrp="1"/>
          </p:cNvSpPr>
          <p:nvPr>
            <p:ph type="title"/>
          </p:nvPr>
        </p:nvSpPr>
        <p:spPr/>
        <p:txBody>
          <a:bodyPr/>
          <a:lstStyle/>
          <a:p>
            <a:r>
              <a:rPr lang="en-US" dirty="0" smtClean="0"/>
              <a:t>Reverse Propagation</a:t>
            </a:r>
            <a:endParaRPr lang="en-US" dirty="0"/>
          </a:p>
        </p:txBody>
      </p:sp>
      <p:pic>
        <p:nvPicPr>
          <p:cNvPr id="5"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040" y="1726299"/>
            <a:ext cx="7592451" cy="1914233"/>
          </a:xfrm>
          <a:prstGeom prst="rect">
            <a:avLst/>
          </a:prstGeom>
        </p:spPr>
      </p:pic>
      <p:sp>
        <p:nvSpPr>
          <p:cNvPr id="6" name="TextBox 5"/>
          <p:cNvSpPr txBox="1"/>
          <p:nvPr/>
        </p:nvSpPr>
        <p:spPr>
          <a:xfrm>
            <a:off x="179512" y="1265873"/>
            <a:ext cx="3704860" cy="369332"/>
          </a:xfrm>
          <a:prstGeom prst="rect">
            <a:avLst/>
          </a:prstGeom>
          <a:noFill/>
        </p:spPr>
        <p:txBody>
          <a:bodyPr wrap="none" rtlCol="0">
            <a:spAutoFit/>
          </a:bodyPr>
          <a:lstStyle/>
          <a:p>
            <a:r>
              <a:rPr lang="en-US" dirty="0" smtClean="0"/>
              <a:t>Phase Evolution at 1THz. n = -2.3 </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656" y="4394320"/>
            <a:ext cx="7592451" cy="2135263"/>
          </a:xfrm>
          <a:prstGeom prst="rect">
            <a:avLst/>
          </a:prstGeom>
        </p:spPr>
      </p:pic>
      <p:sp>
        <p:nvSpPr>
          <p:cNvPr id="8" name="TextBox 7"/>
          <p:cNvSpPr txBox="1"/>
          <p:nvPr/>
        </p:nvSpPr>
        <p:spPr>
          <a:xfrm>
            <a:off x="151213" y="3928997"/>
            <a:ext cx="3948517" cy="369332"/>
          </a:xfrm>
          <a:prstGeom prst="rect">
            <a:avLst/>
          </a:prstGeom>
          <a:noFill/>
        </p:spPr>
        <p:txBody>
          <a:bodyPr wrap="none" rtlCol="0">
            <a:spAutoFit/>
          </a:bodyPr>
          <a:lstStyle/>
          <a:p>
            <a:r>
              <a:rPr lang="en-US" dirty="0" smtClean="0"/>
              <a:t>Phase Evolution at 1.6THz. n = 1.48 </a:t>
            </a:r>
            <a:endParaRPr lang="en-US" dirty="0"/>
          </a:p>
        </p:txBody>
      </p:sp>
    </p:spTree>
    <p:extLst>
      <p:ext uri="{BB962C8B-B14F-4D97-AF65-F5344CB8AC3E}">
        <p14:creationId xmlns:p14="http://schemas.microsoft.com/office/powerpoint/2010/main" val="1654458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3E4AEFF-D775-44EF-B1A1-F6A657F460AB}" type="slidenum">
              <a:rPr lang="en-GB" smtClean="0"/>
              <a:t>9</a:t>
            </a:fld>
            <a:endParaRPr lang="en-GB" dirty="0"/>
          </a:p>
        </p:txBody>
      </p:sp>
      <p:sp>
        <p:nvSpPr>
          <p:cNvPr id="4" name="Title 3"/>
          <p:cNvSpPr>
            <a:spLocks noGrp="1"/>
          </p:cNvSpPr>
          <p:nvPr>
            <p:ph type="title"/>
          </p:nvPr>
        </p:nvSpPr>
        <p:spPr>
          <a:xfrm>
            <a:off x="192108" y="23440"/>
            <a:ext cx="7886700" cy="1061729"/>
          </a:xfrm>
        </p:spPr>
        <p:txBody>
          <a:bodyPr/>
          <a:lstStyle/>
          <a:p>
            <a:r>
              <a:rPr lang="en-US" dirty="0" smtClean="0"/>
              <a:t>Lower Frequency Target</a:t>
            </a:r>
            <a:endParaRPr lang="en-US" dirty="0"/>
          </a:p>
        </p:txBody>
      </p:sp>
      <mc:AlternateContent xmlns:mc="http://schemas.openxmlformats.org/markup-compatibility/2006">
        <mc:Choice xmlns:a14="http://schemas.microsoft.com/office/drawing/2010/main" Requires="a14">
          <p:graphicFrame>
            <p:nvGraphicFramePr>
              <p:cNvPr id="6" name="Table 5"/>
              <p:cNvGraphicFramePr>
                <a:graphicFrameLocks noGrp="1"/>
              </p:cNvGraphicFramePr>
              <p:nvPr>
                <p:extLst>
                  <p:ext uri="{D42A27DB-BD31-4B8C-83A1-F6EECF244321}">
                    <p14:modId xmlns:p14="http://schemas.microsoft.com/office/powerpoint/2010/main" val="407449585"/>
                  </p:ext>
                </p:extLst>
              </p:nvPr>
            </p:nvGraphicFramePr>
            <p:xfrm>
              <a:off x="4765259" y="2118766"/>
              <a:ext cx="4210606" cy="3110550"/>
            </p:xfrm>
            <a:graphic>
              <a:graphicData uri="http://schemas.openxmlformats.org/drawingml/2006/table">
                <a:tbl>
                  <a:tblPr firstRow="1" firstCol="1" bandRow="1">
                    <a:tableStyleId>{5C22544A-7EE6-4342-B048-85BDC9FD1C3A}</a:tableStyleId>
                  </a:tblPr>
                  <a:tblGrid>
                    <a:gridCol w="1366239"/>
                    <a:gridCol w="834924"/>
                    <a:gridCol w="2009443"/>
                  </a:tblGrid>
                  <a:tr h="515822">
                    <a:tc>
                      <a:txBody>
                        <a:bodyPr/>
                        <a:lstStyle/>
                        <a:p>
                          <a:pPr indent="90170" algn="just">
                            <a:spcAft>
                              <a:spcPts val="0"/>
                            </a:spcAft>
                          </a:pPr>
                          <a:r>
                            <a:rPr lang="en-GB" sz="1600" dirty="0">
                              <a:effectLst/>
                            </a:rPr>
                            <a:t>Parameter</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Value (</a:t>
                          </a:r>
                          <a:r>
                            <a:rPr lang="en-GB" sz="1600" dirty="0" smtClean="0">
                              <a:effectLst/>
                            </a:rPr>
                            <a:t>mm</a:t>
                          </a:r>
                          <a14:m>
                            <m:oMath xmlns:m="http://schemas.openxmlformats.org/officeDocument/2006/math">
                              <m:r>
                                <a:rPr lang="en-GB" sz="1600">
                                  <a:effectLst/>
                                  <a:latin typeface="Cambria Math" charset="0"/>
                                </a:rPr>
                                <m:t>)</m:t>
                              </m:r>
                            </m:oMath>
                          </a14:m>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Description</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A</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rPr>
                            <a:t>2.64</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Outer Ring Side</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rPr>
                            <a:t>1.50</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Inner Ring Side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d</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0.4</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Substrate</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d</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0.001</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Rings</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w</a:t>
                          </a:r>
                          <a:r>
                            <a:rPr lang="en-GB" sz="1600" baseline="-250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0.25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Bar</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w</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Rings</a:t>
                          </a:r>
                          <a:endParaRPr lang="en-US" sz="1600" dirty="0">
                            <a:effectLst/>
                            <a:latin typeface="Calibri" charset="0"/>
                            <a:ea typeface="Calibri" charset="0"/>
                            <a:cs typeface="Times New Roman" charset="0"/>
                          </a:endParaRPr>
                        </a:p>
                      </a:txBody>
                      <a:tcPr marL="68580" marR="68580" marT="0" marB="0"/>
                    </a:tc>
                  </a:tr>
                  <a:tr h="234932">
                    <a:tc>
                      <a:txBody>
                        <a:bodyPr/>
                        <a:lstStyle/>
                        <a:p>
                          <a:pPr indent="90170" algn="just">
                            <a:spcAft>
                              <a:spcPts val="0"/>
                            </a:spcAft>
                          </a:pPr>
                          <a:r>
                            <a:rPr lang="en-GB" sz="1600">
                              <a:effectLst/>
                            </a:rPr>
                            <a:t>w</a:t>
                          </a:r>
                          <a:r>
                            <a:rPr lang="en-GB" sz="1600" baseline="-25000">
                              <a:effectLst/>
                            </a:rPr>
                            <a:t>g</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0.25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gap</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w</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3.5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Substrate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s</a:t>
                          </a:r>
                          <a:r>
                            <a:rPr lang="en-GB" sz="1600" baseline="-25000">
                              <a:effectLst/>
                            </a:rPr>
                            <a:t>l</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4.8</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Bulk Layer Spacing</a:t>
                          </a:r>
                          <a:endParaRPr lang="en-US" sz="1600" dirty="0">
                            <a:effectLst/>
                            <a:latin typeface="Calibri" charset="0"/>
                            <a:ea typeface="Calibri" charset="0"/>
                            <a:cs typeface="Times New Roman" charset="0"/>
                          </a:endParaRPr>
                        </a:p>
                      </a:txBody>
                      <a:tcPr marL="68580" marR="68580" marT="0" marB="0"/>
                    </a:tc>
                  </a:tr>
                </a:tbl>
              </a:graphicData>
            </a:graphic>
          </p:graphicFrame>
        </mc:Choice>
        <mc:Fallback>
          <p:graphicFrame>
            <p:nvGraphicFramePr>
              <p:cNvPr id="6" name="Table 5"/>
              <p:cNvGraphicFramePr>
                <a:graphicFrameLocks noGrp="1"/>
              </p:cNvGraphicFramePr>
              <p:nvPr>
                <p:extLst>
                  <p:ext uri="{D42A27DB-BD31-4B8C-83A1-F6EECF244321}">
                    <p14:modId xmlns:p14="http://schemas.microsoft.com/office/powerpoint/2010/main" val="407449585"/>
                  </p:ext>
                </p:extLst>
              </p:nvPr>
            </p:nvGraphicFramePr>
            <p:xfrm>
              <a:off x="4765259" y="2118766"/>
              <a:ext cx="4210606" cy="3110550"/>
            </p:xfrm>
            <a:graphic>
              <a:graphicData uri="http://schemas.openxmlformats.org/drawingml/2006/table">
                <a:tbl>
                  <a:tblPr firstRow="1" firstCol="1" bandRow="1">
                    <a:tableStyleId>{5C22544A-7EE6-4342-B048-85BDC9FD1C3A}</a:tableStyleId>
                  </a:tblPr>
                  <a:tblGrid>
                    <a:gridCol w="1366239"/>
                    <a:gridCol w="834924"/>
                    <a:gridCol w="2009443"/>
                  </a:tblGrid>
                  <a:tr h="515822">
                    <a:tc>
                      <a:txBody>
                        <a:bodyPr/>
                        <a:lstStyle/>
                        <a:p>
                          <a:pPr indent="90170" algn="just">
                            <a:spcAft>
                              <a:spcPts val="0"/>
                            </a:spcAft>
                          </a:pPr>
                          <a:r>
                            <a:rPr lang="en-GB" sz="1600" dirty="0">
                              <a:effectLst/>
                            </a:rPr>
                            <a:t>Parameter</a:t>
                          </a:r>
                          <a:endParaRPr lang="en-US" sz="1600" dirty="0">
                            <a:effectLst/>
                            <a:latin typeface="Calibri" charset="0"/>
                            <a:ea typeface="Calibri" charset="0"/>
                            <a:cs typeface="Times New Roman" charset="0"/>
                          </a:endParaRPr>
                        </a:p>
                      </a:txBody>
                      <a:tcPr marL="68580" marR="68580" marT="0" marB="0"/>
                    </a:tc>
                    <a:tc>
                      <a:txBody>
                        <a:bodyPr/>
                        <a:lstStyle/>
                        <a:p>
                          <a:endParaRPr lang="en-US"/>
                        </a:p>
                      </a:txBody>
                      <a:tcPr marL="68580" marR="68580" marT="0" marB="0">
                        <a:blipFill rotWithShape="0">
                          <a:blip r:embed="rId2"/>
                          <a:stretch>
                            <a:fillRect l="-164964" t="-12941" r="-243796" b="-504706"/>
                          </a:stretch>
                        </a:blipFill>
                      </a:tcPr>
                    </a:tc>
                    <a:tc>
                      <a:txBody>
                        <a:bodyPr/>
                        <a:lstStyle/>
                        <a:p>
                          <a:pPr indent="90170" algn="just">
                            <a:spcAft>
                              <a:spcPts val="0"/>
                            </a:spcAft>
                          </a:pPr>
                          <a:r>
                            <a:rPr lang="en-GB" sz="1600" dirty="0">
                              <a:effectLst/>
                            </a:rPr>
                            <a:t>Description</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A</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rPr>
                            <a:t>2.64</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Outer Ring Side</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rPr>
                            <a:t>1.50</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Inner Ring Side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d</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0.4</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Substrate</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d</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0.001</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Depth of Rings</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w</a:t>
                          </a:r>
                          <a:r>
                            <a:rPr lang="en-GB" sz="1600" baseline="-25000">
                              <a:effectLst/>
                            </a:rPr>
                            <a:t>b</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0.25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Bar</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w</a:t>
                          </a:r>
                          <a:r>
                            <a:rPr lang="en-GB" sz="1600" baseline="-25000">
                              <a:effectLst/>
                            </a:rPr>
                            <a:t>r</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Rings</a:t>
                          </a:r>
                          <a:endParaRPr lang="en-US" sz="1600" dirty="0">
                            <a:effectLst/>
                            <a:latin typeface="Calibri" charset="0"/>
                            <a:ea typeface="Calibri" charset="0"/>
                            <a:cs typeface="Times New Roman" charset="0"/>
                          </a:endParaRPr>
                        </a:p>
                      </a:txBody>
                      <a:tcPr marL="68580" marR="68580" marT="0" marB="0"/>
                    </a:tc>
                  </a:tr>
                  <a:tr h="243840">
                    <a:tc>
                      <a:txBody>
                        <a:bodyPr/>
                        <a:lstStyle/>
                        <a:p>
                          <a:pPr indent="90170" algn="just">
                            <a:spcAft>
                              <a:spcPts val="0"/>
                            </a:spcAft>
                          </a:pPr>
                          <a:r>
                            <a:rPr lang="en-GB" sz="1600">
                              <a:effectLst/>
                            </a:rPr>
                            <a:t>w</a:t>
                          </a:r>
                          <a:r>
                            <a:rPr lang="en-GB" sz="1600" baseline="-25000">
                              <a:effectLst/>
                            </a:rPr>
                            <a:t>g</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0.25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gap</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w</a:t>
                          </a:r>
                          <a:r>
                            <a:rPr lang="en-GB" sz="1600" baseline="-25000">
                              <a:effectLst/>
                            </a:rPr>
                            <a:t>s</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3.5</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Width of Substrate</a:t>
                          </a:r>
                          <a:endParaRPr lang="en-US" sz="1600" dirty="0">
                            <a:effectLst/>
                            <a:latin typeface="Calibri" charset="0"/>
                            <a:ea typeface="Calibri" charset="0"/>
                            <a:cs typeface="Times New Roman" charset="0"/>
                          </a:endParaRPr>
                        </a:p>
                      </a:txBody>
                      <a:tcPr marL="68580" marR="68580" marT="0" marB="0"/>
                    </a:tc>
                  </a:tr>
                  <a:tr h="343882">
                    <a:tc>
                      <a:txBody>
                        <a:bodyPr/>
                        <a:lstStyle/>
                        <a:p>
                          <a:pPr indent="90170" algn="just">
                            <a:spcAft>
                              <a:spcPts val="0"/>
                            </a:spcAft>
                          </a:pPr>
                          <a:r>
                            <a:rPr lang="en-GB" sz="1600">
                              <a:effectLst/>
                            </a:rPr>
                            <a:t>s</a:t>
                          </a:r>
                          <a:r>
                            <a:rPr lang="en-GB" sz="1600" baseline="-25000">
                              <a:effectLst/>
                            </a:rPr>
                            <a:t>l</a:t>
                          </a:r>
                          <a:endParaRPr lang="en-US" sz="1600">
                            <a:effectLst/>
                            <a:latin typeface="Calibri" charset="0"/>
                            <a:ea typeface="Calibri" charset="0"/>
                            <a:cs typeface="Times New Roman" charset="0"/>
                          </a:endParaRPr>
                        </a:p>
                      </a:txBody>
                      <a:tcPr marL="68580" marR="68580" marT="0" marB="0"/>
                    </a:tc>
                    <a:tc>
                      <a:txBody>
                        <a:bodyPr/>
                        <a:lstStyle/>
                        <a:p>
                          <a:pPr indent="90170" algn="ctr">
                            <a:spcAft>
                              <a:spcPts val="0"/>
                            </a:spcAft>
                          </a:pPr>
                          <a:r>
                            <a:rPr lang="en-GB" sz="1600" dirty="0" smtClean="0">
                              <a:effectLst/>
                              <a:latin typeface="+mn-lt"/>
                              <a:ea typeface="+mn-ea"/>
                              <a:cs typeface="+mn-cs"/>
                            </a:rPr>
                            <a:t>4.8</a:t>
                          </a:r>
                          <a:endParaRPr lang="en-US" sz="1600" dirty="0">
                            <a:effectLst/>
                            <a:latin typeface="Calibri" charset="0"/>
                            <a:ea typeface="Calibri" charset="0"/>
                            <a:cs typeface="Times New Roman" charset="0"/>
                          </a:endParaRPr>
                        </a:p>
                      </a:txBody>
                      <a:tcPr marL="68580" marR="68580" marT="0" marB="0"/>
                    </a:tc>
                    <a:tc>
                      <a:txBody>
                        <a:bodyPr/>
                        <a:lstStyle/>
                        <a:p>
                          <a:pPr indent="90170" algn="just">
                            <a:spcAft>
                              <a:spcPts val="0"/>
                            </a:spcAft>
                          </a:pPr>
                          <a:r>
                            <a:rPr lang="en-GB" sz="1600" dirty="0">
                              <a:effectLst/>
                            </a:rPr>
                            <a:t>Bulk Layer Spacing</a:t>
                          </a:r>
                          <a:endParaRPr lang="en-US" sz="1600" dirty="0">
                            <a:effectLst/>
                            <a:latin typeface="Calibri" charset="0"/>
                            <a:ea typeface="Calibri" charset="0"/>
                            <a:cs typeface="Times New Roman" charset="0"/>
                          </a:endParaRPr>
                        </a:p>
                      </a:txBody>
                      <a:tcPr marL="68580" marR="68580" marT="0" marB="0"/>
                    </a:tc>
                  </a:tr>
                </a:tbl>
              </a:graphicData>
            </a:graphic>
          </p:graphicFrame>
        </mc:Fallback>
      </mc:AlternateContent>
      <p:sp>
        <p:nvSpPr>
          <p:cNvPr id="7" name="TextBox 6"/>
          <p:cNvSpPr txBox="1"/>
          <p:nvPr/>
        </p:nvSpPr>
        <p:spPr>
          <a:xfrm>
            <a:off x="36919" y="1166474"/>
            <a:ext cx="8197078" cy="923330"/>
          </a:xfrm>
          <a:prstGeom prst="rect">
            <a:avLst/>
          </a:prstGeom>
          <a:noFill/>
        </p:spPr>
        <p:txBody>
          <a:bodyPr wrap="square" rtlCol="0">
            <a:spAutoFit/>
          </a:bodyPr>
          <a:lstStyle/>
          <a:p>
            <a:r>
              <a:rPr lang="en-US" dirty="0" smtClean="0"/>
              <a:t>The detector response and the manufacture is much easier for a lower frequency as the dimension of the structures is larger. Therefore, we would like to do a proof of principle first at lower frequency.</a:t>
            </a:r>
            <a:endParaRPr lang="en-US" dirty="0"/>
          </a:p>
        </p:txBody>
      </p:sp>
      <p:sp>
        <p:nvSpPr>
          <p:cNvPr id="8" name="TextBox 7"/>
          <p:cNvSpPr txBox="1"/>
          <p:nvPr/>
        </p:nvSpPr>
        <p:spPr>
          <a:xfrm>
            <a:off x="1043608" y="2144621"/>
            <a:ext cx="1646605" cy="369332"/>
          </a:xfrm>
          <a:prstGeom prst="rect">
            <a:avLst/>
          </a:prstGeom>
          <a:noFill/>
        </p:spPr>
        <p:txBody>
          <a:bodyPr wrap="none" rtlCol="0">
            <a:spAutoFit/>
          </a:bodyPr>
          <a:lstStyle/>
          <a:p>
            <a:r>
              <a:rPr lang="en-US" u="sng" dirty="0" smtClean="0"/>
              <a:t>Manufacturing</a:t>
            </a:r>
            <a:endParaRPr lang="en-US" u="sng" dirty="0"/>
          </a:p>
        </p:txBody>
      </p:sp>
      <p:sp>
        <p:nvSpPr>
          <p:cNvPr id="9" name="TextBox 8"/>
          <p:cNvSpPr txBox="1"/>
          <p:nvPr/>
        </p:nvSpPr>
        <p:spPr>
          <a:xfrm>
            <a:off x="234531" y="2585169"/>
            <a:ext cx="3819490" cy="2031325"/>
          </a:xfrm>
          <a:prstGeom prst="rect">
            <a:avLst/>
          </a:prstGeom>
          <a:noFill/>
        </p:spPr>
        <p:txBody>
          <a:bodyPr wrap="square" rtlCol="0">
            <a:spAutoFit/>
          </a:bodyPr>
          <a:lstStyle/>
          <a:p>
            <a:pPr marL="285750" indent="-285750">
              <a:buFont typeface="Arial" charset="0"/>
              <a:buChar char="•"/>
            </a:pPr>
            <a:r>
              <a:rPr lang="en-US" dirty="0" smtClean="0"/>
              <a:t>A mask is created from 50um thick stainless steel with the pattern laser cut.</a:t>
            </a:r>
          </a:p>
          <a:p>
            <a:pPr marL="285750" indent="-285750">
              <a:buFont typeface="Arial" charset="0"/>
              <a:buChar char="•"/>
            </a:pPr>
            <a:r>
              <a:rPr lang="en-US" dirty="0" smtClean="0"/>
              <a:t>100nm of conducting metal is then  deposited onto Si wafer</a:t>
            </a:r>
          </a:p>
          <a:p>
            <a:pPr marL="285750" indent="-285750">
              <a:buFont typeface="Arial" charset="0"/>
              <a:buChar char="•"/>
            </a:pPr>
            <a:r>
              <a:rPr lang="en-US" dirty="0" smtClean="0"/>
              <a:t>The wafer is cracked and layers can be aligned.</a:t>
            </a:r>
            <a:endParaRPr lang="en-US" dirty="0"/>
          </a:p>
        </p:txBody>
      </p:sp>
      <p:pic>
        <p:nvPicPr>
          <p:cNvPr id="10" name="Picture 9"/>
          <p:cNvPicPr>
            <a:picLocks noChangeAspect="1"/>
          </p:cNvPicPr>
          <p:nvPr/>
        </p:nvPicPr>
        <p:blipFill>
          <a:blip r:embed="rId3"/>
          <a:stretch>
            <a:fillRect/>
          </a:stretch>
        </p:blipFill>
        <p:spPr>
          <a:xfrm>
            <a:off x="945769" y="3069858"/>
            <a:ext cx="5311377" cy="4104246"/>
          </a:xfrm>
          <a:prstGeom prst="rect">
            <a:avLst/>
          </a:prstGeom>
        </p:spPr>
      </p:pic>
      <p:pic>
        <p:nvPicPr>
          <p:cNvPr id="11" name="Picture 10"/>
          <p:cNvPicPr>
            <a:picLocks noChangeAspect="1"/>
          </p:cNvPicPr>
          <p:nvPr/>
        </p:nvPicPr>
        <p:blipFill>
          <a:blip r:embed="rId4"/>
          <a:stretch>
            <a:fillRect/>
          </a:stretch>
        </p:blipFill>
        <p:spPr>
          <a:xfrm>
            <a:off x="-1479059" y="3148125"/>
            <a:ext cx="5080517" cy="3925854"/>
          </a:xfrm>
          <a:prstGeom prst="rect">
            <a:avLst/>
          </a:prstGeom>
        </p:spPr>
      </p:pic>
    </p:spTree>
    <p:extLst>
      <p:ext uri="{BB962C8B-B14F-4D97-AF65-F5344CB8AC3E}">
        <p14:creationId xmlns:p14="http://schemas.microsoft.com/office/powerpoint/2010/main" val="197856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17.8|16.1|10|3.9|9.6|10.6|6"/>
</p:tagLst>
</file>

<file path=ppt/theme/theme1.xml><?xml version="1.0" encoding="utf-8"?>
<a:theme xmlns:a="http://schemas.openxmlformats.org/drawingml/2006/main" name="BlueandBlue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B73B884-41A3-47BE-8529-05AB8123899D}" vid="{FEE2D482-3551-4962-8DED-3D3BC0AFAF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BlueandBlueTemplate</Template>
  <TotalTime>21168</TotalTime>
  <Words>1416</Words>
  <Application>Microsoft Macintosh PowerPoint</Application>
  <PresentationFormat>On-screen Show (4:3)</PresentationFormat>
  <Paragraphs>182</Paragraphs>
  <Slides>14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Calibri</vt:lpstr>
      <vt:lpstr>Cambria Math</vt:lpstr>
      <vt:lpstr>Century Gothic</vt:lpstr>
      <vt:lpstr>Newton</vt:lpstr>
      <vt:lpstr>Times New Roman</vt:lpstr>
      <vt:lpstr>Arial</vt:lpstr>
      <vt:lpstr>BlueandBlueTemplate</vt:lpstr>
      <vt:lpstr>PowerPoint Presentation</vt:lpstr>
      <vt:lpstr>Overview</vt:lpstr>
      <vt:lpstr>Metamaterials</vt:lpstr>
      <vt:lpstr>Designing a Metamaterial</vt:lpstr>
      <vt:lpstr>Diagnostics – Cherenkov Radiation</vt:lpstr>
      <vt:lpstr>Multibunch Resonance</vt:lpstr>
      <vt:lpstr>Target around 1THz</vt:lpstr>
      <vt:lpstr>Reverse Propagation</vt:lpstr>
      <vt:lpstr>Lower Frequency Target</vt:lpstr>
      <vt:lpstr>Ring – Bar Alignment</vt:lpstr>
      <vt:lpstr>Final Design Result</vt:lpstr>
      <vt:lpstr>Bulk Target angle</vt:lpstr>
      <vt:lpstr>CLEAR Experiment</vt:lpstr>
      <vt:lpstr>Conclusions</vt:lpstr>
    </vt:vector>
  </TitlesOfParts>
  <Company>Department of Physics</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Lattice Design</dc:title>
  <dc:creator>Windows User</dc:creator>
  <cp:lastModifiedBy>Microsoft Office User</cp:lastModifiedBy>
  <cp:revision>187</cp:revision>
  <dcterms:created xsi:type="dcterms:W3CDTF">2016-03-04T13:25:11Z</dcterms:created>
  <dcterms:modified xsi:type="dcterms:W3CDTF">2017-11-07T13:47:53Z</dcterms:modified>
</cp:coreProperties>
</file>