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76" r:id="rId5"/>
    <p:sldId id="285" r:id="rId6"/>
    <p:sldId id="286" r:id="rId7"/>
    <p:sldId id="272" r:id="rId8"/>
    <p:sldId id="278" r:id="rId9"/>
    <p:sldId id="288" r:id="rId10"/>
    <p:sldId id="268" r:id="rId11"/>
    <p:sldId id="277" r:id="rId12"/>
    <p:sldId id="271" r:id="rId13"/>
    <p:sldId id="275" r:id="rId14"/>
    <p:sldId id="279" r:id="rId15"/>
    <p:sldId id="280" r:id="rId16"/>
    <p:sldId id="282" r:id="rId17"/>
    <p:sldId id="283" r:id="rId18"/>
    <p:sldId id="289" r:id="rId19"/>
    <p:sldId id="290" r:id="rId20"/>
    <p:sldId id="273" r:id="rId21"/>
    <p:sldId id="284" r:id="rId22"/>
    <p:sldId id="274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541"/>
  </p:normalViewPr>
  <p:slideViewPr>
    <p:cSldViewPr snapToGrid="0" snapToObjects="1">
      <p:cViewPr varScale="1">
        <p:scale>
          <a:sx n="124" d="100"/>
          <a:sy n="124" d="100"/>
        </p:scale>
        <p:origin x="15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0873B-3A1A-6E40-BC3E-1C7D9C36A485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91246-7A9E-6946-9FCF-AEB0FD38A0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99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91246-7A9E-6946-9FCF-AEB0FD38A0F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9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2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37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1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82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4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2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36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5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4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24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46B80-1409-A941-836A-B340BE115A97}" type="datetimeFigureOut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AA9B-A5FC-B642-B23A-573022C8C3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7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891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Tunable terahertz source based on the slotted-foil technique and transverse defecting cavities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53329"/>
            <a:ext cx="6400800" cy="1752600"/>
          </a:xfrm>
        </p:spPr>
        <p:txBody>
          <a:bodyPr/>
          <a:lstStyle/>
          <a:p>
            <a:r>
              <a:rPr lang="en-US" dirty="0" smtClean="0"/>
              <a:t>Jürgen </a:t>
            </a:r>
            <a:r>
              <a:rPr lang="en-US" dirty="0" smtClean="0"/>
              <a:t>Pfingstner, </a:t>
            </a:r>
          </a:p>
          <a:p>
            <a:r>
              <a:rPr lang="en-US" dirty="0" smtClean="0"/>
              <a:t>University of Oslo</a:t>
            </a:r>
            <a:endParaRPr lang="en-US" dirty="0" smtClean="0"/>
          </a:p>
          <a:p>
            <a:r>
              <a:rPr lang="en-US" dirty="0"/>
              <a:t>7</a:t>
            </a:r>
            <a:r>
              <a:rPr lang="en-US" dirty="0" smtClean="0"/>
              <a:t> November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282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Facility layout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1303279" y="2833826"/>
            <a:ext cx="13839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S-band accel. struct. with solenoids </a:t>
            </a:r>
            <a:endParaRPr lang="en-US" sz="1400" dirty="0"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6510" y="2914899"/>
            <a:ext cx="121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Gun with solenoids</a:t>
            </a:r>
            <a:endParaRPr lang="en-US" sz="1400" dirty="0"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36035" y="2847976"/>
            <a:ext cx="778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TDC1</a:t>
            </a:r>
            <a:endParaRPr lang="en-US" sz="1400" dirty="0">
              <a:cs typeface="Times New Roma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45532" y="3156281"/>
            <a:ext cx="1181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Times New Roman"/>
              </a:rPr>
              <a:t>Imprint </a:t>
            </a:r>
            <a:r>
              <a:rPr lang="en-US" sz="1400" dirty="0" smtClean="0">
                <a:cs typeface="Times New Roman"/>
              </a:rPr>
              <a:t>foil</a:t>
            </a:r>
            <a:endParaRPr lang="en-US" sz="1400" dirty="0">
              <a:cs typeface="Times New Roman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2384" y="3819419"/>
            <a:ext cx="3495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Advantages: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Much simpler system as before.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energy chirp/dispersion  necessary.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More compact: 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L</a:t>
            </a:r>
            <a:r>
              <a:rPr lang="en-US" sz="1600" baseline="-25000" dirty="0"/>
              <a:t>D</a:t>
            </a:r>
            <a:r>
              <a:rPr lang="en-US" sz="1600" dirty="0" smtClean="0"/>
              <a:t> = 1.5m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L</a:t>
            </a:r>
            <a:r>
              <a:rPr lang="en-US" sz="1600" baseline="-25000" dirty="0" smtClean="0"/>
              <a:t>TDC</a:t>
            </a:r>
            <a:r>
              <a:rPr lang="en-US" sz="1600" dirty="0" smtClean="0"/>
              <a:t> = 0.3m</a:t>
            </a:r>
          </a:p>
          <a:p>
            <a:pPr marL="742950" lvl="1" indent="-285750">
              <a:buFont typeface="Lucida Grande"/>
              <a:buChar char="-"/>
            </a:pP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4393135" y="3812288"/>
            <a:ext cx="399586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Frequency tuning: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Via tilt variation (fixed foil, fixed optics).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Symmetric input power for both TDCs.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r>
              <a:rPr lang="en-US" sz="1600" b="1" dirty="0"/>
              <a:t>Disadvantage: 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Additional RF system necessary. </a:t>
            </a:r>
            <a:endParaRPr lang="en-US" sz="1600" dirty="0" smtClean="0"/>
          </a:p>
          <a:p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450954" y="2599653"/>
            <a:ext cx="1709191" cy="39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 rot="19257359">
            <a:off x="4481375" y="2546702"/>
            <a:ext cx="659315" cy="41174"/>
          </a:xfrm>
          <a:prstGeom prst="ellipse">
            <a:avLst/>
          </a:prstGeom>
          <a:solidFill>
            <a:srgbClr val="FF0000">
              <a:alpha val="78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stCxn id="56" idx="3"/>
            <a:endCxn id="21" idx="1"/>
          </p:cNvCxnSpPr>
          <p:nvPr/>
        </p:nvCxnSpPr>
        <p:spPr>
          <a:xfrm>
            <a:off x="2883607" y="2595264"/>
            <a:ext cx="249384" cy="43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88750" y="2396284"/>
            <a:ext cx="307268" cy="360981"/>
          </a:xfrm>
          <a:prstGeom prst="rect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35748" y="2414773"/>
            <a:ext cx="849735" cy="360981"/>
          </a:xfrm>
          <a:prstGeom prst="rect">
            <a:avLst/>
          </a:prstGeom>
          <a:solidFill>
            <a:schemeClr val="accent2">
              <a:lumMod val="75000"/>
              <a:alpha val="78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7928" y="2343643"/>
            <a:ext cx="148090" cy="482247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>
            <a:endCxn id="11" idx="3"/>
          </p:cNvCxnSpPr>
          <p:nvPr/>
        </p:nvCxnSpPr>
        <p:spPr>
          <a:xfrm flipH="1">
            <a:off x="696018" y="2538078"/>
            <a:ext cx="285933" cy="466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81952" y="2103459"/>
            <a:ext cx="0" cy="43461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50131" y="1847615"/>
            <a:ext cx="771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Times New Roman"/>
              </a:rPr>
              <a:t>Laser</a:t>
            </a:r>
            <a:endParaRPr lang="en-US" sz="1400" dirty="0"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24827" y="2343643"/>
            <a:ext cx="221720" cy="482247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789504" y="2340037"/>
            <a:ext cx="221720" cy="482247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>
            <a:stCxn id="11" idx="3"/>
            <a:endCxn id="10" idx="1"/>
          </p:cNvCxnSpPr>
          <p:nvPr/>
        </p:nvCxnSpPr>
        <p:spPr>
          <a:xfrm>
            <a:off x="696018" y="2584766"/>
            <a:ext cx="539730" cy="1049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132991" y="2419161"/>
            <a:ext cx="317963" cy="360981"/>
          </a:xfrm>
          <a:prstGeom prst="rect">
            <a:avLst/>
          </a:prstGeom>
          <a:solidFill>
            <a:schemeClr val="accent2">
              <a:lumMod val="75000"/>
              <a:alpha val="78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/>
          </a:p>
        </p:txBody>
      </p:sp>
      <p:sp>
        <p:nvSpPr>
          <p:cNvPr id="24" name="Rectangle 23"/>
          <p:cNvSpPr/>
          <p:nvPr/>
        </p:nvSpPr>
        <p:spPr>
          <a:xfrm>
            <a:off x="6175902" y="2414773"/>
            <a:ext cx="317963" cy="360981"/>
          </a:xfrm>
          <a:prstGeom prst="rect">
            <a:avLst/>
          </a:prstGeom>
          <a:solidFill>
            <a:schemeClr val="accent2">
              <a:lumMod val="75000"/>
              <a:alpha val="78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/>
          </a:p>
        </p:txBody>
      </p:sp>
      <p:sp>
        <p:nvSpPr>
          <p:cNvPr id="25" name="Rectangle 24"/>
          <p:cNvSpPr/>
          <p:nvPr/>
        </p:nvSpPr>
        <p:spPr>
          <a:xfrm>
            <a:off x="7549915" y="2423112"/>
            <a:ext cx="829988" cy="360981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824390" y="2150274"/>
            <a:ext cx="0" cy="8163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160146" y="2595264"/>
            <a:ext cx="1017416" cy="470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7614561" y="2581818"/>
            <a:ext cx="659315" cy="41174"/>
          </a:xfrm>
          <a:prstGeom prst="ellipse">
            <a:avLst/>
          </a:prstGeom>
          <a:solidFill>
            <a:srgbClr val="FF0000">
              <a:alpha val="78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379902" y="2622991"/>
            <a:ext cx="4167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96407" y="2920033"/>
            <a:ext cx="1097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Undulator</a:t>
            </a:r>
            <a:endParaRPr lang="en-US" sz="1400" dirty="0"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50236" y="2943166"/>
            <a:ext cx="789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TDC2</a:t>
            </a:r>
            <a:endParaRPr lang="en-US" sz="1400" dirty="0">
              <a:cs typeface="Times New Roman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05760" y="2043395"/>
            <a:ext cx="50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Δx’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6112710" y="2016503"/>
            <a:ext cx="50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Δx’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370070" y="1963838"/>
            <a:ext cx="102306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770343" y="1561582"/>
            <a:ext cx="673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L</a:t>
            </a:r>
            <a:r>
              <a:rPr lang="en-US" sz="1400" i="1" baseline="-25000" dirty="0" smtClean="0"/>
              <a:t>D</a:t>
            </a:r>
            <a:endParaRPr lang="en-US" sz="1400" i="1" baseline="-250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141974" y="1968387"/>
            <a:ext cx="102306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526568" y="1566132"/>
            <a:ext cx="583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L</a:t>
            </a:r>
            <a:r>
              <a:rPr lang="en-US" sz="1400" i="1" baseline="-25000" dirty="0" smtClean="0"/>
              <a:t>D</a:t>
            </a:r>
            <a:endParaRPr lang="en-US" sz="1400" i="1" baseline="-25000" dirty="0"/>
          </a:p>
        </p:txBody>
      </p:sp>
      <p:sp>
        <p:nvSpPr>
          <p:cNvPr id="5" name="Oval 4"/>
          <p:cNvSpPr/>
          <p:nvPr/>
        </p:nvSpPr>
        <p:spPr>
          <a:xfrm>
            <a:off x="4345533" y="2311909"/>
            <a:ext cx="130689" cy="5557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5141974" y="2317366"/>
            <a:ext cx="130689" cy="5557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151070" y="1972196"/>
            <a:ext cx="673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-Δx’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4967480" y="1968387"/>
            <a:ext cx="612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-Δx’</a:t>
            </a:r>
            <a:endParaRPr lang="en-US" sz="1400" dirty="0"/>
          </a:p>
        </p:txBody>
      </p:sp>
      <p:sp>
        <p:nvSpPr>
          <p:cNvPr id="56" name="Rectangle 55"/>
          <p:cNvSpPr/>
          <p:nvPr/>
        </p:nvSpPr>
        <p:spPr>
          <a:xfrm>
            <a:off x="2281017" y="2414773"/>
            <a:ext cx="602590" cy="360981"/>
          </a:xfrm>
          <a:prstGeom prst="rect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6715250" y="2419544"/>
            <a:ext cx="602590" cy="360981"/>
          </a:xfrm>
          <a:prstGeom prst="rect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/>
          <p:cNvCxnSpPr>
            <a:stCxn id="56" idx="1"/>
            <a:endCxn id="10" idx="3"/>
          </p:cNvCxnSpPr>
          <p:nvPr/>
        </p:nvCxnSpPr>
        <p:spPr>
          <a:xfrm flipH="1">
            <a:off x="2085483" y="2595264"/>
            <a:ext cx="19553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24" idx="3"/>
            <a:endCxn id="60" idx="1"/>
          </p:cNvCxnSpPr>
          <p:nvPr/>
        </p:nvCxnSpPr>
        <p:spPr>
          <a:xfrm>
            <a:off x="6493865" y="2595264"/>
            <a:ext cx="221385" cy="47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60" idx="3"/>
            <a:endCxn id="25" idx="1"/>
          </p:cNvCxnSpPr>
          <p:nvPr/>
        </p:nvCxnSpPr>
        <p:spPr>
          <a:xfrm>
            <a:off x="7317840" y="2600035"/>
            <a:ext cx="232075" cy="356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157637" y="1710586"/>
            <a:ext cx="897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Matching </a:t>
            </a:r>
          </a:p>
          <a:p>
            <a:r>
              <a:rPr lang="en-US" sz="1400" dirty="0" smtClean="0">
                <a:cs typeface="Times New Roman"/>
              </a:rPr>
              <a:t>to drift</a:t>
            </a:r>
            <a:endParaRPr lang="en-US" sz="1400" dirty="0">
              <a:cs typeface="Times New Roma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20444" y="1791071"/>
            <a:ext cx="897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Times New Roman"/>
              </a:rPr>
              <a:t>Matching </a:t>
            </a:r>
          </a:p>
          <a:p>
            <a:r>
              <a:rPr lang="en-US" sz="1400" dirty="0" smtClean="0">
                <a:cs typeface="Times New Roman"/>
              </a:rPr>
              <a:t>to drift</a:t>
            </a:r>
            <a:endParaRPr lang="en-US" sz="14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1235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262"/>
            <a:ext cx="8229600" cy="1143000"/>
          </a:xfrm>
        </p:spPr>
        <p:txBody>
          <a:bodyPr/>
          <a:lstStyle/>
          <a:p>
            <a:r>
              <a:rPr lang="en-US" dirty="0" smtClean="0"/>
              <a:t>Optics design </a:t>
            </a:r>
            <a:endParaRPr lang="en-US" dirty="0"/>
          </a:p>
        </p:txBody>
      </p:sp>
      <p:pic>
        <p:nvPicPr>
          <p:cNvPr id="5" name="Picture 4" descr="Screen Shot 2017-07-24 at 11.17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6" y="1438982"/>
            <a:ext cx="4556147" cy="3933911"/>
          </a:xfrm>
          <a:prstGeom prst="rect">
            <a:avLst/>
          </a:prstGeom>
        </p:spPr>
      </p:pic>
      <p:pic>
        <p:nvPicPr>
          <p:cNvPr id="6" name="Picture 5" descr="Screen Shot 2017-07-24 at 11.21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261" y="1504465"/>
            <a:ext cx="3897556" cy="3815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6476" y="5733453"/>
            <a:ext cx="12487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β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=1m </a:t>
            </a:r>
          </a:p>
          <a:p>
            <a:r>
              <a:rPr lang="en-US" sz="1600" dirty="0" smtClean="0"/>
              <a:t>β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= 1m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2729" y="5752455"/>
            <a:ext cx="115500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α</a:t>
            </a:r>
            <a:r>
              <a:rPr lang="en-US" sz="1600" baseline="-25000" dirty="0"/>
              <a:t>x</a:t>
            </a:r>
            <a:r>
              <a:rPr lang="en-US" sz="1600" dirty="0"/>
              <a:t> </a:t>
            </a:r>
            <a:r>
              <a:rPr lang="en-US" sz="1600" dirty="0" smtClean="0"/>
              <a:t>= 1.8</a:t>
            </a:r>
            <a:endParaRPr lang="en-US" sz="1600" dirty="0"/>
          </a:p>
          <a:p>
            <a:r>
              <a:rPr lang="en-US" sz="1600" dirty="0"/>
              <a:t>α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dirty="0" smtClean="0"/>
              <a:t>1.8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12765" y="5392462"/>
            <a:ext cx="911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njector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06280" y="5733453"/>
            <a:ext cx="1196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β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= 0.50m</a:t>
            </a:r>
          </a:p>
          <a:p>
            <a:r>
              <a:rPr lang="en-US" sz="1600" dirty="0" smtClean="0"/>
              <a:t>β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= 3.12m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89345" y="5740775"/>
            <a:ext cx="88384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α</a:t>
            </a:r>
            <a:r>
              <a:rPr lang="en-US" sz="1600" baseline="-25000" dirty="0"/>
              <a:t>x</a:t>
            </a:r>
            <a:r>
              <a:rPr lang="en-US" sz="1600" dirty="0"/>
              <a:t> </a:t>
            </a:r>
            <a:r>
              <a:rPr lang="en-US" sz="1600" dirty="0" smtClean="0"/>
              <a:t>= 0</a:t>
            </a:r>
            <a:endParaRPr lang="en-US" sz="1600" dirty="0"/>
          </a:p>
          <a:p>
            <a:r>
              <a:rPr lang="en-US" sz="1600" dirty="0"/>
              <a:t>α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64317" y="5398302"/>
            <a:ext cx="51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oil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98634" y="5774448"/>
            <a:ext cx="11046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β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= 0.1m</a:t>
            </a:r>
          </a:p>
          <a:p>
            <a:r>
              <a:rPr lang="en-US" sz="1600" dirty="0" smtClean="0"/>
              <a:t>β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= 0.1m</a:t>
            </a:r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35706" y="5773443"/>
            <a:ext cx="138480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α</a:t>
            </a:r>
            <a:r>
              <a:rPr lang="en-US" sz="1600" baseline="-25000" dirty="0"/>
              <a:t>x</a:t>
            </a:r>
            <a:r>
              <a:rPr lang="en-US" sz="1600" dirty="0"/>
              <a:t> </a:t>
            </a:r>
            <a:r>
              <a:rPr lang="en-US" sz="1600" dirty="0" smtClean="0"/>
              <a:t>= 0</a:t>
            </a:r>
            <a:endParaRPr lang="en-US" sz="1600" dirty="0"/>
          </a:p>
          <a:p>
            <a:r>
              <a:rPr lang="en-US" sz="1600" dirty="0"/>
              <a:t>α</a:t>
            </a:r>
            <a:r>
              <a:rPr lang="en-US" sz="1600" baseline="-25000" dirty="0"/>
              <a:t>y</a:t>
            </a:r>
            <a:r>
              <a:rPr lang="en-US" sz="1600" dirty="0"/>
              <a:t> = 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0357" y="5396285"/>
            <a:ext cx="113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ndulator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607009" y="1428310"/>
            <a:ext cx="0" cy="49262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09053" y="1216592"/>
            <a:ext cx="569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TDC1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236467" y="119352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TDC2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364379" y="1135685"/>
            <a:ext cx="444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Foil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51472" y="1210389"/>
            <a:ext cx="100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Matching 1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6758359" y="1216592"/>
            <a:ext cx="100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Matching 2</a:t>
            </a:r>
            <a:endParaRPr lang="en-US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914305" y="1524358"/>
            <a:ext cx="1535622" cy="747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676" y="1192037"/>
            <a:ext cx="518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180°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462493" y="1527350"/>
            <a:ext cx="1959062" cy="448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228324" y="1195029"/>
            <a:ext cx="518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180°</a:t>
            </a:r>
          </a:p>
        </p:txBody>
      </p:sp>
    </p:spTree>
    <p:extLst>
      <p:ext uri="{BB962C8B-B14F-4D97-AF65-F5344CB8AC3E}">
        <p14:creationId xmlns:p14="http://schemas.microsoft.com/office/powerpoint/2010/main" val="1287946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RF design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739740" y="1420338"/>
            <a:ext cx="31268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Input power: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i="1" dirty="0" err="1" smtClean="0"/>
              <a:t>V</a:t>
            </a:r>
            <a:r>
              <a:rPr lang="en-US" sz="1600" i="1" baseline="-25000" dirty="0" err="1" smtClean="0"/>
              <a:t>t</a:t>
            </a:r>
            <a:r>
              <a:rPr lang="en-US" sz="1600" dirty="0" smtClean="0"/>
              <a:t> (peak):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0.84 </a:t>
            </a:r>
            <a:r>
              <a:rPr lang="en-US" sz="1600" dirty="0"/>
              <a:t>M</a:t>
            </a:r>
            <a:r>
              <a:rPr lang="en-US" sz="1600" dirty="0" smtClean="0"/>
              <a:t>V for 1THz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3.36 </a:t>
            </a:r>
            <a:r>
              <a:rPr lang="en-US" sz="1600" dirty="0"/>
              <a:t>M</a:t>
            </a:r>
            <a:r>
              <a:rPr lang="en-US" sz="1600" dirty="0" smtClean="0"/>
              <a:t>V for 4THz</a:t>
            </a:r>
            <a:endParaRPr lang="en-US" sz="1600" dirty="0"/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For parameters from literature [1,2], approximate power needed:</a:t>
            </a:r>
          </a:p>
          <a:p>
            <a:pPr marL="742950" lvl="1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</p:txBody>
      </p:sp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424341"/>
              </p:ext>
            </p:extLst>
          </p:nvPr>
        </p:nvGraphicFramePr>
        <p:xfrm>
          <a:off x="951748" y="3653183"/>
          <a:ext cx="2904636" cy="1106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4751"/>
                <a:gridCol w="974751"/>
                <a:gridCol w="955134"/>
              </a:tblGrid>
              <a:tr h="368864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P</a:t>
                      </a:r>
                      <a:r>
                        <a:rPr lang="en-US" sz="1600" i="1" baseline="-25000" dirty="0" smtClean="0"/>
                        <a:t>in</a:t>
                      </a:r>
                      <a:endParaRPr lang="en-US" sz="1600" i="1" baseline="-25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S-band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X-band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8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THz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 MW 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kW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88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THz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MW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kW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907673" y="1552691"/>
            <a:ext cx="4236327" cy="3715260"/>
            <a:chOff x="838748" y="1611543"/>
            <a:chExt cx="4236327" cy="3715260"/>
          </a:xfrm>
        </p:grpSpPr>
        <p:sp>
          <p:nvSpPr>
            <p:cNvPr id="9" name="Rectangle 8"/>
            <p:cNvSpPr/>
            <p:nvPr/>
          </p:nvSpPr>
          <p:spPr>
            <a:xfrm>
              <a:off x="1888388" y="1611543"/>
              <a:ext cx="251971" cy="58462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1098240" y="3225439"/>
              <a:ext cx="443468" cy="443468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165722" y="3136326"/>
              <a:ext cx="355828" cy="49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1105248" y="3781024"/>
              <a:ext cx="443468" cy="443468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172730" y="3723144"/>
              <a:ext cx="355828" cy="49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2508300" y="3171018"/>
              <a:ext cx="443468" cy="443468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2575782" y="3113138"/>
              <a:ext cx="355828" cy="49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2515308" y="3726603"/>
              <a:ext cx="443468" cy="443468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2582790" y="3668723"/>
              <a:ext cx="355828" cy="49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Isosceles Triangle 33"/>
            <p:cNvSpPr/>
            <p:nvPr/>
          </p:nvSpPr>
          <p:spPr>
            <a:xfrm>
              <a:off x="1848072" y="2289772"/>
              <a:ext cx="342681" cy="36287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" name="Straight Connector 39"/>
            <p:cNvCxnSpPr>
              <a:stCxn id="34" idx="0"/>
            </p:cNvCxnSpPr>
            <p:nvPr/>
          </p:nvCxnSpPr>
          <p:spPr>
            <a:xfrm flipH="1" flipV="1">
              <a:off x="2014374" y="2175293"/>
              <a:ext cx="5039" cy="11447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986392" y="4477251"/>
              <a:ext cx="703430" cy="537436"/>
            </a:xfrm>
            <a:prstGeom prst="rect">
              <a:avLst/>
            </a:prstGeom>
            <a:solidFill>
              <a:schemeClr val="accent2">
                <a:lumMod val="50000"/>
                <a:alpha val="7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398885" y="4425196"/>
              <a:ext cx="703430" cy="537436"/>
            </a:xfrm>
            <a:prstGeom prst="rect">
              <a:avLst/>
            </a:prstGeom>
            <a:solidFill>
              <a:schemeClr val="accent2">
                <a:lumMod val="50000"/>
                <a:alpha val="7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 dirty="0"/>
            </a:p>
          </p:txBody>
        </p:sp>
        <p:cxnSp>
          <p:nvCxnSpPr>
            <p:cNvPr id="48" name="Straight Connector 47"/>
            <p:cNvCxnSpPr>
              <a:stCxn id="44" idx="0"/>
              <a:endCxn id="20" idx="4"/>
            </p:cNvCxnSpPr>
            <p:nvPr/>
          </p:nvCxnSpPr>
          <p:spPr>
            <a:xfrm flipH="1" flipV="1">
              <a:off x="1326982" y="4224492"/>
              <a:ext cx="11125" cy="25275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5" idx="0"/>
              <a:endCxn id="24" idx="4"/>
            </p:cNvCxnSpPr>
            <p:nvPr/>
          </p:nvCxnSpPr>
          <p:spPr>
            <a:xfrm flipH="1" flipV="1">
              <a:off x="2737042" y="4170071"/>
              <a:ext cx="13558" cy="25512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016630" y="4988249"/>
              <a:ext cx="7034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TDC 1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455880" y="4929397"/>
              <a:ext cx="7034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TDC 2</a:t>
              </a:r>
              <a:endParaRPr lang="en-US" sz="1600" dirty="0">
                <a:cs typeface="Times New Roman"/>
              </a:endParaRPr>
            </a:p>
          </p:txBody>
        </p:sp>
        <p:cxnSp>
          <p:nvCxnSpPr>
            <p:cNvPr id="66" name="Straight Connector 65"/>
            <p:cNvCxnSpPr>
              <a:stCxn id="20" idx="0"/>
              <a:endCxn id="10" idx="4"/>
            </p:cNvCxnSpPr>
            <p:nvPr/>
          </p:nvCxnSpPr>
          <p:spPr>
            <a:xfrm flipH="1" flipV="1">
              <a:off x="1319974" y="3668907"/>
              <a:ext cx="7008" cy="11211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4" idx="0"/>
              <a:endCxn id="22" idx="4"/>
            </p:cNvCxnSpPr>
            <p:nvPr/>
          </p:nvCxnSpPr>
          <p:spPr>
            <a:xfrm flipH="1" flipV="1">
              <a:off x="2730034" y="3614486"/>
              <a:ext cx="7008" cy="11211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1311174" y="2928195"/>
              <a:ext cx="0" cy="28420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2724537" y="2876140"/>
              <a:ext cx="0" cy="29488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endCxn id="34" idx="4"/>
            </p:cNvCxnSpPr>
            <p:nvPr/>
          </p:nvCxnSpPr>
          <p:spPr>
            <a:xfrm flipV="1">
              <a:off x="2190753" y="2652642"/>
              <a:ext cx="0" cy="23304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endCxn id="34" idx="2"/>
            </p:cNvCxnSpPr>
            <p:nvPr/>
          </p:nvCxnSpPr>
          <p:spPr>
            <a:xfrm flipV="1">
              <a:off x="1848072" y="2652642"/>
              <a:ext cx="0" cy="26328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2428946" y="2220219"/>
              <a:ext cx="865153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50:50 Splitter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541657" y="3223073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Δφ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78954" y="3760202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ΔA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88199" y="3149519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Δφ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925496" y="3707470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ΔA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838748" y="1671580"/>
              <a:ext cx="865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Times New Roman"/>
                </a:rPr>
                <a:t>Klystron</a:t>
              </a:r>
              <a:endParaRPr lang="en-US" sz="1600" dirty="0">
                <a:cs typeface="Times New Roman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515308" y="1611543"/>
              <a:ext cx="2559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Power level tuned by LLRF. 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468084" y="4128617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cs typeface="Times New Roman"/>
                </a:rPr>
                <a:t>P</a:t>
              </a:r>
              <a:r>
                <a:rPr lang="en-US" sz="1600" i="1" baseline="-25000" dirty="0" smtClean="0">
                  <a:cs typeface="Times New Roman"/>
                </a:rPr>
                <a:t>in</a:t>
              </a:r>
              <a:endParaRPr lang="en-US" sz="1600" i="1" baseline="-25000" dirty="0">
                <a:cs typeface="Times New Roman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757200" y="4066016"/>
              <a:ext cx="4817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cs typeface="Times New Roman"/>
                </a:rPr>
                <a:t>P</a:t>
              </a:r>
              <a:r>
                <a:rPr lang="en-US" sz="1600" i="1" baseline="-25000" dirty="0" smtClean="0">
                  <a:cs typeface="Times New Roman"/>
                </a:rPr>
                <a:t>in</a:t>
              </a:r>
              <a:endParaRPr lang="en-US" sz="1600" i="1" baseline="-25000" dirty="0">
                <a:cs typeface="Times New Roman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 flipV="1">
              <a:off x="1311174" y="2926333"/>
              <a:ext cx="536898" cy="18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2182486" y="2882870"/>
              <a:ext cx="536898" cy="18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777892" y="4705670"/>
            <a:ext cx="32523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X-band would be sufficiently linear for 3mm beam length. </a:t>
            </a:r>
            <a:endParaRPr lang="en-US" sz="1600" b="1" dirty="0" smtClean="0"/>
          </a:p>
          <a:p>
            <a:pPr marL="285750" indent="-285750">
              <a:buFont typeface="Arial"/>
              <a:buChar char="•"/>
            </a:pPr>
            <a:endParaRPr lang="en-US" sz="10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4710560" y="5267951"/>
            <a:ext cx="39762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S-band is preferable </a:t>
            </a:r>
            <a:r>
              <a:rPr lang="en-US" sz="1600" dirty="0" smtClean="0"/>
              <a:t>due to larger aperture and lower wake fields.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Total power needed for S-band  is still only around 10-15 MW including losses.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57200" y="5719227"/>
            <a:ext cx="40428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MR9" charset="0"/>
              </a:rPr>
              <a:t>[1] </a:t>
            </a:r>
            <a:r>
              <a:rPr lang="en-US" sz="1000" dirty="0">
                <a:latin typeface="CMR9" charset="0"/>
              </a:rPr>
              <a:t>G.E. Burt et al., ”Status of radio-frequency (RF) </a:t>
            </a:r>
            <a:r>
              <a:rPr lang="en-US" sz="1000" dirty="0" err="1">
                <a:latin typeface="CMR9" charset="0"/>
              </a:rPr>
              <a:t>deflec</a:t>
            </a:r>
            <a:r>
              <a:rPr lang="en-US" sz="1000" dirty="0">
                <a:latin typeface="CMR9" charset="0"/>
              </a:rPr>
              <a:t>- tors at </a:t>
            </a:r>
            <a:r>
              <a:rPr lang="en-US" sz="1000" dirty="0" err="1">
                <a:latin typeface="CMR9" charset="0"/>
              </a:rPr>
              <a:t>Radiabeam</a:t>
            </a:r>
            <a:r>
              <a:rPr lang="en-US" sz="1000" dirty="0">
                <a:latin typeface="CMR9" charset="0"/>
              </a:rPr>
              <a:t>”, in </a:t>
            </a:r>
            <a:r>
              <a:rPr lang="en-US" sz="1000" dirty="0">
                <a:latin typeface="CMTI9" charset="0"/>
              </a:rPr>
              <a:t>Proceedings of the 6th </a:t>
            </a:r>
            <a:r>
              <a:rPr lang="en-US" sz="1000" dirty="0" err="1">
                <a:latin typeface="CMTI9" charset="0"/>
              </a:rPr>
              <a:t>Interna</a:t>
            </a:r>
            <a:r>
              <a:rPr lang="en-US" sz="1000" dirty="0">
                <a:latin typeface="CMTI9" charset="0"/>
              </a:rPr>
              <a:t>- </a:t>
            </a:r>
            <a:r>
              <a:rPr lang="en-US" sz="1000" dirty="0" err="1">
                <a:latin typeface="CMTI9" charset="0"/>
              </a:rPr>
              <a:t>tional</a:t>
            </a:r>
            <a:r>
              <a:rPr lang="en-US" sz="1000" dirty="0">
                <a:latin typeface="CMTI9" charset="0"/>
              </a:rPr>
              <a:t> Particle Accelerator Conference, Richmond, 2015</a:t>
            </a:r>
            <a:r>
              <a:rPr lang="en-US" sz="1000" dirty="0">
                <a:latin typeface="CMR9" charset="0"/>
              </a:rPr>
              <a:t>, WEPHA054. </a:t>
            </a:r>
            <a:endParaRPr lang="en-US" sz="1000" dirty="0"/>
          </a:p>
          <a:p>
            <a:r>
              <a:rPr lang="en-US" sz="1000" dirty="0" smtClean="0">
                <a:latin typeface="CMR9" charset="0"/>
              </a:rPr>
              <a:t>[</a:t>
            </a:r>
            <a:r>
              <a:rPr lang="en-US" sz="1000" dirty="0">
                <a:latin typeface="CMR9" charset="0"/>
              </a:rPr>
              <a:t>2</a:t>
            </a:r>
            <a:r>
              <a:rPr lang="en-US" sz="1000" dirty="0" smtClean="0">
                <a:latin typeface="CMR9" charset="0"/>
              </a:rPr>
              <a:t>] </a:t>
            </a:r>
            <a:r>
              <a:rPr lang="en-US" sz="1000" dirty="0">
                <a:latin typeface="CMR9" charset="0"/>
              </a:rPr>
              <a:t>L. </a:t>
            </a:r>
            <a:r>
              <a:rPr lang="en-US" sz="1000" dirty="0" err="1">
                <a:latin typeface="CMR9" charset="0"/>
              </a:rPr>
              <a:t>Faillace</a:t>
            </a:r>
            <a:r>
              <a:rPr lang="en-US" sz="1000" dirty="0">
                <a:latin typeface="CMR9" charset="0"/>
              </a:rPr>
              <a:t> et al., ”Commissioning of the transverse de- </a:t>
            </a:r>
            <a:r>
              <a:rPr lang="en-US" sz="1000" dirty="0" err="1">
                <a:latin typeface="CMR9" charset="0"/>
              </a:rPr>
              <a:t>flecting</a:t>
            </a:r>
            <a:r>
              <a:rPr lang="en-US" sz="1000" dirty="0">
                <a:latin typeface="CMR9" charset="0"/>
              </a:rPr>
              <a:t> cavity on VELA at Daresbury laboratory”, in </a:t>
            </a:r>
            <a:r>
              <a:rPr lang="en-US" sz="1000" dirty="0">
                <a:latin typeface="CMTI9" charset="0"/>
              </a:rPr>
              <a:t>Proceedings of the 27th Linear Accelerator Conference, Geneva, 2014</a:t>
            </a:r>
            <a:r>
              <a:rPr lang="en-US" sz="1000" dirty="0">
                <a:latin typeface="CMR9" charset="0"/>
              </a:rPr>
              <a:t>, THPP120.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9678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392498"/>
            <a:ext cx="7772400" cy="1470025"/>
          </a:xfrm>
        </p:spPr>
        <p:txBody>
          <a:bodyPr/>
          <a:lstStyle/>
          <a:p>
            <a:pPr marL="514350" indent="-514350"/>
            <a:r>
              <a:rPr lang="en-US" dirty="0" smtClean="0"/>
              <a:t>3. Simulation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28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</a:t>
            </a:r>
            <a:r>
              <a:rPr lang="en-US" dirty="0" err="1" smtClean="0"/>
              <a:t>optimisation</a:t>
            </a:r>
            <a:r>
              <a:rPr lang="en-US" dirty="0" smtClean="0"/>
              <a:t> (ASTRA) </a:t>
            </a:r>
            <a:endParaRPr lang="en-US" dirty="0"/>
          </a:p>
        </p:txBody>
      </p:sp>
      <p:pic>
        <p:nvPicPr>
          <p:cNvPr id="4" name="Picture 3" descr="injector_long_phase_spa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18" y="1771517"/>
            <a:ext cx="4066582" cy="30438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4394549" y="2884955"/>
            <a:ext cx="820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δ [%]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549906" y="1602240"/>
            <a:ext cx="2614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Longitudinal phase space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534836" y="4983757"/>
            <a:ext cx="437321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By running gun RF off-crest, energy spread and bunch lengthening is minimised (black).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By running injector off-crest (blue), energy chirp from wakefields is compensated (red).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357792" y="3937913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head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516696" y="3921922"/>
            <a:ext cx="445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tail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61720" y="4951741"/>
            <a:ext cx="37248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100MV/m gun RF.</a:t>
            </a:r>
          </a:p>
          <a:p>
            <a:pPr marL="285750" indent="-285750">
              <a:buFont typeface="Arial"/>
              <a:buChar char="•"/>
            </a:pPr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Solenoid to control emittance minimum. 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Injector RF “freezes” emittance to about 1.9 μm.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8925" y="1602240"/>
            <a:ext cx="3252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Evolution of transverse emittance</a:t>
            </a:r>
            <a:endParaRPr lang="en-US" sz="1600" dirty="0"/>
          </a:p>
        </p:txBody>
      </p:sp>
      <p:pic>
        <p:nvPicPr>
          <p:cNvPr id="12" name="Picture 11" descr="emitt_inje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48" y="1875434"/>
            <a:ext cx="4105988" cy="272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919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902"/>
            <a:ext cx="8229600" cy="1143000"/>
          </a:xfrm>
        </p:spPr>
        <p:txBody>
          <a:bodyPr/>
          <a:lstStyle/>
          <a:p>
            <a:r>
              <a:rPr lang="en-US" dirty="0" smtClean="0"/>
              <a:t>x-z phase space (ELEGANT)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4480" y="4763623"/>
            <a:ext cx="397031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β at injector and foil approx. the same.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Smaller beam at undulator.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Limited imprint efficiency visible.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Focusing errors at tail (chromaticity</a:t>
            </a:r>
            <a:r>
              <a:rPr lang="en-US" sz="1600" dirty="0" smtClean="0"/>
              <a:t>).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55009" y="4763623"/>
            <a:ext cx="360743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Much stronger tilt for 4 THz.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length is reduced, with foil to +/- 1 cm</a:t>
            </a:r>
            <a:r>
              <a:rPr lang="en-US" sz="1600" dirty="0"/>
              <a:t>:</a:t>
            </a:r>
            <a:r>
              <a:rPr lang="en-US" sz="1600" dirty="0" smtClean="0"/>
              <a:t> 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To limit aperture.</a:t>
            </a:r>
          </a:p>
          <a:p>
            <a:pPr marL="742950" lvl="1" indent="-285750">
              <a:buFont typeface="Lucida Grande"/>
              <a:buChar char="-"/>
            </a:pPr>
            <a:r>
              <a:rPr lang="en-US" sz="1600" dirty="0" smtClean="0"/>
              <a:t>To avoid dispersive/geometric effects.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51982" y="1286468"/>
            <a:ext cx="64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1THz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17389" y="1307812"/>
            <a:ext cx="64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THz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49" y="1657208"/>
            <a:ext cx="3987730" cy="29915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720" y="1647730"/>
            <a:ext cx="4140485" cy="31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84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Bunching at 1 THz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7203" y="5145027"/>
            <a:ext cx="32232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No smearing due to beam transport visible in spectrum.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But not much higher order frequency content. </a:t>
            </a:r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195363" y="5175849"/>
            <a:ext cx="33869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Bunching at undulator: b = 0.43.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Limited imprint efficiency </a:t>
            </a:r>
            <a:r>
              <a:rPr lang="en-US" sz="1600" dirty="0" smtClean="0"/>
              <a:t>visible</a:t>
            </a:r>
            <a:r>
              <a:rPr lang="en-US" sz="1600" dirty="0"/>
              <a:t> </a:t>
            </a:r>
            <a:r>
              <a:rPr lang="en-US" sz="1600" dirty="0" smtClean="0"/>
              <a:t>due to chromaticity at tail. 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33" y="1883326"/>
            <a:ext cx="3670287" cy="2933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338" y="1883326"/>
            <a:ext cx="3738130" cy="300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9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Bunching at 4 THz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23213" y="5154024"/>
            <a:ext cx="386358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Slight smearing of bunching in beam transport.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Hardly any higher order frequency content.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28842" y="5077080"/>
            <a:ext cx="3735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Bunching at </a:t>
            </a:r>
            <a:r>
              <a:rPr lang="en-US" sz="1600" dirty="0" smtClean="0"/>
              <a:t>undulator: b = 0.31.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is cut by foil, to avoid to large aperture and dispersive effects.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Total charge is reduced by a factor 2.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07" y="1592493"/>
            <a:ext cx="3822610" cy="30553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213" y="1592493"/>
            <a:ext cx="3891258" cy="313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766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448" y="79342"/>
            <a:ext cx="8039667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Pulse energy in undulator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96245" y="4893505"/>
            <a:ext cx="39168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Undulator simulations in GENESIS.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Specifications</a:t>
            </a:r>
            <a:r>
              <a:rPr lang="en-US" sz="1600" dirty="0"/>
              <a:t> </a:t>
            </a:r>
            <a:r>
              <a:rPr lang="en-US" sz="1600" dirty="0" smtClean="0"/>
              <a:t>of 100μJ</a:t>
            </a:r>
            <a:r>
              <a:rPr lang="en-US" sz="1600" dirty="0"/>
              <a:t> </a:t>
            </a:r>
            <a:r>
              <a:rPr lang="en-US" sz="1600" dirty="0" smtClean="0"/>
              <a:t>easily meet.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1.5m undulator would be enough.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Ideal and tracked beams perform similar: not too sensitive setup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79333" y="5047393"/>
            <a:ext cx="36287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Waveguide (1 cm radius) in undulator approximated in simulations via boundary conditions on field grid.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Waveguide is beneficial (suppresses edge effects).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616" y="1222342"/>
            <a:ext cx="4661328" cy="364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334" y="233927"/>
            <a:ext cx="8039667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Bandwidth of terahertz radiation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647382" y="2494058"/>
            <a:ext cx="18493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Specification of &lt; 10% BW met for undulator &lt;1.5 </a:t>
            </a:r>
            <a:r>
              <a:rPr lang="mr-IN" sz="1600" dirty="0" smtClean="0"/>
              <a:t>–</a:t>
            </a:r>
            <a:r>
              <a:rPr lang="en-US" sz="1600" dirty="0" smtClean="0"/>
              <a:t> 3m.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Most critical for 1 THz (as expected).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23" y="1544811"/>
            <a:ext cx="5229545" cy="419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1641" y="2540084"/>
            <a:ext cx="3692822" cy="284570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Motivation 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Parameters and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Simulation results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Foil wakefields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Summary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6" y="1975763"/>
            <a:ext cx="4153185" cy="331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45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392498"/>
            <a:ext cx="7772400" cy="1470025"/>
          </a:xfrm>
        </p:spPr>
        <p:txBody>
          <a:bodyPr/>
          <a:lstStyle/>
          <a:p>
            <a:pPr marL="514350" indent="-514350"/>
            <a:r>
              <a:rPr lang="en-US" dirty="0"/>
              <a:t>4</a:t>
            </a:r>
            <a:r>
              <a:rPr lang="en-US" dirty="0" smtClean="0"/>
              <a:t>. Foil wakefields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28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 for wakefields from foil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79061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Only reference found: K. Bane </a:t>
            </a:r>
            <a:r>
              <a:rPr lang="en-US" sz="1600" dirty="0"/>
              <a:t>and </a:t>
            </a:r>
            <a:r>
              <a:rPr lang="en-US" sz="1600" dirty="0" smtClean="0"/>
              <a:t>G. Stupakov </a:t>
            </a:r>
            <a:r>
              <a:rPr lang="en-US" sz="1600" dirty="0"/>
              <a:t>, SLAC-PUB-9726, (2003)</a:t>
            </a:r>
            <a:r>
              <a:rPr lang="en-US" sz="1600" dirty="0" smtClean="0"/>
              <a:t>:</a:t>
            </a:r>
          </a:p>
          <a:p>
            <a:endParaRPr lang="en-US" sz="800" dirty="0" smtClean="0"/>
          </a:p>
          <a:p>
            <a:pPr lvl="1"/>
            <a:r>
              <a:rPr lang="en-US" sz="1200" dirty="0" smtClean="0"/>
              <a:t>“Transition </a:t>
            </a:r>
            <a:r>
              <a:rPr lang="en-US" sz="1200" dirty="0"/>
              <a:t>Radiation Wakefield for a Beam Passing </a:t>
            </a:r>
            <a:r>
              <a:rPr lang="en-US" sz="1200" dirty="0" smtClean="0"/>
              <a:t>through </a:t>
            </a:r>
            <a:r>
              <a:rPr lang="en-US" sz="1200" dirty="0"/>
              <a:t>a Metallic </a:t>
            </a:r>
            <a:r>
              <a:rPr lang="en-US" sz="1200" dirty="0" smtClean="0"/>
              <a:t>Foil.”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Different estimates with different assumptions:</a:t>
            </a:r>
          </a:p>
          <a:p>
            <a:endParaRPr lang="en-US" sz="800" dirty="0" smtClean="0"/>
          </a:p>
          <a:p>
            <a:pPr lvl="1"/>
            <a:r>
              <a:rPr lang="en-US" sz="1200" dirty="0" smtClean="0"/>
              <a:t>Gaussian beams. </a:t>
            </a:r>
          </a:p>
          <a:p>
            <a:pPr lvl="1"/>
            <a:r>
              <a:rPr lang="en-US" sz="1200" dirty="0" smtClean="0"/>
              <a:t>Only foil, no slits.</a:t>
            </a:r>
          </a:p>
          <a:p>
            <a:pPr lvl="1"/>
            <a:endParaRPr lang="en-US" sz="1600" dirty="0"/>
          </a:p>
          <a:p>
            <a:r>
              <a:rPr lang="en-US" sz="1600" dirty="0" smtClean="0"/>
              <a:t>Longitudinal wakefield:</a:t>
            </a:r>
          </a:p>
          <a:p>
            <a:endParaRPr lang="en-US" sz="800" dirty="0" smtClean="0"/>
          </a:p>
          <a:p>
            <a:pPr lvl="1"/>
            <a:r>
              <a:rPr lang="en-US" sz="1200" dirty="0" smtClean="0"/>
              <a:t>Pencil beam estimate: Δδ</a:t>
            </a:r>
            <a:r>
              <a:rPr lang="en-US" sz="1200" baseline="-25000" dirty="0" smtClean="0"/>
              <a:t>max</a:t>
            </a:r>
            <a:r>
              <a:rPr lang="en-US" sz="1200" dirty="0" smtClean="0"/>
              <a:t> = 0.43%.</a:t>
            </a:r>
          </a:p>
          <a:p>
            <a:pPr lvl="1"/>
            <a:r>
              <a:rPr lang="en-US" sz="1200" dirty="0" smtClean="0"/>
              <a:t>Tilted beam (on-axis particles): Δδ </a:t>
            </a:r>
            <a:r>
              <a:rPr lang="en-US" sz="1200" dirty="0"/>
              <a:t>= </a:t>
            </a:r>
            <a:r>
              <a:rPr lang="en-US" sz="1200" dirty="0" smtClean="0"/>
              <a:t>0.56%</a:t>
            </a:r>
          </a:p>
          <a:p>
            <a:pPr lvl="1"/>
            <a:r>
              <a:rPr lang="en-US" sz="1200" dirty="0" smtClean="0"/>
              <a:t>This energy change can most likely be neglected. </a:t>
            </a:r>
            <a:endParaRPr lang="en-US" sz="1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37225" y="1557512"/>
            <a:ext cx="39477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201" y="3313572"/>
            <a:ext cx="3767843" cy="282024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09267" y="1600199"/>
            <a:ext cx="3790610" cy="1558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Transversal wakefield:</a:t>
            </a:r>
          </a:p>
          <a:p>
            <a:endParaRPr lang="en-US" sz="800" dirty="0" smtClean="0"/>
          </a:p>
          <a:p>
            <a:pPr lvl="1"/>
            <a:r>
              <a:rPr lang="en-US" sz="1200" dirty="0" smtClean="0"/>
              <a:t>Most realistic estimate gives a value only for the centre of the beam: Δ</a:t>
            </a:r>
            <a:r>
              <a:rPr lang="en-US" sz="1200" i="1" dirty="0" smtClean="0"/>
              <a:t>x</a:t>
            </a:r>
            <a:r>
              <a:rPr lang="en-US" sz="1200" i="1" baseline="-25000" dirty="0" smtClean="0"/>
              <a:t>p</a:t>
            </a:r>
            <a:r>
              <a:rPr lang="en-US" sz="1200" dirty="0" smtClean="0"/>
              <a:t>/</a:t>
            </a:r>
            <a:r>
              <a:rPr lang="en-US" sz="1200" i="1" dirty="0" err="1" smtClean="0"/>
              <a:t>σ</a:t>
            </a:r>
            <a:r>
              <a:rPr lang="en-US" sz="1200" i="1" baseline="-25000" dirty="0" err="1" smtClean="0"/>
              <a:t>xp</a:t>
            </a:r>
            <a:r>
              <a:rPr lang="en-US" sz="1200" dirty="0" smtClean="0"/>
              <a:t> = -1.9.</a:t>
            </a:r>
          </a:p>
          <a:p>
            <a:pPr lvl="1"/>
            <a:r>
              <a:rPr lang="en-US" sz="1200" dirty="0" smtClean="0"/>
              <a:t>Other estimates give a varying relative kick of about 0.5.</a:t>
            </a:r>
          </a:p>
          <a:p>
            <a:pPr lvl="1"/>
            <a:r>
              <a:rPr lang="en-US" sz="1200" dirty="0" smtClean="0">
                <a:solidFill>
                  <a:srgbClr val="0070C0"/>
                </a:solidFill>
              </a:rPr>
              <a:t>Significant effect: detailed EM-field simulations necessary!</a:t>
            </a:r>
          </a:p>
          <a:p>
            <a:pPr lvl="1"/>
            <a:r>
              <a:rPr lang="en-US" sz="1200" dirty="0" smtClean="0">
                <a:solidFill>
                  <a:srgbClr val="0070C0"/>
                </a:solidFill>
              </a:rPr>
              <a:t>Help needed!</a:t>
            </a:r>
          </a:p>
        </p:txBody>
      </p:sp>
    </p:spTree>
    <p:extLst>
      <p:ext uri="{BB962C8B-B14F-4D97-AF65-F5344CB8AC3E}">
        <p14:creationId xmlns:p14="http://schemas.microsoft.com/office/powerpoint/2010/main" val="3457611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8815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Conclusions: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1800" dirty="0" smtClean="0"/>
              <a:t>After several THz source designs, a </a:t>
            </a:r>
            <a:r>
              <a:rPr lang="en-US" sz="1800" dirty="0" smtClean="0">
                <a:solidFill>
                  <a:srgbClr val="0070C0"/>
                </a:solidFill>
              </a:rPr>
              <a:t>scheme using transverse deflecting cavities seems to be promising</a:t>
            </a:r>
            <a:r>
              <a:rPr lang="en-US" sz="1800" dirty="0" smtClean="0"/>
              <a:t> and reasonable simple. </a:t>
            </a:r>
          </a:p>
          <a:p>
            <a:r>
              <a:rPr lang="en-US" sz="1800" dirty="0" smtClean="0"/>
              <a:t>Overall facility length of 8.5m (for 1.5m undulator).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Start to end simulations </a:t>
            </a:r>
            <a:r>
              <a:rPr lang="en-US" sz="1800" dirty="0" smtClean="0"/>
              <a:t>show production of THz radiation which meets specifications. 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Most urgent future work: </a:t>
            </a:r>
            <a:endParaRPr lang="en-US" sz="1800" b="1" dirty="0" smtClean="0"/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1800" dirty="0" smtClean="0"/>
              <a:t>Open point that could still cause problems is the </a:t>
            </a:r>
            <a:r>
              <a:rPr lang="en-US" sz="1800" dirty="0" smtClean="0">
                <a:solidFill>
                  <a:srgbClr val="0070C0"/>
                </a:solidFill>
              </a:rPr>
              <a:t>transverse wakefield effect </a:t>
            </a:r>
            <a:r>
              <a:rPr lang="en-US" sz="1800" dirty="0" smtClean="0"/>
              <a:t>from the foil. 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Help on this complex topic would be highly appreciated. 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763962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7574"/>
            <a:ext cx="3863005" cy="4646176"/>
          </a:xfrm>
        </p:spPr>
        <p:txBody>
          <a:bodyPr>
            <a:normAutofit fontScale="40000" lnSpcReduction="20000"/>
          </a:bodyPr>
          <a:lstStyle/>
          <a:p>
            <a:pPr marL="514350" indent="-514350">
              <a:buAutoNum type="arabicPeriod"/>
            </a:pPr>
            <a:r>
              <a:rPr lang="en-US" sz="4000" b="1" dirty="0" smtClean="0"/>
              <a:t>Comb laser </a:t>
            </a:r>
          </a:p>
          <a:p>
            <a:pPr marL="514350" indent="-514350">
              <a:buAutoNum type="arabicPeriod"/>
            </a:pPr>
            <a:endParaRPr lang="en-US" sz="2100" b="1" dirty="0" smtClean="0"/>
          </a:p>
          <a:p>
            <a:pPr lvl="1"/>
            <a:r>
              <a:rPr lang="en-US" dirty="0" smtClean="0"/>
              <a:t>Use lase with correct bunching. </a:t>
            </a:r>
          </a:p>
          <a:p>
            <a:pPr lvl="1"/>
            <a:r>
              <a:rPr lang="en-US" dirty="0" smtClean="0"/>
              <a:t>Recreate electron bunching after space charge smearing via RF BC.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u="sng" dirty="0" smtClean="0"/>
              <a:t>Problem: </a:t>
            </a:r>
          </a:p>
          <a:p>
            <a:pPr lvl="1"/>
            <a:r>
              <a:rPr lang="en-US" dirty="0" smtClean="0"/>
              <a:t> Tuning: Finding correct injector step for bunching is delicate. </a:t>
            </a:r>
          </a:p>
          <a:p>
            <a:pPr lvl="1"/>
            <a:r>
              <a:rPr lang="en-US" dirty="0" smtClean="0"/>
              <a:t>Frequency tuning seems to be very challenging.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sz="4000" b="1" dirty="0" smtClean="0"/>
              <a:t>Dielectric wakefield</a:t>
            </a:r>
          </a:p>
          <a:p>
            <a:pPr marL="514350" indent="-514350">
              <a:buAutoNum type="arabicPeriod" startAt="2"/>
            </a:pPr>
            <a:endParaRPr lang="en-US" sz="2500" b="1" dirty="0"/>
          </a:p>
          <a:p>
            <a:pPr lvl="1"/>
            <a:r>
              <a:rPr lang="en-US" dirty="0" smtClean="0"/>
              <a:t>Use long. </a:t>
            </a:r>
            <a:r>
              <a:rPr lang="en-US" dirty="0"/>
              <a:t>w</a:t>
            </a:r>
            <a:r>
              <a:rPr lang="en-US" dirty="0" smtClean="0"/>
              <a:t>ake to introduce energy modulation on beam.</a:t>
            </a:r>
          </a:p>
          <a:p>
            <a:pPr lvl="1"/>
            <a:r>
              <a:rPr lang="en-US" dirty="0" smtClean="0"/>
              <a:t>Then bunching via BC.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u="sng" dirty="0" smtClean="0"/>
              <a:t>Problems: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ub-mm aperture: fundamental problem for low energy.</a:t>
            </a:r>
          </a:p>
          <a:p>
            <a:pPr lvl="1"/>
            <a:r>
              <a:rPr lang="en-US" dirty="0" smtClean="0"/>
              <a:t>Tuning via variable  thickness of dielectric layer.</a:t>
            </a:r>
          </a:p>
          <a:p>
            <a:pPr lvl="1"/>
            <a:r>
              <a:rPr lang="en-US" dirty="0" smtClean="0"/>
              <a:t>Have not seen any technique to produce such a layer.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1603" y="1600200"/>
            <a:ext cx="3863005" cy="120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AutoNum type="arabicPeriod" startAt="3"/>
            </a:pPr>
            <a:r>
              <a:rPr lang="en-US" sz="1600" b="1" dirty="0" smtClean="0"/>
              <a:t>Slotted-foil (dispersion-based)</a:t>
            </a:r>
          </a:p>
          <a:p>
            <a:endParaRPr lang="en-US" sz="800" b="1" dirty="0" smtClean="0"/>
          </a:p>
          <a:p>
            <a:pPr lvl="1">
              <a:buFont typeface="Lucida Grande"/>
              <a:buChar char="-"/>
            </a:pPr>
            <a:r>
              <a:rPr lang="en-US" sz="1100" dirty="0" smtClean="0"/>
              <a:t>xz</a:t>
            </a:r>
            <a:r>
              <a:rPr lang="en-US" sz="1100" dirty="0"/>
              <a:t>-correlation is created via energy chirp in a dispersive area. </a:t>
            </a:r>
          </a:p>
          <a:p>
            <a:pPr marL="514350" indent="-514350">
              <a:buFont typeface="Arial"/>
              <a:buAutoNum type="arabicPeriod" startAt="3"/>
            </a:pPr>
            <a:endParaRPr lang="en-US" sz="1300" b="1" dirty="0" smtClean="0"/>
          </a:p>
        </p:txBody>
      </p:sp>
      <p:pic>
        <p:nvPicPr>
          <p:cNvPr id="5" name="Picture 4" descr="facility_layout_sans_seri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423" y="2623771"/>
            <a:ext cx="4169729" cy="178158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823795" y="4627597"/>
            <a:ext cx="386300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02428" y="4649550"/>
            <a:ext cx="346290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 smtClean="0"/>
              <a:t>Problem:</a:t>
            </a:r>
          </a:p>
          <a:p>
            <a:pPr marL="342900" indent="-342900">
              <a:buFont typeface="Lucida Grande"/>
              <a:buChar char="-"/>
            </a:pPr>
            <a:r>
              <a:rPr lang="en-US" sz="1100" dirty="0" smtClean="0"/>
              <a:t>Beam transport: 7% energy chirp, 1.6m dispersion.</a:t>
            </a:r>
          </a:p>
          <a:p>
            <a:pPr marL="342900" indent="-342900">
              <a:buFont typeface="Lucida Grande"/>
              <a:buChar char="-"/>
            </a:pPr>
            <a:r>
              <a:rPr lang="en-US" sz="1100" dirty="0"/>
              <a:t>V</a:t>
            </a:r>
            <a:r>
              <a:rPr lang="en-US" sz="1100" dirty="0" smtClean="0"/>
              <a:t>ery difficult to transport and focus without smearing of bunches. </a:t>
            </a:r>
          </a:p>
          <a:p>
            <a:pPr marL="342900" indent="-342900">
              <a:buFont typeface="Lucida Grande"/>
              <a:buChar char="-"/>
            </a:pPr>
            <a:r>
              <a:rPr lang="en-US" sz="1100" dirty="0" smtClean="0"/>
              <a:t>Maybe possible, but very difficult to commission. </a:t>
            </a:r>
          </a:p>
        </p:txBody>
      </p:sp>
    </p:spTree>
    <p:extLst>
      <p:ext uri="{BB962C8B-B14F-4D97-AF65-F5344CB8AC3E}">
        <p14:creationId xmlns:p14="http://schemas.microsoft.com/office/powerpoint/2010/main" val="35757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37171" y="2567159"/>
            <a:ext cx="7772400" cy="1470025"/>
          </a:xfrm>
        </p:spPr>
        <p:txBody>
          <a:bodyPr/>
          <a:lstStyle/>
          <a:p>
            <a:pPr marL="514350" indent="-514350"/>
            <a:r>
              <a:rPr lang="en-US" dirty="0"/>
              <a:t>1</a:t>
            </a:r>
            <a:r>
              <a:rPr lang="en-US" dirty="0" smtClean="0"/>
              <a:t>. 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11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Pump-probe experiments at FELs</a:t>
            </a:r>
            <a:endParaRPr lang="en-US" dirty="0"/>
          </a:p>
        </p:txBody>
      </p:sp>
      <p:pic>
        <p:nvPicPr>
          <p:cNvPr id="4" name="Picture 3" descr="pump_prob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804" y="1792690"/>
            <a:ext cx="3694996" cy="19698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3698" y="4286845"/>
            <a:ext cx="307568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0070C0"/>
                </a:solidFill>
              </a:rPr>
              <a:t>Laser pump:</a:t>
            </a:r>
            <a:r>
              <a:rPr lang="en-US" dirty="0" smtClean="0">
                <a:solidFill>
                  <a:srgbClr val="0070C0"/>
                </a:solidFill>
              </a:rPr>
              <a:t> (E</a:t>
            </a:r>
            <a:r>
              <a:rPr lang="en-US" baseline="-25000" dirty="0" smtClean="0">
                <a:solidFill>
                  <a:srgbClr val="0070C0"/>
                </a:solidFill>
              </a:rPr>
              <a:t>γ </a:t>
            </a:r>
            <a:r>
              <a:rPr lang="en-US" dirty="0" smtClean="0">
                <a:solidFill>
                  <a:srgbClr val="0070C0"/>
                </a:solidFill>
              </a:rPr>
              <a:t>≈ 1eV)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Lift  electrons to higher electric states.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E.g. </a:t>
            </a:r>
            <a:r>
              <a:rPr lang="en-US" sz="1600" dirty="0"/>
              <a:t>t</a:t>
            </a:r>
            <a:r>
              <a:rPr lang="en-US" sz="1600" dirty="0" smtClean="0"/>
              <a:t>riggering of photo-chemical reactions. 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84234" y="4049734"/>
            <a:ext cx="4788661" cy="5205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15495" y="1748764"/>
            <a:ext cx="37694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Process </a:t>
            </a:r>
            <a:r>
              <a:rPr lang="en-US" dirty="0"/>
              <a:t>of interest in </a:t>
            </a:r>
            <a:r>
              <a:rPr lang="en-US" dirty="0" smtClean="0"/>
              <a:t>material sample </a:t>
            </a:r>
            <a:r>
              <a:rPr lang="en-US" dirty="0"/>
              <a:t>is started with pump </a:t>
            </a:r>
            <a:r>
              <a:rPr lang="en-US" dirty="0" smtClean="0"/>
              <a:t>pulse.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Then after time τ sample is probed with FEL X-ray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Time </a:t>
            </a:r>
            <a:r>
              <a:rPr lang="en-US" dirty="0"/>
              <a:t>difference is varied to get time evolution of process.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91804" y="4286845"/>
            <a:ext cx="34504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0070C0"/>
                </a:solidFill>
              </a:rPr>
              <a:t>THz</a:t>
            </a:r>
            <a:r>
              <a:rPr lang="en-US" u="sng" dirty="0">
                <a:solidFill>
                  <a:srgbClr val="0070C0"/>
                </a:solidFill>
              </a:rPr>
              <a:t> </a:t>
            </a:r>
            <a:r>
              <a:rPr lang="en-US" u="sng" dirty="0" smtClean="0">
                <a:solidFill>
                  <a:srgbClr val="0070C0"/>
                </a:solidFill>
              </a:rPr>
              <a:t>pump: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(E</a:t>
            </a:r>
            <a:r>
              <a:rPr lang="en-US" baseline="-25000" dirty="0">
                <a:solidFill>
                  <a:srgbClr val="0070C0"/>
                </a:solidFill>
              </a:rPr>
              <a:t>γ </a:t>
            </a:r>
            <a:r>
              <a:rPr lang="en-US" dirty="0">
                <a:solidFill>
                  <a:srgbClr val="0070C0"/>
                </a:solidFill>
              </a:rPr>
              <a:t>≈ </a:t>
            </a:r>
            <a:r>
              <a:rPr lang="en-US" dirty="0" smtClean="0">
                <a:solidFill>
                  <a:srgbClr val="0070C0"/>
                </a:solidFill>
              </a:rPr>
              <a:t>10meV)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Many interesting processes are excited by longer wavelength (THz).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But no lasers available.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0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THz source for sample excitation at </a:t>
            </a:r>
            <a:r>
              <a:rPr lang="en-US" dirty="0" err="1" smtClean="0"/>
              <a:t>SwissFEL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3323" y="1676654"/>
            <a:ext cx="4052214" cy="4336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s-IS" sz="2600" dirty="0" smtClean="0"/>
              <a:t>Motivation:</a:t>
            </a:r>
          </a:p>
          <a:p>
            <a:pPr marL="0" indent="0">
              <a:buNone/>
            </a:pPr>
            <a:endParaRPr lang="is-IS" sz="1000" dirty="0"/>
          </a:p>
          <a:p>
            <a:r>
              <a:rPr lang="is-IS" sz="1600" dirty="0" smtClean="0"/>
              <a:t>High demand from </a:t>
            </a:r>
            <a:r>
              <a:rPr lang="is-IS" sz="1600" dirty="0"/>
              <a:t>m</a:t>
            </a:r>
            <a:r>
              <a:rPr lang="is-IS" sz="1600" dirty="0" smtClean="0"/>
              <a:t>aterial scientists for THz source</a:t>
            </a:r>
            <a:r>
              <a:rPr lang="is-IS" sz="1600" dirty="0"/>
              <a:t>:</a:t>
            </a:r>
            <a:endParaRPr lang="is-IS" sz="1600" dirty="0" smtClean="0"/>
          </a:p>
          <a:p>
            <a:pPr marL="685800" lvl="1"/>
            <a:r>
              <a:rPr lang="en-US" sz="1400" dirty="0"/>
              <a:t>Excitation of vibration of molecules.</a:t>
            </a:r>
          </a:p>
          <a:p>
            <a:pPr marL="685800" lvl="1"/>
            <a:r>
              <a:rPr lang="en-US" sz="1400" dirty="0"/>
              <a:t>Lattice vibrations (phonon).</a:t>
            </a:r>
          </a:p>
          <a:p>
            <a:pPr marL="685800" lvl="1"/>
            <a:r>
              <a:rPr lang="en-US" sz="1400" dirty="0"/>
              <a:t>Free electrons (plasmon).</a:t>
            </a:r>
          </a:p>
          <a:p>
            <a:pPr marL="685800" lvl="1"/>
            <a:r>
              <a:rPr lang="en-US" sz="1400" dirty="0"/>
              <a:t>Spin coupling (magnon).</a:t>
            </a:r>
          </a:p>
          <a:p>
            <a:pPr marL="0" indent="0">
              <a:buNone/>
            </a:pPr>
            <a:endParaRPr lang="is-IS" sz="1600" dirty="0" smtClean="0"/>
          </a:p>
          <a:p>
            <a:r>
              <a:rPr lang="is-IS" sz="1600" dirty="0" smtClean="0"/>
              <a:t>State of the art of THz sources:</a:t>
            </a:r>
          </a:p>
          <a:p>
            <a:pPr lvl="1">
              <a:buFont typeface="+mj-lt"/>
              <a:buAutoNum type="arabicPeriod"/>
            </a:pPr>
            <a:r>
              <a:rPr lang="is-IS" sz="1600" dirty="0" smtClean="0"/>
              <a:t>Very small bandwidth but low power.</a:t>
            </a:r>
          </a:p>
          <a:p>
            <a:pPr lvl="1">
              <a:buFont typeface="+mj-lt"/>
              <a:buAutoNum type="arabicPeriod"/>
            </a:pPr>
            <a:r>
              <a:rPr lang="is-IS" sz="1600" dirty="0" smtClean="0"/>
              <a:t>High power, but broadband radiation. </a:t>
            </a:r>
          </a:p>
          <a:p>
            <a:pPr lvl="1">
              <a:buFont typeface="+mj-lt"/>
              <a:buAutoNum type="arabicPeriod"/>
            </a:pPr>
            <a:endParaRPr lang="is-IS" sz="1600" dirty="0" smtClean="0"/>
          </a:p>
          <a:p>
            <a:r>
              <a:rPr lang="is-IS" sz="1600" dirty="0" smtClean="0"/>
              <a:t>The needed intermediate regime is not really covered. </a:t>
            </a:r>
          </a:p>
          <a:p>
            <a:endParaRPr lang="is-IS" sz="1500" dirty="0"/>
          </a:p>
          <a:p>
            <a:pPr marL="0" indent="0">
              <a:buNone/>
            </a:pPr>
            <a:endParaRPr lang="is-IS" sz="1500" dirty="0" smtClean="0"/>
          </a:p>
          <a:p>
            <a:endParaRPr lang="is-IS" sz="15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64304" y="2015063"/>
            <a:ext cx="0" cy="4023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4819444" y="1676654"/>
            <a:ext cx="3985889" cy="492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/>
              <a:t>Challenging specifications:</a:t>
            </a:r>
          </a:p>
          <a:p>
            <a:endParaRPr lang="en-US" sz="1000" dirty="0"/>
          </a:p>
          <a:p>
            <a:pPr lvl="1"/>
            <a:r>
              <a:rPr lang="en-US" sz="1600" dirty="0"/>
              <a:t>Narrow-bandwidth (</a:t>
            </a:r>
            <a:r>
              <a:rPr lang="en-US" sz="1600" dirty="0" smtClean="0"/>
              <a:t>&lt; 10</a:t>
            </a:r>
            <a:r>
              <a:rPr lang="en-US" sz="1600" dirty="0"/>
              <a:t>%).</a:t>
            </a:r>
          </a:p>
          <a:p>
            <a:pPr lvl="1"/>
            <a:r>
              <a:rPr lang="en-US" sz="1600" dirty="0"/>
              <a:t>Wide-range tunable (</a:t>
            </a:r>
            <a:r>
              <a:rPr lang="en-US" sz="1600" dirty="0" smtClean="0"/>
              <a:t>1 - 20 </a:t>
            </a:r>
            <a:r>
              <a:rPr lang="en-US" sz="1600" dirty="0"/>
              <a:t>THz).</a:t>
            </a:r>
          </a:p>
          <a:p>
            <a:pPr lvl="1"/>
            <a:r>
              <a:rPr lang="en-US" sz="1600" dirty="0"/>
              <a:t>Pulse-energy </a:t>
            </a:r>
            <a:r>
              <a:rPr lang="en-US" sz="1600" dirty="0" smtClean="0"/>
              <a:t>&gt; 100 </a:t>
            </a:r>
            <a:r>
              <a:rPr lang="en-US" sz="1600" dirty="0"/>
              <a:t>μJ.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Fixed phase from pulse to pulse</a:t>
            </a:r>
            <a:r>
              <a:rPr lang="en-US" sz="160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Studied solution: </a:t>
            </a:r>
          </a:p>
          <a:p>
            <a:pPr marL="0" indent="0">
              <a:buNone/>
            </a:pPr>
            <a:endParaRPr lang="en-US" sz="900" dirty="0" smtClean="0"/>
          </a:p>
          <a:p>
            <a:pPr lvl="1"/>
            <a:r>
              <a:rPr lang="en-US" sz="1600" dirty="0" smtClean="0"/>
              <a:t>Electron beam in undulator which is tuned to correct frequency: </a:t>
            </a:r>
            <a:r>
              <a:rPr lang="en-US" sz="1600" dirty="0" smtClean="0">
                <a:solidFill>
                  <a:srgbClr val="0070C0"/>
                </a:solidFill>
              </a:rPr>
              <a:t>free-electron laser.</a:t>
            </a:r>
            <a:endParaRPr lang="en-US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2268505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THz radiation via undulator radiation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85275" y="1386760"/>
            <a:ext cx="3722255" cy="4842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Undulator parameter:</a:t>
            </a:r>
          </a:p>
          <a:p>
            <a:endParaRPr lang="en-US" sz="1800" dirty="0" smtClean="0"/>
          </a:p>
          <a:p>
            <a:r>
              <a:rPr lang="en-US" sz="1600" dirty="0" smtClean="0"/>
              <a:t>Challenge to go to so large </a:t>
            </a:r>
            <a:r>
              <a:rPr lang="en-US" sz="1600" i="1" dirty="0" smtClean="0"/>
              <a:t>λ</a:t>
            </a:r>
            <a:r>
              <a:rPr lang="en-US" sz="1600" i="1" baseline="-25000" dirty="0" smtClean="0"/>
              <a:t>THz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 smtClean="0">
                <a:solidFill>
                  <a:srgbClr val="0070C0"/>
                </a:solidFill>
              </a:rPr>
              <a:t>Helical undulator </a:t>
            </a:r>
            <a:r>
              <a:rPr lang="en-US" sz="1600" dirty="0" smtClean="0"/>
              <a:t>(symmetric strong natural focusing).</a:t>
            </a:r>
          </a:p>
          <a:p>
            <a:endParaRPr lang="en-US" sz="600" dirty="0" smtClean="0"/>
          </a:p>
          <a:p>
            <a:r>
              <a:rPr lang="en-US" sz="1600" dirty="0" smtClean="0"/>
              <a:t>γ = 50 (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b</a:t>
            </a:r>
            <a:r>
              <a:rPr lang="en-US" sz="1600" i="1" baseline="-25000" dirty="0" smtClean="0"/>
              <a:t> </a:t>
            </a:r>
            <a:r>
              <a:rPr lang="en-US" sz="1600" dirty="0" smtClean="0"/>
              <a:t>= 25MeV, space charge).</a:t>
            </a:r>
          </a:p>
          <a:p>
            <a:endParaRPr lang="en-US" sz="600" dirty="0" smtClean="0"/>
          </a:p>
          <a:p>
            <a:r>
              <a:rPr lang="en-US" sz="1600" i="1" dirty="0" smtClean="0"/>
              <a:t>λ</a:t>
            </a:r>
            <a:r>
              <a:rPr lang="en-US" sz="1600" i="1" baseline="-25000" dirty="0" smtClean="0"/>
              <a:t>u</a:t>
            </a:r>
            <a:r>
              <a:rPr lang="en-US" sz="1600" dirty="0" smtClean="0"/>
              <a:t> = 6cm.</a:t>
            </a:r>
          </a:p>
          <a:p>
            <a:endParaRPr lang="en-US" sz="600" dirty="0" smtClean="0"/>
          </a:p>
          <a:p>
            <a:r>
              <a:rPr lang="en-US" sz="1600" i="1" dirty="0" smtClean="0"/>
              <a:t>K</a:t>
            </a:r>
            <a:r>
              <a:rPr lang="en-US" sz="1600" i="1" baseline="-25000" dirty="0" smtClean="0"/>
              <a:t>0</a:t>
            </a:r>
            <a:r>
              <a:rPr lang="en-US" sz="1600" dirty="0" smtClean="0"/>
              <a:t> = 0.75 - 4.9 (for tuning 1-20 THz); equals to </a:t>
            </a:r>
            <a:r>
              <a:rPr lang="en-US" sz="1600" i="1" dirty="0" smtClean="0"/>
              <a:t>B</a:t>
            </a:r>
            <a:r>
              <a:rPr lang="en-US" sz="1600" i="1" baseline="-25000" dirty="0" smtClean="0"/>
              <a:t>0</a:t>
            </a:r>
            <a:r>
              <a:rPr lang="en-US" sz="1600" dirty="0" smtClean="0"/>
              <a:t> = 0.09T – 0.88T.</a:t>
            </a:r>
          </a:p>
          <a:p>
            <a:endParaRPr lang="en-US" sz="600" baseline="-25000" dirty="0"/>
          </a:p>
          <a:p>
            <a:r>
              <a:rPr lang="en-US" sz="1600" i="1" dirty="0" err="1" smtClean="0"/>
              <a:t>Q</a:t>
            </a:r>
            <a:r>
              <a:rPr lang="en-US" sz="1600" i="1" baseline="-25000" dirty="0" err="1" smtClean="0"/>
              <a:t>und</a:t>
            </a:r>
            <a:r>
              <a:rPr lang="en-US" sz="1600" dirty="0" smtClean="0"/>
              <a:t>  of about 1nC charge necessary.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28279" y="1386760"/>
            <a:ext cx="4064000" cy="4807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Phase locking:</a:t>
            </a:r>
          </a:p>
          <a:p>
            <a:endParaRPr lang="en-US" sz="1000" dirty="0" smtClean="0"/>
          </a:p>
          <a:p>
            <a:r>
              <a:rPr lang="en-US" sz="1600" b="1" dirty="0" smtClean="0"/>
              <a:t>SASE: </a:t>
            </a:r>
            <a:r>
              <a:rPr lang="en-US" sz="1600" dirty="0" smtClean="0"/>
              <a:t>easy, but no phase locking.</a:t>
            </a:r>
          </a:p>
          <a:p>
            <a:pPr lvl="1"/>
            <a:endParaRPr lang="en-US" sz="1000" dirty="0"/>
          </a:p>
          <a:p>
            <a:r>
              <a:rPr lang="en-US" sz="1600" b="1" dirty="0" smtClean="0"/>
              <a:t>Seeding: </a:t>
            </a:r>
            <a:r>
              <a:rPr lang="en-US" sz="1600" dirty="0" smtClean="0"/>
              <a:t>THz lasers not quite strong enough.</a:t>
            </a:r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800" b="1" dirty="0" smtClean="0"/>
              <a:t>Comb beam: </a:t>
            </a:r>
            <a:r>
              <a:rPr lang="en-US" sz="1800" dirty="0"/>
              <a:t>c</a:t>
            </a:r>
            <a:r>
              <a:rPr lang="en-US" sz="1800" dirty="0" smtClean="0"/>
              <a:t>reate bunching before undulator.  </a:t>
            </a:r>
          </a:p>
        </p:txBody>
      </p:sp>
      <p:pic>
        <p:nvPicPr>
          <p:cNvPr id="6" name="Picture 5" descr="Screen Shot 2016-10-05 at 10.41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07" y="2660235"/>
            <a:ext cx="1962728" cy="636961"/>
          </a:xfrm>
          <a:prstGeom prst="rect">
            <a:avLst/>
          </a:prstGeom>
        </p:spPr>
      </p:pic>
      <p:pic>
        <p:nvPicPr>
          <p:cNvPr id="7" name="Picture 6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89" y="3120417"/>
            <a:ext cx="950640" cy="92199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937057" y="3556990"/>
            <a:ext cx="1111466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reen Shot 2016-10-05 at 10.47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057" y="3210906"/>
            <a:ext cx="1180325" cy="3649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49319" y="3423276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084" y="5079859"/>
            <a:ext cx="950640" cy="921993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6020187" y="5329093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378629" y="5362247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195677" y="5331408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80397" y="5331408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553572" y="5331408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6738292" y="5331408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1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392498"/>
            <a:ext cx="7772400" cy="1470025"/>
          </a:xfrm>
        </p:spPr>
        <p:txBody>
          <a:bodyPr/>
          <a:lstStyle/>
          <a:p>
            <a:pPr marL="514350" indent="-514350"/>
            <a:r>
              <a:rPr lang="en-US" dirty="0" smtClean="0"/>
              <a:t>2. Parameters and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28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430668"/>
              </p:ext>
            </p:extLst>
          </p:nvPr>
        </p:nvGraphicFramePr>
        <p:xfrm>
          <a:off x="2753573" y="2003803"/>
          <a:ext cx="7607502" cy="531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" name="Document" r:id="rId3" imgW="5270500" imgH="368300" progId="Word.Document.12">
                  <p:embed/>
                </p:oleObj>
              </mc:Choice>
              <mc:Fallback>
                <p:oleObj name="Document" r:id="rId3" imgW="5270500" imgH="368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53573" y="2003803"/>
                        <a:ext cx="7607502" cy="531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Slotted-foil technique with transverse deflecting cavities (TDC)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25131" y="3395180"/>
            <a:ext cx="2102846" cy="1103526"/>
          </a:xfrm>
          <a:prstGeom prst="rect">
            <a:avLst/>
          </a:prstGeom>
          <a:solidFill>
            <a:schemeClr val="accent2">
              <a:lumMod val="40000"/>
              <a:lumOff val="60000"/>
              <a:alpha val="78000"/>
            </a:schemeClr>
          </a:solidFill>
          <a:ln w="66675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4130" y="5194919"/>
            <a:ext cx="2571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Transverse deflection cavity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 Alias crab cavity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X-band linear enough for 3mm beam length </a:t>
            </a:r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>
            <a:off x="1643743" y="3853247"/>
            <a:ext cx="1655211" cy="156159"/>
          </a:xfrm>
          <a:prstGeom prst="ellipse">
            <a:avLst/>
          </a:prstGeom>
          <a:solidFill>
            <a:srgbClr val="FF0000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05263" y="3582584"/>
            <a:ext cx="0" cy="33316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44093" y="3946940"/>
            <a:ext cx="0" cy="35394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19207" y="3949853"/>
            <a:ext cx="0" cy="22610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767192" y="3686699"/>
            <a:ext cx="0" cy="281065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93590" y="3480750"/>
            <a:ext cx="339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</a:t>
            </a:r>
            <a:r>
              <a:rPr lang="en-US" sz="1400" baseline="-25000" dirty="0" smtClean="0"/>
              <a:t>t</a:t>
            </a:r>
            <a:endParaRPr lang="en-US" sz="1400" baseline="-250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902743" y="4894323"/>
            <a:ext cx="2019565" cy="2082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55522" y="5050460"/>
            <a:ext cx="1227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L</a:t>
            </a:r>
            <a:r>
              <a:rPr lang="en-US" sz="1400" i="1" baseline="-25000" dirty="0" smtClean="0"/>
              <a:t>D</a:t>
            </a:r>
            <a:r>
              <a:rPr lang="en-US" sz="1400" dirty="0" smtClean="0"/>
              <a:t> = 1.5m</a:t>
            </a:r>
            <a:endParaRPr lang="en-US" sz="1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390764" y="3176549"/>
            <a:ext cx="0" cy="1925966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97116" y="2690319"/>
            <a:ext cx="510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F6228"/>
                </a:solidFill>
              </a:rPr>
              <a:t>foil</a:t>
            </a:r>
            <a:endParaRPr lang="en-US" sz="1400" dirty="0">
              <a:solidFill>
                <a:srgbClr val="4F6228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8790723">
            <a:off x="4443227" y="3855541"/>
            <a:ext cx="1655211" cy="156159"/>
          </a:xfrm>
          <a:prstGeom prst="ellipse">
            <a:avLst/>
          </a:prstGeom>
          <a:solidFill>
            <a:srgbClr val="FF0000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 rot="18790723">
            <a:off x="6441455" y="3855541"/>
            <a:ext cx="1655211" cy="156159"/>
          </a:xfrm>
          <a:prstGeom prst="ellipse">
            <a:avLst/>
          </a:prstGeom>
          <a:solidFill>
            <a:srgbClr val="FF0000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723882" y="3194866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757601" y="3538809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6651014" y="3908256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6557324" y="4271923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643743" y="2627238"/>
            <a:ext cx="1780132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482366" y="1583709"/>
            <a:ext cx="0" cy="146131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24006" y="1538466"/>
            <a:ext cx="339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</a:t>
            </a:r>
            <a:r>
              <a:rPr lang="en-US" sz="1400" baseline="-25000" dirty="0" smtClean="0"/>
              <a:t>t</a:t>
            </a:r>
            <a:endParaRPr lang="en-US" sz="14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3253901" y="2675121"/>
            <a:ext cx="25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</a:t>
            </a:r>
            <a:endParaRPr lang="en-US" sz="1400" baseline="-25000" dirty="0"/>
          </a:p>
        </p:txBody>
      </p:sp>
      <p:sp>
        <p:nvSpPr>
          <p:cNvPr id="58" name="Freeform 57"/>
          <p:cNvSpPr/>
          <p:nvPr/>
        </p:nvSpPr>
        <p:spPr>
          <a:xfrm>
            <a:off x="1622923" y="1854385"/>
            <a:ext cx="1686442" cy="1436667"/>
          </a:xfrm>
          <a:custGeom>
            <a:avLst/>
            <a:gdLst>
              <a:gd name="connsiteX0" fmla="*/ 0 w 1686442"/>
              <a:gd name="connsiteY0" fmla="*/ 1436667 h 1436667"/>
              <a:gd name="connsiteX1" fmla="*/ 635018 w 1686442"/>
              <a:gd name="connsiteY1" fmla="*/ 1020242 h 1436667"/>
              <a:gd name="connsiteX2" fmla="*/ 1270036 w 1686442"/>
              <a:gd name="connsiteY2" fmla="*/ 270677 h 1436667"/>
              <a:gd name="connsiteX3" fmla="*/ 1686442 w 1686442"/>
              <a:gd name="connsiteY3" fmla="*/ 0 h 1436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6442" h="1436667">
                <a:moveTo>
                  <a:pt x="0" y="1436667"/>
                </a:moveTo>
                <a:cubicBezTo>
                  <a:pt x="211672" y="1325620"/>
                  <a:pt x="423345" y="1214574"/>
                  <a:pt x="635018" y="1020242"/>
                </a:cubicBezTo>
                <a:cubicBezTo>
                  <a:pt x="846691" y="825910"/>
                  <a:pt x="1094799" y="440717"/>
                  <a:pt x="1270036" y="270677"/>
                </a:cubicBezTo>
                <a:cubicBezTo>
                  <a:pt x="1445273" y="100637"/>
                  <a:pt x="1565857" y="50318"/>
                  <a:pt x="1686442" y="0"/>
                </a:cubicBezTo>
              </a:path>
            </a:pathLst>
          </a:cu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005555" y="5263233"/>
            <a:ext cx="2921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For 10% BW≈1/</a:t>
            </a:r>
            <a:r>
              <a:rPr lang="en-US" sz="1400" i="1" dirty="0" err="1" smtClean="0"/>
              <a:t>N</a:t>
            </a:r>
            <a:r>
              <a:rPr lang="en-US" sz="1400" i="1" baseline="-25000" dirty="0" err="1" smtClean="0"/>
              <a:t>b</a:t>
            </a:r>
            <a:r>
              <a:rPr lang="en-US" sz="1400" dirty="0" smtClean="0"/>
              <a:t>, 10 micro-bunches are necessary.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1 THz: λ = 300μm (66μm at 4 THz)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Min. bunch length: 3mm.</a:t>
            </a:r>
            <a:endParaRPr lang="en-US" sz="14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4647584" y="3988613"/>
            <a:ext cx="1436081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24" idx="6"/>
          </p:cNvCxnSpPr>
          <p:nvPr/>
        </p:nvCxnSpPr>
        <p:spPr>
          <a:xfrm>
            <a:off x="5837144" y="3330112"/>
            <a:ext cx="0" cy="637652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875916" y="3470800"/>
            <a:ext cx="45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Δ</a:t>
            </a:r>
            <a:r>
              <a:rPr lang="en-US" i="1" dirty="0" smtClean="0"/>
              <a:t>x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9485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 at foil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28718" y="2054064"/>
            <a:ext cx="1590165" cy="15442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 rot="2720026">
            <a:off x="5552328" y="1689624"/>
            <a:ext cx="443573" cy="2541585"/>
          </a:xfrm>
          <a:prstGeom prst="roundRect">
            <a:avLst>
              <a:gd name="adj" fmla="val 176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373063" y="2104762"/>
            <a:ext cx="3036" cy="1667989"/>
            <a:chOff x="6158862" y="2110796"/>
            <a:chExt cx="2436" cy="13395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158862" y="2110796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161298" y="2402895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161298" y="2694994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161298" y="2995367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161298" y="3292877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2511747" y="4392801"/>
            <a:ext cx="168086" cy="31628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876541" y="4392801"/>
            <a:ext cx="168086" cy="31628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240594" y="4392801"/>
            <a:ext cx="168086" cy="31628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615191" y="4392801"/>
            <a:ext cx="168086" cy="31628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7054811" y="4319796"/>
            <a:ext cx="1418777" cy="372131"/>
            <a:chOff x="6108706" y="3509206"/>
            <a:chExt cx="821267" cy="298850"/>
          </a:xfrm>
        </p:grpSpPr>
        <p:grpSp>
          <p:nvGrpSpPr>
            <p:cNvPr id="31" name="Group 30"/>
            <p:cNvGrpSpPr/>
            <p:nvPr/>
          </p:nvGrpSpPr>
          <p:grpSpPr>
            <a:xfrm>
              <a:off x="6117172" y="3515927"/>
              <a:ext cx="804335" cy="283626"/>
              <a:chOff x="4703241" y="3390907"/>
              <a:chExt cx="804335" cy="283626"/>
            </a:xfrm>
            <a:noFill/>
          </p:grpSpPr>
          <p:sp>
            <p:nvSpPr>
              <p:cNvPr id="39" name="Freeform 38"/>
              <p:cNvSpPr/>
              <p:nvPr/>
            </p:nvSpPr>
            <p:spPr>
              <a:xfrm>
                <a:off x="4703241" y="3390907"/>
                <a:ext cx="804335" cy="59266"/>
              </a:xfrm>
              <a:custGeom>
                <a:avLst/>
                <a:gdLst>
                  <a:gd name="connsiteX0" fmla="*/ 0 w 931334"/>
                  <a:gd name="connsiteY0" fmla="*/ 34006 h 127484"/>
                  <a:gd name="connsiteX1" fmla="*/ 203200 w 931334"/>
                  <a:gd name="connsiteY1" fmla="*/ 127140 h 127484"/>
                  <a:gd name="connsiteX2" fmla="*/ 372534 w 931334"/>
                  <a:gd name="connsiteY2" fmla="*/ 4373 h 127484"/>
                  <a:gd name="connsiteX3" fmla="*/ 546100 w 931334"/>
                  <a:gd name="connsiteY3" fmla="*/ 127140 h 127484"/>
                  <a:gd name="connsiteX4" fmla="*/ 740834 w 931334"/>
                  <a:gd name="connsiteY4" fmla="*/ 140 h 127484"/>
                  <a:gd name="connsiteX5" fmla="*/ 931334 w 931334"/>
                  <a:gd name="connsiteY5" fmla="*/ 101740 h 12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1334" h="127484">
                    <a:moveTo>
                      <a:pt x="0" y="34006"/>
                    </a:moveTo>
                    <a:cubicBezTo>
                      <a:pt x="70555" y="83042"/>
                      <a:pt x="141111" y="132079"/>
                      <a:pt x="203200" y="127140"/>
                    </a:cubicBezTo>
                    <a:cubicBezTo>
                      <a:pt x="265289" y="122201"/>
                      <a:pt x="315384" y="4373"/>
                      <a:pt x="372534" y="4373"/>
                    </a:cubicBezTo>
                    <a:cubicBezTo>
                      <a:pt x="429684" y="4373"/>
                      <a:pt x="484717" y="127846"/>
                      <a:pt x="546100" y="127140"/>
                    </a:cubicBezTo>
                    <a:cubicBezTo>
                      <a:pt x="607483" y="126435"/>
                      <a:pt x="676629" y="4373"/>
                      <a:pt x="740834" y="140"/>
                    </a:cubicBezTo>
                    <a:cubicBezTo>
                      <a:pt x="805039" y="-4093"/>
                      <a:pt x="905229" y="88335"/>
                      <a:pt x="931334" y="101740"/>
                    </a:cubicBezTo>
                  </a:path>
                </a:pathLst>
              </a:cu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0" name="Straight Connector 39"/>
              <p:cNvCxnSpPr>
                <a:stCxn id="39" idx="0"/>
              </p:cNvCxnSpPr>
              <p:nvPr/>
            </p:nvCxnSpPr>
            <p:spPr>
              <a:xfrm>
                <a:off x="4703241" y="3406716"/>
                <a:ext cx="0" cy="267817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507576" y="3420533"/>
                <a:ext cx="0" cy="254000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4703241" y="3670300"/>
                <a:ext cx="804335" cy="4233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/>
            <p:cNvSpPr/>
            <p:nvPr/>
          </p:nvSpPr>
          <p:spPr>
            <a:xfrm>
              <a:off x="6112938" y="3579456"/>
              <a:ext cx="817035" cy="228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Snip Same Side Corner Rectangle 32"/>
            <p:cNvSpPr/>
            <p:nvPr/>
          </p:nvSpPr>
          <p:spPr>
            <a:xfrm>
              <a:off x="6640003" y="3545553"/>
              <a:ext cx="247640" cy="58394"/>
            </a:xfrm>
            <a:prstGeom prst="snip2SameRect">
              <a:avLst>
                <a:gd name="adj1" fmla="val 39269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Snip Same Side Corner Rectangle 33"/>
            <p:cNvSpPr/>
            <p:nvPr/>
          </p:nvSpPr>
          <p:spPr>
            <a:xfrm>
              <a:off x="6340481" y="3527003"/>
              <a:ext cx="204253" cy="94635"/>
            </a:xfrm>
            <a:prstGeom prst="snip2SameRect">
              <a:avLst>
                <a:gd name="adj1" fmla="val 39269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ight Triangle 34"/>
            <p:cNvSpPr/>
            <p:nvPr/>
          </p:nvSpPr>
          <p:spPr>
            <a:xfrm>
              <a:off x="6108706" y="3519282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ight Triangle 35"/>
            <p:cNvSpPr/>
            <p:nvPr/>
          </p:nvSpPr>
          <p:spPr>
            <a:xfrm flipV="1">
              <a:off x="6261106" y="3579456"/>
              <a:ext cx="135467" cy="92226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ight Triangle 36"/>
            <p:cNvSpPr/>
            <p:nvPr/>
          </p:nvSpPr>
          <p:spPr>
            <a:xfrm>
              <a:off x="6786040" y="3524274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/>
            <p:cNvSpPr/>
            <p:nvPr/>
          </p:nvSpPr>
          <p:spPr>
            <a:xfrm flipH="1">
              <a:off x="6649975" y="3509206"/>
              <a:ext cx="135467" cy="5503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376630" y="1820351"/>
            <a:ext cx="1023560" cy="45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5674" y="3792258"/>
            <a:ext cx="144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foil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351718" y="2075689"/>
            <a:ext cx="0" cy="59604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67558" y="2130766"/>
            <a:ext cx="765600" cy="459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2σ</a:t>
            </a:r>
            <a:r>
              <a:rPr lang="en-US" i="1" baseline="-25000" dirty="0" smtClean="0"/>
              <a:t>x,s</a:t>
            </a:r>
            <a:endParaRPr lang="en-US" dirty="0" smtClean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990201" y="2007401"/>
            <a:ext cx="0" cy="163434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2464" y="2544371"/>
            <a:ext cx="55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</a:t>
            </a:r>
            <a:r>
              <a:rPr lang="en-US" dirty="0" smtClean="0"/>
              <a:t>Δ</a:t>
            </a:r>
            <a:r>
              <a:rPr lang="en-US" i="1" dirty="0" smtClean="0"/>
              <a:t>x</a:t>
            </a:r>
            <a:endParaRPr lang="en-US" dirty="0" smtClean="0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2348928" y="2050299"/>
            <a:ext cx="1590165" cy="154427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474610" y="3222391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2554140" y="2833419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58" name="Rectangle 57"/>
          <p:cNvSpPr/>
          <p:nvPr/>
        </p:nvSpPr>
        <p:spPr>
          <a:xfrm>
            <a:off x="2866792" y="2422618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59" name="Rectangle 58"/>
          <p:cNvSpPr/>
          <p:nvPr/>
        </p:nvSpPr>
        <p:spPr>
          <a:xfrm>
            <a:off x="3633382" y="2007401"/>
            <a:ext cx="1478238" cy="2344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2123667" y="1417638"/>
            <a:ext cx="832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σ</a:t>
            </a:r>
            <a:r>
              <a:rPr lang="en-US" i="1" baseline="-25000" dirty="0"/>
              <a:t>x,</a:t>
            </a:r>
            <a:r>
              <a:rPr lang="en-US" i="1" baseline="-25000" dirty="0" smtClean="0"/>
              <a:t>s</a:t>
            </a:r>
            <a:r>
              <a:rPr lang="en-US" i="1" dirty="0" smtClean="0"/>
              <a:t> </a:t>
            </a:r>
            <a:r>
              <a:rPr lang="en-US" dirty="0" smtClean="0"/>
              <a:t>= 0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313351" y="1385372"/>
            <a:ext cx="832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σ</a:t>
            </a:r>
            <a:r>
              <a:rPr lang="en-US" i="1" baseline="-25000" dirty="0"/>
              <a:t>x,</a:t>
            </a:r>
            <a:r>
              <a:rPr lang="en-US" i="1" baseline="-25000" dirty="0" smtClean="0"/>
              <a:t>s</a:t>
            </a:r>
            <a:r>
              <a:rPr lang="en-US" i="1" dirty="0" smtClean="0"/>
              <a:t> </a:t>
            </a:r>
            <a:r>
              <a:rPr lang="en-US" dirty="0" smtClean="0"/>
              <a:t>&gt; 0</a:t>
            </a:r>
            <a:endParaRPr lang="en-US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1728082" y="2832211"/>
            <a:ext cx="1196653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669002" y="2104762"/>
            <a:ext cx="0" cy="36372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817769" y="2102521"/>
            <a:ext cx="325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</a:t>
            </a:r>
            <a:endParaRPr lang="en-US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2388340" y="2097246"/>
            <a:ext cx="39559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373063" y="2471853"/>
            <a:ext cx="39559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30184" y="4345026"/>
            <a:ext cx="52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I(s)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88208" y="4341957"/>
            <a:ext cx="52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I(s)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1842" y="5194900"/>
            <a:ext cx="3717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σ</a:t>
            </a:r>
            <a:r>
              <a:rPr lang="en-US" sz="1600" i="1" baseline="-25000" dirty="0" smtClean="0"/>
              <a:t>x,s</a:t>
            </a:r>
            <a:r>
              <a:rPr lang="en-US" sz="1600" dirty="0" smtClean="0"/>
              <a:t> causes reduction of bunching.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σ</a:t>
            </a:r>
            <a:r>
              <a:rPr lang="en-US" sz="1600" i="1" baseline="-25000" dirty="0" smtClean="0"/>
              <a:t>x</a:t>
            </a:r>
            <a:r>
              <a:rPr lang="en-US" sz="1600" i="1" baseline="-25000" dirty="0"/>
              <a:t>,</a:t>
            </a:r>
            <a:r>
              <a:rPr lang="en-US" sz="1600" i="1" baseline="-25000" dirty="0" smtClean="0"/>
              <a:t>s</a:t>
            </a:r>
            <a:r>
              <a:rPr lang="en-US" sz="1600" dirty="0" smtClean="0"/>
              <a:t> ≤ </a:t>
            </a:r>
            <a:r>
              <a:rPr lang="en-US" sz="1600" i="1" dirty="0" smtClean="0"/>
              <a:t>d</a:t>
            </a:r>
            <a:r>
              <a:rPr lang="en-US" sz="1600" dirty="0" smtClean="0"/>
              <a:t>/6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Choice: β</a:t>
            </a:r>
            <a:r>
              <a:rPr lang="en-US" sz="1600" i="1" baseline="-25000" dirty="0" smtClean="0"/>
              <a:t>x</a:t>
            </a:r>
            <a:r>
              <a:rPr lang="en-US" sz="1600" dirty="0" smtClean="0"/>
              <a:t> = 0.5m, </a:t>
            </a:r>
            <a:r>
              <a:rPr lang="en-US" sz="1600" i="1" dirty="0" smtClean="0"/>
              <a:t>d </a:t>
            </a:r>
            <a:r>
              <a:rPr lang="en-US" sz="1600" dirty="0" smtClean="0"/>
              <a:t>= 1mm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For 10 micro-bunches: 2Δx = 1cm</a:t>
            </a:r>
            <a:endParaRPr lang="en-US" sz="1600" dirty="0"/>
          </a:p>
        </p:txBody>
      </p:sp>
      <p:sp>
        <p:nvSpPr>
          <p:cNvPr id="89" name="Right Arrow 88"/>
          <p:cNvSpPr/>
          <p:nvPr/>
        </p:nvSpPr>
        <p:spPr>
          <a:xfrm>
            <a:off x="4399255" y="5777898"/>
            <a:ext cx="978408" cy="182719"/>
          </a:xfrm>
          <a:prstGeom prst="rightArrow">
            <a:avLst/>
          </a:prstGeom>
          <a:solidFill>
            <a:schemeClr val="tx1">
              <a:alpha val="7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5725572" y="5257366"/>
            <a:ext cx="32848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Need beam focusing to get 0.5m beta at foil.</a:t>
            </a:r>
          </a:p>
          <a:p>
            <a:pPr marL="342900" indent="-342900">
              <a:buFont typeface="+mj-lt"/>
              <a:buAutoNum type="arabicPeriod"/>
            </a:pPr>
            <a:endParaRPr lang="en-US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Need TDC kick to </a:t>
            </a:r>
            <a:r>
              <a:rPr lang="en-US" sz="1600" dirty="0"/>
              <a:t>get </a:t>
            </a:r>
            <a:r>
              <a:rPr lang="en-US" sz="1600" dirty="0" err="1" smtClean="0"/>
              <a:t>Δx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0.5 cm tilt at foil for 1 THz (x 4 for 4THz).</a:t>
            </a:r>
            <a:endParaRPr lang="en-US" sz="1600" dirty="0"/>
          </a:p>
        </p:txBody>
      </p:sp>
      <p:sp>
        <p:nvSpPr>
          <p:cNvPr id="91" name="Rectangle 90"/>
          <p:cNvSpPr/>
          <p:nvPr/>
        </p:nvSpPr>
        <p:spPr>
          <a:xfrm>
            <a:off x="4719722" y="2958106"/>
            <a:ext cx="510415" cy="1374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6531962" y="1892426"/>
            <a:ext cx="382827" cy="1374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ounded Rectangle 93"/>
          <p:cNvSpPr/>
          <p:nvPr/>
        </p:nvSpPr>
        <p:spPr>
          <a:xfrm rot="2720026">
            <a:off x="7380738" y="1727503"/>
            <a:ext cx="443573" cy="2541585"/>
          </a:xfrm>
          <a:prstGeom prst="roundRect">
            <a:avLst>
              <a:gd name="adj" fmla="val 176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6496082" y="2995985"/>
            <a:ext cx="510415" cy="1374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8339552" y="1930305"/>
            <a:ext cx="322689" cy="1374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7171289" y="2419615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5" name="Rectangle 64"/>
          <p:cNvSpPr/>
          <p:nvPr/>
        </p:nvSpPr>
        <p:spPr>
          <a:xfrm>
            <a:off x="6914789" y="2766943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4" name="Rectangle 63"/>
          <p:cNvSpPr/>
          <p:nvPr/>
        </p:nvSpPr>
        <p:spPr>
          <a:xfrm>
            <a:off x="6554189" y="3145504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3" name="Rectangle 62"/>
          <p:cNvSpPr/>
          <p:nvPr/>
        </p:nvSpPr>
        <p:spPr>
          <a:xfrm>
            <a:off x="6360149" y="3503243"/>
            <a:ext cx="1478238" cy="1561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97" name="Rectangle 96"/>
          <p:cNvSpPr/>
          <p:nvPr/>
        </p:nvSpPr>
        <p:spPr>
          <a:xfrm>
            <a:off x="6568478" y="3594574"/>
            <a:ext cx="1478238" cy="4169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grpSp>
        <p:nvGrpSpPr>
          <p:cNvPr id="100" name="Group 99"/>
          <p:cNvGrpSpPr/>
          <p:nvPr/>
        </p:nvGrpSpPr>
        <p:grpSpPr>
          <a:xfrm>
            <a:off x="6709370" y="2014653"/>
            <a:ext cx="3036" cy="1667989"/>
            <a:chOff x="6158862" y="2110796"/>
            <a:chExt cx="2436" cy="1339525"/>
          </a:xfrm>
        </p:grpSpPr>
        <p:cxnSp>
          <p:nvCxnSpPr>
            <p:cNvPr id="101" name="Straight Connector 100"/>
            <p:cNvCxnSpPr/>
            <p:nvPr/>
          </p:nvCxnSpPr>
          <p:spPr>
            <a:xfrm>
              <a:off x="6158862" y="2110796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6161298" y="2402895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6161298" y="2694994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161298" y="2995367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6161298" y="3292877"/>
              <a:ext cx="0" cy="157444"/>
            </a:xfrm>
            <a:prstGeom prst="line">
              <a:avLst/>
            </a:prstGeom>
            <a:ln w="889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/>
          <p:cNvCxnSpPr/>
          <p:nvPr/>
        </p:nvCxnSpPr>
        <p:spPr>
          <a:xfrm>
            <a:off x="6412802" y="2832211"/>
            <a:ext cx="732847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012280" y="3792258"/>
            <a:ext cx="144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F6228"/>
                </a:solidFill>
              </a:rPr>
              <a:t>foil</a:t>
            </a:r>
            <a:endParaRPr lang="en-US" dirty="0">
              <a:solidFill>
                <a:srgbClr val="4F6228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7302869" y="1968566"/>
            <a:ext cx="1478238" cy="249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434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13166</TotalTime>
  <Words>1441</Words>
  <Application>Microsoft Macintosh PowerPoint</Application>
  <PresentationFormat>On-screen Show (4:3)</PresentationFormat>
  <Paragraphs>324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Calibri</vt:lpstr>
      <vt:lpstr>CMR9</vt:lpstr>
      <vt:lpstr>CMTI9</vt:lpstr>
      <vt:lpstr>Lucida Grande</vt:lpstr>
      <vt:lpstr>Mangal</vt:lpstr>
      <vt:lpstr>Times New Roman</vt:lpstr>
      <vt:lpstr>Arial</vt:lpstr>
      <vt:lpstr>Office Theme</vt:lpstr>
      <vt:lpstr>Document</vt:lpstr>
      <vt:lpstr>Tunable terahertz source based on the slotted-foil technique and transverse defecting cavities </vt:lpstr>
      <vt:lpstr>Content </vt:lpstr>
      <vt:lpstr>1. Motivation</vt:lpstr>
      <vt:lpstr>Pump-probe experiments at FELs</vt:lpstr>
      <vt:lpstr>THz source for sample excitation at SwissFEL</vt:lpstr>
      <vt:lpstr>THz radiation via undulator radiation</vt:lpstr>
      <vt:lpstr>2. Parameters and design</vt:lpstr>
      <vt:lpstr>Slotted-foil technique with transverse deflecting cavities (TDC)</vt:lpstr>
      <vt:lpstr>Beam parameter at foil</vt:lpstr>
      <vt:lpstr>Facility layout</vt:lpstr>
      <vt:lpstr>Optics design </vt:lpstr>
      <vt:lpstr>Basic RF design</vt:lpstr>
      <vt:lpstr>3. Simulation results</vt:lpstr>
      <vt:lpstr>Injector optimisation (ASTRA) </vt:lpstr>
      <vt:lpstr>x-z phase space (ELEGANT)</vt:lpstr>
      <vt:lpstr>Bunching at 1 THz</vt:lpstr>
      <vt:lpstr>Bunching at 4 THz</vt:lpstr>
      <vt:lpstr>Pulse energy in undulator</vt:lpstr>
      <vt:lpstr>Bandwidth of terahertz radiation</vt:lpstr>
      <vt:lpstr>4. Foil wakefields</vt:lpstr>
      <vt:lpstr>Estimates for wakefields from foil</vt:lpstr>
      <vt:lpstr>5. Summary</vt:lpstr>
      <vt:lpstr>History of designs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design of a THz facility</dc:title>
  <dc:creator>Juergen Pfingtner</dc:creator>
  <cp:lastModifiedBy>Microsoft Office User</cp:lastModifiedBy>
  <cp:revision>343</cp:revision>
  <cp:lastPrinted>2017-07-24T08:56:36Z</cp:lastPrinted>
  <dcterms:created xsi:type="dcterms:W3CDTF">2017-06-21T08:54:10Z</dcterms:created>
  <dcterms:modified xsi:type="dcterms:W3CDTF">2017-11-06T16:12:20Z</dcterms:modified>
</cp:coreProperties>
</file>