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1" r:id="rId6"/>
    <p:sldId id="310" r:id="rId7"/>
    <p:sldId id="287" r:id="rId8"/>
    <p:sldId id="289" r:id="rId9"/>
    <p:sldId id="304" r:id="rId10"/>
    <p:sldId id="293" r:id="rId11"/>
    <p:sldId id="290" r:id="rId12"/>
    <p:sldId id="299" r:id="rId13"/>
    <p:sldId id="297" r:id="rId14"/>
    <p:sldId id="305" r:id="rId15"/>
    <p:sldId id="280" r:id="rId16"/>
    <p:sldId id="311" r:id="rId17"/>
    <p:sldId id="308" r:id="rId18"/>
    <p:sldId id="306" r:id="rId19"/>
    <p:sldId id="301" r:id="rId20"/>
    <p:sldId id="302" r:id="rId21"/>
    <p:sldId id="30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9" autoAdjust="0"/>
    <p:restoredTop sz="94660"/>
  </p:normalViewPr>
  <p:slideViewPr>
    <p:cSldViewPr snapToGrid="0">
      <p:cViewPr varScale="1">
        <p:scale>
          <a:sx n="69" d="100"/>
          <a:sy n="69" d="100"/>
        </p:scale>
        <p:origin x="10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4E8D44-C8F4-402E-9C32-84B800418EEA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326EE-F833-4E70-B7B8-19A71BC98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73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326EE-F833-4E70-B7B8-19A71BC982F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54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78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151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753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528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820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05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08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444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80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20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38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AD7E1-4342-4669-8AE5-E14828D3781F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76CE9-DF35-48CF-9CA8-B20217195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29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40.png"/><Relationship Id="rId7" Type="http://schemas.openxmlformats.org/officeDocument/2006/relationships/image" Target="../media/image3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2432" y="1222323"/>
            <a:ext cx="5829300" cy="179070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Hollow Electron Lens Impedance Simulations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694" y="3535923"/>
            <a:ext cx="4826776" cy="1241822"/>
          </a:xfrm>
        </p:spPr>
        <p:txBody>
          <a:bodyPr>
            <a:normAutofit fontScale="25000" lnSpcReduction="20000"/>
          </a:bodyPr>
          <a:lstStyle/>
          <a:p>
            <a:r>
              <a:rPr lang="en-GB" sz="5500" dirty="0"/>
              <a:t>  </a:t>
            </a:r>
            <a:r>
              <a:rPr lang="en-GB" sz="9600" dirty="0"/>
              <a:t>Giacomo Mazzacano, Benoit </a:t>
            </a:r>
            <a:r>
              <a:rPr lang="en-GB" sz="9600" dirty="0" err="1"/>
              <a:t>Salvant</a:t>
            </a:r>
            <a:endParaRPr lang="en-GB" sz="9600" dirty="0"/>
          </a:p>
          <a:p>
            <a:r>
              <a:rPr lang="en-GB" sz="9600" dirty="0"/>
              <a:t>BE-ABP-HSC</a:t>
            </a:r>
          </a:p>
          <a:p>
            <a:endParaRPr lang="en-GB" dirty="0"/>
          </a:p>
          <a:p>
            <a:endParaRPr lang="en-GB" dirty="0"/>
          </a:p>
          <a:p>
            <a:r>
              <a:rPr lang="it-IT" dirty="0"/>
              <a:t> </a:t>
            </a:r>
            <a:endParaRPr lang="en-GB" dirty="0"/>
          </a:p>
          <a:p>
            <a:endParaRPr lang="en-GB" dirty="0"/>
          </a:p>
        </p:txBody>
      </p:sp>
      <p:pic>
        <p:nvPicPr>
          <p:cNvPr id="4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80698" y="493678"/>
            <a:ext cx="1792605" cy="896885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03" y="385017"/>
            <a:ext cx="1342129" cy="123544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3735" y="5722935"/>
            <a:ext cx="86102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Acknowlegments</a:t>
            </a:r>
            <a:r>
              <a:rPr lang="en-GB" dirty="0"/>
              <a:t>:</a:t>
            </a:r>
          </a:p>
          <a:p>
            <a:r>
              <a:rPr lang="en-GB" dirty="0"/>
              <a:t>Nicolo’ </a:t>
            </a:r>
            <a:r>
              <a:rPr lang="en-GB" dirty="0" err="1"/>
              <a:t>Biancacci</a:t>
            </a:r>
            <a:r>
              <a:rPr lang="en-GB" dirty="0"/>
              <a:t>,</a:t>
            </a:r>
            <a:r>
              <a:rPr lang="fi-FI" dirty="0"/>
              <a:t> Antti Kolehmainen,</a:t>
            </a:r>
            <a:r>
              <a:rPr lang="en-GB" dirty="0"/>
              <a:t> Elias </a:t>
            </a:r>
            <a:r>
              <a:rPr lang="en-GB" dirty="0" err="1"/>
              <a:t>Métral</a:t>
            </a:r>
            <a:r>
              <a:rPr lang="en-GB" dirty="0"/>
              <a:t>, Diego Perini, Gerhard Schneider, Adriana Rossi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223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319965FD-BBA2-4310-8BB1-0B85DC6E9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77" y="379796"/>
            <a:ext cx="8922058" cy="3817397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95CE72DA-59C0-459E-8537-4A54E882DAD3}"/>
              </a:ext>
            </a:extLst>
          </p:cNvPr>
          <p:cNvSpPr txBox="1"/>
          <p:nvPr/>
        </p:nvSpPr>
        <p:spPr>
          <a:xfrm>
            <a:off x="2354992" y="10464"/>
            <a:ext cx="4835921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                    </a:t>
            </a:r>
            <a:r>
              <a:rPr lang="it-IT" dirty="0" err="1"/>
              <a:t>Dipolar</a:t>
            </a:r>
            <a:r>
              <a:rPr lang="it-IT" dirty="0"/>
              <a:t> X </a:t>
            </a:r>
            <a:r>
              <a:rPr lang="it-IT" dirty="0" err="1"/>
              <a:t>Impedance</a:t>
            </a:r>
            <a:r>
              <a:rPr lang="it-IT" dirty="0"/>
              <a:t>,  Real</a:t>
            </a:r>
            <a:endParaRPr lang="en-GB" dirty="0"/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131156CF-6435-4FD1-A33A-3CE3F5CD9678}"/>
              </a:ext>
            </a:extLst>
          </p:cNvPr>
          <p:cNvSpPr/>
          <p:nvPr/>
        </p:nvSpPr>
        <p:spPr>
          <a:xfrm>
            <a:off x="5228948" y="559293"/>
            <a:ext cx="941033" cy="3151573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447234DD-8EF6-42AC-963E-B2761DB016D8}"/>
              </a:ext>
            </a:extLst>
          </p:cNvPr>
          <p:cNvSpPr/>
          <p:nvPr/>
        </p:nvSpPr>
        <p:spPr>
          <a:xfrm>
            <a:off x="6649374" y="1722268"/>
            <a:ext cx="941033" cy="210650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56E7D563-5593-47D3-86DE-0CE75D329971}"/>
              </a:ext>
            </a:extLst>
          </p:cNvPr>
          <p:cNvSpPr/>
          <p:nvPr/>
        </p:nvSpPr>
        <p:spPr>
          <a:xfrm>
            <a:off x="7359587" y="1553593"/>
            <a:ext cx="1029811" cy="215727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5C2FDBAF-F125-4625-BADD-74190FFB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244" y="1963857"/>
            <a:ext cx="5318588" cy="467476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FD3E96BC-8B44-4D9E-9978-AF6EA3DC3875}"/>
              </a:ext>
            </a:extLst>
          </p:cNvPr>
          <p:cNvSpPr txBox="1"/>
          <p:nvPr/>
        </p:nvSpPr>
        <p:spPr>
          <a:xfrm>
            <a:off x="1883270" y="518295"/>
            <a:ext cx="3444535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From </a:t>
            </a:r>
            <a:r>
              <a:rPr lang="it-IT" sz="2400" dirty="0" err="1"/>
              <a:t>Panowsky-Wenzel</a:t>
            </a:r>
            <a:endParaRPr lang="en-GB" sz="2400" dirty="0"/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C48B5A04-EC4B-4452-85B1-298B00E4B991}"/>
              </a:ext>
            </a:extLst>
          </p:cNvPr>
          <p:cNvSpPr/>
          <p:nvPr/>
        </p:nvSpPr>
        <p:spPr>
          <a:xfrm>
            <a:off x="3335365" y="1036151"/>
            <a:ext cx="363984" cy="8687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CA04FA22-F65E-4704-831B-4F7648013490}"/>
                  </a:ext>
                </a:extLst>
              </p:cNvPr>
              <p:cNvSpPr txBox="1"/>
              <p:nvPr/>
            </p:nvSpPr>
            <p:spPr>
              <a:xfrm>
                <a:off x="6205491" y="4119238"/>
                <a:ext cx="2805344" cy="158908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⟘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𝑚𝑜𝑑𝑒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000" dirty="0"/>
                  <a:t> = 34 k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𝛺</m:t>
                    </m:r>
                  </m:oMath>
                </a14:m>
                <a:r>
                  <a:rPr lang="en-GB" sz="2000" dirty="0"/>
                  <a:t>/m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⟘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𝑚𝑜𝑑𝑒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dirty="0"/>
                  <a:t> = 15 k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𝛺</m:t>
                    </m:r>
                  </m:oMath>
                </a14:m>
                <a:r>
                  <a:rPr lang="en-GB" sz="2000" dirty="0"/>
                  <a:t>/m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⟘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𝑚𝑜𝑑𝑒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sz="2000" dirty="0"/>
                  <a:t> = 23 k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𝛺</m:t>
                    </m:r>
                  </m:oMath>
                </a14:m>
                <a:r>
                  <a:rPr lang="en-GB" sz="2000" dirty="0"/>
                  <a:t>/m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CA04FA22-F65E-4704-831B-4F76480134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5491" y="4119238"/>
                <a:ext cx="2805344" cy="158908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ccia in giù 2">
            <a:extLst>
              <a:ext uri="{FF2B5EF4-FFF2-40B4-BE49-F238E27FC236}">
                <a16:creationId xmlns:a16="http://schemas.microsoft.com/office/drawing/2014/main" id="{A6A3E40C-38B3-4B31-A874-8EC6C4301253}"/>
              </a:ext>
            </a:extLst>
          </p:cNvPr>
          <p:cNvSpPr/>
          <p:nvPr/>
        </p:nvSpPr>
        <p:spPr>
          <a:xfrm>
            <a:off x="7327115" y="5377976"/>
            <a:ext cx="319596" cy="7318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BBE3D7A0-49B1-4EC2-B7AB-C880E3C06B8F}"/>
                  </a:ext>
                </a:extLst>
              </p:cNvPr>
              <p:cNvSpPr txBox="1"/>
              <p:nvPr/>
            </p:nvSpPr>
            <p:spPr>
              <a:xfrm>
                <a:off x="6335853" y="6102665"/>
                <a:ext cx="2302119" cy="49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 To be </a:t>
                </a:r>
                <a:r>
                  <a:rPr lang="it-IT" dirty="0" err="1"/>
                  <a:t>multiplied</a:t>
                </a:r>
                <a:r>
                  <a:rPr lang="it-IT" dirty="0"/>
                  <a:t> by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70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BBE3D7A0-49B1-4EC2-B7AB-C880E3C06B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5853" y="6102665"/>
                <a:ext cx="2302119" cy="499817"/>
              </a:xfrm>
              <a:prstGeom prst="rect">
                <a:avLst/>
              </a:prstGeom>
              <a:blipFill>
                <a:blip r:embed="rId5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8805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113E5503-B283-42FC-A5DC-57CA4DF1C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98" y="468572"/>
            <a:ext cx="8851037" cy="387260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69C23E9-238E-4E55-9757-BF8F5813BE74}"/>
              </a:ext>
            </a:extLst>
          </p:cNvPr>
          <p:cNvSpPr txBox="1"/>
          <p:nvPr/>
        </p:nvSpPr>
        <p:spPr>
          <a:xfrm>
            <a:off x="2376452" y="99240"/>
            <a:ext cx="4152339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         </a:t>
            </a:r>
            <a:r>
              <a:rPr lang="it-IT" dirty="0" err="1"/>
              <a:t>Dipolar</a:t>
            </a:r>
            <a:r>
              <a:rPr lang="it-IT" dirty="0"/>
              <a:t> Y </a:t>
            </a:r>
            <a:r>
              <a:rPr lang="it-IT" dirty="0" err="1"/>
              <a:t>Impedance</a:t>
            </a:r>
            <a:r>
              <a:rPr lang="it-IT" dirty="0"/>
              <a:t>,  </a:t>
            </a:r>
            <a:r>
              <a:rPr lang="it-IT" dirty="0" err="1"/>
              <a:t>Imaginary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la 3">
                <a:extLst>
                  <a:ext uri="{FF2B5EF4-FFF2-40B4-BE49-F238E27FC236}">
                    <a16:creationId xmlns:a16="http://schemas.microsoft.com/office/drawing/2014/main" id="{F55CF06D-4030-40B9-B7FE-AA9B8C20E2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9145476"/>
                  </p:ext>
                </p:extLst>
              </p:nvPr>
            </p:nvGraphicFramePr>
            <p:xfrm>
              <a:off x="1183139" y="4770048"/>
              <a:ext cx="6538966" cy="13421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69483">
                      <a:extLst>
                        <a:ext uri="{9D8B030D-6E8A-4147-A177-3AD203B41FA5}">
                          <a16:colId xmlns:a16="http://schemas.microsoft.com/office/drawing/2014/main" val="71632760"/>
                        </a:ext>
                      </a:extLst>
                    </a:gridCol>
                    <a:gridCol w="3269483">
                      <a:extLst>
                        <a:ext uri="{9D8B030D-6E8A-4147-A177-3AD203B41FA5}">
                          <a16:colId xmlns:a16="http://schemas.microsoft.com/office/drawing/2014/main" val="169016826"/>
                        </a:ext>
                      </a:extLst>
                    </a:gridCol>
                  </a:tblGrid>
                  <a:tr h="662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Electron Lens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/>
                            <a:t>Total LHC </a:t>
                          </a:r>
                          <a:r>
                            <a:rPr lang="it-IT" sz="1800" dirty="0" err="1"/>
                            <a:t>Impedance</a:t>
                          </a:r>
                          <a:endParaRPr lang="en-GB" sz="1800" dirty="0"/>
                        </a:p>
                        <a:p>
                          <a:pPr algn="ctr"/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9444192"/>
                      </a:ext>
                    </a:extLst>
                  </a:tr>
                  <a:tr h="48753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0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it-IT" sz="2000" b="0" i="1" smtClean="0">
                                        <a:latin typeface="Cambria Math" panose="02040503050406030204" pitchFamily="18" charset="0"/>
                                      </a:rPr>
                                      <m:t>𝑡𝑟𝑎𝑛𝑠</m:t>
                                    </m:r>
                                  </m:sub>
                                </m:sSub>
                                <m:r>
                                  <a:rPr lang="it-IT" sz="2000" b="0" i="0" smtClean="0">
                                    <a:latin typeface="Cambria Math" panose="02040503050406030204" pitchFamily="18" charset="0"/>
                                  </a:rPr>
                                  <m:t>=700</m:t>
                                </m:r>
                                <m:r>
                                  <a:rPr lang="en-GB" sz="20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2000" i="1" smtClean="0">
                                            <a:latin typeface="Cambria Math" panose="02040503050406030204" pitchFamily="18" charset="0"/>
                                          </a:rPr>
                                          <m:t>β</m:t>
                                        </m:r>
                                      </m:e>
                                      <m:sub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70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  <m:t>𝑡𝑟𝑎𝑛𝑠</m:t>
                                    </m:r>
                                  </m:sub>
                                </m:sSub>
                                <m:r>
                                  <a:rPr lang="it-IT" sz="2100" b="0" i="0" smtClean="0">
                                    <a:latin typeface="Cambria Math" panose="02040503050406030204" pitchFamily="18" charset="0"/>
                                  </a:rPr>
                                  <m:t>=2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2100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GB" sz="21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  <m:r>
                                  <a:rPr lang="it-IT" sz="21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it-IT" sz="21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GB" sz="2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00063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la 3">
                <a:extLst>
                  <a:ext uri="{FF2B5EF4-FFF2-40B4-BE49-F238E27FC236}">
                    <a16:creationId xmlns:a16="http://schemas.microsoft.com/office/drawing/2014/main" id="{F55CF06D-4030-40B9-B7FE-AA9B8C20E2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9145476"/>
                  </p:ext>
                </p:extLst>
              </p:nvPr>
            </p:nvGraphicFramePr>
            <p:xfrm>
              <a:off x="1183139" y="4770048"/>
              <a:ext cx="6538966" cy="13421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69483">
                      <a:extLst>
                        <a:ext uri="{9D8B030D-6E8A-4147-A177-3AD203B41FA5}">
                          <a16:colId xmlns:a16="http://schemas.microsoft.com/office/drawing/2014/main" val="71632760"/>
                        </a:ext>
                      </a:extLst>
                    </a:gridCol>
                    <a:gridCol w="3269483">
                      <a:extLst>
                        <a:ext uri="{9D8B030D-6E8A-4147-A177-3AD203B41FA5}">
                          <a16:colId xmlns:a16="http://schemas.microsoft.com/office/drawing/2014/main" val="169016826"/>
                        </a:ext>
                      </a:extLst>
                    </a:gridCol>
                  </a:tblGrid>
                  <a:tr h="662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Electron Lens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/>
                            <a:t>Total LHC </a:t>
                          </a:r>
                          <a:r>
                            <a:rPr lang="it-IT" sz="1800" dirty="0" err="1"/>
                            <a:t>Impedance</a:t>
                          </a:r>
                          <a:endParaRPr lang="en-GB" sz="1800" dirty="0"/>
                        </a:p>
                        <a:p>
                          <a:pPr algn="ctr"/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9444192"/>
                      </a:ext>
                    </a:extLst>
                  </a:tr>
                  <a:tr h="6792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6" t="-101786" r="-100559" b="-17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373" t="-101786" r="-746" b="-17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8000634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01202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3B7F83A7-5AC2-4CBC-B22B-8A3D06F0C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7111"/>
            <a:ext cx="9037468" cy="374968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0034A33-43BB-488A-B5F2-F04FEC828638}"/>
              </a:ext>
            </a:extLst>
          </p:cNvPr>
          <p:cNvSpPr txBox="1"/>
          <p:nvPr/>
        </p:nvSpPr>
        <p:spPr>
          <a:xfrm>
            <a:off x="2376452" y="67807"/>
            <a:ext cx="4152339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     </a:t>
            </a:r>
            <a:r>
              <a:rPr lang="it-IT" dirty="0" err="1"/>
              <a:t>Quadrupolar</a:t>
            </a:r>
            <a:r>
              <a:rPr lang="it-IT" dirty="0"/>
              <a:t> X </a:t>
            </a:r>
            <a:r>
              <a:rPr lang="it-IT" dirty="0" err="1"/>
              <a:t>Impedance</a:t>
            </a:r>
            <a:r>
              <a:rPr lang="it-IT" dirty="0"/>
              <a:t>,  </a:t>
            </a:r>
            <a:r>
              <a:rPr lang="it-IT" dirty="0" err="1"/>
              <a:t>Imaginary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la 3">
                <a:extLst>
                  <a:ext uri="{FF2B5EF4-FFF2-40B4-BE49-F238E27FC236}">
                    <a16:creationId xmlns:a16="http://schemas.microsoft.com/office/drawing/2014/main" id="{39B2FE91-52AF-4489-8EDD-3C99E2B04B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207614"/>
                  </p:ext>
                </p:extLst>
              </p:nvPr>
            </p:nvGraphicFramePr>
            <p:xfrm>
              <a:off x="1183139" y="4770048"/>
              <a:ext cx="6538966" cy="135382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69483">
                      <a:extLst>
                        <a:ext uri="{9D8B030D-6E8A-4147-A177-3AD203B41FA5}">
                          <a16:colId xmlns:a16="http://schemas.microsoft.com/office/drawing/2014/main" val="71632760"/>
                        </a:ext>
                      </a:extLst>
                    </a:gridCol>
                    <a:gridCol w="3269483">
                      <a:extLst>
                        <a:ext uri="{9D8B030D-6E8A-4147-A177-3AD203B41FA5}">
                          <a16:colId xmlns:a16="http://schemas.microsoft.com/office/drawing/2014/main" val="169016826"/>
                        </a:ext>
                      </a:extLst>
                    </a:gridCol>
                  </a:tblGrid>
                  <a:tr h="662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Electron Lens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/>
                            <a:t>Total LHC </a:t>
                          </a:r>
                          <a:r>
                            <a:rPr lang="it-IT" sz="1800" dirty="0" err="1"/>
                            <a:t>Impedance</a:t>
                          </a:r>
                          <a:endParaRPr lang="en-GB" sz="1800" dirty="0"/>
                        </a:p>
                        <a:p>
                          <a:pPr algn="ctr"/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9444192"/>
                      </a:ext>
                    </a:extLst>
                  </a:tr>
                  <a:tr h="48753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  <m:t>𝑡𝑟𝑎𝑛𝑠</m:t>
                                    </m:r>
                                  </m:sub>
                                </m:sSub>
                                <m:r>
                                  <a:rPr lang="it-IT" sz="2100" b="0" i="0" smtClean="0">
                                    <a:latin typeface="Cambria Math" panose="02040503050406030204" pitchFamily="18" charset="0"/>
                                  </a:rPr>
                                  <m:t>=140</m:t>
                                </m:r>
                                <m:r>
                                  <a:rPr lang="en-GB" sz="21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21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  <m:r>
                                  <a:rPr lang="it-IT" sz="21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it-IT" sz="21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2000" i="1" smtClean="0">
                                            <a:latin typeface="Cambria Math" panose="02040503050406030204" pitchFamily="18" charset="0"/>
                                          </a:rPr>
                                          <m:t>β</m:t>
                                        </m:r>
                                      </m:e>
                                      <m:sub>
                                        <m:r>
                                          <a:rPr lang="it-IT" sz="20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70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2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  <m:t>𝑡𝑟𝑎𝑛𝑠</m:t>
                                    </m:r>
                                  </m:sub>
                                </m:sSub>
                                <m:r>
                                  <a:rPr lang="it-IT" sz="2100" b="0" i="0" smtClean="0">
                                    <a:latin typeface="Cambria Math" panose="02040503050406030204" pitchFamily="18" charset="0"/>
                                  </a:rPr>
                                  <m:t>=2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2100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GB" sz="21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  <m:r>
                                  <a:rPr lang="it-IT" sz="21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it-IT" sz="21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GB" sz="2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00063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la 3">
                <a:extLst>
                  <a:ext uri="{FF2B5EF4-FFF2-40B4-BE49-F238E27FC236}">
                    <a16:creationId xmlns:a16="http://schemas.microsoft.com/office/drawing/2014/main" id="{39B2FE91-52AF-4489-8EDD-3C99E2B04B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207614"/>
                  </p:ext>
                </p:extLst>
              </p:nvPr>
            </p:nvGraphicFramePr>
            <p:xfrm>
              <a:off x="1183139" y="4770048"/>
              <a:ext cx="6538966" cy="135382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69483">
                      <a:extLst>
                        <a:ext uri="{9D8B030D-6E8A-4147-A177-3AD203B41FA5}">
                          <a16:colId xmlns:a16="http://schemas.microsoft.com/office/drawing/2014/main" val="71632760"/>
                        </a:ext>
                      </a:extLst>
                    </a:gridCol>
                    <a:gridCol w="3269483">
                      <a:extLst>
                        <a:ext uri="{9D8B030D-6E8A-4147-A177-3AD203B41FA5}">
                          <a16:colId xmlns:a16="http://schemas.microsoft.com/office/drawing/2014/main" val="169016826"/>
                        </a:ext>
                      </a:extLst>
                    </a:gridCol>
                  </a:tblGrid>
                  <a:tr h="662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Electron Lens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/>
                            <a:t>Total LHC </a:t>
                          </a:r>
                          <a:r>
                            <a:rPr lang="it-IT" sz="1800" dirty="0" err="1"/>
                            <a:t>Impedance</a:t>
                          </a:r>
                          <a:endParaRPr lang="en-GB" sz="1800" dirty="0"/>
                        </a:p>
                        <a:p>
                          <a:pPr algn="ctr"/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9444192"/>
                      </a:ext>
                    </a:extLst>
                  </a:tr>
                  <a:tr h="69094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6" t="-100000" r="-100559" b="-1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373" t="-100000" r="-746" b="-17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8000634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4503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31B351F8-9858-42B6-A447-1D91E39D4ED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3077145"/>
                  </p:ext>
                </p:extLst>
              </p:nvPr>
            </p:nvGraphicFramePr>
            <p:xfrm>
              <a:off x="1183139" y="4770048"/>
              <a:ext cx="6538966" cy="13714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69483">
                      <a:extLst>
                        <a:ext uri="{9D8B030D-6E8A-4147-A177-3AD203B41FA5}">
                          <a16:colId xmlns:a16="http://schemas.microsoft.com/office/drawing/2014/main" val="71632760"/>
                        </a:ext>
                      </a:extLst>
                    </a:gridCol>
                    <a:gridCol w="3269483">
                      <a:extLst>
                        <a:ext uri="{9D8B030D-6E8A-4147-A177-3AD203B41FA5}">
                          <a16:colId xmlns:a16="http://schemas.microsoft.com/office/drawing/2014/main" val="169016826"/>
                        </a:ext>
                      </a:extLst>
                    </a:gridCol>
                  </a:tblGrid>
                  <a:tr h="662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Electron Lens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/>
                            <a:t>Total LHC </a:t>
                          </a:r>
                          <a:r>
                            <a:rPr lang="it-IT" sz="1800" dirty="0" err="1"/>
                            <a:t>Impedance</a:t>
                          </a:r>
                          <a:endParaRPr lang="en-GB" sz="1800" dirty="0"/>
                        </a:p>
                        <a:p>
                          <a:pPr algn="ctr"/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9444192"/>
                      </a:ext>
                    </a:extLst>
                  </a:tr>
                  <a:tr h="48753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  <m:t>𝑡𝑟𝑎𝑛𝑠</m:t>
                                    </m:r>
                                  </m:sub>
                                </m:sSub>
                                <m:r>
                                  <a:rPr lang="it-IT" sz="2100" b="0" i="0" smtClean="0">
                                    <a:latin typeface="Cambria Math" panose="02040503050406030204" pitchFamily="18" charset="0"/>
                                  </a:rPr>
                                  <m:t>=150</m:t>
                                </m:r>
                                <m:r>
                                  <a:rPr lang="en-GB" sz="21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21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  <m:r>
                                  <a:rPr lang="it-IT" sz="21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it-IT" sz="21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GB" sz="2100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it-IT" sz="21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GB" sz="2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21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2100" i="1" smtClean="0">
                                            <a:latin typeface="Cambria Math" panose="02040503050406030204" pitchFamily="18" charset="0"/>
                                          </a:rPr>
                                          <m:t>β</m:t>
                                        </m:r>
                                      </m:e>
                                      <m:sub>
                                        <m:r>
                                          <a:rPr lang="en-GB" sz="2100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sz="2100" b="0" i="1" smtClean="0">
                                        <a:latin typeface="Cambria Math" panose="02040503050406030204" pitchFamily="18" charset="0"/>
                                      </a:rPr>
                                      <m:t>70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2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it-IT" sz="2100" b="0" i="1" smtClean="0">
                                        <a:latin typeface="Cambria Math" panose="02040503050406030204" pitchFamily="18" charset="0"/>
                                      </a:rPr>
                                      <m:t>𝑡𝑟𝑎𝑛𝑠</m:t>
                                    </m:r>
                                  </m:sub>
                                </m:sSub>
                                <m:r>
                                  <a:rPr lang="it-IT" sz="2100" b="0" i="0" smtClean="0">
                                    <a:latin typeface="Cambria Math" panose="02040503050406030204" pitchFamily="18" charset="0"/>
                                  </a:rPr>
                                  <m:t>=2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2100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GB" sz="21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  <m:r>
                                  <a:rPr lang="it-IT" sz="21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it-IT" sz="21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GB" sz="2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00063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31B351F8-9858-42B6-A447-1D91E39D4ED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3077145"/>
                  </p:ext>
                </p:extLst>
              </p:nvPr>
            </p:nvGraphicFramePr>
            <p:xfrm>
              <a:off x="1183139" y="4770048"/>
              <a:ext cx="6538966" cy="13714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69483">
                      <a:extLst>
                        <a:ext uri="{9D8B030D-6E8A-4147-A177-3AD203B41FA5}">
                          <a16:colId xmlns:a16="http://schemas.microsoft.com/office/drawing/2014/main" val="71632760"/>
                        </a:ext>
                      </a:extLst>
                    </a:gridCol>
                    <a:gridCol w="3269483">
                      <a:extLst>
                        <a:ext uri="{9D8B030D-6E8A-4147-A177-3AD203B41FA5}">
                          <a16:colId xmlns:a16="http://schemas.microsoft.com/office/drawing/2014/main" val="169016826"/>
                        </a:ext>
                      </a:extLst>
                    </a:gridCol>
                  </a:tblGrid>
                  <a:tr h="662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Electron Lens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/>
                            <a:t>Total LHC </a:t>
                          </a:r>
                          <a:r>
                            <a:rPr lang="it-IT" sz="1800" dirty="0" err="1"/>
                            <a:t>Impedance</a:t>
                          </a:r>
                          <a:endParaRPr lang="en-GB" sz="1800" dirty="0"/>
                        </a:p>
                        <a:p>
                          <a:pPr algn="ctr"/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9444192"/>
                      </a:ext>
                    </a:extLst>
                  </a:tr>
                  <a:tr h="7085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6" t="-97436" r="-100559" b="-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373" t="-97436" r="-746" b="-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8000634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073DE6DA-3411-4A19-B7D7-26890882A47B}"/>
              </a:ext>
            </a:extLst>
          </p:cNvPr>
          <p:cNvSpPr txBox="1"/>
          <p:nvPr/>
        </p:nvSpPr>
        <p:spPr>
          <a:xfrm>
            <a:off x="2376452" y="67807"/>
            <a:ext cx="4152339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     </a:t>
            </a:r>
            <a:r>
              <a:rPr lang="it-IT" dirty="0" err="1"/>
              <a:t>Quadrupolar</a:t>
            </a:r>
            <a:r>
              <a:rPr lang="it-IT" dirty="0"/>
              <a:t> Y </a:t>
            </a:r>
            <a:r>
              <a:rPr lang="it-IT" dirty="0" err="1"/>
              <a:t>Impedance</a:t>
            </a:r>
            <a:r>
              <a:rPr lang="it-IT" dirty="0"/>
              <a:t>,  </a:t>
            </a:r>
            <a:r>
              <a:rPr lang="it-IT" dirty="0" err="1"/>
              <a:t>Imaginary</a:t>
            </a:r>
            <a:endParaRPr lang="en-GB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971152C-F473-430D-8F42-E3D46B018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1527"/>
            <a:ext cx="9144000" cy="362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392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D274F89-5074-49F9-9DA7-0A2B6EA438BA}"/>
              </a:ext>
            </a:extLst>
          </p:cNvPr>
          <p:cNvSpPr txBox="1"/>
          <p:nvPr/>
        </p:nvSpPr>
        <p:spPr>
          <a:xfrm>
            <a:off x="3071672" y="337352"/>
            <a:ext cx="3000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/>
              <a:t>CONCLUSIONS</a:t>
            </a:r>
            <a:endParaRPr lang="en-GB" sz="36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28606C5-7922-4688-9B8A-501040B30217}"/>
              </a:ext>
            </a:extLst>
          </p:cNvPr>
          <p:cNvSpPr txBox="1"/>
          <p:nvPr/>
        </p:nvSpPr>
        <p:spPr>
          <a:xfrm>
            <a:off x="590363" y="1429305"/>
            <a:ext cx="79632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it-IT" sz="2800" dirty="0"/>
              <a:t>The device </a:t>
            </a:r>
            <a:r>
              <a:rPr lang="it-IT" sz="2800" dirty="0" err="1"/>
              <a:t>has</a:t>
            </a:r>
            <a:r>
              <a:rPr lang="it-IT" sz="2800" dirty="0"/>
              <a:t> </a:t>
            </a:r>
            <a:r>
              <a:rPr lang="it-IT" sz="2800" dirty="0" err="1"/>
              <a:t>shown</a:t>
            </a:r>
            <a:r>
              <a:rPr lang="it-IT" sz="2800" dirty="0"/>
              <a:t> </a:t>
            </a:r>
            <a:r>
              <a:rPr lang="it-IT" sz="2800" dirty="0" err="1"/>
              <a:t>good</a:t>
            </a:r>
            <a:r>
              <a:rPr lang="it-IT" sz="2800" dirty="0"/>
              <a:t> performance from the </a:t>
            </a:r>
            <a:r>
              <a:rPr lang="it-IT" sz="2800" dirty="0" err="1"/>
              <a:t>impedance</a:t>
            </a:r>
            <a:r>
              <a:rPr lang="it-IT" sz="2800" dirty="0"/>
              <a:t> point of </a:t>
            </a:r>
            <a:r>
              <a:rPr lang="it-IT" sz="2800" dirty="0" err="1"/>
              <a:t>view</a:t>
            </a:r>
            <a:endParaRPr lang="it-IT" sz="2800" dirty="0"/>
          </a:p>
          <a:p>
            <a:endParaRPr lang="it-IT" sz="2800" dirty="0"/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it-IT" sz="2800" dirty="0"/>
              <a:t> </a:t>
            </a:r>
            <a:r>
              <a:rPr lang="it-IT" sz="2800" dirty="0" err="1"/>
              <a:t>All</a:t>
            </a:r>
            <a:r>
              <a:rPr lang="it-IT" sz="2800" dirty="0"/>
              <a:t> the </a:t>
            </a:r>
            <a:r>
              <a:rPr lang="it-IT" sz="2800" dirty="0" err="1"/>
              <a:t>values</a:t>
            </a:r>
            <a:r>
              <a:rPr lang="it-IT" sz="2800" dirty="0"/>
              <a:t> </a:t>
            </a:r>
            <a:r>
              <a:rPr lang="it-IT" sz="2800" dirty="0" err="1"/>
              <a:t>obtained</a:t>
            </a:r>
            <a:r>
              <a:rPr lang="it-IT" sz="2800" dirty="0"/>
              <a:t> are </a:t>
            </a:r>
            <a:r>
              <a:rPr lang="it-IT" sz="2800" dirty="0" err="1"/>
              <a:t>significantly</a:t>
            </a:r>
            <a:r>
              <a:rPr lang="it-IT" sz="2800" dirty="0"/>
              <a:t> </a:t>
            </a:r>
            <a:r>
              <a:rPr lang="it-IT" sz="2800" dirty="0" err="1"/>
              <a:t>below</a:t>
            </a:r>
            <a:r>
              <a:rPr lang="it-IT" sz="2800" dirty="0"/>
              <a:t> the LHC budget</a:t>
            </a:r>
            <a:endParaRPr lang="en-GB" sz="28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E24801B-6626-40B7-8FC6-204B71AFE29C}"/>
              </a:ext>
            </a:extLst>
          </p:cNvPr>
          <p:cNvSpPr/>
          <p:nvPr/>
        </p:nvSpPr>
        <p:spPr>
          <a:xfrm>
            <a:off x="186430" y="5765591"/>
            <a:ext cx="91306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GB" sz="1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G.Mazzacano</a:t>
            </a:r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Hollow Electron Lens Impedance Simulations]     </a:t>
            </a:r>
            <a:r>
              <a:rPr lang="en-GB" sz="1600" dirty="0">
                <a:solidFill>
                  <a:srgbClr val="00B0F0"/>
                </a:solidFill>
              </a:rPr>
              <a:t>https://indico.cern.ch/event/623679</a:t>
            </a:r>
            <a:r>
              <a:rPr lang="en-GB" sz="1600" dirty="0"/>
              <a:t>/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6DF825D-3B4E-4A61-91D1-F21F2F5E24F3}"/>
              </a:ext>
            </a:extLst>
          </p:cNvPr>
          <p:cNvSpPr txBox="1"/>
          <p:nvPr/>
        </p:nvSpPr>
        <p:spPr>
          <a:xfrm>
            <a:off x="186430" y="5388746"/>
            <a:ext cx="1686758" cy="376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For more info: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551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956" y="2309966"/>
            <a:ext cx="85024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 for your time</a:t>
            </a:r>
          </a:p>
        </p:txBody>
      </p:sp>
    </p:spTree>
    <p:extLst>
      <p:ext uri="{BB962C8B-B14F-4D97-AF65-F5344CB8AC3E}">
        <p14:creationId xmlns:p14="http://schemas.microsoft.com/office/powerpoint/2010/main" val="948908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51" y="305521"/>
            <a:ext cx="4924425" cy="28479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600" y="2651045"/>
            <a:ext cx="6408304" cy="40845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69924" y="766618"/>
            <a:ext cx="3804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Updated design</a:t>
            </a:r>
            <a:br>
              <a:rPr lang="en-US" dirty="0" smtClean="0"/>
            </a:br>
            <a:r>
              <a:rPr lang="en-US" dirty="0" smtClean="0"/>
              <a:t>(last change on Oct 13 on SMARTEAM)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-5336" y="3179046"/>
            <a:ext cx="25915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points: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ports on top and</a:t>
            </a:r>
            <a:br>
              <a:rPr lang="en-US" dirty="0" smtClean="0"/>
            </a:br>
            <a:r>
              <a:rPr lang="en-US" dirty="0" smtClean="0"/>
              <a:t> bottom of Y chamber disappeared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smoothing of the </a:t>
            </a:r>
            <a:br>
              <a:rPr lang="en-US" dirty="0" smtClean="0"/>
            </a:br>
            <a:r>
              <a:rPr lang="en-US" dirty="0" smtClean="0"/>
              <a:t>chamber was removed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will redo detailed </a:t>
            </a:r>
            <a:br>
              <a:rPr lang="en-US" dirty="0" smtClean="0"/>
            </a:br>
            <a:r>
              <a:rPr lang="en-US" dirty="0" smtClean="0"/>
              <a:t>simulations.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209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0984" y="658940"/>
            <a:ext cx="387145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      </a:t>
            </a:r>
          </a:p>
          <a:p>
            <a:r>
              <a:rPr lang="en-GB" sz="1600" dirty="0"/>
              <a:t>- The family of modes between 2.19 GHz and 2.35 GHz gives the biggest longitudinal impedance contribution.  The values are not critical (out of LHC beam spectrum frequencies) and apparently from </a:t>
            </a:r>
            <a:r>
              <a:rPr lang="en-GB" sz="1600" dirty="0" err="1"/>
              <a:t>Eigenmode</a:t>
            </a:r>
            <a:r>
              <a:rPr lang="en-GB" sz="1600" dirty="0"/>
              <a:t> simulations they seem to be fake modes due to the main pipe…. But they are not:</a:t>
            </a:r>
          </a:p>
          <a:p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They don’t shift in frequency if the length of the structure is changed </a:t>
            </a:r>
          </a:p>
          <a:p>
            <a:r>
              <a:rPr lang="en-GB" sz="1600" dirty="0">
                <a:sym typeface="Wingdings" panose="05000000000000000000" pitchFamily="2" charset="2"/>
              </a:rPr>
              <a:t>     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TE modes present a </a:t>
            </a:r>
            <a:r>
              <a:rPr lang="en-GB" sz="1600" dirty="0" err="1">
                <a:sym typeface="Wingdings" panose="05000000000000000000" pitchFamily="2" charset="2"/>
              </a:rPr>
              <a:t>Ez</a:t>
            </a:r>
            <a:r>
              <a:rPr lang="en-GB" sz="1600" dirty="0">
                <a:sym typeface="Wingdings" panose="05000000000000000000" pitchFamily="2" charset="2"/>
              </a:rPr>
              <a:t> component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6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In Wakefield simulations (open boundaries) they are still inside the structure</a:t>
            </a:r>
          </a:p>
          <a:p>
            <a:endParaRPr lang="en-GB" sz="1600" dirty="0">
              <a:sym typeface="Wingdings" panose="05000000000000000000" pitchFamily="2" charset="2"/>
            </a:endParaRPr>
          </a:p>
          <a:p>
            <a:r>
              <a:rPr lang="en-GB" sz="1600" dirty="0">
                <a:sym typeface="Wingdings" panose="05000000000000000000" pitchFamily="2" charset="2"/>
              </a:rPr>
              <a:t>     </a:t>
            </a:r>
          </a:p>
          <a:p>
            <a:r>
              <a:rPr lang="en-GB" sz="1600" dirty="0"/>
              <a:t>     </a:t>
            </a:r>
          </a:p>
          <a:p>
            <a:endParaRPr lang="en-GB" sz="1600" dirty="0"/>
          </a:p>
          <a:p>
            <a:pPr marL="214313" indent="-214313">
              <a:buFontTx/>
              <a:buChar char="-"/>
            </a:pPr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41" y="350240"/>
            <a:ext cx="5097182" cy="4741605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19641" y="5384312"/>
          <a:ext cx="3716596" cy="887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9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9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91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91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3942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Frequency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Q</a:t>
                      </a:r>
                      <a:r>
                        <a:rPr lang="en-GB" sz="1000" baseline="0" dirty="0">
                          <a:solidFill>
                            <a:sysClr val="windowText" lastClr="000000"/>
                          </a:solidFill>
                        </a:rPr>
                        <a:t> factor</a:t>
                      </a:r>
                      <a:endParaRPr lang="en-GB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Shunt</a:t>
                      </a:r>
                      <a:r>
                        <a:rPr lang="en-GB" sz="1000" baseline="0" dirty="0">
                          <a:solidFill>
                            <a:sysClr val="windowText" lastClr="000000"/>
                          </a:solidFill>
                        </a:rPr>
                        <a:t> Imp.</a:t>
                      </a:r>
                      <a:endParaRPr lang="en-GB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R/Q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942">
                <a:tc>
                  <a:txBody>
                    <a:bodyPr/>
                    <a:lstStyle/>
                    <a:p>
                      <a:r>
                        <a:rPr lang="en-GB" sz="1000" dirty="0"/>
                        <a:t> 2.24 GHz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  3040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    1.80 Ohm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 0.0005 Ohm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AutoShape 2" descr="f_{{mnp}}={\frac  {c}{2\pi {\sqrt  {\mu _{r}\epsilon _{r}}}}}{\sqrt  {\left({\frac  {X'_{{mn}}}{R}}\right)^{2}+\left({\frac  {p\pi }{L}}\right)^{2}}}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394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2E9868E-FE32-4D63-86DC-C9FE12AB0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04" y="501162"/>
            <a:ext cx="4524375" cy="3695700"/>
          </a:xfrm>
          <a:prstGeom prst="rect">
            <a:avLst/>
          </a:prstGeom>
        </p:spPr>
      </p:pic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F1338F78-D60D-4E5F-879A-342D5E76E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373920"/>
              </p:ext>
            </p:extLst>
          </p:nvPr>
        </p:nvGraphicFramePr>
        <p:xfrm>
          <a:off x="5287155" y="3098029"/>
          <a:ext cx="3716596" cy="941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9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9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91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91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0917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Frequency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Q</a:t>
                      </a:r>
                      <a:r>
                        <a:rPr lang="en-GB" sz="1000" baseline="0" dirty="0">
                          <a:solidFill>
                            <a:sysClr val="windowText" lastClr="000000"/>
                          </a:solidFill>
                        </a:rPr>
                        <a:t> factor</a:t>
                      </a:r>
                      <a:endParaRPr lang="en-GB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Shunt</a:t>
                      </a:r>
                      <a:r>
                        <a:rPr lang="en-GB" sz="1000" baseline="0" dirty="0">
                          <a:solidFill>
                            <a:sysClr val="windowText" lastClr="000000"/>
                          </a:solidFill>
                        </a:rPr>
                        <a:t> Imp.</a:t>
                      </a:r>
                      <a:endParaRPr lang="en-GB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R/Q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917">
                <a:tc>
                  <a:txBody>
                    <a:bodyPr/>
                    <a:lstStyle/>
                    <a:p>
                      <a:r>
                        <a:rPr lang="en-GB" sz="1200" dirty="0"/>
                        <a:t> 2.114 GHz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  3325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  850 Ohm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0.255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TextBox 5">
            <a:extLst>
              <a:ext uri="{FF2B5EF4-FFF2-40B4-BE49-F238E27FC236}">
                <a16:creationId xmlns:a16="http://schemas.microsoft.com/office/drawing/2014/main" id="{A139DB96-21CA-4061-A9AB-B959C8D0BA61}"/>
              </a:ext>
            </a:extLst>
          </p:cNvPr>
          <p:cNvSpPr txBox="1"/>
          <p:nvPr/>
        </p:nvSpPr>
        <p:spPr>
          <a:xfrm>
            <a:off x="5290983" y="501162"/>
            <a:ext cx="35628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First significant trapped mode along Y below </a:t>
            </a:r>
            <a:r>
              <a:rPr lang="en-GB" dirty="0" err="1"/>
              <a:t>cutoff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It is due to a vertical aperture of the structure</a:t>
            </a:r>
          </a:p>
          <a:p>
            <a:pPr marL="285750" indent="-285750">
              <a:buFontTx/>
              <a:buChar char="-"/>
            </a:pPr>
            <a:r>
              <a:rPr lang="en-GB" dirty="0"/>
              <a:t>Not clear what type of mode it        is, to be checked.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D6C7A448-1C29-4277-BAD7-4BC03963B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202" y="4327246"/>
            <a:ext cx="8058840" cy="243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388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667909"/>
            <a:ext cx="3886200" cy="29432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104737" cy="41664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257800" y="3848432"/>
                <a:ext cx="3601941" cy="28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GB" sz="1400" dirty="0"/>
                  <a:t>The below </a:t>
                </a:r>
                <a:r>
                  <a:rPr lang="en-GB" sz="1400" dirty="0" err="1"/>
                  <a:t>cutoff</a:t>
                </a:r>
                <a:r>
                  <a:rPr lang="en-GB" sz="1400" dirty="0"/>
                  <a:t> mode seems to be an asymmetric transverse mode. The roughly obtained values give back:</a:t>
                </a:r>
                <a:r>
                  <a:rPr lang="en-GB" dirty="0"/>
                  <a:t/>
                </a:r>
                <a:br>
                  <a:rPr lang="en-GB" dirty="0"/>
                </a:br>
                <a:r>
                  <a:rPr lang="en-GB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⟘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𝑚𝑜𝑑𝑒</m:t>
                        </m:r>
                      </m:sub>
                    </m:sSub>
                  </m:oMath>
                </a14:m>
                <a:r>
                  <a:rPr lang="en-GB" sz="1600" dirty="0"/>
                  <a:t> = 67.5 k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</a:rPr>
                      <m:t>𝛺</m:t>
                    </m:r>
                  </m:oMath>
                </a14:m>
                <a:r>
                  <a:rPr lang="en-GB" sz="1600" dirty="0"/>
                  <a:t>/m  </a:t>
                </a:r>
              </a:p>
              <a:p>
                <a:pPr marL="285750" indent="-285750">
                  <a:buFontTx/>
                  <a:buChar char="-"/>
                </a:pPr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sz="1400" dirty="0"/>
                  <a:t>The pattern’s asymmetry could be there due to an upwards opening of the structure towards the beginning of it. No symmetry plane in zero for this mode.</a:t>
                </a:r>
              </a:p>
              <a:p>
                <a:pPr marL="285750" indent="-285750">
                  <a:buFontTx/>
                  <a:buChar char="-"/>
                </a:pPr>
                <a:endParaRPr lang="en-GB" sz="1400" dirty="0"/>
              </a:p>
              <a:p>
                <a:pPr marL="285750" indent="-285750">
                  <a:buFontTx/>
                  <a:buChar char="-"/>
                </a:pPr>
                <a:r>
                  <a:rPr lang="en-GB" sz="1400" dirty="0"/>
                  <a:t>To be further investigated in </a:t>
                </a:r>
                <a:r>
                  <a:rPr lang="en-GB" sz="1400" dirty="0" err="1"/>
                  <a:t>quadrupolar</a:t>
                </a:r>
                <a:r>
                  <a:rPr lang="en-GB" sz="1400" dirty="0"/>
                  <a:t> analysis, see end of slides.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3848432"/>
                <a:ext cx="3601941" cy="2800767"/>
              </a:xfrm>
              <a:prstGeom prst="rect">
                <a:avLst/>
              </a:prstGeom>
              <a:blipFill rotWithShape="0">
                <a:blip r:embed="rId4"/>
                <a:stretch>
                  <a:fillRect l="-678" t="-652" b="-13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343277" y="421419"/>
            <a:ext cx="36098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Shunt impedances for different Y displacements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301656"/>
            <a:ext cx="5104737" cy="232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578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89" y="659834"/>
            <a:ext cx="8294913" cy="45361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98665" y="221585"/>
            <a:ext cx="428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           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ELECTRON LENS MODEL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99BBBDAE-2562-4C8D-9889-3E2CFBEBE2B4}"/>
              </a:ext>
            </a:extLst>
          </p:cNvPr>
          <p:cNvSpPr txBox="1"/>
          <p:nvPr/>
        </p:nvSpPr>
        <p:spPr>
          <a:xfrm>
            <a:off x="157733" y="5264891"/>
            <a:ext cx="88781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This new structure  is planned for HL-LHC, it will be assembled and mounted in the next years (LS1 or LS2)</a:t>
            </a:r>
          </a:p>
          <a:p>
            <a:pPr marL="285750" indent="-285750">
              <a:buFontTx/>
              <a:buChar char="-"/>
            </a:pPr>
            <a:r>
              <a:rPr lang="en-GB" dirty="0"/>
              <a:t>It is capable to interact with the beam for different purposes (acting on the emittance, bunch by bunch compensation,  halo scraping etc.)</a:t>
            </a:r>
          </a:p>
        </p:txBody>
      </p:sp>
    </p:spTree>
    <p:extLst>
      <p:ext uri="{BB962C8B-B14F-4D97-AF65-F5344CB8AC3E}">
        <p14:creationId xmlns:p14="http://schemas.microsoft.com/office/powerpoint/2010/main" val="552995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10" y="165167"/>
            <a:ext cx="4488508" cy="33363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90091" y="2243122"/>
                <a:ext cx="4476135" cy="1558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14313" indent="-214313">
                  <a:buFontTx/>
                  <a:buChar char="-"/>
                </a:pPr>
                <a:r>
                  <a:rPr lang="en-GB" sz="1350" dirty="0"/>
                  <a:t>This below </a:t>
                </a:r>
                <a:r>
                  <a:rPr lang="en-GB" sz="1350" dirty="0" err="1"/>
                  <a:t>cutoff</a:t>
                </a:r>
                <a:r>
                  <a:rPr lang="en-GB" sz="1350" dirty="0"/>
                  <a:t> TM mode is due to the cylindrical transverse cavity present in the structure. It causes resonance along X especially with </a:t>
                </a:r>
                <a:r>
                  <a:rPr lang="en-GB" sz="1350" dirty="0" err="1"/>
                  <a:t>Xdisp</a:t>
                </a:r>
                <a:r>
                  <a:rPr lang="en-GB" sz="1350" dirty="0"/>
                  <a:t> = -15mm. </a:t>
                </a:r>
              </a:p>
              <a:p>
                <a:pPr marL="214313" indent="-214313">
                  <a:buFontTx/>
                  <a:buChar char="-"/>
                </a:pPr>
                <a:r>
                  <a:rPr lang="en-GB" sz="1350" dirty="0"/>
                  <a:t>Be careful,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⟘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𝑚𝑜𝑑𝑒</m:t>
                        </m:r>
                      </m:sub>
                    </m:sSub>
                  </m:oMath>
                </a14:m>
                <a:r>
                  <a:rPr lang="en-GB" sz="1400" dirty="0"/>
                  <a:t> = 32 k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𝛺</m:t>
                    </m:r>
                  </m:oMath>
                </a14:m>
                <a:r>
                  <a:rPr lang="en-GB" sz="1400" dirty="0"/>
                  <a:t>/m ! Not negligible value!</a:t>
                </a:r>
                <a:endParaRPr lang="en-GB" sz="1350" dirty="0"/>
              </a:p>
              <a:p>
                <a:pPr marL="214313" indent="-214313">
                  <a:buFontTx/>
                  <a:buChar char="-"/>
                </a:pPr>
                <a:r>
                  <a:rPr lang="en-GB" sz="1350" dirty="0"/>
                  <a:t>From the plot can be noted the presence of a "twin mode” with opposite phase in the opposite part of the structure</a:t>
                </a:r>
              </a:p>
              <a:p>
                <a:endParaRPr lang="en-GB" sz="135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0091" y="2243122"/>
                <a:ext cx="4476135" cy="1558888"/>
              </a:xfrm>
              <a:prstGeom prst="rect">
                <a:avLst/>
              </a:prstGeom>
              <a:blipFill rotWithShape="0">
                <a:blip r:embed="rId3"/>
                <a:stretch>
                  <a:fillRect l="-409" t="-1172" r="-10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95066" y="3501483"/>
          <a:ext cx="4482652" cy="678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0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06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06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9172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Frequency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Q</a:t>
                      </a:r>
                      <a:r>
                        <a:rPr lang="en-GB" sz="1000" baseline="0" dirty="0">
                          <a:solidFill>
                            <a:sysClr val="windowText" lastClr="000000"/>
                          </a:solidFill>
                        </a:rPr>
                        <a:t> factor</a:t>
                      </a:r>
                      <a:endParaRPr lang="en-GB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Shunt</a:t>
                      </a:r>
                      <a:r>
                        <a:rPr lang="en-GB" sz="1000" baseline="0" dirty="0">
                          <a:solidFill>
                            <a:sysClr val="windowText" lastClr="000000"/>
                          </a:solidFill>
                        </a:rPr>
                        <a:t> Imp.</a:t>
                      </a:r>
                      <a:endParaRPr lang="en-GB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ysClr val="windowText" lastClr="000000"/>
                          </a:solidFill>
                        </a:rPr>
                        <a:t>R/Q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172">
                <a:tc>
                  <a:txBody>
                    <a:bodyPr/>
                    <a:lstStyle/>
                    <a:p>
                      <a:r>
                        <a:rPr lang="en-GB" sz="1000" dirty="0"/>
                        <a:t>  1.53 GHz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   3168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  1650 Ohm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 1.92 Ohm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078" y="4397409"/>
            <a:ext cx="4799668" cy="20876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54772" y="4397409"/>
            <a:ext cx="37165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- </a:t>
            </a:r>
            <a:r>
              <a:rPr lang="en-GB" sz="1350" dirty="0"/>
              <a:t>No contribution to impedance for </a:t>
            </a:r>
            <a:r>
              <a:rPr lang="en-GB" sz="1350" dirty="0" err="1"/>
              <a:t>Xposition</a:t>
            </a:r>
            <a:r>
              <a:rPr lang="en-GB" sz="1350" dirty="0"/>
              <a:t> = 0, all the modes are pure transverse dipolar ones, they totally depend on the </a:t>
            </a:r>
            <a:r>
              <a:rPr lang="en-GB" sz="1350" dirty="0" err="1"/>
              <a:t>Xdisplacement</a:t>
            </a:r>
            <a:r>
              <a:rPr lang="en-GB" sz="1350" dirty="0"/>
              <a:t>. This agrees with theory, the structure is totally symmetric along X axis as a matter of fact.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718" y="164974"/>
            <a:ext cx="4512528" cy="215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271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9558" y="281342"/>
            <a:ext cx="7983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COMPARING DIPOLAR AND QUADRUPOLAR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682513" y="1419412"/>
                <a:ext cx="2828275" cy="668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⟘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𝑞𝑢𝑎𝑑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𝑠𝑙𝑜𝑝𝑒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=180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2513" y="1419412"/>
                <a:ext cx="2828275" cy="66826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682513" y="882179"/>
                <a:ext cx="2669962" cy="6677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⟘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𝑞𝑢𝑎𝑑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𝑠𝑙𝑜𝑝𝑒</m:t>
                    </m:r>
                  </m:oMath>
                </a14:m>
                <a:r>
                  <a:rPr lang="en-GB" dirty="0"/>
                  <a:t> = 200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2513" y="882179"/>
                <a:ext cx="2669962" cy="667747"/>
              </a:xfrm>
              <a:prstGeom prst="rect">
                <a:avLst/>
              </a:prstGeom>
              <a:blipFill rotWithShape="0">
                <a:blip r:embed="rId3"/>
                <a:stretch>
                  <a:fillRect t="-45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73896" y="1419412"/>
                <a:ext cx="2828210" cy="3912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⟘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𝑑𝑖𝑝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𝑠𝑙𝑜𝑝𝑒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  800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𝛺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96" y="1419412"/>
                <a:ext cx="2828210" cy="391261"/>
              </a:xfrm>
              <a:prstGeom prst="rect">
                <a:avLst/>
              </a:prstGeom>
              <a:blipFill rotWithShape="0">
                <a:blip r:embed="rId4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80153" y="882179"/>
                <a:ext cx="2732415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⟘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𝑑𝑖𝑝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𝑠𝑙𝑜𝑝𝑒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=500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𝛺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153" y="882179"/>
                <a:ext cx="2732415" cy="390748"/>
              </a:xfrm>
              <a:prstGeom prst="rect">
                <a:avLst/>
              </a:prstGeom>
              <a:blipFill rotWithShape="0">
                <a:blip r:embed="rId5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27102" y="1972675"/>
            <a:ext cx="83559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/>
              <a:t>The </a:t>
            </a:r>
            <a:r>
              <a:rPr lang="en-GB" sz="1400" dirty="0" err="1"/>
              <a:t>quadrupolar</a:t>
            </a:r>
            <a:r>
              <a:rPr lang="en-GB" sz="1400" dirty="0"/>
              <a:t> part of the transverse impedance gives a smaller broadband contribution than the dipolar one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No transverse X modes below </a:t>
            </a:r>
            <a:r>
              <a:rPr lang="en-GB" sz="1400" dirty="0" err="1"/>
              <a:t>cutoff</a:t>
            </a:r>
            <a:r>
              <a:rPr lang="en-GB" sz="1400" dirty="0"/>
              <a:t>.</a:t>
            </a:r>
          </a:p>
          <a:p>
            <a:pPr marL="285750" indent="-285750">
              <a:buFontTx/>
              <a:buChar char="-"/>
            </a:pPr>
            <a:r>
              <a:rPr lang="en-GB" sz="1400" dirty="0" err="1"/>
              <a:t>Quadrupolar</a:t>
            </a:r>
            <a:r>
              <a:rPr lang="en-GB" sz="1400" dirty="0"/>
              <a:t> Y impedance is similar.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895" y="3172269"/>
            <a:ext cx="3058890" cy="14570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05019" y="3129173"/>
            <a:ext cx="3583259" cy="161337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91446" y="2802937"/>
            <a:ext cx="89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Dipolar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75924" y="2802937"/>
            <a:ext cx="164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Quadrupolar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102" y="3633762"/>
            <a:ext cx="353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7102" y="5285435"/>
            <a:ext cx="353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X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3895" y="4699447"/>
            <a:ext cx="3746065" cy="17258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29194" y="4699447"/>
            <a:ext cx="3729241" cy="170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773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62" y="542260"/>
            <a:ext cx="8722519" cy="42250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0718" y="5122971"/>
            <a:ext cx="86686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100" dirty="0">
                <a:sym typeface="Wingdings" panose="05000000000000000000" pitchFamily="2" charset="2"/>
              </a:rPr>
              <a:t>   </a:t>
            </a:r>
            <a:r>
              <a:rPr lang="it-IT" sz="2100" dirty="0"/>
              <a:t>The Pipe </a:t>
            </a:r>
            <a:r>
              <a:rPr lang="it-IT" sz="2100" dirty="0" err="1"/>
              <a:t>was</a:t>
            </a:r>
            <a:r>
              <a:rPr lang="it-IT" sz="2100" dirty="0"/>
              <a:t> </a:t>
            </a:r>
            <a:r>
              <a:rPr lang="it-IT" sz="2100" dirty="0" err="1"/>
              <a:t>extracted</a:t>
            </a:r>
            <a:r>
              <a:rPr lang="it-IT" sz="2100" dirty="0"/>
              <a:t> in </a:t>
            </a:r>
            <a:r>
              <a:rPr lang="it-IT" sz="2100" dirty="0" err="1"/>
              <a:t>order</a:t>
            </a:r>
            <a:r>
              <a:rPr lang="it-IT" sz="2100" dirty="0"/>
              <a:t> to be </a:t>
            </a:r>
            <a:r>
              <a:rPr lang="it-IT" sz="2100" dirty="0" err="1"/>
              <a:t>characterized</a:t>
            </a:r>
            <a:r>
              <a:rPr lang="it-IT" sz="2100" dirty="0"/>
              <a:t> from the  </a:t>
            </a:r>
            <a:r>
              <a:rPr lang="it-IT" sz="2100" dirty="0" err="1"/>
              <a:t>electromagnetic</a:t>
            </a:r>
            <a:r>
              <a:rPr lang="it-IT" sz="2100" dirty="0"/>
              <a:t> point of </a:t>
            </a:r>
            <a:r>
              <a:rPr lang="it-IT" sz="2100" dirty="0" err="1"/>
              <a:t>view</a:t>
            </a:r>
            <a:endParaRPr lang="en-GB" sz="21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D4B75A-E44C-48B4-85C2-A4F34D52FC64}"/>
              </a:ext>
            </a:extLst>
          </p:cNvPr>
          <p:cNvSpPr txBox="1"/>
          <p:nvPr/>
        </p:nvSpPr>
        <p:spPr>
          <a:xfrm>
            <a:off x="577049" y="6232124"/>
            <a:ext cx="7022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(</a:t>
            </a:r>
            <a:r>
              <a:rPr lang="it-IT" dirty="0" err="1"/>
              <a:t>this</a:t>
            </a:r>
            <a:r>
              <a:rPr lang="it-IT" dirty="0"/>
              <a:t> work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already</a:t>
            </a:r>
            <a:r>
              <a:rPr lang="it-IT" dirty="0"/>
              <a:t> </a:t>
            </a:r>
            <a:r>
              <a:rPr lang="it-IT" dirty="0" err="1"/>
              <a:t>presented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: </a:t>
            </a:r>
            <a:r>
              <a:rPr lang="en-GB" dirty="0">
                <a:solidFill>
                  <a:srgbClr val="00B0F0"/>
                </a:solidFill>
              </a:rPr>
              <a:t>Impedance Meeting, 17/03/2017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3801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79" y="532553"/>
            <a:ext cx="8658225" cy="39650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7979" y="4801366"/>
            <a:ext cx="83833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100" dirty="0">
                <a:sym typeface="Wingdings" panose="05000000000000000000" pitchFamily="2" charset="2"/>
              </a:rPr>
              <a:t>  </a:t>
            </a:r>
            <a:r>
              <a:rPr lang="it-IT" sz="2100" dirty="0"/>
              <a:t>The </a:t>
            </a:r>
            <a:r>
              <a:rPr lang="it-IT" sz="2100" dirty="0" err="1"/>
              <a:t>structure</a:t>
            </a:r>
            <a:r>
              <a:rPr lang="it-IT" sz="2100" dirty="0"/>
              <a:t> </a:t>
            </a:r>
            <a:r>
              <a:rPr lang="it-IT" sz="2100" dirty="0" err="1"/>
              <a:t>was</a:t>
            </a:r>
            <a:r>
              <a:rPr lang="it-IT" sz="2100" dirty="0"/>
              <a:t> </a:t>
            </a:r>
            <a:r>
              <a:rPr lang="it-IT" sz="2100" dirty="0" err="1"/>
              <a:t>simplified</a:t>
            </a:r>
            <a:r>
              <a:rPr lang="it-IT" sz="2100" dirty="0"/>
              <a:t> in </a:t>
            </a:r>
            <a:r>
              <a:rPr lang="it-IT" sz="2100" dirty="0" err="1"/>
              <a:t>order</a:t>
            </a:r>
            <a:r>
              <a:rPr lang="it-IT" sz="2100" dirty="0"/>
              <a:t> to </a:t>
            </a:r>
            <a:r>
              <a:rPr lang="it-IT" sz="2100" dirty="0" err="1"/>
              <a:t>perform</a:t>
            </a:r>
            <a:r>
              <a:rPr lang="it-IT" sz="2100" dirty="0"/>
              <a:t> CST </a:t>
            </a:r>
            <a:r>
              <a:rPr lang="it-IT" sz="2100" dirty="0" err="1"/>
              <a:t>simulations</a:t>
            </a:r>
            <a:r>
              <a:rPr lang="it-IT" sz="2100" dirty="0"/>
              <a:t>, </a:t>
            </a:r>
            <a:r>
              <a:rPr lang="en-GB" sz="2100" dirty="0"/>
              <a:t>all the original dimensions and materials were preserved</a:t>
            </a:r>
          </a:p>
        </p:txBody>
      </p:sp>
    </p:spTree>
    <p:extLst>
      <p:ext uri="{BB962C8B-B14F-4D97-AF65-F5344CB8AC3E}">
        <p14:creationId xmlns:p14="http://schemas.microsoft.com/office/powerpoint/2010/main" val="2533791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9626" y="1170333"/>
            <a:ext cx="63138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350" dirty="0"/>
          </a:p>
        </p:txBody>
      </p:sp>
      <p:sp>
        <p:nvSpPr>
          <p:cNvPr id="4" name="TextBox 3"/>
          <p:cNvSpPr txBox="1"/>
          <p:nvPr/>
        </p:nvSpPr>
        <p:spPr>
          <a:xfrm>
            <a:off x="1455492" y="4450508"/>
            <a:ext cx="623301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2400" dirty="0">
                <a:sym typeface="Wingdings" panose="05000000000000000000" pitchFamily="2" charset="2"/>
              </a:rPr>
              <a:t>  1</a:t>
            </a:r>
            <a:r>
              <a:rPr lang="en-GB" sz="2400" baseline="30000" dirty="0">
                <a:sym typeface="Wingdings" panose="05000000000000000000" pitchFamily="2" charset="2"/>
              </a:rPr>
              <a:t>st</a:t>
            </a:r>
            <a:r>
              <a:rPr lang="en-GB" sz="2400" dirty="0">
                <a:sym typeface="Wingdings" panose="05000000000000000000" pitchFamily="2" charset="2"/>
              </a:rPr>
              <a:t> mode beyond 2.19 GHz      good news!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059A137-45D5-455A-9D56-39F96A38D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23190"/>
            <a:ext cx="9144000" cy="3741840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A3957E8-5D7D-4241-A38D-C024C54B8174}"/>
              </a:ext>
            </a:extLst>
          </p:cNvPr>
          <p:cNvSpPr txBox="1"/>
          <p:nvPr/>
        </p:nvSpPr>
        <p:spPr>
          <a:xfrm>
            <a:off x="2949795" y="53858"/>
            <a:ext cx="375284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   </a:t>
            </a:r>
            <a:r>
              <a:rPr lang="it-IT" dirty="0" err="1"/>
              <a:t>Longitudinal</a:t>
            </a:r>
            <a:r>
              <a:rPr lang="it-IT" dirty="0"/>
              <a:t> </a:t>
            </a:r>
            <a:r>
              <a:rPr lang="it-IT" dirty="0" err="1"/>
              <a:t>Impedance</a:t>
            </a:r>
            <a:r>
              <a:rPr lang="it-IT" dirty="0"/>
              <a:t>,  Real part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655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84D82D3-417D-4EC3-8BD0-AB7174729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09" y="3355761"/>
            <a:ext cx="8602462" cy="3283822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8814B5E3-959B-42D3-ACBA-CDFC47890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165" y="451841"/>
            <a:ext cx="7674746" cy="2647386"/>
          </a:xfrm>
          <a:prstGeom prst="rect">
            <a:avLst/>
          </a:prstGeom>
        </p:spPr>
      </p:pic>
      <p:sp>
        <p:nvSpPr>
          <p:cNvPr id="5" name="Freccia in giù 4">
            <a:extLst>
              <a:ext uri="{FF2B5EF4-FFF2-40B4-BE49-F238E27FC236}">
                <a16:creationId xmlns:a16="http://schemas.microsoft.com/office/drawing/2014/main" id="{29B91D71-EEC2-495C-9700-48EA7C12F840}"/>
              </a:ext>
            </a:extLst>
          </p:cNvPr>
          <p:cNvSpPr/>
          <p:nvPr/>
        </p:nvSpPr>
        <p:spPr>
          <a:xfrm>
            <a:off x="2190562" y="2756977"/>
            <a:ext cx="359545" cy="9410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01EF80A-3194-47EA-A6F7-618B6364156A}"/>
              </a:ext>
            </a:extLst>
          </p:cNvPr>
          <p:cNvSpPr txBox="1"/>
          <p:nvPr/>
        </p:nvSpPr>
        <p:spPr>
          <a:xfrm>
            <a:off x="2550107" y="2996227"/>
            <a:ext cx="1187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ZOOM IN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03CDB6A-B0DB-435B-B2A8-AB3FC6F8B221}"/>
              </a:ext>
            </a:extLst>
          </p:cNvPr>
          <p:cNvSpPr txBox="1"/>
          <p:nvPr/>
        </p:nvSpPr>
        <p:spPr>
          <a:xfrm>
            <a:off x="2370334" y="82509"/>
            <a:ext cx="438316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   </a:t>
            </a:r>
            <a:r>
              <a:rPr lang="it-IT" dirty="0" err="1"/>
              <a:t>Longitudinal</a:t>
            </a:r>
            <a:r>
              <a:rPr lang="it-IT" dirty="0"/>
              <a:t> </a:t>
            </a:r>
            <a:r>
              <a:rPr lang="it-IT" dirty="0" err="1"/>
              <a:t>Impedance</a:t>
            </a:r>
            <a:r>
              <a:rPr lang="it-IT" dirty="0"/>
              <a:t>,  Wake vs </a:t>
            </a:r>
            <a:r>
              <a:rPr lang="it-IT" dirty="0" err="1"/>
              <a:t>Eigen</a:t>
            </a:r>
            <a:endParaRPr lang="en-GB" dirty="0"/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600A101B-C4BD-4322-80F0-BD8EFC872E7A}"/>
              </a:ext>
            </a:extLst>
          </p:cNvPr>
          <p:cNvSpPr txBox="1"/>
          <p:nvPr/>
        </p:nvSpPr>
        <p:spPr>
          <a:xfrm>
            <a:off x="1109264" y="4298746"/>
            <a:ext cx="4252850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  1</a:t>
            </a:r>
            <a:r>
              <a:rPr lang="en-GB" sz="1600" baseline="30000" dirty="0">
                <a:sym typeface="Wingdings" panose="05000000000000000000" pitchFamily="2" charset="2"/>
              </a:rPr>
              <a:t>st</a:t>
            </a:r>
            <a:r>
              <a:rPr lang="en-GB" sz="1600" dirty="0">
                <a:sym typeface="Wingdings" panose="05000000000000000000" pitchFamily="2" charset="2"/>
              </a:rPr>
              <a:t> mode beyond 2.19 GHz      good news! </a:t>
            </a:r>
          </a:p>
        </p:txBody>
      </p:sp>
    </p:spTree>
    <p:extLst>
      <p:ext uri="{BB962C8B-B14F-4D97-AF65-F5344CB8AC3E}">
        <p14:creationId xmlns:p14="http://schemas.microsoft.com/office/powerpoint/2010/main" val="4164620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la 3">
                <a:extLst>
                  <a:ext uri="{FF2B5EF4-FFF2-40B4-BE49-F238E27FC236}">
                    <a16:creationId xmlns:a16="http://schemas.microsoft.com/office/drawing/2014/main" id="{ED2A65EB-6CFE-4B60-BF49-6D5B5057CD5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9777498"/>
                  </p:ext>
                </p:extLst>
              </p:nvPr>
            </p:nvGraphicFramePr>
            <p:xfrm>
              <a:off x="1129873" y="4530351"/>
              <a:ext cx="6538966" cy="13255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69483">
                      <a:extLst>
                        <a:ext uri="{9D8B030D-6E8A-4147-A177-3AD203B41FA5}">
                          <a16:colId xmlns:a16="http://schemas.microsoft.com/office/drawing/2014/main" val="71632760"/>
                        </a:ext>
                      </a:extLst>
                    </a:gridCol>
                    <a:gridCol w="3269483">
                      <a:extLst>
                        <a:ext uri="{9D8B030D-6E8A-4147-A177-3AD203B41FA5}">
                          <a16:colId xmlns:a16="http://schemas.microsoft.com/office/drawing/2014/main" val="169016826"/>
                        </a:ext>
                      </a:extLst>
                    </a:gridCol>
                  </a:tblGrid>
                  <a:tr h="662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Electron Lens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/>
                            <a:t>Total LHC </a:t>
                          </a:r>
                          <a:r>
                            <a:rPr lang="it-IT" sz="1800" dirty="0" err="1"/>
                            <a:t>Impedance</a:t>
                          </a:r>
                          <a:endParaRPr lang="en-GB" sz="1800" dirty="0"/>
                        </a:p>
                        <a:p>
                          <a:pPr algn="ctr"/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9444192"/>
                      </a:ext>
                    </a:extLst>
                  </a:tr>
                  <a:tr h="48753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den>
                                </m:f>
                                <m:r>
                                  <a:rPr lang="it-IT" sz="1800" b="0" i="0" smtClean="0">
                                    <a:latin typeface="Cambria Math" panose="02040503050406030204" pitchFamily="18" charset="0"/>
                                  </a:rPr>
                                  <m:t>=0.021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den>
                                </m:f>
                                <m:r>
                                  <a:rPr lang="it-IT" sz="1800" b="0" i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90 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00063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la 3">
                <a:extLst>
                  <a:ext uri="{FF2B5EF4-FFF2-40B4-BE49-F238E27FC236}">
                    <a16:creationId xmlns:a16="http://schemas.microsoft.com/office/drawing/2014/main" id="{ED2A65EB-6CFE-4B60-BF49-6D5B5057CD5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9777498"/>
                  </p:ext>
                </p:extLst>
              </p:nvPr>
            </p:nvGraphicFramePr>
            <p:xfrm>
              <a:off x="1129873" y="4530351"/>
              <a:ext cx="6538966" cy="13255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69483">
                      <a:extLst>
                        <a:ext uri="{9D8B030D-6E8A-4147-A177-3AD203B41FA5}">
                          <a16:colId xmlns:a16="http://schemas.microsoft.com/office/drawing/2014/main" val="71632760"/>
                        </a:ext>
                      </a:extLst>
                    </a:gridCol>
                    <a:gridCol w="3269483">
                      <a:extLst>
                        <a:ext uri="{9D8B030D-6E8A-4147-A177-3AD203B41FA5}">
                          <a16:colId xmlns:a16="http://schemas.microsoft.com/office/drawing/2014/main" val="169016826"/>
                        </a:ext>
                      </a:extLst>
                    </a:gridCol>
                  </a:tblGrid>
                  <a:tr h="662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Electron Lens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/>
                            <a:t>Total LHC </a:t>
                          </a:r>
                          <a:r>
                            <a:rPr lang="it-IT" sz="1800" dirty="0" err="1"/>
                            <a:t>Impedance</a:t>
                          </a:r>
                          <a:endParaRPr lang="en-GB" sz="1800" dirty="0"/>
                        </a:p>
                        <a:p>
                          <a:pPr algn="ctr"/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9444192"/>
                      </a:ext>
                    </a:extLst>
                  </a:tr>
                  <a:tr h="6626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6" t="-104587" r="-100745" b="-18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186" t="-104587" r="-745" b="-183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8000634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A7AD9C88-2D20-4426-A22C-547AD62A57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5140"/>
            <a:ext cx="9144000" cy="363766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2CAADB4-0395-4FB1-9F99-702845565736}"/>
              </a:ext>
            </a:extLst>
          </p:cNvPr>
          <p:cNvSpPr txBox="1"/>
          <p:nvPr/>
        </p:nvSpPr>
        <p:spPr>
          <a:xfrm>
            <a:off x="2603566" y="119352"/>
            <a:ext cx="4347649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   </a:t>
            </a:r>
            <a:r>
              <a:rPr lang="it-IT" dirty="0" err="1"/>
              <a:t>Longitudinal</a:t>
            </a:r>
            <a:r>
              <a:rPr lang="it-IT" dirty="0"/>
              <a:t> </a:t>
            </a:r>
            <a:r>
              <a:rPr lang="it-IT" dirty="0" err="1"/>
              <a:t>Impedance</a:t>
            </a:r>
            <a:r>
              <a:rPr lang="it-IT" dirty="0"/>
              <a:t>,  </a:t>
            </a:r>
            <a:r>
              <a:rPr lang="it-IT" dirty="0" err="1"/>
              <a:t>Imaginary</a:t>
            </a:r>
            <a:r>
              <a:rPr lang="it-IT" dirty="0"/>
              <a:t> Part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430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A2543DE-81AE-4FC8-9A42-4D050EAFC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474" y="379796"/>
            <a:ext cx="8433786" cy="384597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4FCA473-27C2-46FB-A1FF-69A05C77A742}"/>
              </a:ext>
            </a:extLst>
          </p:cNvPr>
          <p:cNvSpPr txBox="1"/>
          <p:nvPr/>
        </p:nvSpPr>
        <p:spPr>
          <a:xfrm>
            <a:off x="2354992" y="10464"/>
            <a:ext cx="4835921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              </a:t>
            </a:r>
            <a:r>
              <a:rPr lang="it-IT" dirty="0" err="1"/>
              <a:t>Dipolar</a:t>
            </a:r>
            <a:r>
              <a:rPr lang="it-IT" dirty="0"/>
              <a:t> X </a:t>
            </a:r>
            <a:r>
              <a:rPr lang="it-IT" dirty="0" err="1"/>
              <a:t>Impedance</a:t>
            </a:r>
            <a:r>
              <a:rPr lang="it-IT" dirty="0"/>
              <a:t>,  </a:t>
            </a:r>
            <a:r>
              <a:rPr lang="it-IT" dirty="0" err="1"/>
              <a:t>Imaginary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la 3">
                <a:extLst>
                  <a:ext uri="{FF2B5EF4-FFF2-40B4-BE49-F238E27FC236}">
                    <a16:creationId xmlns:a16="http://schemas.microsoft.com/office/drawing/2014/main" id="{DC773E9E-E54F-404A-B364-480DE4409B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2513571"/>
                  </p:ext>
                </p:extLst>
              </p:nvPr>
            </p:nvGraphicFramePr>
            <p:xfrm>
              <a:off x="1129873" y="4530351"/>
              <a:ext cx="6538966" cy="133381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69483">
                      <a:extLst>
                        <a:ext uri="{9D8B030D-6E8A-4147-A177-3AD203B41FA5}">
                          <a16:colId xmlns:a16="http://schemas.microsoft.com/office/drawing/2014/main" val="71632760"/>
                        </a:ext>
                      </a:extLst>
                    </a:gridCol>
                    <a:gridCol w="3269483">
                      <a:extLst>
                        <a:ext uri="{9D8B030D-6E8A-4147-A177-3AD203B41FA5}">
                          <a16:colId xmlns:a16="http://schemas.microsoft.com/office/drawing/2014/main" val="169016826"/>
                        </a:ext>
                      </a:extLst>
                    </a:gridCol>
                  </a:tblGrid>
                  <a:tr h="662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Electron Lens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/>
                            <a:t>Total LHC </a:t>
                          </a:r>
                          <a:r>
                            <a:rPr lang="it-IT" sz="1800" dirty="0" err="1"/>
                            <a:t>Impedance</a:t>
                          </a:r>
                          <a:endParaRPr lang="en-GB" sz="1800" dirty="0"/>
                        </a:p>
                        <a:p>
                          <a:pPr algn="ctr"/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9444192"/>
                      </a:ext>
                    </a:extLst>
                  </a:tr>
                  <a:tr h="48753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0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it-IT" sz="2000" b="0" i="1" smtClean="0">
                                        <a:latin typeface="Cambria Math" panose="02040503050406030204" pitchFamily="18" charset="0"/>
                                      </a:rPr>
                                      <m:t>𝑡𝑟𝑎𝑛𝑠</m:t>
                                    </m:r>
                                  </m:sub>
                                </m:sSub>
                                <m:r>
                                  <a:rPr lang="it-IT" sz="2000" b="0" i="0" smtClean="0">
                                    <a:latin typeface="Cambria Math" panose="02040503050406030204" pitchFamily="18" charset="0"/>
                                  </a:rPr>
                                  <m:t>=600</m:t>
                                </m:r>
                                <m:r>
                                  <a:rPr lang="en-GB" sz="20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2000" i="1" smtClean="0">
                                            <a:latin typeface="Cambria Math" panose="02040503050406030204" pitchFamily="18" charset="0"/>
                                          </a:rPr>
                                          <m:t>β</m:t>
                                        </m:r>
                                      </m:e>
                                      <m:sub>
                                        <m:r>
                                          <a:rPr lang="it-IT" sz="20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70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0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it-IT" sz="2000" b="0" i="1" smtClean="0">
                                        <a:latin typeface="Cambria Math" panose="02040503050406030204" pitchFamily="18" charset="0"/>
                                      </a:rPr>
                                      <m:t>𝑡𝑟𝑎𝑛𝑠</m:t>
                                    </m:r>
                                  </m:sub>
                                </m:sSub>
                                <m:r>
                                  <a:rPr lang="it-IT" sz="2000" b="0" i="0" smtClean="0">
                                    <a:latin typeface="Cambria Math" panose="02040503050406030204" pitchFamily="18" charset="0"/>
                                  </a:rPr>
                                  <m:t>=2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2000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00063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la 3">
                <a:extLst>
                  <a:ext uri="{FF2B5EF4-FFF2-40B4-BE49-F238E27FC236}">
                    <a16:creationId xmlns:a16="http://schemas.microsoft.com/office/drawing/2014/main" id="{DC773E9E-E54F-404A-B364-480DE4409B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2513571"/>
                  </p:ext>
                </p:extLst>
              </p:nvPr>
            </p:nvGraphicFramePr>
            <p:xfrm>
              <a:off x="1129873" y="4530351"/>
              <a:ext cx="6538966" cy="133381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69483">
                      <a:extLst>
                        <a:ext uri="{9D8B030D-6E8A-4147-A177-3AD203B41FA5}">
                          <a16:colId xmlns:a16="http://schemas.microsoft.com/office/drawing/2014/main" val="71632760"/>
                        </a:ext>
                      </a:extLst>
                    </a:gridCol>
                    <a:gridCol w="3269483">
                      <a:extLst>
                        <a:ext uri="{9D8B030D-6E8A-4147-A177-3AD203B41FA5}">
                          <a16:colId xmlns:a16="http://schemas.microsoft.com/office/drawing/2014/main" val="169016826"/>
                        </a:ext>
                      </a:extLst>
                    </a:gridCol>
                  </a:tblGrid>
                  <a:tr h="662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Electron Lens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dirty="0"/>
                            <a:t>Total LHC </a:t>
                          </a:r>
                          <a:r>
                            <a:rPr lang="it-IT" sz="1800" dirty="0" err="1"/>
                            <a:t>Impedance</a:t>
                          </a:r>
                          <a:endParaRPr lang="en-GB" sz="1800" dirty="0"/>
                        </a:p>
                        <a:p>
                          <a:pPr algn="ctr"/>
                          <a:endParaRPr lang="en-GB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9444192"/>
                      </a:ext>
                    </a:extLst>
                  </a:tr>
                  <a:tr h="6709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6" t="-103636" r="-100745" b="-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186" t="-103636" r="-745" b="-27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8000634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12075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500B5F9-DE19-4AE4-BEDD-66124C166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32" y="282141"/>
            <a:ext cx="8922058" cy="381739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4AC6DB1-C750-442F-8350-79CF64FDF7A1}"/>
              </a:ext>
            </a:extLst>
          </p:cNvPr>
          <p:cNvSpPr txBox="1"/>
          <p:nvPr/>
        </p:nvSpPr>
        <p:spPr>
          <a:xfrm>
            <a:off x="2354992" y="10464"/>
            <a:ext cx="390984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             </a:t>
            </a:r>
            <a:r>
              <a:rPr lang="it-IT" dirty="0" err="1"/>
              <a:t>Dipolar</a:t>
            </a:r>
            <a:r>
              <a:rPr lang="it-IT" dirty="0"/>
              <a:t> X </a:t>
            </a:r>
            <a:r>
              <a:rPr lang="it-IT" dirty="0" err="1"/>
              <a:t>Impedance</a:t>
            </a:r>
            <a:r>
              <a:rPr lang="it-IT" dirty="0"/>
              <a:t>,  Real</a:t>
            </a:r>
            <a:endParaRPr lang="en-GB" dirty="0"/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C11B91A6-D905-4584-96F2-C37800DBC9C5}"/>
              </a:ext>
            </a:extLst>
          </p:cNvPr>
          <p:cNvSpPr/>
          <p:nvPr/>
        </p:nvSpPr>
        <p:spPr>
          <a:xfrm>
            <a:off x="5228948" y="559293"/>
            <a:ext cx="941033" cy="3151573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1B93DCA7-599A-4988-BC51-46D10DE50D8D}"/>
              </a:ext>
            </a:extLst>
          </p:cNvPr>
          <p:cNvSpPr/>
          <p:nvPr/>
        </p:nvSpPr>
        <p:spPr>
          <a:xfrm>
            <a:off x="6649374" y="1722268"/>
            <a:ext cx="941033" cy="210650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31F8D25F-9D49-4BB8-9778-CAD092271088}"/>
              </a:ext>
            </a:extLst>
          </p:cNvPr>
          <p:cNvSpPr/>
          <p:nvPr/>
        </p:nvSpPr>
        <p:spPr>
          <a:xfrm>
            <a:off x="7359587" y="1553593"/>
            <a:ext cx="1029811" cy="215727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27132401-C868-4E13-80F9-C8EAF7DE2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609" y="4099538"/>
            <a:ext cx="4722923" cy="266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26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31760</TotalTime>
  <Words>615</Words>
  <Application>Microsoft Office PowerPoint</Application>
  <PresentationFormat>On-screen Show (4:3)</PresentationFormat>
  <Paragraphs>129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Wingdings</vt:lpstr>
      <vt:lpstr>Office Theme</vt:lpstr>
      <vt:lpstr>Hollow Electron Lens Impedance Simulations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Giacomo Mazzacano</dc:creator>
  <cp:lastModifiedBy>Benoit Salvant</cp:lastModifiedBy>
  <cp:revision>310</cp:revision>
  <dcterms:created xsi:type="dcterms:W3CDTF">2016-10-31T09:53:21Z</dcterms:created>
  <dcterms:modified xsi:type="dcterms:W3CDTF">2017-10-13T08:28:11Z</dcterms:modified>
</cp:coreProperties>
</file>