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9"/>
  </p:notesMasterIdLst>
  <p:handoutMasterIdLst>
    <p:handoutMasterId r:id="rId80"/>
  </p:handoutMasterIdLst>
  <p:sldIdLst>
    <p:sldId id="424" r:id="rId5"/>
    <p:sldId id="427" r:id="rId6"/>
    <p:sldId id="475" r:id="rId7"/>
    <p:sldId id="477" r:id="rId8"/>
    <p:sldId id="560" r:id="rId9"/>
    <p:sldId id="478" r:id="rId10"/>
    <p:sldId id="479" r:id="rId11"/>
    <p:sldId id="480" r:id="rId12"/>
    <p:sldId id="481" r:id="rId13"/>
    <p:sldId id="484" r:id="rId14"/>
    <p:sldId id="483" r:id="rId15"/>
    <p:sldId id="492" r:id="rId16"/>
    <p:sldId id="482" r:id="rId17"/>
    <p:sldId id="485" r:id="rId18"/>
    <p:sldId id="486" r:id="rId19"/>
    <p:sldId id="487" r:id="rId20"/>
    <p:sldId id="493" r:id="rId21"/>
    <p:sldId id="506" r:id="rId22"/>
    <p:sldId id="495" r:id="rId23"/>
    <p:sldId id="496" r:id="rId24"/>
    <p:sldId id="497" r:id="rId25"/>
    <p:sldId id="510" r:id="rId26"/>
    <p:sldId id="512" r:id="rId27"/>
    <p:sldId id="499" r:id="rId28"/>
    <p:sldId id="500" r:id="rId29"/>
    <p:sldId id="519" r:id="rId30"/>
    <p:sldId id="501" r:id="rId31"/>
    <p:sldId id="515" r:id="rId32"/>
    <p:sldId id="514" r:id="rId33"/>
    <p:sldId id="517" r:id="rId34"/>
    <p:sldId id="502" r:id="rId35"/>
    <p:sldId id="513" r:id="rId36"/>
    <p:sldId id="507" r:id="rId37"/>
    <p:sldId id="508" r:id="rId38"/>
    <p:sldId id="520" r:id="rId39"/>
    <p:sldId id="503" r:id="rId40"/>
    <p:sldId id="509" r:id="rId41"/>
    <p:sldId id="522" r:id="rId42"/>
    <p:sldId id="521" r:id="rId43"/>
    <p:sldId id="505" r:id="rId44"/>
    <p:sldId id="523" r:id="rId45"/>
    <p:sldId id="524" r:id="rId46"/>
    <p:sldId id="525" r:id="rId47"/>
    <p:sldId id="527" r:id="rId48"/>
    <p:sldId id="528" r:id="rId49"/>
    <p:sldId id="526" r:id="rId50"/>
    <p:sldId id="533" r:id="rId51"/>
    <p:sldId id="529" r:id="rId52"/>
    <p:sldId id="530" r:id="rId53"/>
    <p:sldId id="551" r:id="rId54"/>
    <p:sldId id="534" r:id="rId55"/>
    <p:sldId id="548" r:id="rId56"/>
    <p:sldId id="553" r:id="rId57"/>
    <p:sldId id="549" r:id="rId58"/>
    <p:sldId id="535" r:id="rId59"/>
    <p:sldId id="552" r:id="rId60"/>
    <p:sldId id="554" r:id="rId61"/>
    <p:sldId id="536" r:id="rId62"/>
    <p:sldId id="538" r:id="rId63"/>
    <p:sldId id="537" r:id="rId64"/>
    <p:sldId id="556" r:id="rId65"/>
    <p:sldId id="540" r:id="rId66"/>
    <p:sldId id="557" r:id="rId67"/>
    <p:sldId id="558" r:id="rId68"/>
    <p:sldId id="541" r:id="rId69"/>
    <p:sldId id="542" r:id="rId70"/>
    <p:sldId id="543" r:id="rId71"/>
    <p:sldId id="544" r:id="rId72"/>
    <p:sldId id="545" r:id="rId73"/>
    <p:sldId id="559" r:id="rId74"/>
    <p:sldId id="546" r:id="rId75"/>
    <p:sldId id="561" r:id="rId76"/>
    <p:sldId id="440" r:id="rId77"/>
    <p:sldId id="471" r:id="rId7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53CC0AB8-F34D-B84C-B79A-9AC3DE92A2E3}">
          <p14:sldIdLst>
            <p14:sldId id="424"/>
            <p14:sldId id="427"/>
            <p14:sldId id="475"/>
            <p14:sldId id="477"/>
            <p14:sldId id="560"/>
            <p14:sldId id="478"/>
            <p14:sldId id="479"/>
            <p14:sldId id="480"/>
            <p14:sldId id="481"/>
            <p14:sldId id="484"/>
            <p14:sldId id="483"/>
            <p14:sldId id="492"/>
            <p14:sldId id="482"/>
            <p14:sldId id="485"/>
            <p14:sldId id="486"/>
            <p14:sldId id="487"/>
            <p14:sldId id="493"/>
            <p14:sldId id="506"/>
            <p14:sldId id="495"/>
            <p14:sldId id="496"/>
            <p14:sldId id="497"/>
            <p14:sldId id="510"/>
            <p14:sldId id="512"/>
            <p14:sldId id="499"/>
            <p14:sldId id="500"/>
            <p14:sldId id="519"/>
            <p14:sldId id="501"/>
            <p14:sldId id="515"/>
            <p14:sldId id="514"/>
            <p14:sldId id="517"/>
            <p14:sldId id="502"/>
            <p14:sldId id="513"/>
            <p14:sldId id="507"/>
            <p14:sldId id="508"/>
            <p14:sldId id="520"/>
            <p14:sldId id="503"/>
            <p14:sldId id="509"/>
            <p14:sldId id="522"/>
            <p14:sldId id="521"/>
            <p14:sldId id="505"/>
            <p14:sldId id="523"/>
            <p14:sldId id="524"/>
            <p14:sldId id="525"/>
            <p14:sldId id="527"/>
            <p14:sldId id="528"/>
            <p14:sldId id="526"/>
            <p14:sldId id="533"/>
            <p14:sldId id="529"/>
            <p14:sldId id="530"/>
            <p14:sldId id="551"/>
            <p14:sldId id="534"/>
            <p14:sldId id="548"/>
            <p14:sldId id="553"/>
            <p14:sldId id="549"/>
            <p14:sldId id="535"/>
            <p14:sldId id="552"/>
            <p14:sldId id="554"/>
            <p14:sldId id="536"/>
            <p14:sldId id="538"/>
            <p14:sldId id="537"/>
            <p14:sldId id="556"/>
            <p14:sldId id="540"/>
            <p14:sldId id="557"/>
            <p14:sldId id="558"/>
            <p14:sldId id="541"/>
            <p14:sldId id="542"/>
            <p14:sldId id="543"/>
            <p14:sldId id="544"/>
            <p14:sldId id="545"/>
            <p14:sldId id="559"/>
            <p14:sldId id="546"/>
            <p14:sldId id="561"/>
            <p14:sldId id="440"/>
            <p14:sldId id="4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40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 Pilecki" initials="E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DFF"/>
    <a:srgbClr val="DDEFFF"/>
    <a:srgbClr val="000053"/>
    <a:srgbClr val="FFCC66"/>
    <a:srgbClr val="FAE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3" autoAdjust="0"/>
    <p:restoredTop sz="95964" autoAdjust="0"/>
  </p:normalViewPr>
  <p:slideViewPr>
    <p:cSldViewPr snapToGrid="0" snapToObjects="1">
      <p:cViewPr varScale="1">
        <p:scale>
          <a:sx n="122" d="100"/>
          <a:sy n="122" d="100"/>
        </p:scale>
        <p:origin x="432" y="90"/>
      </p:cViewPr>
      <p:guideLst>
        <p:guide orient="horz" pos="294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97" d="100"/>
        <a:sy n="197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83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presProps" Target="presProp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handoutMaster" Target="handoutMasters/handoutMaster1.xml"/><Relationship Id="rId85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0166C-E01E-F94D-9E62-84D8378B470C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D9DBD-46E5-1F4C-8979-8BAC5079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72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C6977-BDEB-C94E-A899-C85EC5D57E88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8B2EF-C0B3-474A-BB64-3DB1A9D4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8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8B2EF-C0B3-474A-BB64-3DB1A9D436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871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32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42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70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25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08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95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485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97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378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73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myself: 8 years data engineering, data analytics (make sense)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615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51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591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181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443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644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5229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520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15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110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11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816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213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318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417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510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428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2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833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214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191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7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652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0358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068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5333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609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9677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838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6499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2721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206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32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2739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0016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0092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1937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7399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532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003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2696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7623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6053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05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379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9101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5834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613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8899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2384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4511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99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9416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87002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06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3895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9504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692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6965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32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50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7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1" y="2249959"/>
            <a:ext cx="834009" cy="825627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027463"/>
            <a:ext cx="884555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913638" cy="11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509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23" y="4618228"/>
            <a:ext cx="6832727" cy="5284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618248"/>
            <a:ext cx="6832727" cy="5284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25726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F89FEF-6A44-9B41-A33D-7815FD06DC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5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database/121/DWHSG/basicmv.htm#GUID-505C24CF-5D56-4820-88AA-2221410950E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session-manager.web.cern.ch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oem.cern.ch/em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session-manager.web.cern.ch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oem.cern.ch/em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session-manager.web.cern.ch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oem.cern.ch/em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http://download.oracle.com/docs/cd/B19306_01/server.102/b14220/img/cncpt107.gif" TargetMode="Externa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133" y="1109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Indexing tips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sz="2400" dirty="0"/>
              <a:t>Use </a:t>
            </a:r>
            <a:r>
              <a:rPr lang="pl-PL" sz="2400" dirty="0" smtClean="0"/>
              <a:t>composite </a:t>
            </a:r>
            <a:r>
              <a:rPr lang="en-GB" sz="2400" dirty="0" smtClean="0"/>
              <a:t>indexes wisely</a:t>
            </a:r>
            <a:r>
              <a:rPr lang="pl-PL" sz="2400" dirty="0" smtClean="0"/>
              <a:t> (b-tree only)</a:t>
            </a:r>
            <a:endParaRPr lang="pl-PL" sz="2400" dirty="0"/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When all columns </a:t>
            </a:r>
            <a:r>
              <a:rPr lang="pl-PL" sz="2000" dirty="0"/>
              <a:t>appear together in </a:t>
            </a: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pl-PL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/>
              <a:t>conditions</a:t>
            </a:r>
          </a:p>
          <a:p>
            <a:pPr lvl="1">
              <a:buClr>
                <a:schemeClr val="tx2"/>
              </a:buClr>
            </a:pPr>
            <a:r>
              <a:rPr lang="pl-PL" sz="2000" dirty="0"/>
              <a:t>The leading column(s) can be used independently</a:t>
            </a:r>
          </a:p>
          <a:p>
            <a:pPr lvl="1">
              <a:buClr>
                <a:schemeClr val="tx2"/>
              </a:buClr>
            </a:pPr>
            <a:r>
              <a:rPr lang="pl-PL" sz="2000" dirty="0"/>
              <a:t>Column</a:t>
            </a:r>
            <a:r>
              <a:rPr lang="en-GB" sz="2000" dirty="0"/>
              <a:t> order is </a:t>
            </a:r>
            <a:r>
              <a:rPr lang="en-GB" sz="2000" dirty="0" smtClean="0"/>
              <a:t>important</a:t>
            </a:r>
            <a:endParaRPr lang="pl-PL" sz="2000" dirty="0" smtClean="0"/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To index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NULL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values use extra, not-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NULL</a:t>
            </a:r>
            <a:r>
              <a:rPr lang="pl-PL" sz="2000" dirty="0" smtClean="0"/>
              <a:t> column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CREATE INDEX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emp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dobnn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ON employees (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date_of_birth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'1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'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2000" dirty="0"/>
          </a:p>
          <a:p>
            <a:pPr>
              <a:buClr>
                <a:schemeClr val="tx2"/>
              </a:buClr>
            </a:pPr>
            <a:r>
              <a:rPr lang="pl-PL" sz="2400" dirty="0" smtClean="0"/>
              <a:t>Use bitmap indexes for low cardinality columns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Single column indexes only!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Do not use in case of high concurrency DML workload</a:t>
            </a:r>
          </a:p>
          <a:p>
            <a:pPr lvl="1"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en-GB" sz="2400" dirty="0"/>
          </a:p>
          <a:p>
            <a:pPr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71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Indexing tips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Use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UPDATE INDEXES </a:t>
            </a:r>
            <a:r>
              <a:rPr lang="pl-PL" sz="2400" dirty="0" smtClean="0"/>
              <a:t>clause when manipulating partitions of a partitioned table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SQL&gt; ALTER TABLE sales DROP PARTITION p2016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UPDATE INDEXES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2000" b="1" dirty="0" smtClean="0"/>
          </a:p>
          <a:p>
            <a:pPr>
              <a:buClr>
                <a:schemeClr val="tx2"/>
              </a:buClr>
            </a:pPr>
            <a:r>
              <a:rPr lang="pl-PL" sz="2400" dirty="0"/>
              <a:t>Use functional index if functions or expressions appear in query </a:t>
            </a:r>
            <a:r>
              <a:rPr lang="pl-PL" sz="2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pl-PL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clause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SELECT first_name, last_name FROM persons WHERE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UPPER(person_name)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=UPPER(:1);</a:t>
            </a:r>
            <a:endParaRPr lang="pl-PL" sz="2000" b="1" dirty="0"/>
          </a:p>
          <a:p>
            <a:pPr>
              <a:buClr>
                <a:schemeClr val="tx2"/>
              </a:buClr>
            </a:pPr>
            <a:r>
              <a:rPr lang="pl-PL" sz="2400" dirty="0" smtClean="0"/>
              <a:t>Don’t rebuild your indexes every day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It may make sense only after a massive data deletion,</a:t>
            </a:r>
            <a:br>
              <a:rPr lang="pl-PL" sz="2000" dirty="0" smtClean="0"/>
            </a:br>
            <a:r>
              <a:rPr lang="pl-PL" sz="2000" dirty="0" smtClean="0"/>
              <a:t>or in some cases massive update of index key column(s)</a:t>
            </a:r>
            <a:endParaRPr lang="pl-PL" sz="2000" dirty="0"/>
          </a:p>
          <a:p>
            <a:pPr lvl="1"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en-GB" sz="2400" dirty="0"/>
          </a:p>
          <a:p>
            <a:pPr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06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Monitoring index usage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Enable / disable usage monitoring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SQL&gt; ALTER INDEX moni_idx [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MONITORING USAGE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Check if index was ever used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SQL&gt;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* FROM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V$OBJECT_USAGE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  <a:r>
              <a:rPr lang="pl-PL" sz="1400" b="1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-- Oracle 11.2</a:t>
            </a:r>
            <a:endParaRPr lang="pl-PL" sz="1400" b="1" i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SQL&gt; SELECT * FROM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USER_OBJECT_USAGE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  <a:r>
              <a:rPr lang="pl-PL" sz="1400" b="1" i="1" dirty="0">
                <a:solidFill>
                  <a:srgbClr val="00B050"/>
                </a:solidFill>
                <a:latin typeface="Calibri" panose="020F0502020204030204" pitchFamily="34" charset="0"/>
              </a:rPr>
              <a:t>-- Oracle </a:t>
            </a:r>
            <a:r>
              <a:rPr lang="pl-PL" sz="1400" b="1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12.1+</a:t>
            </a:r>
            <a:endParaRPr lang="pl-PL" sz="1400" b="1" i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>
              <a:buClr>
                <a:schemeClr val="tx2"/>
              </a:buClr>
            </a:pPr>
            <a:r>
              <a:rPr lang="pl-PL" sz="2400" dirty="0" smtClean="0"/>
              <a:t>Can only identify indexes that are never used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Cannot tell how many times the index was used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Mark index invisible to see if it makes any difference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Invisible to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r>
              <a:rPr lang="pl-PL" sz="2000" dirty="0" smtClean="0"/>
              <a:t> but still maintained by DML operations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SQL&gt; ALTER INDEX moni_idx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[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VISIBLE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6576" indent="0">
              <a:buClr>
                <a:schemeClr val="tx2"/>
              </a:buClr>
              <a:buNone/>
            </a:pP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en-GB" sz="2400" dirty="0"/>
          </a:p>
          <a:p>
            <a:pPr>
              <a:buClr>
                <a:schemeClr val="tx2"/>
              </a:buClr>
            </a:pPr>
            <a:endParaRPr lang="pl-PL" sz="2000" dirty="0" smtClean="0"/>
          </a:p>
          <a:p>
            <a:pPr>
              <a:buClr>
                <a:schemeClr val="tx2"/>
              </a:buClr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Partitioning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 marL="493776" lvl="1">
              <a:buClr>
                <a:schemeClr val="tx2"/>
              </a:buClr>
              <a:buSzPct val="80000"/>
            </a:pPr>
            <a:r>
              <a:rPr lang="pl-PL" altLang="en-US" sz="2400" dirty="0" smtClean="0"/>
              <a:t>Physically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splits tables and indexes into smaller, </a:t>
            </a:r>
            <a:r>
              <a:rPr lang="pl-PL" altLang="en-US" sz="2400" dirty="0" smtClean="0"/>
              <a:t>faster to scan</a:t>
            </a:r>
            <a:r>
              <a:rPr lang="en-US" altLang="en-US" sz="2400" dirty="0" smtClean="0"/>
              <a:t> </a:t>
            </a:r>
            <a:r>
              <a:rPr lang="pl-PL" altLang="en-US" sz="2400" dirty="0" smtClean="0"/>
              <a:t>data segments</a:t>
            </a:r>
            <a:endParaRPr lang="en-US" altLang="en-US" sz="2400" dirty="0"/>
          </a:p>
          <a:p>
            <a:pPr>
              <a:buClr>
                <a:schemeClr val="tx2"/>
              </a:buClr>
            </a:pPr>
            <a:r>
              <a:rPr lang="pl-PL" sz="2400" dirty="0"/>
              <a:t>Partition </a:t>
            </a:r>
            <a:r>
              <a:rPr lang="pl-PL" sz="2400" dirty="0" smtClean="0"/>
              <a:t>pruning</a:t>
            </a:r>
          </a:p>
          <a:p>
            <a:pPr lvl="1">
              <a:buClr>
                <a:schemeClr val="tx2"/>
              </a:buClr>
            </a:pPr>
            <a:r>
              <a:rPr lang="pl-PL" altLang="en-US" sz="1800" dirty="0" smtClean="0"/>
              <a:t>Can skip some partitions when reading data</a:t>
            </a:r>
          </a:p>
          <a:p>
            <a:pPr lvl="1">
              <a:buClr>
                <a:schemeClr val="tx2"/>
              </a:buClr>
            </a:pPr>
            <a:r>
              <a:rPr lang="pl-PL" sz="1800" dirty="0" smtClean="0"/>
              <a:t>There must be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pl-PL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1800" dirty="0" smtClean="0"/>
              <a:t>predicate on the partition key column</a:t>
            </a:r>
            <a:endParaRPr lang="en-US" sz="1800" dirty="0" smtClean="0"/>
          </a:p>
          <a:p>
            <a:pPr>
              <a:buClr>
                <a:schemeClr val="tx2"/>
              </a:buClr>
            </a:pPr>
            <a:r>
              <a:rPr lang="pl-PL" sz="2400" dirty="0" smtClean="0"/>
              <a:t>Partition-wise joins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Oracle can join partition to partition instead of whole tables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Can use DDL on partitions to avoid costly DML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2000" dirty="0"/>
              <a:t>	</a:t>
            </a: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DROP, TRUNCATE, EXCHANGE</a:t>
            </a:r>
            <a:endParaRPr lang="pl-PL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Parallel execution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Difficult to use, easy to abuse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Excessive parallel execution can starve DB servers easily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Unpredictible - other queries may exhaust parallel server pool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Scanning small data sets can actually be slower due to parallel overhead (slave coordination)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Use with caution, only in specific queries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Scanning large data sets, especially with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FULL TABLE SCAN</a:t>
            </a:r>
            <a:endParaRPr lang="pl-PL" sz="2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Partitioned tables, especially if partition-wise joins can be used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Do not use very high DOP</a:t>
            </a:r>
          </a:p>
          <a:p>
            <a:pPr lvl="1">
              <a:buClr>
                <a:schemeClr val="tx2"/>
              </a:buClr>
            </a:pPr>
            <a:endParaRPr lang="pl-PL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4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Materialized Views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364071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Like views, but result data stored in physical segment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Fast access to transformed data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Can be indexed, partitioned and cascaded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Not real-time data, need to be refreshed after DML operations</a:t>
            </a:r>
          </a:p>
          <a:p>
            <a:pPr>
              <a:buClr>
                <a:schemeClr val="tx2"/>
              </a:buClr>
            </a:pP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FAST REFRESH</a:t>
            </a:r>
            <a:r>
              <a:rPr lang="pl-PL" sz="2400" dirty="0" smtClean="0"/>
              <a:t> feature – incremental refresh</a:t>
            </a:r>
          </a:p>
          <a:p>
            <a:pPr lvl="1">
              <a:buClr>
                <a:schemeClr val="tx2"/>
              </a:buClr>
            </a:pPr>
            <a:r>
              <a:rPr lang="pl-PL" sz="1800" dirty="0" smtClean="0"/>
              <a:t>Much faster if small percentage of rows changes over time</a:t>
            </a:r>
          </a:p>
          <a:p>
            <a:pPr lvl="1">
              <a:buClr>
                <a:schemeClr val="tx2"/>
              </a:buClr>
            </a:pPr>
            <a:r>
              <a:rPr lang="pl-PL" sz="1800" dirty="0" smtClean="0"/>
              <a:t>Require materialized view logs (</a:t>
            </a:r>
            <a:r>
              <a:rPr lang="pl-PL" sz="1600" dirty="0" smtClean="0"/>
              <a:t>MLOG$</a:t>
            </a:r>
            <a:r>
              <a:rPr lang="pl-PL" sz="1800" dirty="0" smtClean="0"/>
              <a:t>) to be created on base tables</a:t>
            </a:r>
          </a:p>
          <a:p>
            <a:pPr lvl="1">
              <a:buClr>
                <a:schemeClr val="tx2"/>
              </a:buClr>
            </a:pPr>
            <a:r>
              <a:rPr lang="pl-PL" sz="1800" dirty="0" smtClean="0">
                <a:solidFill>
                  <a:srgbClr val="FF0000"/>
                </a:solidFill>
              </a:rPr>
              <a:t>Don’t use </a:t>
            </a:r>
            <a:r>
              <a:rPr lang="pl-PL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ON COMMIT FAST REFRESH </a:t>
            </a:r>
            <a:r>
              <a:rPr lang="pl-PL" sz="1600" dirty="0" smtClean="0">
                <a:solidFill>
                  <a:srgbClr val="FF0000"/>
                </a:solidFill>
              </a:rPr>
              <a:t>on OLTP base tables!!!</a:t>
            </a:r>
            <a:endParaRPr lang="pl-PL" sz="1800" dirty="0" smtClean="0">
              <a:solidFill>
                <a:srgbClr val="FF0000"/>
              </a:solidFill>
            </a:endParaRP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1800" dirty="0" smtClean="0"/>
              <a:t>Full list </a:t>
            </a:r>
            <a:r>
              <a:rPr lang="pl-PL" sz="1800" dirty="0"/>
              <a:t>of prerequisites and restrictins for fast refresh can be found here:</a:t>
            </a:r>
            <a:br>
              <a:rPr lang="pl-PL" sz="1800" dirty="0"/>
            </a:br>
            <a:r>
              <a:rPr lang="pl-PL" sz="1200" dirty="0">
                <a:latin typeface="Calibri" panose="020F0502020204030204" pitchFamily="34" charset="0"/>
                <a:hlinkClick r:id="rId3"/>
              </a:rPr>
              <a:t>https://</a:t>
            </a:r>
            <a:r>
              <a:rPr lang="pl-PL" sz="1200" dirty="0" smtClean="0">
                <a:latin typeface="Calibri" panose="020F0502020204030204" pitchFamily="34" charset="0"/>
                <a:hlinkClick r:id="rId3"/>
              </a:rPr>
              <a:t>docs.oracle.com/database/121/DWHSG/basicmv.htm#GUID-505C24CF-5D56-4820-88AA-2221410950E7</a:t>
            </a:r>
            <a:endParaRPr lang="pl-PL" sz="1200" dirty="0" smtClean="0">
              <a:latin typeface="Calibri" panose="020F0502020204030204" pitchFamily="34" charset="0"/>
            </a:endParaRPr>
          </a:p>
          <a:p>
            <a:pPr marL="448056" lvl="1" indent="0">
              <a:buClr>
                <a:schemeClr val="tx2"/>
              </a:buClr>
              <a:buNone/>
            </a:pPr>
            <a:endParaRPr lang="pl-PL" sz="1200" dirty="0" smtClean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Creative usage of mview logs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Materialized view logs can track changes in base tables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This can be useful for various incremental operations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Don’t forget to clean MLOG$ tables if you use them this way 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CREATE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MATERIALIZED VIEW LOG ON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persons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WITH  ROWID, PRIMARY KEY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SEQUENCE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(first_name, last_name)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INCLUDING NEW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VALUES;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INSERT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INTO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persons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VALUES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('6','Pat','Red');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DELETE 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persons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person_id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IN ('2',3);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UPDATE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persons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first_name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='Jimmy'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person_id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=4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817" y="3620497"/>
            <a:ext cx="4361962" cy="866755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520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My query is slow</a:t>
            </a:r>
            <a:r>
              <a:rPr lang="pl-PL" sz="4000" dirty="0" smtClean="0"/>
              <a:t>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393185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Before creating a SNOW ticket…</a:t>
            </a:r>
            <a:endParaRPr lang="pl-PL" sz="1200" dirty="0"/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Is this a new query or a new PL/SQL code?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Was it ever faster? Or just wish it were faster…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Did the underlying data or table statistics change recently?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When exactly did it start, is it constantly slow or just sometimes?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Please gather the following information: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Database name or TNS alias used to connect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DB schema, exact query text or SQL ID (include bind variables)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Timestamp or time range of slow execution</a:t>
            </a:r>
          </a:p>
          <a:p>
            <a:pPr lvl="1">
              <a:buClr>
                <a:schemeClr val="tx2"/>
              </a:buClr>
            </a:pPr>
            <a:endParaRPr lang="pl-PL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My query is slow</a:t>
            </a:r>
            <a:r>
              <a:rPr lang="pl-PL" sz="4000" dirty="0" smtClean="0"/>
              <a:t>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393185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Typical root causes of performance issues</a:t>
            </a:r>
            <a:endParaRPr lang="pl-PL" sz="1200" dirty="0"/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Badly written SQL or PL/SQL (very common case!)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Poor design of the underlying schema / data model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The query execution plan is not optimal (possibly changed)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Missing or inappropriate indexes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Missing or inaccurate table and index statistics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High database or storage server load (CPU, IO)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High concurrency and high number of transactions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Large data volumes to be scanned and complex transformations</a:t>
            </a:r>
          </a:p>
          <a:p>
            <a:pPr lvl="1">
              <a:buClr>
                <a:schemeClr val="tx2"/>
              </a:buClr>
            </a:pPr>
            <a:endParaRPr lang="pl-PL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Cost based query optimization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CBO – cost based (query) optimizer</a:t>
            </a:r>
            <a:endParaRPr lang="pl-PL" sz="1200" dirty="0">
              <a:latin typeface="Calibri" panose="020F0502020204030204" pitchFamily="34" charset="0"/>
            </a:endParaRPr>
          </a:p>
          <a:p>
            <a:pPr lvl="1">
              <a:buClr>
                <a:schemeClr val="tx2"/>
              </a:buClr>
            </a:pPr>
            <a:r>
              <a:rPr lang="pl-PL" altLang="en-US" sz="2000" dirty="0" smtClean="0"/>
              <a:t>For each SQL statement considers different ways of execution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Estimates the cost of each execution plan and chooses the cheapest one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CBO input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Query syntax and bind variables values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Table and system statistics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Presence of indexes and index statistics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Other factors: materialized views, partitioning, DB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900" y="1787262"/>
            <a:ext cx="9686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Troubleshooting </a:t>
            </a:r>
            <a:r>
              <a:rPr lang="en-GB" sz="2800" dirty="0" smtClean="0"/>
              <a:t>Performance</a:t>
            </a:r>
            <a:r>
              <a:rPr lang="pl-PL" sz="2800" dirty="0" smtClean="0"/>
              <a:t> in Oracle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2668" y="2353604"/>
            <a:ext cx="2978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Emil Pilecki</a:t>
            </a: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23426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Cost based query optimization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098022" cy="3613479"/>
          </a:xfrm>
        </p:spPr>
        <p:txBody>
          <a:bodyPr>
            <a:normAutofit/>
          </a:bodyPr>
          <a:lstStyle/>
          <a:p>
            <a:pPr marL="36576" indent="0">
              <a:buClr>
                <a:schemeClr val="tx2"/>
              </a:buClr>
              <a:buNone/>
            </a:pPr>
            <a:r>
              <a:rPr lang="pl-PL" sz="2400" u="sng" dirty="0" smtClean="0"/>
              <a:t>Query optimization steps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altLang="en-US" sz="2000" dirty="0"/>
              <a:t>Evaluation of </a:t>
            </a:r>
            <a:r>
              <a:rPr lang="en-US" altLang="en-US" sz="2000" dirty="0" smtClean="0"/>
              <a:t>expressions</a:t>
            </a:r>
            <a:r>
              <a:rPr lang="pl-PL" altLang="en-US" sz="2000" dirty="0" smtClean="0"/>
              <a:t/>
            </a:r>
            <a:br>
              <a:rPr lang="pl-PL" altLang="en-US" sz="2000" dirty="0" smtClean="0"/>
            </a:br>
            <a:r>
              <a:rPr lang="en-US" altLang="en-US" sz="2000" dirty="0" smtClean="0"/>
              <a:t>and </a:t>
            </a:r>
            <a:r>
              <a:rPr lang="en-US" altLang="en-US" sz="2000" dirty="0"/>
              <a:t>conditions </a:t>
            </a:r>
          </a:p>
          <a:p>
            <a:pPr>
              <a:lnSpc>
                <a:spcPct val="95000"/>
              </a:lnSpc>
            </a:pPr>
            <a:r>
              <a:rPr lang="en-US" altLang="en-US" sz="2000" dirty="0"/>
              <a:t>Statement transformation </a:t>
            </a:r>
          </a:p>
          <a:p>
            <a:pPr>
              <a:lnSpc>
                <a:spcPct val="95000"/>
              </a:lnSpc>
            </a:pPr>
            <a:r>
              <a:rPr lang="en-US" altLang="en-US" sz="2000" dirty="0"/>
              <a:t>Choice of </a:t>
            </a:r>
            <a:r>
              <a:rPr lang="en-US" altLang="en-US" sz="2000" dirty="0" err="1" smtClean="0"/>
              <a:t>optimiz</a:t>
            </a:r>
            <a:r>
              <a:rPr lang="pl-PL" altLang="en-US" sz="2000" dirty="0" smtClean="0"/>
              <a:t>ation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goals </a:t>
            </a:r>
          </a:p>
          <a:p>
            <a:pPr>
              <a:lnSpc>
                <a:spcPct val="95000"/>
              </a:lnSpc>
            </a:pPr>
            <a:r>
              <a:rPr lang="en-US" altLang="en-US" sz="2000" dirty="0"/>
              <a:t>Choice of access paths </a:t>
            </a:r>
          </a:p>
          <a:p>
            <a:pPr>
              <a:lnSpc>
                <a:spcPct val="95000"/>
              </a:lnSpc>
            </a:pPr>
            <a:r>
              <a:rPr lang="en-US" altLang="en-US" sz="2000" dirty="0"/>
              <a:t>Choice of join orders</a:t>
            </a:r>
          </a:p>
          <a:p>
            <a:pPr>
              <a:lnSpc>
                <a:spcPct val="95000"/>
              </a:lnSpc>
            </a:pPr>
            <a:r>
              <a:rPr lang="en-US" altLang="en-US" sz="2000" dirty="0"/>
              <a:t>Choice of join algorithms</a:t>
            </a:r>
          </a:p>
          <a:p>
            <a:pPr>
              <a:buClr>
                <a:schemeClr val="tx2"/>
              </a:buClr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9" r="1904" b="3230"/>
          <a:stretch>
            <a:fillRect/>
          </a:stretch>
        </p:blipFill>
        <p:spPr bwMode="auto">
          <a:xfrm>
            <a:off x="4570627" y="1090569"/>
            <a:ext cx="4245806" cy="329418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Cost based query optimization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Choosing the optimization goal</a:t>
            </a:r>
          </a:p>
          <a:p>
            <a:pPr lvl="1">
              <a:buClr>
                <a:schemeClr val="tx2"/>
              </a:buClr>
            </a:pP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ALL_ROWS</a:t>
            </a:r>
            <a:r>
              <a:rPr lang="pl-PL" sz="2000" dirty="0" smtClean="0"/>
              <a:t> (default) – get all rows as fast as possible</a:t>
            </a:r>
          </a:p>
          <a:p>
            <a:pPr lvl="1">
              <a:buClr>
                <a:schemeClr val="tx2"/>
              </a:buClr>
            </a:pP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FIRST_ROWS</a:t>
            </a:r>
            <a:r>
              <a:rPr lang="pl-PL" sz="2000" dirty="0" smtClean="0"/>
              <a:t> – get first few rows as fast as possible</a:t>
            </a:r>
          </a:p>
          <a:p>
            <a:pPr lvl="1">
              <a:buClr>
                <a:schemeClr val="tx2"/>
              </a:buClr>
            </a:pP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FIRST_ROWS_N [1,10,100,1000]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Can be set on DB, session or query level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ALTER SESSION SET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optimizer_mode = FIRST_ROWS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ALTER SESSION SET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optimizer_mode = FIRST_ROWS_100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2800" b="1" dirty="0"/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/*+FIRST_ROWS(10)*/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category, COUNT(*) FROM products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WHERE price&lt;1000 GROUP BY category ORDER BY category;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50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Importance of object statistics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Table and index statistics are essential for Oracle DB!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Allow CBO to generate sensible execution plans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Are automatically updated every night – not guaranteed!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Oracle can use dynamic sampling for missing statistics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Beware massive DML/DDL operations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Significant difference between data and its statistics may</a:t>
            </a:r>
            <a:br>
              <a:rPr lang="pl-PL" sz="2000" dirty="0" smtClean="0"/>
            </a:br>
            <a:r>
              <a:rPr lang="pl-PL" sz="2000" dirty="0" smtClean="0"/>
              <a:t>cause very bad performance of queries!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Statistics gathered on empty table followed by massive insert</a:t>
            </a:r>
          </a:p>
          <a:p>
            <a:pPr lvl="1">
              <a:buClr>
                <a:schemeClr val="tx2"/>
              </a:buClr>
            </a:pP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TRUNCATE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on a very large table</a:t>
            </a:r>
          </a:p>
          <a:p>
            <a:pPr>
              <a:buClr>
                <a:schemeClr val="tx2"/>
              </a:buClr>
            </a:pPr>
            <a:endParaRPr lang="pl-PL" sz="2400" dirty="0" smtClean="0"/>
          </a:p>
          <a:p>
            <a:pPr lvl="2">
              <a:buClr>
                <a:schemeClr val="tx2"/>
              </a:buClr>
            </a:pPr>
            <a:endParaRPr lang="pl-PL" sz="1800" dirty="0" smtClean="0"/>
          </a:p>
          <a:p>
            <a:pPr lvl="2">
              <a:buClr>
                <a:schemeClr val="tx2"/>
              </a:buClr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Manual statistics gathering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Recommended after major DML/DDL operations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EXEC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DBMS_STATS.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gather_table_stats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'HR', 'PERSONS', …);</a:t>
            </a:r>
            <a:endParaRPr lang="pl-PL" sz="1400" dirty="0" smtClean="0"/>
          </a:p>
          <a:p>
            <a:pPr>
              <a:buClr>
                <a:schemeClr val="tx2"/>
              </a:buClr>
            </a:pPr>
            <a:r>
              <a:rPr lang="pl-PL" sz="2400" dirty="0" smtClean="0"/>
              <a:t>Alternatively use locking / transfering of statistics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Locking excludes tables from automatic stats gathering</a:t>
            </a:r>
          </a:p>
          <a:p>
            <a:pPr marL="448056" lvl="1" indent="0">
              <a:buClr>
                <a:schemeClr val="tx2"/>
              </a:buClr>
              <a:buNone/>
            </a:pP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EXEC DBMS_STATS.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lock_schema_stats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('HR');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EXEC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DBMS_STATS.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lock_table_stats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'HR', 'PERSONS');</a:t>
            </a:r>
            <a:endParaRPr lang="pl-PL" sz="2000" dirty="0" smtClean="0"/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Backing up stats, e.g. throughout table recreation</a:t>
            </a:r>
          </a:p>
          <a:p>
            <a:pPr marL="448056" lvl="1" indent="0">
              <a:spcBef>
                <a:spcPts val="0"/>
              </a:spcBef>
              <a:buClr>
                <a:schemeClr val="tx2"/>
              </a:buClr>
              <a:buNone/>
            </a:pPr>
            <a:r>
              <a:rPr lang="pl-PL" sz="2000" dirty="0"/>
              <a:t>	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EXEC DBMS_STATS.create_stat_table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('DBSTATS','STAT_TAB');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SQL&gt; EXEC DBMS_STATS.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export_schema_stats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('HR','PERSONS',…,'STAT_TAB',…,'DBSTATS');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	</a:t>
            </a:r>
            <a:r>
              <a:rPr lang="pl-PL" sz="1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-- recreate table and reload data from external source</a:t>
            </a:r>
            <a:br>
              <a:rPr lang="pl-PL" sz="1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EXEC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DBMS_STATS.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import_schema_stats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'HR','PERSONS',…,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'STAT_TAB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',…,'DBSTATS');</a:t>
            </a:r>
          </a:p>
          <a:p>
            <a:pPr marL="448056" lvl="1" indent="0">
              <a:buClr>
                <a:schemeClr val="tx2"/>
              </a:buClr>
              <a:buNone/>
            </a:pP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48056" lvl="1" indent="0">
              <a:buClr>
                <a:schemeClr val="tx2"/>
              </a:buClr>
              <a:buNone/>
            </a:pPr>
            <a:endParaRPr lang="pl-PL" sz="3600" dirty="0" smtClean="0"/>
          </a:p>
          <a:p>
            <a:pPr marL="448056" lvl="1" indent="0">
              <a:buClr>
                <a:schemeClr val="tx2"/>
              </a:buClr>
              <a:buNone/>
            </a:pPr>
            <a:endParaRPr lang="pl-PL" sz="3600" dirty="0"/>
          </a:p>
          <a:p>
            <a:pPr marL="448056" lvl="1" indent="0">
              <a:buClr>
                <a:schemeClr val="tx2"/>
              </a:buClr>
              <a:buNone/>
            </a:pPr>
            <a:endParaRPr lang="pl-PL" sz="2400" dirty="0" smtClean="0"/>
          </a:p>
          <a:p>
            <a:pPr lvl="2">
              <a:buClr>
                <a:schemeClr val="tx2"/>
              </a:buClr>
            </a:pPr>
            <a:endParaRPr lang="pl-PL" sz="1800" dirty="0" smtClean="0"/>
          </a:p>
          <a:p>
            <a:pPr lvl="2">
              <a:buClr>
                <a:schemeClr val="tx2"/>
              </a:buClr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20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Object statistics - tips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 histograms </a:t>
            </a:r>
            <a:r>
              <a:rPr lang="pl-PL" sz="2400" u="sng" dirty="0" smtClean="0"/>
              <a:t>only</a:t>
            </a:r>
            <a:r>
              <a:rPr lang="pl-PL" sz="2400" dirty="0" smtClean="0"/>
              <a:t> for columns with skewed</a:t>
            </a:r>
            <a:br>
              <a:rPr lang="pl-PL" sz="2400" dirty="0" smtClean="0"/>
            </a:br>
            <a:r>
              <a:rPr lang="pl-PL" sz="2400" dirty="0" smtClean="0"/>
              <a:t>(not even) data distribution </a:t>
            </a: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altLang="en-US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FOR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ALL COLUMNS SIZE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SKEWONLY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/ AUTO</a:t>
            </a:r>
            <a:endParaRPr lang="pl-PL" sz="2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Gather statistics for indexes 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CASCADE = TRUE</a:t>
            </a:r>
            <a:endParaRPr lang="pl-PL" sz="2000" dirty="0" smtClean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Gather both local and global statistics for partitioned objects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GRANULARITY = 'ALL</a:t>
            </a: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pl-PL" sz="2000" dirty="0" smtClean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 100% sample size, or as high as possible</a:t>
            </a:r>
            <a:br>
              <a:rPr lang="pl-PL" sz="2400" dirty="0" smtClean="0"/>
            </a:br>
            <a:r>
              <a:rPr lang="pl-PL" sz="600" dirty="0"/>
              <a:t/>
            </a:r>
            <a:br>
              <a:rPr lang="pl-PL" sz="600" dirty="0"/>
            </a:b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ESTIMATE_PERCENT </a:t>
            </a: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100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4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Query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9761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Represents</a:t>
            </a:r>
            <a:r>
              <a:rPr lang="en-GB" sz="2400" dirty="0" smtClean="0"/>
              <a:t> </a:t>
            </a:r>
            <a:r>
              <a:rPr lang="en-GB" sz="2400" dirty="0"/>
              <a:t>the route Oracle takes from data to end </a:t>
            </a:r>
            <a:r>
              <a:rPr lang="en-GB" sz="2400" dirty="0" smtClean="0"/>
              <a:t>result</a:t>
            </a:r>
            <a:endParaRPr lang="pl-PL" sz="2400" dirty="0" smtClean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I</a:t>
            </a:r>
            <a:r>
              <a:rPr lang="en-US" sz="2400" dirty="0" smtClean="0"/>
              <a:t>s </a:t>
            </a:r>
            <a:r>
              <a:rPr lang="en-US" sz="2400" dirty="0"/>
              <a:t>a tree in which every </a:t>
            </a:r>
            <a:r>
              <a:rPr lang="en-US" sz="2400" dirty="0" smtClean="0"/>
              <a:t>node</a:t>
            </a:r>
            <a:r>
              <a:rPr lang="pl-PL" sz="2400" dirty="0" smtClean="0"/>
              <a:t> </a:t>
            </a:r>
            <a:r>
              <a:rPr lang="en-US" sz="2400" dirty="0" smtClean="0"/>
              <a:t>is </a:t>
            </a:r>
            <a:r>
              <a:rPr lang="en-US" sz="2400" dirty="0"/>
              <a:t>a DB server </a:t>
            </a:r>
            <a:r>
              <a:rPr lang="en-US" sz="2400" dirty="0" smtClean="0"/>
              <a:t>operation</a:t>
            </a:r>
            <a:endParaRPr lang="pl-PL" sz="2400" dirty="0" smtClean="0"/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400" dirty="0"/>
              <a:t>Prepared during hard parsing of a statement and kept inside </a:t>
            </a:r>
            <a:r>
              <a:rPr lang="pl-PL" sz="2400" dirty="0" smtClean="0"/>
              <a:t>database instance </a:t>
            </a:r>
            <a:r>
              <a:rPr lang="en-US" sz="2400" dirty="0" smtClean="0"/>
              <a:t>library cache</a:t>
            </a:r>
            <a:endParaRPr lang="pl-PL" sz="2400" dirty="0" smtClean="0"/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en-US" sz="2400" dirty="0"/>
              <a:t>There can be multiple execution plans for the same query</a:t>
            </a:r>
          </a:p>
          <a:p>
            <a:pPr marL="973836" lvl="3">
              <a:spcBef>
                <a:spcPts val="600"/>
              </a:spcBef>
              <a:buClr>
                <a:schemeClr val="tx2"/>
              </a:buClr>
              <a:buSzPct val="80000"/>
            </a:pPr>
            <a:r>
              <a:rPr lang="pl-PL" dirty="0" smtClean="0"/>
              <a:t>Depending on bind variables, statistics, hints</a:t>
            </a:r>
          </a:p>
          <a:p>
            <a:pPr marL="973836" lvl="3">
              <a:spcBef>
                <a:spcPts val="600"/>
              </a:spcBef>
              <a:buClr>
                <a:schemeClr val="tx2"/>
              </a:buClr>
              <a:buSzPct val="80000"/>
            </a:pPr>
            <a:r>
              <a:rPr lang="en-US" dirty="0"/>
              <a:t>Plans may change when they age out of library cache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en-GB" sz="24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26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Query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529145" cy="3613479"/>
          </a:xfrm>
        </p:spPr>
        <p:txBody>
          <a:bodyPr>
            <a:normAutofit/>
          </a:bodyPr>
          <a:lstStyle/>
          <a:p>
            <a:r>
              <a:rPr lang="en-US" sz="2400" dirty="0"/>
              <a:t>Few simple rules of reading execution plans</a:t>
            </a:r>
          </a:p>
          <a:p>
            <a:pPr lvl="1"/>
            <a:r>
              <a:rPr lang="en-US" sz="2000" dirty="0" smtClean="0"/>
              <a:t>Parent </a:t>
            </a:r>
            <a:r>
              <a:rPr lang="en-US" sz="2000" dirty="0"/>
              <a:t>operations get input only from their children (data sources)</a:t>
            </a:r>
          </a:p>
          <a:p>
            <a:pPr lvl="1"/>
            <a:r>
              <a:rPr lang="en-US" sz="2000" dirty="0"/>
              <a:t>Data access starts from the first line without children</a:t>
            </a:r>
          </a:p>
          <a:p>
            <a:pPr lvl="1"/>
            <a:r>
              <a:rPr lang="en-US" sz="2000" dirty="0"/>
              <a:t>Rows are </a:t>
            </a:r>
            <a:r>
              <a:rPr lang="pl-PL" sz="2000" dirty="0" smtClean="0"/>
              <a:t>„</a:t>
            </a:r>
            <a:r>
              <a:rPr lang="en-US" sz="2000" dirty="0" smtClean="0"/>
              <a:t>sent</a:t>
            </a:r>
            <a:r>
              <a:rPr lang="pl-PL" sz="2000" dirty="0" smtClean="0"/>
              <a:t>”</a:t>
            </a:r>
            <a:r>
              <a:rPr lang="en-US" sz="2000" dirty="0" smtClean="0"/>
              <a:t> </a:t>
            </a:r>
            <a:r>
              <a:rPr lang="en-US" sz="2000" dirty="0"/>
              <a:t>upwards to </a:t>
            </a:r>
            <a:r>
              <a:rPr lang="pl-PL" sz="2000" dirty="0" smtClean="0"/>
              <a:t>next</a:t>
            </a:r>
            <a:r>
              <a:rPr lang="en-US" sz="2000" dirty="0" smtClean="0"/>
              <a:t> </a:t>
            </a:r>
            <a:r>
              <a:rPr lang="pl-PL" sz="2000" dirty="0" smtClean="0"/>
              <a:t>operations</a:t>
            </a:r>
            <a:r>
              <a:rPr lang="en-US" sz="2000" dirty="0" smtClean="0"/>
              <a:t> </a:t>
            </a:r>
            <a:r>
              <a:rPr lang="en-US" sz="2000" dirty="0"/>
              <a:t>in cascading fashion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399" y="2652072"/>
            <a:ext cx="37048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SELECT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d.dname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,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d.loc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,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e.empno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         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e.ename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FROM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emp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e,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dept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WHERE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e.deptno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=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d.deptno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AND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             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d.dname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= 'SALES‘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AND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         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e.ename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BETWEEN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'A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%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'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AND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'X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%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ORDER BY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e.deptno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;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095" y="2549613"/>
            <a:ext cx="3479368" cy="178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4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Viewing the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529145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SQL*Plus command line EXPLAIN PLAN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Generates the plan without executing the query</a:t>
            </a:r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660" y="2019895"/>
            <a:ext cx="310805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ourier New" pitchFamily="49" charset="0"/>
              </a:rPr>
              <a:t>EXPLAIN PLAN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itchFamily="49" charset="0"/>
              </a:rPr>
              <a:t>FOR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SELECT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*</a:t>
            </a: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FROM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emp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dept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d</a:t>
            </a: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WHERE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e.deptno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=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d.deptno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AND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e.ename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= 'SMITH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';</a:t>
            </a:r>
            <a:endParaRPr lang="pl-PL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  <a:p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SET LINESIZE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130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SET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PAGESIZE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0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SELECT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*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FROM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itchFamily="49" charset="0"/>
              </a:rPr>
              <a:t>TABLE(DBMS_XPLAN.DISPLAY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  <a:cs typeface="Courier New" pitchFamily="49" charset="0"/>
              </a:rPr>
              <a:t>)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;</a:t>
            </a:r>
            <a:endParaRPr lang="en-US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5778" y="2041160"/>
            <a:ext cx="5540566" cy="2308324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Id  | Operation                    | Name    | Rows  | Bytes | Cost (%CPU)| Time    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0 | SELECT STATEMENT             |         |     1 |    58 |     4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1 |  NESTED LOOPS                |         |       |       |            |         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2 |   NESTED LOOPS               |         |     1 |    58 |     4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|*  3 |    TABLE ACCESS FULL         | EMP     |     1 |    38 |     3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|*  4 |    INDEX UNIQUE SCAN         | PK_DEPT |     1 |       |     0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5 |   TABLE ACCESS BY INDEX ROWID| DEPT    |     1 |    20 |     1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Predicate Information (identified by operation id):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3 - filter("E"."ENAME"='SMITH')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4 - access("E"."DEPTNO"="D"."DEPTNO")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18 rows selected.</a:t>
            </a:r>
          </a:p>
        </p:txBody>
      </p:sp>
    </p:spTree>
    <p:extLst>
      <p:ext uri="{BB962C8B-B14F-4D97-AF65-F5344CB8AC3E}">
        <p14:creationId xmlns:p14="http://schemas.microsoft.com/office/powerpoint/2010/main" val="273698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Viewing the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529145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SQL*Plus AUTOTRACE tool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Very simple to use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Also executes the </a:t>
            </a:r>
            <a:br>
              <a:rPr lang="pl-PL" sz="2000" dirty="0" smtClean="0"/>
            </a:br>
            <a:r>
              <a:rPr lang="pl-PL" sz="2000" dirty="0" smtClean="0"/>
              <a:t>query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endParaRPr lang="pl-PL" sz="20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4162" y="2800944"/>
            <a:ext cx="33758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itchFamily="49" charset="0"/>
              </a:rPr>
              <a:t>SET AUTOTRACE ON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;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SQL&gt;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SELECT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*</a:t>
            </a: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FROM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emp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loyees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e,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dep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artments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</a:t>
            </a: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WHERE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e.dep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artment_id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=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d.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department_id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  <a:p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AND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e.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last_name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 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= 'SMITH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ourier New" pitchFamily="49" charset="0"/>
              </a:rPr>
              <a:t>';</a:t>
            </a:r>
            <a:endParaRPr lang="pl-PL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  <a:p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ourier New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3848" y="1540733"/>
            <a:ext cx="4852496" cy="2954655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Execution Plan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Plan hash value: 3892127698</a:t>
            </a:r>
          </a:p>
          <a:p>
            <a:endParaRPr lang="en-GB" sz="6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-----------------------------------------------------------------------------------------------------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Id  | Operation                             | Name        | Rows  | Bytes | Cost (%CPU)| Time    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-----------------------------------------------------------------------------------------------------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0 | SELECT STATEMENT                      |             |     1 |    90 |     3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1 |  NESTED LOOPS                         |             |     1 |    90 |     3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2 |   NESTED LOOPS                        |             |     1 |    90 |     3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3 |    TABLE ACCESS BY INDEX ROWID BATCHED| EMPLOYEES   |     1 |    69 |     2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|*  4 |     INDEX RANGE SCAN                  | EMP_NAME_IX |     1 |       |     1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|*  5 |    INDEX UNIQUE SCAN                  | DEPT_ID_PK  |     1 |       |     0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6 |   TABLE ACCESS BY INDEX ROWID         | DEPARTMENTS |     1 |    21 |     1   (0)| 00:00:01 |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-----------------------------------------------------------------------------------------------------</a:t>
            </a:r>
          </a:p>
          <a:p>
            <a:endParaRPr lang="en-GB" sz="6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Predicate Information (identified by operation id):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</a:t>
            </a:r>
          </a:p>
          <a:p>
            <a:endParaRPr lang="en-GB" sz="6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4 - access("E"."LAST_NAME"='SMITH')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5 - access("E"."DEPARTMENT_ID"="D"."DEPARTMENT_ID")</a:t>
            </a:r>
          </a:p>
          <a:p>
            <a:endParaRPr lang="en-GB" sz="6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Note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</a:t>
            </a:r>
          </a:p>
          <a:p>
            <a:r>
              <a:rPr lang="en-GB" sz="6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 this is an adaptive plan</a:t>
            </a:r>
            <a:endParaRPr lang="pl-PL" sz="600" b="1" dirty="0" smtClean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pl-PL" sz="600" b="1" dirty="0" smtClean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6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Statistics</a:t>
            </a:r>
            <a:endParaRPr lang="en-GB" sz="6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0  recursive calls</a:t>
            </a:r>
          </a:p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0  </a:t>
            </a:r>
            <a:r>
              <a:rPr lang="en-GB" sz="6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GB" sz="6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block </a:t>
            </a:r>
            <a:r>
              <a:rPr lang="en-GB" sz="6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gets</a:t>
            </a:r>
            <a:r>
              <a:rPr lang="pl-PL" sz="6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pl-PL" sz="6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pl-PL" sz="6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… </a:t>
            </a:r>
            <a:endParaRPr lang="en-GB" sz="6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Viewing the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529145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CERN Session Manager tool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en-US" sz="2000" dirty="0">
                <a:hlinkClick r:id="rId3"/>
              </a:rPr>
              <a:t>https://session-manager.web.cern.ch</a:t>
            </a:r>
            <a:r>
              <a:rPr lang="en-US" sz="2000" dirty="0" smtClean="0">
                <a:hlinkClick r:id="rId3"/>
              </a:rPr>
              <a:t>/</a:t>
            </a:r>
            <a:endParaRPr lang="pl-PL" sz="2000" dirty="0" smtClean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en-US" sz="2000" dirty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6" r="-1"/>
          <a:stretch/>
        </p:blipFill>
        <p:spPr>
          <a:xfrm>
            <a:off x="997877" y="1961899"/>
            <a:ext cx="7313973" cy="2578878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921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Agenda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 lnSpcReduction="10000"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Importance of the design phase</a:t>
            </a:r>
          </a:p>
          <a:p>
            <a:pPr lvl="1">
              <a:buClr>
                <a:schemeClr val="tx2"/>
              </a:buClr>
            </a:pPr>
            <a:r>
              <a:rPr lang="pl-PL" sz="1900" dirty="0" smtClean="0"/>
              <a:t>Performance implications, design tips</a:t>
            </a:r>
            <a:endParaRPr lang="en-US" sz="1900" dirty="0" smtClean="0"/>
          </a:p>
          <a:p>
            <a:pPr>
              <a:buClr>
                <a:schemeClr val="tx2"/>
              </a:buClr>
            </a:pPr>
            <a:r>
              <a:rPr lang="pl-PL" sz="2400" dirty="0" smtClean="0"/>
              <a:t>My query is slow! – diagnosing perfromance issues</a:t>
            </a:r>
          </a:p>
          <a:p>
            <a:pPr lvl="1">
              <a:buClr>
                <a:schemeClr val="tx2"/>
              </a:buClr>
            </a:pPr>
            <a:r>
              <a:rPr lang="pl-PL" sz="1900" dirty="0" smtClean="0"/>
              <a:t>Oracle query optimization</a:t>
            </a:r>
          </a:p>
          <a:p>
            <a:pPr lvl="1">
              <a:buClr>
                <a:schemeClr val="tx2"/>
              </a:buClr>
            </a:pPr>
            <a:r>
              <a:rPr lang="pl-PL" sz="1900" dirty="0" smtClean="0"/>
              <a:t>Troubleshooting methods and tools</a:t>
            </a:r>
            <a:endParaRPr lang="en-US" sz="1900" dirty="0" smtClean="0"/>
          </a:p>
          <a:p>
            <a:pPr>
              <a:buClr>
                <a:schemeClr val="tx2"/>
              </a:buClr>
            </a:pPr>
            <a:r>
              <a:rPr lang="pl-PL" sz="2400" dirty="0" smtClean="0"/>
              <a:t>Fix my query! – how can we improve the situation?</a:t>
            </a:r>
          </a:p>
          <a:p>
            <a:pPr lvl="1">
              <a:buClr>
                <a:schemeClr val="tx2"/>
              </a:buClr>
            </a:pPr>
            <a:r>
              <a:rPr lang="pl-PL" sz="1900" dirty="0" smtClean="0"/>
              <a:t>What can the developers do?</a:t>
            </a:r>
          </a:p>
          <a:p>
            <a:pPr lvl="1">
              <a:buClr>
                <a:schemeClr val="tx2"/>
              </a:buClr>
            </a:pPr>
            <a:r>
              <a:rPr lang="pl-PL" sz="1900" dirty="0" smtClean="0"/>
              <a:t>What can the DBAs do?</a:t>
            </a:r>
          </a:p>
          <a:p>
            <a:pPr lvl="1">
              <a:buClr>
                <a:schemeClr val="tx2"/>
              </a:buClr>
            </a:pPr>
            <a:r>
              <a:rPr lang="pl-PL" sz="1900" dirty="0" smtClean="0"/>
              <a:t>Performance tips &amp; tricks for SQL and PL/SQL</a:t>
            </a:r>
          </a:p>
          <a:p>
            <a:pPr>
              <a:buClr>
                <a:schemeClr val="tx2"/>
              </a:buClr>
            </a:pPr>
            <a:r>
              <a:rPr lang="pl-PL" sz="2300" dirty="0" smtClean="0"/>
              <a:t>Assorted recommendations</a:t>
            </a:r>
            <a:endParaRPr lang="pl-PL" sz="2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6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Viewing the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5839"/>
            <a:ext cx="8529145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Oracle Enterprise Manager: </a:t>
            </a:r>
            <a:r>
              <a:rPr lang="en-US" sz="2000" dirty="0" smtClean="0">
                <a:hlinkClick r:id="rId3"/>
              </a:rPr>
              <a:t>https</a:t>
            </a:r>
            <a:r>
              <a:rPr lang="en-US" sz="2000" dirty="0">
                <a:hlinkClick r:id="rId3"/>
              </a:rPr>
              <a:t>://</a:t>
            </a:r>
            <a:r>
              <a:rPr lang="en-US" sz="2000" dirty="0" smtClean="0">
                <a:hlinkClick r:id="rId3"/>
              </a:rPr>
              <a:t>oem.cern.ch/em</a:t>
            </a:r>
            <a:endParaRPr lang="pl-PL" sz="2000" dirty="0" smtClean="0"/>
          </a:p>
          <a:p>
            <a:pPr lvl="1"/>
            <a:endParaRPr lang="en-US" sz="2000" dirty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en-US" sz="2000" dirty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132" y="1513643"/>
            <a:ext cx="6098797" cy="3091062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5964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Understanding the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… can be quite difficult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Dozens of possible operations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Access paths, join algorithms, </a:t>
            </a:r>
            <a:br>
              <a:rPr lang="pl-PL" sz="2400" dirty="0" smtClean="0"/>
            </a:br>
            <a:r>
              <a:rPr lang="pl-PL" sz="2400" dirty="0" smtClean="0"/>
              <a:t>transformations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Sometimes also dozens of steps 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Don’t hesitate to ask IT-DB for help!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Contact your DBA or create SNOW ticket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484" y="934505"/>
            <a:ext cx="1803535" cy="3533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57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Execution plan quality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529145" cy="3613479"/>
          </a:xfrm>
        </p:spPr>
        <p:txBody>
          <a:bodyPr>
            <a:normAutofit/>
          </a:bodyPr>
          <a:lstStyle/>
          <a:p>
            <a:r>
              <a:rPr lang="pl-PL" sz="2400" dirty="0" smtClean="0"/>
              <a:t>CBO can generate sub-optimal execution plans</a:t>
            </a:r>
            <a:endParaRPr lang="en-US" sz="2400" dirty="0"/>
          </a:p>
          <a:p>
            <a:pPr lvl="1"/>
            <a:r>
              <a:rPr lang="pl-PL" sz="2000" dirty="0" smtClean="0"/>
              <a:t>Object statistics can be inaccurate or incomplete</a:t>
            </a:r>
            <a:endParaRPr lang="en-US" sz="2000" dirty="0"/>
          </a:p>
          <a:p>
            <a:pPr lvl="1"/>
            <a:r>
              <a:rPr lang="pl-PL" sz="2000" dirty="0" smtClean="0"/>
              <a:t>It must apply heuristics for certain complex clauses</a:t>
            </a:r>
            <a:endParaRPr lang="en-US" sz="2000" dirty="0"/>
          </a:p>
          <a:p>
            <a:pPr lvl="1"/>
            <a:r>
              <a:rPr lang="pl-PL" sz="2000" dirty="0" smtClean="0"/>
              <a:t>Number of joins and subqueries metters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OPTIMIZER_MAX_PERMUTATIONS</a:t>
            </a:r>
            <a:endParaRPr lang="pl-PL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pl-PL" sz="2000" dirty="0" smtClean="0"/>
              <a:t>Use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/*+GATHER_PLAN_STATISTICS*/</a:t>
            </a:r>
            <a:r>
              <a:rPr lang="pl-PL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2000" dirty="0" smtClean="0"/>
              <a:t>hint to verify cardinality</a:t>
            </a:r>
            <a:br>
              <a:rPr lang="pl-PL" sz="2000" dirty="0" smtClean="0"/>
            </a:br>
            <a:r>
              <a:rPr lang="pl-PL" sz="2000" dirty="0" smtClean="0"/>
              <a:t>estimates</a:t>
            </a:r>
          </a:p>
          <a:p>
            <a:pPr marL="448056" lvl="1" indent="0">
              <a:buNone/>
            </a:pPr>
            <a:r>
              <a:rPr lang="pl-PL" sz="2000" dirty="0" smtClean="0">
                <a:solidFill>
                  <a:schemeClr val="accent6"/>
                </a:solidFill>
              </a:rPr>
              <a:t>	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EXEC d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bms_xplan.display_cursor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format=&gt;'ALLSTATS LAST'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210" y="2779906"/>
            <a:ext cx="4531270" cy="1562687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176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Expected vs actual execution plan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Explained plan may differ from actual execution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AUTOTRACE</a:t>
            </a:r>
            <a:r>
              <a:rPr lang="pl-PL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plan usually more accurate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Can still show incorrect plan when bind variables are used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For actual execution use Real-Time SQL Monitoring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Oracle Enterprise Manager    Performance    SQL Monitoring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SQL Developer    Tools    Monitor SQL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Statements longer than 5s or with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/*+MONITOR*/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hint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Session Manager tool</a:t>
            </a:r>
            <a:endParaRPr lang="pl-PL" sz="2000" dirty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pl-PL" sz="2000" dirty="0" smtClean="0"/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pl-PL" sz="2800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622621" y="2997030"/>
            <a:ext cx="118488" cy="126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6351573" y="2997030"/>
            <a:ext cx="118488" cy="126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3302072" y="3379828"/>
            <a:ext cx="118488" cy="126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4161668" y="3379828"/>
            <a:ext cx="118488" cy="126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3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Note on bind variables (:var)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2982"/>
            <a:ext cx="8226854" cy="3600097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Bind variables </a:t>
            </a:r>
            <a:r>
              <a:rPr lang="pl-PL" sz="2400" u="sng" dirty="0" smtClean="0"/>
              <a:t>should be used in OLTP </a:t>
            </a:r>
            <a:r>
              <a:rPr lang="pl-PL" sz="2400" dirty="0" smtClean="0"/>
              <a:t>type queries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Minimize hard parsing of repetitive queries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The same execution plan regardless of the variable value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Beware: bind variable peeking happens at first parse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Bind variables have </a:t>
            </a:r>
            <a:r>
              <a:rPr lang="pl-PL" sz="2400" u="sng" dirty="0" smtClean="0"/>
              <a:t>no advantages</a:t>
            </a:r>
            <a:r>
              <a:rPr lang="pl-PL" sz="2400" dirty="0" smtClean="0"/>
              <a:t> in expensive </a:t>
            </a:r>
            <a:r>
              <a:rPr lang="pl-PL" sz="2400" u="sng" dirty="0" smtClean="0"/>
              <a:t>reporting and analytic</a:t>
            </a:r>
            <a:r>
              <a:rPr lang="pl-PL" sz="2400" dirty="0" smtClean="0"/>
              <a:t> queries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Explicit values give more information to query optimizer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Parsing time is negligible compared to execution time</a:t>
            </a:r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6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Bind variable peeking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2982"/>
            <a:ext cx="8226854" cy="3613479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Peeked colum value (first parse) not always good!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Column data </a:t>
            </a:r>
            <a:r>
              <a:rPr lang="pl-PL" sz="2400" dirty="0"/>
              <a:t>evenly </a:t>
            </a:r>
            <a:r>
              <a:rPr lang="pl-PL" sz="2400" dirty="0" smtClean="0"/>
              <a:t>distributed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No need to worry, don’t need histogram statistics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Column data significantly skewed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Adaptive, bind aware cursor sharing can be employed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Histogram statistics should be collected on that column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First few executions can be sub-optimal (still adapting…)</a:t>
            </a:r>
          </a:p>
          <a:p>
            <a:pPr lvl="2">
              <a:spcBef>
                <a:spcPts val="1200"/>
              </a:spcBef>
              <a:buClr>
                <a:schemeClr val="tx2"/>
              </a:buClr>
            </a:pPr>
            <a:r>
              <a:rPr lang="pl-PL" sz="1800" dirty="0"/>
              <a:t>Use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/*+BIND_AWARE*/</a:t>
            </a:r>
            <a:r>
              <a:rPr lang="pl-P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1800" dirty="0" smtClean="0"/>
              <a:t>hint to force bind aware parsing right away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7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Diagnosing performance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Quick performance checklist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Is the query progressing or effectively hanging?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/>
              <a:t>Check for locks – are there any blockers?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Single </a:t>
            </a:r>
            <a:r>
              <a:rPr lang="pl-PL" sz="2000" dirty="0"/>
              <a:t>query issue or general DB </a:t>
            </a:r>
            <a:r>
              <a:rPr lang="pl-PL" sz="2000" dirty="0" smtClean="0"/>
              <a:t>performance problem?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Check database server and storage subsystem load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Check session wait events – where the time is spent?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Check the execution plan – did it change, is it efficient?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Check object statistics – did data change significantly?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5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015681" cy="705332"/>
          </a:xfrm>
        </p:spPr>
        <p:txBody>
          <a:bodyPr>
            <a:normAutofit/>
          </a:bodyPr>
          <a:lstStyle/>
          <a:p>
            <a:r>
              <a:rPr lang="pl-PL" sz="4000" dirty="0" smtClean="0"/>
              <a:t>Is the query hanging?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570" y="4661210"/>
            <a:ext cx="7921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>
                <a:hlinkClick r:id="rId3"/>
              </a:rPr>
              <a:t>https://session-manager.web.cern.ch</a:t>
            </a:r>
            <a:r>
              <a:rPr lang="en-US" sz="2000" dirty="0" smtClean="0">
                <a:hlinkClick r:id="rId3"/>
              </a:rPr>
              <a:t>/</a:t>
            </a:r>
            <a:endParaRPr lang="pl-PL" sz="2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Check if the query is blocked, check current wait event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pl-PL" sz="24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pl-PL" sz="24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1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SQL&gt; SELECT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serial#, event,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seconds_in_wait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last_call_et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    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final_blocking_instance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final_blocking_sessio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FROM gv$session WHERE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final_blocking_session IS NOT NULL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10404"/>
          <a:stretch/>
        </p:blipFill>
        <p:spPr>
          <a:xfrm>
            <a:off x="551570" y="1488843"/>
            <a:ext cx="5867841" cy="2212979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644" r="857"/>
          <a:stretch/>
        </p:blipFill>
        <p:spPr>
          <a:xfrm>
            <a:off x="5923503" y="1632179"/>
            <a:ext cx="3085718" cy="2814554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" name="Rounded Rectangle 15"/>
          <p:cNvSpPr/>
          <p:nvPr/>
        </p:nvSpPr>
        <p:spPr>
          <a:xfrm>
            <a:off x="712651" y="2846001"/>
            <a:ext cx="881974" cy="53281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7812816" y="2663864"/>
            <a:ext cx="871238" cy="7149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594625" y="1867711"/>
            <a:ext cx="881974" cy="41828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7762672" y="1867711"/>
            <a:ext cx="666345" cy="2918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30449" y="2893739"/>
            <a:ext cx="8280355" cy="830997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INST_ID   </a:t>
            </a:r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SID SERIAL# EVENT                            SECONDS_IN_WAIT   LAST_CALL_ET FINAL_BLOCKING_INSTANCE FINAL_BLOCKING_SESSION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 ----- ------- -------------------------------- --------------- -------------- ----------------------- 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2  3650   57887 row cache lock                                 1       11892047                       1                   3437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461   62002 library cache lock                             1              2                       1                   3437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1  2747   63531 </a:t>
            </a:r>
            <a:r>
              <a:rPr lang="en-GB" sz="8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enq</a:t>
            </a:r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TX - row lock contention                  3           1083                       1                     22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1  4226   54144 </a:t>
            </a:r>
            <a:r>
              <a:rPr lang="en-GB" sz="8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enq</a:t>
            </a:r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TS - contention                           1            114                       1                   </a:t>
            </a:r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3437</a:t>
            </a:r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26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015681" cy="705332"/>
          </a:xfrm>
        </p:spPr>
        <p:txBody>
          <a:bodyPr>
            <a:normAutofit/>
          </a:bodyPr>
          <a:lstStyle/>
          <a:p>
            <a:r>
              <a:rPr lang="pl-PL" sz="4000" dirty="0" smtClean="0"/>
              <a:t>Database server overloaded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570" y="4661210"/>
            <a:ext cx="7921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hlinkClick r:id="rId3"/>
              </a:rPr>
              <a:t>https://oem.cern.ch/em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Typical scenarios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High number of sessions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High IO rate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High CPU utilization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High concurrency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Create SNOW ticket </a:t>
            </a:r>
            <a:r>
              <a:rPr lang="pl-PL" sz="2400" dirty="0" smtClean="0">
                <a:sym typeface="Wingdings" panose="05000000000000000000" pitchFamily="2" charset="2"/>
              </a:rPr>
              <a:t></a:t>
            </a:r>
            <a:endParaRPr lang="pl-PL" sz="2400" dirty="0" smtClean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Check in Oracle Enterprise Manager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</a:t>
            </a: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59" y="175120"/>
            <a:ext cx="8712136" cy="43643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398" y="236689"/>
            <a:ext cx="8936082" cy="42412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15" y="175120"/>
            <a:ext cx="8063679" cy="4393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559" y="-10746"/>
            <a:ext cx="8532170" cy="461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95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015681" cy="705332"/>
          </a:xfrm>
        </p:spPr>
        <p:txBody>
          <a:bodyPr>
            <a:normAutofit/>
          </a:bodyPr>
          <a:lstStyle/>
          <a:p>
            <a:r>
              <a:rPr lang="pl-PL" sz="4000" dirty="0" smtClean="0"/>
              <a:t>Single query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Check the query wait events and execution plan</a:t>
            </a:r>
          </a:p>
          <a:p>
            <a:pPr marL="36576" indent="0">
              <a:buClr>
                <a:schemeClr val="tx2"/>
              </a:buClr>
              <a:buNone/>
            </a:pPr>
            <a:endParaRPr lang="pl-PL" sz="18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592172"/>
            <a:ext cx="8477857" cy="235725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7816174" y="1994170"/>
            <a:ext cx="559341" cy="34046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88523" y="3323617"/>
            <a:ext cx="719847" cy="40369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694" y="595295"/>
            <a:ext cx="3832863" cy="39588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Rounded Rectangle 9"/>
          <p:cNvSpPr/>
          <p:nvPr/>
        </p:nvSpPr>
        <p:spPr>
          <a:xfrm>
            <a:off x="8599250" y="834626"/>
            <a:ext cx="496111" cy="2402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243905" y="1948442"/>
            <a:ext cx="1614095" cy="3278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053" y="834626"/>
            <a:ext cx="4136308" cy="37161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ounded Rectangle 12"/>
          <p:cNvSpPr/>
          <p:nvPr/>
        </p:nvSpPr>
        <p:spPr>
          <a:xfrm>
            <a:off x="7470844" y="1167318"/>
            <a:ext cx="765242" cy="3550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6577520" y="3046358"/>
            <a:ext cx="2153054" cy="29669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51570" y="4661210"/>
            <a:ext cx="7921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>
                <a:hlinkClick r:id="rId6"/>
              </a:rPr>
              <a:t>https://session-manager.web.cern.ch</a:t>
            </a:r>
            <a:r>
              <a:rPr lang="en-US" sz="2000" dirty="0" smtClean="0">
                <a:hlinkClick r:id="rId6"/>
              </a:rPr>
              <a:t>/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414189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3" grpId="0" animBg="1"/>
      <p:bldP spid="13" grpId="1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Typical challenging </a:t>
            </a:r>
            <a:r>
              <a:rPr lang="en-US" sz="4000" dirty="0" smtClean="0"/>
              <a:t>use-cases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sz="2400" dirty="0" smtClean="0"/>
              <a:t>High </a:t>
            </a:r>
            <a:r>
              <a:rPr lang="en-GB" sz="2400" dirty="0"/>
              <a:t>rate of concurrent transactions</a:t>
            </a:r>
          </a:p>
          <a:p>
            <a:pPr>
              <a:buClr>
                <a:schemeClr val="tx2"/>
              </a:buClr>
            </a:pPr>
            <a:r>
              <a:rPr lang="en-GB" sz="2400" dirty="0"/>
              <a:t>High rate of queries </a:t>
            </a:r>
          </a:p>
          <a:p>
            <a:pPr>
              <a:buClr>
                <a:schemeClr val="tx2"/>
              </a:buClr>
            </a:pPr>
            <a:r>
              <a:rPr lang="en-GB" sz="2400" dirty="0"/>
              <a:t>Queries that scan large amounts of data </a:t>
            </a:r>
          </a:p>
          <a:p>
            <a:pPr>
              <a:buClr>
                <a:schemeClr val="tx2"/>
              </a:buClr>
            </a:pPr>
            <a:r>
              <a:rPr lang="en-GB" sz="2400" dirty="0"/>
              <a:t>Complex joins and aggregations on data</a:t>
            </a:r>
          </a:p>
          <a:p>
            <a:pPr>
              <a:buClr>
                <a:schemeClr val="tx2"/>
              </a:buClr>
            </a:pPr>
            <a:r>
              <a:rPr lang="en-GB" sz="2400" dirty="0"/>
              <a:t>Strict requirements on response </a:t>
            </a:r>
            <a:r>
              <a:rPr lang="en-GB" sz="2400" dirty="0" smtClean="0"/>
              <a:t>time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2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015681" cy="705332"/>
          </a:xfrm>
        </p:spPr>
        <p:txBody>
          <a:bodyPr>
            <a:normAutofit/>
          </a:bodyPr>
          <a:lstStyle/>
          <a:p>
            <a:r>
              <a:rPr lang="pl-PL" sz="4000" dirty="0" smtClean="0"/>
              <a:t>Single query issues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800" b="1" dirty="0" smtClean="0"/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23" y="4671775"/>
            <a:ext cx="5359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hlinkClick r:id="rId3"/>
              </a:rPr>
              <a:t>https://oem.cern.ch/em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10" y="994205"/>
            <a:ext cx="6542763" cy="3593327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8" name="Rounded Rectangle 7"/>
          <p:cNvSpPr/>
          <p:nvPr/>
        </p:nvSpPr>
        <p:spPr>
          <a:xfrm>
            <a:off x="535258" y="1763967"/>
            <a:ext cx="239751" cy="107959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69" y="1470943"/>
            <a:ext cx="8698316" cy="27196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Rounded Rectangle 8"/>
          <p:cNvSpPr/>
          <p:nvPr/>
        </p:nvSpPr>
        <p:spPr>
          <a:xfrm>
            <a:off x="256359" y="2704172"/>
            <a:ext cx="613436" cy="25314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110965" y="3646448"/>
            <a:ext cx="4361916" cy="21039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157" y="907722"/>
            <a:ext cx="7558466" cy="3592899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869795" y="3020546"/>
            <a:ext cx="4008864" cy="62590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5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1" grpId="0" animBg="1"/>
      <p:bldP spid="11" grpId="1" animBg="1"/>
      <p:bldP spid="11" grpId="2" animBg="1"/>
      <p:bldP spid="13" grpId="0" animBg="1"/>
      <p:bldP spid="13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Query database dynamic performance views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Sessions waiting long for resources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en-GB" sz="15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5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sid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serial#, </a:t>
            </a:r>
            <a:r>
              <a:rPr lang="en-GB" sz="15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event, </a:t>
            </a:r>
            <a:r>
              <a:rPr lang="en-GB" sz="15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seconds_in_wait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5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last_call_et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 </a:t>
            </a:r>
            <a:r>
              <a:rPr lang="en-GB" sz="15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gv$session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 username = 'AISDWH'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[AND </a:t>
            </a:r>
            <a:r>
              <a:rPr lang="en-GB" sz="15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wait_class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&lt;&gt;'Idle'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]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ORDER BY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seconds_in_wait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DESC;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Total wait statistics for a given session</a:t>
            </a:r>
            <a:endParaRPr lang="pl-PL" sz="2000" dirty="0"/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event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total_waits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time_waited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gv$session_event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WHERE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=1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AND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=4116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ORDER BY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time_waited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DESC;</a:t>
            </a:r>
            <a:endParaRPr lang="pl-PL" sz="2400" dirty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Long running operations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serial#,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opname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, target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elapsed_seconds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time_remaining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FROM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gv$session_longops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=1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AND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sofar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&lt;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totalwork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ORDER BY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time_remaining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DESC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2000" dirty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Single query – the hardcore way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6829" y="2394141"/>
            <a:ext cx="7822581" cy="1015663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INST_ID   SID SERIAL# EVENT                            SECONDS_IN_WAIT   LAST_CALL_ET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 ----- ------- -------------------------------- --------------- --------------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1  3664   26812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enq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TX - row lock contention                303            560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1  4462   11881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enq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FB - contention                           0           3387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1  2401   61545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 sequential read                        0              1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1  2403   11312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 sequential read                        0            109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8187" y="3289935"/>
            <a:ext cx="7822581" cy="1477328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INST_ID    SID EVENT                             TOTAL_WAITS    TIME_WAITED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 ------ ------------------------------ -------------- --------------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1   1267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 sequential read               1401151        3470086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1267 direct path read temp                   51366         257211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1267 direct path write temp                  20743          11477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1   1267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 scattered read                   2407           6354</a:t>
            </a:r>
          </a:p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1267 direct path read                          410           3279</a:t>
            </a:r>
          </a:p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 1267 SQL*Net message from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dblink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93360           3127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1   1267 </a:t>
            </a:r>
            <a:r>
              <a:rPr lang="en-GB" sz="10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 parallel read                     628           </a:t>
            </a:r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3054</a:t>
            </a:r>
            <a:endParaRPr lang="en-GB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8187" y="2234562"/>
            <a:ext cx="8031180" cy="1015663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INST_ID    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SID  SERIAL# OPNAME        TARGET                           ELAPSED_SECONDS TIME_REMAINING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 ------ -------- ------------- -------------------------------- --------------- --------------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 931    65090 Sort Output                                                 67           6245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2400    30440 Table Scan    AISDWHETL.STG_CFU_ROLE                        14            563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2861     4415 Table Scan    AISDWHETL.SRC_REC_ANSWER                      33             53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 2742    62059 Table Scan    AISDWHETL.STG_LMS_ABSENCE_SLICE              153             </a:t>
            </a:r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endParaRPr lang="en-GB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67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/>
              <a:t>Check table and index statistics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Should be gathered with high sample size (e.g. 100%)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Should be recent if the data changes on regular basis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table_name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last_analyzed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num_rows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,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sample_size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_tables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[user_indexes] ORDER BY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last_analyzed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Dynamic sampling performed by default</a:t>
            </a:r>
            <a:br>
              <a:rPr lang="pl-PL" sz="2000" dirty="0" smtClean="0"/>
            </a:br>
            <a:r>
              <a:rPr lang="pl-PL" sz="2000" dirty="0" smtClean="0"/>
              <a:t>for tables without statistics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table_name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_tables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last_analyzed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IS NULL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endParaRPr lang="pl-PL" sz="1600" dirty="0" smtClean="0"/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endParaRPr lang="pl-PL" sz="15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endParaRPr lang="pl-PL" sz="15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83373" y="2887278"/>
            <a:ext cx="6572341" cy="1631216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TABLE_NAME                       </a:t>
            </a:r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LAST_ANALYZED              NUM_ROWS    SAMPLE_SIZE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 -------------------- -------------- --------------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D_CERN_USER_PRIVILEGES           22-JAN-2015 22:00:10          39902          39902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D_CERN_TARGET_TYPES              22-JAN-2015 22:00:10              6              6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CORODS160F_PROPOSITION_OK        26-APR-2015 22:03:28         111635         111635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CORODS200F_CONTRACTS_LINES_OK    27-APR-2015 22:00:11           1439           1439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CORODS190F_STOCK_LEVEL_OK        29-APR-2015 22:12:09       44119320       44119320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D_COR_F_HR_ACTIONS               19-JUN-2015 22:00:38         948205         948205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CORODS170F_ORDERPIPELINE_OK      02-SEP-2015 22:02:10         269688         </a:t>
            </a:r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269688</a:t>
            </a:r>
            <a:endParaRPr lang="pl-PL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GB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Statistics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7892" y="2644200"/>
            <a:ext cx="2655643" cy="1785104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TABLE_NAME</a:t>
            </a:r>
            <a:endParaRPr lang="en-GB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COR_D_PF_CONTRACT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COR_D_PF_CONTRIBUTION_DETAILS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COR_D_PF_CONTRIBUTION_FILE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COR_D_PF_CONTRIBUTION_LINE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COR_D_PF_CONTRIBUTION_WARNING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COR_D_PF_MEMBERSHIP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COR_D_PF_PERSON</a:t>
            </a:r>
          </a:p>
          <a:p>
            <a:r>
              <a:rPr lang="en-GB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COR_D_PF_PERSON_RECORD</a:t>
            </a:r>
          </a:p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GB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32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Statistics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For partitioned tables also check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user_tab_[sub]partitions </a:t>
            </a:r>
            <a:r>
              <a:rPr lang="pl-PL" sz="2400" dirty="0" smtClean="0"/>
              <a:t>and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user_ind_[</a:t>
            </a: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sub]partitions</a:t>
            </a:r>
            <a:endParaRPr lang="pl-PL" sz="2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Local partition statistics as important as global!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 smtClean="0"/>
              <a:t>Use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/*+DYNAMIC_SAMPLING(n)*/</a:t>
            </a:r>
            <a:r>
              <a:rPr lang="pl-PL" sz="2400" dirty="0" smtClean="0"/>
              <a:t> hint to quickly check if higher statistics accurracy can help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 smtClean="0"/>
              <a:t>If column value significantly skewed</a:t>
            </a:r>
            <a:br>
              <a:rPr lang="pl-PL" sz="2400" dirty="0" smtClean="0"/>
            </a:br>
            <a:r>
              <a:rPr lang="pl-PL" sz="2400" dirty="0" smtClean="0"/>
              <a:t>consider gathering histograms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 </a:t>
            </a:r>
            <a:r>
              <a:rPr lang="en-GB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owner, count(*) FROM  </a:t>
            </a:r>
            <a:r>
              <a:rPr lang="en-GB" sz="15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epileckidba.objects</a:t>
            </a:r>
            <a:r>
              <a:rPr lang="en-GB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GROUP BY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owner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ORDER BY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2 </a:t>
            </a:r>
            <a:r>
              <a:rPr lang="pl-PL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DESC</a:t>
            </a:r>
            <a:r>
              <a:rPr lang="en-GB" sz="15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pl-PL" sz="15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6457" y="1140146"/>
            <a:ext cx="2655643" cy="3323987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OWNER                </a:t>
            </a:r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VAL_COUNT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 ---------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                      42568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                  32766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AISDWHETL                 1873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AISDWH                    1095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XDB                        966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                     643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AISDWH_READ                </a:t>
            </a:r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427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CTXSYS                     409</a:t>
            </a:r>
          </a:p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AISDWH_STATS               </a:t>
            </a:r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271</a:t>
            </a:r>
          </a:p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AISDWH_IRIS                 </a:t>
            </a:r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93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DBSNMP                      56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AISDWH_CONTROL              44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CERNDB_DPMGR                24</a:t>
            </a:r>
          </a:p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CERN_DBA                    </a:t>
            </a:r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</a:t>
            </a:r>
          </a:p>
          <a:p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OUTLN                       </a:t>
            </a:r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SM_USER                      9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ORACLE_OCM                   6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APPQOSSYS                    5</a:t>
            </a:r>
          </a:p>
          <a:p>
            <a:r>
              <a:rPr lang="pl-PL" sz="1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CERN_ACCT_AGENT              </a:t>
            </a:r>
            <a:r>
              <a:rPr lang="pl-PL" sz="10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pl-PL" sz="10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0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Indexes and mviews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Missing index causes unnecessary IO and slowness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Full table scan shows up in query execution plan</a:t>
            </a:r>
            <a:br>
              <a:rPr lang="pl-PL" sz="2000" dirty="0" smtClean="0"/>
            </a:br>
            <a:r>
              <a:rPr lang="pl-PL" sz="2000" dirty="0" smtClean="0"/>
              <a:t>when selecting few rows from a large table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 object_name FROM objects </a:t>
            </a: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owner = 'CERN_DBA</a:t>
            </a: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';</a:t>
            </a:r>
            <a:endParaRPr lang="pl-PL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Very complex view with slow underlying query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Replace view with a materialized view (properly indexed)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Materialized view is not real time, needs to be refreshed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Works best for slow changing data, e.g. daily loads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pl-PL" sz="11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3024" y="2752564"/>
            <a:ext cx="4868787" cy="1938992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Execution Plan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Plan hash value: 80137940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Id  | Operation         | Name    | Rows  | Bytes | Cost (%CPU)| Time    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0 | SELECT STATEMENT  |         |    13 |   429 |   208K  (1)| 00:00:09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|*  1 |  TABLE ACCESS FULL| OBJECTS |    13 |   429 |   208K  (1)| 00:00:09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Predicate Information (identified by operation id):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1 - filter("OWNER"='CERN_DBA')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3024" y="2752564"/>
            <a:ext cx="6157124" cy="2062103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Execution Plan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Plan hash value: 276035095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Id  | Operation                           | Name        | Rows  | Bytes | Cost (%CPU)| Time    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0 | SELECT STATEMENT                    |             |    13 |   429 |     2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1 |  TABLE ACCESS BY INDEX ROWID BATCHED| OBJECTS     |    13 |   429 |     2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|*  2 |   INDEX RANGE SCAN                  | IDX_OBJ_OWN |    13 |       |     1   (0)| 00:00:01 |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---------------------------------------------------------------------------------------------------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Predicate Information (identified by operation id):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</a:t>
            </a:r>
          </a:p>
          <a:p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2 - access("OWNER"='CERN_DBA')</a:t>
            </a:r>
          </a:p>
        </p:txBody>
      </p:sp>
    </p:spTree>
    <p:extLst>
      <p:ext uri="{BB962C8B-B14F-4D97-AF65-F5344CB8AC3E}">
        <p14:creationId xmlns:p14="http://schemas.microsoft.com/office/powerpoint/2010/main" val="196204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Rewriting the query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There are multiple ways of achieving the same results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Try to make it simple for the optimizer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So it can generate better execution plan</a:t>
            </a:r>
            <a:endParaRPr lang="pl-PL" sz="20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Some examples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Replace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 column IN (…)</a:t>
            </a:r>
            <a:r>
              <a:rPr lang="pl-P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subquery with a join or vice versa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Replace complex queries with multiple simpler ones connecting</a:t>
            </a:r>
            <a:br>
              <a:rPr lang="pl-PL" sz="2000" dirty="0" smtClean="0"/>
            </a:br>
            <a:r>
              <a:rPr lang="pl-PL" sz="2000" dirty="0" smtClean="0"/>
              <a:t>with set operators: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MINUS, UNION ALL, INTERSECT</a:t>
            </a:r>
            <a:endParaRPr lang="pl-PL" sz="2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Consider replacing certain joins with a subquery in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r>
              <a:rPr lang="pl-PL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clause</a:t>
            </a:r>
            <a: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pl-PL" sz="15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7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Hints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Optional directives given to CBO by the developer</a:t>
            </a:r>
            <a:endParaRPr lang="pl-PL" sz="2400" dirty="0" smtClean="0">
              <a:solidFill>
                <a:schemeClr val="tx2"/>
              </a:solidFill>
            </a:endParaRP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>
                <a:solidFill>
                  <a:schemeClr val="tx2"/>
                </a:solidFill>
              </a:rPr>
              <a:t>Specified as comments </a:t>
            </a:r>
            <a:r>
              <a:rPr lang="pl-PL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 /*</a:t>
            </a:r>
            <a:r>
              <a:rPr lang="pl-PL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+HINT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*/ * FROM …</a:t>
            </a:r>
            <a:endParaRPr lang="pl-PL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>
                <a:solidFill>
                  <a:schemeClr val="tx2"/>
                </a:solidFill>
              </a:rPr>
              <a:t>Can change and stabilize query execution plan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>
                <a:solidFill>
                  <a:schemeClr val="tx2"/>
                </a:solidFill>
              </a:rPr>
              <a:t>Can be siliently ignored if incorrectly specified or not aplicable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>
                <a:solidFill>
                  <a:schemeClr val="tx2"/>
                </a:solidFill>
              </a:rPr>
              <a:t>Hinted query will not adapt to changes in data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>
                <a:solidFill>
                  <a:schemeClr val="tx2"/>
                </a:solidFill>
              </a:rPr>
              <a:t>Because of maintenance overhead should be used only</a:t>
            </a:r>
            <a:br>
              <a:rPr lang="pl-PL" sz="2000" dirty="0" smtClean="0">
                <a:solidFill>
                  <a:schemeClr val="tx2"/>
                </a:solidFill>
              </a:rPr>
            </a:br>
            <a:r>
              <a:rPr lang="pl-PL" sz="2000" dirty="0" smtClean="0">
                <a:solidFill>
                  <a:schemeClr val="tx2"/>
                </a:solidFill>
              </a:rPr>
              <a:t>as a last resort</a:t>
            </a:r>
          </a:p>
          <a:p>
            <a:pPr lvl="2">
              <a:spcBef>
                <a:spcPts val="1200"/>
              </a:spcBef>
              <a:buClr>
                <a:schemeClr val="tx2"/>
              </a:buClr>
            </a:pPr>
            <a:r>
              <a:rPr lang="pl-PL" sz="1600" dirty="0" smtClean="0">
                <a:solidFill>
                  <a:schemeClr val="tx2"/>
                </a:solidFill>
              </a:rPr>
              <a:t>After checking statistics, indexes and considering rewriting of the query</a:t>
            </a:r>
            <a:endParaRPr lang="pl-PL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Some useful hints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/*+FULL(</a:t>
            </a:r>
            <a:r>
              <a:rPr lang="pl-PL" sz="16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)*/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>
                <a:solidFill>
                  <a:schemeClr val="tx2"/>
                </a:solidFill>
              </a:rPr>
              <a:t>– force full or in-memory full table scan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/*+[NO_]INDEX(</a:t>
            </a:r>
            <a:r>
              <a:rPr lang="pl-PL" sz="16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 [index]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)*/</a:t>
            </a:r>
            <a:r>
              <a:rPr lang="pl-PL" sz="2400" dirty="0" smtClean="0">
                <a:solidFill>
                  <a:schemeClr val="tx2"/>
                </a:solidFill>
              </a:rPr>
              <a:t> - force usage or forbid usage</a:t>
            </a:r>
            <a:br>
              <a:rPr lang="pl-PL" sz="2400" dirty="0" smtClean="0">
                <a:solidFill>
                  <a:schemeClr val="tx2"/>
                </a:solidFill>
              </a:rPr>
            </a:br>
            <a:r>
              <a:rPr lang="pl-PL" sz="2400" dirty="0" smtClean="0">
                <a:solidFill>
                  <a:schemeClr val="tx2"/>
                </a:solidFill>
              </a:rPr>
              <a:t>of a specific index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/*+USE_HASH(</a:t>
            </a:r>
            <a:r>
              <a:rPr lang="pl-PL" sz="16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table1 table2 …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)*/</a:t>
            </a:r>
            <a:r>
              <a:rPr lang="pl-PL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>
                <a:solidFill>
                  <a:schemeClr val="tx2"/>
                </a:solidFill>
              </a:rPr>
              <a:t>also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USE_NL</a:t>
            </a:r>
            <a:r>
              <a:rPr lang="pl-PL" sz="2400" dirty="0" smtClean="0">
                <a:solidFill>
                  <a:schemeClr val="tx2"/>
                </a:solidFill>
              </a:rPr>
              <a:t> and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USE_MERGE</a:t>
            </a:r>
            <a:r>
              <a:rPr lang="pl-PL" sz="2400" dirty="0" smtClean="0">
                <a:solidFill>
                  <a:schemeClr val="tx2"/>
                </a:solidFill>
              </a:rPr>
              <a:t> – force</a:t>
            </a:r>
            <a:br>
              <a:rPr lang="pl-PL" sz="2400" dirty="0" smtClean="0">
                <a:solidFill>
                  <a:schemeClr val="tx2"/>
                </a:solidFill>
              </a:rPr>
            </a:br>
            <a:r>
              <a:rPr lang="pl-PL" sz="2400" dirty="0" smtClean="0">
                <a:solidFill>
                  <a:schemeClr val="tx2"/>
                </a:solidFill>
              </a:rPr>
              <a:t>table join method: hash, nested loops, or sort-merge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/*+ORDERED*/</a:t>
            </a:r>
            <a:r>
              <a:rPr lang="pl-PL" sz="2400" dirty="0" smtClean="0">
                <a:solidFill>
                  <a:schemeClr val="tx2"/>
                </a:solidFill>
              </a:rPr>
              <a:t> - table join order as appear in FROM clause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/*+DRIVING_SITE(</a:t>
            </a:r>
            <a:r>
              <a:rPr lang="pl-PL" sz="16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)*/</a:t>
            </a:r>
            <a:r>
              <a:rPr lang="pl-PL" sz="2400" dirty="0" smtClean="0">
                <a:solidFill>
                  <a:schemeClr val="tx2"/>
                </a:solidFill>
              </a:rPr>
              <a:t> - for DB links, force query execution on local or remote DB - where the </a:t>
            </a:r>
            <a:r>
              <a:rPr lang="pl-PL" sz="18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</a:t>
            </a:r>
            <a:r>
              <a:rPr lang="pl-PL" sz="2800" dirty="0" smtClean="0">
                <a:solidFill>
                  <a:schemeClr val="tx2"/>
                </a:solidFill>
              </a:rPr>
              <a:t> </a:t>
            </a:r>
            <a:r>
              <a:rPr lang="pl-PL" sz="2400" dirty="0" smtClean="0">
                <a:solidFill>
                  <a:schemeClr val="tx2"/>
                </a:solidFill>
              </a:rPr>
              <a:t>resides</a:t>
            </a:r>
            <a:endParaRPr lang="pl-PL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4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4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570" y="4702553"/>
            <a:ext cx="7921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l-PL" sz="1600" dirty="0">
                <a:solidFill>
                  <a:schemeClr val="bg1"/>
                </a:solidFill>
              </a:rPr>
              <a:t>https://docs.oracle.com/cd/E11882_01/server.112/e41573/hintsref.htm#PFGRF005</a:t>
            </a:r>
          </a:p>
        </p:txBody>
      </p:sp>
    </p:spTree>
    <p:extLst>
      <p:ext uri="{BB962C8B-B14F-4D97-AF65-F5344CB8AC3E}">
        <p14:creationId xmlns:p14="http://schemas.microsoft.com/office/powerpoint/2010/main" val="26400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DBMS_APPLICATION_INFO</a:t>
            </a:r>
            <a:r>
              <a:rPr lang="pl-PL" sz="2400" dirty="0" smtClean="0"/>
              <a:t> package</a:t>
            </a: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dirty="0" smtClean="0"/>
              <a:t>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EXEC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DBMS_APPLICATION_INFO.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SET_MODULE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('Dino browser -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files','Start');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dirty="0" smtClean="0"/>
              <a:t>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EXEC DBMS_APPLICATION_INFO.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SET_ACTION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('Fetching document list B1');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EXEC DBMS_APPLICATION_INFO.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SET_CLIENT_INFO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('Client version 2.56');</a:t>
            </a:r>
            <a:endParaRPr lang="pl-PL" sz="1400" dirty="0" smtClean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Visible </a:t>
            </a:r>
            <a:r>
              <a:rPr lang="pl-PL" sz="2400" dirty="0"/>
              <a:t>in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GV$SESSION</a:t>
            </a:r>
            <a:r>
              <a:rPr lang="pl-PL" sz="2400" dirty="0"/>
              <a:t>, Session Manager, </a:t>
            </a:r>
            <a:r>
              <a:rPr lang="pl-PL" sz="2400" dirty="0" smtClean="0"/>
              <a:t>OEM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inst_id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serial#, username,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sql_id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module, action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gv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$session;</a:t>
            </a: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 </a:t>
            </a:r>
            <a:r>
              <a:rPr lang="pl-PL" sz="1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/*+MONITOR*/</a:t>
            </a:r>
            <a:r>
              <a:rPr lang="pl-PL" sz="1600" dirty="0"/>
              <a:t> </a:t>
            </a:r>
            <a:r>
              <a:rPr lang="pl-PL" sz="2400" dirty="0"/>
              <a:t>hint to ensure live SQL </a:t>
            </a:r>
            <a:r>
              <a:rPr lang="pl-PL" sz="2400" dirty="0" smtClean="0"/>
              <a:t>monitoring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Visible in OEM, Active Session History</a:t>
            </a:r>
            <a:endParaRPr lang="pl-PL" sz="2000" dirty="0"/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pl-PL" sz="15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Code instrumentation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480" y="3071270"/>
            <a:ext cx="6791091" cy="1323439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INST_ID   SID SERIAL# USERNAME       SQL_ID        MODULE               ACTION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 ----- ------- -------------- ------------- -------------------- -----------------------------------</a:t>
            </a:r>
          </a:p>
          <a:p>
            <a:r>
              <a:rPr lang="pl-PL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l-PL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3766   62611 EPILECKIDBA                  Dino browser - files Start</a:t>
            </a:r>
            <a:endParaRPr lang="pl-PL" sz="800" b="1" dirty="0" smtClean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l-PL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l-PL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3664   26812 EPILECKIDBA                  Dino browser - files Fetching document list B1</a:t>
            </a:r>
          </a:p>
          <a:p>
            <a:r>
              <a:rPr lang="pl-PL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 </a:t>
            </a:r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240   26831 AISDWHETL      9m7787camwh4m PL/SQL Developer     SQL Window - New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1164    3408 AISDWH         2hwz1bh204j07 DBMS_SCHEDULER       OOP_REF_GRIUXAXSBJ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1264   63534 AISDWH         1jvbj7gadjwh6 DBMS_SCHEDULER       OOP_REF_AOYPTFNNVL</a:t>
            </a:r>
          </a:p>
          <a:p>
            <a:r>
              <a:rPr lang="en-GB" sz="8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1265   12129 AISDWH_READ    9m7787camwh4m PL/SQL Developer     SQL Window - Old-</a:t>
            </a:r>
            <a:r>
              <a:rPr lang="en-GB" sz="800" b="1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PensionFund.sql</a:t>
            </a:r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2745   30780 AISDWHETL      9m7787camwh4m PL/SQL Developer     alter table </a:t>
            </a:r>
            <a:r>
              <a:rPr lang="en-GB" sz="800" b="1" dirty="0" err="1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cor_d_person_a</a:t>
            </a:r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...</a:t>
            </a:r>
          </a:p>
          <a:p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1  4242      53 AISDWH_STATS   9m7787camwh4m PL/SQL Developer     select *--count(*) from </a:t>
            </a:r>
            <a:r>
              <a:rPr lang="en-GB" sz="800" b="1" dirty="0" err="1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ai</a:t>
            </a:r>
            <a:r>
              <a:rPr lang="en-GB" sz="8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...</a:t>
            </a:r>
            <a:endParaRPr lang="en-GB" sz="8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480" y="2747885"/>
            <a:ext cx="7425039" cy="1742279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Rounded Rectangle 6"/>
          <p:cNvSpPr/>
          <p:nvPr/>
        </p:nvSpPr>
        <p:spPr>
          <a:xfrm>
            <a:off x="6130679" y="3531139"/>
            <a:ext cx="719847" cy="8635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27989" y="2747885"/>
            <a:ext cx="8885276" cy="1385942"/>
            <a:chOff x="127989" y="2747885"/>
            <a:chExt cx="8885276" cy="1385942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989" y="2747885"/>
              <a:ext cx="4538796" cy="138594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19942" y="2753253"/>
              <a:ext cx="4393323" cy="13805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463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7" grpId="2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SQL baselines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1377"/>
            <a:ext cx="8226854" cy="377305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DBA instructs CBO to use a good, efficient execution plan for a specific query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The good plan </a:t>
            </a:r>
            <a:r>
              <a:rPr lang="pl-PL" sz="2000" u="sng" dirty="0" smtClean="0"/>
              <a:t>have to</a:t>
            </a:r>
            <a:r>
              <a:rPr lang="pl-PL" sz="2000" dirty="0" smtClean="0"/>
              <a:t> be already known to the database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Used to mitigate execution plan instability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Previously </a:t>
            </a:r>
            <a:r>
              <a:rPr lang="pl-PL" sz="2000" dirty="0"/>
              <a:t>fast query sudenly gets slow after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an </a:t>
            </a:r>
            <a:r>
              <a:rPr lang="pl-PL" sz="2000" dirty="0"/>
              <a:t>execution plan </a:t>
            </a:r>
            <a:r>
              <a:rPr lang="pl-PL" sz="2000" dirty="0" smtClean="0"/>
              <a:t>change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Only usable with immutable queries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Having exactly the same query text, no literal variables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Importance of the design phase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Bad schema design = poor performance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Bad application design = poor performance</a:t>
            </a:r>
            <a:endParaRPr lang="en-US" sz="2000" dirty="0" smtClean="0"/>
          </a:p>
          <a:p>
            <a:pPr>
              <a:buClr>
                <a:schemeClr val="tx2"/>
              </a:buClr>
            </a:pPr>
            <a:r>
              <a:rPr lang="pl-PL" sz="2400" dirty="0" smtClean="0"/>
              <a:t>Good design = foundations for good performance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Does not guarantee good performance but makes it much easier to achieve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Still a lot depends on the data and how you use it</a:t>
            </a:r>
          </a:p>
          <a:p>
            <a:pPr marL="36576" indent="0"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/>
              <a:t>Fix my query</a:t>
            </a:r>
            <a:r>
              <a:rPr lang="pl-PL" sz="4000" dirty="0" smtClean="0"/>
              <a:t>! SQL profiles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47743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DBA instructs CBO to employ certain choices when generating the query execution plan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The good plan </a:t>
            </a:r>
            <a:r>
              <a:rPr lang="pl-PL" sz="2000" u="sng" dirty="0" smtClean="0"/>
              <a:t>does not have to</a:t>
            </a:r>
            <a:r>
              <a:rPr lang="pl-PL" sz="2000" dirty="0" smtClean="0"/>
              <a:t> be known to the database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Used to improve existing, underperforming plan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DBA can come out with a better execution plan using hints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Implementing hints directly isn’t possible - 3rd party application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Only usable with immutable queries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Having exactly the same query text, no literal variables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19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Complex subquery should be replaced by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WITH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clause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If repeating multiple times in the query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If appears once, but is very complex or operates on large tables, and at the same time returns few rows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This can make for a dramatic performance gain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If subquery returns many rows the benefit can be lost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Using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/*+MATERIALIZE*/ </a:t>
            </a:r>
            <a:r>
              <a:rPr lang="pl-PL" sz="2400" dirty="0" smtClean="0"/>
              <a:t>hint guarentees persistence of the temporary subquery results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endParaRPr lang="pl-PL" sz="24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</a:t>
            </a:r>
            <a:r>
              <a:rPr lang="pl-PL" sz="4000" dirty="0"/>
              <a:t>: </a:t>
            </a:r>
            <a:r>
              <a:rPr lang="pl-PL" sz="3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WITH </a:t>
            </a:r>
            <a:r>
              <a:rPr lang="pl-PL" sz="4000" dirty="0">
                <a:solidFill>
                  <a:schemeClr val="tx2"/>
                </a:solidFill>
              </a:rPr>
              <a:t>+</a:t>
            </a:r>
            <a:r>
              <a:rPr lang="pl-PL" sz="3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MATERIALIZE</a:t>
            </a:r>
            <a:endParaRPr lang="en-US" sz="4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228" y="1070517"/>
            <a:ext cx="4539007" cy="1604658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499" y="2839099"/>
            <a:ext cx="4520555" cy="1604661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Rounded Rectangle 6"/>
          <p:cNvSpPr/>
          <p:nvPr/>
        </p:nvSpPr>
        <p:spPr>
          <a:xfrm>
            <a:off x="1165302" y="1700561"/>
            <a:ext cx="3769113" cy="7426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4163499" y="2788928"/>
            <a:ext cx="3653506" cy="64564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4404732" y="4036741"/>
            <a:ext cx="1544445" cy="16169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8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subquery in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endParaRPr lang="en-US" sz="4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Join with a large table can sometimes be replaced</a:t>
            </a:r>
            <a:br>
              <a:rPr lang="pl-PL" sz="2400" dirty="0" smtClean="0"/>
            </a:br>
            <a:r>
              <a:rPr lang="pl-PL" sz="2400" dirty="0" smtClean="0"/>
              <a:t>with a subquery in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clause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If the subquery returns one column and a single row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Assuming fast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INDEX UNIQUE</a:t>
            </a:r>
            <a:r>
              <a:rPr lang="pl-PL" sz="2000" dirty="0" smtClean="0"/>
              <a:t> scan can be employed</a:t>
            </a:r>
            <a:br>
              <a:rPr lang="pl-PL" sz="2000" dirty="0" smtClean="0"/>
            </a:br>
            <a:r>
              <a:rPr lang="pl-PL" sz="2000" dirty="0" smtClean="0"/>
              <a:t>for the subquery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If the main query does not return too many rows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The subquery is executed for final result rows only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Separate execution for each row returned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9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subquery in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endParaRPr lang="en-US" sz="4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208030"/>
            <a:ext cx="8402444" cy="3231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   ut.owner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ut.table_name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 tablespace_name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uo.created create_date</a:t>
            </a:r>
          </a:p>
          <a:p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FROM   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user_tables ut</a:t>
            </a:r>
            <a:r>
              <a:rPr lang="pl-PL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user_objects uo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WHERE 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dt.owner = do.owner AND dt.table_name = do.object_name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b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 AND uo.object_type = 'TABLE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ORDER BY ut.owner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ut.table_name;</a:t>
            </a:r>
          </a:p>
          <a:p>
            <a:endParaRPr lang="pl-PL" sz="11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pl-PL" sz="11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ut.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owner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table_name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tablespace_name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SELECT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created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FROM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user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_objects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WHERE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owner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u</a:t>
            </a:r>
            <a:r>
              <a:rPr lang="en-GB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t.owner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AND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b="1" dirty="0">
                <a:solidFill>
                  <a:srgbClr val="FF0000"/>
                </a:solidFill>
                <a:latin typeface="Calibri" panose="020F0502020204030204" pitchFamily="34" charset="0"/>
              </a:rPr>
              <a:t/>
            </a:r>
            <a:br>
              <a:rPr lang="pl-PL" b="1" dirty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                    </a:t>
            </a:r>
            <a:r>
              <a:rPr lang="en-GB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object_name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u</a:t>
            </a:r>
            <a:r>
              <a:rPr lang="en-GB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t.table_name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AND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object_type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'TABLE'</a:t>
            </a:r>
            <a:r>
              <a:rPr lang="pl-PL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 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create_date</a:t>
            </a:r>
            <a:endParaRPr lang="pl-PL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FROM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user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_tables </a:t>
            </a:r>
            <a:r>
              <a:rPr lang="pl-PL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ORDER 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BY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ut.owner</a:t>
            </a:r>
            <a:r>
              <a:rPr lang="pl-PL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ut.table_name;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86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</a:t>
            </a:r>
            <a:r>
              <a:rPr lang="pl-PL" sz="4000" dirty="0" smtClean="0"/>
              <a:t> subquery or a join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7298"/>
            <a:ext cx="8226854" cy="372499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</a:t>
            </a:r>
            <a:r>
              <a:rPr lang="pl-PL" sz="2400" dirty="0" smtClean="0"/>
              <a:t> with a subquery – common construct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SQL&gt; SELECT region_code, department_name FROM departments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WHERE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department_id IN (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department_id FROM employees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salary_grade = 'EXCEPTION'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This can perform poorly if subquery returns too many</a:t>
            </a:r>
            <a:r>
              <a:rPr lang="pl-PL" sz="2400" dirty="0"/>
              <a:t> </a:t>
            </a:r>
            <a:r>
              <a:rPr lang="pl-PL" sz="2400" dirty="0" smtClean="0"/>
              <a:t>rows (typically 100k+)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Consider replacing with a join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SELECT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distinct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d.region_code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d.department_name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FROM departments d,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employees e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WHERE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d.department_id = e. department_id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AND e.salary_grade =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'EXCEPTION'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3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multi-</a:t>
            </a:r>
            <a:r>
              <a:rPr lang="pl-PL" sz="4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</a:t>
            </a:r>
            <a:r>
              <a:rPr lang="pl-PL" sz="4000" dirty="0" smtClean="0"/>
              <a:t> subquery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IN subquery can work on multiple columns at once</a:t>
            </a: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dirty="0" smtClean="0">
                <a:latin typeface="Calibri" panose="020F0502020204030204" pitchFamily="34" charset="0"/>
              </a:rPr>
              <a:t>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book_key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sales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WHERE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store_key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order_date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IN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store_key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,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MAX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order_date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FROM sales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JOIN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store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USING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store_key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store_state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= 'SC'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GROUP BY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store_key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pl-PL" sz="1400" dirty="0" smtClean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This can save us repeating a simillar subquery for the second time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Simpler query synatax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Faster query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7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thinking in sets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Oracle supports various operations on query result sets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UNION</a:t>
            </a:r>
            <a:r>
              <a:rPr lang="pl-PL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2"/>
                </a:solidFill>
              </a:rPr>
              <a:t>and </a:t>
            </a: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UNION ALL </a:t>
            </a:r>
            <a:r>
              <a:rPr lang="pl-PL" sz="2000" dirty="0" smtClean="0">
                <a:solidFill>
                  <a:schemeClr val="tx2"/>
                </a:solidFill>
              </a:rPr>
              <a:t>– sum of 2 sets, with or without duplicates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MINUS</a:t>
            </a:r>
            <a:r>
              <a:rPr lang="pl-PL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pl-PL" sz="2000" dirty="0" smtClean="0">
                <a:solidFill>
                  <a:schemeClr val="tx2"/>
                </a:solidFill>
              </a:rPr>
              <a:t>– substraction of 2 sets, no duplicates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INTERSECT</a:t>
            </a:r>
            <a:r>
              <a:rPr lang="pl-PL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pl-PL" sz="2000" dirty="0" smtClean="0">
                <a:solidFill>
                  <a:schemeClr val="tx2"/>
                </a:solidFill>
              </a:rPr>
              <a:t>– common part of 2 sets, no duplicates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Working with result sets allows for query simplification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Performance often better with set operators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Can be used for incremental table synchronization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8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thinking in sets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5"/>
            <a:ext cx="8433881" cy="377305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Select ordered products that are currently available</a:t>
            </a: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SELECT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product_id FROM order_items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INTERSECT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SELECT product_id from inventories;</a:t>
            </a:r>
            <a:endParaRPr lang="pl-PL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Select odered products that are missing from stock</a:t>
            </a:r>
            <a:br>
              <a:rPr lang="pl-PL" sz="2400" dirty="0" smtClean="0">
                <a:solidFill>
                  <a:schemeClr val="tx2"/>
                </a:solidFill>
              </a:rPr>
            </a:br>
            <a:r>
              <a:rPr lang="pl-PL" sz="2400" dirty="0" smtClean="0">
                <a:solidFill>
                  <a:schemeClr val="tx2"/>
                </a:solidFill>
              </a:rPr>
              <a:t>and need to be manufactured</a:t>
            </a: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SELECT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product_id FROM order_items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MINUS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product_id from inventories;</a:t>
            </a:r>
            <a:endParaRPr lang="pl-PL" sz="1600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Synchronize two tables using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MINUS</a:t>
            </a: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DELETE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target_table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 IN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target_table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MINUS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source_table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INSERT INTO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target_table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*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source_table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 IN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 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source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_table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MINUS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target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_table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6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the case of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CASE</a:t>
            </a:r>
            <a:endParaRPr lang="en-US" sz="4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CASE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2400" dirty="0" smtClean="0">
                <a:solidFill>
                  <a:schemeClr val="tx2"/>
                </a:solidFill>
              </a:rPr>
              <a:t>– efficient way of transforming the query result set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Can use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LOV</a:t>
            </a:r>
            <a:r>
              <a:rPr lang="pl-PL" sz="2400" dirty="0" smtClean="0">
                <a:solidFill>
                  <a:schemeClr val="tx2"/>
                </a:solidFill>
              </a:rPr>
              <a:t>, single, and multi column expressions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SELECT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sensor_name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CASE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mode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WHEN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1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On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WHEN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2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Debug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WHEN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3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Error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ELSE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Unknown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END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sensor_status FROM sensors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SQL&gt; SELECT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sal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ary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CASE WHEN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sal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ary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&lt; 2000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Slavish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sal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ary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&lt; 3000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Decent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sal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ary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&lt; 4000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Extravagant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ELSE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Sumptuous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END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salary_category FROM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emp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loyees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SQL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&gt; SELECT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sensor_name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CASE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WHEN mode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 (1, 2)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AND value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IS NOT NULL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   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Operational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ELSE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Offline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 </a:t>
            </a: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END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sensor_state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sensors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38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NOT IN </a:t>
            </a:r>
            <a:r>
              <a:rPr lang="pl-PL" sz="4000" dirty="0" smtClean="0"/>
              <a:t>or </a:t>
            </a:r>
            <a:r>
              <a:rPr lang="pl-PL" sz="3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NOT EXISTS</a:t>
            </a:r>
            <a:endParaRPr lang="en-US" sz="4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NOT IN </a:t>
            </a:r>
            <a:r>
              <a:rPr lang="pl-PL" sz="2400" dirty="0" smtClean="0">
                <a:solidFill>
                  <a:schemeClr val="tx2"/>
                </a:solidFill>
              </a:rPr>
              <a:t>and </a:t>
            </a:r>
            <a:r>
              <a:rPr lang="pl-PL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NOT EXISTS</a:t>
            </a:r>
            <a:r>
              <a:rPr lang="pl-PL" sz="2400" dirty="0" smtClean="0">
                <a:solidFill>
                  <a:schemeClr val="tx2"/>
                </a:solidFill>
              </a:rPr>
              <a:t> are not functionally equivalent!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NOT 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EXISTS </a:t>
            </a:r>
            <a:r>
              <a:rPr lang="en-GB" sz="2400" dirty="0">
                <a:solidFill>
                  <a:schemeClr val="tx2"/>
                </a:solidFill>
              </a:rPr>
              <a:t>construct </a:t>
            </a:r>
            <a:r>
              <a:rPr lang="en-GB" sz="2400" dirty="0" smtClean="0">
                <a:solidFill>
                  <a:schemeClr val="tx2"/>
                </a:solidFill>
              </a:rPr>
              <a:t>checks whether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a </a:t>
            </a:r>
            <a:r>
              <a:rPr lang="en-GB" sz="2400" dirty="0">
                <a:solidFill>
                  <a:schemeClr val="tx2"/>
                </a:solidFill>
              </a:rPr>
              <a:t>row is </a:t>
            </a:r>
            <a:r>
              <a:rPr lang="en-GB" sz="2400" dirty="0" smtClean="0">
                <a:solidFill>
                  <a:schemeClr val="tx2"/>
                </a:solidFill>
              </a:rPr>
              <a:t>returned</a:t>
            </a:r>
            <a:endParaRPr lang="pl-PL" sz="2400" dirty="0" smtClean="0">
              <a:solidFill>
                <a:schemeClr val="tx2"/>
              </a:solidFill>
            </a:endParaRP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>
                <a:solidFill>
                  <a:schemeClr val="tx2"/>
                </a:solidFill>
              </a:rPr>
              <a:t>Evaluates to TRUE if subquery returns no rows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Query with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NOT IN </a:t>
            </a:r>
            <a:r>
              <a:rPr lang="pl-PL" sz="2400" dirty="0" smtClean="0">
                <a:solidFill>
                  <a:schemeClr val="tx2"/>
                </a:solidFill>
              </a:rPr>
              <a:t>will return no rows if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NULL</a:t>
            </a:r>
            <a:r>
              <a:rPr lang="pl-PL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>
                <a:solidFill>
                  <a:schemeClr val="tx2"/>
                </a:solidFill>
              </a:rPr>
              <a:t>is encountered on either side of the condition</a:t>
            </a:r>
            <a:endParaRPr lang="en-GB" sz="2400" dirty="0" smtClean="0">
              <a:solidFill>
                <a:schemeClr val="tx2"/>
              </a:solidFill>
            </a:endParaRP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SQL&gt; SELECT * FROM sensors WHERE master_sensor_id IS NOT NULL AND master_sensor_id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NOT IN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(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master_sensor_id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 locations WHERE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location_type =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'External' );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02940" y="3406560"/>
            <a:ext cx="1357007" cy="2607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2102797" y="3689344"/>
            <a:ext cx="1357007" cy="2607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98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Schema normalization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OLTP applications: use highly normalized schema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For data consistency and maintainability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Typically access small amount of data in each call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Proper indexing is critical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Data warehouse, reporting and analitics applications: </a:t>
            </a:r>
            <a:br>
              <a:rPr lang="pl-PL" sz="2400" dirty="0" smtClean="0"/>
            </a:br>
            <a:r>
              <a:rPr lang="pl-PL" sz="2400" dirty="0" smtClean="0"/>
              <a:t>use denormalized schema</a:t>
            </a:r>
            <a:endParaRPr lang="en-US" sz="2000" dirty="0" smtClean="0"/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For improved performance (</a:t>
            </a:r>
            <a:r>
              <a:rPr lang="pl-PL" sz="2000" smtClean="0"/>
              <a:t>avoiding </a:t>
            </a:r>
            <a:r>
              <a:rPr lang="pl-PL" sz="2000" smtClean="0"/>
              <a:t>multiple table </a:t>
            </a:r>
            <a:r>
              <a:rPr lang="pl-PL" sz="2000" dirty="0" smtClean="0"/>
              <a:t>joins)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Typically access large data volumes in each call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Should be derrived from a normalized OLTP schema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2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advanced SQL features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sz="2400" dirty="0"/>
              <a:t>Analytic </a:t>
            </a:r>
            <a:r>
              <a:rPr lang="pl-PL" sz="2400" dirty="0" smtClean="0"/>
              <a:t>functions –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WINDOW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clause</a:t>
            </a:r>
          </a:p>
          <a:p>
            <a:pPr marL="681228" lvl="2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000" dirty="0" smtClean="0"/>
              <a:t>A</a:t>
            </a:r>
            <a:r>
              <a:rPr lang="en-US" altLang="en-US" sz="2000" dirty="0" err="1" smtClean="0"/>
              <a:t>llow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calculations</a:t>
            </a:r>
            <a:r>
              <a:rPr lang="pl-PL" altLang="en-US" sz="2000" dirty="0"/>
              <a:t> </a:t>
            </a:r>
            <a:r>
              <a:rPr lang="en-US" altLang="en-US" sz="2000" dirty="0"/>
              <a:t>on a group of rows</a:t>
            </a:r>
            <a:endParaRPr lang="pl-PL" altLang="en-US" sz="2000" dirty="0"/>
          </a:p>
          <a:p>
            <a:pPr marL="681228" lvl="2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000" dirty="0" smtClean="0"/>
              <a:t>More customizable than  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GROUP BY</a:t>
            </a:r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CUBE</a:t>
            </a:r>
            <a:r>
              <a:rPr lang="pl-PL" altLang="en-US" sz="2400" dirty="0" smtClean="0"/>
              <a:t>, </a:t>
            </a:r>
            <a:r>
              <a:rPr lang="pl-PL" altLang="en-US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ROLLUP</a:t>
            </a:r>
            <a:r>
              <a:rPr lang="pl-PL" altLang="en-US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altLang="en-US" sz="2400" dirty="0" smtClean="0"/>
              <a:t>and </a:t>
            </a:r>
            <a:r>
              <a:rPr lang="pl-PL" altLang="en-US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GROUPING SETS</a:t>
            </a:r>
          </a:p>
          <a:p>
            <a:pPr marL="681228" lvl="2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000" dirty="0" smtClean="0"/>
              <a:t>Calculate aggregations on different levels at once</a:t>
            </a:r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MODEL</a:t>
            </a:r>
            <a:r>
              <a:rPr lang="pl-PL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clause</a:t>
            </a:r>
          </a:p>
          <a:p>
            <a:pPr marL="681228" lvl="2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sz="2000" dirty="0" smtClean="0"/>
              <a:t>Spreadsheet like functionality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SQL tips: advanced SQL features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sz="2400" dirty="0" smtClean="0"/>
              <a:t>String manipulation with regular expressions </a:t>
            </a:r>
          </a:p>
          <a:p>
            <a:pPr marL="681228" lvl="2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REGEXP_LIKE</a:t>
            </a:r>
            <a:r>
              <a:rPr lang="pl-PL" altLang="en-US" sz="2000" dirty="0" smtClean="0"/>
              <a:t>, 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REGEXP_INSTR</a:t>
            </a:r>
            <a:r>
              <a:rPr lang="pl-PL" altLang="en-US" sz="2000" dirty="0" smtClean="0"/>
              <a:t>, 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REGEXP_SUBSTR</a:t>
            </a:r>
            <a:r>
              <a:rPr lang="pl-PL" altLang="en-US" sz="2000" dirty="0" smtClean="0"/>
              <a:t>, 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REGEXP_REPLACE</a:t>
            </a:r>
            <a:endParaRPr lang="pl-PL" alt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MERGE INTO</a:t>
            </a:r>
            <a:r>
              <a:rPr lang="pl-PL" altLang="en-US" sz="2400" dirty="0" smtClean="0"/>
              <a:t> clause</a:t>
            </a:r>
          </a:p>
          <a:p>
            <a:pPr marL="681228" lvl="2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INSERT</a:t>
            </a:r>
            <a:r>
              <a:rPr lang="pl-PL" altLang="en-US" sz="2000" dirty="0" smtClean="0"/>
              <a:t>, 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UPDATE</a:t>
            </a:r>
            <a:r>
              <a:rPr lang="pl-PL" altLang="en-US" sz="2000" dirty="0" smtClean="0"/>
              <a:t>, (</a:t>
            </a:r>
            <a:r>
              <a:rPr lang="pl-PL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DELETE</a:t>
            </a:r>
            <a:r>
              <a:rPr lang="pl-PL" altLang="en-US" sz="2000" dirty="0" smtClean="0"/>
              <a:t>) in one go</a:t>
            </a:r>
          </a:p>
          <a:p>
            <a:pPr marL="338328" lvl="2" indent="0">
              <a:spcBef>
                <a:spcPts val="1200"/>
              </a:spcBef>
              <a:buClr>
                <a:schemeClr val="tx2"/>
              </a:buClr>
              <a:buSzPct val="80000"/>
              <a:buNone/>
            </a:pPr>
            <a:r>
              <a:rPr lang="pl-PL" altLang="en-US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SQL&gt; </a:t>
            </a:r>
            <a:r>
              <a:rPr lang="en-GB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MERGE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INTO </a:t>
            </a:r>
            <a:r>
              <a:rPr lang="pl-PL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test_table</a:t>
            </a:r>
            <a:r>
              <a:rPr lang="en-GB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USING </a:t>
            </a:r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all_objects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 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ON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a.object_id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b.object_id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</a:t>
            </a:r>
            <a:r>
              <a:rPr lang="en-GB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WHEN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MATCHED </a:t>
            </a:r>
            <a:r>
              <a:rPr lang="en-GB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THEN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UPDATE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SET </a:t>
            </a:r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a.status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=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b.status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WHEN NOT MATCHED </a:t>
            </a:r>
            <a:r>
              <a:rPr lang="en-GB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THEN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INSERT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object_id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status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 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VALUES (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b.object_id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b.status</a:t>
            </a:r>
            <a:r>
              <a:rPr lang="pl-PL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pl-PL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sz="2400" dirty="0" smtClean="0"/>
              <a:t>Hierarhical queries –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CONNECT BY</a:t>
            </a:r>
            <a:r>
              <a:rPr lang="pl-PL" sz="2400" dirty="0" smtClean="0"/>
              <a:t> clause </a:t>
            </a:r>
            <a:endParaRPr lang="pl-PL" sz="2400" dirty="0"/>
          </a:p>
          <a:p>
            <a:pPr marL="338328" lvl="2" indent="0">
              <a:spcBef>
                <a:spcPts val="1200"/>
              </a:spcBef>
              <a:buClr>
                <a:schemeClr val="tx2"/>
              </a:buClr>
              <a:buSzPct val="80000"/>
              <a:buNone/>
            </a:pPr>
            <a:endParaRPr lang="pl-PL" sz="16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PL/SQL tips: bulk collect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400" dirty="0" smtClean="0"/>
              <a:t>Bulk loads query results</a:t>
            </a:r>
            <a:r>
              <a:rPr lang="en-US" altLang="en-US" sz="2400" dirty="0" smtClean="0"/>
              <a:t> </a:t>
            </a:r>
            <a:r>
              <a:rPr lang="en-US" altLang="en-US" sz="2400" dirty="0"/>
              <a:t>into a PL/SQL </a:t>
            </a:r>
            <a:r>
              <a:rPr lang="en-US" altLang="en-US" sz="2400" dirty="0" smtClean="0"/>
              <a:t>collection</a:t>
            </a:r>
            <a:endParaRPr lang="pl-PL" altLang="en-US" sz="2400" dirty="0" smtClean="0"/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400" dirty="0" smtClean="0"/>
              <a:t>Most efficient way of processing multiple rows</a:t>
            </a:r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400" dirty="0" smtClean="0"/>
              <a:t>Limits context switching between SQL and PL/SQL</a:t>
            </a:r>
          </a:p>
          <a:p>
            <a:pPr marL="493776" lvl="1">
              <a:spcBef>
                <a:spcPts val="1200"/>
              </a:spcBef>
              <a:buClr>
                <a:schemeClr val="tx2"/>
              </a:buClr>
              <a:buSzPct val="80000"/>
            </a:pPr>
            <a:r>
              <a:rPr lang="pl-PL" altLang="en-US" sz="2400" dirty="0" smtClean="0"/>
              <a:t>Watch out collection size (uses PGA memory) </a:t>
            </a:r>
            <a:endParaRPr lang="en-US" altLang="en-US" sz="2400" dirty="0"/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PL/SQL&gt;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DECLARE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TYPE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tObjects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 IS TABLE OF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user_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objects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%ROWTYPE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BEGIN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:=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();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*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BULK COLLECT INTO </a:t>
            </a:r>
            <a:r>
              <a:rPr lang="en-GB" sz="1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lObjects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FROM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END;</a:t>
            </a:r>
            <a:endParaRPr lang="pl-PL" sz="14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13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PL/SQL tips: bulk bind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sz="2400" dirty="0" smtClean="0"/>
              <a:t>Executed </a:t>
            </a:r>
            <a:r>
              <a:rPr lang="en-GB" sz="2400" dirty="0"/>
              <a:t>by means of the </a:t>
            </a:r>
            <a:r>
              <a:rPr lang="en-GB" sz="2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FORALL</a:t>
            </a:r>
            <a:r>
              <a:rPr lang="en-GB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2400" dirty="0" smtClean="0"/>
              <a:t>statement</a:t>
            </a:r>
            <a:endParaRPr lang="pl-PL" sz="2400" dirty="0" smtClean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Together with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 INDICES OF</a:t>
            </a:r>
            <a:endParaRPr lang="pl-PL" sz="20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Can be used with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INSERT</a:t>
            </a:r>
            <a:r>
              <a:rPr lang="pl-PL" sz="2400" dirty="0" smtClean="0"/>
              <a:t>,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UPDATE</a:t>
            </a:r>
            <a:r>
              <a:rPr lang="pl-PL" sz="2400" dirty="0" smtClean="0"/>
              <a:t> or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DELETE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Uses PL/SQL collections as data sources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The collection needs to be indexed by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BINARY_INTEGER</a:t>
            </a:r>
            <a: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5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endParaRPr lang="pl-PL" sz="15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spcBef>
                <a:spcPts val="0"/>
              </a:spcBef>
              <a:buNone/>
            </a:pPr>
            <a:r>
              <a:rPr lang="pl-PL" sz="1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          -- BULK INSERT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PL/SQL&gt;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FORALL it IN INDICES OF </a:t>
            </a:r>
            <a:r>
              <a:rPr lang="en-US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lObjects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INSERT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INTO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user_objects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_copy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VALUES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(it);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6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PL/SQL tips: bulk bind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-- BULK UPDATE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PL/SQL&gt;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DECLARE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TYPE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tRowIds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IS TABLE OF ROWID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TYPE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tObjects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IS TABLE OF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user_objects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_copy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created%TYPE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tObjects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:=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tObjects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();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lObjectRowIds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tRowIds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:=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tRowIds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();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BEGIN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ROWID, created BULK COLLECT INTO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lObjectRowIds,lObjects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 </a:t>
            </a:r>
            <a:r>
              <a:rPr lang="en-GB" sz="14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user_objects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_copy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FOR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IN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lObjects.FIRST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..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lObjects.LAST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LOOP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lObjects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):=SYSDATE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END LOOP;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FORALL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it IN INDICES OF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lObjects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UPDATE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user_objects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_copy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SET created =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lObjects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(it)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ROWID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lObjectRowIds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(it)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  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COMMIT;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END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226" y="175120"/>
            <a:ext cx="8521763" cy="705332"/>
          </a:xfrm>
        </p:spPr>
        <p:txBody>
          <a:bodyPr>
            <a:normAutofit fontScale="90000"/>
          </a:bodyPr>
          <a:lstStyle/>
          <a:p>
            <a:r>
              <a:rPr lang="pl-PL" sz="4400" dirty="0" smtClean="0"/>
              <a:t>PL/SQL tips:</a:t>
            </a:r>
            <a:r>
              <a:rPr lang="pl-PL" sz="4900" dirty="0" smtClean="0"/>
              <a:t> </a:t>
            </a:r>
            <a:r>
              <a:rPr lang="pl-PL" sz="4400" dirty="0" smtClean="0"/>
              <a:t>autonomous transaction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445934" cy="3613479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An independent transaction within another transaction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/>
              <a:t>U</a:t>
            </a:r>
            <a:r>
              <a:rPr lang="pl-PL" sz="2400" dirty="0" smtClean="0"/>
              <a:t>seful for staus and error logging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Commit data to log table without commiting the main transaction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An error in autonomous transaction block doesn’t cause failure of the master transaction</a:t>
            </a:r>
          </a:p>
          <a:p>
            <a:pPr marL="448056" lvl="1" indent="0">
              <a:spcBef>
                <a:spcPts val="1200"/>
              </a:spcBef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PL/SQL&gt; CREATE OR REPLACE PROCEDURE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log_error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... )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AS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PRAGMA AUTONOMOUS_TRANSACTION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;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BEGIN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INSERT INTO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logging_table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...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VALUES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(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...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	       COMMIT;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      END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6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job scheduler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Prefer new job scheduler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DBMS_SCHEDULER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br>
              <a:rPr lang="pl-PL" sz="2400" dirty="0" smtClean="0">
                <a:solidFill>
                  <a:schemeClr val="tx2"/>
                </a:solidFill>
              </a:rPr>
            </a:br>
            <a:r>
              <a:rPr lang="pl-PL" sz="2400" dirty="0" smtClean="0">
                <a:solidFill>
                  <a:schemeClr val="tx2"/>
                </a:solidFill>
              </a:rPr>
              <a:t>over the old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DBMS_JOBS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Better maintainability – based on job name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Easier to create complex schedules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>
                <a:solidFill>
                  <a:schemeClr val="tx2"/>
                </a:solidFill>
              </a:rPr>
              <a:t>Can attach to a DB service and therfore stick</a:t>
            </a:r>
            <a:br>
              <a:rPr lang="pl-PL" sz="2400" dirty="0" smtClean="0">
                <a:solidFill>
                  <a:schemeClr val="tx2"/>
                </a:solidFill>
              </a:rPr>
            </a:br>
            <a:r>
              <a:rPr lang="pl-PL" sz="2400" dirty="0" smtClean="0">
                <a:solidFill>
                  <a:schemeClr val="tx2"/>
                </a:solidFill>
              </a:rPr>
              <a:t>to specific instance(s)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DBMS_JOB</a:t>
            </a:r>
            <a:r>
              <a:rPr lang="pl-PL" sz="2000" dirty="0" smtClean="0">
                <a:solidFill>
                  <a:schemeClr val="tx2"/>
                </a:solidFill>
              </a:rPr>
              <a:t> jobs can spawn on any DB instance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connecting properly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2686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>
                <a:sym typeface="Wingdings" panose="05000000000000000000" pitchFamily="2" charset="2"/>
              </a:rPr>
              <a:t>Use IT-DB supplied TNS aliases for DB </a:t>
            </a:r>
            <a:r>
              <a:rPr lang="pl-PL" sz="2400" dirty="0" smtClean="0">
                <a:sym typeface="Wingdings" panose="05000000000000000000" pitchFamily="2" charset="2"/>
              </a:rPr>
              <a:t>connections</a:t>
            </a:r>
            <a:endParaRPr lang="pl-PL" sz="2400" dirty="0">
              <a:sym typeface="Wingdings" panose="05000000000000000000" pitchFamily="2" charset="2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1800" dirty="0">
                <a:sym typeface="Wingdings" panose="05000000000000000000" pitchFamily="2" charset="2"/>
              </a:rPr>
              <a:t>They support HA </a:t>
            </a:r>
            <a:r>
              <a:rPr lang="pl-PL" sz="1800" dirty="0" smtClean="0">
                <a:sym typeface="Wingdings" panose="05000000000000000000" pitchFamily="2" charset="2"/>
              </a:rPr>
              <a:t>and are </a:t>
            </a:r>
            <a:r>
              <a:rPr lang="pl-PL" sz="1800" dirty="0">
                <a:sym typeface="Wingdings" panose="05000000000000000000" pitchFamily="2" charset="2"/>
              </a:rPr>
              <a:t>maintained through HW </a:t>
            </a:r>
            <a:r>
              <a:rPr lang="pl-PL" sz="1800" dirty="0" smtClean="0">
                <a:sym typeface="Wingdings" panose="05000000000000000000" pitchFamily="2" charset="2"/>
              </a:rPr>
              <a:t>migrations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 smtClean="0"/>
              <a:t>Use connection pooling – reuse connections!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It is costly to open a new connection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Opening a new connection for each &lt;1s query is an overkill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pl-PL" sz="2400" dirty="0" smtClean="0"/>
              <a:t>Close your connections when no longer needed!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1800" dirty="0" smtClean="0"/>
              <a:t>Especially when not using connection pooling </a:t>
            </a:r>
            <a:r>
              <a:rPr lang="pl-PL" sz="1800" dirty="0" smtClean="0">
                <a:sym typeface="Wingdings" panose="05000000000000000000" pitchFamily="2" charset="2"/>
              </a:rPr>
              <a:t>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1800" dirty="0" smtClean="0">
                <a:sym typeface="Wingdings" panose="05000000000000000000" pitchFamily="2" charset="2"/>
              </a:rPr>
              <a:t>Good connection pool would close some sessions if long unused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1800" dirty="0" smtClean="0">
                <a:sym typeface="Wingdings" panose="05000000000000000000" pitchFamily="2" charset="2"/>
              </a:rPr>
              <a:t>Not closed connections stay in the DB when client dies</a:t>
            </a: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transactions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0974"/>
            <a:ext cx="8604280" cy="361347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Do not code unnecessary long transactions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Increased concurrency due to lock conflicts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Higher chance of running into deadlocks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Can cause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UNDO</a:t>
            </a:r>
            <a:r>
              <a:rPr lang="pl-PL" sz="2000" dirty="0" smtClean="0"/>
              <a:t> tablespace issues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Slower queries on data blocks changed by the transaction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Do not commit too often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Frequent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REDO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buffer flush impacts DB performance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A transaction should cover logically dependant changes</a:t>
            </a:r>
            <a:endParaRPr lang="pl-PL" sz="7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2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common ORA errors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sz="2400" dirty="0" smtClean="0"/>
              <a:t>ORA-01555</a:t>
            </a:r>
            <a:r>
              <a:rPr lang="pl-PL" sz="2400" dirty="0"/>
              <a:t> Snapshot Too </a:t>
            </a:r>
            <a:r>
              <a:rPr lang="pl-PL" sz="2400" dirty="0" smtClean="0"/>
              <a:t>Old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Your query is running too long and cannot get </a:t>
            </a:r>
            <a:br>
              <a:rPr lang="pl-PL" sz="2000" dirty="0" smtClean="0"/>
            </a:br>
            <a:r>
              <a:rPr lang="pl-PL" sz="2000" dirty="0" smtClean="0"/>
              <a:t>a consistent view of all required data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Check the execution plan – did it change recently?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Check historic query runtimes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Database DML activity is abnormally high causing</a:t>
            </a:r>
            <a:br>
              <a:rPr lang="pl-PL" sz="2000" dirty="0" smtClean="0"/>
            </a:br>
            <a:r>
              <a:rPr lang="pl-PL" sz="2000" dirty="0" smtClean="0"/>
              <a:t>frequent overwritting of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UNDO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tablespace blocks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If higher activity is the new normal ask your DBA</a:t>
            </a:r>
            <a:br>
              <a:rPr lang="pl-PL" sz="2000" dirty="0" smtClean="0"/>
            </a:br>
            <a:r>
              <a:rPr lang="pl-PL" sz="2000" dirty="0" smtClean="0"/>
              <a:t>to increase the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UNDO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tablespace size</a:t>
            </a:r>
            <a:endParaRPr lang="pl-PL" sz="15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lvl="1">
              <a:spcBef>
                <a:spcPts val="600"/>
              </a:spcBef>
              <a:buClr>
                <a:schemeClr val="tx2"/>
              </a:buClr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7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Indexing your tables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pl-PL" sz="2400" dirty="0" smtClean="0"/>
              <a:t>Don’t index all possible columns of all tables!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Maintaining indexes is not cost free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DML operations will suffer from excessive indexing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Storage space is wasted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Index columns which you expect to appear</a:t>
            </a:r>
            <a:br>
              <a:rPr lang="pl-PL" sz="2400" dirty="0" smtClean="0"/>
            </a:br>
            <a:r>
              <a:rPr lang="pl-PL" sz="2400" dirty="0" smtClean="0"/>
              <a:t>in </a:t>
            </a:r>
            <a:r>
              <a:rPr lang="pl-PL" sz="2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pl-PL" sz="2400" dirty="0" smtClean="0"/>
              <a:t> clause conditions</a:t>
            </a:r>
          </a:p>
          <a:p>
            <a:pPr>
              <a:buClr>
                <a:schemeClr val="tx2"/>
              </a:buClr>
            </a:pPr>
            <a:r>
              <a:rPr lang="pl-PL" sz="2400" dirty="0" smtClean="0"/>
              <a:t>Use </a:t>
            </a:r>
            <a:r>
              <a:rPr lang="pl-PL" sz="2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LOCAL</a:t>
            </a:r>
            <a:r>
              <a:rPr lang="pl-PL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400" dirty="0" smtClean="0"/>
              <a:t>indexes on partitioned tables</a:t>
            </a:r>
          </a:p>
          <a:p>
            <a:pPr lvl="1">
              <a:buClr>
                <a:schemeClr val="tx2"/>
              </a:buClr>
            </a:pPr>
            <a:r>
              <a:rPr lang="pl-PL" sz="2000" dirty="0" smtClean="0"/>
              <a:t>Global indexes still better for quick single row lookups</a:t>
            </a:r>
          </a:p>
          <a:p>
            <a:pPr>
              <a:buClr>
                <a:schemeClr val="tx2"/>
              </a:buClr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6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common ORA errors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1"/>
            <a:ext cx="8226854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sz="2400" dirty="0"/>
              <a:t>ORA-1652: unable to extend temp segment by 128 in tablespace </a:t>
            </a:r>
            <a:r>
              <a:rPr lang="en-GB" sz="2400" dirty="0" smtClean="0"/>
              <a:t>TEMP</a:t>
            </a:r>
            <a:endParaRPr lang="pl-PL" sz="2400" dirty="0" smtClean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Your query is performing extermely large join or sort operation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Check the execution plan – did it change recently?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It’s almost never an issue with too small </a:t>
            </a:r>
            <a:r>
              <a:rPr lang="pl-PL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TEMP</a:t>
            </a:r>
            <a:r>
              <a:rPr lang="pl-PL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2000" dirty="0" smtClean="0"/>
              <a:t>tablespace!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sz="2400" dirty="0">
                <a:solidFill>
                  <a:schemeClr val="tx2"/>
                </a:solidFill>
              </a:rPr>
              <a:t>ORA-30036: unable to extend segment by 8 in undo tablespace </a:t>
            </a:r>
            <a:r>
              <a:rPr lang="en-GB" sz="2400" dirty="0" smtClean="0">
                <a:solidFill>
                  <a:schemeClr val="tx2"/>
                </a:solidFill>
              </a:rPr>
              <a:t>'UNDOTBS</a:t>
            </a:r>
            <a:r>
              <a:rPr lang="pl-PL" sz="2400" dirty="0" smtClean="0">
                <a:solidFill>
                  <a:schemeClr val="tx2"/>
                </a:solidFill>
              </a:rPr>
              <a:t>1</a:t>
            </a:r>
            <a:r>
              <a:rPr lang="en-GB" sz="2400" dirty="0" smtClean="0">
                <a:solidFill>
                  <a:schemeClr val="tx2"/>
                </a:solidFill>
              </a:rPr>
              <a:t>'</a:t>
            </a:r>
            <a:endParaRPr lang="pl-PL" sz="2400" dirty="0">
              <a:solidFill>
                <a:schemeClr val="tx2"/>
              </a:solidFill>
            </a:endParaRP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Very long transactions – consider more frequent commits</a:t>
            </a:r>
          </a:p>
          <a:p>
            <a:pPr marL="448056" lvl="1" indent="0">
              <a:spcBef>
                <a:spcPts val="600"/>
              </a:spcBef>
              <a:buClr>
                <a:schemeClr val="tx2"/>
              </a:buClr>
              <a:buNone/>
            </a:pPr>
            <a:endParaRPr lang="pl-PL" sz="2000" dirty="0" smtClean="0"/>
          </a:p>
          <a:p>
            <a:pPr marL="36576" indent="0">
              <a:spcBef>
                <a:spcPts val="1200"/>
              </a:spcBef>
              <a:buClr>
                <a:schemeClr val="tx2"/>
              </a:buClr>
              <a:buNone/>
            </a:pPr>
            <a:endParaRPr lang="pl-PL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common ORA errors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26222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GB" sz="2400" dirty="0" smtClean="0"/>
              <a:t>ORA-00060</a:t>
            </a:r>
            <a:r>
              <a:rPr lang="en-GB" sz="2400" dirty="0"/>
              <a:t>: deadlock detected while waiting for </a:t>
            </a:r>
            <a:r>
              <a:rPr lang="en-GB" sz="2400" dirty="0" smtClean="0"/>
              <a:t>resource</a:t>
            </a:r>
            <a:endParaRPr lang="pl-PL" sz="2400" dirty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DML concurrency – typically an application issue</a:t>
            </a:r>
          </a:p>
          <a:p>
            <a:pPr lvl="1">
              <a:spcBef>
                <a:spcPts val="600"/>
              </a:spcBef>
              <a:buClr>
                <a:schemeClr val="tx2"/>
              </a:buClr>
            </a:pPr>
            <a:r>
              <a:rPr lang="pl-PL" sz="2000" dirty="0" smtClean="0"/>
              <a:t>One statement fails with this error so the other can continue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t-BR" sz="2400" dirty="0" smtClean="0"/>
              <a:t>ORA-08103</a:t>
            </a:r>
            <a:r>
              <a:rPr lang="pt-BR" sz="2400" dirty="0"/>
              <a:t>: object no longer </a:t>
            </a:r>
            <a:r>
              <a:rPr lang="pt-BR" sz="2400" dirty="0" smtClean="0"/>
              <a:t>exists</a:t>
            </a:r>
            <a:endParaRPr lang="pl-PL" sz="2400" dirty="0" smtClean="0"/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A DDL was executed on the object used by the query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/>
              <a:t>ORA-00600, ORA-07445, ORA-04031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/>
              <a:t>Most likely a bug – contact your </a:t>
            </a:r>
            <a:r>
              <a:rPr lang="pl-PL" sz="2000" dirty="0" smtClean="0"/>
              <a:t>DBA</a:t>
            </a:r>
            <a:endParaRPr lang="pl-PL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Assorted – 12c In-memory feature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26222" cy="361347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New in-memory cache keeping data in columnar format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Additional to standar row-format buffer cache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With guaranteed transactional consistency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Very useful for analytic queries, reporting, BI applications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pl-PL" sz="2400" dirty="0" smtClean="0"/>
              <a:t>Can be enabled transarently to applications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No code change needed</a:t>
            </a:r>
          </a:p>
          <a:p>
            <a:pPr lvl="1">
              <a:spcBef>
                <a:spcPts val="1200"/>
              </a:spcBef>
              <a:buClr>
                <a:schemeClr val="tx2"/>
              </a:buClr>
            </a:pPr>
            <a:r>
              <a:rPr lang="pl-PL" sz="2000" dirty="0" smtClean="0"/>
              <a:t>No additional sorage required</a:t>
            </a:r>
            <a:endParaRPr lang="pl-PL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4761" y="3514864"/>
            <a:ext cx="3826719" cy="10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2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59771" y="2572032"/>
            <a:ext cx="8226854" cy="1734206"/>
          </a:xfrm>
        </p:spPr>
        <p:txBody>
          <a:bodyPr/>
          <a:lstStyle/>
          <a:p>
            <a:r>
              <a:rPr lang="en-GB" dirty="0" smtClean="0"/>
              <a:t>CERN </a:t>
            </a:r>
            <a:r>
              <a:rPr lang="en-GB" dirty="0"/>
              <a:t>IT-DB</a:t>
            </a:r>
          </a:p>
          <a:p>
            <a:pPr lvl="1"/>
            <a:r>
              <a:rPr lang="en-GB" dirty="0"/>
              <a:t>Don’t hesitate to ask our help</a:t>
            </a:r>
          </a:p>
          <a:p>
            <a:pPr lvl="1"/>
            <a:r>
              <a:rPr lang="en-GB" dirty="0"/>
              <a:t>Open a ticket with us using </a:t>
            </a:r>
            <a:r>
              <a:rPr lang="en-GB" dirty="0" smtClean="0"/>
              <a:t>SNOW</a:t>
            </a:r>
            <a:endParaRPr lang="pl-PL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732696" y="935532"/>
            <a:ext cx="3431136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6576" indent="0" algn="ctr">
              <a:buNone/>
            </a:pPr>
            <a:r>
              <a:rPr lang="pl-PL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Q </a:t>
            </a:r>
            <a:r>
              <a:rPr lang="pl-PL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&amp;</a:t>
            </a:r>
            <a:r>
              <a:rPr lang="pl-PL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</a:rPr>
              <a:t> A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anose="020209040905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479" y="4767263"/>
            <a:ext cx="708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See also: https://db-blog.web.cern.ch/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3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28750" y="114300"/>
            <a:ext cx="5660136" cy="742950"/>
          </a:xfrm>
        </p:spPr>
        <p:txBody>
          <a:bodyPr>
            <a:normAutofit/>
          </a:bodyPr>
          <a:lstStyle/>
          <a:p>
            <a:r>
              <a:rPr lang="en-US" sz="3300" dirty="0"/>
              <a:t>Thank you for your attention!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6377">
            <a:off x="1890848" y="1481039"/>
            <a:ext cx="1557338" cy="155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1318981"/>
            <a:ext cx="1521619" cy="155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6765">
            <a:off x="3293215" y="3168281"/>
            <a:ext cx="1171280" cy="121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225">
            <a:off x="5883980" y="2796652"/>
            <a:ext cx="1428750" cy="144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905" y="1070517"/>
            <a:ext cx="5881181" cy="3349826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B-tree index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2513485" cy="3613479"/>
          </a:xfrm>
        </p:spPr>
        <p:txBody>
          <a:bodyPr>
            <a:normAutofit/>
          </a:bodyPr>
          <a:lstStyle/>
          <a:p>
            <a:pPr marL="36576" indent="0">
              <a:buClr>
                <a:schemeClr val="tx2"/>
              </a:buClr>
              <a:buNone/>
            </a:pPr>
            <a:r>
              <a:rPr lang="pl-PL" sz="1900" dirty="0" smtClean="0"/>
              <a:t>* Is the default type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900" dirty="0" smtClean="0"/>
              <a:t>* Best for retrieving a single row or small range of rows, especially from large tables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900" dirty="0" smtClean="0"/>
              <a:t>* Alleviate sorts</a:t>
            </a:r>
            <a:br>
              <a:rPr lang="pl-PL" sz="1900" dirty="0" smtClean="0"/>
            </a:br>
            <a:r>
              <a:rPr lang="pl-PL" sz="1900" dirty="0" smtClean="0"/>
              <a:t>* Can skip table scan if index contains all selected coulmns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3905" y="2959573"/>
            <a:ext cx="3022475" cy="1169551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6576" indent="0">
              <a:buClr>
                <a:schemeClr val="tx2"/>
              </a:buClr>
              <a:buNone/>
            </a:pP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SQL&gt;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</a:t>
            </a:r>
            <a:r>
              <a:rPr lang="pl-PL" sz="1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name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FROM persons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WHERE </a:t>
            </a:r>
            <a:r>
              <a:rPr lang="pl-PL" sz="1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name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LIKE </a:t>
            </a:r>
            <a:r>
              <a:rPr lang="pl-PL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’N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%’ </a:t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 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ORDER BY name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pl-PL" sz="14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buClr>
                <a:schemeClr val="tx2"/>
              </a:buClr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3256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994205"/>
            <a:ext cx="7147932" cy="36134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chemeClr val="tx2"/>
              </a:buClr>
              <a:buFont typeface="Arial"/>
              <a:buNone/>
            </a:pPr>
            <a:r>
              <a:rPr lang="pl-PL" sz="1900" dirty="0" smtClean="0"/>
              <a:t>* Separate bitmaps for each column value</a:t>
            </a:r>
          </a:p>
          <a:p>
            <a:pPr marL="36576" indent="0">
              <a:buClr>
                <a:schemeClr val="tx2"/>
              </a:buClr>
              <a:buFont typeface="Arial"/>
              <a:buNone/>
            </a:pPr>
            <a:r>
              <a:rPr lang="pl-PL" sz="1900" dirty="0" smtClean="0"/>
              <a:t>* Space efficient for low cardinality columns</a:t>
            </a:r>
          </a:p>
          <a:p>
            <a:pPr marL="36576" indent="0">
              <a:buClr>
                <a:schemeClr val="tx2"/>
              </a:buClr>
              <a:buFont typeface="Arial"/>
              <a:buNone/>
            </a:pPr>
            <a:r>
              <a:rPr lang="pl-PL" sz="1900" dirty="0" smtClean="0"/>
              <a:t>* </a:t>
            </a:r>
            <a:r>
              <a:rPr lang="pl-PL" sz="19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NULL</a:t>
            </a:r>
            <a:r>
              <a:rPr lang="pl-PL" sz="19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1900" dirty="0" smtClean="0"/>
              <a:t>values indexed by default</a:t>
            </a:r>
          </a:p>
          <a:p>
            <a:pPr marL="36576" indent="0">
              <a:buClr>
                <a:schemeClr val="tx2"/>
              </a:buClr>
              <a:buFont typeface="Arial"/>
              <a:buNone/>
            </a:pPr>
            <a:r>
              <a:rPr lang="pl-PL" sz="1900" dirty="0" smtClean="0"/>
              <a:t>* Key compression applied by default</a:t>
            </a:r>
          </a:p>
          <a:p>
            <a:pPr marL="36576" indent="0">
              <a:buClr>
                <a:schemeClr val="tx2"/>
              </a:buClr>
              <a:buFont typeface="Arial"/>
              <a:buNone/>
            </a:pPr>
            <a:r>
              <a:rPr lang="pl-PL" sz="1900" dirty="0" smtClean="0"/>
              <a:t>* Very efficient for counting rows</a:t>
            </a:r>
          </a:p>
          <a:p>
            <a:pPr marL="36576" indent="0">
              <a:buClr>
                <a:schemeClr val="tx2"/>
              </a:buClr>
              <a:buFont typeface="Arial"/>
              <a:buNone/>
            </a:pPr>
            <a:r>
              <a:rPr lang="pl-PL" sz="1900" dirty="0" smtClean="0"/>
              <a:t>* Very efficient handling of logical operations in </a:t>
            </a:r>
            <a:r>
              <a:rPr lang="pl-PL" sz="19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WHERE</a:t>
            </a:r>
            <a:r>
              <a:rPr lang="pl-PL" sz="19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l-PL" sz="1900" dirty="0" smtClean="0"/>
              <a:t>clause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SQL&gt;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SELECT COUNT(*) FROM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customer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buClr>
                <a:schemeClr val="tx2"/>
              </a:buClr>
              <a:buNone/>
            </a:pP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WHERE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status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= 'married' </a:t>
            </a:r>
          </a:p>
          <a:p>
            <a:pPr marL="36576" indent="0">
              <a:buClr>
                <a:schemeClr val="tx2"/>
              </a:buClr>
              <a:buNone/>
            </a:pP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    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  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AND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( region =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'central'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OR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region =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'west'</a:t>
            </a:r>
            <a:r>
              <a:rPr lang="pl-PL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6576" indent="0">
              <a:buClr>
                <a:schemeClr val="tx2"/>
              </a:buClr>
              <a:buNone/>
            </a:pPr>
            <a:r>
              <a:rPr lang="pl-PL" sz="1400" dirty="0" smtClean="0"/>
              <a:t>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Bitmap index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6005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bitmapexampl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946" y="1064620"/>
            <a:ext cx="2736474" cy="113502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 descr="Description of Figure 5-8 follows"/>
          <p:cNvPicPr>
            <a:picLocks noGrp="1" noChangeAspect="1" noChangeArrowheads="1"/>
          </p:cNvPicPr>
          <p:nvPr>
            <p:ph idx="1"/>
          </p:nvPr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941" y="3282920"/>
            <a:ext cx="3189812" cy="121982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02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94A2F38045C848878EF77E53EC2D2A" ma:contentTypeVersion="0" ma:contentTypeDescription="Create a new document." ma:contentTypeScope="" ma:versionID="125f1c6925c72135b61a56db93ec4d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6ef3debffda39780718122352d6a8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5A0870-7115-4C1E-BABB-EA78170FA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A6E4076-A03B-4944-BA82-516465039410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1AD419B-DD85-4F26-B838-E3EB7C721F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CERNPrésentation1_16x9numpages.thmx</Template>
  <TotalTime>21317</TotalTime>
  <Words>4186</Words>
  <Application>Microsoft Office PowerPoint</Application>
  <PresentationFormat>On-screen Show (16:9)</PresentationFormat>
  <Paragraphs>881</Paragraphs>
  <Slides>74</Slides>
  <Notes>73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1" baseType="lpstr">
      <vt:lpstr>Arial</vt:lpstr>
      <vt:lpstr>Calibri</vt:lpstr>
      <vt:lpstr>Century Schoolbook</vt:lpstr>
      <vt:lpstr>Courier New</vt:lpstr>
      <vt:lpstr>Elephant</vt:lpstr>
      <vt:lpstr>Wingdings</vt:lpstr>
      <vt:lpstr>CERNPrésentation1_16x9numpages</vt:lpstr>
      <vt:lpstr>PowerPoint Presentation</vt:lpstr>
      <vt:lpstr>PowerPoint Presentation</vt:lpstr>
      <vt:lpstr>Agenda</vt:lpstr>
      <vt:lpstr>Typical challenging use-cases</vt:lpstr>
      <vt:lpstr>Importance of the design phase</vt:lpstr>
      <vt:lpstr>Schema normalization</vt:lpstr>
      <vt:lpstr>Indexing your tables</vt:lpstr>
      <vt:lpstr>B-tree index</vt:lpstr>
      <vt:lpstr>Bitmap index</vt:lpstr>
      <vt:lpstr>Indexing tips</vt:lpstr>
      <vt:lpstr>Indexing tips</vt:lpstr>
      <vt:lpstr>Monitoring index usage</vt:lpstr>
      <vt:lpstr>Partitioning</vt:lpstr>
      <vt:lpstr>Parallel execution</vt:lpstr>
      <vt:lpstr>Materialized Views</vt:lpstr>
      <vt:lpstr>Creative usage of mview logs</vt:lpstr>
      <vt:lpstr>My query is slow!</vt:lpstr>
      <vt:lpstr>My query is slow!</vt:lpstr>
      <vt:lpstr>Cost based query optimization</vt:lpstr>
      <vt:lpstr>Cost based query optimization</vt:lpstr>
      <vt:lpstr>Cost based query optimization</vt:lpstr>
      <vt:lpstr>Importance of object statistics</vt:lpstr>
      <vt:lpstr>Manual statistics gathering</vt:lpstr>
      <vt:lpstr>Object statistics - tips</vt:lpstr>
      <vt:lpstr>Query execution plan</vt:lpstr>
      <vt:lpstr>Query execution plan</vt:lpstr>
      <vt:lpstr>Viewing the execution plan</vt:lpstr>
      <vt:lpstr>Viewing the execution plan</vt:lpstr>
      <vt:lpstr>Viewing the execution plan</vt:lpstr>
      <vt:lpstr>Viewing the execution plan</vt:lpstr>
      <vt:lpstr>Understanding the execution plan</vt:lpstr>
      <vt:lpstr>Execution plan quality</vt:lpstr>
      <vt:lpstr>Expected vs actual execution plan</vt:lpstr>
      <vt:lpstr>Note on bind variables (:var)</vt:lpstr>
      <vt:lpstr>Bind variable peeking</vt:lpstr>
      <vt:lpstr>Diagnosing performance issues</vt:lpstr>
      <vt:lpstr>Is the query hanging?</vt:lpstr>
      <vt:lpstr>Database server overloaded</vt:lpstr>
      <vt:lpstr>Single query issues</vt:lpstr>
      <vt:lpstr>Single query issues</vt:lpstr>
      <vt:lpstr>Single query – the hardcore way</vt:lpstr>
      <vt:lpstr>Fix my query! Statistics</vt:lpstr>
      <vt:lpstr>Fix my query! Statistics</vt:lpstr>
      <vt:lpstr>Fix my query! Indexes and mviews </vt:lpstr>
      <vt:lpstr>Fix my query! Rewriting the query</vt:lpstr>
      <vt:lpstr>Fix my query! Hints</vt:lpstr>
      <vt:lpstr>Fix my query! Some useful hints</vt:lpstr>
      <vt:lpstr>Fix my query! Code instrumentation</vt:lpstr>
      <vt:lpstr>Fix my query! SQL baselines</vt:lpstr>
      <vt:lpstr>Fix my query! SQL profiles</vt:lpstr>
      <vt:lpstr>SQL tips: WITH + MATERIALIZE</vt:lpstr>
      <vt:lpstr>SQL tips: subquery in SELECT</vt:lpstr>
      <vt:lpstr>SQL tips: subquery in SELECT</vt:lpstr>
      <vt:lpstr>SQL tips: IN subquery or a join</vt:lpstr>
      <vt:lpstr>SQL tips: multi-IN subquery</vt:lpstr>
      <vt:lpstr>SQL tips: thinking in sets</vt:lpstr>
      <vt:lpstr>SQL tips: thinking in sets</vt:lpstr>
      <vt:lpstr>SQL tips: the case of CASE</vt:lpstr>
      <vt:lpstr>SQL tips: NOT IN or NOT EXISTS</vt:lpstr>
      <vt:lpstr>SQL tips: advanced SQL features</vt:lpstr>
      <vt:lpstr>SQL tips: advanced SQL features</vt:lpstr>
      <vt:lpstr>PL/SQL tips: bulk collect</vt:lpstr>
      <vt:lpstr>PL/SQL tips: bulk bind</vt:lpstr>
      <vt:lpstr>PL/SQL tips: bulk bind</vt:lpstr>
      <vt:lpstr>PL/SQL tips: autonomous transaction</vt:lpstr>
      <vt:lpstr>Assorted – job scheduler</vt:lpstr>
      <vt:lpstr>Assorted – connecting properly</vt:lpstr>
      <vt:lpstr>Assorted – transactions</vt:lpstr>
      <vt:lpstr>Assorted – common ORA errors</vt:lpstr>
      <vt:lpstr>Assorted – common ORA errors</vt:lpstr>
      <vt:lpstr>Assorted – common ORA errors</vt:lpstr>
      <vt:lpstr>Assorted – 12c In-memory feature</vt:lpstr>
      <vt:lpstr>PowerPoint Presentation</vt:lpstr>
      <vt:lpstr>Thank you for your attention!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Grancher</dc:creator>
  <cp:lastModifiedBy>Emil Pilecki</cp:lastModifiedBy>
  <cp:revision>2012</cp:revision>
  <cp:lastPrinted>2013-12-05T04:59:41Z</cp:lastPrinted>
  <dcterms:created xsi:type="dcterms:W3CDTF">2012-09-15T14:02:17Z</dcterms:created>
  <dcterms:modified xsi:type="dcterms:W3CDTF">2017-11-20T08:47:31Z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0x010100F994A2F38045C848878EF77E53EC2D2A</vt:lpwstr>
  </property>
  <property fmtid="{D5CDD505-2E9C-101B-9397-08002B2CF9AE}" pid="3" name="IsMyDocuments">
    <vt:bool>true</vt:bool>
  </property>
</Properties>
</file>