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300" r:id="rId3"/>
    <p:sldId id="260" r:id="rId4"/>
    <p:sldId id="263" r:id="rId5"/>
    <p:sldId id="276" r:id="rId6"/>
    <p:sldId id="279" r:id="rId7"/>
    <p:sldId id="275" r:id="rId8"/>
    <p:sldId id="294" r:id="rId9"/>
    <p:sldId id="281" r:id="rId10"/>
    <p:sldId id="282" r:id="rId11"/>
    <p:sldId id="266" r:id="rId12"/>
    <p:sldId id="272" r:id="rId13"/>
    <p:sldId id="268" r:id="rId14"/>
    <p:sldId id="269" r:id="rId15"/>
    <p:sldId id="270" r:id="rId16"/>
    <p:sldId id="273" r:id="rId17"/>
    <p:sldId id="274" r:id="rId18"/>
    <p:sldId id="289" r:id="rId19"/>
    <p:sldId id="293" r:id="rId20"/>
    <p:sldId id="295" r:id="rId21"/>
    <p:sldId id="286" r:id="rId22"/>
    <p:sldId id="291" r:id="rId23"/>
    <p:sldId id="283" r:id="rId24"/>
    <p:sldId id="284" r:id="rId25"/>
    <p:sldId id="285" r:id="rId26"/>
    <p:sldId id="280" r:id="rId27"/>
    <p:sldId id="27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576B687-2D16-4D2E-8CA1-69D814C64AD9}">
          <p14:sldIdLst>
            <p14:sldId id="256"/>
            <p14:sldId id="300"/>
            <p14:sldId id="260"/>
            <p14:sldId id="263"/>
          </p14:sldIdLst>
        </p14:section>
        <p14:section name="Cavities" id="{B463D73D-88C8-4A30-981E-83444CA138DB}">
          <p14:sldIdLst>
            <p14:sldId id="276"/>
            <p14:sldId id="279"/>
          </p14:sldIdLst>
        </p14:section>
        <p14:section name="Kickers" id="{E4C3C7D8-CBCC-4C78-BF05-EDAC57C68E4D}">
          <p14:sldIdLst>
            <p14:sldId id="275"/>
            <p14:sldId id="294"/>
            <p14:sldId id="281"/>
            <p14:sldId id="282"/>
          </p14:sldIdLst>
        </p14:section>
        <p14:section name="MU Section" id="{0533B4EB-7AB7-4160-A144-F4F53E1920CF}">
          <p14:sldIdLst>
            <p14:sldId id="266"/>
            <p14:sldId id="272"/>
          </p14:sldIdLst>
        </p14:section>
        <p14:section name="UHV Gate Valve" id="{33F28FE5-AA14-41BF-84E6-EB12ACCF60D9}">
          <p14:sldIdLst>
            <p14:sldId id="268"/>
            <p14:sldId id="269"/>
            <p14:sldId id="270"/>
          </p14:sldIdLst>
        </p14:section>
        <p14:section name="PS Dump" id="{AD49BA4F-FE14-49C0-A298-31712AF9258B}">
          <p14:sldIdLst>
            <p14:sldId id="273"/>
            <p14:sldId id="274"/>
          </p14:sldIdLst>
        </p14:section>
        <p14:section name="Conclusion" id="{11046B29-ADFA-49F3-B45D-410B0E9AC8AC}">
          <p14:sldIdLst>
            <p14:sldId id="289"/>
            <p14:sldId id="293"/>
            <p14:sldId id="295"/>
          </p14:sldIdLst>
        </p14:section>
        <p14:section name="Supplemental Slides" id="{8DC50EFB-F68D-4709-86DD-2E3A2209B31D}">
          <p14:sldIdLst>
            <p14:sldId id="286"/>
            <p14:sldId id="291"/>
            <p14:sldId id="283"/>
            <p14:sldId id="284"/>
            <p14:sldId id="285"/>
            <p14:sldId id="280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8" y="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308CA-D2B5-4764-882A-A4B23532F34A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7E2F0-DE78-4ED4-A460-28E655128D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812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40 MHz Cavity Measured by</a:t>
            </a:r>
            <a:r>
              <a:rPr lang="en-US" baseline="0" dirty="0"/>
              <a:t> us on 040417</a:t>
            </a:r>
          </a:p>
          <a:p>
            <a:r>
              <a:rPr lang="en-US" baseline="0" dirty="0"/>
              <a:t>80 MHz Measured by CV (???) for tuner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59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/>
              <a:t>Wideband PU (SD90 &amp; SD94)</a:t>
            </a:r>
          </a:p>
          <a:p>
            <a:pPr lvl="1"/>
            <a:r>
              <a:rPr lang="en-US" dirty="0"/>
              <a:t>Sensitive Pick-ups (SD83 &amp; SD93)</a:t>
            </a:r>
          </a:p>
          <a:p>
            <a:pPr lvl="1"/>
            <a:r>
              <a:rPr lang="en-US" dirty="0"/>
              <a:t>Position Sensitive Wall current monitors (PSWCM) (SD00)</a:t>
            </a:r>
          </a:p>
          <a:p>
            <a:pPr lvl="1"/>
            <a:r>
              <a:rPr lang="en-US" dirty="0"/>
              <a:t>Wall Current Monitors (WCM) (SD03 &amp; SD95)</a:t>
            </a:r>
            <a:endParaRPr lang="en-GB" dirty="0"/>
          </a:p>
          <a:p>
            <a:pPr lvl="1"/>
            <a:r>
              <a:rPr lang="en-US" dirty="0"/>
              <a:t>Wire Scanners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7E2F0-DE78-4ED4-A460-28E655128D7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5961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Cutoff of TM01 a=73 mm =&gt; 1.572 GHz</a:t>
            </a:r>
            <a:r>
              <a:rPr lang="en-GB" dirty="0"/>
              <a:t> (Simple Cav Model)</a:t>
            </a:r>
          </a:p>
          <a:p>
            <a:r>
              <a:rPr lang="en-US" dirty="0"/>
              <a:t>Cutoff of TM01 a=103 mm =&gt; 1.114 GHz</a:t>
            </a:r>
            <a:r>
              <a:rPr lang="en-GB" dirty="0"/>
              <a:t> (Simplified bellow inner Radius)</a:t>
            </a:r>
          </a:p>
          <a:p>
            <a:r>
              <a:rPr lang="en-US" dirty="0"/>
              <a:t>1.491 GHz, for cut off of TM01 =&gt; a =76.96 mm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4705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1023D-6489-40C2-BDE8-6ACC83664BD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029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400 meter </a:t>
            </a:r>
            <a:r>
              <a:rPr lang="en-US" dirty="0" err="1"/>
              <a:t>wakelength</a:t>
            </a:r>
            <a:r>
              <a:rPr lang="en-US" dirty="0"/>
              <a:t>, decays</a:t>
            </a:r>
            <a:r>
              <a:rPr lang="en-US" baseline="0" dirty="0"/>
              <a:t> down to -8.75 dB</a:t>
            </a:r>
          </a:p>
          <a:p>
            <a:r>
              <a:rPr lang="en-US" baseline="0" dirty="0"/>
              <a:t>2.370 meter long 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322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Impedance seen is defined by feedbacks around cavities NOT GEOMETRICAL STRUCTURE</a:t>
            </a:r>
            <a:endParaRPr lang="en-GB" dirty="0"/>
          </a:p>
          <a:p>
            <a:endParaRPr lang="en-US" dirty="0"/>
          </a:p>
          <a:p>
            <a:r>
              <a:rPr lang="en-US" dirty="0"/>
              <a:t>Feedback systems are narrow band, around 80 MHz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7E2F0-DE78-4ED4-A460-28E655128D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421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1023D-6489-40C2-BDE8-6ACC83664BD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43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Show abs </a:t>
            </a:r>
            <a:r>
              <a:rPr lang="en-US" dirty="0"/>
              <a:t>or (real &amp; imaginary)…check with Alex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198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Std. Upstream Assembly (</a:t>
            </a:r>
            <a:r>
              <a:rPr lang="en-GB" sz="1200" dirty="0"/>
              <a:t>P-0m0401 / ST0371940</a:t>
            </a:r>
            <a:r>
              <a:rPr lang="en-US" sz="1200" dirty="0"/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Std. Int. Downstream </a:t>
            </a:r>
            <a:r>
              <a:rPr lang="en-US" sz="1200" dirty="0" err="1"/>
              <a:t>Assy</a:t>
            </a:r>
            <a:r>
              <a:rPr lang="en-US" sz="1200" dirty="0"/>
              <a:t> (P-00407 / ST0371891)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55A0"/>
                </a:solidFill>
              </a:rPr>
              <a:t>MSG 48-52-54 (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ST0520401_01</a:t>
            </a:r>
            <a:r>
              <a:rPr lang="en-GB" dirty="0"/>
              <a:t> </a:t>
            </a:r>
            <a:r>
              <a:rPr lang="en-US" sz="1200" dirty="0">
                <a:solidFill>
                  <a:srgbClr val="0055A0"/>
                </a:solidFill>
              </a:rPr>
              <a:t>) Actuator of SEM Grid Detector</a:t>
            </a: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*MU62 Has an Enamelled Upstream Flange DN273 instead of a Upstream Assy.</a:t>
            </a:r>
            <a:r>
              <a:rPr lang="en-GB" sz="1200" baseline="0" dirty="0"/>
              <a:t> (</a:t>
            </a:r>
            <a:r>
              <a:rPr lang="en-GB" sz="1200" dirty="0"/>
              <a:t>bellow)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•MU41 has no slot for pickup ( Downstream Compensator </a:t>
            </a:r>
            <a:r>
              <a:rPr lang="en-GB" sz="1200" dirty="0" err="1"/>
              <a:t>Assy</a:t>
            </a:r>
            <a:r>
              <a:rPr lang="en-GB" sz="1200" dirty="0"/>
              <a:t>/ ST0516001 )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7E2F0-DE78-4ED4-A460-28E655128D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218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Std. Upstream Assembly (</a:t>
            </a:r>
            <a:r>
              <a:rPr lang="en-GB" sz="1200" dirty="0"/>
              <a:t>P-0m0401 / ST0371940</a:t>
            </a:r>
            <a:r>
              <a:rPr lang="en-US" sz="1200" dirty="0"/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Std. Int. Downstream </a:t>
            </a:r>
            <a:r>
              <a:rPr lang="en-US" sz="1200" dirty="0" err="1"/>
              <a:t>Assy</a:t>
            </a:r>
            <a:r>
              <a:rPr lang="en-US" sz="1200" dirty="0"/>
              <a:t> (P-00407 / ST0371891)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1.6</a:t>
            </a:r>
            <a:r>
              <a:rPr lang="en-US" sz="1200" baseline="0" dirty="0"/>
              <a:t> GHz =&gt; Bunch Length of PS (ns????)</a:t>
            </a: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0000"/>
                </a:solidFill>
              </a:rPr>
              <a:t>Imaginary Z /n (n=</a:t>
            </a:r>
            <a:r>
              <a:rPr lang="en-US" sz="1200" dirty="0" err="1">
                <a:solidFill>
                  <a:srgbClr val="FF0000"/>
                </a:solidFill>
              </a:rPr>
              <a:t>freq</a:t>
            </a:r>
            <a:r>
              <a:rPr lang="en-US" sz="1200" dirty="0">
                <a:solidFill>
                  <a:srgbClr val="FF0000"/>
                </a:solidFill>
              </a:rPr>
              <a:t>/revolution </a:t>
            </a:r>
            <a:r>
              <a:rPr lang="en-US" sz="1200" dirty="0" err="1">
                <a:solidFill>
                  <a:srgbClr val="FF0000"/>
                </a:solidFill>
              </a:rPr>
              <a:t>freq</a:t>
            </a:r>
            <a:r>
              <a:rPr lang="en-US" sz="1200" dirty="0">
                <a:solidFill>
                  <a:srgbClr val="FF0000"/>
                </a:solidFill>
              </a:rPr>
              <a:t> (470KHz (?))</a:t>
            </a:r>
            <a:endParaRPr lang="en-GB" sz="120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*MU62 Has an Enamelled Upstream Flange DN273 instead of a Upstream Assy.</a:t>
            </a:r>
            <a:r>
              <a:rPr lang="en-GB" sz="1200" baseline="0" dirty="0"/>
              <a:t> (</a:t>
            </a:r>
            <a:r>
              <a:rPr lang="en-GB" sz="1200" dirty="0"/>
              <a:t>bellow)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7E2F0-DE78-4ED4-A460-28E655128D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143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VAT</a:t>
            </a:r>
            <a:r>
              <a:rPr lang="en-US" baseline="0" dirty="0"/>
              <a:t> UHV Gate Valve Series 108 Order No. 10844-Xe44-BIH1 DN 160 Flange X Dimensional Drawing 544734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256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678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CONCERNS:</a:t>
            </a:r>
            <a:br>
              <a:rPr lang="en-US" dirty="0"/>
            </a:br>
            <a:r>
              <a:rPr lang="en-US" dirty="0"/>
              <a:t>LENGTH OF ACTUATOR</a:t>
            </a:r>
            <a:br>
              <a:rPr lang="en-US" dirty="0"/>
            </a:br>
            <a:r>
              <a:rPr lang="en-US" dirty="0"/>
              <a:t>ELECTRICAL CONNECTION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7E2F0-DE78-4ED4-A460-28E655128D7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006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5804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75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435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419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049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39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541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39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71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9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325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7191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69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318162"/>
            <a:ext cx="8265984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69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19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165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4128"/>
            <a:ext cx="7470648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880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30/11/2017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Branko Popovic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6CA9184B-3364-48FC-92FA-75B6AB1BF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57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PS Impedance Model Status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SPS Injection Losses Review: 30/11</a:t>
            </a:r>
            <a:r>
              <a:rPr lang="en-GB" dirty="0"/>
              <a:t>/17</a:t>
            </a:r>
            <a:endParaRPr lang="en-US" dirty="0"/>
          </a:p>
          <a:p>
            <a:r>
              <a:rPr lang="en-US" dirty="0"/>
              <a:t>B. Popovic</a:t>
            </a:r>
          </a:p>
          <a:p>
            <a:r>
              <a:rPr lang="en-US" dirty="0"/>
              <a:t>Acknowledgements: C. </a:t>
            </a:r>
            <a:r>
              <a:rPr lang="en-US" dirty="0" err="1"/>
              <a:t>Vollinger</a:t>
            </a:r>
            <a:r>
              <a:rPr lang="en-US" dirty="0"/>
              <a:t>, A. </a:t>
            </a:r>
            <a:r>
              <a:rPr lang="en-US" dirty="0" err="1"/>
              <a:t>Lasheen</a:t>
            </a:r>
            <a:r>
              <a:rPr lang="en-US" dirty="0"/>
              <a:t>, H. </a:t>
            </a:r>
            <a:r>
              <a:rPr lang="en-US" dirty="0" err="1"/>
              <a:t>Damerau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429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95090" y="1325563"/>
            <a:ext cx="7950644" cy="466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KFA45</a:t>
            </a:r>
            <a:r>
              <a:rPr lang="en-US" dirty="0"/>
              <a:t>: Comparing Wakefield Simulation Results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210850" y="2386363"/>
            <a:ext cx="3342555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/>
              <a:t>Source of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Loss of Landau Damping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Probable Source of Emittance Blow 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424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214" t="35271" r="49512" b="25565"/>
          <a:stretch/>
        </p:blipFill>
        <p:spPr>
          <a:xfrm>
            <a:off x="1411252" y="3973269"/>
            <a:ext cx="5396806" cy="21722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55A0"/>
                </a:solidFill>
              </a:rPr>
              <a:t>Vacuum Elements of MU Sections (100 Total)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81490" y="4898525"/>
            <a:ext cx="351611" cy="404545"/>
          </a:xfrm>
          <a:prstGeom prst="ellipse">
            <a:avLst/>
          </a:prstGeom>
          <a:noFill/>
          <a:ln w="28575"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>
              <a:solidFill>
                <a:srgbClr val="0055A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136317" y="4898525"/>
            <a:ext cx="524012" cy="1238992"/>
          </a:xfrm>
          <a:prstGeom prst="ellipse">
            <a:avLst/>
          </a:prstGeom>
          <a:noFill/>
          <a:ln w="28575"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>
              <a:solidFill>
                <a:srgbClr val="0055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3820" y="5723751"/>
            <a:ext cx="19448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55A0"/>
                </a:solidFill>
              </a:rPr>
              <a:t>Downstream Assembly</a:t>
            </a:r>
            <a:endParaRPr lang="en-GB" sz="1350" dirty="0">
              <a:solidFill>
                <a:srgbClr val="0055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464" y="1015991"/>
            <a:ext cx="26342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u="sng" dirty="0">
                <a:solidFill>
                  <a:srgbClr val="0055A0"/>
                </a:solidFill>
              </a:rPr>
              <a:t>Upstream Assembly Types (99):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Standard (67)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Enlarged (25)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‘Exotic’ Variations (7)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Wide, special, etc.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055A0"/>
              </a:solidFill>
            </a:endParaRPr>
          </a:p>
          <a:p>
            <a:endParaRPr lang="en-US" sz="1350" u="sng" dirty="0">
              <a:solidFill>
                <a:srgbClr val="0055A0"/>
              </a:solidFill>
            </a:endParaRPr>
          </a:p>
          <a:p>
            <a:endParaRPr lang="en-GB" sz="1350" dirty="0">
              <a:solidFill>
                <a:srgbClr val="0055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09905" y="1015991"/>
            <a:ext cx="299825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u="sng" dirty="0">
                <a:solidFill>
                  <a:srgbClr val="0055A0"/>
                </a:solidFill>
              </a:rPr>
              <a:t>Pumping Manifold Slot (99):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Pickup Assembly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Standard (40) 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Large (12)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Group Pumping Coupling (8)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Actuator of SEM Grid Detector (3)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Cover/Empty (36)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055A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477295" y="2260583"/>
            <a:ext cx="2666704" cy="3826017"/>
            <a:chOff x="6321944" y="2292839"/>
            <a:chExt cx="2666704" cy="3826017"/>
          </a:xfrm>
        </p:grpSpPr>
        <p:sp>
          <p:nvSpPr>
            <p:cNvPr id="22" name="Rectangle 21"/>
            <p:cNvSpPr/>
            <p:nvPr/>
          </p:nvSpPr>
          <p:spPr>
            <a:xfrm>
              <a:off x="6724997" y="2292839"/>
              <a:ext cx="2091251" cy="3826017"/>
            </a:xfrm>
            <a:prstGeom prst="rect">
              <a:avLst/>
            </a:prstGeom>
            <a:noFill/>
            <a:ln w="28575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12551"/>
            <a:stretch/>
          </p:blipFill>
          <p:spPr>
            <a:xfrm>
              <a:off x="6893583" y="2762553"/>
              <a:ext cx="1716241" cy="330285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687157" y="2292839"/>
              <a:ext cx="230149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0055A0"/>
                  </a:solidFill>
                </a:rPr>
                <a:t>Pumping Manifold: Internal Downstream Assy. (29)</a:t>
              </a:r>
              <a:endParaRPr lang="en-GB" sz="1350" dirty="0">
                <a:solidFill>
                  <a:srgbClr val="0055A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6321944" y="4413981"/>
              <a:ext cx="382796" cy="573229"/>
            </a:xfrm>
            <a:prstGeom prst="straightConnector1">
              <a:avLst/>
            </a:prstGeom>
            <a:ln w="28575"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5847312" y="1015991"/>
            <a:ext cx="3261149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u="sng" dirty="0">
                <a:solidFill>
                  <a:srgbClr val="0055A0"/>
                </a:solidFill>
              </a:rPr>
              <a:t>Pumping Manifold Types (100):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Internal (29) &amp; External (37)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Enlarged Internal (10) &amp; External (8)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Remainder (16) are ‘exotic’ variations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Wide, Narrow etc.</a:t>
            </a:r>
            <a:endParaRPr lang="en-GB" sz="135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055A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-58722" y="2675250"/>
            <a:ext cx="2291704" cy="2282519"/>
            <a:chOff x="-58722" y="2675250"/>
            <a:chExt cx="2291704" cy="2282519"/>
          </a:xfrm>
        </p:grpSpPr>
        <p:cxnSp>
          <p:nvCxnSpPr>
            <p:cNvPr id="14" name="Straight Arrow Connector 13"/>
            <p:cNvCxnSpPr>
              <a:endCxn id="11" idx="1"/>
            </p:cNvCxnSpPr>
            <p:nvPr/>
          </p:nvCxnSpPr>
          <p:spPr>
            <a:xfrm>
              <a:off x="1588710" y="3973269"/>
              <a:ext cx="644272" cy="984500"/>
            </a:xfrm>
            <a:prstGeom prst="straightConnector1">
              <a:avLst/>
            </a:prstGeom>
            <a:ln w="28575"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-58722" y="2675250"/>
              <a:ext cx="1752833" cy="1840546"/>
              <a:chOff x="-58722" y="2675250"/>
              <a:chExt cx="1752833" cy="1840546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46680" y="2687752"/>
                <a:ext cx="1542030" cy="182804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0078" y="3145007"/>
                <a:ext cx="1409945" cy="1242503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-58722" y="2675250"/>
                <a:ext cx="175283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dirty="0">
                    <a:solidFill>
                      <a:srgbClr val="0055A0"/>
                    </a:solidFill>
                  </a:rPr>
                  <a:t>Standard Upstream Assembly (67)</a:t>
                </a:r>
                <a:endParaRPr lang="en-GB" sz="1350" dirty="0">
                  <a:solidFill>
                    <a:srgbClr val="0055A0"/>
                  </a:solidFill>
                </a:endParaRPr>
              </a:p>
            </p:txBody>
          </p:sp>
        </p:grpSp>
      </p:grpSp>
      <p:cxnSp>
        <p:nvCxnSpPr>
          <p:cNvPr id="18" name="Straight Arrow Connector 17"/>
          <p:cNvCxnSpPr/>
          <p:nvPr/>
        </p:nvCxnSpPr>
        <p:spPr>
          <a:xfrm>
            <a:off x="5658338" y="2422769"/>
            <a:ext cx="2248716" cy="501648"/>
          </a:xfrm>
          <a:prstGeom prst="straightConnector1">
            <a:avLst/>
          </a:prstGeom>
          <a:ln w="28575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3656959" y="4197059"/>
            <a:ext cx="1696478" cy="369332"/>
            <a:chOff x="3406968" y="3500288"/>
            <a:chExt cx="1696478" cy="369332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3406968" y="3814675"/>
              <a:ext cx="1696478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861509" y="3500288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Beam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3484156" y="3688360"/>
            <a:ext cx="2181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Top View of MU 49 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51" name="Date Placeholder 5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52" name="Footer Placeholder 5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11</a:t>
            </a:fld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1848906" y="2702269"/>
            <a:ext cx="48494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u="sng" dirty="0">
                <a:solidFill>
                  <a:srgbClr val="0055A0"/>
                </a:solidFill>
              </a:rPr>
              <a:t>Equipment Owner to Confirm/Provide: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FF0000"/>
                </a:solidFill>
              </a:rPr>
              <a:t>Accuracy</a:t>
            </a:r>
            <a:r>
              <a:rPr lang="en-US" sz="1350" dirty="0">
                <a:solidFill>
                  <a:srgbClr val="0055A0"/>
                </a:solidFill>
              </a:rPr>
              <a:t> of models (number of bellow convolutions,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Complete/detailed models (</a:t>
            </a:r>
            <a:r>
              <a:rPr lang="en-US" sz="1350" dirty="0">
                <a:solidFill>
                  <a:srgbClr val="FF0000"/>
                </a:solidFill>
              </a:rPr>
              <a:t>integration model only</a:t>
            </a:r>
            <a:r>
              <a:rPr lang="en-US" sz="1350" dirty="0">
                <a:solidFill>
                  <a:srgbClr val="0055A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55A0"/>
                </a:solidFill>
              </a:rPr>
              <a:t>Number of elements (</a:t>
            </a:r>
            <a:r>
              <a:rPr lang="en-US" sz="1350" dirty="0">
                <a:solidFill>
                  <a:srgbClr val="FF0000"/>
                </a:solidFill>
              </a:rPr>
              <a:t>vacuum report</a:t>
            </a:r>
            <a:r>
              <a:rPr lang="en-US" sz="1350" dirty="0">
                <a:solidFill>
                  <a:srgbClr val="0055A0"/>
                </a:solidFill>
              </a:rPr>
              <a:t>)</a:t>
            </a:r>
            <a:endParaRPr lang="en-GB" sz="135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746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227" y="957617"/>
            <a:ext cx="3495970" cy="4302900"/>
            <a:chOff x="2742" y="1480680"/>
            <a:chExt cx="3495970" cy="4302900"/>
          </a:xfrm>
        </p:grpSpPr>
        <p:grpSp>
          <p:nvGrpSpPr>
            <p:cNvPr id="13" name="Group 12"/>
            <p:cNvGrpSpPr/>
            <p:nvPr/>
          </p:nvGrpSpPr>
          <p:grpSpPr>
            <a:xfrm>
              <a:off x="2742" y="1480680"/>
              <a:ext cx="3495970" cy="4302900"/>
              <a:chOff x="-513180" y="2687752"/>
              <a:chExt cx="3495970" cy="43029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-513180" y="2687752"/>
                <a:ext cx="3495970" cy="43029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0853" y="3112478"/>
                <a:ext cx="1925028" cy="1696416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-444801" y="2750074"/>
                <a:ext cx="3309312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dirty="0">
                    <a:solidFill>
                      <a:srgbClr val="0055A0"/>
                    </a:solidFill>
                  </a:rPr>
                  <a:t>Standard Upstream Assembly (67)</a:t>
                </a:r>
                <a:endParaRPr lang="en-GB" sz="1350" dirty="0">
                  <a:solidFill>
                    <a:srgbClr val="0055A0"/>
                  </a:solidFill>
                </a:endParaRPr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517" y="3487183"/>
              <a:ext cx="3382520" cy="2174477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55A0"/>
                </a:solidFill>
              </a:rPr>
              <a:t>Impedance of Baseline MU Section</a:t>
            </a:r>
            <a:endParaRPr lang="en-GB" dirty="0">
              <a:solidFill>
                <a:srgbClr val="0055A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62178" y="957617"/>
            <a:ext cx="5620124" cy="5178766"/>
            <a:chOff x="3539318" y="904277"/>
            <a:chExt cx="5620124" cy="517876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9442" y="1173935"/>
              <a:ext cx="3690000" cy="237214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69442" y="3852823"/>
              <a:ext cx="3690000" cy="2230219"/>
            </a:xfrm>
            <a:prstGeom prst="rect">
              <a:avLst/>
            </a:prstGeom>
          </p:spPr>
        </p:pic>
        <p:grpSp>
          <p:nvGrpSpPr>
            <p:cNvPr id="25" name="Group 24"/>
            <p:cNvGrpSpPr/>
            <p:nvPr/>
          </p:nvGrpSpPr>
          <p:grpSpPr>
            <a:xfrm>
              <a:off x="3539318" y="904277"/>
              <a:ext cx="5569143" cy="5178766"/>
              <a:chOff x="6724997" y="2011031"/>
              <a:chExt cx="5569143" cy="517876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724997" y="2013535"/>
                <a:ext cx="5569143" cy="5176262"/>
              </a:xfrm>
              <a:prstGeom prst="rect">
                <a:avLst/>
              </a:prstGeom>
              <a:noFill/>
              <a:ln w="28575"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7"/>
              <a:srcRect l="12551" r="9135"/>
              <a:stretch/>
            </p:blipFill>
            <p:spPr>
              <a:xfrm>
                <a:off x="6769365" y="2427357"/>
                <a:ext cx="1885756" cy="4052416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790496" y="2011031"/>
                <a:ext cx="3441274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>
                    <a:solidFill>
                      <a:srgbClr val="0055A0"/>
                    </a:solidFill>
                  </a:rPr>
                  <a:t>Standard Internal Downstream Assy. (29)</a:t>
                </a:r>
                <a:endParaRPr lang="en-GB" sz="1350" dirty="0">
                  <a:solidFill>
                    <a:srgbClr val="0055A0"/>
                  </a:solidFill>
                </a:endParaRPr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>
            <a:xfrm>
              <a:off x="6869724" y="3308724"/>
              <a:ext cx="15630" cy="598968"/>
            </a:xfrm>
            <a:prstGeom prst="straightConnector1">
              <a:avLst/>
            </a:prstGeom>
            <a:ln w="28575"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>
              <a:off x="5772800" y="3079955"/>
              <a:ext cx="2261415" cy="228769"/>
            </a:xfrm>
            <a:prstGeom prst="ellipse">
              <a:avLst/>
            </a:prstGeom>
            <a:noFill/>
            <a:ln w="28575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>
                <a:solidFill>
                  <a:srgbClr val="0055A0"/>
                </a:solidFill>
              </a:endParaRPr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12</a:t>
            </a:fld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907851" y="5362762"/>
            <a:ext cx="335861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/>
              <a:t>Sources of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Loss of Landau Damping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Possible Emittance Blow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Microwave Instability</a:t>
            </a:r>
          </a:p>
        </p:txBody>
      </p:sp>
    </p:spTree>
    <p:extLst>
      <p:ext uri="{BB962C8B-B14F-4D97-AF65-F5344CB8AC3E}">
        <p14:creationId xmlns:p14="http://schemas.microsoft.com/office/powerpoint/2010/main" val="3898967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UHV Gate Valve: CST Models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801" t="12060" r="21043" b="22257"/>
          <a:stretch/>
        </p:blipFill>
        <p:spPr>
          <a:xfrm>
            <a:off x="4916581" y="3739001"/>
            <a:ext cx="4206911" cy="23509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388" t="16835" r="21087" b="19517"/>
          <a:stretch/>
        </p:blipFill>
        <p:spPr>
          <a:xfrm>
            <a:off x="4916581" y="1055944"/>
            <a:ext cx="4206911" cy="22991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77593" y="717566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Previous Impedance Model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172798" y="3354929"/>
            <a:ext cx="358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Longitudinal Impedance Model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596" y="3387511"/>
            <a:ext cx="4662985" cy="2737303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78503" y="1004244"/>
            <a:ext cx="5182756" cy="4667421"/>
          </a:xfrm>
        </p:spPr>
        <p:txBody>
          <a:bodyPr/>
          <a:lstStyle/>
          <a:p>
            <a:r>
              <a:rPr lang="en-US" dirty="0"/>
              <a:t>10 Valves total</a:t>
            </a:r>
          </a:p>
          <a:p>
            <a:r>
              <a:rPr lang="en-US" dirty="0"/>
              <a:t>No internal model available</a:t>
            </a:r>
          </a:p>
          <a:p>
            <a:pPr lvl="1"/>
            <a:r>
              <a:rPr lang="en-US" dirty="0"/>
              <a:t>Not included in previous model</a:t>
            </a:r>
          </a:p>
          <a:p>
            <a:pPr lvl="1"/>
            <a:r>
              <a:rPr lang="en-US" dirty="0"/>
              <a:t>Proprietary</a:t>
            </a:r>
          </a:p>
          <a:p>
            <a:pPr lvl="1"/>
            <a:r>
              <a:rPr lang="en-US" dirty="0"/>
              <a:t>Drawn using datasheet</a:t>
            </a:r>
          </a:p>
          <a:p>
            <a:pPr lvl="1"/>
            <a:r>
              <a:rPr lang="en-US" dirty="0"/>
              <a:t>Measurements necessary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13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69012" y="4432996"/>
            <a:ext cx="260199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/>
              <a:t>Source of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Microwave Instability</a:t>
            </a:r>
          </a:p>
        </p:txBody>
      </p:sp>
    </p:spTree>
    <p:extLst>
      <p:ext uri="{BB962C8B-B14F-4D97-AF65-F5344CB8AC3E}">
        <p14:creationId xmlns:p14="http://schemas.microsoft.com/office/powerpoint/2010/main" val="1706753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UHV Gate Valve: Measurement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pic>
        <p:nvPicPr>
          <p:cNvPr id="6" name="Picture 2" descr="https://lh3.googleusercontent.com/DhOl3-2z1z8j5_kUxMO-gmfN57eeankcpcmPtF-hjgbSTtPnCTHlm8c-v3XoY1-DefOovtACcElAwdultGu3M7lKSVa51cDtheI1DNrme6x7MEzfJN7euSKamRwuhu9xt3BsdKiA7e6kdQurq3Pm8QzdUFf1TaWwSyfQks1O3WHpIk1MJGjgqsiRR3KT9l04VSkzzxVkMmIW67YnbwbQiV8q0bCWHwH52-8pviCCtdpFaX8sd1T_JrU6blFXdLN2IRRnCnywpcGmPU-FXual6cQpNLP-ImBRzXmVtHK4uK_smCQ86Qr2B8p69FVgNADioXikPQOn1ptkIREPG9lqpcnL6fJsuc1gdPxxhQWY5z_-5a64V7S1PCvqk51K1kF1bvBhPrYw8LnahpjJIe93ThAN-sdno0iYQ903i4ewZ3Y8qrTOYo3dtewQpR9NycOzUCNYfCbMNRx0Yb7I1CtXDSCbRERZdLA-eZjpdNKFAH-VRHJphtQTO1YlbZiUpYjWkbwNEzgfGB9wF7pNxqt9iygt5UN1F271iPbrAB_zLb1TRyapb_3Rbmjt9MauRmmJcbLViBY-bOLU-bfPFURAJ0aJ4_j_8CDnuGZ65eQwrqh5BuFvMsAz4G1ecQ=w1858-h1045-no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0" t="23761" r="10891"/>
          <a:stretch/>
        </p:blipFill>
        <p:spPr bwMode="auto">
          <a:xfrm>
            <a:off x="297063" y="3560460"/>
            <a:ext cx="3791917" cy="248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02121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Measured using probe method</a:t>
            </a:r>
          </a:p>
          <a:p>
            <a:r>
              <a:rPr lang="en-US" dirty="0"/>
              <a:t>Setup closed at both ends</a:t>
            </a:r>
          </a:p>
          <a:p>
            <a:pPr lvl="1"/>
            <a:r>
              <a:rPr lang="en-US" dirty="0"/>
              <a:t>Traps travelling wave modes</a:t>
            </a:r>
          </a:p>
          <a:p>
            <a:pPr lvl="1"/>
            <a:r>
              <a:rPr lang="en-US" dirty="0"/>
              <a:t>TE</a:t>
            </a:r>
            <a:r>
              <a:rPr lang="en-US" baseline="-25000" dirty="0"/>
              <a:t>11p</a:t>
            </a:r>
          </a:p>
          <a:p>
            <a:r>
              <a:rPr lang="en-US" dirty="0"/>
              <a:t>Investigated resonances at</a:t>
            </a:r>
          </a:p>
          <a:p>
            <a:pPr lvl="1"/>
            <a:r>
              <a:rPr lang="en-US" dirty="0"/>
              <a:t>1.2 GHz, 1.34 GHz &amp; 1.5 GHz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14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3107" y="3556996"/>
            <a:ext cx="3443740" cy="244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34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UHV Gate Valve: Comparing Measurement &amp; Simulation Results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989" t="16351" r="1414" b="6190"/>
          <a:stretch/>
        </p:blipFill>
        <p:spPr>
          <a:xfrm>
            <a:off x="671275" y="1101003"/>
            <a:ext cx="7267612" cy="5055731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1145668" y="1809171"/>
            <a:ext cx="5258524" cy="3234204"/>
            <a:chOff x="1168057" y="2035375"/>
            <a:chExt cx="7011366" cy="4312272"/>
          </a:xfrm>
        </p:grpSpPr>
        <p:sp>
          <p:nvSpPr>
            <p:cNvPr id="5" name="TextBox 4"/>
            <p:cNvSpPr txBox="1"/>
            <p:nvPr/>
          </p:nvSpPr>
          <p:spPr>
            <a:xfrm>
              <a:off x="1168057" y="2261707"/>
              <a:ext cx="78072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111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64951" y="2608779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rgbClr val="002060"/>
                  </a:solidFill>
                </a:rPr>
                <a:t>TE</a:t>
              </a:r>
              <a:r>
                <a:rPr lang="en-US" sz="1350" b="1" baseline="-25000" dirty="0">
                  <a:solidFill>
                    <a:srgbClr val="002060"/>
                  </a:solidFill>
                </a:rPr>
                <a:t>112</a:t>
              </a:r>
              <a:endParaRPr lang="en-GB" sz="1350" b="1" baseline="-25000" dirty="0">
                <a:solidFill>
                  <a:srgbClr val="00206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57655" y="2932106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113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15072" y="2310862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116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15072" y="4973922"/>
              <a:ext cx="1682512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rgbClr val="FF0000"/>
                  </a:solidFill>
                </a:rPr>
                <a:t>TE</a:t>
              </a:r>
              <a:r>
                <a:rPr lang="en-US" sz="1350" b="1" baseline="-25000" dirty="0">
                  <a:solidFill>
                    <a:srgbClr val="FF0000"/>
                  </a:solidFill>
                </a:rPr>
                <a:t>116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1345.67 MHz 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Q: 1442</a:t>
              </a:r>
            </a:p>
            <a:p>
              <a:endParaRPr lang="en-GB" sz="135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34951" y="2320690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117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808871" y="5393539"/>
              <a:ext cx="1502976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rgbClr val="FF0000"/>
                  </a:solidFill>
                </a:rPr>
                <a:t>TE</a:t>
              </a:r>
              <a:r>
                <a:rPr lang="en-US" sz="1350" b="1" baseline="-25000" dirty="0">
                  <a:solidFill>
                    <a:srgbClr val="FF0000"/>
                  </a:solidFill>
                </a:rPr>
                <a:t>111</a:t>
              </a:r>
              <a:r>
                <a:rPr lang="en-US" sz="1350" b="1" dirty="0"/>
                <a:t> 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1207.04 MHz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Q: 2352</a:t>
              </a:r>
              <a:endParaRPr lang="en-GB" sz="135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12820" y="2669532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115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53936" y="2035375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rgbClr val="002060"/>
                  </a:solidFill>
                </a:rPr>
                <a:t>TE</a:t>
              </a:r>
              <a:r>
                <a:rPr lang="en-US" sz="1350" b="1" baseline="-25000" dirty="0">
                  <a:solidFill>
                    <a:srgbClr val="002060"/>
                  </a:solidFill>
                </a:rPr>
                <a:t>118</a:t>
              </a:r>
              <a:endParaRPr lang="en-GB" sz="1350" b="1" baseline="-25000" dirty="0">
                <a:solidFill>
                  <a:srgbClr val="00206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30992" y="3231800"/>
              <a:ext cx="1448431" cy="1231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rgbClr val="FF0000"/>
                  </a:solidFill>
                </a:rPr>
                <a:t>Cavity Mode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TM</a:t>
              </a:r>
              <a:r>
                <a:rPr lang="en-US" sz="1350" b="1" baseline="-25000" dirty="0">
                  <a:solidFill>
                    <a:srgbClr val="FF0000"/>
                  </a:solidFill>
                </a:rPr>
                <a:t>010</a:t>
              </a:r>
              <a:endParaRPr lang="en-GB" sz="1350" b="1" baseline="-25000" dirty="0">
                <a:solidFill>
                  <a:srgbClr val="FF0000"/>
                </a:solidFill>
              </a:endParaRP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1504.18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Q: 1184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 flipV="1">
              <a:off x="1489068" y="4539591"/>
              <a:ext cx="634268" cy="853948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4663016" y="3332215"/>
              <a:ext cx="503864" cy="160186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6625395" y="1527844"/>
            <a:ext cx="5918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002060"/>
                </a:solidFill>
              </a:rPr>
              <a:t>TE</a:t>
            </a:r>
            <a:r>
              <a:rPr lang="en-US" sz="1350" b="1" baseline="-25000" dirty="0">
                <a:solidFill>
                  <a:srgbClr val="002060"/>
                </a:solidFill>
              </a:rPr>
              <a:t>119</a:t>
            </a:r>
            <a:endParaRPr lang="en-GB" sz="1350" b="1" baseline="-250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29437" y="4142885"/>
            <a:ext cx="5918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002060"/>
                </a:solidFill>
              </a:rPr>
              <a:t>TE</a:t>
            </a:r>
            <a:r>
              <a:rPr lang="en-US" sz="1350" b="1" baseline="-25000" dirty="0">
                <a:solidFill>
                  <a:srgbClr val="002060"/>
                </a:solidFill>
              </a:rPr>
              <a:t>114</a:t>
            </a:r>
            <a:endParaRPr lang="en-GB" sz="1350" b="1" baseline="-25000" dirty="0">
              <a:solidFill>
                <a:srgbClr val="002060"/>
              </a:solidFill>
            </a:endParaRPr>
          </a:p>
        </p:txBody>
      </p:sp>
      <p:cxnSp>
        <p:nvCxnSpPr>
          <p:cNvPr id="24" name="Straight Arrow Connector 23"/>
          <p:cNvCxnSpPr>
            <a:stCxn id="19" idx="0"/>
          </p:cNvCxnSpPr>
          <p:nvPr/>
        </p:nvCxnSpPr>
        <p:spPr>
          <a:xfrm flipV="1">
            <a:off x="5861031" y="2591751"/>
            <a:ext cx="554241" cy="114739"/>
          </a:xfrm>
          <a:prstGeom prst="straightConnector1">
            <a:avLst/>
          </a:prstGeom>
          <a:ln w="19050">
            <a:solidFill>
              <a:srgbClr val="32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2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219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PS Dump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1363"/>
            <a:ext cx="7940040" cy="4667421"/>
          </a:xfrm>
        </p:spPr>
        <p:txBody>
          <a:bodyPr/>
          <a:lstStyle/>
          <a:p>
            <a:r>
              <a:rPr lang="en-US" dirty="0"/>
              <a:t>Installed in straight sections 47 &amp; 48</a:t>
            </a:r>
          </a:p>
          <a:p>
            <a:r>
              <a:rPr lang="en-US" dirty="0"/>
              <a:t>Main problem modes are ‘Coax Cavity’-like</a:t>
            </a:r>
          </a:p>
          <a:p>
            <a:r>
              <a:rPr lang="en-US" dirty="0"/>
              <a:t>Simplified moveable dump</a:t>
            </a:r>
          </a:p>
          <a:p>
            <a:endParaRPr lang="en-GB" dirty="0"/>
          </a:p>
        </p:txBody>
      </p:sp>
      <p:grpSp>
        <p:nvGrpSpPr>
          <p:cNvPr id="27" name="Group 26"/>
          <p:cNvGrpSpPr/>
          <p:nvPr/>
        </p:nvGrpSpPr>
        <p:grpSpPr>
          <a:xfrm>
            <a:off x="126921" y="3119295"/>
            <a:ext cx="4443706" cy="2700804"/>
            <a:chOff x="4587620" y="992679"/>
            <a:chExt cx="3619353" cy="2199777"/>
          </a:xfrm>
        </p:grpSpPr>
        <p:pic>
          <p:nvPicPr>
            <p:cNvPr id="5" name="Content Placeholder 4"/>
            <p:cNvPicPr>
              <a:picLocks noChangeAspect="1"/>
            </p:cNvPicPr>
            <p:nvPr/>
          </p:nvPicPr>
          <p:blipFill rotWithShape="1">
            <a:blip r:embed="rId3"/>
            <a:srcRect l="17262" t="22500" r="9772" b="8266"/>
            <a:stretch/>
          </p:blipFill>
          <p:spPr>
            <a:xfrm>
              <a:off x="4856117" y="1402080"/>
              <a:ext cx="3343004" cy="179037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022033" y="992679"/>
              <a:ext cx="11849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Moveable</a:t>
              </a:r>
            </a:p>
            <a:p>
              <a:pPr algn="ctr"/>
              <a:r>
                <a:rPr lang="en-US" dirty="0"/>
                <a:t>Dump</a:t>
              </a:r>
              <a:endParaRPr lang="en-GB" dirty="0"/>
            </a:p>
          </p:txBody>
        </p:sp>
        <p:cxnSp>
          <p:nvCxnSpPr>
            <p:cNvPr id="7" name="Straight Arrow Connector 6"/>
            <p:cNvCxnSpPr>
              <a:stCxn id="6" idx="2"/>
            </p:cNvCxnSpPr>
            <p:nvPr/>
          </p:nvCxnSpPr>
          <p:spPr>
            <a:xfrm flipH="1">
              <a:off x="7410494" y="1639010"/>
              <a:ext cx="204009" cy="586998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5812416" y="2697231"/>
              <a:ext cx="422036" cy="62064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587620" y="2297267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PS</a:t>
              </a:r>
            </a:p>
            <a:p>
              <a:pPr algn="ctr"/>
              <a:r>
                <a:rPr lang="en-US" dirty="0"/>
                <a:t>Beam Pipe</a:t>
              </a:r>
              <a:endParaRPr lang="en-GB" dirty="0"/>
            </a:p>
          </p:txBody>
        </p:sp>
        <p:cxnSp>
          <p:nvCxnSpPr>
            <p:cNvPr id="10" name="Straight Arrow Connector 9"/>
            <p:cNvCxnSpPr>
              <a:stCxn id="12" idx="2"/>
            </p:cNvCxnSpPr>
            <p:nvPr/>
          </p:nvCxnSpPr>
          <p:spPr>
            <a:xfrm>
              <a:off x="5197961" y="1685177"/>
              <a:ext cx="30414" cy="158273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76023" y="1315845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Actuator</a:t>
              </a:r>
              <a:endParaRPr lang="en-GB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1555" t="14174" r="2018" b="6346"/>
          <a:stretch/>
        </p:blipFill>
        <p:spPr>
          <a:xfrm>
            <a:off x="4633461" y="2782672"/>
            <a:ext cx="4454696" cy="3268741"/>
          </a:xfrm>
          <a:prstGeom prst="rect">
            <a:avLst/>
          </a:prstGeom>
        </p:spPr>
      </p:pic>
      <p:sp>
        <p:nvSpPr>
          <p:cNvPr id="30" name="Date Placeholder 2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2224213" y="5217956"/>
            <a:ext cx="1079907" cy="482530"/>
            <a:chOff x="1974222" y="4521185"/>
            <a:chExt cx="1079907" cy="482530"/>
          </a:xfrm>
        </p:grpSpPr>
        <p:cxnSp>
          <p:nvCxnSpPr>
            <p:cNvPr id="17" name="Straight Arrow Connector 16"/>
            <p:cNvCxnSpPr/>
            <p:nvPr/>
          </p:nvCxnSpPr>
          <p:spPr>
            <a:xfrm flipV="1">
              <a:off x="1974222" y="4521185"/>
              <a:ext cx="585024" cy="40142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266734" y="4634383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Beam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16</a:t>
            </a:fld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016987" y="1762551"/>
            <a:ext cx="260199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/>
              <a:t>Source of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Emittance Blow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Microwave Instability</a:t>
            </a:r>
          </a:p>
        </p:txBody>
      </p:sp>
    </p:spTree>
    <p:extLst>
      <p:ext uri="{BB962C8B-B14F-4D97-AF65-F5344CB8AC3E}">
        <p14:creationId xmlns:p14="http://schemas.microsoft.com/office/powerpoint/2010/main" val="1252990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820" y="4485489"/>
            <a:ext cx="3420000" cy="19303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123" y="624839"/>
            <a:ext cx="3420000" cy="1930325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4"/>
          <a:srcRect l="2048" t="14350" r="2228" b="1548"/>
          <a:stretch/>
        </p:blipFill>
        <p:spPr>
          <a:xfrm>
            <a:off x="1209862" y="3481921"/>
            <a:ext cx="3682146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7406" y="2555889"/>
            <a:ext cx="3418717" cy="1929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56123" y="25551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626 MHz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626820" y="4493686"/>
            <a:ext cx="1090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811 MHz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656123" y="6166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150 MHz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172258" y="1256560"/>
            <a:ext cx="2247900" cy="76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10863" y="243212"/>
            <a:ext cx="329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Eigenmode</a:t>
            </a:r>
            <a:r>
              <a:rPr lang="en-US" dirty="0"/>
              <a:t> Solver: Front View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960745" y="92556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173896" y="3186160"/>
            <a:ext cx="2247900" cy="76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962383" y="285516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172258" y="5108140"/>
            <a:ext cx="2247900" cy="76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960745" y="477714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5" name="Content Placeholder 24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1889" t="13977" r="2908" b="4553"/>
          <a:stretch/>
        </p:blipFill>
        <p:spPr>
          <a:xfrm>
            <a:off x="1168979" y="710756"/>
            <a:ext cx="3780361" cy="2880000"/>
          </a:xfrm>
          <a:prstGeom prst="rect">
            <a:avLst/>
          </a:prstGeom>
        </p:spPr>
      </p:pic>
      <p:sp>
        <p:nvSpPr>
          <p:cNvPr id="28" name="Date Placeholder 2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‘Coax Cavity’-like Modes</a:t>
            </a:r>
            <a:br>
              <a:rPr lang="en-GB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372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 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Cavities</a:t>
            </a:r>
          </a:p>
          <a:p>
            <a:pPr lvl="1"/>
            <a:r>
              <a:rPr lang="en-US" dirty="0"/>
              <a:t>Implementing the effects of the </a:t>
            </a:r>
            <a:r>
              <a:rPr lang="en-US" dirty="0">
                <a:solidFill>
                  <a:srgbClr val="FF0000"/>
                </a:solidFill>
              </a:rPr>
              <a:t>feedback systems</a:t>
            </a:r>
          </a:p>
          <a:p>
            <a:pPr lvl="1"/>
            <a:r>
              <a:rPr lang="en-US" dirty="0"/>
              <a:t>HOM Couplers</a:t>
            </a:r>
          </a:p>
          <a:p>
            <a:pPr lvl="1"/>
            <a:r>
              <a:rPr lang="en-US" dirty="0"/>
              <a:t>Validation with measurements</a:t>
            </a:r>
          </a:p>
          <a:p>
            <a:r>
              <a:rPr lang="en-US" dirty="0"/>
              <a:t>Kickers</a:t>
            </a:r>
          </a:p>
          <a:p>
            <a:pPr lvl="1"/>
            <a:r>
              <a:rPr lang="en-US" dirty="0"/>
              <a:t>Measure 8C11 Sample</a:t>
            </a:r>
          </a:p>
          <a:p>
            <a:pPr lvl="2"/>
            <a:r>
              <a:rPr lang="en-US" dirty="0"/>
              <a:t>Ferrite measurement script in development</a:t>
            </a:r>
          </a:p>
          <a:p>
            <a:pPr lvl="2"/>
            <a:r>
              <a:rPr lang="en-US" dirty="0"/>
              <a:t>8C11 samples to be machined</a:t>
            </a:r>
            <a:endParaRPr lang="en-GB" dirty="0"/>
          </a:p>
          <a:p>
            <a:pPr lvl="1"/>
            <a:r>
              <a:rPr lang="en-US" dirty="0"/>
              <a:t>If available, attempt to </a:t>
            </a:r>
            <a:r>
              <a:rPr lang="en-US" dirty="0">
                <a:solidFill>
                  <a:srgbClr val="FF0000"/>
                </a:solidFill>
              </a:rPr>
              <a:t>measure individual kicker modules</a:t>
            </a:r>
            <a:endParaRPr lang="en-US" dirty="0"/>
          </a:p>
          <a:p>
            <a:r>
              <a:rPr lang="en-US" dirty="0"/>
              <a:t>Straight (SD) &amp; Magnet (MU) Sections</a:t>
            </a:r>
          </a:p>
          <a:p>
            <a:pPr lvl="1"/>
            <a:r>
              <a:rPr lang="en-US" dirty="0"/>
              <a:t>Begin to model beam instrumentation devices (pickups, BPMs)</a:t>
            </a:r>
          </a:p>
          <a:p>
            <a:pPr lvl="1"/>
            <a:r>
              <a:rPr lang="en-US" dirty="0">
                <a:solidFill>
                  <a:srgbClr val="0055A0"/>
                </a:solidFill>
              </a:rPr>
              <a:t>Confirm counts </a:t>
            </a:r>
            <a:r>
              <a:rPr lang="en-US" dirty="0"/>
              <a:t>of passive elements</a:t>
            </a:r>
          </a:p>
          <a:p>
            <a:r>
              <a:rPr lang="en-US" dirty="0"/>
              <a:t>PS Dump</a:t>
            </a:r>
          </a:p>
          <a:p>
            <a:pPr lvl="1"/>
            <a:r>
              <a:rPr lang="en-US" dirty="0"/>
              <a:t>Confirm length of actuator &amp; electric connection</a:t>
            </a:r>
          </a:p>
          <a:p>
            <a:pPr lvl="1"/>
            <a:r>
              <a:rPr lang="en-US" dirty="0"/>
              <a:t>Add realistic material definitions to the moveable dump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New PS dump design is in progress (EN-STI)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Current replacement design is a higher impedance contributor than the current design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5763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Elements to add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Complete survey of straight sections (SD)</a:t>
            </a:r>
          </a:p>
          <a:p>
            <a:r>
              <a:rPr lang="en-US" dirty="0"/>
              <a:t>20 MHz &amp; 200 MHz Cavities</a:t>
            </a:r>
          </a:p>
          <a:p>
            <a:r>
              <a:rPr lang="en-US" dirty="0"/>
              <a:t>Septa</a:t>
            </a:r>
          </a:p>
          <a:p>
            <a:r>
              <a:rPr lang="en-US" dirty="0"/>
              <a:t>Remaining Kickers</a:t>
            </a:r>
          </a:p>
          <a:p>
            <a:pPr lvl="1"/>
            <a:r>
              <a:rPr lang="en-US" dirty="0"/>
              <a:t>KFA4 &amp; KFA28</a:t>
            </a:r>
          </a:p>
          <a:p>
            <a:r>
              <a:rPr lang="en-US" dirty="0"/>
              <a:t>Beam instrumentation</a:t>
            </a:r>
          </a:p>
          <a:p>
            <a:pPr lvl="1"/>
            <a:r>
              <a:rPr lang="en-US" dirty="0"/>
              <a:t>Wall current monitors</a:t>
            </a:r>
          </a:p>
          <a:p>
            <a:pPr lvl="1"/>
            <a:r>
              <a:rPr lang="en-US" dirty="0"/>
              <a:t>Wire scanners</a:t>
            </a:r>
          </a:p>
          <a:p>
            <a:pPr lvl="1"/>
            <a:r>
              <a:rPr lang="en-US" dirty="0"/>
              <a:t>Pick-ups</a:t>
            </a:r>
          </a:p>
          <a:p>
            <a:r>
              <a:rPr lang="en-US" dirty="0"/>
              <a:t>Vacuum elements</a:t>
            </a:r>
          </a:p>
          <a:p>
            <a:pPr lvl="1"/>
            <a:r>
              <a:rPr lang="en-US" dirty="0"/>
              <a:t>Flanges, bellows, transitions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Vacuum report, such as in the SPS, or similar document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423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Overview: Sources of Emittance Blow Up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33472" y="1300523"/>
            <a:ext cx="4413197" cy="4525963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dirty="0"/>
              <a:t>Large impedances at low frequencies</a:t>
            </a:r>
          </a:p>
          <a:p>
            <a:pPr lvl="1"/>
            <a:r>
              <a:rPr lang="en-US" dirty="0"/>
              <a:t>Coupled bunch instabilities </a:t>
            </a:r>
          </a:p>
          <a:p>
            <a:pPr lvl="1"/>
            <a:r>
              <a:rPr lang="en-US" dirty="0"/>
              <a:t>Especially the cavities</a:t>
            </a:r>
          </a:p>
          <a:p>
            <a:pPr>
              <a:buFont typeface="+mj-lt"/>
              <a:buAutoNum type="arabicPeriod"/>
            </a:pPr>
            <a:r>
              <a:rPr lang="en-US" dirty="0"/>
              <a:t>Broadband impedance sources</a:t>
            </a:r>
          </a:p>
          <a:p>
            <a:pPr lvl="1"/>
            <a:r>
              <a:rPr lang="en-US" dirty="0"/>
              <a:t>Loss of Landau damping</a:t>
            </a:r>
          </a:p>
          <a:p>
            <a:pPr>
              <a:buFont typeface="+mj-lt"/>
              <a:buAutoNum type="arabicPeriod"/>
            </a:pPr>
            <a:r>
              <a:rPr lang="en-US" dirty="0"/>
              <a:t>Large impedance sources at high frequencies</a:t>
            </a:r>
          </a:p>
          <a:p>
            <a:pPr lvl="1"/>
            <a:r>
              <a:rPr lang="en-US" dirty="0"/>
              <a:t>Microwave instabilities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424738" y="6526213"/>
            <a:ext cx="1719262" cy="331787"/>
          </a:xfrm>
        </p:spPr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40019" y="1300523"/>
            <a:ext cx="46891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From A. </a:t>
            </a:r>
            <a:r>
              <a:rPr lang="en-US" dirty="0" err="1"/>
              <a:t>Lasheen</a:t>
            </a:r>
            <a:r>
              <a:rPr lang="en-US" dirty="0"/>
              <a:t> Talk: PS beam injected into SPS : measurements &amp; simulations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756" y="2008639"/>
            <a:ext cx="4703553" cy="352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440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+mj-lt"/>
              <a:buAutoNum type="arabicPeriod"/>
            </a:pPr>
            <a:r>
              <a:rPr lang="en-US" dirty="0"/>
              <a:t>Cavities are most obvious candidates for admittance blow up</a:t>
            </a:r>
          </a:p>
          <a:p>
            <a:pPr lvl="1"/>
            <a:r>
              <a:rPr lang="en-US" dirty="0"/>
              <a:t>Large impedance values</a:t>
            </a:r>
          </a:p>
          <a:p>
            <a:pPr lvl="1"/>
            <a:r>
              <a:rPr lang="en-US" dirty="0"/>
              <a:t>Reduction via feedbacks (</a:t>
            </a:r>
            <a:r>
              <a:rPr lang="en-US" dirty="0">
                <a:solidFill>
                  <a:srgbClr val="FF0000"/>
                </a:solidFill>
              </a:rPr>
              <a:t>H. Damerau talk</a:t>
            </a:r>
            <a:r>
              <a:rPr lang="en-US" dirty="0"/>
              <a:t>)</a:t>
            </a:r>
          </a:p>
          <a:p>
            <a:pPr>
              <a:buFont typeface="+mj-lt"/>
              <a:buAutoNum type="arabicPeriod"/>
            </a:pPr>
            <a:r>
              <a:rPr lang="en-US" dirty="0"/>
              <a:t>Other sources of impedances</a:t>
            </a:r>
          </a:p>
          <a:p>
            <a:pPr lvl="1"/>
            <a:r>
              <a:rPr lang="en-US" dirty="0"/>
              <a:t>Kickers’ resonances at low frequency</a:t>
            </a:r>
          </a:p>
          <a:p>
            <a:pPr>
              <a:buFont typeface="+mj-lt"/>
              <a:buAutoNum type="arabicPeriod"/>
            </a:pPr>
            <a:r>
              <a:rPr lang="en-US" dirty="0"/>
              <a:t>Future elements need to be impedance analyzed &amp; reduced when possible</a:t>
            </a:r>
          </a:p>
          <a:p>
            <a:pPr lvl="1"/>
            <a:r>
              <a:rPr lang="en-US" dirty="0"/>
              <a:t>Example: New beam dump design</a:t>
            </a: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rgbClr val="0055A0"/>
                </a:solidFill>
              </a:rPr>
              <a:t>Wideband impedance sources (Kickers)</a:t>
            </a:r>
          </a:p>
          <a:p>
            <a:pPr lvl="1"/>
            <a:r>
              <a:rPr lang="en-US" dirty="0">
                <a:solidFill>
                  <a:srgbClr val="0055A0"/>
                </a:solidFill>
              </a:rPr>
              <a:t>Reductions in Landau damping</a:t>
            </a:r>
          </a:p>
          <a:p>
            <a:pPr>
              <a:buFont typeface="+mj-lt"/>
              <a:buAutoNum type="arabicPeriod"/>
            </a:pPr>
            <a:r>
              <a:rPr lang="en-US" dirty="0"/>
              <a:t>Microwave instabilities</a:t>
            </a:r>
          </a:p>
          <a:p>
            <a:pPr lvl="1"/>
            <a:r>
              <a:rPr lang="en-US" dirty="0"/>
              <a:t>Gate valves</a:t>
            </a:r>
          </a:p>
          <a:p>
            <a:pPr lvl="1"/>
            <a:r>
              <a:rPr lang="en-US" dirty="0"/>
              <a:t>Pumping manifolds in magnet unit (MU) sections</a:t>
            </a:r>
          </a:p>
          <a:p>
            <a:pPr>
              <a:buFont typeface="+mj-lt"/>
              <a:buAutoNum type="arabicPeriod"/>
            </a:pPr>
            <a:r>
              <a:rPr lang="en-US" dirty="0"/>
              <a:t>Maintenance of impedance model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5830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Supplemental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7090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Wakefield Simulation of the Closed Mechanical Short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629" y="2583427"/>
            <a:ext cx="8672091" cy="3551978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/>
          <a:srcRect l="4287" t="23635" r="5015" b="19874"/>
          <a:stretch/>
        </p:blipFill>
        <p:spPr>
          <a:xfrm>
            <a:off x="4184118" y="1008173"/>
            <a:ext cx="4898642" cy="12540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5787" y="1949952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 at 1.49 GHz</a:t>
            </a:r>
            <a:endParaRPr lang="en-GB" dirty="0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5"/>
          <a:srcRect l="9514" t="26596" r="18041" b="25973"/>
          <a:stretch/>
        </p:blipFill>
        <p:spPr>
          <a:xfrm>
            <a:off x="294714" y="1116877"/>
            <a:ext cx="3781987" cy="1017741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8817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KFA79: Models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648" y="895205"/>
            <a:ext cx="2919232" cy="21236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4914" t="7173" r="20700" b="8117"/>
          <a:stretch/>
        </p:blipFill>
        <p:spPr>
          <a:xfrm>
            <a:off x="5317949" y="2979866"/>
            <a:ext cx="3429036" cy="31424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7227" t="6964" r="25497" b="7321"/>
          <a:stretch/>
        </p:blipFill>
        <p:spPr>
          <a:xfrm>
            <a:off x="1208605" y="3066648"/>
            <a:ext cx="2872623" cy="3064416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708686" y="492542"/>
            <a:ext cx="2758140" cy="25263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98717" y="2870945"/>
            <a:ext cx="41088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/>
              <a:t>New Longitudinal Impedance Model</a:t>
            </a:r>
            <a:endParaRPr lang="en-GB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230895" y="525873"/>
            <a:ext cx="31598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/>
              <a:t>Previous Impedance Model</a:t>
            </a:r>
            <a:endParaRPr lang="en-GB" b="1" u="sn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397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KFA79: Comparing Wakefield Simulation Results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379698"/>
            <a:ext cx="8226425" cy="45589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019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KFA79 to KFA13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64578"/>
            <a:ext cx="5629275" cy="4667421"/>
          </a:xfrm>
        </p:spPr>
        <p:txBody>
          <a:bodyPr/>
          <a:lstStyle/>
          <a:p>
            <a:r>
              <a:rPr lang="en-US" dirty="0"/>
              <a:t>Inline modules produce a ‘forest’ of resonances (KFA13)</a:t>
            </a:r>
          </a:p>
          <a:p>
            <a:r>
              <a:rPr lang="en-US" dirty="0"/>
              <a:t>Inline modules seem to allow additional modes to build up along beam path</a:t>
            </a:r>
          </a:p>
          <a:p>
            <a:pPr lvl="1"/>
            <a:r>
              <a:rPr lang="en-US" dirty="0"/>
              <a:t>I.E. Higher coupling between modules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6162675" y="515094"/>
            <a:ext cx="2352675" cy="2437656"/>
            <a:chOff x="933999" y="1771264"/>
            <a:chExt cx="2352675" cy="24376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13047" t="8623" r="10046" b="9701"/>
            <a:stretch/>
          </p:blipFill>
          <p:spPr>
            <a:xfrm>
              <a:off x="933999" y="2084845"/>
              <a:ext cx="2352675" cy="212407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721575" y="1771264"/>
              <a:ext cx="7775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KFA79</a:t>
              </a:r>
              <a:endParaRPr lang="en-GB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74615" y="3219629"/>
            <a:ext cx="2340735" cy="2412370"/>
            <a:chOff x="8154772" y="1446242"/>
            <a:chExt cx="2340735" cy="2412370"/>
          </a:xfrm>
        </p:grpSpPr>
        <p:pic>
          <p:nvPicPr>
            <p:cNvPr id="4" name="Content Placeholder 5"/>
            <p:cNvPicPr>
              <a:picLocks noChangeAspect="1"/>
            </p:cNvPicPr>
            <p:nvPr/>
          </p:nvPicPr>
          <p:blipFill rotWithShape="1">
            <a:blip r:embed="rId4"/>
            <a:srcRect l="13005" t="8246" r="9983" b="9554"/>
            <a:stretch/>
          </p:blipFill>
          <p:spPr>
            <a:xfrm>
              <a:off x="8154772" y="1734612"/>
              <a:ext cx="2340735" cy="21240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936378" y="1446242"/>
              <a:ext cx="7775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KFA13</a:t>
              </a:r>
              <a:endParaRPr lang="en-GB" b="1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1428" t="14179" r="2145" b="5001"/>
          <a:stretch/>
        </p:blipFill>
        <p:spPr>
          <a:xfrm>
            <a:off x="1274059" y="3298288"/>
            <a:ext cx="4286076" cy="3198026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9146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KFA71: Preliminary Wakefield Simulation 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/>
          <a:srcRect l="48651" t="12581" b="5057"/>
          <a:stretch/>
        </p:blipFill>
        <p:spPr>
          <a:xfrm>
            <a:off x="5135391" y="965584"/>
            <a:ext cx="3804224" cy="2888254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197" y="3685469"/>
            <a:ext cx="5102363" cy="240804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702" y="1005566"/>
            <a:ext cx="4537618" cy="4667421"/>
          </a:xfrm>
        </p:spPr>
        <p:txBody>
          <a:bodyPr/>
          <a:lstStyle/>
          <a:p>
            <a:r>
              <a:rPr lang="en-US" dirty="0"/>
              <a:t>Preliminary Wakefield Results</a:t>
            </a:r>
          </a:p>
          <a:p>
            <a:pPr lvl="1"/>
            <a:r>
              <a:rPr lang="en-US" dirty="0"/>
              <a:t>Need to run longer </a:t>
            </a:r>
            <a:r>
              <a:rPr lang="en-US" dirty="0" err="1"/>
              <a:t>wakelength</a:t>
            </a:r>
            <a:r>
              <a:rPr lang="en-US" dirty="0"/>
              <a:t> to further resolve peaks</a:t>
            </a:r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8693" y="4070165"/>
            <a:ext cx="3817620" cy="180702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5016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34" y="936309"/>
            <a:ext cx="8782272" cy="51673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UHV Gate Valve: TM</a:t>
            </a:r>
            <a:r>
              <a:rPr lang="en-US" baseline="-25000" dirty="0"/>
              <a:t>010</a:t>
            </a:r>
            <a:r>
              <a:rPr lang="en-US" dirty="0"/>
              <a:t> Cavity Mode in the Valve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203834" y="1690689"/>
          <a:ext cx="4284348" cy="14917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1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167">
                <a:tc>
                  <a:txBody>
                    <a:bodyPr/>
                    <a:lstStyle/>
                    <a:p>
                      <a:pPr algn="ctr"/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Eigenmode</a:t>
                      </a:r>
                      <a:endParaRPr lang="en-US" sz="1200" dirty="0"/>
                    </a:p>
                    <a:p>
                      <a:pPr algn="ctr"/>
                      <a:r>
                        <a:rPr lang="en-US" sz="1200" dirty="0"/>
                        <a:t>Simulation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Wakefield Simulation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Measured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0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Res.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baseline="0" dirty="0" err="1"/>
                        <a:t>Freq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1.503 GHz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1.496 GHz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1.504 GHz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51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1294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1206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1184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0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 Shunt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39.0k</a:t>
                      </a:r>
                      <a:r>
                        <a:rPr lang="en-US" sz="1200" baseline="0" dirty="0"/>
                        <a:t> Ohm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36.2k</a:t>
                      </a:r>
                      <a:r>
                        <a:rPr lang="en-US" sz="1200" baseline="0" dirty="0"/>
                        <a:t> Ohm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285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PS Impedance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Necessary to continue to build &amp; maintain a longitudinal impedance model of the PS machine</a:t>
            </a:r>
          </a:p>
          <a:p>
            <a:r>
              <a:rPr lang="en-US" dirty="0"/>
              <a:t>Build CST models for Wakefield &amp; </a:t>
            </a:r>
            <a:r>
              <a:rPr lang="en-US" dirty="0" err="1"/>
              <a:t>Eigenmode</a:t>
            </a:r>
            <a:r>
              <a:rPr lang="en-US" dirty="0"/>
              <a:t> simulations</a:t>
            </a:r>
          </a:p>
          <a:p>
            <a:pPr lvl="1"/>
            <a:r>
              <a:rPr lang="en-US" dirty="0"/>
              <a:t>From CATIA files (when available), otherwise 2D drawings</a:t>
            </a:r>
          </a:p>
          <a:p>
            <a:r>
              <a:rPr lang="en-US" dirty="0"/>
              <a:t>Confirm Wakefield &amp; </a:t>
            </a:r>
            <a:r>
              <a:rPr lang="en-US" dirty="0" err="1"/>
              <a:t>Eigenmode</a:t>
            </a:r>
            <a:r>
              <a:rPr lang="en-US" dirty="0"/>
              <a:t> simulations with measurement (when possible and required)</a:t>
            </a:r>
          </a:p>
          <a:p>
            <a:pPr lvl="1"/>
            <a:r>
              <a:rPr lang="en-US" dirty="0"/>
              <a:t>RF measurements</a:t>
            </a:r>
          </a:p>
          <a:p>
            <a:pPr lvl="1"/>
            <a:r>
              <a:rPr lang="en-US" dirty="0"/>
              <a:t>Beam based impedance measurements</a:t>
            </a:r>
          </a:p>
          <a:p>
            <a:r>
              <a:rPr lang="en-US" dirty="0"/>
              <a:t>Provide confirmed results for </a:t>
            </a:r>
            <a:r>
              <a:rPr lang="en-US" dirty="0" err="1"/>
              <a:t>BLonD</a:t>
            </a:r>
            <a:r>
              <a:rPr lang="en-US" dirty="0"/>
              <a:t> code</a:t>
            </a:r>
          </a:p>
          <a:p>
            <a:r>
              <a:rPr lang="en-US" dirty="0"/>
              <a:t>Identify objects whose impedance can be reduced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Branko Popovic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945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Model Elements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40 &amp; 80 MHz Cavities</a:t>
            </a:r>
          </a:p>
          <a:p>
            <a:pPr lvl="1"/>
            <a:r>
              <a:rPr lang="en-US" dirty="0"/>
              <a:t>CST Models of the </a:t>
            </a:r>
            <a:r>
              <a:rPr lang="en-US" b="1" dirty="0"/>
              <a:t>bare</a:t>
            </a:r>
            <a:r>
              <a:rPr lang="en-US" dirty="0"/>
              <a:t> cavities created</a:t>
            </a:r>
          </a:p>
          <a:p>
            <a:pPr lvl="2"/>
            <a:r>
              <a:rPr lang="en-US" dirty="0"/>
              <a:t>No feedback system effects</a:t>
            </a:r>
          </a:p>
          <a:p>
            <a:pPr lvl="2"/>
            <a:r>
              <a:rPr lang="en-US" dirty="0"/>
              <a:t>No HOM couplers or frequency tuners</a:t>
            </a:r>
          </a:p>
          <a:p>
            <a:r>
              <a:rPr lang="en-US" dirty="0"/>
              <a:t>10 MHz Cavity Model developed by </a:t>
            </a:r>
            <a:r>
              <a:rPr lang="en-US" dirty="0">
                <a:solidFill>
                  <a:srgbClr val="FF0000"/>
                </a:solidFill>
              </a:rPr>
              <a:t>G. Favia</a:t>
            </a:r>
          </a:p>
          <a:p>
            <a:r>
              <a:rPr lang="en-US" dirty="0"/>
              <a:t>Transmission Line Kickers </a:t>
            </a:r>
          </a:p>
          <a:p>
            <a:pPr lvl="1"/>
            <a:r>
              <a:rPr lang="en-US" dirty="0"/>
              <a:t>CST Models of the KFA13, KFA21, KFA45, KFA71 &amp; KFA79 created</a:t>
            </a:r>
          </a:p>
          <a:p>
            <a:pPr lvl="2"/>
            <a:r>
              <a:rPr lang="en-US" dirty="0"/>
              <a:t>Compare longitudinal impedances to previous CST models (S. </a:t>
            </a:r>
            <a:r>
              <a:rPr lang="en-US" dirty="0" err="1"/>
              <a:t>Persichelli</a:t>
            </a:r>
            <a:r>
              <a:rPr lang="en-US" dirty="0"/>
              <a:t>, Transverse)</a:t>
            </a:r>
          </a:p>
          <a:p>
            <a:pPr lvl="2"/>
            <a:r>
              <a:rPr lang="en-US" dirty="0"/>
              <a:t>Ferrite material from previous CST models (S. </a:t>
            </a:r>
            <a:r>
              <a:rPr lang="en-US" dirty="0" err="1"/>
              <a:t>Persichelli</a:t>
            </a:r>
            <a:r>
              <a:rPr lang="en-US" dirty="0"/>
              <a:t>, Transverse)</a:t>
            </a:r>
          </a:p>
          <a:p>
            <a:r>
              <a:rPr lang="en-US" dirty="0"/>
              <a:t>Baseline Magnet Unit Section</a:t>
            </a:r>
          </a:p>
          <a:p>
            <a:pPr lvl="1"/>
            <a:r>
              <a:rPr lang="en-US" dirty="0"/>
              <a:t>CST models of the most common pumping manifold &amp; bellows types</a:t>
            </a:r>
          </a:p>
          <a:p>
            <a:r>
              <a:rPr lang="en-US" dirty="0"/>
              <a:t>UHV Gate Valves</a:t>
            </a:r>
          </a:p>
          <a:p>
            <a:pPr lvl="1"/>
            <a:r>
              <a:rPr lang="en-US" dirty="0"/>
              <a:t>10 Valves in the PS</a:t>
            </a:r>
          </a:p>
          <a:p>
            <a:pPr lvl="1"/>
            <a:r>
              <a:rPr lang="en-US" dirty="0"/>
              <a:t>CST model (including internal mechanisms) created</a:t>
            </a:r>
          </a:p>
          <a:p>
            <a:pPr lvl="2"/>
            <a:r>
              <a:rPr lang="en-US" dirty="0"/>
              <a:t>Model confirmed via EM measurements</a:t>
            </a:r>
          </a:p>
          <a:p>
            <a:r>
              <a:rPr lang="en-US" dirty="0"/>
              <a:t>PS Dump</a:t>
            </a:r>
          </a:p>
          <a:p>
            <a:pPr lvl="1"/>
            <a:r>
              <a:rPr lang="en-US" dirty="0"/>
              <a:t>CST model of the two identical dumps currently in the machine</a:t>
            </a:r>
          </a:p>
          <a:p>
            <a:pPr lvl="1"/>
            <a:r>
              <a:rPr lang="en-US" dirty="0"/>
              <a:t>Working with EN-STI on the replacement dump design to reduce its impedance*</a:t>
            </a:r>
            <a:endParaRPr lang="en-GB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838076" y="5867699"/>
            <a:ext cx="3397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*IWG #14 : https://indico.cern.ch/event/671318/</a:t>
            </a:r>
            <a:endParaRPr lang="en-GB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89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40/80 MHz </a:t>
            </a:r>
            <a:r>
              <a:rPr lang="en-US" b="1" u="sng" dirty="0"/>
              <a:t>Bare*</a:t>
            </a:r>
            <a:r>
              <a:rPr lang="en-US" dirty="0"/>
              <a:t> Cavities: CST Models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6440" r="15851"/>
          <a:stretch/>
        </p:blipFill>
        <p:spPr>
          <a:xfrm>
            <a:off x="72571" y="1184496"/>
            <a:ext cx="4397829" cy="382161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/>
          <a:srcRect l="22996" t="4764" r="23548" b="4800"/>
          <a:stretch/>
        </p:blipFill>
        <p:spPr>
          <a:xfrm>
            <a:off x="4470400" y="1184496"/>
            <a:ext cx="4601029" cy="36177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78485" y="1152640"/>
            <a:ext cx="3140549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*Note that the actual impedance seen by the beam is much lower, due to feedback systems</a:t>
            </a:r>
            <a:endParaRPr lang="en-GB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226060" y="4812833"/>
          <a:ext cx="4244340" cy="1219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14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4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 MHz</a:t>
                      </a:r>
                      <a:r>
                        <a:rPr lang="en-US" sz="1400" baseline="0" dirty="0"/>
                        <a:t> cavity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Eigenmode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Measured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Res.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Freq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39.03 MHz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40.06 MHz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25,795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13,352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R/Q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33.7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4827089" y="4812833"/>
          <a:ext cx="4244340" cy="1219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14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4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69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80 MHz</a:t>
                      </a:r>
                      <a:r>
                        <a:rPr lang="en-US" sz="1400" baseline="0" dirty="0"/>
                        <a:t> cavity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Eigenmode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Measured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9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Res.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Freq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79.96 MHz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80.11 MHz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9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37,246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19,300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9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R/Q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57.4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5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280567" y="4076794"/>
            <a:ext cx="378180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/>
              <a:t>Source of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Uncontrolled Emittance Blow 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046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40/80 MHz Cavities: Model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55A0"/>
                </a:solidFill>
              </a:rPr>
              <a:t>Impedance performance is dominated by feedback systems</a:t>
            </a:r>
          </a:p>
          <a:p>
            <a:pPr lvl="1"/>
            <a:r>
              <a:rPr lang="en-US" b="1" dirty="0">
                <a:solidFill>
                  <a:srgbClr val="0055A0"/>
                </a:solidFill>
              </a:rPr>
              <a:t>Necessary to incorporate the effect of feedback systems</a:t>
            </a:r>
          </a:p>
          <a:p>
            <a:pPr lvl="1"/>
            <a:r>
              <a:rPr lang="en-US" b="1" dirty="0">
                <a:solidFill>
                  <a:srgbClr val="0055A0"/>
                </a:solidFill>
              </a:rPr>
              <a:t>CST Model is just one small part of the model</a:t>
            </a:r>
          </a:p>
          <a:p>
            <a:r>
              <a:rPr lang="en-US" dirty="0">
                <a:solidFill>
                  <a:srgbClr val="0055A0"/>
                </a:solidFill>
              </a:rPr>
              <a:t>Options proposed for dealing with the feedback</a:t>
            </a:r>
          </a:p>
          <a:p>
            <a:pPr lvl="1"/>
            <a:r>
              <a:rPr lang="en-US" dirty="0">
                <a:solidFill>
                  <a:srgbClr val="0055A0"/>
                </a:solidFill>
              </a:rPr>
              <a:t>Model cavity together with feedback loops as was done with the PS 10 MHz cavity (presented by H. </a:t>
            </a:r>
            <a:r>
              <a:rPr lang="en-US" dirty="0" err="1">
                <a:solidFill>
                  <a:srgbClr val="0055A0"/>
                </a:solidFill>
              </a:rPr>
              <a:t>Damerau</a:t>
            </a:r>
            <a:r>
              <a:rPr lang="en-US" dirty="0">
                <a:solidFill>
                  <a:srgbClr val="0055A0"/>
                </a:solidFill>
              </a:rPr>
              <a:t> today)</a:t>
            </a:r>
          </a:p>
          <a:p>
            <a:pPr lvl="1"/>
            <a:r>
              <a:rPr lang="en-US" dirty="0">
                <a:solidFill>
                  <a:srgbClr val="0055A0"/>
                </a:solidFill>
              </a:rPr>
              <a:t>Obtain impedance of 80 MHz cavity using measurements of gap voltage instead of modeling the feedback loops</a:t>
            </a:r>
            <a:endParaRPr lang="en-GB" dirty="0">
              <a:solidFill>
                <a:srgbClr val="0055A0"/>
              </a:solidFill>
            </a:endParaRPr>
          </a:p>
          <a:p>
            <a:r>
              <a:rPr lang="en-US" dirty="0"/>
              <a:t>Geometry is starting point for the model</a:t>
            </a:r>
          </a:p>
          <a:p>
            <a:r>
              <a:rPr lang="en-US" dirty="0"/>
              <a:t>Shape of mechanical short is included</a:t>
            </a:r>
          </a:p>
          <a:p>
            <a:pPr lvl="1"/>
            <a:r>
              <a:rPr lang="en-US" dirty="0"/>
              <a:t>Separate model of the mechanical short has been analyzed</a:t>
            </a:r>
          </a:p>
          <a:p>
            <a:r>
              <a:rPr lang="en-US" dirty="0"/>
              <a:t>Does not include tuners that adjust frequency</a:t>
            </a:r>
          </a:p>
          <a:p>
            <a:r>
              <a:rPr lang="en-US" dirty="0"/>
              <a:t>Does not include HOM dampers</a:t>
            </a:r>
          </a:p>
          <a:p>
            <a:pPr lvl="1"/>
            <a:r>
              <a:rPr lang="en-US" dirty="0"/>
              <a:t>Explore how to implement this in Wakefield Simulations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318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Line Kickers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CST models built from old drawings and CATIA </a:t>
            </a:r>
          </a:p>
          <a:p>
            <a:r>
              <a:rPr lang="en-US" dirty="0"/>
              <a:t>KFA13, 21, 71 &amp; 79 all contain identical modules</a:t>
            </a:r>
          </a:p>
          <a:p>
            <a:pPr lvl="1"/>
            <a:r>
              <a:rPr lang="en-US" dirty="0"/>
              <a:t>KFA13 &amp; KFA21 are identical units</a:t>
            </a:r>
          </a:p>
          <a:p>
            <a:r>
              <a:rPr lang="en-US" dirty="0">
                <a:solidFill>
                  <a:srgbClr val="FF0000"/>
                </a:solidFill>
              </a:rPr>
              <a:t>Important step would be to measure at least one module to benchmark simulations</a:t>
            </a:r>
          </a:p>
          <a:p>
            <a:r>
              <a:rPr lang="en-US" dirty="0"/>
              <a:t>8C11 Ferrite</a:t>
            </a:r>
          </a:p>
          <a:p>
            <a:pPr lvl="1"/>
            <a:r>
              <a:rPr lang="en-US" dirty="0"/>
              <a:t>Using ABP provided definition*</a:t>
            </a:r>
          </a:p>
          <a:p>
            <a:pPr lvl="1"/>
            <a:r>
              <a:rPr lang="en-US" dirty="0"/>
              <a:t>Ferrite sample to be characterized</a:t>
            </a:r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6095" t="9281" r="18890" b="6570"/>
          <a:stretch/>
        </p:blipFill>
        <p:spPr>
          <a:xfrm>
            <a:off x="6879531" y="3553898"/>
            <a:ext cx="2085976" cy="2590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51877" y="321756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Module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48977" y="5808361"/>
            <a:ext cx="6243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*https://impedance.web.cern.ch/impedance/PS.htm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62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Line Kicker Models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8</a:t>
            </a:fld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61472" y="3622934"/>
            <a:ext cx="2366052" cy="2484421"/>
            <a:chOff x="34807" y="3478389"/>
            <a:chExt cx="2366052" cy="2484421"/>
          </a:xfrm>
        </p:grpSpPr>
        <p:sp>
          <p:nvSpPr>
            <p:cNvPr id="25" name="Rectangle 24"/>
            <p:cNvSpPr/>
            <p:nvPr/>
          </p:nvSpPr>
          <p:spPr>
            <a:xfrm>
              <a:off x="34807" y="3524951"/>
              <a:ext cx="2366052" cy="24378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6933" y="3478389"/>
              <a:ext cx="2314889" cy="2439032"/>
              <a:chOff x="965403" y="1771264"/>
              <a:chExt cx="2314889" cy="243903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2"/>
              <a:srcRect l="14282" t="8623" r="10046" b="10267"/>
              <a:stretch/>
            </p:blipFill>
            <p:spPr>
              <a:xfrm>
                <a:off x="965403" y="2100928"/>
                <a:ext cx="2314889" cy="2109368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1670842" y="1771264"/>
                <a:ext cx="7775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KFA79</a:t>
                </a:r>
                <a:endParaRPr lang="en-GB" b="1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61472" y="1112386"/>
            <a:ext cx="2366052" cy="2510548"/>
            <a:chOff x="117908" y="1186950"/>
            <a:chExt cx="2366052" cy="2510548"/>
          </a:xfrm>
        </p:grpSpPr>
        <p:sp>
          <p:nvSpPr>
            <p:cNvPr id="23" name="Rectangle 22"/>
            <p:cNvSpPr/>
            <p:nvPr/>
          </p:nvSpPr>
          <p:spPr>
            <a:xfrm>
              <a:off x="117908" y="1186950"/>
              <a:ext cx="2366052" cy="25105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62689" y="1193458"/>
              <a:ext cx="2276489" cy="2460172"/>
              <a:chOff x="8174238" y="1398440"/>
              <a:chExt cx="2276489" cy="2460172"/>
            </a:xfrm>
          </p:grpSpPr>
          <p:pic>
            <p:nvPicPr>
              <p:cNvPr id="11" name="Content Placeholder 5"/>
              <p:cNvPicPr>
                <a:picLocks noChangeAspect="1"/>
              </p:cNvPicPr>
              <p:nvPr/>
            </p:nvPicPr>
            <p:blipFill rotWithShape="1">
              <a:blip r:embed="rId3"/>
              <a:srcRect l="15119" t="8246" r="9984" b="9554"/>
              <a:stretch/>
            </p:blipFill>
            <p:spPr>
              <a:xfrm>
                <a:off x="8174238" y="1734612"/>
                <a:ext cx="2276489" cy="2124000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8367120" y="1398440"/>
                <a:ext cx="19160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/>
                  <a:t>KFA13 &amp; KFA21</a:t>
                </a:r>
                <a:endParaRPr lang="en-GB" b="1" dirty="0"/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2495357" y="1242668"/>
            <a:ext cx="3890469" cy="4864687"/>
            <a:chOff x="5253531" y="1233105"/>
            <a:chExt cx="3890469" cy="4864687"/>
          </a:xfrm>
        </p:grpSpPr>
        <p:sp>
          <p:nvSpPr>
            <p:cNvPr id="20" name="Rectangle 19"/>
            <p:cNvSpPr/>
            <p:nvPr/>
          </p:nvSpPr>
          <p:spPr>
            <a:xfrm>
              <a:off x="5253531" y="1233105"/>
              <a:ext cx="3890469" cy="48646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Content Placeholder 3"/>
            <p:cNvPicPr>
              <a:picLocks noChangeAspect="1"/>
            </p:cNvPicPr>
            <p:nvPr/>
          </p:nvPicPr>
          <p:blipFill rotWithShape="1">
            <a:blip r:embed="rId4"/>
            <a:srcRect l="48651" t="12581" b="5057"/>
            <a:stretch/>
          </p:blipFill>
          <p:spPr>
            <a:xfrm>
              <a:off x="5306570" y="1262375"/>
              <a:ext cx="3804224" cy="288825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341095" y="1233106"/>
              <a:ext cx="902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KFA71</a:t>
              </a:r>
              <a:endParaRPr lang="en-GB" b="1" dirty="0"/>
            </a:p>
          </p:txBody>
        </p:sp>
        <p:pic>
          <p:nvPicPr>
            <p:cNvPr id="17" name="Content Placeholder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89244" y="4229467"/>
              <a:ext cx="3817620" cy="1807023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464807" y="1459967"/>
            <a:ext cx="2607295" cy="4647388"/>
            <a:chOff x="2617848" y="1286842"/>
            <a:chExt cx="2607295" cy="4647388"/>
          </a:xfrm>
        </p:grpSpPr>
        <p:sp>
          <p:nvSpPr>
            <p:cNvPr id="19" name="Rectangle 18"/>
            <p:cNvSpPr/>
            <p:nvPr/>
          </p:nvSpPr>
          <p:spPr>
            <a:xfrm>
              <a:off x="2617848" y="1286842"/>
              <a:ext cx="2607295" cy="46473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Content Placeholder 3"/>
            <p:cNvPicPr>
              <a:picLocks noChangeAspect="1"/>
            </p:cNvPicPr>
            <p:nvPr/>
          </p:nvPicPr>
          <p:blipFill rotWithShape="1">
            <a:blip r:embed="rId6"/>
            <a:srcRect l="27742" t="6453" r="26141" b="5550"/>
            <a:stretch/>
          </p:blipFill>
          <p:spPr>
            <a:xfrm>
              <a:off x="2682981" y="1351849"/>
              <a:ext cx="2475135" cy="241841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632075" y="1351849"/>
              <a:ext cx="902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KFA45</a:t>
              </a:r>
              <a:endParaRPr lang="en-GB" b="1" dirty="0"/>
            </a:p>
          </p:txBody>
        </p:sp>
        <p:pic>
          <p:nvPicPr>
            <p:cNvPr id="18" name="Content Placeholder 3"/>
            <p:cNvPicPr>
              <a:picLocks noChangeAspect="1"/>
            </p:cNvPicPr>
            <p:nvPr/>
          </p:nvPicPr>
          <p:blipFill rotWithShape="1">
            <a:blip r:embed="rId7"/>
            <a:srcRect l="18285" t="-369" r="16822" b="369"/>
            <a:stretch/>
          </p:blipFill>
          <p:spPr>
            <a:xfrm>
              <a:off x="2696813" y="3929770"/>
              <a:ext cx="2413603" cy="19045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9399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KFA45</a:t>
            </a:r>
            <a:r>
              <a:rPr lang="en-US" dirty="0"/>
              <a:t>: Models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150" t="28157" r="3621" b="26322"/>
          <a:stretch/>
        </p:blipFill>
        <p:spPr>
          <a:xfrm>
            <a:off x="492756" y="1201427"/>
            <a:ext cx="4077871" cy="1443805"/>
          </a:xfrm>
          <a:prstGeom prst="rect">
            <a:avLst/>
          </a:prstGeom>
        </p:spPr>
      </p:pic>
      <p:pic>
        <p:nvPicPr>
          <p:cNvPr id="4" name="Content Placehold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11817" t="6071" r="11450" b="5773"/>
          <a:stretch/>
        </p:blipFill>
        <p:spPr>
          <a:xfrm>
            <a:off x="5855805" y="514366"/>
            <a:ext cx="2695522" cy="219859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/>
          <a:srcRect l="27742" t="6453" r="26141" b="5550"/>
          <a:stretch/>
        </p:blipFill>
        <p:spPr>
          <a:xfrm>
            <a:off x="5344929" y="2757715"/>
            <a:ext cx="3485654" cy="3405775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/>
          <a:srcRect l="18285" t="-369" r="16822" b="369"/>
          <a:stretch/>
        </p:blipFill>
        <p:spPr>
          <a:xfrm>
            <a:off x="457200" y="2757715"/>
            <a:ext cx="4309198" cy="3400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86478" y="883800"/>
            <a:ext cx="31598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/>
              <a:t>Previous Impedance Model</a:t>
            </a:r>
            <a:endParaRPr lang="en-GB" b="1" u="sng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Branko Popovic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30/11/2017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094749" y="2672724"/>
            <a:ext cx="41088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/>
              <a:t>New Longitudinal Impedance Model</a:t>
            </a:r>
            <a:endParaRPr lang="en-GB" b="1" u="sn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A9184B-3364-48FC-92FA-75B6AB1BF54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769189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9" id="{79D8ED2D-8BDF-42E7-BDBD-2C13BD6F64D9}" vid="{24B2B84D-F246-44B9-9F66-E9121222DC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KFA137179 Modules Analysis 081117 Rev2</Template>
  <TotalTime>3321</TotalTime>
  <Words>1726</Words>
  <Application>Microsoft Office PowerPoint</Application>
  <PresentationFormat>On-screen Show (4:3)</PresentationFormat>
  <Paragraphs>407</Paragraphs>
  <Slides>27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CERN(4-3)</vt:lpstr>
      <vt:lpstr>PS Impedance Model Status </vt:lpstr>
      <vt:lpstr>Overview: Sources of Emittance Blow Up</vt:lpstr>
      <vt:lpstr>Introduction to PS Impedance Model</vt:lpstr>
      <vt:lpstr>Overview of Model Elements so Far</vt:lpstr>
      <vt:lpstr>40/80 MHz Bare* Cavities: CST Models</vt:lpstr>
      <vt:lpstr>40/80 MHz Cavities: Model Summary</vt:lpstr>
      <vt:lpstr>Transmission Line Kickers</vt:lpstr>
      <vt:lpstr>Transmission Line Kicker Models</vt:lpstr>
      <vt:lpstr>KFA45: Models</vt:lpstr>
      <vt:lpstr>KFA45: Comparing Wakefield Simulation Results</vt:lpstr>
      <vt:lpstr>Vacuum Elements of MU Sections (100 Total)</vt:lpstr>
      <vt:lpstr>Impedance of Baseline MU Section</vt:lpstr>
      <vt:lpstr>UHV Gate Valve: CST Models</vt:lpstr>
      <vt:lpstr>UHV Gate Valve: Measurement Setup</vt:lpstr>
      <vt:lpstr>UHV Gate Valve: Comparing Measurement &amp; Simulation Results</vt:lpstr>
      <vt:lpstr>Preliminary PS Dump Model</vt:lpstr>
      <vt:lpstr>‘Coax Cavity’-like Modes </vt:lpstr>
      <vt:lpstr>Path Forward</vt:lpstr>
      <vt:lpstr>Further Elements to add</vt:lpstr>
      <vt:lpstr>Summary</vt:lpstr>
      <vt:lpstr>Supplemental Slides</vt:lpstr>
      <vt:lpstr>Wakefield Simulation of the Closed Mechanical Short</vt:lpstr>
      <vt:lpstr>KFA79: Models</vt:lpstr>
      <vt:lpstr>KFA79: Comparing Wakefield Simulation Results</vt:lpstr>
      <vt:lpstr>Comparing KFA79 to KFA13</vt:lpstr>
      <vt:lpstr>KFA71: Preliminary Wakefield Simulation Results</vt:lpstr>
      <vt:lpstr>UHV Gate Valve: TM010 Cavity Mode in the Valve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Impedance Status</dc:title>
  <dc:creator>Branko Kosta Popovic</dc:creator>
  <cp:lastModifiedBy>Branko</cp:lastModifiedBy>
  <cp:revision>69</cp:revision>
  <dcterms:created xsi:type="dcterms:W3CDTF">2017-11-27T15:26:42Z</dcterms:created>
  <dcterms:modified xsi:type="dcterms:W3CDTF">2017-11-30T07:40:43Z</dcterms:modified>
</cp:coreProperties>
</file>