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5" r:id="rId1"/>
  </p:sldMasterIdLst>
  <p:notesMasterIdLst>
    <p:notesMasterId r:id="rId60"/>
  </p:notesMasterIdLst>
  <p:handoutMasterIdLst>
    <p:handoutMasterId r:id="rId61"/>
  </p:handoutMasterIdLst>
  <p:sldIdLst>
    <p:sldId id="1366" r:id="rId2"/>
    <p:sldId id="1367" r:id="rId3"/>
    <p:sldId id="1439" r:id="rId4"/>
    <p:sldId id="1375" r:id="rId5"/>
    <p:sldId id="1387" r:id="rId6"/>
    <p:sldId id="1409" r:id="rId7"/>
    <p:sldId id="1410" r:id="rId8"/>
    <p:sldId id="1411" r:id="rId9"/>
    <p:sldId id="1376" r:id="rId10"/>
    <p:sldId id="1445" r:id="rId11"/>
    <p:sldId id="1448" r:id="rId12"/>
    <p:sldId id="1384" r:id="rId13"/>
    <p:sldId id="1461" r:id="rId14"/>
    <p:sldId id="1385" r:id="rId15"/>
    <p:sldId id="1383" r:id="rId16"/>
    <p:sldId id="1382" r:id="rId17"/>
    <p:sldId id="1463" r:id="rId18"/>
    <p:sldId id="1464" r:id="rId19"/>
    <p:sldId id="1465" r:id="rId20"/>
    <p:sldId id="1466" r:id="rId21"/>
    <p:sldId id="1467" r:id="rId22"/>
    <p:sldId id="1402" r:id="rId23"/>
    <p:sldId id="1390" r:id="rId24"/>
    <p:sldId id="1391" r:id="rId25"/>
    <p:sldId id="1392" r:id="rId26"/>
    <p:sldId id="1394" r:id="rId27"/>
    <p:sldId id="1395" r:id="rId28"/>
    <p:sldId id="1396" r:id="rId29"/>
    <p:sldId id="1397" r:id="rId30"/>
    <p:sldId id="1398" r:id="rId31"/>
    <p:sldId id="1406" r:id="rId32"/>
    <p:sldId id="1400" r:id="rId33"/>
    <p:sldId id="1401" r:id="rId34"/>
    <p:sldId id="1470" r:id="rId35"/>
    <p:sldId id="1431" r:id="rId36"/>
    <p:sldId id="1432" r:id="rId37"/>
    <p:sldId id="1438" r:id="rId38"/>
    <p:sldId id="1451" r:id="rId39"/>
    <p:sldId id="1446" r:id="rId40"/>
    <p:sldId id="1449" r:id="rId41"/>
    <p:sldId id="1413" r:id="rId42"/>
    <p:sldId id="1416" r:id="rId43"/>
    <p:sldId id="1371" r:id="rId44"/>
    <p:sldId id="1435" r:id="rId45"/>
    <p:sldId id="1450" r:id="rId46"/>
    <p:sldId id="1462" r:id="rId47"/>
    <p:sldId id="1455" r:id="rId48"/>
    <p:sldId id="1456" r:id="rId49"/>
    <p:sldId id="1457" r:id="rId50"/>
    <p:sldId id="1458" r:id="rId51"/>
    <p:sldId id="1459" r:id="rId52"/>
    <p:sldId id="1436" r:id="rId53"/>
    <p:sldId id="1437" r:id="rId54"/>
    <p:sldId id="1442" r:id="rId55"/>
    <p:sldId id="1443" r:id="rId56"/>
    <p:sldId id="1452" r:id="rId57"/>
    <p:sldId id="1453" r:id="rId58"/>
    <p:sldId id="1454" r:id="rId59"/>
  </p:sldIdLst>
  <p:sldSz cx="12192000" cy="6858000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67AB"/>
    <a:srgbClr val="0055A0"/>
    <a:srgbClr val="6B8EC4"/>
    <a:srgbClr val="0A67AD"/>
    <a:srgbClr val="0B66AC"/>
    <a:srgbClr val="3067BA"/>
    <a:srgbClr val="009900"/>
    <a:srgbClr val="CC0000"/>
    <a:srgbClr val="F7F7F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86421" autoAdjust="0"/>
  </p:normalViewPr>
  <p:slideViewPr>
    <p:cSldViewPr snapToGrid="0" showGuides="1">
      <p:cViewPr varScale="1">
        <p:scale>
          <a:sx n="98" d="100"/>
          <a:sy n="98" d="100"/>
        </p:scale>
        <p:origin x="78" y="5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56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17" d="100"/>
          <a:sy n="117" d="100"/>
        </p:scale>
        <p:origin x="11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4958" cy="496968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1099" y="2"/>
            <a:ext cx="2944958" cy="496968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3E5C98A3-AD06-4B51-8EC3-73C53AE79DE7}" type="datetimeFigureOut">
              <a:rPr lang="en-GB" smtClean="0"/>
              <a:t>29/11/2017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1258"/>
            <a:ext cx="2944958" cy="496968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1099" y="9431258"/>
            <a:ext cx="2944958" cy="496968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09C9AAA8-191E-4885-8E8C-3CFA21E569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343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5659" cy="498137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3"/>
            <a:ext cx="2945659" cy="498137"/>
          </a:xfrm>
          <a:prstGeom prst="rect">
            <a:avLst/>
          </a:prstGeom>
        </p:spPr>
        <p:txBody>
          <a:bodyPr vert="horz" lIns="92153" tIns="46077" rIns="92153" bIns="46077" rtlCol="0"/>
          <a:lstStyle>
            <a:lvl1pPr algn="r">
              <a:defRPr sz="1200"/>
            </a:lvl1pPr>
          </a:lstStyle>
          <a:p>
            <a:fld id="{0FEC9F85-845B-4F9C-AE20-90E89B4664DB}" type="datetimeFigureOut">
              <a:rPr lang="en-GB" smtClean="0"/>
              <a:t>29/11/2017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53" tIns="46077" rIns="92153" bIns="46077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9" y="4777960"/>
            <a:ext cx="5438140" cy="3909239"/>
          </a:xfrm>
          <a:prstGeom prst="rect">
            <a:avLst/>
          </a:prstGeom>
        </p:spPr>
        <p:txBody>
          <a:bodyPr vert="horz" lIns="92153" tIns="46077" rIns="92153" bIns="4607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3"/>
            <a:ext cx="2945659" cy="498135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3"/>
            <a:ext cx="2945659" cy="498135"/>
          </a:xfrm>
          <a:prstGeom prst="rect">
            <a:avLst/>
          </a:prstGeom>
        </p:spPr>
        <p:txBody>
          <a:bodyPr vert="horz" lIns="92153" tIns="46077" rIns="92153" bIns="46077" rtlCol="0" anchor="b"/>
          <a:lstStyle>
            <a:lvl1pPr algn="r">
              <a:defRPr sz="1200"/>
            </a:lvl1pPr>
          </a:lstStyle>
          <a:p>
            <a:fld id="{58374B54-9BF4-4224-B98A-D42A2C22AF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481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374B54-9BF4-4224-B98A-D42A2C22AF5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590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684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0905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45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r>
              <a:rPr lang="en-GB" smtClean="0"/>
              <a:t>/45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590431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r>
              <a:rPr lang="en-GB" smtClean="0"/>
              <a:t>/45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59792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ern logo - Open presenta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659200"/>
            <a:ext cx="12192000" cy="1198800"/>
          </a:xfrm>
          <a:prstGeom prst="rect">
            <a:avLst/>
          </a:prstGeom>
          <a:solidFill>
            <a:srgbClr val="0055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269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8000" y="6462000"/>
            <a:ext cx="2880000" cy="360000"/>
          </a:xfrm>
        </p:spPr>
        <p:txBody>
          <a:bodyPr/>
          <a:lstStyle/>
          <a:p>
            <a:r>
              <a:rPr lang="en-US" smtClean="0"/>
              <a:t>30.11.2017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36000" y="6462000"/>
            <a:ext cx="4800000" cy="360000"/>
          </a:xfrm>
        </p:spPr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64000" y="6462000"/>
            <a:ext cx="2400000" cy="360000"/>
          </a:xfrm>
        </p:spPr>
        <p:txBody>
          <a:bodyPr/>
          <a:lstStyle/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344000" y="36000"/>
            <a:ext cx="102720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576000" y="972000"/>
            <a:ext cx="11040000" cy="4968000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538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000" y="144000"/>
            <a:ext cx="10956000" cy="72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6000" y="1008000"/>
            <a:ext cx="1152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6000" y="6408000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6000" y="6408000"/>
            <a:ext cx="432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76000" y="6408000"/>
            <a:ext cx="288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CC1A6-AE81-4220-97E8-2DBAC9DABC59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1" y="36000"/>
            <a:ext cx="715439" cy="864000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336000" y="6761639"/>
            <a:ext cx="11268000" cy="0"/>
          </a:xfrm>
          <a:prstGeom prst="line">
            <a:avLst/>
          </a:prstGeom>
          <a:ln w="25400">
            <a:solidFill>
              <a:srgbClr val="6B8EC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rot="19200000">
            <a:off x="11556000" y="6660000"/>
            <a:ext cx="360000" cy="0"/>
          </a:xfrm>
          <a:prstGeom prst="line">
            <a:avLst/>
          </a:prstGeom>
          <a:ln w="25400">
            <a:solidFill>
              <a:srgbClr val="6B8EC4"/>
            </a:solidFill>
            <a:tailEnd type="oval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970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41" r:id="rId4"/>
    <p:sldLayoutId id="2147483742" r:id="rId5"/>
    <p:sldLayoutId id="2147483749" r:id="rId6"/>
    <p:sldLayoutId id="2147483750" r:id="rId7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A67AD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5" Type="http://schemas.openxmlformats.org/officeDocument/2006/relationships/image" Target="../media/image27.png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5" Type="http://schemas.openxmlformats.org/officeDocument/2006/relationships/image" Target="../media/image29.png"/><Relationship Id="rId4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18.png"/><Relationship Id="rId7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20.png"/><Relationship Id="rId5" Type="http://schemas.openxmlformats.org/officeDocument/2006/relationships/image" Target="../media/image45.png"/><Relationship Id="rId10" Type="http://schemas.openxmlformats.org/officeDocument/2006/relationships/image" Target="../media/image49.png"/><Relationship Id="rId4" Type="http://schemas.openxmlformats.org/officeDocument/2006/relationships/image" Target="../media/image44.png"/><Relationship Id="rId9" Type="http://schemas.openxmlformats.org/officeDocument/2006/relationships/image" Target="../media/image48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18.png"/><Relationship Id="rId7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image" Target="../media/image20.png"/><Relationship Id="rId5" Type="http://schemas.openxmlformats.org/officeDocument/2006/relationships/image" Target="../media/image45.png"/><Relationship Id="rId10" Type="http://schemas.openxmlformats.org/officeDocument/2006/relationships/image" Target="../media/image49.png"/><Relationship Id="rId4" Type="http://schemas.openxmlformats.org/officeDocument/2006/relationships/image" Target="../media/image44.png"/><Relationship Id="rId9" Type="http://schemas.openxmlformats.org/officeDocument/2006/relationships/image" Target="../media/image4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andscapel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00" y="1080000"/>
            <a:ext cx="11880000" cy="52089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4800" dirty="0">
                <a:solidFill>
                  <a:schemeClr val="bg1"/>
                </a:solidFill>
              </a:rPr>
              <a:t>Effect of WP, chromaticity, orbit correction on FB losses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200" dirty="0" smtClean="0">
                <a:solidFill>
                  <a:schemeClr val="bg1"/>
                </a:solidFill>
              </a:rPr>
              <a:t>Kevin Li, H. </a:t>
            </a:r>
            <a:r>
              <a:rPr lang="en-US" sz="2200" dirty="0" err="1" smtClean="0">
                <a:solidFill>
                  <a:schemeClr val="bg1"/>
                </a:solidFill>
              </a:rPr>
              <a:t>Bartosik</a:t>
            </a:r>
            <a:r>
              <a:rPr lang="en-US" sz="2200" dirty="0" smtClean="0">
                <a:solidFill>
                  <a:schemeClr val="bg1"/>
                </a:solidFill>
              </a:rPr>
              <a:t>, M. Carla’, </a:t>
            </a:r>
            <a:r>
              <a:rPr lang="en-US" sz="2200" dirty="0" smtClean="0">
                <a:solidFill>
                  <a:schemeClr val="bg1"/>
                </a:solidFill>
              </a:rPr>
              <a:t>B. Goddard, G</a:t>
            </a:r>
            <a:r>
              <a:rPr lang="en-US" sz="2200" dirty="0" smtClean="0">
                <a:solidFill>
                  <a:schemeClr val="bg1"/>
                </a:solidFill>
              </a:rPr>
              <a:t>. </a:t>
            </a:r>
            <a:r>
              <a:rPr lang="en-US" sz="2200" dirty="0" err="1" smtClean="0">
                <a:solidFill>
                  <a:schemeClr val="bg1"/>
                </a:solidFill>
              </a:rPr>
              <a:t>Iadarola</a:t>
            </a:r>
            <a:r>
              <a:rPr lang="en-US" sz="2200" dirty="0" smtClean="0">
                <a:solidFill>
                  <a:schemeClr val="bg1"/>
                </a:solidFill>
              </a:rPr>
              <a:t>, V. </a:t>
            </a:r>
            <a:r>
              <a:rPr lang="en-US" sz="2200" dirty="0" err="1" smtClean="0">
                <a:solidFill>
                  <a:schemeClr val="bg1"/>
                </a:solidFill>
              </a:rPr>
              <a:t>Kain</a:t>
            </a:r>
            <a:r>
              <a:rPr lang="en-US" sz="2200" dirty="0" smtClean="0">
                <a:solidFill>
                  <a:schemeClr val="bg1"/>
                </a:solidFill>
              </a:rPr>
              <a:t>, G. Kotzian, </a:t>
            </a:r>
            <a:r>
              <a:rPr lang="en-US" sz="2200" dirty="0">
                <a:solidFill>
                  <a:schemeClr val="bg1"/>
                </a:solidFill>
              </a:rPr>
              <a:t>A. </a:t>
            </a:r>
            <a:r>
              <a:rPr lang="en-US" sz="2200" dirty="0" err="1" smtClean="0">
                <a:solidFill>
                  <a:schemeClr val="bg1"/>
                </a:solidFill>
              </a:rPr>
              <a:t>Lasheen</a:t>
            </a:r>
            <a:r>
              <a:rPr lang="en-US" sz="2200" dirty="0" smtClean="0">
                <a:solidFill>
                  <a:schemeClr val="bg1"/>
                </a:solidFill>
              </a:rPr>
              <a:t>, </a:t>
            </a:r>
            <a:r>
              <a:rPr lang="en-US" sz="2200" dirty="0">
                <a:solidFill>
                  <a:schemeClr val="bg1"/>
                </a:solidFill>
              </a:rPr>
              <a:t>L</a:t>
            </a:r>
            <a:r>
              <a:rPr lang="en-US" sz="2200" dirty="0" smtClean="0">
                <a:solidFill>
                  <a:schemeClr val="bg1"/>
                </a:solidFill>
              </a:rPr>
              <a:t>. Mether, </a:t>
            </a:r>
            <a:r>
              <a:rPr lang="en-US" sz="2200" dirty="0">
                <a:solidFill>
                  <a:schemeClr val="bg1"/>
                </a:solidFill>
              </a:rPr>
              <a:t>G. </a:t>
            </a:r>
            <a:r>
              <a:rPr lang="en-US" sz="2200" dirty="0" err="1">
                <a:solidFill>
                  <a:schemeClr val="bg1"/>
                </a:solidFill>
              </a:rPr>
              <a:t>Papotti</a:t>
            </a:r>
            <a:r>
              <a:rPr lang="en-US" sz="2200" dirty="0">
                <a:solidFill>
                  <a:schemeClr val="bg1"/>
                </a:solidFill>
              </a:rPr>
              <a:t>, J. </a:t>
            </a:r>
            <a:r>
              <a:rPr lang="en-US" sz="2200" dirty="0" err="1" smtClean="0">
                <a:solidFill>
                  <a:schemeClr val="bg1"/>
                </a:solidFill>
              </a:rPr>
              <a:t>Repond</a:t>
            </a:r>
            <a:r>
              <a:rPr lang="en-US" sz="2200" dirty="0" smtClean="0">
                <a:solidFill>
                  <a:schemeClr val="bg1"/>
                </a:solidFill>
              </a:rPr>
              <a:t>, </a:t>
            </a:r>
            <a:r>
              <a:rPr lang="en-US" sz="2200" dirty="0">
                <a:solidFill>
                  <a:schemeClr val="bg1"/>
                </a:solidFill>
              </a:rPr>
              <a:t>G</a:t>
            </a:r>
            <a:r>
              <a:rPr lang="en-US" sz="2200" dirty="0" smtClean="0">
                <a:solidFill>
                  <a:schemeClr val="bg1"/>
                </a:solidFill>
              </a:rPr>
              <a:t>. Rumolo, M. </a:t>
            </a:r>
            <a:r>
              <a:rPr lang="en-US" sz="2200" dirty="0" smtClean="0">
                <a:solidFill>
                  <a:schemeClr val="bg1"/>
                </a:solidFill>
              </a:rPr>
              <a:t>Schenk</a:t>
            </a:r>
            <a:r>
              <a:rPr lang="en-US" sz="2200" dirty="0" smtClean="0">
                <a:solidFill>
                  <a:schemeClr val="bg1"/>
                </a:solidFill>
              </a:rPr>
              <a:t>, </a:t>
            </a:r>
            <a:r>
              <a:rPr lang="en-US" sz="2200" dirty="0">
                <a:solidFill>
                  <a:schemeClr val="bg1"/>
                </a:solidFill>
              </a:rPr>
              <a:t>M. </a:t>
            </a:r>
            <a:r>
              <a:rPr lang="en-US" sz="2200" dirty="0" smtClean="0">
                <a:solidFill>
                  <a:schemeClr val="bg1"/>
                </a:solidFill>
              </a:rPr>
              <a:t>Schwarz, E</a:t>
            </a:r>
            <a:r>
              <a:rPr lang="en-US" sz="2200" dirty="0">
                <a:solidFill>
                  <a:schemeClr val="bg1"/>
                </a:solidFill>
              </a:rPr>
              <a:t>. </a:t>
            </a:r>
            <a:r>
              <a:rPr lang="en-US" sz="2200" dirty="0" err="1">
                <a:solidFill>
                  <a:schemeClr val="bg1"/>
                </a:solidFill>
              </a:rPr>
              <a:t>Shaposhnikova</a:t>
            </a:r>
            <a:r>
              <a:rPr lang="en-US" sz="2200" dirty="0">
                <a:solidFill>
                  <a:schemeClr val="bg1"/>
                </a:solidFill>
              </a:rPr>
              <a:t> </a:t>
            </a:r>
            <a:r>
              <a:rPr lang="en-US" sz="2200" dirty="0" smtClean="0">
                <a:solidFill>
                  <a:schemeClr val="bg1"/>
                </a:solidFill>
              </a:rPr>
              <a:t>SPS OP Crew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/>
          </a:p>
          <a:p>
            <a:r>
              <a:rPr lang="en-GB" b="1" dirty="0">
                <a:solidFill>
                  <a:schemeClr val="bg1"/>
                </a:solidFill>
              </a:rPr>
              <a:t>SPS injection losses </a:t>
            </a:r>
            <a:r>
              <a:rPr lang="en-GB" b="1" dirty="0" smtClean="0">
                <a:solidFill>
                  <a:schemeClr val="bg1"/>
                </a:solidFill>
              </a:rPr>
              <a:t>review – 30 November 2017</a:t>
            </a:r>
            <a:endParaRPr lang="en-GB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007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working point on flat bottom losses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36000" y="1008000"/>
            <a:ext cx="3960000" cy="5112000"/>
          </a:xfrm>
        </p:spPr>
        <p:txBody>
          <a:bodyPr>
            <a:normAutofit/>
          </a:bodyPr>
          <a:lstStyle/>
          <a:p>
            <a:r>
              <a:rPr lang="en-US" sz="1800" dirty="0"/>
              <a:t>The working point is typically set to about: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err="1"/>
              <a:t>Qx</a:t>
            </a:r>
            <a:r>
              <a:rPr lang="en-US" sz="1800" dirty="0"/>
              <a:t> = 20.13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err="1"/>
              <a:t>Qy</a:t>
            </a:r>
            <a:r>
              <a:rPr lang="en-US" sz="1800" dirty="0"/>
              <a:t> = 20.18</a:t>
            </a:r>
            <a:endParaRPr lang="en-US" sz="1600" dirty="0"/>
          </a:p>
          <a:p>
            <a:endParaRPr lang="en-US" sz="1800" dirty="0"/>
          </a:p>
          <a:p>
            <a:r>
              <a:rPr lang="en-US" sz="1800" dirty="0" smtClean="0"/>
              <a:t>In this study we try to optimize the coherent tune in terms of losses</a:t>
            </a:r>
          </a:p>
          <a:p>
            <a:endParaRPr lang="en-US" sz="1800" dirty="0" smtClean="0"/>
          </a:p>
          <a:p>
            <a:r>
              <a:rPr lang="en-US" sz="1800" dirty="0" smtClean="0"/>
              <a:t>It turns out that </a:t>
            </a:r>
            <a:r>
              <a:rPr lang="en-US" sz="1800" b="1" dirty="0" smtClean="0">
                <a:solidFill>
                  <a:srgbClr val="FF0000"/>
                </a:solidFill>
              </a:rPr>
              <a:t>the usual working point is already very close to an optimum</a:t>
            </a:r>
            <a:r>
              <a:rPr lang="en-US" sz="1800" dirty="0" smtClean="0"/>
              <a:t> – </a:t>
            </a:r>
            <a:r>
              <a:rPr lang="en-GB" sz="1800" dirty="0" smtClean="0"/>
              <a:t>losses can </a:t>
            </a:r>
            <a:r>
              <a:rPr lang="en-GB" sz="1800" dirty="0"/>
              <a:t>be higher for other working points (in particular when increasing the tunes</a:t>
            </a:r>
            <a:r>
              <a:rPr lang="en-GB" sz="1800" dirty="0" smtClean="0"/>
              <a:t>…)</a:t>
            </a:r>
            <a:endParaRPr lang="en-GB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000" y="697999"/>
            <a:ext cx="7920000" cy="6160001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88000" y="1044000"/>
            <a:ext cx="11520000" cy="1440000"/>
          </a:xfrm>
          <a:prstGeom prst="roundRect">
            <a:avLst>
              <a:gd name="adj" fmla="val 7506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The typical working point at (0.13, 0.18) </a:t>
            </a:r>
            <a:r>
              <a:rPr lang="en-US" b="1" dirty="0">
                <a:solidFill>
                  <a:srgbClr val="FF0000"/>
                </a:solidFill>
              </a:rPr>
              <a:t>is already well optimized</a:t>
            </a:r>
            <a:r>
              <a:rPr lang="en-US" dirty="0"/>
              <a:t> in terms of losses – there is not much to gain in a WP </a:t>
            </a:r>
            <a:r>
              <a:rPr lang="en-US" dirty="0" smtClean="0"/>
              <a:t>optimization.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With the impact seen from chromaticity (later) we will nevertheless try gain a</a:t>
            </a:r>
            <a:r>
              <a:rPr lang="en-US" b="1" dirty="0" smtClean="0">
                <a:solidFill>
                  <a:srgbClr val="FF0000"/>
                </a:solidFill>
              </a:rPr>
              <a:t> qualitative insight in the loss mechanism</a:t>
            </a:r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91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working point on flat bottom losses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36000" y="1008000"/>
            <a:ext cx="3960000" cy="5112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working point is typically set to about: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err="1" smtClean="0"/>
              <a:t>Qx</a:t>
            </a:r>
            <a:r>
              <a:rPr lang="en-US" sz="1600" dirty="0" smtClean="0"/>
              <a:t> = 20.13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err="1" smtClean="0"/>
              <a:t>Qy</a:t>
            </a:r>
            <a:r>
              <a:rPr lang="en-US" sz="1600" dirty="0" smtClean="0"/>
              <a:t> = 20.18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000" y="697999"/>
            <a:ext cx="7920000" cy="616000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03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working point – qualitative analysis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36000" y="1008000"/>
            <a:ext cx="3960000" cy="5112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working point is typically set to about: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err="1" smtClean="0"/>
              <a:t>Qx</a:t>
            </a:r>
            <a:r>
              <a:rPr lang="en-US" sz="1600" dirty="0" smtClean="0"/>
              <a:t> = 20.13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err="1" smtClean="0"/>
              <a:t>Qy</a:t>
            </a:r>
            <a:r>
              <a:rPr lang="en-US" sz="1600" dirty="0" smtClean="0"/>
              <a:t> = 20.18</a:t>
            </a:r>
          </a:p>
          <a:p>
            <a:endParaRPr lang="en-US" sz="1600" dirty="0" smtClean="0"/>
          </a:p>
          <a:p>
            <a:r>
              <a:rPr lang="en-US" sz="1800" dirty="0" smtClean="0"/>
              <a:t>Impedance effects lead to a coherent tune shift. The measured coherent tune is the manifestation of the coherent ensemble motion.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000" y="697999"/>
            <a:ext cx="7920000" cy="6160001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88000" y="3852000"/>
            <a:ext cx="3960000" cy="2520000"/>
          </a:xfrm>
          <a:prstGeom prst="roundRect">
            <a:avLst>
              <a:gd name="adj" fmla="val 3903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In a qualitative view we </a:t>
            </a:r>
            <a:r>
              <a:rPr lang="en-US" b="1" dirty="0" smtClean="0">
                <a:solidFill>
                  <a:srgbClr val="FF0000"/>
                </a:solidFill>
              </a:rPr>
              <a:t>focus on large off-momentum/uncaptured</a:t>
            </a:r>
            <a:r>
              <a:rPr lang="en-US" dirty="0" smtClean="0"/>
              <a:t> particles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b="1" dirty="0" smtClean="0">
                <a:sym typeface="Wingdings" panose="05000000000000000000" pitchFamily="2" charset="2"/>
              </a:rPr>
              <a:t>We </a:t>
            </a:r>
            <a:r>
              <a:rPr lang="en-US" b="1" dirty="0" smtClean="0"/>
              <a:t>neglect incoherent tune shifts from </a:t>
            </a:r>
            <a:r>
              <a:rPr lang="en-US" b="1" dirty="0" err="1" smtClean="0"/>
              <a:t>quadrupolar</a:t>
            </a:r>
            <a:r>
              <a:rPr lang="en-US" b="1" dirty="0" smtClean="0"/>
              <a:t> wakes and space charge </a:t>
            </a:r>
          </a:p>
          <a:p>
            <a:endParaRPr lang="en-US" dirty="0"/>
          </a:p>
          <a:p>
            <a:r>
              <a:rPr lang="en-US" dirty="0" smtClean="0"/>
              <a:t>This will be a</a:t>
            </a:r>
            <a:r>
              <a:rPr lang="en-US" b="1" dirty="0" smtClean="0">
                <a:solidFill>
                  <a:srgbClr val="FF0000"/>
                </a:solidFill>
              </a:rPr>
              <a:t> recurring view</a:t>
            </a:r>
            <a:r>
              <a:rPr lang="en-US" dirty="0" smtClean="0"/>
              <a:t> and we will see later why this makes sense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35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working point – qualitative analysis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36000" y="1008000"/>
            <a:ext cx="3960000" cy="5112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working point is typically set to about: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err="1" smtClean="0"/>
              <a:t>Qx</a:t>
            </a:r>
            <a:r>
              <a:rPr lang="en-US" sz="1600" dirty="0" smtClean="0"/>
              <a:t> = 20.13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err="1" smtClean="0"/>
              <a:t>Qy</a:t>
            </a:r>
            <a:r>
              <a:rPr lang="en-US" sz="1600" dirty="0" smtClean="0"/>
              <a:t> = 20.18</a:t>
            </a:r>
          </a:p>
          <a:p>
            <a:endParaRPr lang="en-US" sz="1600" dirty="0" smtClean="0"/>
          </a:p>
          <a:p>
            <a:r>
              <a:rPr lang="en-US" sz="1800" dirty="0" smtClean="0"/>
              <a:t>Impedance effects lead to a coherent tune shift. The measured coherent tune is the manifestation of the coherent ensemble motion.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000" y="697999"/>
            <a:ext cx="7920000" cy="6160001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288000" y="3852000"/>
            <a:ext cx="3960000" cy="2520000"/>
          </a:xfrm>
          <a:prstGeom prst="roundRect">
            <a:avLst>
              <a:gd name="adj" fmla="val 3903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In a qualitative view we </a:t>
            </a:r>
            <a:r>
              <a:rPr lang="en-US" b="1" dirty="0" smtClean="0">
                <a:solidFill>
                  <a:srgbClr val="FF0000"/>
                </a:solidFill>
              </a:rPr>
              <a:t>focus on large off-momentum/uncaptured</a:t>
            </a:r>
            <a:r>
              <a:rPr lang="en-US" dirty="0" smtClean="0"/>
              <a:t> particles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b="1" dirty="0" smtClean="0">
                <a:sym typeface="Wingdings" panose="05000000000000000000" pitchFamily="2" charset="2"/>
              </a:rPr>
              <a:t>We </a:t>
            </a:r>
            <a:r>
              <a:rPr lang="en-US" b="1" dirty="0" smtClean="0"/>
              <a:t>neglect incoherent tune shifts from </a:t>
            </a:r>
            <a:r>
              <a:rPr lang="en-US" b="1" dirty="0" err="1" smtClean="0"/>
              <a:t>quadrupolar</a:t>
            </a:r>
            <a:r>
              <a:rPr lang="en-US" b="1" dirty="0" smtClean="0"/>
              <a:t> wakes and space charge </a:t>
            </a:r>
          </a:p>
          <a:p>
            <a:endParaRPr lang="en-US" dirty="0"/>
          </a:p>
          <a:p>
            <a:r>
              <a:rPr lang="en-US" dirty="0" smtClean="0"/>
              <a:t>This will be a</a:t>
            </a:r>
            <a:r>
              <a:rPr lang="en-US" b="1" dirty="0" smtClean="0">
                <a:solidFill>
                  <a:srgbClr val="FF0000"/>
                </a:solidFill>
              </a:rPr>
              <a:t> recurring view</a:t>
            </a:r>
            <a:r>
              <a:rPr lang="en-US" dirty="0" smtClean="0"/>
              <a:t> and we will see later why this makes sense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grpSp>
        <p:nvGrpSpPr>
          <p:cNvPr id="9" name="Group 8"/>
          <p:cNvGrpSpPr/>
          <p:nvPr/>
        </p:nvGrpSpPr>
        <p:grpSpPr>
          <a:xfrm>
            <a:off x="3996000" y="1080000"/>
            <a:ext cx="7560000" cy="5292000"/>
            <a:chOff x="3546150" y="929001"/>
            <a:chExt cx="7560000" cy="5292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46150" y="929001"/>
              <a:ext cx="7560000" cy="5292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5796000" y="1116000"/>
              <a:ext cx="387477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</a:rPr>
                <a:t>Non-linear chromatic </a:t>
              </a:r>
              <a:r>
                <a:rPr lang="en-US" sz="2000" b="1" dirty="0">
                  <a:solidFill>
                    <a:schemeClr val="accent6">
                      <a:lumMod val="50000"/>
                    </a:schemeClr>
                  </a:solidFill>
                </a:rPr>
                <a:t>detuning 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</a:rPr>
                <a:t>(from multipole </a:t>
              </a:r>
              <a:r>
                <a:rPr lang="en-US" sz="2000" b="1" dirty="0">
                  <a:solidFill>
                    <a:schemeClr val="accent6">
                      <a:lumMod val="50000"/>
                    </a:schemeClr>
                  </a:solidFill>
                </a:rPr>
                <a:t>errors in </a:t>
              </a:r>
              <a:r>
                <a:rPr lang="en-US" sz="2000" b="1" dirty="0" smtClean="0">
                  <a:solidFill>
                    <a:schemeClr val="accent6">
                      <a:lumMod val="50000"/>
                    </a:schemeClr>
                  </a:solidFill>
                </a:rPr>
                <a:t>dipoles)</a:t>
              </a:r>
              <a:endParaRPr lang="en-US" sz="20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575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working point on flat bottom losses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36000" y="1008000"/>
            <a:ext cx="3960000" cy="5760000"/>
          </a:xfrm>
        </p:spPr>
        <p:txBody>
          <a:bodyPr>
            <a:normAutofit/>
          </a:bodyPr>
          <a:lstStyle/>
          <a:p>
            <a:r>
              <a:rPr lang="en-US" sz="1800" dirty="0"/>
              <a:t>The working point is typically set to about: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err="1"/>
              <a:t>Qx</a:t>
            </a:r>
            <a:r>
              <a:rPr lang="en-US" sz="1600" dirty="0"/>
              <a:t> = 20.13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err="1"/>
              <a:t>Qy</a:t>
            </a:r>
            <a:r>
              <a:rPr lang="en-US" sz="1600" dirty="0"/>
              <a:t> = 20.18</a:t>
            </a:r>
          </a:p>
          <a:p>
            <a:endParaRPr lang="en-US" sz="1600" dirty="0"/>
          </a:p>
          <a:p>
            <a:r>
              <a:rPr lang="en-US" sz="1800" dirty="0"/>
              <a:t>Impedance effects lead to a coherent tune shift. The measured coherent tune is the manifestation of the coherent ensemble motion.</a:t>
            </a:r>
          </a:p>
          <a:p>
            <a:endParaRPr lang="en-US" sz="1800" dirty="0"/>
          </a:p>
          <a:p>
            <a:r>
              <a:rPr lang="en-US" sz="1800" dirty="0"/>
              <a:t>Single particle (or incoherent) motion takes place still </a:t>
            </a:r>
            <a:r>
              <a:rPr lang="en-US" sz="1800" b="1" dirty="0" smtClean="0">
                <a:solidFill>
                  <a:srgbClr val="FF0000"/>
                </a:solidFill>
              </a:rPr>
              <a:t>around the </a:t>
            </a:r>
            <a:r>
              <a:rPr lang="en-US" sz="1800" b="1" dirty="0">
                <a:solidFill>
                  <a:srgbClr val="FF0000"/>
                </a:solidFill>
              </a:rPr>
              <a:t>bare machine tune</a:t>
            </a:r>
          </a:p>
          <a:p>
            <a:endParaRPr lang="en-US" sz="1800" dirty="0"/>
          </a:p>
          <a:p>
            <a:r>
              <a:rPr lang="en-US" sz="1800" dirty="0"/>
              <a:t>The </a:t>
            </a:r>
            <a:r>
              <a:rPr lang="en-US" sz="1800" b="1" dirty="0">
                <a:solidFill>
                  <a:srgbClr val="FF0000"/>
                </a:solidFill>
              </a:rPr>
              <a:t>tune footprint</a:t>
            </a:r>
            <a:r>
              <a:rPr lang="en-US" sz="1800" dirty="0"/>
              <a:t> is generated by off-momentum particles in combination with </a:t>
            </a:r>
            <a:r>
              <a:rPr lang="en-US" sz="1800" dirty="0" smtClean="0"/>
              <a:t>chromaticity </a:t>
            </a:r>
            <a:r>
              <a:rPr lang="en-US" sz="1800" dirty="0"/>
              <a:t>(gray: </a:t>
            </a:r>
            <a:r>
              <a:rPr lang="en-US" sz="1800" dirty="0" smtClean="0"/>
              <a:t>up to RF </a:t>
            </a:r>
            <a:r>
              <a:rPr lang="en-US" sz="1800" dirty="0"/>
              <a:t>bucket height – magenta: </a:t>
            </a:r>
            <a:r>
              <a:rPr lang="en-US" sz="1800" dirty="0" smtClean="0"/>
              <a:t>up to momentum </a:t>
            </a:r>
            <a:r>
              <a:rPr lang="en-US" sz="1800" dirty="0"/>
              <a:t>aperture</a:t>
            </a:r>
            <a:r>
              <a:rPr lang="en-US" sz="1800" dirty="0" smtClean="0"/>
              <a:t>)</a:t>
            </a:r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000" y="697999"/>
            <a:ext cx="7920000" cy="616000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87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working point on flat bottom losses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36000" y="1008000"/>
            <a:ext cx="3960000" cy="5112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</a:t>
            </a:r>
            <a:r>
              <a:rPr lang="en-US" sz="1800" b="1" dirty="0" smtClean="0">
                <a:solidFill>
                  <a:srgbClr val="FF0000"/>
                </a:solidFill>
              </a:rPr>
              <a:t>tune correction of the SPS </a:t>
            </a:r>
            <a:r>
              <a:rPr lang="en-US" sz="1800" dirty="0" smtClean="0"/>
              <a:t>shifts the measured coherent tune back to the set working point. This is required for the transverse damper to work correctly.</a:t>
            </a:r>
          </a:p>
          <a:p>
            <a:endParaRPr lang="en-US" sz="1800" dirty="0" smtClean="0"/>
          </a:p>
          <a:p>
            <a:r>
              <a:rPr lang="en-US" sz="1800" dirty="0" smtClean="0"/>
              <a:t>Consequently, </a:t>
            </a:r>
            <a:r>
              <a:rPr lang="en-US" sz="1800" b="1" dirty="0" smtClean="0">
                <a:solidFill>
                  <a:srgbClr val="FF0000"/>
                </a:solidFill>
              </a:rPr>
              <a:t>the bare machine tune changes and the footprints are shifted</a:t>
            </a:r>
            <a:r>
              <a:rPr lang="en-US" sz="1800" dirty="0" smtClean="0"/>
              <a:t>…</a:t>
            </a:r>
          </a:p>
          <a:p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000" y="697999"/>
            <a:ext cx="7920000" cy="6160001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65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000" y="697999"/>
            <a:ext cx="7920000" cy="6160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working point on flat bottom losses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36000" y="1008000"/>
            <a:ext cx="3960000" cy="5112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Losses are generated by</a:t>
            </a:r>
            <a:r>
              <a:rPr lang="en-US" sz="1800" b="1" dirty="0" smtClean="0">
                <a:solidFill>
                  <a:srgbClr val="FF0000"/>
                </a:solidFill>
              </a:rPr>
              <a:t> single particles crossing resonances</a:t>
            </a:r>
          </a:p>
          <a:p>
            <a:endParaRPr lang="en-US" sz="1800" dirty="0" smtClean="0"/>
          </a:p>
          <a:p>
            <a:r>
              <a:rPr lang="en-US" sz="1800" dirty="0" smtClean="0"/>
              <a:t>In the measurements shown, large </a:t>
            </a:r>
            <a:r>
              <a:rPr lang="en-US" sz="1800" b="1" dirty="0" smtClean="0">
                <a:solidFill>
                  <a:srgbClr val="FF0000"/>
                </a:solidFill>
              </a:rPr>
              <a:t>off-momentum particles can cross several resonances </a:t>
            </a:r>
            <a:r>
              <a:rPr lang="en-US" sz="1800" dirty="0" smtClean="0"/>
              <a:t>leading to enhanced losses</a:t>
            </a:r>
          </a:p>
          <a:p>
            <a:endParaRPr lang="en-US" sz="1800" dirty="0"/>
          </a:p>
          <a:p>
            <a:r>
              <a:rPr lang="en-US" sz="1800" b="1" dirty="0" smtClean="0"/>
              <a:t>Which </a:t>
            </a:r>
            <a:r>
              <a:rPr lang="en-GB" sz="1800" b="1" dirty="0" smtClean="0"/>
              <a:t>resonances </a:t>
            </a:r>
            <a:r>
              <a:rPr lang="en-GB" sz="1800" b="1" dirty="0"/>
              <a:t>are the detrimental ones taking into account the coherent and incoherent tune shifts </a:t>
            </a:r>
            <a:r>
              <a:rPr lang="en-US" sz="1800" b="1" dirty="0" smtClean="0"/>
              <a:t>is still under study</a:t>
            </a:r>
            <a:endParaRPr lang="en-US" sz="1800" b="1" dirty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336000" y="4716000"/>
            <a:ext cx="11520000" cy="1728000"/>
          </a:xfrm>
          <a:prstGeom prst="roundRect">
            <a:avLst>
              <a:gd name="adj" fmla="val 7506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The observed loss pattern correlates well with the footprint traced out by off-momentum particles. Hence, these </a:t>
            </a:r>
            <a:r>
              <a:rPr lang="en-US" dirty="0"/>
              <a:t>are a likely </a:t>
            </a:r>
            <a:r>
              <a:rPr lang="en-US" dirty="0" smtClean="0"/>
              <a:t>contributors </a:t>
            </a:r>
            <a:r>
              <a:rPr lang="en-US" dirty="0"/>
              <a:t>to losses </a:t>
            </a:r>
            <a:r>
              <a:rPr lang="en-US" dirty="0" smtClean="0"/>
              <a:t>(especially, also, when </a:t>
            </a:r>
            <a:r>
              <a:rPr lang="en-US" dirty="0"/>
              <a:t>moving the working </a:t>
            </a:r>
            <a:r>
              <a:rPr lang="en-US" dirty="0" smtClean="0"/>
              <a:t>point).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This footprint will change sensitively with chromaticity. We therefore</a:t>
            </a:r>
            <a:r>
              <a:rPr lang="en-US" b="1" dirty="0" smtClean="0">
                <a:solidFill>
                  <a:srgbClr val="FF0000"/>
                </a:solidFill>
              </a:rPr>
              <a:t> expect to see an impact of chromaticity </a:t>
            </a:r>
            <a:r>
              <a:rPr lang="en-US" dirty="0" smtClean="0"/>
              <a:t>on the beam lifetime – this should </a:t>
            </a:r>
            <a:r>
              <a:rPr lang="en-US" b="1" dirty="0" smtClean="0">
                <a:solidFill>
                  <a:srgbClr val="FF0000"/>
                </a:solidFill>
              </a:rPr>
              <a:t>originate from large off-momentum particles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23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Spotlight – voltage scan and connection to losses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84000" y="1152000"/>
            <a:ext cx="324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Investigation of losses as a function of 200 MHz voltage for high intensity beams.</a:t>
            </a: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r>
              <a:rPr lang="en-US" sz="1800" dirty="0" smtClean="0">
                <a:sym typeface="Wingdings" panose="05000000000000000000" pitchFamily="2" charset="2"/>
              </a:rPr>
              <a:t>BCMS beam – 1 x 48 bunches</a:t>
            </a:r>
          </a:p>
        </p:txBody>
      </p:sp>
      <p:sp>
        <p:nvSpPr>
          <p:cNvPr id="7" name="Rectangle 6"/>
          <p:cNvSpPr/>
          <p:nvPr/>
        </p:nvSpPr>
        <p:spPr>
          <a:xfrm>
            <a:off x="3690000" y="4086000"/>
            <a:ext cx="252000" cy="1890000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61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voltage scan and connection to losses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690000" y="4086000"/>
            <a:ext cx="252000" cy="1890000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690000" y="936000"/>
            <a:ext cx="918000" cy="3150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942000" y="5564571"/>
            <a:ext cx="7866000" cy="41142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3690000" y="5564571"/>
            <a:ext cx="918000" cy="41142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0" y="936000"/>
            <a:ext cx="7200000" cy="4628571"/>
          </a:xfrm>
          <a:prstGeom prst="rect">
            <a:avLst/>
          </a:prstGeom>
          <a:ln w="25400">
            <a:solidFill>
              <a:schemeClr val="accent2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Right Brace 16"/>
          <p:cNvSpPr/>
          <p:nvPr/>
        </p:nvSpPr>
        <p:spPr>
          <a:xfrm>
            <a:off x="6300000" y="1620000"/>
            <a:ext cx="108000" cy="504000"/>
          </a:xfrm>
          <a:prstGeom prst="rightBrace">
            <a:avLst>
              <a:gd name="adj1" fmla="val 30234"/>
              <a:gd name="adj2" fmla="val 50000"/>
            </a:avLst>
          </a:prstGeom>
          <a:ln w="254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6552000" y="1656000"/>
            <a:ext cx="3760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tune kicker to clear uncaptured beam</a:t>
            </a:r>
            <a:endParaRPr lang="en-GB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0" y="0"/>
            <a:ext cx="5222349" cy="6858000"/>
            <a:chOff x="0" y="0"/>
            <a:chExt cx="5222349" cy="68580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0"/>
              <a:ext cx="5222349" cy="6858000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>
              <a:off x="324000" y="4176000"/>
              <a:ext cx="1440000" cy="0"/>
            </a:xfrm>
            <a:prstGeom prst="straightConnector1">
              <a:avLst/>
            </a:prstGeom>
            <a:ln w="1270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5400000">
              <a:off x="782400" y="3294000"/>
              <a:ext cx="828000" cy="0"/>
            </a:xfrm>
            <a:prstGeom prst="straightConnector1">
              <a:avLst/>
            </a:prstGeom>
            <a:ln w="12700">
              <a:solidFill>
                <a:srgbClr val="FFFF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12000" y="3132000"/>
              <a:ext cx="5164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FF00"/>
                  </a:solidFill>
                </a:rPr>
                <a:t>kick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0000" y="4176000"/>
              <a:ext cx="17713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00B050"/>
                  </a:solidFill>
                </a:rPr>
                <a:t>r</a:t>
              </a:r>
              <a:r>
                <a:rPr lang="en-US" sz="1600" b="1" dirty="0" smtClean="0">
                  <a:solidFill>
                    <a:srgbClr val="00B050"/>
                  </a:solidFill>
                </a:rPr>
                <a:t>ing circumference</a:t>
              </a:r>
              <a:endParaRPr lang="en-US" sz="16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76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voltage scan and connection to losses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690000" y="4086000"/>
            <a:ext cx="252000" cy="1890000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690000" y="936000"/>
            <a:ext cx="918000" cy="3150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942000" y="5564571"/>
            <a:ext cx="7866000" cy="41142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3690000" y="5564571"/>
            <a:ext cx="918000" cy="41142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0" y="936000"/>
            <a:ext cx="7200000" cy="4628571"/>
          </a:xfrm>
          <a:prstGeom prst="rect">
            <a:avLst/>
          </a:prstGeom>
          <a:ln w="25400">
            <a:solidFill>
              <a:schemeClr val="accent2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405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008000"/>
            <a:ext cx="11520000" cy="5616000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/>
              <a:t>The goal is to </a:t>
            </a:r>
            <a:r>
              <a:rPr lang="en-US" sz="2000" b="1" dirty="0" smtClean="0">
                <a:solidFill>
                  <a:srgbClr val="FF0000"/>
                </a:solidFill>
              </a:rPr>
              <a:t>maximize transmission</a:t>
            </a:r>
            <a:r>
              <a:rPr lang="en-US" sz="2000" dirty="0" smtClean="0"/>
              <a:t> at injection (and throughout the cycle) and to maintain the </a:t>
            </a:r>
            <a:r>
              <a:rPr lang="en-US" sz="2000" b="1" dirty="0" smtClean="0">
                <a:solidFill>
                  <a:srgbClr val="FF0000"/>
                </a:solidFill>
              </a:rPr>
              <a:t>best possible beam quality</a:t>
            </a:r>
            <a:r>
              <a:rPr lang="en-US" sz="2000" dirty="0" smtClean="0"/>
              <a:t> (brightness).</a:t>
            </a:r>
          </a:p>
          <a:p>
            <a:pPr algn="just"/>
            <a:r>
              <a:rPr lang="en-US" sz="2000" dirty="0" smtClean="0"/>
              <a:t>In the transverse plane, there are a couple of </a:t>
            </a:r>
            <a:r>
              <a:rPr lang="en-US" sz="2000" b="1" dirty="0" smtClean="0">
                <a:solidFill>
                  <a:srgbClr val="FF0000"/>
                </a:solidFill>
              </a:rPr>
              <a:t>parameters that effect both transmission and beam quality</a:t>
            </a:r>
            <a:r>
              <a:rPr lang="en-US" sz="2000" dirty="0" smtClean="0"/>
              <a:t> evolution. These can be categorized into:</a:t>
            </a:r>
          </a:p>
          <a:p>
            <a:pPr algn="just"/>
            <a:endParaRPr lang="en-US" sz="2000" dirty="0" smtClean="0"/>
          </a:p>
          <a:p>
            <a:pPr lvl="1" algn="just"/>
            <a:r>
              <a:rPr lang="en-US" sz="1800" dirty="0" smtClean="0"/>
              <a:t>Orbit </a:t>
            </a:r>
            <a:r>
              <a:rPr lang="en-US" sz="1800" dirty="0" smtClean="0">
                <a:sym typeface="Wingdings" panose="05000000000000000000" pitchFamily="2" charset="2"/>
              </a:rPr>
              <a:t> losses from a</a:t>
            </a:r>
            <a:r>
              <a:rPr lang="en-US" sz="1800" dirty="0" smtClean="0"/>
              <a:t>perture limitations</a:t>
            </a:r>
            <a:endParaRPr lang="en-US" sz="1800" dirty="0" smtClean="0">
              <a:sym typeface="Wingdings" panose="05000000000000000000" pitchFamily="2" charset="2"/>
            </a:endParaRPr>
          </a:p>
          <a:p>
            <a:pPr lvl="1" algn="just"/>
            <a:endParaRPr lang="en-US" sz="1800" dirty="0" smtClean="0">
              <a:sym typeface="Wingdings" panose="05000000000000000000" pitchFamily="2" charset="2"/>
            </a:endParaRPr>
          </a:p>
          <a:p>
            <a:pPr lvl="1" algn="just"/>
            <a:endParaRPr lang="en-US" sz="1800" dirty="0" smtClean="0">
              <a:sym typeface="Wingdings" panose="05000000000000000000" pitchFamily="2" charset="2"/>
            </a:endParaRP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Working point  losses from interaction with resonances – incoherent effects</a:t>
            </a:r>
          </a:p>
          <a:p>
            <a:pPr lvl="1" algn="just"/>
            <a:endParaRPr lang="en-US" sz="1800" dirty="0" smtClean="0">
              <a:sym typeface="Wingdings" panose="05000000000000000000" pitchFamily="2" charset="2"/>
            </a:endParaRPr>
          </a:p>
          <a:p>
            <a:pPr lvl="1" algn="just"/>
            <a:endParaRPr lang="en-US" sz="1800" dirty="0" smtClean="0">
              <a:sym typeface="Wingdings" panose="05000000000000000000" pitchFamily="2" charset="2"/>
            </a:endParaRPr>
          </a:p>
          <a:p>
            <a:pPr lvl="1" algn="just"/>
            <a:r>
              <a:rPr lang="en-US" sz="1800" dirty="0" smtClean="0">
                <a:sym typeface="Wingdings" panose="05000000000000000000" pitchFamily="2" charset="2"/>
              </a:rPr>
              <a:t>Chromaticity  losses from tune spreads and beam quality degradation from instabilities – incoherent and coherent effects</a:t>
            </a:r>
          </a:p>
          <a:p>
            <a:pPr algn="just"/>
            <a:endParaRPr lang="en-US" sz="2000" dirty="0">
              <a:sym typeface="Wingdings" panose="05000000000000000000" pitchFamily="2" charset="2"/>
            </a:endParaRPr>
          </a:p>
          <a:p>
            <a:pPr algn="just"/>
            <a:r>
              <a:rPr lang="en-US" sz="2000" dirty="0"/>
              <a:t>U</a:t>
            </a:r>
            <a:r>
              <a:rPr lang="en-US" sz="2000" dirty="0" smtClean="0"/>
              <a:t>ltimately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 all effects are linked</a:t>
            </a:r>
            <a:r>
              <a:rPr lang="en-US" sz="2000" dirty="0"/>
              <a:t> and the goal is to find </a:t>
            </a:r>
            <a:r>
              <a:rPr lang="en-US" sz="2000" b="1" dirty="0">
                <a:solidFill>
                  <a:srgbClr val="FF0000"/>
                </a:solidFill>
              </a:rPr>
              <a:t>the best settings </a:t>
            </a:r>
            <a:r>
              <a:rPr lang="en-US" sz="2000" dirty="0" smtClean="0"/>
              <a:t>forming the </a:t>
            </a:r>
            <a:r>
              <a:rPr lang="en-US" sz="2000" dirty="0"/>
              <a:t>ideal compromise </a:t>
            </a:r>
            <a:r>
              <a:rPr lang="en-US" sz="2000" dirty="0" smtClean="0"/>
              <a:t>in obtaining the maximum transmission in combination with </a:t>
            </a:r>
            <a:r>
              <a:rPr lang="en-US" sz="2000" dirty="0"/>
              <a:t>the best possible beam </a:t>
            </a:r>
            <a:r>
              <a:rPr lang="en-US" sz="2000" dirty="0" smtClean="0"/>
              <a:t>quality.</a:t>
            </a:r>
            <a:endParaRPr lang="en-US" sz="2000" dirty="0"/>
          </a:p>
          <a:p>
            <a:pPr algn="just"/>
            <a:endParaRPr lang="en-GB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451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Uncaptured beam seen with the FBCT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972000"/>
            <a:ext cx="12192000" cy="57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4000"/>
            <a:ext cx="6480000" cy="486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000" y="1224000"/>
            <a:ext cx="6480000" cy="486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000" y="1224000"/>
            <a:ext cx="6480000" cy="48600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809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Uncaptured beam seen with the FBCT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972000"/>
            <a:ext cx="12192000" cy="57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24000"/>
            <a:ext cx="6480000" cy="486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000" y="1224000"/>
            <a:ext cx="6480000" cy="486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000" y="1224000"/>
            <a:ext cx="6480000" cy="48600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696000" y="2268000"/>
            <a:ext cx="10800000" cy="2880000"/>
          </a:xfrm>
          <a:prstGeom prst="roundRect">
            <a:avLst>
              <a:gd name="adj" fmla="val 9925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During the chromaticity scans the voltage was set to </a:t>
            </a:r>
            <a:r>
              <a:rPr lang="en-US" sz="2000" dirty="0" smtClean="0"/>
              <a:t>4 MV </a:t>
            </a:r>
            <a:r>
              <a:rPr lang="en-US" sz="2000" dirty="0"/>
              <a:t>– we expect </a:t>
            </a:r>
            <a:r>
              <a:rPr lang="en-US" sz="2000" dirty="0" smtClean="0"/>
              <a:t>a </a:t>
            </a:r>
            <a:r>
              <a:rPr lang="en-US" sz="2000" b="1" dirty="0" smtClean="0">
                <a:solidFill>
                  <a:srgbClr val="FF0000"/>
                </a:solidFill>
              </a:rPr>
              <a:t>not insignificant fraction </a:t>
            </a:r>
            <a:r>
              <a:rPr lang="en-US" sz="2000" b="1" dirty="0">
                <a:solidFill>
                  <a:srgbClr val="FF0000"/>
                </a:solidFill>
              </a:rPr>
              <a:t>of uncaptured </a:t>
            </a:r>
            <a:r>
              <a:rPr lang="en-US" sz="2000" b="1" dirty="0" smtClean="0">
                <a:solidFill>
                  <a:srgbClr val="FF0000"/>
                </a:solidFill>
              </a:rPr>
              <a:t>particles</a:t>
            </a:r>
            <a:r>
              <a:rPr lang="en-US" sz="2000" dirty="0" smtClean="0"/>
              <a:t>.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We expect to see slow losses on the BCT – these will also depend on chromaticity.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63314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Spotlight – coherent effects and incoherent losses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00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316000" y="1260000"/>
            <a:ext cx="324000" cy="187200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0" y="1152000"/>
            <a:ext cx="324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Investigation beam stability and incoherent losses as a function of chromaticity for high intensity beams.</a:t>
            </a: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r>
              <a:rPr lang="en-US" sz="1800" dirty="0" smtClean="0">
                <a:sym typeface="Wingdings" panose="05000000000000000000" pitchFamily="2" charset="2"/>
              </a:rPr>
              <a:t>BCMS beam – 4 x 48 bunches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30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coherent effects and incoherent losses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00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316000" y="1260000"/>
            <a:ext cx="324000" cy="187200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83660" y="1260000"/>
            <a:ext cx="7732340" cy="636894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7776000" y="1260000"/>
            <a:ext cx="864000" cy="648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776000" y="3132000"/>
            <a:ext cx="864000" cy="3404571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" y="1908000"/>
            <a:ext cx="7200000" cy="4628571"/>
          </a:xfrm>
          <a:prstGeom prst="rect">
            <a:avLst/>
          </a:prstGeom>
          <a:ln w="25400">
            <a:solidFill>
              <a:schemeClr val="accent3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667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coherent effects and incoherent losses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00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316000" y="1260000"/>
            <a:ext cx="324000" cy="187200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83660" y="1260000"/>
            <a:ext cx="7732340" cy="636894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7776000" y="1260000"/>
            <a:ext cx="864000" cy="648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776000" y="3132000"/>
            <a:ext cx="864000" cy="3404571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" y="1908000"/>
            <a:ext cx="7200000" cy="4628571"/>
          </a:xfrm>
          <a:prstGeom prst="rect">
            <a:avLst/>
          </a:prstGeom>
          <a:ln w="25400">
            <a:solidFill>
              <a:schemeClr val="accent3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205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coherent effects and incoherent losses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00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316000" y="1260000"/>
            <a:ext cx="324000" cy="187200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83660" y="1260000"/>
            <a:ext cx="7732340" cy="636894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7776000" y="1260000"/>
            <a:ext cx="864000" cy="648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776000" y="3132000"/>
            <a:ext cx="864000" cy="3404571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" y="1908000"/>
            <a:ext cx="7200000" cy="4628571"/>
          </a:xfrm>
          <a:prstGeom prst="rect">
            <a:avLst/>
          </a:prstGeom>
          <a:ln w="25400">
            <a:solidFill>
              <a:schemeClr val="accent3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38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coherent effects and incoherent losses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00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316000" y="1260000"/>
            <a:ext cx="324000" cy="187200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336000" y="1260000"/>
            <a:ext cx="7980000" cy="1944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640000" y="1260000"/>
            <a:ext cx="3216000" cy="1944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640000" y="3132000"/>
            <a:ext cx="2856000" cy="2977714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96000" y="3132000"/>
            <a:ext cx="7620000" cy="2977714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0" y="3204000"/>
            <a:ext cx="11520000" cy="3291428"/>
          </a:xfrm>
          <a:prstGeom prst="rect">
            <a:avLst/>
          </a:prstGeom>
          <a:ln w="25400">
            <a:solidFill>
              <a:schemeClr val="accent3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0" y="1152000"/>
            <a:ext cx="324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ym typeface="Wingdings" panose="05000000000000000000" pitchFamily="2" charset="2"/>
              </a:rPr>
              <a:t>Looking at losses during fixed interval (3500 </a:t>
            </a:r>
            <a:r>
              <a:rPr lang="en-US" sz="1800" dirty="0" err="1" smtClean="0">
                <a:sym typeface="Wingdings" panose="05000000000000000000" pitchFamily="2" charset="2"/>
              </a:rPr>
              <a:t>ms</a:t>
            </a:r>
            <a:r>
              <a:rPr lang="en-US" sz="1800" dirty="0" smtClean="0">
                <a:sym typeface="Wingdings" panose="05000000000000000000" pitchFamily="2" charset="2"/>
              </a:rPr>
              <a:t>) after each injection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23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coherent effects and incoherent losses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00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316000" y="1260000"/>
            <a:ext cx="324000" cy="187200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336000" y="1260000"/>
            <a:ext cx="7980000" cy="1944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640000" y="1260000"/>
            <a:ext cx="3216000" cy="1944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640000" y="3132000"/>
            <a:ext cx="2856000" cy="2977714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96000" y="3132000"/>
            <a:ext cx="7620000" cy="2977714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0" y="3204000"/>
            <a:ext cx="11520000" cy="3291428"/>
          </a:xfrm>
          <a:prstGeom prst="rect">
            <a:avLst/>
          </a:prstGeom>
          <a:ln w="25400">
            <a:solidFill>
              <a:schemeClr val="accent3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0" y="1152000"/>
            <a:ext cx="324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ym typeface="Wingdings" panose="05000000000000000000" pitchFamily="2" charset="2"/>
              </a:rPr>
              <a:t>Looking at losses during fixed interval (3500 </a:t>
            </a:r>
            <a:r>
              <a:rPr lang="en-US" sz="1800" dirty="0" err="1" smtClean="0">
                <a:sym typeface="Wingdings" panose="05000000000000000000" pitchFamily="2" charset="2"/>
              </a:rPr>
              <a:t>ms</a:t>
            </a:r>
            <a:r>
              <a:rPr lang="en-US" sz="1800" dirty="0" smtClean="0">
                <a:sym typeface="Wingdings" panose="05000000000000000000" pitchFamily="2" charset="2"/>
              </a:rPr>
              <a:t>) after each injection</a:t>
            </a:r>
          </a:p>
          <a:p>
            <a:r>
              <a:rPr lang="en-US" sz="1800" dirty="0" smtClean="0">
                <a:sym typeface="Wingdings" panose="05000000000000000000" pitchFamily="2" charset="2"/>
              </a:rPr>
              <a:t>Clear </a:t>
            </a:r>
            <a:r>
              <a:rPr lang="en-US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correlation with chromaticity</a:t>
            </a:r>
            <a:r>
              <a:rPr lang="en-US" sz="1800" dirty="0" smtClean="0">
                <a:sym typeface="Wingdings" panose="05000000000000000000" pitchFamily="2" charset="2"/>
              </a:rPr>
              <a:t> visible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088000" y="3474000"/>
            <a:ext cx="720000" cy="180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400" dirty="0"/>
              <a:t>ξ</a:t>
            </a:r>
            <a:r>
              <a:rPr lang="en-US" sz="1400" dirty="0"/>
              <a:t> </a:t>
            </a:r>
            <a:r>
              <a:rPr lang="en-US" sz="1400" dirty="0" err="1"/>
              <a:t>Horz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5489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0" y="3204000"/>
            <a:ext cx="11520000" cy="3291428"/>
          </a:xfrm>
          <a:prstGeom prst="rect">
            <a:avLst/>
          </a:prstGeom>
          <a:ln w="25400"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instabilities and cure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116000" y="900000"/>
            <a:ext cx="3096000" cy="2538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116000" y="5152500"/>
            <a:ext cx="3096000" cy="7695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476000" y="5152500"/>
            <a:ext cx="10296000" cy="7695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116000" y="3438000"/>
            <a:ext cx="360000" cy="248400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000" y="900000"/>
            <a:ext cx="7560000" cy="4252500"/>
          </a:xfrm>
          <a:prstGeom prst="rect">
            <a:avLst/>
          </a:prstGeom>
          <a:ln w="25400">
            <a:solidFill>
              <a:schemeClr val="accent3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0" y="1152000"/>
            <a:ext cx="324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ym typeface="Wingdings" panose="05000000000000000000" pitchFamily="2" charset="2"/>
              </a:rPr>
              <a:t>So why not just run at zero chromaticity?</a:t>
            </a: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r>
              <a:rPr lang="en-US" sz="1800" dirty="0" err="1" smtClean="0">
                <a:sym typeface="Wingdings" panose="05000000000000000000" pitchFamily="2" charset="2"/>
              </a:rPr>
              <a:t>Headtail</a:t>
            </a:r>
            <a:r>
              <a:rPr lang="en-US" sz="1800" dirty="0" smtClean="0">
                <a:sym typeface="Wingdings" panose="05000000000000000000" pitchFamily="2" charset="2"/>
              </a:rPr>
              <a:t> instability – mode 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088000" y="3474000"/>
            <a:ext cx="720000" cy="180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400" dirty="0"/>
              <a:t>ξ</a:t>
            </a:r>
            <a:r>
              <a:rPr lang="en-US" sz="1400" dirty="0"/>
              <a:t> </a:t>
            </a:r>
            <a:r>
              <a:rPr lang="en-US" sz="1400" dirty="0" err="1"/>
              <a:t>Horz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87609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0" y="3204000"/>
            <a:ext cx="11520000" cy="3291428"/>
          </a:xfrm>
          <a:prstGeom prst="rect">
            <a:avLst/>
          </a:prstGeom>
          <a:ln w="25400"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instabilities and cure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1116000" y="900000"/>
            <a:ext cx="3096000" cy="2538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1116000" y="5152500"/>
            <a:ext cx="3096000" cy="7695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476000" y="5152500"/>
            <a:ext cx="10296000" cy="7695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116000" y="3438000"/>
            <a:ext cx="360000" cy="248400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outp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12000" y="900000"/>
            <a:ext cx="7560000" cy="4255125"/>
          </a:xfrm>
          <a:prstGeom prst="rect">
            <a:avLst/>
          </a:prstGeom>
          <a:ln w="25400">
            <a:solidFill>
              <a:schemeClr val="accent3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0" y="1152000"/>
            <a:ext cx="324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ym typeface="Wingdings" panose="05000000000000000000" pitchFamily="2" charset="2"/>
              </a:rPr>
              <a:t>So why not just run at zero chromaticity?</a:t>
            </a: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r>
              <a:rPr lang="en-US" sz="1800" dirty="0" err="1" smtClean="0">
                <a:sym typeface="Wingdings" panose="05000000000000000000" pitchFamily="2" charset="2"/>
              </a:rPr>
              <a:t>Headtail</a:t>
            </a:r>
            <a:r>
              <a:rPr lang="en-US" sz="1800" dirty="0" smtClean="0">
                <a:sym typeface="Wingdings" panose="05000000000000000000" pitchFamily="2" charset="2"/>
              </a:rPr>
              <a:t> instability – mode 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088000" y="3474000"/>
            <a:ext cx="720000" cy="180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400" dirty="0"/>
              <a:t>ξ</a:t>
            </a:r>
            <a:r>
              <a:rPr lang="en-US" sz="1400" dirty="0"/>
              <a:t> </a:t>
            </a:r>
            <a:r>
              <a:rPr lang="en-US" sz="1400" dirty="0" err="1"/>
              <a:t>Horz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5312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0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008000"/>
            <a:ext cx="11520000" cy="5544000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/>
              <a:t>The goal is to </a:t>
            </a:r>
            <a:r>
              <a:rPr lang="en-US" sz="2000" b="1" dirty="0" smtClean="0">
                <a:solidFill>
                  <a:srgbClr val="FF0000"/>
                </a:solidFill>
              </a:rPr>
              <a:t>maximize transmission</a:t>
            </a:r>
            <a:r>
              <a:rPr lang="en-US" sz="2000" dirty="0" smtClean="0"/>
              <a:t> at injection (and throughout the cycle) and to maintain the </a:t>
            </a:r>
            <a:r>
              <a:rPr lang="en-US" sz="2000" b="1" dirty="0" smtClean="0">
                <a:solidFill>
                  <a:srgbClr val="FF0000"/>
                </a:solidFill>
              </a:rPr>
              <a:t>best possible beam quality</a:t>
            </a:r>
            <a:r>
              <a:rPr lang="en-US" sz="2000" dirty="0" smtClean="0"/>
              <a:t> (brightness).</a:t>
            </a:r>
          </a:p>
          <a:p>
            <a:pPr algn="just"/>
            <a:r>
              <a:rPr lang="en-US" sz="2000" dirty="0" smtClean="0"/>
              <a:t>In the transverse plane, there are a couple of </a:t>
            </a:r>
            <a:r>
              <a:rPr lang="en-US" sz="2000" b="1" dirty="0" smtClean="0">
                <a:solidFill>
                  <a:srgbClr val="FF0000"/>
                </a:solidFill>
              </a:rPr>
              <a:t>parameters that effect both transmission and beam quality</a:t>
            </a:r>
            <a:r>
              <a:rPr lang="en-US" sz="2000" dirty="0" smtClean="0"/>
              <a:t> evolution. These can be categorized into:</a:t>
            </a:r>
          </a:p>
          <a:p>
            <a:pPr algn="just"/>
            <a:endParaRPr lang="en-US" sz="2000" dirty="0" smtClean="0"/>
          </a:p>
          <a:p>
            <a:pPr lvl="1" algn="just"/>
            <a:r>
              <a:rPr lang="en-US" sz="1800" dirty="0"/>
              <a:t>Orbit </a:t>
            </a:r>
            <a:r>
              <a:rPr lang="en-US" sz="1800" dirty="0" smtClean="0">
                <a:sym typeface="Wingdings" panose="05000000000000000000" pitchFamily="2" charset="2"/>
              </a:rPr>
              <a:t></a:t>
            </a:r>
            <a:r>
              <a:rPr lang="en-US" sz="1800" dirty="0" smtClean="0"/>
              <a:t> </a:t>
            </a:r>
            <a:r>
              <a:rPr lang="en-US" sz="1800" dirty="0"/>
              <a:t>losses from aperture limitations</a:t>
            </a:r>
            <a:endParaRPr lang="en-US" sz="1800" dirty="0" smtClean="0">
              <a:sym typeface="Wingdings" panose="05000000000000000000" pitchFamily="2" charset="2"/>
            </a:endParaRPr>
          </a:p>
          <a:p>
            <a:pPr lvl="1" algn="just"/>
            <a:endParaRPr lang="en-US" sz="1800" dirty="0" smtClean="0">
              <a:sym typeface="Wingdings" panose="05000000000000000000" pitchFamily="2" charset="2"/>
            </a:endParaRPr>
          </a:p>
          <a:p>
            <a:pPr lvl="1" algn="just"/>
            <a:endParaRPr lang="en-US" sz="1800" dirty="0" smtClean="0">
              <a:sym typeface="Wingdings" panose="05000000000000000000" pitchFamily="2" charset="2"/>
            </a:endParaRPr>
          </a:p>
          <a:p>
            <a:pPr lvl="1" algn="just"/>
            <a:r>
              <a:rPr lang="en-US" sz="1800" dirty="0">
                <a:sym typeface="Wingdings" panose="05000000000000000000" pitchFamily="2" charset="2"/>
              </a:rPr>
              <a:t>Working point  losses from interaction with resonances – incoherent effects</a:t>
            </a:r>
            <a:endParaRPr lang="en-US" sz="1800" dirty="0" smtClean="0">
              <a:sym typeface="Wingdings" panose="05000000000000000000" pitchFamily="2" charset="2"/>
            </a:endParaRPr>
          </a:p>
          <a:p>
            <a:pPr lvl="1" algn="just"/>
            <a:endParaRPr lang="en-US" sz="1800" dirty="0" smtClean="0">
              <a:sym typeface="Wingdings" panose="05000000000000000000" pitchFamily="2" charset="2"/>
            </a:endParaRPr>
          </a:p>
          <a:p>
            <a:pPr lvl="1" algn="just"/>
            <a:endParaRPr lang="en-US" sz="1800" dirty="0" smtClean="0">
              <a:sym typeface="Wingdings" panose="05000000000000000000" pitchFamily="2" charset="2"/>
            </a:endParaRPr>
          </a:p>
          <a:p>
            <a:pPr lvl="1" algn="just"/>
            <a:r>
              <a:rPr lang="en-US" sz="1800" dirty="0">
                <a:sym typeface="Wingdings" panose="05000000000000000000" pitchFamily="2" charset="2"/>
              </a:rPr>
              <a:t>Chromaticity  losses from tune spreads and beam quality degradation from instabilities – incoherent and coherent effects</a:t>
            </a:r>
            <a:endParaRPr lang="en-US" sz="1800" dirty="0" smtClean="0">
              <a:sym typeface="Wingdings" panose="05000000000000000000" pitchFamily="2" charset="2"/>
            </a:endParaRPr>
          </a:p>
          <a:p>
            <a:pPr algn="just"/>
            <a:endParaRPr lang="en-US" sz="2000" dirty="0">
              <a:sym typeface="Wingdings" panose="05000000000000000000" pitchFamily="2" charset="2"/>
            </a:endParaRPr>
          </a:p>
          <a:p>
            <a:pPr algn="just"/>
            <a:r>
              <a:rPr lang="en-US" sz="2000" dirty="0"/>
              <a:t>U</a:t>
            </a:r>
            <a:r>
              <a:rPr lang="en-US" sz="2000" dirty="0" smtClean="0"/>
              <a:t>ltimately</a:t>
            </a:r>
            <a:r>
              <a:rPr lang="en-US" sz="2000" dirty="0"/>
              <a:t>,</a:t>
            </a:r>
            <a:r>
              <a:rPr lang="en-US" sz="2000" b="1" dirty="0">
                <a:solidFill>
                  <a:srgbClr val="FF0000"/>
                </a:solidFill>
              </a:rPr>
              <a:t> all effects are linked</a:t>
            </a:r>
            <a:r>
              <a:rPr lang="en-US" sz="2000" dirty="0"/>
              <a:t> and the goal is to find </a:t>
            </a:r>
            <a:r>
              <a:rPr lang="en-US" sz="2000" b="1" dirty="0">
                <a:solidFill>
                  <a:srgbClr val="FF0000"/>
                </a:solidFill>
              </a:rPr>
              <a:t>the best settings </a:t>
            </a:r>
            <a:r>
              <a:rPr lang="en-US" sz="2000" dirty="0" smtClean="0"/>
              <a:t>forming the </a:t>
            </a:r>
            <a:r>
              <a:rPr lang="en-US" sz="2000" dirty="0"/>
              <a:t>ideal compromise </a:t>
            </a:r>
            <a:r>
              <a:rPr lang="en-US" sz="2000" dirty="0" smtClean="0"/>
              <a:t>in obtaining the maximum transmission in combination with </a:t>
            </a:r>
            <a:r>
              <a:rPr lang="en-US" sz="2000" dirty="0"/>
              <a:t>the best possible beam </a:t>
            </a:r>
            <a:r>
              <a:rPr lang="en-US" sz="2000" dirty="0" smtClean="0"/>
              <a:t>quality.</a:t>
            </a:r>
            <a:endParaRPr lang="en-US" sz="2000" dirty="0"/>
          </a:p>
          <a:p>
            <a:pPr algn="just"/>
            <a:endParaRPr lang="en-GB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26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3AD2F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F3B1B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15" presetClass="emph" presetSubtype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0" y="3204000"/>
            <a:ext cx="11520000" cy="3291428"/>
          </a:xfrm>
          <a:prstGeom prst="rect">
            <a:avLst/>
          </a:prstGeom>
          <a:ln w="25400"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instabilities and cure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2376000" y="900000"/>
            <a:ext cx="1836000" cy="2538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376000" y="5152500"/>
            <a:ext cx="1836000" cy="7695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736000" y="5152500"/>
            <a:ext cx="9036000" cy="7695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088000" y="3474000"/>
            <a:ext cx="720000" cy="180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400" dirty="0"/>
              <a:t>ξ</a:t>
            </a:r>
            <a:r>
              <a:rPr lang="en-US" sz="1400" dirty="0"/>
              <a:t> </a:t>
            </a:r>
            <a:r>
              <a:rPr lang="en-US" sz="1400" dirty="0" err="1"/>
              <a:t>Horz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2376000" y="3438000"/>
            <a:ext cx="360000" cy="248400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000" y="900000"/>
            <a:ext cx="7560000" cy="4252500"/>
          </a:xfrm>
          <a:prstGeom prst="rect">
            <a:avLst/>
          </a:prstGeom>
          <a:ln w="25400">
            <a:solidFill>
              <a:schemeClr val="accent3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0" y="1152000"/>
            <a:ext cx="324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ym typeface="Wingdings" panose="05000000000000000000" pitchFamily="2" charset="2"/>
              </a:rPr>
              <a:t>So why not just run at zero chromaticity?</a:t>
            </a: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r>
              <a:rPr lang="en-US" sz="1800" dirty="0" err="1" smtClean="0">
                <a:sym typeface="Wingdings" panose="05000000000000000000" pitchFamily="2" charset="2"/>
              </a:rPr>
              <a:t>Headtail</a:t>
            </a:r>
            <a:r>
              <a:rPr lang="en-US" sz="1800" dirty="0" smtClean="0">
                <a:sym typeface="Wingdings" panose="05000000000000000000" pitchFamily="2" charset="2"/>
              </a:rPr>
              <a:t> instability – mode 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558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0" y="3204000"/>
            <a:ext cx="11520000" cy="3291428"/>
          </a:xfrm>
          <a:prstGeom prst="rect">
            <a:avLst/>
          </a:prstGeom>
          <a:ln w="25400"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instabilities and cure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2376000" y="900000"/>
            <a:ext cx="1836000" cy="2538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2376000" y="5152500"/>
            <a:ext cx="1836000" cy="7695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736000" y="5152500"/>
            <a:ext cx="9036000" cy="7695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088000" y="3474000"/>
            <a:ext cx="720000" cy="180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400" dirty="0"/>
              <a:t>ξ</a:t>
            </a:r>
            <a:r>
              <a:rPr lang="en-US" sz="1400" dirty="0"/>
              <a:t> </a:t>
            </a:r>
            <a:r>
              <a:rPr lang="en-US" sz="1400" dirty="0" err="1"/>
              <a:t>Horz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16" name="Rectangle 15"/>
          <p:cNvSpPr/>
          <p:nvPr/>
        </p:nvSpPr>
        <p:spPr>
          <a:xfrm>
            <a:off x="2376000" y="3438000"/>
            <a:ext cx="360000" cy="248400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outp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12000" y="900000"/>
            <a:ext cx="7560000" cy="4255126"/>
          </a:xfrm>
          <a:prstGeom prst="rect">
            <a:avLst/>
          </a:prstGeom>
          <a:ln w="25400">
            <a:solidFill>
              <a:schemeClr val="accent3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0" y="1152000"/>
            <a:ext cx="324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ym typeface="Wingdings" panose="05000000000000000000" pitchFamily="2" charset="2"/>
              </a:rPr>
              <a:t>So why not just run at zero chromaticity?</a:t>
            </a: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r>
              <a:rPr lang="en-US" sz="1800" dirty="0" err="1" smtClean="0">
                <a:sym typeface="Wingdings" panose="05000000000000000000" pitchFamily="2" charset="2"/>
              </a:rPr>
              <a:t>Headtail</a:t>
            </a:r>
            <a:r>
              <a:rPr lang="en-US" sz="1800" dirty="0" smtClean="0">
                <a:sym typeface="Wingdings" panose="05000000000000000000" pitchFamily="2" charset="2"/>
              </a:rPr>
              <a:t> instability – mode 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02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0" y="3204000"/>
            <a:ext cx="11520000" cy="3291428"/>
          </a:xfrm>
          <a:prstGeom prst="rect">
            <a:avLst/>
          </a:prstGeom>
          <a:ln w="25400"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instabilities and cure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3096000" y="900000"/>
            <a:ext cx="1116000" cy="2538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3096000" y="5152500"/>
            <a:ext cx="1116000" cy="7695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3456000" y="5152500"/>
            <a:ext cx="8316000" cy="7695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096000" y="3438000"/>
            <a:ext cx="360000" cy="248400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000" y="900000"/>
            <a:ext cx="7560000" cy="4252500"/>
          </a:xfrm>
          <a:prstGeom prst="rect">
            <a:avLst/>
          </a:prstGeom>
          <a:ln w="25400">
            <a:solidFill>
              <a:schemeClr val="accent3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0" y="1152000"/>
            <a:ext cx="324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ym typeface="Wingdings" panose="05000000000000000000" pitchFamily="2" charset="2"/>
              </a:rPr>
              <a:t>So why not just run at zero chromaticity?</a:t>
            </a: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r>
              <a:rPr lang="en-US" sz="1800" dirty="0" smtClean="0">
                <a:sym typeface="Wingdings" panose="05000000000000000000" pitchFamily="2" charset="2"/>
              </a:rPr>
              <a:t>With </a:t>
            </a:r>
            <a:r>
              <a:rPr lang="en-US" sz="1800" dirty="0" err="1" smtClean="0">
                <a:sym typeface="Wingdings" panose="05000000000000000000" pitchFamily="2" charset="2"/>
              </a:rPr>
              <a:t>chromaticities</a:t>
            </a:r>
            <a:r>
              <a:rPr lang="en-US" sz="1800" dirty="0" smtClean="0">
                <a:sym typeface="Wingdings" panose="05000000000000000000" pitchFamily="2" charset="2"/>
              </a:rPr>
              <a:t> above </a:t>
            </a:r>
            <a:r>
              <a:rPr lang="el-GR" sz="1800" dirty="0" smtClean="0">
                <a:sym typeface="Wingdings" panose="05000000000000000000" pitchFamily="2" charset="2"/>
              </a:rPr>
              <a:t>ξ≈</a:t>
            </a:r>
            <a:r>
              <a:rPr lang="en-US" sz="1800" dirty="0" smtClean="0">
                <a:sym typeface="Wingdings" panose="05000000000000000000" pitchFamily="2" charset="2"/>
              </a:rPr>
              <a:t>0.5 we are </a:t>
            </a:r>
            <a:r>
              <a:rPr lang="en-US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able to stabilize the beam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2088000" y="3474000"/>
            <a:ext cx="720000" cy="180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400" dirty="0"/>
              <a:t>ξ</a:t>
            </a:r>
            <a:r>
              <a:rPr lang="en-US" sz="1400" dirty="0"/>
              <a:t> </a:t>
            </a:r>
            <a:r>
              <a:rPr lang="en-US" sz="1400" dirty="0" err="1"/>
              <a:t>Horz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6999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0" y="3204000"/>
            <a:ext cx="11520000" cy="3291428"/>
          </a:xfrm>
          <a:prstGeom prst="rect">
            <a:avLst/>
          </a:prstGeom>
          <a:ln w="25400">
            <a:noFill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Being able to run at low </a:t>
            </a:r>
            <a:r>
              <a:rPr lang="en-US" sz="2000" dirty="0" err="1" smtClean="0"/>
              <a:t>chromaticities</a:t>
            </a:r>
            <a:r>
              <a:rPr lang="en-US" sz="2000" dirty="0" smtClean="0"/>
              <a:t>, it </a:t>
            </a:r>
            <a:r>
              <a:rPr lang="en-US" sz="2000" b="1" dirty="0" smtClean="0">
                <a:solidFill>
                  <a:srgbClr val="FF0000"/>
                </a:solidFill>
              </a:rPr>
              <a:t>appears that losses can be reduced by about 40% </a:t>
            </a:r>
            <a:r>
              <a:rPr lang="en-US" sz="2000" dirty="0" smtClean="0"/>
              <a:t>(1.5% absolute).</a:t>
            </a:r>
          </a:p>
          <a:p>
            <a:r>
              <a:rPr lang="en-US" sz="2000" dirty="0" smtClean="0"/>
              <a:t>Is this gain persistent? </a:t>
            </a: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Impact of chromaticity on flat bottom losses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28000" y="4248000"/>
            <a:ext cx="10944000" cy="972000"/>
          </a:xfrm>
          <a:prstGeom prst="rect">
            <a:avLst/>
          </a:prstGeom>
          <a:solidFill>
            <a:schemeClr val="accent1">
              <a:alpha val="20000"/>
            </a:schemeClr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148000" y="4248000"/>
            <a:ext cx="0" cy="972000"/>
          </a:xfrm>
          <a:prstGeom prst="straightConnector1">
            <a:avLst/>
          </a:prstGeom>
          <a:ln w="25400"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16034" y="4364668"/>
            <a:ext cx="647934" cy="360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1.5%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088000" y="3474000"/>
            <a:ext cx="720000" cy="180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400" dirty="0"/>
              <a:t>ξ</a:t>
            </a:r>
            <a:r>
              <a:rPr lang="en-US" sz="1400" dirty="0"/>
              <a:t> </a:t>
            </a:r>
            <a:r>
              <a:rPr lang="en-US" sz="1400" dirty="0" err="1"/>
              <a:t>Horz</a:t>
            </a:r>
            <a:r>
              <a:rPr lang="en-US" sz="1400" dirty="0" smtClean="0"/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9576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0" y="3204000"/>
            <a:ext cx="11520000" cy="3291428"/>
          </a:xfrm>
          <a:prstGeom prst="rect">
            <a:avLst/>
          </a:prstGeom>
          <a:ln w="25400">
            <a:noFill/>
          </a:ln>
          <a:effectLst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Being able to run at low </a:t>
            </a:r>
            <a:r>
              <a:rPr lang="en-US" sz="2000" dirty="0" err="1" smtClean="0"/>
              <a:t>chromaticities</a:t>
            </a:r>
            <a:r>
              <a:rPr lang="en-US" sz="2000" dirty="0" smtClean="0"/>
              <a:t>, it </a:t>
            </a:r>
            <a:r>
              <a:rPr lang="en-US" sz="2000" b="1" dirty="0" smtClean="0">
                <a:solidFill>
                  <a:srgbClr val="FF0000"/>
                </a:solidFill>
              </a:rPr>
              <a:t>appears that losses can be reduced by about 40% </a:t>
            </a:r>
            <a:r>
              <a:rPr lang="en-US" sz="2000" dirty="0" smtClean="0"/>
              <a:t>(1.5% absolute).</a:t>
            </a:r>
          </a:p>
          <a:p>
            <a:r>
              <a:rPr lang="en-US" sz="2000" dirty="0" smtClean="0"/>
              <a:t>Is this gain persistent? </a:t>
            </a:r>
            <a:endParaRPr lang="en-GB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Impact of chromaticity on flat bottom losses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828000" y="4248000"/>
            <a:ext cx="10944000" cy="972000"/>
          </a:xfrm>
          <a:prstGeom prst="rect">
            <a:avLst/>
          </a:prstGeom>
          <a:solidFill>
            <a:schemeClr val="accent1">
              <a:alpha val="20000"/>
            </a:schemeClr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148000" y="4248000"/>
            <a:ext cx="0" cy="972000"/>
          </a:xfrm>
          <a:prstGeom prst="straightConnector1">
            <a:avLst/>
          </a:prstGeom>
          <a:ln w="25400"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316034" y="4364668"/>
            <a:ext cx="647934" cy="360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1.5%</a:t>
            </a:r>
            <a:endParaRPr lang="en-GB" b="1" dirty="0">
              <a:solidFill>
                <a:schemeClr val="accent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088000" y="3474000"/>
            <a:ext cx="720000" cy="1800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1400" dirty="0"/>
              <a:t>ξ</a:t>
            </a:r>
            <a:r>
              <a:rPr lang="en-US" sz="1400" dirty="0"/>
              <a:t> </a:t>
            </a:r>
            <a:r>
              <a:rPr lang="en-US" sz="1400" dirty="0" err="1"/>
              <a:t>Horz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11" name="Rounded Rectangle 10"/>
          <p:cNvSpPr/>
          <p:nvPr/>
        </p:nvSpPr>
        <p:spPr>
          <a:xfrm>
            <a:off x="696000" y="2196000"/>
            <a:ext cx="10800000" cy="4032000"/>
          </a:xfrm>
          <a:prstGeom prst="roundRect">
            <a:avLst>
              <a:gd name="adj" fmla="val 9925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/>
              <a:t>During the chromaticity scans the voltage was set to </a:t>
            </a:r>
            <a:r>
              <a:rPr lang="en-US" sz="2000" dirty="0" smtClean="0"/>
              <a:t>4 MV </a:t>
            </a:r>
            <a:r>
              <a:rPr lang="en-US" sz="2000" dirty="0"/>
              <a:t>– we expect </a:t>
            </a:r>
            <a:r>
              <a:rPr lang="en-US" sz="2000" dirty="0" smtClean="0"/>
              <a:t>a </a:t>
            </a:r>
            <a:r>
              <a:rPr lang="en-US" sz="2000" b="1" dirty="0" smtClean="0">
                <a:solidFill>
                  <a:srgbClr val="FF0000"/>
                </a:solidFill>
              </a:rPr>
              <a:t>not insignificant fraction </a:t>
            </a:r>
            <a:r>
              <a:rPr lang="en-US" sz="2000" b="1" dirty="0">
                <a:solidFill>
                  <a:srgbClr val="FF0000"/>
                </a:solidFill>
              </a:rPr>
              <a:t>of uncaptured </a:t>
            </a:r>
            <a:r>
              <a:rPr lang="en-US" sz="2000" b="1" dirty="0" smtClean="0">
                <a:solidFill>
                  <a:srgbClr val="FF0000"/>
                </a:solidFill>
              </a:rPr>
              <a:t>particles</a:t>
            </a:r>
            <a:r>
              <a:rPr lang="en-US" sz="2000" dirty="0" smtClean="0"/>
              <a:t>.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We expect to see slow losses on the BCT – these will also depend on chromaticity.</a:t>
            </a:r>
            <a:endParaRPr lang="en-US" sz="2000" dirty="0" smtClean="0"/>
          </a:p>
          <a:p>
            <a:pPr algn="ctr"/>
            <a:endParaRPr lang="en-US" sz="2000" dirty="0"/>
          </a:p>
          <a:p>
            <a:endParaRPr lang="en-US" sz="2000" dirty="0" smtClean="0"/>
          </a:p>
          <a:p>
            <a:pPr algn="just"/>
            <a:r>
              <a:rPr lang="en-US" sz="2000" dirty="0" smtClean="0"/>
              <a:t>Uncaptured </a:t>
            </a:r>
            <a:r>
              <a:rPr lang="en-US" sz="2000" dirty="0" smtClean="0"/>
              <a:t>particles are less likely to get lost at low </a:t>
            </a:r>
            <a:r>
              <a:rPr lang="en-US" sz="2000" dirty="0" err="1" smtClean="0"/>
              <a:t>chromaticities</a:t>
            </a:r>
            <a:r>
              <a:rPr lang="en-US" sz="2000" dirty="0" smtClean="0"/>
              <a:t> – they will get lost, however, at the start of the ramp. </a:t>
            </a:r>
            <a:r>
              <a:rPr lang="en-US" sz="2000" b="1" dirty="0" smtClean="0">
                <a:solidFill>
                  <a:srgbClr val="FF0000"/>
                </a:solidFill>
              </a:rPr>
              <a:t>This may fake potential gains that can be achieved when moving towards low </a:t>
            </a:r>
            <a:r>
              <a:rPr lang="en-US" sz="2000" b="1" dirty="0" err="1" smtClean="0">
                <a:solidFill>
                  <a:srgbClr val="FF0000"/>
                </a:solidFill>
              </a:rPr>
              <a:t>chromaticities</a:t>
            </a:r>
            <a:r>
              <a:rPr lang="en-US" sz="2000" b="1" dirty="0">
                <a:solidFill>
                  <a:srgbClr val="FF0000"/>
                </a:solidFill>
              </a:rPr>
              <a:t>.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629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done in July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000" y="972000"/>
            <a:ext cx="7200000" cy="5400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008000"/>
            <a:ext cx="4824000" cy="5112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Experiment with a special cycle consisting of a small ramp from 26 GeV to 28 GeV to </a:t>
            </a:r>
            <a:r>
              <a:rPr lang="en-US" sz="1800" b="1" dirty="0" smtClean="0">
                <a:solidFill>
                  <a:srgbClr val="FF0000"/>
                </a:solidFill>
              </a:rPr>
              <a:t>simulate the start of ramp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 smtClean="0"/>
              <a:t>Tune kicker programmed at 2000 </a:t>
            </a:r>
            <a:r>
              <a:rPr lang="en-US" sz="1800" dirty="0" err="1" smtClean="0"/>
              <a:t>ms</a:t>
            </a:r>
            <a:r>
              <a:rPr lang="en-US" sz="1800" dirty="0" smtClean="0"/>
              <a:t> and at 7200 </a:t>
            </a:r>
            <a:r>
              <a:rPr lang="en-US" sz="1800" dirty="0" err="1" smtClean="0"/>
              <a:t>ms</a:t>
            </a:r>
            <a:r>
              <a:rPr lang="en-US" sz="1800" dirty="0" smtClean="0"/>
              <a:t> to clean uncaptured beam</a:t>
            </a:r>
          </a:p>
        </p:txBody>
      </p:sp>
      <p:sp>
        <p:nvSpPr>
          <p:cNvPr id="10" name="Rectangle 9"/>
          <p:cNvSpPr/>
          <p:nvPr/>
        </p:nvSpPr>
        <p:spPr>
          <a:xfrm>
            <a:off x="5994000" y="1564849"/>
            <a:ext cx="5202000" cy="612000"/>
          </a:xfrm>
          <a:prstGeom prst="rect">
            <a:avLst/>
          </a:prstGeom>
          <a:solidFill>
            <a:schemeClr val="tx2">
              <a:alpha val="10000"/>
            </a:schemeClr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280000" y="1314450"/>
            <a:ext cx="288000" cy="4266000"/>
          </a:xfrm>
          <a:prstGeom prst="rect">
            <a:avLst/>
          </a:prstGeom>
          <a:solidFill>
            <a:srgbClr val="FF0000">
              <a:alpha val="2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48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done in July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000" y="972000"/>
            <a:ext cx="7200000" cy="5400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5994000" y="3312000"/>
            <a:ext cx="5202000" cy="3960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008000"/>
            <a:ext cx="4824000" cy="5112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Experiment with a special cycle consisting of a small ramp from 26 GeV to 28 GeV to </a:t>
            </a:r>
            <a:r>
              <a:rPr lang="en-US" sz="1800" b="1" dirty="0" smtClean="0">
                <a:solidFill>
                  <a:srgbClr val="FF0000"/>
                </a:solidFill>
              </a:rPr>
              <a:t>simulate the start of ramp</a:t>
            </a:r>
            <a:r>
              <a:rPr lang="en-US" sz="1800" dirty="0" smtClean="0"/>
              <a:t>.</a:t>
            </a:r>
          </a:p>
          <a:p>
            <a:endParaRPr lang="en-US" sz="1800" dirty="0"/>
          </a:p>
          <a:p>
            <a:r>
              <a:rPr lang="en-US" sz="1800" dirty="0" smtClean="0"/>
              <a:t>Tune kicker programmed at 2000 </a:t>
            </a:r>
            <a:r>
              <a:rPr lang="en-US" sz="1800" dirty="0" err="1" smtClean="0"/>
              <a:t>ms</a:t>
            </a:r>
            <a:r>
              <a:rPr lang="en-US" sz="1800" dirty="0" smtClean="0"/>
              <a:t> and at 7200 </a:t>
            </a:r>
            <a:r>
              <a:rPr lang="en-US" sz="1800" dirty="0" err="1" smtClean="0"/>
              <a:t>ms</a:t>
            </a:r>
            <a:r>
              <a:rPr lang="en-US" sz="1800" dirty="0" smtClean="0"/>
              <a:t> to clean uncaptured beam</a:t>
            </a:r>
          </a:p>
          <a:p>
            <a:endParaRPr lang="en-US" sz="1800" dirty="0"/>
          </a:p>
          <a:p>
            <a:r>
              <a:rPr lang="en-US" sz="1800" dirty="0" smtClean="0"/>
              <a:t>After the start of the ramp,</a:t>
            </a:r>
            <a:r>
              <a:rPr lang="en-US" sz="1800" b="1" dirty="0" smtClean="0">
                <a:solidFill>
                  <a:srgbClr val="FF0000"/>
                </a:solidFill>
              </a:rPr>
              <a:t> all intensities ultimately reach the same value</a:t>
            </a:r>
            <a:endParaRPr lang="en-US" sz="1800" dirty="0" smtClean="0"/>
          </a:p>
        </p:txBody>
      </p:sp>
      <p:sp>
        <p:nvSpPr>
          <p:cNvPr id="7" name="Rounded Rectangle 6"/>
          <p:cNvSpPr/>
          <p:nvPr/>
        </p:nvSpPr>
        <p:spPr>
          <a:xfrm>
            <a:off x="396000" y="4500000"/>
            <a:ext cx="4608000" cy="1368000"/>
          </a:xfrm>
          <a:prstGeom prst="roundRect">
            <a:avLst>
              <a:gd name="adj" fmla="val 7506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sym typeface="Wingdings" panose="05000000000000000000" pitchFamily="2" charset="2"/>
              </a:rPr>
              <a:t>Particles </a:t>
            </a:r>
            <a:r>
              <a:rPr lang="en-US" dirty="0">
                <a:sym typeface="Wingdings" panose="05000000000000000000" pitchFamily="2" charset="2"/>
              </a:rPr>
              <a:t>removed or lost during the flat bottom are mainly large (longitudinal) amplitude particles which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are lost anyway at the beginning of the ramp</a:t>
            </a:r>
            <a:r>
              <a:rPr lang="en-US" dirty="0">
                <a:sym typeface="Wingdings" panose="05000000000000000000" pitchFamily="2" charset="2"/>
              </a:rPr>
              <a:t> (non-adiabatic).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8280000" y="1314450"/>
            <a:ext cx="288000" cy="4266000"/>
          </a:xfrm>
          <a:prstGeom prst="rect">
            <a:avLst/>
          </a:prstGeom>
          <a:solidFill>
            <a:srgbClr val="FF0000">
              <a:alpha val="20000"/>
            </a:srgb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06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done in July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008000"/>
            <a:ext cx="4824000" cy="5112000"/>
          </a:xfrm>
        </p:spPr>
        <p:txBody>
          <a:bodyPr>
            <a:normAutofit/>
          </a:bodyPr>
          <a:lstStyle/>
          <a:p>
            <a:r>
              <a:rPr lang="en-US" sz="1800" dirty="0"/>
              <a:t>Experiment with a special cycle consisting of a small ramp from 26 GeV to 28 GeV to </a:t>
            </a:r>
            <a:r>
              <a:rPr lang="en-US" sz="1800" b="1" dirty="0">
                <a:solidFill>
                  <a:srgbClr val="FF0000"/>
                </a:solidFill>
              </a:rPr>
              <a:t>simulate the start of ramp</a:t>
            </a:r>
            <a:r>
              <a:rPr lang="en-US" sz="1800" dirty="0"/>
              <a:t>.</a:t>
            </a:r>
          </a:p>
          <a:p>
            <a:endParaRPr lang="en-US" sz="1800" dirty="0"/>
          </a:p>
          <a:p>
            <a:r>
              <a:rPr lang="en-US" sz="1800" dirty="0"/>
              <a:t>Tune kicker programmed at 2000 </a:t>
            </a:r>
            <a:r>
              <a:rPr lang="en-US" sz="1800" dirty="0" err="1"/>
              <a:t>ms</a:t>
            </a:r>
            <a:r>
              <a:rPr lang="en-US" sz="1800" dirty="0"/>
              <a:t> and at 7200 </a:t>
            </a:r>
            <a:r>
              <a:rPr lang="en-US" sz="1800" dirty="0" err="1"/>
              <a:t>ms</a:t>
            </a:r>
            <a:r>
              <a:rPr lang="en-US" sz="1800" dirty="0"/>
              <a:t> to clean uncaptured beam</a:t>
            </a:r>
          </a:p>
          <a:p>
            <a:endParaRPr lang="en-US" sz="1800" dirty="0"/>
          </a:p>
          <a:p>
            <a:r>
              <a:rPr lang="en-US" sz="1800" dirty="0"/>
              <a:t>After the start of the ramp,</a:t>
            </a:r>
            <a:r>
              <a:rPr lang="en-US" sz="1800" b="1" dirty="0">
                <a:solidFill>
                  <a:srgbClr val="FF0000"/>
                </a:solidFill>
              </a:rPr>
              <a:t> all intensities ultimately reach the same </a:t>
            </a:r>
            <a:r>
              <a:rPr lang="en-US" sz="1800" b="1" dirty="0" smtClean="0">
                <a:solidFill>
                  <a:srgbClr val="FF0000"/>
                </a:solidFill>
              </a:rPr>
              <a:t>value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000" y="900000"/>
            <a:ext cx="7200000" cy="54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000" y="900000"/>
            <a:ext cx="7200000" cy="5400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192000" y="3733200"/>
            <a:ext cx="2736000" cy="0"/>
          </a:xfrm>
          <a:prstGeom prst="line">
            <a:avLst/>
          </a:prstGeom>
          <a:ln w="254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396000" y="4500000"/>
            <a:ext cx="4608000" cy="1368000"/>
          </a:xfrm>
          <a:prstGeom prst="roundRect">
            <a:avLst>
              <a:gd name="adj" fmla="val 7506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ym typeface="Wingdings" panose="05000000000000000000" pitchFamily="2" charset="2"/>
              </a:rPr>
              <a:t>Limiting these losses during flat bottom might 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not actually give a net improvement</a:t>
            </a:r>
            <a:r>
              <a:rPr lang="en-US" dirty="0">
                <a:sym typeface="Wingdings" panose="05000000000000000000" pitchFamily="2" charset="2"/>
              </a:rPr>
              <a:t> after start of the ramp – as particle will be lost there in any case</a:t>
            </a:r>
            <a:r>
              <a:rPr lang="en-US" dirty="0" smtClean="0">
                <a:sym typeface="Wingdings" panose="05000000000000000000" pitchFamily="2" charset="2"/>
              </a:rPr>
              <a:t>.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28000" y="1400783"/>
            <a:ext cx="0" cy="4124528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192000" y="2448000"/>
            <a:ext cx="2514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Losses mainly from large off-momentum particles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180000" y="2448000"/>
            <a:ext cx="2514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Losses </a:t>
            </a:r>
            <a:r>
              <a:rPr lang="en-US" dirty="0" smtClean="0">
                <a:solidFill>
                  <a:srgbClr val="C00000"/>
                </a:solidFill>
              </a:rPr>
              <a:t>affecting also the core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83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done in July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008000"/>
            <a:ext cx="4824000" cy="5112000"/>
          </a:xfrm>
        </p:spPr>
        <p:txBody>
          <a:bodyPr>
            <a:normAutofit/>
          </a:bodyPr>
          <a:lstStyle/>
          <a:p>
            <a:r>
              <a:rPr lang="en-US" sz="1800" dirty="0"/>
              <a:t>Experiment with a special cycle consisting of a small ramp from 26 GeV to 28 GeV to </a:t>
            </a:r>
            <a:r>
              <a:rPr lang="en-US" sz="1800" b="1" dirty="0">
                <a:solidFill>
                  <a:srgbClr val="FF0000"/>
                </a:solidFill>
              </a:rPr>
              <a:t>simulate the start of ramp</a:t>
            </a:r>
            <a:r>
              <a:rPr lang="en-US" sz="1800" dirty="0"/>
              <a:t>.</a:t>
            </a:r>
          </a:p>
          <a:p>
            <a:endParaRPr lang="en-US" sz="1800" dirty="0"/>
          </a:p>
          <a:p>
            <a:r>
              <a:rPr lang="en-US" sz="1800" dirty="0"/>
              <a:t>Tune kicker programmed at 2000 </a:t>
            </a:r>
            <a:r>
              <a:rPr lang="en-US" sz="1800" dirty="0" err="1"/>
              <a:t>ms</a:t>
            </a:r>
            <a:r>
              <a:rPr lang="en-US" sz="1800" dirty="0"/>
              <a:t> and at 7200 </a:t>
            </a:r>
            <a:r>
              <a:rPr lang="en-US" sz="1800" dirty="0" err="1"/>
              <a:t>ms</a:t>
            </a:r>
            <a:r>
              <a:rPr lang="en-US" sz="1800" dirty="0"/>
              <a:t> to clean uncaptured beam</a:t>
            </a:r>
          </a:p>
          <a:p>
            <a:endParaRPr lang="en-US" sz="1800" dirty="0"/>
          </a:p>
          <a:p>
            <a:r>
              <a:rPr lang="en-US" sz="1800" dirty="0"/>
              <a:t>After the start of the ramp,</a:t>
            </a:r>
            <a:r>
              <a:rPr lang="en-US" sz="1800" b="1" dirty="0">
                <a:solidFill>
                  <a:srgbClr val="FF0000"/>
                </a:solidFill>
              </a:rPr>
              <a:t> all intensities ultimately reach the same </a:t>
            </a:r>
            <a:r>
              <a:rPr lang="en-US" sz="1800" b="1" dirty="0" smtClean="0">
                <a:solidFill>
                  <a:srgbClr val="FF0000"/>
                </a:solidFill>
              </a:rPr>
              <a:t>value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000" y="900000"/>
            <a:ext cx="7200000" cy="54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000" y="900000"/>
            <a:ext cx="7200000" cy="5400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192000" y="3733200"/>
            <a:ext cx="2736000" cy="0"/>
          </a:xfrm>
          <a:prstGeom prst="line">
            <a:avLst/>
          </a:prstGeom>
          <a:ln w="25400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000" y="900000"/>
            <a:ext cx="7200000" cy="5400000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396000" y="4500000"/>
            <a:ext cx="4608000" cy="1368000"/>
          </a:xfrm>
          <a:prstGeom prst="roundRect">
            <a:avLst>
              <a:gd name="adj" fmla="val 7506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ym typeface="Wingdings" panose="05000000000000000000" pitchFamily="2" charset="2"/>
              </a:rPr>
              <a:t>Limiting these losses during flat bottom might 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not actually give a net improvement</a:t>
            </a:r>
            <a:r>
              <a:rPr lang="en-US" dirty="0">
                <a:sym typeface="Wingdings" panose="05000000000000000000" pitchFamily="2" charset="2"/>
              </a:rPr>
              <a:t> after start of the ramp – as particle will be lost there in any case</a:t>
            </a:r>
            <a:r>
              <a:rPr lang="en-US" dirty="0" smtClean="0">
                <a:sym typeface="Wingdings" panose="05000000000000000000" pitchFamily="2" charset="2"/>
              </a:rPr>
              <a:t>.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769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done in July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008000"/>
            <a:ext cx="4824000" cy="5112000"/>
          </a:xfrm>
        </p:spPr>
        <p:txBody>
          <a:bodyPr>
            <a:normAutofit/>
          </a:bodyPr>
          <a:lstStyle/>
          <a:p>
            <a:r>
              <a:rPr lang="en-US" sz="1800" dirty="0"/>
              <a:t>Experiment with a special cycle consisting of a small ramp from 26 GeV to 28 GeV to </a:t>
            </a:r>
            <a:r>
              <a:rPr lang="en-US" sz="1800" b="1" dirty="0">
                <a:solidFill>
                  <a:srgbClr val="FF0000"/>
                </a:solidFill>
              </a:rPr>
              <a:t>simulate the start of ramp</a:t>
            </a:r>
            <a:r>
              <a:rPr lang="en-US" sz="1800" dirty="0"/>
              <a:t>.</a:t>
            </a:r>
          </a:p>
          <a:p>
            <a:endParaRPr lang="en-US" sz="1800" dirty="0"/>
          </a:p>
          <a:p>
            <a:r>
              <a:rPr lang="en-US" sz="1800" dirty="0"/>
              <a:t>Tune kicker programmed at 2000 </a:t>
            </a:r>
            <a:r>
              <a:rPr lang="en-US" sz="1800" dirty="0" err="1"/>
              <a:t>ms</a:t>
            </a:r>
            <a:r>
              <a:rPr lang="en-US" sz="1800" dirty="0"/>
              <a:t> and at 7200 </a:t>
            </a:r>
            <a:r>
              <a:rPr lang="en-US" sz="1800" dirty="0" err="1"/>
              <a:t>ms</a:t>
            </a:r>
            <a:r>
              <a:rPr lang="en-US" sz="1800" dirty="0"/>
              <a:t> to clean uncaptured beam</a:t>
            </a:r>
          </a:p>
          <a:p>
            <a:endParaRPr lang="en-US" sz="1800" dirty="0"/>
          </a:p>
          <a:p>
            <a:r>
              <a:rPr lang="en-US" sz="1800" dirty="0"/>
              <a:t>After the start of the ramp,</a:t>
            </a:r>
            <a:r>
              <a:rPr lang="en-US" sz="1800" b="1" dirty="0">
                <a:solidFill>
                  <a:srgbClr val="FF0000"/>
                </a:solidFill>
              </a:rPr>
              <a:t> all intensities ultimately reach the same </a:t>
            </a:r>
            <a:r>
              <a:rPr lang="en-US" sz="1800" b="1" dirty="0" smtClean="0">
                <a:solidFill>
                  <a:srgbClr val="FF0000"/>
                </a:solidFill>
              </a:rPr>
              <a:t>value</a:t>
            </a:r>
            <a:endParaRPr lang="en-US" sz="1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000" y="900000"/>
            <a:ext cx="7200000" cy="54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000" y="900000"/>
            <a:ext cx="7200000" cy="5400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192000" y="3733200"/>
            <a:ext cx="2736000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Kevin Li - SPS injection losses review</a:t>
            </a:r>
            <a:endParaRPr lang="en-GB" dirty="0"/>
          </a:p>
        </p:txBody>
      </p:sp>
      <p:sp>
        <p:nvSpPr>
          <p:cNvPr id="9" name="Rounded Rectangle 8"/>
          <p:cNvSpPr/>
          <p:nvPr/>
        </p:nvSpPr>
        <p:spPr>
          <a:xfrm>
            <a:off x="396000" y="4500000"/>
            <a:ext cx="4608000" cy="1368000"/>
          </a:xfrm>
          <a:prstGeom prst="roundRect">
            <a:avLst>
              <a:gd name="adj" fmla="val 7506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ym typeface="Wingdings" panose="05000000000000000000" pitchFamily="2" charset="2"/>
              </a:rPr>
              <a:t>Limiting these losses during flat bottom might 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not actually give a net improvement</a:t>
            </a:r>
            <a:r>
              <a:rPr lang="en-US" dirty="0">
                <a:sym typeface="Wingdings" panose="05000000000000000000" pitchFamily="2" charset="2"/>
              </a:rPr>
              <a:t> after start of the ramp – as particle will be lost there in any case</a:t>
            </a:r>
            <a:r>
              <a:rPr lang="en-US" dirty="0" smtClean="0">
                <a:sym typeface="Wingdings" panose="05000000000000000000" pitchFamily="2" charset="2"/>
              </a:rPr>
              <a:t>.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972000"/>
            <a:ext cx="12192000" cy="57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3" t="20300" r="17039" b="18919"/>
          <a:stretch/>
        </p:blipFill>
        <p:spPr>
          <a:xfrm>
            <a:off x="1416000" y="-17988"/>
            <a:ext cx="9360000" cy="6893976"/>
          </a:xfrm>
          <a:prstGeom prst="rect">
            <a:avLst/>
          </a:prstGeom>
        </p:spPr>
      </p:pic>
      <p:sp>
        <p:nvSpPr>
          <p:cNvPr id="10" name="Freeform 9"/>
          <p:cNvSpPr/>
          <p:nvPr/>
        </p:nvSpPr>
        <p:spPr>
          <a:xfrm>
            <a:off x="8064843" y="2133601"/>
            <a:ext cx="2438400" cy="232830"/>
          </a:xfrm>
          <a:custGeom>
            <a:avLst/>
            <a:gdLst>
              <a:gd name="connsiteX0" fmla="*/ 0 w 2438400"/>
              <a:gd name="connsiteY0" fmla="*/ 0 h 233772"/>
              <a:gd name="connsiteX1" fmla="*/ 1046206 w 2438400"/>
              <a:gd name="connsiteY1" fmla="*/ 82378 h 233772"/>
              <a:gd name="connsiteX2" fmla="*/ 1178011 w 2438400"/>
              <a:gd name="connsiteY2" fmla="*/ 214184 h 233772"/>
              <a:gd name="connsiteX3" fmla="*/ 2438400 w 2438400"/>
              <a:gd name="connsiteY3" fmla="*/ 230659 h 233772"/>
              <a:gd name="connsiteX0" fmla="*/ 0 w 2438400"/>
              <a:gd name="connsiteY0" fmla="*/ 0 h 233772"/>
              <a:gd name="connsiteX1" fmla="*/ 1046206 w 2438400"/>
              <a:gd name="connsiteY1" fmla="*/ 82378 h 233772"/>
              <a:gd name="connsiteX2" fmla="*/ 1178011 w 2438400"/>
              <a:gd name="connsiteY2" fmla="*/ 214184 h 233772"/>
              <a:gd name="connsiteX3" fmla="*/ 2438400 w 2438400"/>
              <a:gd name="connsiteY3" fmla="*/ 230659 h 233772"/>
              <a:gd name="connsiteX0" fmla="*/ 0 w 2438400"/>
              <a:gd name="connsiteY0" fmla="*/ 0 h 234213"/>
              <a:gd name="connsiteX1" fmla="*/ 979531 w 2438400"/>
              <a:gd name="connsiteY1" fmla="*/ 72853 h 234213"/>
              <a:gd name="connsiteX2" fmla="*/ 1178011 w 2438400"/>
              <a:gd name="connsiteY2" fmla="*/ 214184 h 234213"/>
              <a:gd name="connsiteX3" fmla="*/ 2438400 w 2438400"/>
              <a:gd name="connsiteY3" fmla="*/ 230659 h 234213"/>
              <a:gd name="connsiteX0" fmla="*/ 0 w 2438400"/>
              <a:gd name="connsiteY0" fmla="*/ 0 h 231265"/>
              <a:gd name="connsiteX1" fmla="*/ 979531 w 2438400"/>
              <a:gd name="connsiteY1" fmla="*/ 72853 h 231265"/>
              <a:gd name="connsiteX2" fmla="*/ 1178011 w 2438400"/>
              <a:gd name="connsiteY2" fmla="*/ 214184 h 231265"/>
              <a:gd name="connsiteX3" fmla="*/ 2438400 w 2438400"/>
              <a:gd name="connsiteY3" fmla="*/ 230659 h 231265"/>
              <a:gd name="connsiteX0" fmla="*/ 0 w 2438400"/>
              <a:gd name="connsiteY0" fmla="*/ 0 h 233772"/>
              <a:gd name="connsiteX1" fmla="*/ 1050968 w 2438400"/>
              <a:gd name="connsiteY1" fmla="*/ 82378 h 233772"/>
              <a:gd name="connsiteX2" fmla="*/ 1178011 w 2438400"/>
              <a:gd name="connsiteY2" fmla="*/ 214184 h 233772"/>
              <a:gd name="connsiteX3" fmla="*/ 2438400 w 2438400"/>
              <a:gd name="connsiteY3" fmla="*/ 230659 h 233772"/>
              <a:gd name="connsiteX0" fmla="*/ 0 w 2438400"/>
              <a:gd name="connsiteY0" fmla="*/ 0 h 235641"/>
              <a:gd name="connsiteX1" fmla="*/ 1050968 w 2438400"/>
              <a:gd name="connsiteY1" fmla="*/ 82378 h 235641"/>
              <a:gd name="connsiteX2" fmla="*/ 1301836 w 2438400"/>
              <a:gd name="connsiteY2" fmla="*/ 218947 h 235641"/>
              <a:gd name="connsiteX3" fmla="*/ 2438400 w 2438400"/>
              <a:gd name="connsiteY3" fmla="*/ 230659 h 235641"/>
              <a:gd name="connsiteX0" fmla="*/ 0 w 2438400"/>
              <a:gd name="connsiteY0" fmla="*/ 0 h 232830"/>
              <a:gd name="connsiteX1" fmla="*/ 1050968 w 2438400"/>
              <a:gd name="connsiteY1" fmla="*/ 82378 h 232830"/>
              <a:gd name="connsiteX2" fmla="*/ 1301836 w 2438400"/>
              <a:gd name="connsiteY2" fmla="*/ 218947 h 232830"/>
              <a:gd name="connsiteX3" fmla="*/ 2438400 w 2438400"/>
              <a:gd name="connsiteY3" fmla="*/ 230659 h 232830"/>
              <a:gd name="connsiteX0" fmla="*/ 0 w 2438400"/>
              <a:gd name="connsiteY0" fmla="*/ 0 h 232830"/>
              <a:gd name="connsiteX1" fmla="*/ 1050968 w 2438400"/>
              <a:gd name="connsiteY1" fmla="*/ 82378 h 232830"/>
              <a:gd name="connsiteX2" fmla="*/ 1301836 w 2438400"/>
              <a:gd name="connsiteY2" fmla="*/ 218947 h 232830"/>
              <a:gd name="connsiteX3" fmla="*/ 2438400 w 2438400"/>
              <a:gd name="connsiteY3" fmla="*/ 230659 h 232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38400" h="232830">
                <a:moveTo>
                  <a:pt x="0" y="0"/>
                </a:moveTo>
                <a:cubicBezTo>
                  <a:pt x="424935" y="23340"/>
                  <a:pt x="905432" y="64937"/>
                  <a:pt x="1050968" y="82378"/>
                </a:cubicBezTo>
                <a:cubicBezTo>
                  <a:pt x="1196504" y="99819"/>
                  <a:pt x="1065834" y="203759"/>
                  <a:pt x="1301836" y="218947"/>
                </a:cubicBezTo>
                <a:cubicBezTo>
                  <a:pt x="1537838" y="234135"/>
                  <a:pt x="1924221" y="234778"/>
                  <a:pt x="2438400" y="230659"/>
                </a:cubicBezTo>
              </a:path>
            </a:pathLst>
          </a:custGeom>
          <a:ln w="25400">
            <a:solidFill>
              <a:srgbClr val="FFFF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028000" y="2160000"/>
            <a:ext cx="144000" cy="1353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248000" y="1008000"/>
            <a:ext cx="2808000" cy="612000"/>
          </a:xfrm>
          <a:prstGeom prst="roundRect">
            <a:avLst>
              <a:gd name="adj" fmla="val 18632"/>
            </a:avLst>
          </a:prstGeom>
          <a:solidFill>
            <a:schemeClr val="lt1">
              <a:alpha val="90000"/>
            </a:schemeClr>
          </a:solidFill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ym typeface="Wingdings" panose="05000000000000000000" pitchFamily="2" charset="2"/>
              </a:rPr>
              <a:t>Possible scenario</a:t>
            </a:r>
            <a:endParaRPr lang="en-US" sz="2000" dirty="0"/>
          </a:p>
        </p:txBody>
      </p:sp>
      <p:sp>
        <p:nvSpPr>
          <p:cNvPr id="14" name="Rectangle 13"/>
          <p:cNvSpPr/>
          <p:nvPr/>
        </p:nvSpPr>
        <p:spPr>
          <a:xfrm>
            <a:off x="8028000" y="3553200"/>
            <a:ext cx="2520000" cy="18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338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BCT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08000"/>
            <a:ext cx="3240000" cy="5112000"/>
          </a:xfrm>
        </p:spPr>
        <p:txBody>
          <a:bodyPr>
            <a:noAutofit/>
          </a:bodyPr>
          <a:lstStyle/>
          <a:p>
            <a:r>
              <a:rPr lang="en-US" sz="1800" dirty="0" smtClean="0"/>
              <a:t>Injection of 72 bunch batches (standard 25 ns) and 48 bunch batches (BCMS) with up to 2e11 ppb</a:t>
            </a:r>
            <a:endParaRPr lang="en-US" sz="1800" dirty="0" smtClean="0">
              <a:sym typeface="Wingdings" panose="05000000000000000000" pitchFamily="2" charset="2"/>
            </a:endParaRP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r>
              <a:rPr lang="en-US" sz="1800" dirty="0" smtClean="0">
                <a:sym typeface="Wingdings" panose="05000000000000000000" pitchFamily="2" charset="2"/>
              </a:rPr>
              <a:t>Nominal longitudinal parameters </a:t>
            </a:r>
            <a:r>
              <a:rPr lang="en-US" sz="1800" dirty="0">
                <a:sym typeface="Wingdings" panose="05000000000000000000" pitchFamily="2" charset="2"/>
              </a:rPr>
              <a:t>(0.35 eVs) </a:t>
            </a:r>
            <a:r>
              <a:rPr lang="en-US" sz="1800" dirty="0" smtClean="0">
                <a:sym typeface="Wingdings" panose="05000000000000000000" pitchFamily="2" charset="2"/>
              </a:rPr>
              <a:t>from the 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000" y="864000"/>
            <a:ext cx="8784000" cy="58560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09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done in July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1008000"/>
            <a:ext cx="4824000" cy="5112000"/>
          </a:xfrm>
        </p:spPr>
        <p:txBody>
          <a:bodyPr>
            <a:normAutofit/>
          </a:bodyPr>
          <a:lstStyle/>
          <a:p>
            <a:r>
              <a:rPr lang="en-US" sz="1800" dirty="0"/>
              <a:t>Experiment with a special cycle consisting of a small ramp from 26 GeV to 28 GeV to </a:t>
            </a:r>
            <a:r>
              <a:rPr lang="en-US" sz="1800" b="1" dirty="0">
                <a:solidFill>
                  <a:srgbClr val="FF0000"/>
                </a:solidFill>
              </a:rPr>
              <a:t>simulate the start of ramp</a:t>
            </a:r>
            <a:r>
              <a:rPr lang="en-US" sz="1800" dirty="0"/>
              <a:t>.</a:t>
            </a:r>
          </a:p>
          <a:p>
            <a:endParaRPr lang="en-US" sz="1800" dirty="0"/>
          </a:p>
          <a:p>
            <a:r>
              <a:rPr lang="en-US" sz="1800" dirty="0"/>
              <a:t>Tune kicker programmed at 2000 </a:t>
            </a:r>
            <a:r>
              <a:rPr lang="en-US" sz="1800" dirty="0" err="1"/>
              <a:t>ms</a:t>
            </a:r>
            <a:r>
              <a:rPr lang="en-US" sz="1800" dirty="0"/>
              <a:t> and at 7200 </a:t>
            </a:r>
            <a:r>
              <a:rPr lang="en-US" sz="1800" dirty="0" err="1"/>
              <a:t>ms</a:t>
            </a:r>
            <a:r>
              <a:rPr lang="en-US" sz="1800" dirty="0"/>
              <a:t> to clean uncaptured beam</a:t>
            </a:r>
          </a:p>
          <a:p>
            <a:endParaRPr lang="en-US" sz="1800" dirty="0"/>
          </a:p>
          <a:p>
            <a:r>
              <a:rPr lang="en-US" sz="1800" dirty="0"/>
              <a:t>After the start of the ramp,</a:t>
            </a:r>
            <a:r>
              <a:rPr lang="en-US" sz="1800" b="1" dirty="0">
                <a:solidFill>
                  <a:srgbClr val="FF0000"/>
                </a:solidFill>
              </a:rPr>
              <a:t> all intensities ultimately reach the same </a:t>
            </a:r>
            <a:r>
              <a:rPr lang="en-US" sz="1800" b="1" dirty="0" smtClean="0">
                <a:solidFill>
                  <a:srgbClr val="FF0000"/>
                </a:solidFill>
              </a:rPr>
              <a:t>value</a:t>
            </a:r>
            <a:endParaRPr lang="en-US" sz="1800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Kevin Li - SPS injection losses review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000" y="900000"/>
            <a:ext cx="7200000" cy="540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2000" y="900000"/>
            <a:ext cx="7200000" cy="5400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6192000" y="3733200"/>
            <a:ext cx="2736000" cy="0"/>
          </a:xfrm>
          <a:prstGeom prst="line">
            <a:avLst/>
          </a:prstGeom>
          <a:ln w="1905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396000" y="4500000"/>
            <a:ext cx="4608000" cy="1368000"/>
          </a:xfrm>
          <a:prstGeom prst="roundRect">
            <a:avLst>
              <a:gd name="adj" fmla="val 7506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>
                <a:sym typeface="Wingdings" panose="05000000000000000000" pitchFamily="2" charset="2"/>
              </a:rPr>
              <a:t>Limiting these losses during flat bottom might 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not actually give a net improvement</a:t>
            </a:r>
            <a:r>
              <a:rPr lang="en-US" dirty="0">
                <a:sym typeface="Wingdings" panose="05000000000000000000" pitchFamily="2" charset="2"/>
              </a:rPr>
              <a:t> after start of the ramp – as particle will be lost there in any case</a:t>
            </a:r>
            <a:r>
              <a:rPr lang="en-US" dirty="0" smtClean="0">
                <a:sym typeface="Wingdings" panose="05000000000000000000" pitchFamily="2" charset="2"/>
              </a:rPr>
              <a:t>.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0" y="972000"/>
            <a:ext cx="12192000" cy="57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3" t="20300" r="17039" b="18919"/>
          <a:stretch/>
        </p:blipFill>
        <p:spPr>
          <a:xfrm>
            <a:off x="1416000" y="-17988"/>
            <a:ext cx="9360000" cy="6893976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 rot="60000">
            <a:off x="6224400" y="2437043"/>
            <a:ext cx="846000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356800" y="2844000"/>
            <a:ext cx="846000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510864" y="3273835"/>
            <a:ext cx="846000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028000" y="2088000"/>
            <a:ext cx="144000" cy="1425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8100000" y="1188000"/>
            <a:ext cx="9670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FF00"/>
                </a:solidFill>
              </a:rPr>
              <a:t>Better?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4248000" y="1008000"/>
            <a:ext cx="2808000" cy="612000"/>
          </a:xfrm>
          <a:prstGeom prst="roundRect">
            <a:avLst>
              <a:gd name="adj" fmla="val 18632"/>
            </a:avLst>
          </a:prstGeom>
          <a:solidFill>
            <a:schemeClr val="lt1">
              <a:alpha val="90000"/>
            </a:schemeClr>
          </a:solidFill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ym typeface="Wingdings" panose="05000000000000000000" pitchFamily="2" charset="2"/>
              </a:rPr>
              <a:t>Possible scenario</a:t>
            </a:r>
            <a:endParaRPr lang="en-US" sz="2000" dirty="0"/>
          </a:p>
        </p:txBody>
      </p:sp>
      <p:sp>
        <p:nvSpPr>
          <p:cNvPr id="25" name="Rectangle 24"/>
          <p:cNvSpPr/>
          <p:nvPr/>
        </p:nvSpPr>
        <p:spPr>
          <a:xfrm>
            <a:off x="8028000" y="3553200"/>
            <a:ext cx="2520000" cy="18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/>
        </p:nvSpPr>
        <p:spPr>
          <a:xfrm>
            <a:off x="336000" y="5112000"/>
            <a:ext cx="11520000" cy="1368000"/>
          </a:xfrm>
          <a:prstGeom prst="roundRect">
            <a:avLst>
              <a:gd name="adj" fmla="val 7506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ym typeface="Wingdings" panose="05000000000000000000" pitchFamily="2" charset="2"/>
              </a:rPr>
              <a:t>Optimizing for running at lower </a:t>
            </a:r>
            <a:r>
              <a:rPr lang="en-US" sz="2000" dirty="0" err="1" smtClean="0">
                <a:sym typeface="Wingdings" panose="05000000000000000000" pitchFamily="2" charset="2"/>
              </a:rPr>
              <a:t>chromaticities</a:t>
            </a:r>
            <a:r>
              <a:rPr lang="en-US" sz="2000" dirty="0" smtClean="0">
                <a:sym typeface="Wingdings" panose="05000000000000000000" pitchFamily="2" charset="2"/>
              </a:rPr>
              <a:t> will 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yield improved lifetimes at flat bottom</a:t>
            </a:r>
            <a:r>
              <a:rPr lang="en-US" sz="2000" dirty="0" smtClean="0">
                <a:sym typeface="Wingdings" panose="05000000000000000000" pitchFamily="2" charset="2"/>
              </a:rPr>
              <a:t>. </a:t>
            </a:r>
          </a:p>
          <a:p>
            <a:pPr algn="ctr"/>
            <a:r>
              <a:rPr lang="en-US" sz="2000" dirty="0" smtClean="0">
                <a:sym typeface="Wingdings" panose="05000000000000000000" pitchFamily="2" charset="2"/>
              </a:rPr>
              <a:t>Whether or not this will ultimately lead to more beam at flat top depends sensitively on the </a:t>
            </a:r>
            <a:r>
              <a:rPr lang="en-US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amount of large off-momentum particles and uncaptured beam</a:t>
            </a:r>
            <a:r>
              <a:rPr lang="en-US" sz="2000" dirty="0" smtClean="0">
                <a:sym typeface="Wingdings" panose="05000000000000000000" pitchFamily="2" charset="2"/>
              </a:rPr>
              <a:t>.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7372800" y="2016000"/>
            <a:ext cx="648000" cy="18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7088531" y="2038350"/>
            <a:ext cx="3414712" cy="327507"/>
          </a:xfrm>
          <a:custGeom>
            <a:avLst/>
            <a:gdLst>
              <a:gd name="connsiteX0" fmla="*/ 0 w 2438400"/>
              <a:gd name="connsiteY0" fmla="*/ 0 h 233772"/>
              <a:gd name="connsiteX1" fmla="*/ 1046206 w 2438400"/>
              <a:gd name="connsiteY1" fmla="*/ 82378 h 233772"/>
              <a:gd name="connsiteX2" fmla="*/ 1178011 w 2438400"/>
              <a:gd name="connsiteY2" fmla="*/ 214184 h 233772"/>
              <a:gd name="connsiteX3" fmla="*/ 2438400 w 2438400"/>
              <a:gd name="connsiteY3" fmla="*/ 230659 h 233772"/>
              <a:gd name="connsiteX0" fmla="*/ 0 w 2438400"/>
              <a:gd name="connsiteY0" fmla="*/ 0 h 233772"/>
              <a:gd name="connsiteX1" fmla="*/ 1046206 w 2438400"/>
              <a:gd name="connsiteY1" fmla="*/ 82378 h 233772"/>
              <a:gd name="connsiteX2" fmla="*/ 1178011 w 2438400"/>
              <a:gd name="connsiteY2" fmla="*/ 214184 h 233772"/>
              <a:gd name="connsiteX3" fmla="*/ 2438400 w 2438400"/>
              <a:gd name="connsiteY3" fmla="*/ 230659 h 233772"/>
              <a:gd name="connsiteX0" fmla="*/ 0 w 2438400"/>
              <a:gd name="connsiteY0" fmla="*/ 0 h 234213"/>
              <a:gd name="connsiteX1" fmla="*/ 979531 w 2438400"/>
              <a:gd name="connsiteY1" fmla="*/ 72853 h 234213"/>
              <a:gd name="connsiteX2" fmla="*/ 1178011 w 2438400"/>
              <a:gd name="connsiteY2" fmla="*/ 214184 h 234213"/>
              <a:gd name="connsiteX3" fmla="*/ 2438400 w 2438400"/>
              <a:gd name="connsiteY3" fmla="*/ 230659 h 234213"/>
              <a:gd name="connsiteX0" fmla="*/ 0 w 2438400"/>
              <a:gd name="connsiteY0" fmla="*/ 0 h 231265"/>
              <a:gd name="connsiteX1" fmla="*/ 979531 w 2438400"/>
              <a:gd name="connsiteY1" fmla="*/ 72853 h 231265"/>
              <a:gd name="connsiteX2" fmla="*/ 1178011 w 2438400"/>
              <a:gd name="connsiteY2" fmla="*/ 214184 h 231265"/>
              <a:gd name="connsiteX3" fmla="*/ 2438400 w 2438400"/>
              <a:gd name="connsiteY3" fmla="*/ 230659 h 231265"/>
              <a:gd name="connsiteX0" fmla="*/ 0 w 2438400"/>
              <a:gd name="connsiteY0" fmla="*/ 0 h 233772"/>
              <a:gd name="connsiteX1" fmla="*/ 1050968 w 2438400"/>
              <a:gd name="connsiteY1" fmla="*/ 82378 h 233772"/>
              <a:gd name="connsiteX2" fmla="*/ 1178011 w 2438400"/>
              <a:gd name="connsiteY2" fmla="*/ 214184 h 233772"/>
              <a:gd name="connsiteX3" fmla="*/ 2438400 w 2438400"/>
              <a:gd name="connsiteY3" fmla="*/ 230659 h 233772"/>
              <a:gd name="connsiteX0" fmla="*/ 0 w 2438400"/>
              <a:gd name="connsiteY0" fmla="*/ 0 h 235641"/>
              <a:gd name="connsiteX1" fmla="*/ 1050968 w 2438400"/>
              <a:gd name="connsiteY1" fmla="*/ 82378 h 235641"/>
              <a:gd name="connsiteX2" fmla="*/ 1301836 w 2438400"/>
              <a:gd name="connsiteY2" fmla="*/ 218947 h 235641"/>
              <a:gd name="connsiteX3" fmla="*/ 2438400 w 2438400"/>
              <a:gd name="connsiteY3" fmla="*/ 230659 h 235641"/>
              <a:gd name="connsiteX0" fmla="*/ 0 w 2438400"/>
              <a:gd name="connsiteY0" fmla="*/ 0 h 232830"/>
              <a:gd name="connsiteX1" fmla="*/ 1050968 w 2438400"/>
              <a:gd name="connsiteY1" fmla="*/ 82378 h 232830"/>
              <a:gd name="connsiteX2" fmla="*/ 1301836 w 2438400"/>
              <a:gd name="connsiteY2" fmla="*/ 218947 h 232830"/>
              <a:gd name="connsiteX3" fmla="*/ 2438400 w 2438400"/>
              <a:gd name="connsiteY3" fmla="*/ 230659 h 232830"/>
              <a:gd name="connsiteX0" fmla="*/ 0 w 2438400"/>
              <a:gd name="connsiteY0" fmla="*/ 0 h 232830"/>
              <a:gd name="connsiteX1" fmla="*/ 1050968 w 2438400"/>
              <a:gd name="connsiteY1" fmla="*/ 82378 h 232830"/>
              <a:gd name="connsiteX2" fmla="*/ 1301836 w 2438400"/>
              <a:gd name="connsiteY2" fmla="*/ 218947 h 232830"/>
              <a:gd name="connsiteX3" fmla="*/ 2438400 w 2438400"/>
              <a:gd name="connsiteY3" fmla="*/ 230659 h 232830"/>
              <a:gd name="connsiteX0" fmla="*/ 0 w 2438400"/>
              <a:gd name="connsiteY0" fmla="*/ 0 h 240258"/>
              <a:gd name="connsiteX1" fmla="*/ 1041443 w 2438400"/>
              <a:gd name="connsiteY1" fmla="*/ 10941 h 240258"/>
              <a:gd name="connsiteX2" fmla="*/ 1301836 w 2438400"/>
              <a:gd name="connsiteY2" fmla="*/ 218947 h 240258"/>
              <a:gd name="connsiteX3" fmla="*/ 2438400 w 2438400"/>
              <a:gd name="connsiteY3" fmla="*/ 230659 h 240258"/>
              <a:gd name="connsiteX0" fmla="*/ 0 w 3414712"/>
              <a:gd name="connsiteY0" fmla="*/ 0 h 335508"/>
              <a:gd name="connsiteX1" fmla="*/ 2017755 w 3414712"/>
              <a:gd name="connsiteY1" fmla="*/ 106191 h 335508"/>
              <a:gd name="connsiteX2" fmla="*/ 2278148 w 3414712"/>
              <a:gd name="connsiteY2" fmla="*/ 314197 h 335508"/>
              <a:gd name="connsiteX3" fmla="*/ 3414712 w 3414712"/>
              <a:gd name="connsiteY3" fmla="*/ 325909 h 335508"/>
              <a:gd name="connsiteX0" fmla="*/ 0 w 3414712"/>
              <a:gd name="connsiteY0" fmla="*/ 0 h 335508"/>
              <a:gd name="connsiteX1" fmla="*/ 2017755 w 3414712"/>
              <a:gd name="connsiteY1" fmla="*/ 106191 h 335508"/>
              <a:gd name="connsiteX2" fmla="*/ 2278148 w 3414712"/>
              <a:gd name="connsiteY2" fmla="*/ 314197 h 335508"/>
              <a:gd name="connsiteX3" fmla="*/ 3414712 w 3414712"/>
              <a:gd name="connsiteY3" fmla="*/ 325909 h 335508"/>
              <a:gd name="connsiteX0" fmla="*/ 0 w 3414712"/>
              <a:gd name="connsiteY0" fmla="*/ 0 h 339146"/>
              <a:gd name="connsiteX1" fmla="*/ 2012992 w 3414712"/>
              <a:gd name="connsiteY1" fmla="*/ 53803 h 339146"/>
              <a:gd name="connsiteX2" fmla="*/ 2278148 w 3414712"/>
              <a:gd name="connsiteY2" fmla="*/ 314197 h 339146"/>
              <a:gd name="connsiteX3" fmla="*/ 3414712 w 3414712"/>
              <a:gd name="connsiteY3" fmla="*/ 325909 h 339146"/>
              <a:gd name="connsiteX0" fmla="*/ 0 w 3414712"/>
              <a:gd name="connsiteY0" fmla="*/ 0 h 327507"/>
              <a:gd name="connsiteX1" fmla="*/ 2012992 w 3414712"/>
              <a:gd name="connsiteY1" fmla="*/ 53803 h 327507"/>
              <a:gd name="connsiteX2" fmla="*/ 2278148 w 3414712"/>
              <a:gd name="connsiteY2" fmla="*/ 314197 h 327507"/>
              <a:gd name="connsiteX3" fmla="*/ 3414712 w 3414712"/>
              <a:gd name="connsiteY3" fmla="*/ 325909 h 327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4712" h="327507">
                <a:moveTo>
                  <a:pt x="0" y="0"/>
                </a:moveTo>
                <a:lnTo>
                  <a:pt x="2012992" y="53803"/>
                </a:lnTo>
                <a:cubicBezTo>
                  <a:pt x="2192658" y="72832"/>
                  <a:pt x="2092153" y="302184"/>
                  <a:pt x="2278148" y="314197"/>
                </a:cubicBezTo>
                <a:cubicBezTo>
                  <a:pt x="2464143" y="326210"/>
                  <a:pt x="2900533" y="330028"/>
                  <a:pt x="3414712" y="325909"/>
                </a:cubicBezTo>
              </a:path>
            </a:pathLst>
          </a:custGeom>
          <a:ln w="25400">
            <a:solidFill>
              <a:srgbClr val="FFFF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052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Spotlight – orbit optimization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8784000" y="1152000"/>
            <a:ext cx="324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Orbit optimization by implementation of local bumps for high intensity beams.</a:t>
            </a: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r>
              <a:rPr lang="en-US" sz="1800" dirty="0" smtClean="0">
                <a:sym typeface="Wingdings" panose="05000000000000000000" pitchFamily="2" charset="2"/>
              </a:rPr>
              <a:t>Standard 25 ns beam – 1 x 72 bunches</a:t>
            </a:r>
          </a:p>
        </p:txBody>
      </p:sp>
      <p:sp>
        <p:nvSpPr>
          <p:cNvPr id="7" name="Rectangle 6"/>
          <p:cNvSpPr/>
          <p:nvPr/>
        </p:nvSpPr>
        <p:spPr>
          <a:xfrm>
            <a:off x="1368000" y="1242000"/>
            <a:ext cx="36000" cy="1908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430000" y="1242000"/>
            <a:ext cx="72000" cy="19080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317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orbit optimization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000" y="2160000"/>
            <a:ext cx="7920000" cy="4451387"/>
          </a:xfrm>
          <a:prstGeom prst="rect">
            <a:avLst/>
          </a:prstGeom>
          <a:ln w="25400">
            <a:solidFill>
              <a:srgbClr val="FF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368000" y="1242000"/>
            <a:ext cx="36000" cy="1908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8" name="Rounded Rectangle 7"/>
          <p:cNvSpPr/>
          <p:nvPr/>
        </p:nvSpPr>
        <p:spPr>
          <a:xfrm>
            <a:off x="336000" y="1008000"/>
            <a:ext cx="11520000" cy="936000"/>
          </a:xfrm>
          <a:prstGeom prst="roundRect">
            <a:avLst>
              <a:gd name="adj" fmla="val 7506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ym typeface="Wingdings" panose="05000000000000000000" pitchFamily="2" charset="2"/>
              </a:rPr>
              <a:t>Local orbit bumps lead to an improved transmission in locations with aperture bottle-necks.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1148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000" y="936000"/>
            <a:ext cx="11520000" cy="5616000"/>
          </a:xfrm>
        </p:spPr>
        <p:txBody>
          <a:bodyPr>
            <a:normAutofit/>
          </a:bodyPr>
          <a:lstStyle/>
          <a:p>
            <a:r>
              <a:rPr lang="en-US" dirty="0" smtClean="0"/>
              <a:t>The operational working point is already close to an optimum.</a:t>
            </a:r>
          </a:p>
          <a:p>
            <a:endParaRPr lang="en-US" dirty="0" smtClean="0"/>
          </a:p>
          <a:p>
            <a:r>
              <a:rPr lang="en-US" dirty="0" smtClean="0"/>
              <a:t>Off-momentum particles or uncaptured beam are prone to incoherent losses at flat-bottom.</a:t>
            </a:r>
          </a:p>
          <a:p>
            <a:endParaRPr lang="en-US" dirty="0" smtClean="0"/>
          </a:p>
          <a:p>
            <a:r>
              <a:rPr lang="en-US" dirty="0" smtClean="0"/>
              <a:t>For high intensity (&gt;1.8e11 p/b) the chromaticity needs to be high around 0.5 in the horizontal plane to avoid instabilities.</a:t>
            </a:r>
          </a:p>
          <a:p>
            <a:endParaRPr lang="en-US" dirty="0" smtClean="0"/>
          </a:p>
          <a:p>
            <a:r>
              <a:rPr lang="en-US" dirty="0" smtClean="0"/>
              <a:t>Running at lower </a:t>
            </a:r>
            <a:r>
              <a:rPr lang="en-US" dirty="0" err="1" smtClean="0"/>
              <a:t>chromaticities</a:t>
            </a:r>
            <a:r>
              <a:rPr lang="en-US" dirty="0" smtClean="0"/>
              <a:t> will reduce flat-bottom losses but the ultimate gain will depend sensitively on the amount and distribution of off-momentum particles and uncaptured beam.</a:t>
            </a:r>
          </a:p>
          <a:p>
            <a:endParaRPr lang="en-US" dirty="0" smtClean="0"/>
          </a:p>
          <a:p>
            <a:r>
              <a:rPr lang="en-GB" dirty="0" smtClean="0"/>
              <a:t>Slightly improved transmission after orbit bumps in locations with aperture bottle-necks.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1657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772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 smtClean="0"/>
              <a:t>Transfer overview – losses overview; with studies, trims inside</a:t>
            </a:r>
          </a:p>
          <a:p>
            <a:pPr algn="just"/>
            <a:r>
              <a:rPr lang="en-US" dirty="0" smtClean="0"/>
              <a:t>Orbit </a:t>
            </a:r>
            <a:r>
              <a:rPr lang="en-US" dirty="0" smtClean="0">
                <a:sym typeface="Wingdings" panose="05000000000000000000" pitchFamily="2" charset="2"/>
              </a:rPr>
              <a:t> aperture limitations, momentum acceptance etc. with reference to </a:t>
            </a:r>
            <a:r>
              <a:rPr lang="en-US" dirty="0" err="1" smtClean="0">
                <a:sym typeface="Wingdings" panose="05000000000000000000" pitchFamily="2" charset="2"/>
              </a:rPr>
              <a:t>Verena’s</a:t>
            </a:r>
            <a:r>
              <a:rPr lang="en-US" dirty="0" smtClean="0">
                <a:sym typeface="Wingdings" panose="05000000000000000000" pitchFamily="2" charset="2"/>
              </a:rPr>
              <a:t> talk</a:t>
            </a: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WP  tune spread, bunch-by-bunch tune shifts with SC and Michele’s plots</a:t>
            </a: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Chromaticity  impact on beam stability – lifetime plots, trims, also with </a:t>
            </a:r>
            <a:r>
              <a:rPr lang="en-US" dirty="0" err="1" smtClean="0">
                <a:sym typeface="Wingdings" panose="05000000000000000000" pitchFamily="2" charset="2"/>
              </a:rPr>
              <a:t>octupoles</a:t>
            </a:r>
            <a:r>
              <a:rPr lang="en-US" dirty="0" smtClean="0">
                <a:sym typeface="Wingdings" panose="05000000000000000000" pitchFamily="2" charset="2"/>
              </a:rPr>
              <a:t>; show second order chromaticity effects from </a:t>
            </a:r>
            <a:r>
              <a:rPr lang="en-US" dirty="0" err="1" smtClean="0">
                <a:sym typeface="Wingdings" panose="05000000000000000000" pitchFamily="2" charset="2"/>
              </a:rPr>
              <a:t>octupoles</a:t>
            </a:r>
            <a:r>
              <a:rPr lang="en-US" dirty="0" smtClean="0">
                <a:sym typeface="Wingdings" panose="05000000000000000000" pitchFamily="2" charset="2"/>
              </a:rPr>
              <a:t>, warn about large off-momentum particles and uncaptured beam, show examples from voltage scan with FBCT and potential no-gains from </a:t>
            </a:r>
            <a:r>
              <a:rPr lang="en-US" dirty="0" err="1" smtClean="0">
                <a:sym typeface="Wingdings" panose="05000000000000000000" pitchFamily="2" charset="2"/>
              </a:rPr>
              <a:t>chroma</a:t>
            </a:r>
            <a:r>
              <a:rPr lang="en-US" dirty="0" smtClean="0">
                <a:sym typeface="Wingdings" panose="05000000000000000000" pitchFamily="2" charset="2"/>
              </a:rPr>
              <a:t> improvement. Studies scanning </a:t>
            </a:r>
            <a:r>
              <a:rPr lang="en-US" dirty="0" err="1" smtClean="0">
                <a:sym typeface="Wingdings" panose="05000000000000000000" pitchFamily="2" charset="2"/>
              </a:rPr>
              <a:t>chroma</a:t>
            </a:r>
            <a:r>
              <a:rPr lang="en-US" dirty="0" smtClean="0">
                <a:sym typeface="Wingdings" panose="05000000000000000000" pitchFamily="2" charset="2"/>
              </a:rPr>
              <a:t> with kicking the uncaptured beam and ramping will help.</a:t>
            </a: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Conclude with gains per effect, optimization/mitigation methods and </a:t>
            </a:r>
            <a:r>
              <a:rPr lang="en-US" dirty="0" err="1" smtClean="0">
                <a:sym typeface="Wingdings" panose="05000000000000000000" pitchFamily="2" charset="2"/>
              </a:rPr>
              <a:t>lmitations</a:t>
            </a:r>
            <a:r>
              <a:rPr lang="en-US" dirty="0" smtClean="0">
                <a:sym typeface="Wingdings" panose="05000000000000000000" pitchFamily="2" charset="2"/>
              </a:rPr>
              <a:t>/warnings.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25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Chromaticity and non-linear model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36000" y="1008000"/>
            <a:ext cx="3960000" cy="5112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Chromaticity will lead to a detuning of individual off-momentum particles</a:t>
            </a:r>
          </a:p>
          <a:p>
            <a:r>
              <a:rPr lang="en-US" sz="1800" dirty="0" smtClean="0"/>
              <a:t>Due to the multipole errors in dipoles, the chromatic detuning is non-linear</a:t>
            </a:r>
          </a:p>
          <a:p>
            <a:r>
              <a:rPr lang="en-US" sz="1800" dirty="0" smtClean="0"/>
              <a:t>Measurement of the non-linear chromaticity allow to deduce the </a:t>
            </a:r>
            <a:r>
              <a:rPr lang="en-US" sz="1800" b="1" dirty="0" smtClean="0">
                <a:solidFill>
                  <a:srgbClr val="FF0000"/>
                </a:solidFill>
              </a:rPr>
              <a:t>tune footprint of these off-momentum/uncaptured particles (without other incoherent tune shift)</a:t>
            </a:r>
            <a:endParaRPr lang="en-US" sz="1800" b="1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6" name="Rounded Rectangle 5"/>
          <p:cNvSpPr/>
          <p:nvPr/>
        </p:nvSpPr>
        <p:spPr>
          <a:xfrm>
            <a:off x="288000" y="3852000"/>
            <a:ext cx="3960000" cy="2520000"/>
          </a:xfrm>
          <a:prstGeom prst="roundRect">
            <a:avLst>
              <a:gd name="adj" fmla="val 3903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In a qualitative view we </a:t>
            </a:r>
            <a:r>
              <a:rPr lang="en-US" b="1" dirty="0" smtClean="0">
                <a:solidFill>
                  <a:srgbClr val="FF0000"/>
                </a:solidFill>
              </a:rPr>
              <a:t>focus on large off-momentum/uncaptured</a:t>
            </a:r>
            <a:r>
              <a:rPr lang="en-US" dirty="0" smtClean="0"/>
              <a:t> particles</a:t>
            </a:r>
          </a:p>
          <a:p>
            <a:endParaRPr lang="en-US" b="1" dirty="0">
              <a:sym typeface="Wingdings" panose="05000000000000000000" pitchFamily="2" charset="2"/>
            </a:endParaRPr>
          </a:p>
          <a:p>
            <a:r>
              <a:rPr lang="en-US" b="1" dirty="0" smtClean="0">
                <a:sym typeface="Wingdings" panose="05000000000000000000" pitchFamily="2" charset="2"/>
              </a:rPr>
              <a:t>We </a:t>
            </a:r>
            <a:r>
              <a:rPr lang="en-US" b="1" dirty="0" smtClean="0"/>
              <a:t>neglect incoherent tune shifts from </a:t>
            </a:r>
            <a:r>
              <a:rPr lang="en-US" b="1" dirty="0" err="1" smtClean="0"/>
              <a:t>quadrupolar</a:t>
            </a:r>
            <a:r>
              <a:rPr lang="en-US" b="1" dirty="0" smtClean="0"/>
              <a:t> wakes and space charge </a:t>
            </a:r>
          </a:p>
          <a:p>
            <a:endParaRPr lang="en-US" dirty="0"/>
          </a:p>
          <a:p>
            <a:r>
              <a:rPr lang="en-US" dirty="0" smtClean="0"/>
              <a:t>This will be a</a:t>
            </a:r>
            <a:r>
              <a:rPr lang="en-US" b="1" dirty="0" smtClean="0">
                <a:solidFill>
                  <a:srgbClr val="FF0000"/>
                </a:solidFill>
              </a:rPr>
              <a:t> recurring view</a:t>
            </a:r>
            <a:r>
              <a:rPr lang="en-US" dirty="0" smtClean="0"/>
              <a:t> and we will see later why this makes sense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000" y="1008000"/>
            <a:ext cx="7560000" cy="529200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54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coherent effects and incoherent losses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00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" y="1908000"/>
            <a:ext cx="7200000" cy="4628571"/>
          </a:xfrm>
          <a:prstGeom prst="rect">
            <a:avLst/>
          </a:prstGeom>
          <a:ln w="25400">
            <a:solidFill>
              <a:schemeClr val="accent3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8607834" y="1260000"/>
            <a:ext cx="324000" cy="187200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583660" y="1260000"/>
            <a:ext cx="8024174" cy="636894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7776000" y="1260000"/>
            <a:ext cx="1155834" cy="648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776000" y="3132000"/>
            <a:ext cx="1155834" cy="3404571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277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coherent effects and incoherent losses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00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607834" y="1260000"/>
            <a:ext cx="324000" cy="187200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583660" y="1260000"/>
            <a:ext cx="8024174" cy="636894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>
            <a:off x="7776000" y="1260000"/>
            <a:ext cx="1155834" cy="648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7776000" y="3132000"/>
            <a:ext cx="1155834" cy="3404571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" y="1908000"/>
            <a:ext cx="7200000" cy="4628571"/>
          </a:xfrm>
          <a:prstGeom prst="rect">
            <a:avLst/>
          </a:prstGeom>
          <a:ln w="25400">
            <a:solidFill>
              <a:schemeClr val="accent3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153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coherent effects and incoherent losses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00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00" y="1908000"/>
            <a:ext cx="7200000" cy="4628571"/>
          </a:xfrm>
          <a:prstGeom prst="rect">
            <a:avLst/>
          </a:prstGeom>
          <a:ln w="25400">
            <a:solidFill>
              <a:schemeClr val="accent3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8607834" y="1260000"/>
            <a:ext cx="324000" cy="187200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583660" y="1260000"/>
            <a:ext cx="8024174" cy="636894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7776000" y="1260000"/>
            <a:ext cx="1155834" cy="648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776000" y="3132000"/>
            <a:ext cx="1155834" cy="3404571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182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BCT overview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000" y="864000"/>
            <a:ext cx="8784000" cy="585600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0" y="1008000"/>
            <a:ext cx="3240000" cy="511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Injection of 72 bunch batches (standard 25 ns) and 48 bunch batches (BCMS) with up to 2e11 ppb</a:t>
            </a:r>
            <a:endParaRPr lang="en-US" sz="1800" dirty="0">
              <a:sym typeface="Wingdings" panose="05000000000000000000" pitchFamily="2" charset="2"/>
            </a:endParaRPr>
          </a:p>
          <a:p>
            <a:endParaRPr lang="en-US" sz="1800" dirty="0">
              <a:sym typeface="Wingdings" panose="05000000000000000000" pitchFamily="2" charset="2"/>
            </a:endParaRPr>
          </a:p>
          <a:p>
            <a:r>
              <a:rPr lang="en-US" sz="1800" dirty="0">
                <a:sym typeface="Wingdings" panose="05000000000000000000" pitchFamily="2" charset="2"/>
              </a:rPr>
              <a:t>Nominal longitudinal parameters (0.35 eVs) from the PS</a:t>
            </a:r>
          </a:p>
          <a:p>
            <a:endParaRPr lang="en-US" sz="1800" dirty="0" smtClean="0">
              <a:sym typeface="Wingdings" panose="05000000000000000000" pitchFamily="2" charset="2"/>
            </a:endParaRPr>
          </a:p>
          <a:p>
            <a:r>
              <a:rPr lang="en-US" sz="1800" dirty="0" smtClean="0">
                <a:sym typeface="Wingdings" panose="05000000000000000000" pitchFamily="2" charset="2"/>
              </a:rPr>
              <a:t>Orbit </a:t>
            </a:r>
            <a:r>
              <a:rPr lang="en-US" sz="1800" dirty="0">
                <a:sym typeface="Wingdings" panose="05000000000000000000" pitchFamily="2" charset="2"/>
              </a:rPr>
              <a:t>optimization </a:t>
            </a:r>
            <a:r>
              <a:rPr lang="en-US" sz="1800" dirty="0" smtClean="0">
                <a:sym typeface="Wingdings" panose="05000000000000000000" pitchFamily="2" charset="2"/>
              </a:rPr>
              <a:t>together with studies of incoherent and coherent effects on beam lifetime and beam quality</a:t>
            </a:r>
            <a:endParaRPr lang="en-GB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8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coherent effects and incoherent losses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00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8607825" y="1260000"/>
            <a:ext cx="324000" cy="187200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H="1">
            <a:off x="336000" y="1260000"/>
            <a:ext cx="8304000" cy="1944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931825" y="1260000"/>
            <a:ext cx="2924175" cy="1944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640000" y="3132000"/>
            <a:ext cx="2856000" cy="2977714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96000" y="3132000"/>
            <a:ext cx="7620000" cy="2977714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>
            <a:spLocks/>
          </p:cNvSpPr>
          <p:nvPr/>
        </p:nvSpPr>
        <p:spPr>
          <a:xfrm>
            <a:off x="0" y="1152000"/>
            <a:ext cx="324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ym typeface="Wingdings" panose="05000000000000000000" pitchFamily="2" charset="2"/>
              </a:rPr>
              <a:t>Looking at losses during fixed interval (3500 </a:t>
            </a:r>
            <a:r>
              <a:rPr lang="en-US" sz="1800" dirty="0" err="1" smtClean="0">
                <a:sym typeface="Wingdings" panose="05000000000000000000" pitchFamily="2" charset="2"/>
              </a:rPr>
              <a:t>ms</a:t>
            </a:r>
            <a:r>
              <a:rPr lang="en-US" sz="1800" dirty="0" smtClean="0">
                <a:sym typeface="Wingdings" panose="05000000000000000000" pitchFamily="2" charset="2"/>
              </a:rPr>
              <a:t>) after each injection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0" y="3204000"/>
            <a:ext cx="11520000" cy="3291428"/>
          </a:xfrm>
          <a:prstGeom prst="rect">
            <a:avLst/>
          </a:prstGeom>
          <a:ln w="25400">
            <a:solidFill>
              <a:schemeClr val="accent3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51757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coherent effects and incoherent losses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800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>
            <a:off x="8640000" y="3132000"/>
            <a:ext cx="2856000" cy="2977714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96000" y="3132000"/>
            <a:ext cx="7620000" cy="2977714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0" y="1152000"/>
            <a:ext cx="3240000" cy="511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ym typeface="Wingdings" panose="05000000000000000000" pitchFamily="2" charset="2"/>
              </a:rPr>
              <a:t>Looking at losses during fixed interval (3500 </a:t>
            </a:r>
            <a:r>
              <a:rPr lang="en-US" sz="1800" dirty="0" err="1" smtClean="0">
                <a:sym typeface="Wingdings" panose="05000000000000000000" pitchFamily="2" charset="2"/>
              </a:rPr>
              <a:t>ms</a:t>
            </a:r>
            <a:r>
              <a:rPr lang="en-US" sz="1800" dirty="0" smtClean="0">
                <a:sym typeface="Wingdings" panose="05000000000000000000" pitchFamily="2" charset="2"/>
              </a:rPr>
              <a:t>) after each injection</a:t>
            </a:r>
          </a:p>
          <a:p>
            <a:r>
              <a:rPr lang="en-US" sz="1800" dirty="0" smtClean="0">
                <a:sym typeface="Wingdings" panose="05000000000000000000" pitchFamily="2" charset="2"/>
              </a:rPr>
              <a:t>Clear </a:t>
            </a:r>
            <a:r>
              <a:rPr lang="en-US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correlation with chromaticity</a:t>
            </a:r>
            <a:r>
              <a:rPr lang="en-US" sz="1800" dirty="0" smtClean="0">
                <a:sym typeface="Wingdings" panose="05000000000000000000" pitchFamily="2" charset="2"/>
              </a:rPr>
              <a:t> visible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000" y="3204000"/>
            <a:ext cx="11520000" cy="3291428"/>
          </a:xfrm>
          <a:prstGeom prst="rect">
            <a:avLst/>
          </a:prstGeom>
          <a:ln w="25400">
            <a:solidFill>
              <a:schemeClr val="accent3">
                <a:lumMod val="50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Rectangle 13"/>
          <p:cNvSpPr/>
          <p:nvPr/>
        </p:nvSpPr>
        <p:spPr>
          <a:xfrm>
            <a:off x="8607825" y="1260000"/>
            <a:ext cx="324000" cy="187200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336000" y="1260000"/>
            <a:ext cx="8304000" cy="1944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8931825" y="1260000"/>
            <a:ext cx="2924175" cy="1944000"/>
          </a:xfrm>
          <a:prstGeom prst="line">
            <a:avLst/>
          </a:prstGeom>
          <a:ln w="2540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457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voltage scan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690000" y="4086000"/>
            <a:ext cx="252000" cy="1890000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690000" y="936000"/>
            <a:ext cx="918000" cy="3150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942000" y="4923692"/>
            <a:ext cx="7866000" cy="105230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3168000" y="4923692"/>
            <a:ext cx="522000" cy="105230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000" y="936000"/>
            <a:ext cx="8640000" cy="3987692"/>
          </a:xfrm>
          <a:prstGeom prst="rect">
            <a:avLst/>
          </a:prstGeom>
          <a:ln w="25400">
            <a:solidFill>
              <a:schemeClr val="accent2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000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voltage scan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3690000" y="4086000"/>
            <a:ext cx="252000" cy="1890000"/>
          </a:xfrm>
          <a:prstGeom prst="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3690000" y="936000"/>
            <a:ext cx="918000" cy="315000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942000" y="4923692"/>
            <a:ext cx="7866000" cy="105230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3168000" y="4923692"/>
            <a:ext cx="522000" cy="1052309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000" y="936000"/>
            <a:ext cx="8640000" cy="3987692"/>
          </a:xfrm>
          <a:prstGeom prst="rect">
            <a:avLst/>
          </a:prstGeom>
          <a:ln w="25400">
            <a:solidFill>
              <a:schemeClr val="accent2">
                <a:lumMod val="75000"/>
              </a:schemeClr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453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Uncaptured beam seen with the FBCT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972000"/>
            <a:ext cx="12192000" cy="5544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8000"/>
            <a:ext cx="5040000" cy="378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000" y="3348000"/>
            <a:ext cx="5040000" cy="378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000" y="3348000"/>
            <a:ext cx="5040000" cy="378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000" y="3348000"/>
            <a:ext cx="5040000" cy="378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0000"/>
            <a:ext cx="4680000" cy="351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000" y="1080000"/>
            <a:ext cx="4680000" cy="351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000" y="1080000"/>
            <a:ext cx="4680000" cy="351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000" y="1080000"/>
            <a:ext cx="4680000" cy="351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000" y="1080000"/>
            <a:ext cx="4680000" cy="35100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426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Uncaptured beam seen with the FBCT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0" y="972000"/>
            <a:ext cx="12192000" cy="5544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48000"/>
            <a:ext cx="5040000" cy="378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4000" y="3348000"/>
            <a:ext cx="5040000" cy="37800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000" y="3348000"/>
            <a:ext cx="5040000" cy="378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000" y="3348000"/>
            <a:ext cx="5040000" cy="378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0000"/>
            <a:ext cx="4680000" cy="351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000" y="1080000"/>
            <a:ext cx="4680000" cy="351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6000" y="1080000"/>
            <a:ext cx="4680000" cy="351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000" y="1080000"/>
            <a:ext cx="4680000" cy="351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000" y="1080000"/>
            <a:ext cx="4680000" cy="3510000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1056000" y="3708000"/>
            <a:ext cx="10080000" cy="1440000"/>
          </a:xfrm>
          <a:prstGeom prst="roundRect">
            <a:avLst>
              <a:gd name="adj" fmla="val 9392"/>
            </a:avLst>
          </a:prstGeom>
          <a:ln w="25400">
            <a:solidFill>
              <a:schemeClr val="accent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During the chromaticity scans the voltage was set to XX?? – we expect quite a fraction of uncaptured particles</a:t>
            </a:r>
            <a:endParaRPr lang="en-GB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16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orbit optimization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000" y="792000"/>
            <a:ext cx="7920000" cy="360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368000" y="1242000"/>
            <a:ext cx="36000" cy="1908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118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orbit optimization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000" y="2160000"/>
            <a:ext cx="7920000" cy="4451387"/>
          </a:xfrm>
          <a:prstGeom prst="rect">
            <a:avLst/>
          </a:prstGeom>
          <a:ln w="25400">
            <a:solidFill>
              <a:srgbClr val="FF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368000" y="1242000"/>
            <a:ext cx="36000" cy="1908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430000" y="1242000"/>
            <a:ext cx="72000" cy="19080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2502000" y="1242000"/>
            <a:ext cx="9162000" cy="918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430000" y="1242000"/>
            <a:ext cx="1314000" cy="918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430000" y="3150000"/>
            <a:ext cx="1314000" cy="34613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955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orbit optimization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1999"/>
            <a:ext cx="8784000" cy="58560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000" y="2160000"/>
            <a:ext cx="7920000" cy="4451387"/>
          </a:xfrm>
          <a:prstGeom prst="rect">
            <a:avLst/>
          </a:prstGeom>
          <a:ln w="25400">
            <a:solidFill>
              <a:srgbClr val="FF00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368000" y="1242000"/>
            <a:ext cx="36000" cy="1908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430000" y="1242000"/>
            <a:ext cx="72000" cy="190800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/>
          <p:nvPr/>
        </p:nvCxnSpPr>
        <p:spPr>
          <a:xfrm>
            <a:off x="2502000" y="1242000"/>
            <a:ext cx="9162000" cy="918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430000" y="1242000"/>
            <a:ext cx="1314000" cy="918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430000" y="3150000"/>
            <a:ext cx="1314000" cy="346138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0" y="972000"/>
            <a:ext cx="12192000" cy="5760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1056000" y="2781000"/>
            <a:ext cx="10080000" cy="1296000"/>
          </a:xfrm>
          <a:prstGeom prst="roundRect">
            <a:avLst>
              <a:gd name="adj" fmla="val 9925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Orbit effects in conjunction with (more global) </a:t>
            </a:r>
            <a:r>
              <a:rPr lang="en-US" sz="2400" b="1" dirty="0" smtClean="0">
                <a:solidFill>
                  <a:srgbClr val="FF0000"/>
                </a:solidFill>
              </a:rPr>
              <a:t>aperture </a:t>
            </a:r>
            <a:r>
              <a:rPr lang="en-US" sz="2400" b="1" dirty="0">
                <a:solidFill>
                  <a:srgbClr val="FF0000"/>
                </a:solidFill>
              </a:rPr>
              <a:t>limitations</a:t>
            </a:r>
            <a:r>
              <a:rPr lang="en-US" sz="2400" dirty="0"/>
              <a:t> – will be discussed later!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8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2000"/>
            <a:ext cx="8784000" cy="585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Spotlight – incoherent effects and WP optimization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84000" y="1152000"/>
            <a:ext cx="3240000" cy="5112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Investigation of losses as a function of tunes for potential working point optimization for high intensity beams.</a:t>
            </a:r>
          </a:p>
          <a:p>
            <a:endParaRPr lang="en-US" sz="1800" dirty="0">
              <a:sym typeface="Wingdings" panose="05000000000000000000" pitchFamily="2" charset="2"/>
            </a:endParaRPr>
          </a:p>
          <a:p>
            <a:r>
              <a:rPr lang="en-US" sz="1800" dirty="0" smtClean="0">
                <a:sym typeface="Wingdings" panose="05000000000000000000" pitchFamily="2" charset="2"/>
              </a:rPr>
              <a:t>BCMS beam – 1 x 48 bunches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134000" y="4085617"/>
            <a:ext cx="1476000" cy="1890000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7261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2000"/>
            <a:ext cx="8784000" cy="585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incoherent effects and WP optimization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0000" y="1008000"/>
            <a:ext cx="2880000" cy="5112000"/>
          </a:xfrm>
        </p:spPr>
        <p:txBody>
          <a:bodyPr>
            <a:normAutofit/>
          </a:bodyPr>
          <a:lstStyle/>
          <a:p>
            <a:pPr algn="just"/>
            <a:endParaRPr lang="en-US" sz="2000" dirty="0" smtClean="0"/>
          </a:p>
          <a:p>
            <a:pPr lvl="1" algn="just"/>
            <a:r>
              <a:rPr lang="en-US" sz="1800" dirty="0" smtClean="0"/>
              <a:t>Aperture limitations </a:t>
            </a:r>
            <a:r>
              <a:rPr lang="en-US" sz="1800" dirty="0" smtClean="0">
                <a:sym typeface="Wingdings" panose="05000000000000000000" pitchFamily="2" charset="2"/>
              </a:rPr>
              <a:t> orbit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0" y="936000"/>
            <a:ext cx="7200000" cy="4624457"/>
          </a:xfrm>
          <a:prstGeom prst="rect">
            <a:avLst/>
          </a:prstGeom>
          <a:ln w="25400">
            <a:solidFill>
              <a:srgbClr val="7030A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1134000" y="4085617"/>
            <a:ext cx="1476000" cy="1890000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134000" y="930000"/>
            <a:ext cx="3474000" cy="315561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134000" y="5560457"/>
            <a:ext cx="3474000" cy="415161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610000" y="5566457"/>
            <a:ext cx="9198000" cy="40916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257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2000"/>
            <a:ext cx="8784000" cy="585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Spotlight – incoherent effects and WP optimization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0000" y="1008000"/>
            <a:ext cx="2880000" cy="5112000"/>
          </a:xfrm>
        </p:spPr>
        <p:txBody>
          <a:bodyPr>
            <a:normAutofit/>
          </a:bodyPr>
          <a:lstStyle/>
          <a:p>
            <a:pPr algn="just"/>
            <a:endParaRPr lang="en-US" sz="2000" dirty="0" smtClean="0"/>
          </a:p>
          <a:p>
            <a:pPr lvl="1" algn="just"/>
            <a:r>
              <a:rPr lang="en-US" sz="1800" dirty="0" smtClean="0"/>
              <a:t>Aperture limitations </a:t>
            </a:r>
            <a:r>
              <a:rPr lang="en-US" sz="1800" dirty="0" smtClean="0">
                <a:sym typeface="Wingdings" panose="05000000000000000000" pitchFamily="2" charset="2"/>
              </a:rPr>
              <a:t> orbit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134000" y="4085617"/>
            <a:ext cx="1476000" cy="1890000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134000" y="930000"/>
            <a:ext cx="3474000" cy="315561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134000" y="5560457"/>
            <a:ext cx="3474000" cy="415161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610000" y="5566457"/>
            <a:ext cx="9198000" cy="40916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0" y="936000"/>
            <a:ext cx="7200000" cy="4624457"/>
          </a:xfrm>
          <a:prstGeom prst="rect">
            <a:avLst/>
          </a:prstGeom>
          <a:ln w="25400">
            <a:solidFill>
              <a:srgbClr val="7030A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Rounded Rectangle 4"/>
          <p:cNvSpPr/>
          <p:nvPr/>
        </p:nvSpPr>
        <p:spPr>
          <a:xfrm>
            <a:off x="2844000" y="5652000"/>
            <a:ext cx="9000000" cy="792000"/>
          </a:xfrm>
          <a:prstGeom prst="roundRect">
            <a:avLst>
              <a:gd name="adj" fmla="val 9925"/>
            </a:avLst>
          </a:prstGeom>
          <a:ln w="25400"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Clear dependence of slow losses on working point – which is the optimum?</a:t>
            </a:r>
            <a:endParaRPr lang="en-US" sz="20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89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working point on flat bottom losses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36000" y="1008000"/>
            <a:ext cx="3960000" cy="51120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The working point is typically set to about: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err="1" smtClean="0"/>
              <a:t>Qx</a:t>
            </a:r>
            <a:r>
              <a:rPr lang="en-US" sz="1800" dirty="0" smtClean="0"/>
              <a:t> = 20.13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 err="1" smtClean="0"/>
              <a:t>Qy</a:t>
            </a:r>
            <a:r>
              <a:rPr lang="en-US" sz="1800" dirty="0" smtClean="0"/>
              <a:t> = 20.18</a:t>
            </a:r>
            <a:endParaRPr lang="en-US" sz="16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30.11.2017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000" y="697999"/>
            <a:ext cx="7920000" cy="6160001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Kevin Li - SPS injection losses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49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arthton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F3B1B"/>
      </a:accent1>
      <a:accent2>
        <a:srgbClr val="D57500"/>
      </a:accent2>
      <a:accent3>
        <a:srgbClr val="DBCA69"/>
      </a:accent3>
      <a:accent4>
        <a:srgbClr val="668D3C"/>
      </a:accent4>
      <a:accent5>
        <a:srgbClr val="4E6172"/>
      </a:accent5>
      <a:accent6>
        <a:srgbClr val="A9A18C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63757</TotalTime>
  <Words>2939</Words>
  <Application>Microsoft Office PowerPoint</Application>
  <PresentationFormat>Widescreen</PresentationFormat>
  <Paragraphs>393</Paragraphs>
  <Slides>58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3" baseType="lpstr">
      <vt:lpstr>Arial</vt:lpstr>
      <vt:lpstr>Calibri</vt:lpstr>
      <vt:lpstr>Calibri Light</vt:lpstr>
      <vt:lpstr>Wingdings</vt:lpstr>
      <vt:lpstr>Office Theme</vt:lpstr>
      <vt:lpstr>Effect of WP, chromaticity, orbit correction on FB losses</vt:lpstr>
      <vt:lpstr>Outline</vt:lpstr>
      <vt:lpstr>Outline</vt:lpstr>
      <vt:lpstr>BCT overview</vt:lpstr>
      <vt:lpstr>BCT overview</vt:lpstr>
      <vt:lpstr>Spotlight – incoherent effects and WP optimization</vt:lpstr>
      <vt:lpstr>Spotlight – incoherent effects and WP optimization</vt:lpstr>
      <vt:lpstr>Spotlight – incoherent effects and WP optimization</vt:lpstr>
      <vt:lpstr>Impact of working point on flat bottom losses</vt:lpstr>
      <vt:lpstr>Impact of working point on flat bottom losses</vt:lpstr>
      <vt:lpstr>Impact of working point on flat bottom losses</vt:lpstr>
      <vt:lpstr>Impact of working point – qualitative analysis</vt:lpstr>
      <vt:lpstr>Impact of working point – qualitative analysis</vt:lpstr>
      <vt:lpstr>Impact of working point on flat bottom losses</vt:lpstr>
      <vt:lpstr>Impact of working point on flat bottom losses</vt:lpstr>
      <vt:lpstr>Impact of working point on flat bottom losses</vt:lpstr>
      <vt:lpstr>Spotlight – voltage scan and connection to losses</vt:lpstr>
      <vt:lpstr>Spotlight – voltage scan and connection to losses</vt:lpstr>
      <vt:lpstr>Spotlight – voltage scan and connection to losses</vt:lpstr>
      <vt:lpstr>Uncaptured beam seen with the FBCT</vt:lpstr>
      <vt:lpstr>Uncaptured beam seen with the FBCT</vt:lpstr>
      <vt:lpstr>Spotlight – coherent effects and incoherent losses</vt:lpstr>
      <vt:lpstr>Spotlight – coherent effects and incoherent losses</vt:lpstr>
      <vt:lpstr>Spotlight – coherent effects and incoherent losses</vt:lpstr>
      <vt:lpstr>Spotlight – coherent effects and incoherent losses</vt:lpstr>
      <vt:lpstr>Spotlight – coherent effects and incoherent losses</vt:lpstr>
      <vt:lpstr>Spotlight – coherent effects and incoherent losses</vt:lpstr>
      <vt:lpstr>Horizontal instabilities and cure</vt:lpstr>
      <vt:lpstr>Horizontal instabilities and cure</vt:lpstr>
      <vt:lpstr>Horizontal instabilities and cure</vt:lpstr>
      <vt:lpstr>Horizontal instabilities and cure</vt:lpstr>
      <vt:lpstr>Horizontal instabilities and cure</vt:lpstr>
      <vt:lpstr>Impact of chromaticity on flat bottom losses</vt:lpstr>
      <vt:lpstr>Impact of chromaticity on flat bottom losses</vt:lpstr>
      <vt:lpstr>Measurements done in July 2016</vt:lpstr>
      <vt:lpstr>Measurements done in July 2016</vt:lpstr>
      <vt:lpstr>Measurements done in July 2016</vt:lpstr>
      <vt:lpstr>Measurements done in July 2016</vt:lpstr>
      <vt:lpstr>Measurements done in July 2016</vt:lpstr>
      <vt:lpstr>Measurements done in July 2016</vt:lpstr>
      <vt:lpstr>Spotlight – orbit optimization</vt:lpstr>
      <vt:lpstr>Spotlight – orbit optimization</vt:lpstr>
      <vt:lpstr>Conclusions</vt:lpstr>
      <vt:lpstr>PowerPoint Presentation</vt:lpstr>
      <vt:lpstr>PowerPoint Presentation</vt:lpstr>
      <vt:lpstr>Chromaticity and non-linear model</vt:lpstr>
      <vt:lpstr>Spotlight – coherent effects and incoherent losses</vt:lpstr>
      <vt:lpstr>Spotlight – coherent effects and incoherent losses</vt:lpstr>
      <vt:lpstr>Spotlight – coherent effects and incoherent losses</vt:lpstr>
      <vt:lpstr>Spotlight – coherent effects and incoherent losses</vt:lpstr>
      <vt:lpstr>Spotlight – coherent effects and incoherent losses</vt:lpstr>
      <vt:lpstr>Focus voltage scan</vt:lpstr>
      <vt:lpstr>Focus voltage scan</vt:lpstr>
      <vt:lpstr>Uncaptured beam seen with the FBCT</vt:lpstr>
      <vt:lpstr>Uncaptured beam seen with the FBCT</vt:lpstr>
      <vt:lpstr>Spotlight – orbit optimization</vt:lpstr>
      <vt:lpstr>Spotlight – orbit optimization</vt:lpstr>
      <vt:lpstr>Spotlight – orbit optimization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Shing Bruce Li</dc:creator>
  <cp:lastModifiedBy>Kevin Li</cp:lastModifiedBy>
  <cp:revision>3125</cp:revision>
  <cp:lastPrinted>2017-11-20T13:13:19Z</cp:lastPrinted>
  <dcterms:created xsi:type="dcterms:W3CDTF">2016-01-05T14:08:19Z</dcterms:created>
  <dcterms:modified xsi:type="dcterms:W3CDTF">2017-11-29T15:43:17Z</dcterms:modified>
</cp:coreProperties>
</file>