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30"/>
  </p:notesMasterIdLst>
  <p:handoutMasterIdLst>
    <p:handoutMasterId r:id="rId31"/>
  </p:handoutMasterIdLst>
  <p:sldIdLst>
    <p:sldId id="308" r:id="rId3"/>
    <p:sldId id="367" r:id="rId4"/>
    <p:sldId id="346" r:id="rId5"/>
    <p:sldId id="347" r:id="rId6"/>
    <p:sldId id="348" r:id="rId7"/>
    <p:sldId id="349" r:id="rId8"/>
    <p:sldId id="350" r:id="rId9"/>
    <p:sldId id="351" r:id="rId10"/>
    <p:sldId id="353" r:id="rId11"/>
    <p:sldId id="354" r:id="rId12"/>
    <p:sldId id="352" r:id="rId13"/>
    <p:sldId id="357" r:id="rId14"/>
    <p:sldId id="366" r:id="rId15"/>
    <p:sldId id="362" r:id="rId16"/>
    <p:sldId id="338" r:id="rId17"/>
    <p:sldId id="363" r:id="rId18"/>
    <p:sldId id="339" r:id="rId19"/>
    <p:sldId id="340" r:id="rId20"/>
    <p:sldId id="365" r:id="rId21"/>
    <p:sldId id="359" r:id="rId22"/>
    <p:sldId id="360" r:id="rId23"/>
    <p:sldId id="361" r:id="rId24"/>
    <p:sldId id="341" r:id="rId25"/>
    <p:sldId id="343" r:id="rId26"/>
    <p:sldId id="368" r:id="rId27"/>
    <p:sldId id="369" r:id="rId28"/>
    <p:sldId id="37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08"/>
            <p14:sldId id="367"/>
            <p14:sldId id="346"/>
            <p14:sldId id="347"/>
            <p14:sldId id="348"/>
            <p14:sldId id="349"/>
            <p14:sldId id="350"/>
            <p14:sldId id="351"/>
            <p14:sldId id="353"/>
            <p14:sldId id="354"/>
            <p14:sldId id="352"/>
            <p14:sldId id="357"/>
            <p14:sldId id="366"/>
            <p14:sldId id="362"/>
            <p14:sldId id="338"/>
            <p14:sldId id="363"/>
            <p14:sldId id="339"/>
            <p14:sldId id="340"/>
            <p14:sldId id="365"/>
            <p14:sldId id="359"/>
            <p14:sldId id="360"/>
            <p14:sldId id="361"/>
            <p14:sldId id="341"/>
            <p14:sldId id="343"/>
            <p14:sldId id="368"/>
            <p14:sldId id="369"/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23"/>
    <p:restoredTop sz="76648" autoAdjust="0"/>
  </p:normalViewPr>
  <p:slideViewPr>
    <p:cSldViewPr snapToGrid="0" snapToObjects="1">
      <p:cViewPr>
        <p:scale>
          <a:sx n="97" d="100"/>
          <a:sy n="97" d="100"/>
        </p:scale>
        <p:origin x="1336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11/29/17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11/29/17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8F65A-26F9-F246-8DBF-932D918F0A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4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Drawing SPSLGSSS0038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8F65A-26F9-F246-8DBF-932D918F0A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66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8F65A-26F9-F246-8DBF-932D918F0A6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91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8F65A-26F9-F246-8DBF-932D918F0A6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8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MSWG 16</a:t>
            </a:r>
            <a:r>
              <a:rPr lang="en-US" baseline="30000" dirty="0" smtClean="0"/>
              <a:t>th</a:t>
            </a:r>
            <a:r>
              <a:rPr lang="en-US" dirty="0" smtClean="0"/>
              <a:t> of  September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MSWG 16</a:t>
            </a:r>
            <a:r>
              <a:rPr lang="en-US" baseline="30000" dirty="0" smtClean="0"/>
              <a:t>th</a:t>
            </a:r>
            <a:r>
              <a:rPr lang="en-US" dirty="0" smtClean="0"/>
              <a:t> of  September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MSWG 16</a:t>
            </a:r>
            <a:r>
              <a:rPr lang="en-US" baseline="30000" dirty="0" smtClean="0"/>
              <a:t>th</a:t>
            </a:r>
            <a:r>
              <a:rPr lang="en-US" dirty="0" smtClean="0"/>
              <a:t> of  September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MSWG 16</a:t>
            </a:r>
            <a:r>
              <a:rPr lang="en-US" baseline="30000" dirty="0" smtClean="0"/>
              <a:t>th</a:t>
            </a:r>
            <a:r>
              <a:rPr lang="en-US" dirty="0" smtClean="0"/>
              <a:t> of  September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3" Type="http://schemas.openxmlformats.org/officeDocument/2006/relationships/image" Target="file:///C:\Users\schwarz\cernbox\BLonD_files\Measurements\MD_171124_analysis\data_analysis\bump_14mm_700ms_2400ms\avgIntensitybump_14mm_700ms_2400ms.pn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>Momentum Aperture and Flat Bottom Losses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80661" y="4114800"/>
            <a:ext cx="7129669" cy="175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H. </a:t>
            </a:r>
            <a:r>
              <a:rPr lang="en-US" dirty="0" err="1" smtClean="0"/>
              <a:t>Bartosik</a:t>
            </a:r>
            <a:r>
              <a:rPr lang="en-US" dirty="0" smtClean="0"/>
              <a:t>, </a:t>
            </a:r>
            <a:r>
              <a:rPr lang="en-US" dirty="0" smtClean="0"/>
              <a:t>T. </a:t>
            </a:r>
            <a:r>
              <a:rPr lang="en-US" dirty="0" err="1" smtClean="0"/>
              <a:t>Bohl</a:t>
            </a:r>
            <a:r>
              <a:rPr lang="en-US" dirty="0" smtClean="0"/>
              <a:t>, K. </a:t>
            </a:r>
            <a:r>
              <a:rPr lang="en-US" dirty="0" err="1" smtClean="0"/>
              <a:t>Cornelis</a:t>
            </a:r>
            <a:r>
              <a:rPr lang="en-US" dirty="0" smtClean="0"/>
              <a:t>, P. Cruikshank, </a:t>
            </a:r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smtClean="0"/>
              <a:t>Goddard, V. </a:t>
            </a:r>
            <a:r>
              <a:rPr lang="en-US" dirty="0" err="1" smtClean="0"/>
              <a:t>Kain</a:t>
            </a:r>
            <a:r>
              <a:rPr lang="en-US" dirty="0" smtClean="0"/>
              <a:t>, K. Li, E</a:t>
            </a:r>
            <a:r>
              <a:rPr lang="en-US" dirty="0" smtClean="0"/>
              <a:t>. </a:t>
            </a:r>
            <a:r>
              <a:rPr lang="en-US" dirty="0" err="1" smtClean="0"/>
              <a:t>Shaposhnikova</a:t>
            </a:r>
            <a:r>
              <a:rPr lang="en-US" dirty="0" smtClean="0"/>
              <a:t>, M</a:t>
            </a:r>
            <a:r>
              <a:rPr lang="en-US" dirty="0" smtClean="0"/>
              <a:t>. Schwarz, J. </a:t>
            </a:r>
            <a:r>
              <a:rPr lang="en-US" dirty="0" err="1" smtClean="0"/>
              <a:t>Repond</a:t>
            </a:r>
            <a:r>
              <a:rPr lang="en-US" dirty="0" smtClean="0"/>
              <a:t>, G. </a:t>
            </a:r>
            <a:r>
              <a:rPr lang="en-US" dirty="0" err="1" smtClean="0"/>
              <a:t>Papotti</a:t>
            </a:r>
            <a:r>
              <a:rPr lang="en-US" dirty="0" smtClean="0"/>
              <a:t>, C. </a:t>
            </a:r>
            <a:r>
              <a:rPr lang="en-US" dirty="0" err="1" smtClean="0"/>
              <a:t>Pasquino</a:t>
            </a:r>
            <a:r>
              <a:rPr lang="en-US" dirty="0" smtClean="0"/>
              <a:t>, F. </a:t>
            </a:r>
            <a:r>
              <a:rPr lang="en-US" dirty="0" err="1" smtClean="0"/>
              <a:t>Velotti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6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MBB – SSS (QD)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736"/>
          <a:stretch/>
        </p:blipFill>
        <p:spPr>
          <a:xfrm>
            <a:off x="0" y="1802296"/>
            <a:ext cx="9144000" cy="40673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8870" y="1868557"/>
            <a:ext cx="68480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MBB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88196" y="1725022"/>
            <a:ext cx="53091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QD</a:t>
            </a:r>
          </a:p>
        </p:txBody>
      </p:sp>
      <p:sp>
        <p:nvSpPr>
          <p:cNvPr id="9" name="Oval 8"/>
          <p:cNvSpPr/>
          <p:nvPr/>
        </p:nvSpPr>
        <p:spPr>
          <a:xfrm>
            <a:off x="3670852" y="3233530"/>
            <a:ext cx="1683026" cy="23323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386470" y="4823791"/>
            <a:ext cx="185530" cy="450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54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different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the aperture</a:t>
            </a:r>
          </a:p>
          <a:p>
            <a:pPr lvl="1"/>
            <a:r>
              <a:rPr lang="en-US" dirty="0" smtClean="0"/>
              <a:t>Assume 2 um </a:t>
            </a:r>
            <a:r>
              <a:rPr lang="en-US" dirty="0" err="1" smtClean="0"/>
              <a:t>emittance</a:t>
            </a:r>
            <a:r>
              <a:rPr lang="en-US" dirty="0" smtClean="0"/>
              <a:t>, 1.5e-3 </a:t>
            </a:r>
            <a:r>
              <a:rPr lang="en-US" dirty="0" err="1" smtClean="0"/>
              <a:t>dp</a:t>
            </a:r>
            <a:r>
              <a:rPr lang="en-US" dirty="0" smtClean="0"/>
              <a:t>/p, 2 mm orbit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283720" y="2470426"/>
          <a:ext cx="6535062" cy="19425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78354"/>
                <a:gridCol w="2178354"/>
                <a:gridCol w="2178354"/>
              </a:tblGrid>
              <a:tr h="485637">
                <a:tc>
                  <a:txBody>
                    <a:bodyPr/>
                    <a:lstStyle/>
                    <a:p>
                      <a:r>
                        <a:rPr lang="en-US" dirty="0" smtClean="0"/>
                        <a:t>Optics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dp</a:t>
                      </a:r>
                      <a:r>
                        <a:rPr lang="en-US" dirty="0" smtClean="0"/>
                        <a:t>/p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Aperture [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485637">
                <a:tc>
                  <a:txBody>
                    <a:bodyPr/>
                    <a:lstStyle/>
                    <a:p>
                      <a:r>
                        <a:rPr lang="en-US" dirty="0" smtClean="0"/>
                        <a:t>Q20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+0.76 / -0.59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+4.9 / - 3.8 </a:t>
                      </a:r>
                      <a:endParaRPr lang="en-US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485637">
                <a:tc>
                  <a:txBody>
                    <a:bodyPr/>
                    <a:lstStyle/>
                    <a:p>
                      <a:r>
                        <a:rPr lang="en-US" dirty="0" smtClean="0"/>
                        <a:t>Q22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+0.9</a:t>
                      </a:r>
                      <a:r>
                        <a:rPr lang="en-US" baseline="0" dirty="0" smtClean="0"/>
                        <a:t> / - 0.73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+ 5.8 / - 4.8</a:t>
                      </a:r>
                      <a:endParaRPr lang="en-US" dirty="0"/>
                    </a:p>
                  </a:txBody>
                  <a:tcPr/>
                </a:tc>
              </a:tr>
              <a:tr h="485637">
                <a:tc>
                  <a:txBody>
                    <a:bodyPr/>
                    <a:lstStyle/>
                    <a:p>
                      <a:r>
                        <a:rPr lang="en-US" dirty="0" smtClean="0"/>
                        <a:t>Q26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+1.7</a:t>
                      </a:r>
                      <a:r>
                        <a:rPr lang="en-US" baseline="0" dirty="0" smtClean="0"/>
                        <a:t> / - 1.3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10.5 / - 8.3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3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Measured aperture</a:t>
            </a:r>
            <a:r>
              <a:rPr lang="en-US" dirty="0" smtClean="0"/>
              <a:t> corrected by </a:t>
            </a:r>
            <a:r>
              <a:rPr lang="en-US" dirty="0" smtClean="0"/>
              <a:t>5.3 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 between negative and positive aperture less pronounced</a:t>
            </a:r>
          </a:p>
          <a:p>
            <a:r>
              <a:rPr lang="en-US" dirty="0" smtClean="0"/>
              <a:t>Possibly a few locations with pumping port shield flange on QD-MBB transition installed wrongly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4717"/>
            <a:ext cx="9144000" cy="4549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24859" y="5062330"/>
            <a:ext cx="382252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Would gain roughly 1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in aperture</a:t>
            </a:r>
          </a:p>
        </p:txBody>
      </p:sp>
    </p:spTree>
    <p:extLst>
      <p:ext uri="{BB962C8B-B14F-4D97-AF65-F5344CB8AC3E}">
        <p14:creationId xmlns:p14="http://schemas.microsoft.com/office/powerpoint/2010/main" val="183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Locations to increase aperture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~ 26 locations for LS2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Reason for cutoff: QF aperture not larger than 5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023"/>
            <a:ext cx="9144000" cy="454914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179443" y="4147930"/>
            <a:ext cx="7050157" cy="265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56429" y="4319301"/>
            <a:ext cx="1683316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 </a:t>
            </a:r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dirty="0" smtClean="0"/>
              <a:t> cutoff</a:t>
            </a:r>
            <a:endParaRPr lang="en-US" sz="1600" dirty="0" smtClean="0">
              <a:latin typeface="Symbol" charset="2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33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increase – impact on Transmission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51" y="2229200"/>
            <a:ext cx="5895477" cy="2933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Ideally could have used Q22 – need comparable dataset Q20/Q22</a:t>
            </a:r>
          </a:p>
          <a:p>
            <a:endParaRPr lang="en-US" dirty="0"/>
          </a:p>
          <a:p>
            <a:r>
              <a:rPr lang="en-US" dirty="0" smtClean="0"/>
              <a:t>Thus : Assume </a:t>
            </a:r>
            <a:r>
              <a:rPr lang="en-US" dirty="0"/>
              <a:t>linear diffusion process in the horizontal plane from </a:t>
            </a:r>
            <a:r>
              <a:rPr lang="en-US" i="1" dirty="0">
                <a:latin typeface="Times" charset="0"/>
                <a:ea typeface="Times" charset="0"/>
                <a:cs typeface="Times" charset="0"/>
              </a:rPr>
              <a:t>I</a:t>
            </a:r>
            <a:r>
              <a:rPr lang="en-US" i="1" baseline="-25000" dirty="0">
                <a:latin typeface="Times" charset="0"/>
                <a:ea typeface="Times" charset="0"/>
                <a:cs typeface="Times" charset="0"/>
              </a:rPr>
              <a:t>1</a:t>
            </a:r>
            <a:r>
              <a:rPr lang="en-US" dirty="0"/>
              <a:t> to </a:t>
            </a:r>
            <a:r>
              <a:rPr lang="en-US" i="1" dirty="0">
                <a:latin typeface="Times" charset="0"/>
                <a:ea typeface="Times" charset="0"/>
                <a:cs typeface="Times" charset="0"/>
              </a:rPr>
              <a:t>I</a:t>
            </a:r>
            <a:r>
              <a:rPr lang="en-US" i="1" baseline="-25000" dirty="0">
                <a:latin typeface="Times" charset="0"/>
                <a:ea typeface="Times" charset="0"/>
                <a:cs typeface="Times" charset="0"/>
              </a:rPr>
              <a:t>2</a:t>
            </a:r>
            <a:r>
              <a:rPr lang="en-US" i="1" dirty="0">
                <a:latin typeface="Times" charset="0"/>
                <a:ea typeface="Times" charset="0"/>
                <a:cs typeface="Times" charset="0"/>
              </a:rPr>
              <a:t> </a:t>
            </a:r>
            <a:r>
              <a:rPr lang="en-US" dirty="0"/>
              <a:t>in Double </a:t>
            </a:r>
            <a:r>
              <a:rPr lang="en-US" dirty="0" smtClean="0"/>
              <a:t>Gaussian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Use as input: 1.9e+11 </a:t>
            </a:r>
            <a:r>
              <a:rPr lang="en-US" dirty="0"/>
              <a:t>ppb; 48 </a:t>
            </a:r>
            <a:r>
              <a:rPr lang="en-US" dirty="0" smtClean="0"/>
              <a:t>bunches: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e =</a:t>
            </a:r>
            <a:r>
              <a:rPr lang="en-US" dirty="0" smtClean="0"/>
              <a:t> </a:t>
            </a:r>
            <a:r>
              <a:rPr lang="en-US" dirty="0"/>
              <a:t>4 um for standard,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e = </a:t>
            </a:r>
            <a:r>
              <a:rPr lang="en-US" dirty="0" smtClean="0"/>
              <a:t>2 </a:t>
            </a:r>
            <a:r>
              <a:rPr lang="en-US" dirty="0"/>
              <a:t>um for </a:t>
            </a:r>
            <a:r>
              <a:rPr lang="en-US" dirty="0" smtClean="0"/>
              <a:t>BCMS</a:t>
            </a:r>
            <a:endParaRPr lang="en-US" dirty="0"/>
          </a:p>
          <a:p>
            <a:r>
              <a:rPr lang="en-US" dirty="0"/>
              <a:t>Larger losses for 25 ns standard than for BCMS</a:t>
            </a:r>
          </a:p>
          <a:p>
            <a:pPr lvl="1"/>
            <a:r>
              <a:rPr lang="en-US" dirty="0"/>
              <a:t>~ 5 % for </a:t>
            </a:r>
            <a:r>
              <a:rPr lang="en-US" dirty="0" smtClean="0"/>
              <a:t>BCMS, ~ </a:t>
            </a:r>
            <a:r>
              <a:rPr lang="en-US" dirty="0"/>
              <a:t>7 % for standard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31" y="3605622"/>
            <a:ext cx="3106171" cy="565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6860" y="4265701"/>
            <a:ext cx="62068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halo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5416" y="4291357"/>
            <a:ext cx="63350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12164" y="4171223"/>
            <a:ext cx="150114" cy="1915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551322" y="4171223"/>
            <a:ext cx="265043" cy="191551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</a:t>
            </a:r>
            <a:r>
              <a:rPr lang="en-US" dirty="0" err="1" smtClean="0"/>
              <a:t>emittance</a:t>
            </a:r>
            <a:r>
              <a:rPr lang="en-US" dirty="0" smtClean="0"/>
              <a:t> growth?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Measurements for BCMS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Corresponds to &lt; 1 % of loss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58" y="1917701"/>
            <a:ext cx="4712531" cy="3118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0" y="1944205"/>
            <a:ext cx="4494566" cy="29739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6191" y="1709530"/>
            <a:ext cx="12234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Horizontal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3155" y="1709530"/>
            <a:ext cx="9414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Vertical</a:t>
            </a:r>
          </a:p>
        </p:txBody>
      </p:sp>
    </p:spTree>
    <p:extLst>
      <p:ext uri="{BB962C8B-B14F-4D97-AF65-F5344CB8AC3E}">
        <p14:creationId xmlns:p14="http://schemas.microsoft.com/office/powerpoint/2010/main" val="1094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 of </a:t>
            </a:r>
            <a:r>
              <a:rPr lang="en-US" dirty="0"/>
              <a:t>d</a:t>
            </a:r>
            <a:r>
              <a:rPr lang="en-US" dirty="0" smtClean="0"/>
              <a:t>iffusion </a:t>
            </a:r>
            <a:r>
              <a:rPr lang="en-US" dirty="0" smtClean="0"/>
              <a:t>to calculate loss improvement with larger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059363"/>
          </a:xfrm>
        </p:spPr>
        <p:txBody>
          <a:bodyPr/>
          <a:lstStyle/>
          <a:p>
            <a:r>
              <a:rPr lang="en-US" dirty="0" smtClean="0"/>
              <a:t>For a given assumption on tail distribution and diffusion rate</a:t>
            </a:r>
          </a:p>
          <a:p>
            <a:pPr lvl="1"/>
            <a:r>
              <a:rPr lang="en-US" dirty="0" smtClean="0"/>
              <a:t>Adjusted such to end up with 5 % loss @ 11 </a:t>
            </a:r>
            <a:r>
              <a:rPr lang="en-US" dirty="0" smtClean="0"/>
              <a:t>s with 2 um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The gain for larger aperture depends on tail distribution and diffusion rate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09280"/>
            <a:ext cx="8686800" cy="432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54" y="1342356"/>
            <a:ext cx="7129670" cy="35470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195" y="894523"/>
            <a:ext cx="8663609" cy="5241234"/>
          </a:xfrm>
        </p:spPr>
        <p:txBody>
          <a:bodyPr/>
          <a:lstStyle/>
          <a:p>
            <a:r>
              <a:rPr lang="en-US" dirty="0" smtClean="0"/>
              <a:t>Can fix </a:t>
            </a:r>
            <a:r>
              <a:rPr lang="en-US" dirty="0" smtClean="0"/>
              <a:t>diffusion rate and tail distribution: needs </a:t>
            </a:r>
            <a:r>
              <a:rPr lang="en-US" dirty="0" smtClean="0"/>
              <a:t>to give </a:t>
            </a:r>
            <a:r>
              <a:rPr lang="en-US" dirty="0" smtClean="0"/>
              <a:t>7 % for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 smtClean="0"/>
              <a:t> = 4 um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Blue curve gives loss improvement over 11 s as function of diffusion rate for 3.8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 → 4.8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aperture increase</a:t>
            </a:r>
          </a:p>
          <a:p>
            <a:r>
              <a:rPr lang="en-US" dirty="0" smtClean="0"/>
              <a:t>&gt; factor 5 improvement for 2 um </a:t>
            </a:r>
            <a:r>
              <a:rPr lang="en-US" dirty="0" err="1" smtClean="0"/>
              <a:t>emittance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 of </a:t>
            </a:r>
            <a:r>
              <a:rPr lang="en-US" dirty="0" smtClean="0"/>
              <a:t>diffusion </a:t>
            </a:r>
            <a:r>
              <a:rPr lang="en-US" dirty="0"/>
              <a:t>to calculate loss improvement with larger aperture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23452" y="1661676"/>
            <a:ext cx="2813591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losses for 4 um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83734" y="2032331"/>
            <a:ext cx="753309" cy="21376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0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Scraping MDs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059363"/>
          </a:xfrm>
        </p:spPr>
        <p:txBody>
          <a:bodyPr/>
          <a:lstStyle/>
          <a:p>
            <a:r>
              <a:rPr lang="en-US" dirty="0" smtClean="0"/>
              <a:t>High intensity run 2017 in the SPS</a:t>
            </a:r>
          </a:p>
          <a:p>
            <a:pPr lvl="1"/>
            <a:r>
              <a:rPr lang="en-US" dirty="0" smtClean="0"/>
              <a:t>Up 2 x 10</a:t>
            </a:r>
            <a:r>
              <a:rPr lang="en-US" baseline="30000" dirty="0" smtClean="0"/>
              <a:t>11</a:t>
            </a:r>
            <a:r>
              <a:rPr lang="en-US" dirty="0" smtClean="0"/>
              <a:t> p</a:t>
            </a:r>
            <a:r>
              <a:rPr lang="en-US" baseline="30000" dirty="0" smtClean="0"/>
              <a:t>+</a:t>
            </a:r>
            <a:r>
              <a:rPr lang="en-US" dirty="0" smtClean="0"/>
              <a:t> per bunch</a:t>
            </a:r>
          </a:p>
          <a:p>
            <a:pPr lvl="1"/>
            <a:r>
              <a:rPr lang="en-US" dirty="0" smtClean="0"/>
              <a:t>Comparison 25 ns standard (48 bunches) with BCMS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 smtClean="0"/>
              <a:t> </a:t>
            </a:r>
            <a:r>
              <a:rPr lang="en-US" dirty="0" smtClean="0"/>
              <a:t>~</a:t>
            </a:r>
            <a:r>
              <a:rPr lang="en-US" dirty="0" smtClean="0"/>
              <a:t> 4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m, BCMS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 smtClean="0"/>
              <a:t> </a:t>
            </a:r>
            <a:r>
              <a:rPr lang="en-US" dirty="0" smtClean="0"/>
              <a:t>~</a:t>
            </a:r>
            <a:r>
              <a:rPr lang="en-US" dirty="0" smtClean="0"/>
              <a:t> 2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Same longitudinal </a:t>
            </a:r>
            <a:r>
              <a:rPr lang="en-US" dirty="0" err="1" smtClean="0"/>
              <a:t>emittances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68" y="2561765"/>
            <a:ext cx="4183270" cy="4021598"/>
          </a:xfrm>
          <a:prstGeom prst="rect">
            <a:avLst/>
          </a:prstGeom>
        </p:spPr>
      </p:pic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4823791" y="3615750"/>
            <a:ext cx="4091609" cy="325959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70000"/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har char="–"/>
              <a:defRPr sz="1800">
                <a:solidFill>
                  <a:srgbClr val="0033CC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charset="0"/>
              <a:buChar char="§"/>
              <a:defRPr sz="1600">
                <a:solidFill>
                  <a:srgbClr val="008000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kern="0" dirty="0" smtClean="0"/>
              <a:t>Lower losses with lower </a:t>
            </a:r>
            <a:r>
              <a:rPr lang="en-US" kern="0" dirty="0" err="1" smtClean="0"/>
              <a:t>emittance</a:t>
            </a:r>
            <a:endParaRPr lang="en-US" kern="0" dirty="0" smtClean="0"/>
          </a:p>
          <a:p>
            <a:pPr lvl="1" defTabSz="914400"/>
            <a:r>
              <a:rPr lang="en-US" kern="0" dirty="0" smtClean="0"/>
              <a:t>~ </a:t>
            </a:r>
            <a:r>
              <a:rPr lang="en-US" kern="0" dirty="0" smtClean="0"/>
              <a:t>5 % @ 11 s for BCMS</a:t>
            </a:r>
          </a:p>
          <a:p>
            <a:pPr lvl="1" defTabSz="914400"/>
            <a:r>
              <a:rPr lang="en-US" kern="0" dirty="0" smtClean="0"/>
              <a:t>~ </a:t>
            </a:r>
            <a:r>
              <a:rPr lang="en-US" kern="0" dirty="0" smtClean="0"/>
              <a:t>7 % @ 11 s for standard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752183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diffusion? Scraping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552122" cy="5059363"/>
          </a:xfrm>
        </p:spPr>
        <p:txBody>
          <a:bodyPr/>
          <a:lstStyle/>
          <a:p>
            <a:r>
              <a:rPr lang="en-US" dirty="0" smtClean="0"/>
              <a:t>MD 24</a:t>
            </a:r>
            <a:r>
              <a:rPr lang="en-US" baseline="30000" dirty="0" smtClean="0"/>
              <a:t>th</a:t>
            </a:r>
            <a:r>
              <a:rPr lang="en-US" dirty="0" smtClean="0"/>
              <a:t> of November</a:t>
            </a:r>
          </a:p>
          <a:p>
            <a:pPr lvl="1"/>
            <a:r>
              <a:rPr lang="en-US" dirty="0" smtClean="0"/>
              <a:t>Q22, 1.5e+11 p+ per bunch, BCMS</a:t>
            </a:r>
          </a:p>
          <a:p>
            <a:pPr lvl="1"/>
            <a:r>
              <a:rPr lang="en-US" dirty="0" smtClean="0"/>
              <a:t>Establish bump at high dispersion QD location for 200 </a:t>
            </a:r>
            <a:r>
              <a:rPr lang="en-US" dirty="0" err="1" smtClean="0"/>
              <a:t>ms</a:t>
            </a:r>
            <a:r>
              <a:rPr lang="en-US" dirty="0" smtClean="0"/>
              <a:t> and remove it again</a:t>
            </a:r>
          </a:p>
          <a:p>
            <a:pPr lvl="1"/>
            <a:r>
              <a:rPr lang="en-US" dirty="0" smtClean="0"/>
              <a:t>Repeat at later time: bump at same amplitude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First bump cleans</a:t>
            </a:r>
          </a:p>
          <a:p>
            <a:r>
              <a:rPr lang="en-US" dirty="0" smtClean="0"/>
              <a:t>Losses from second (third) bump from diffusion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478" y="762000"/>
            <a:ext cx="3942522" cy="37300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18632" y="1635458"/>
            <a:ext cx="95410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bump 1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414052" y="2027583"/>
            <a:ext cx="304800" cy="2252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34761" y="2199862"/>
            <a:ext cx="95410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ump 3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087139" y="2532228"/>
            <a:ext cx="304800" cy="2252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18632" y="2757515"/>
            <a:ext cx="153389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 kick @ </a:t>
            </a:r>
            <a:r>
              <a:rPr lang="en-US" sz="1600" smtClean="0"/>
              <a:t>empty buckets</a:t>
            </a:r>
            <a:endParaRPr lang="en-US" sz="1600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851374" y="2627044"/>
            <a:ext cx="528346" cy="1304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47" y="4310696"/>
            <a:ext cx="4515629" cy="219183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093844" y="5657492"/>
            <a:ext cx="2362248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function for </a:t>
            </a:r>
            <a:r>
              <a:rPr lang="en-US" smtClean="0"/>
              <a:t>H corrector in bump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462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scraping 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748" y="1318784"/>
            <a:ext cx="8229600" cy="551953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Particle amplitudes are growing slowly with time</a:t>
            </a:r>
            <a:endParaRPr lang="en-US" dirty="0"/>
          </a:p>
          <a:p>
            <a:r>
              <a:rPr lang="en-US" dirty="0" smtClean="0"/>
              <a:t>The losses at bump 3 are not affected by Q kick removal of uncaptured beam</a:t>
            </a:r>
          </a:p>
          <a:p>
            <a:r>
              <a:rPr lang="en-US" dirty="0" smtClean="0"/>
              <a:t>Q kick losses reduced by first bump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974"/>
            <a:ext cx="9144000" cy="45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scraping 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4765"/>
            <a:ext cx="8229600" cy="5059363"/>
          </a:xfrm>
        </p:spPr>
        <p:txBody>
          <a:bodyPr/>
          <a:lstStyle/>
          <a:p>
            <a:r>
              <a:rPr lang="en-US" dirty="0" smtClean="0"/>
              <a:t>Example of measurements of longitudinal profiles during scraping MD</a:t>
            </a:r>
          </a:p>
          <a:p>
            <a:pPr lvl="1"/>
            <a:r>
              <a:rPr lang="en-US" dirty="0" smtClean="0"/>
              <a:t>Comparison of:</a:t>
            </a:r>
          </a:p>
          <a:p>
            <a:pPr lvl="2"/>
            <a:r>
              <a:rPr lang="en-US" dirty="0" smtClean="0"/>
              <a:t>Intensity integrated over bunch</a:t>
            </a:r>
          </a:p>
          <a:p>
            <a:pPr lvl="2"/>
            <a:r>
              <a:rPr lang="en-US" dirty="0" smtClean="0"/>
              <a:t>Intensity integrated over batch</a:t>
            </a:r>
          </a:p>
          <a:p>
            <a:pPr lvl="2"/>
            <a:r>
              <a:rPr lang="en-US" dirty="0" smtClean="0"/>
              <a:t>Intensity measured by BCT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818" y="2802835"/>
            <a:ext cx="4837042" cy="36277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5843" y="3596779"/>
            <a:ext cx="2027557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Beam </a:t>
            </a:r>
            <a:r>
              <a:rPr lang="en-US" smtClean="0"/>
              <a:t>inside buckets is scraped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21965" y="4058444"/>
            <a:ext cx="202755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une kick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121965" y="4396998"/>
            <a:ext cx="377675" cy="3472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4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951"/>
            <a:ext cx="8229600" cy="5059363"/>
          </a:xfrm>
        </p:spPr>
        <p:txBody>
          <a:bodyPr/>
          <a:lstStyle/>
          <a:p>
            <a:r>
              <a:rPr lang="en-US" dirty="0" smtClean="0"/>
              <a:t>MD on 8/11/2017: bump x = - 6.8 mm at QD.325 from 550 </a:t>
            </a:r>
            <a:r>
              <a:rPr lang="en-US" dirty="0" err="1" smtClean="0"/>
              <a:t>ms</a:t>
            </a:r>
            <a:r>
              <a:rPr lang="en-US" dirty="0" smtClean="0"/>
              <a:t> to end flat bottom </a:t>
            </a:r>
          </a:p>
          <a:p>
            <a:pPr lvl="1"/>
            <a:r>
              <a:rPr lang="en-US" dirty="0" smtClean="0"/>
              <a:t>Bump and loss at QD.325 did not change overall losses</a:t>
            </a:r>
          </a:p>
          <a:p>
            <a:r>
              <a:rPr lang="en-US" dirty="0" smtClean="0"/>
              <a:t>Flat bottom losses due to uncaptured beam and large amplitude </a:t>
            </a:r>
            <a:r>
              <a:rPr lang="en-US" dirty="0" err="1" smtClean="0"/>
              <a:t>dp</a:t>
            </a:r>
            <a:r>
              <a:rPr lang="en-US" dirty="0" smtClean="0"/>
              <a:t>/p particles??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79720" y="6894443"/>
            <a:ext cx="1313680" cy="208915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291" y="3524225"/>
            <a:ext cx="6215269" cy="3092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3886" y="4530742"/>
            <a:ext cx="142859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acceleration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810539" y="4757530"/>
            <a:ext cx="291548" cy="3127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22843" y="5292742"/>
            <a:ext cx="301345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Tune kick @ empty buckets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008243" y="4913901"/>
            <a:ext cx="26505" cy="3339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22843" y="3813967"/>
            <a:ext cx="130035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mtClean="0"/>
              <a:t>Bump start</a:t>
            </a:r>
            <a:endParaRPr lang="en-US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09461" y="4163016"/>
            <a:ext cx="225288" cy="3100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5385" y="3813967"/>
            <a:ext cx="168331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48 bunches, BCMS, 1.7e+11 ppb</a:t>
            </a:r>
          </a:p>
        </p:txBody>
      </p:sp>
    </p:spTree>
    <p:extLst>
      <p:ext uri="{BB962C8B-B14F-4D97-AF65-F5344CB8AC3E}">
        <p14:creationId xmlns:p14="http://schemas.microsoft.com/office/powerpoint/2010/main" val="16094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059363"/>
          </a:xfrm>
        </p:spPr>
        <p:txBody>
          <a:bodyPr/>
          <a:lstStyle/>
          <a:p>
            <a:r>
              <a:rPr lang="en-US" dirty="0" smtClean="0"/>
              <a:t>The horizontal aperture is only ~3.8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for Q20 </a:t>
            </a:r>
            <a:r>
              <a:rPr lang="en-US" dirty="0" smtClean="0"/>
              <a:t>and beams </a:t>
            </a:r>
            <a:r>
              <a:rPr lang="en-US" dirty="0" smtClean="0"/>
              <a:t>of 2 um </a:t>
            </a:r>
            <a:r>
              <a:rPr lang="en-US" dirty="0" err="1" smtClean="0"/>
              <a:t>emittance</a:t>
            </a:r>
            <a:endParaRPr lang="en-US" dirty="0"/>
          </a:p>
          <a:p>
            <a:pPr lvl="1"/>
            <a:r>
              <a:rPr lang="en-US" dirty="0" smtClean="0"/>
              <a:t>Aperture limitation </a:t>
            </a:r>
            <a:r>
              <a:rPr lang="en-US" dirty="0" smtClean="0"/>
              <a:t>due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vacuum </a:t>
            </a:r>
            <a:r>
              <a:rPr lang="en-US" b="1" dirty="0" smtClean="0"/>
              <a:t>flanges at the MBB-QD </a:t>
            </a:r>
            <a:r>
              <a:rPr lang="en-US" b="1" dirty="0" smtClean="0"/>
              <a:t>transition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Increase of MBB-QD vacuum flange aperture will reduce losses at flat bottom</a:t>
            </a:r>
          </a:p>
          <a:p>
            <a:pPr lvl="1"/>
            <a:r>
              <a:rPr lang="en-US" dirty="0" smtClean="0"/>
              <a:t>26 locations are proposed for </a:t>
            </a:r>
            <a:r>
              <a:rPr lang="en-US" dirty="0" smtClean="0"/>
              <a:t>LS2: estimate 7k CHF per location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enefit </a:t>
            </a:r>
            <a:r>
              <a:rPr lang="en-US" dirty="0" smtClean="0"/>
              <a:t>for the overall transmission cannot be guaranteed, as the nature of the lost particles is not </a:t>
            </a:r>
            <a:r>
              <a:rPr lang="en-US" dirty="0" smtClean="0"/>
              <a:t>fully understood</a:t>
            </a:r>
          </a:p>
          <a:p>
            <a:pPr lvl="1"/>
            <a:r>
              <a:rPr lang="en-US" dirty="0" smtClean="0"/>
              <a:t>Particles </a:t>
            </a:r>
            <a:r>
              <a:rPr lang="en-US" dirty="0" smtClean="0"/>
              <a:t>with large </a:t>
            </a:r>
            <a:r>
              <a:rPr lang="en-US" dirty="0" err="1" smtClean="0"/>
              <a:t>dp</a:t>
            </a:r>
            <a:r>
              <a:rPr lang="en-US" dirty="0" smtClean="0"/>
              <a:t>/p from inside or outside of bucket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More studies with Q22 required where there is </a:t>
            </a:r>
            <a:r>
              <a:rPr lang="en-US" dirty="0" smtClean="0"/>
              <a:t>~</a:t>
            </a:r>
            <a:r>
              <a:rPr lang="en-US" dirty="0" smtClean="0"/>
              <a:t>1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more aperture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 smtClean="0"/>
              <a:t>increase of the horizontal aperture </a:t>
            </a:r>
            <a:r>
              <a:rPr lang="en-US" dirty="0" smtClean="0"/>
              <a:t>is nevertheless in our interest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 smtClean="0"/>
              <a:t>give </a:t>
            </a:r>
            <a:r>
              <a:rPr lang="en-US" dirty="0" smtClean="0"/>
              <a:t>margin for voltage and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Now </a:t>
            </a:r>
            <a:r>
              <a:rPr lang="en-US" dirty="0" smtClean="0"/>
              <a:t>there is </a:t>
            </a:r>
            <a:r>
              <a:rPr lang="en-US" dirty="0" smtClean="0"/>
              <a:t>(virtually) none for Q20</a:t>
            </a:r>
            <a:r>
              <a:rPr lang="is-IS" dirty="0" smtClean="0"/>
              <a:t>…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-2875722" y="1205948"/>
            <a:ext cx="18473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70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explanation of asymmetric momentum aperture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 QD-MBB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426" y="1565359"/>
            <a:ext cx="6437985" cy="456080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743201" y="3596480"/>
            <a:ext cx="1549218" cy="18369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697358" y="1735603"/>
            <a:ext cx="490329" cy="16171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61530" y="1089272"/>
            <a:ext cx="424988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Pumping port with asymmetric shielding for 4.5 mm MBB offset</a:t>
            </a:r>
          </a:p>
        </p:txBody>
      </p:sp>
    </p:spTree>
    <p:extLst>
      <p:ext uri="{BB962C8B-B14F-4D97-AF65-F5344CB8AC3E}">
        <p14:creationId xmlns:p14="http://schemas.microsoft.com/office/powerpoint/2010/main" val="20186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 – MBB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49" y="1066800"/>
            <a:ext cx="8229600" cy="5059363"/>
          </a:xfrm>
        </p:spPr>
        <p:txBody>
          <a:bodyPr/>
          <a:lstStyle/>
          <a:p>
            <a:r>
              <a:rPr lang="en-US" dirty="0" smtClean="0"/>
              <a:t>Pumping port shield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493"/>
          <a:stretch/>
        </p:blipFill>
        <p:spPr>
          <a:xfrm>
            <a:off x="1464651" y="1563757"/>
            <a:ext cx="4106461" cy="49728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6167" y="5247861"/>
            <a:ext cx="10184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mtClean="0"/>
              <a:t>Topview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7149" y="2450932"/>
            <a:ext cx="110799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mtClean="0"/>
              <a:t>Sideview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925904" y="3865530"/>
            <a:ext cx="3290415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Centered around QD axis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3286539" y="4234862"/>
            <a:ext cx="2284573" cy="4696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11369" y="4314796"/>
            <a:ext cx="3290415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Nominal case: asymmetry of design compensates for 4.5 mm shift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Problem if installed the wrong way:  then 9 mm error missing on inside.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925904" y="4704522"/>
            <a:ext cx="1427974" cy="4727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2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aperture bottleneck with Q20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envelope for Q20 with 2 um </a:t>
            </a:r>
            <a:r>
              <a:rPr lang="en-US" dirty="0" err="1" smtClean="0"/>
              <a:t>emittance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Aperture tight at QD locations with large dispersion</a:t>
            </a:r>
          </a:p>
          <a:p>
            <a:pPr lvl="1"/>
            <a:r>
              <a:rPr lang="en-US" dirty="0" smtClean="0"/>
              <a:t>Fits loss pattern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57170"/>
          <a:stretch/>
        </p:blipFill>
        <p:spPr>
          <a:xfrm>
            <a:off x="437322" y="1510363"/>
            <a:ext cx="8249478" cy="2107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86197"/>
          <a:stretch/>
        </p:blipFill>
        <p:spPr>
          <a:xfrm>
            <a:off x="437322" y="3551583"/>
            <a:ext cx="8249478" cy="67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8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mechanical aperture at QDs in 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Measured at all QDs except locations *17 and *19</a:t>
            </a:r>
          </a:p>
          <a:p>
            <a:r>
              <a:rPr lang="en-US" dirty="0" smtClean="0"/>
              <a:t>Measurement at 14 </a:t>
            </a:r>
            <a:r>
              <a:rPr lang="en-US" dirty="0" err="1" smtClean="0"/>
              <a:t>GeV</a:t>
            </a:r>
            <a:r>
              <a:rPr lang="en-US" dirty="0" smtClean="0"/>
              <a:t>, Q26 with 4C bump</a:t>
            </a:r>
          </a:p>
          <a:p>
            <a:r>
              <a:rPr lang="en-US" dirty="0" smtClean="0"/>
              <a:t>Interpolate orbit at QD location and correct measured max. bump amplitude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bump_H_forQDaper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52" y="2612503"/>
            <a:ext cx="5681441" cy="339308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683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0288"/>
            <a:ext cx="9144000" cy="45491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in mm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Systematically smaller aperture towards the inside than towards the outside. Aperture on paper 41.5 mm</a:t>
            </a:r>
          </a:p>
        </p:txBody>
      </p:sp>
    </p:spTree>
    <p:extLst>
      <p:ext uri="{BB962C8B-B14F-4D97-AF65-F5344CB8AC3E}">
        <p14:creationId xmlns:p14="http://schemas.microsoft.com/office/powerpoint/2010/main" val="180106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in sigma in Q20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um </a:t>
            </a:r>
            <a:r>
              <a:rPr lang="en-US" dirty="0" err="1" smtClean="0"/>
              <a:t>emittance</a:t>
            </a:r>
            <a:r>
              <a:rPr lang="en-US" dirty="0" smtClean="0"/>
              <a:t>, 2 mm orbit error, 1.5e-3 </a:t>
            </a:r>
            <a:r>
              <a:rPr lang="en-US" dirty="0" smtClean="0"/>
              <a:t>momentum spread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023"/>
            <a:ext cx="9144000" cy="4549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6435" y="5936974"/>
            <a:ext cx="252184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Aperture: +4.9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/-3.8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0302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in </a:t>
            </a:r>
            <a:r>
              <a:rPr lang="en-US" dirty="0" err="1" smtClean="0"/>
              <a:t>dp</a:t>
            </a:r>
            <a:r>
              <a:rPr lang="en-US" dirty="0" smtClean="0"/>
              <a:t>/p in Q20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radial steering limit?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9" y="1421130"/>
            <a:ext cx="9144000" cy="4549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6432" y="5904009"/>
            <a:ext cx="310213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Aperture: +0.76 % / -0.59 %</a:t>
            </a:r>
          </a:p>
        </p:txBody>
      </p:sp>
    </p:spTree>
    <p:extLst>
      <p:ext uri="{BB962C8B-B14F-4D97-AF65-F5344CB8AC3E}">
        <p14:creationId xmlns:p14="http://schemas.microsoft.com/office/powerpoint/2010/main" val="7902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to momentum aperture measurement with radial steering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2 mm orbit error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14165" y="3411815"/>
            <a:ext cx="260840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Aperture measurement:</a:t>
            </a:r>
          </a:p>
          <a:p>
            <a:r>
              <a:rPr lang="en-US" dirty="0" smtClean="0"/>
              <a:t> +0.76 % / -0.59 %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2483"/>
            <a:ext cx="5756965" cy="442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9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Probable </a:t>
            </a:r>
            <a:r>
              <a:rPr lang="en-US" dirty="0" smtClean="0"/>
              <a:t>explanation of asymmetric momentum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 MBB – SSS(QD): MBB is aligned 4.5 mm to outside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723"/>
          <a:stretch/>
        </p:blipFill>
        <p:spPr>
          <a:xfrm>
            <a:off x="695739" y="1457737"/>
            <a:ext cx="7991061" cy="432369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603514" y="4492486"/>
            <a:ext cx="1046922" cy="134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04662" y="5722576"/>
            <a:ext cx="6372257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Center of flange aligned with MBB and not with QD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Transition occurs in bellows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→ miss 5.3 +/- 2 mm on the inside of flange</a:t>
            </a:r>
            <a:r>
              <a:rPr lang="is-IS" dirty="0" smtClean="0">
                <a:solidFill>
                  <a:srgbClr val="FF0000"/>
                </a:solidFill>
              </a:rPr>
              <a:t>….systematically</a:t>
            </a:r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2081579" y="5437824"/>
            <a:ext cx="3609212" cy="2847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1656522"/>
            <a:ext cx="96693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topview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65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135892</TotalTime>
  <Words>1062</Words>
  <Application>Microsoft Macintosh PowerPoint</Application>
  <PresentationFormat>On-screen Show (4:3)</PresentationFormat>
  <Paragraphs>240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Calibri</vt:lpstr>
      <vt:lpstr>Comic Sans MS</vt:lpstr>
      <vt:lpstr>ＭＳ Ｐゴシック</vt:lpstr>
      <vt:lpstr>Symbol</vt:lpstr>
      <vt:lpstr>Times</vt:lpstr>
      <vt:lpstr>Wingdings</vt:lpstr>
      <vt:lpstr>Arial</vt:lpstr>
      <vt:lpstr>LPC Presentation</vt:lpstr>
      <vt:lpstr>Custom Design</vt:lpstr>
      <vt:lpstr>Momentum Aperture and Flat Bottom Losses</vt:lpstr>
      <vt:lpstr>Observation</vt:lpstr>
      <vt:lpstr>Theoretical aperture bottleneck with Q20</vt:lpstr>
      <vt:lpstr>Measurement of mechanical aperture at QDs in H</vt:lpstr>
      <vt:lpstr>Result in mm</vt:lpstr>
      <vt:lpstr>Result in sigma in Q20</vt:lpstr>
      <vt:lpstr>Result in dp/p in Q20</vt:lpstr>
      <vt:lpstr>Compare to momentum aperture measurement with radial steering</vt:lpstr>
      <vt:lpstr>Probable explanation of asymmetric momentum aperture</vt:lpstr>
      <vt:lpstr>MBB – SSS (QD) transition</vt:lpstr>
      <vt:lpstr>Comparison of different optics</vt:lpstr>
      <vt:lpstr>Measured aperture corrected by 5.3 mm</vt:lpstr>
      <vt:lpstr>Locations to increase aperture </vt:lpstr>
      <vt:lpstr>aperture increase – impact on Transmission</vt:lpstr>
      <vt:lpstr>Diffusion</vt:lpstr>
      <vt:lpstr>What about emittance growth?</vt:lpstr>
      <vt:lpstr>Assumption of diffusion to calculate loss improvement with larger aperture</vt:lpstr>
      <vt:lpstr>Assumption of diffusion to calculate loss improvement with larger aperture</vt:lpstr>
      <vt:lpstr>Scraping MDs</vt:lpstr>
      <vt:lpstr>Nature of diffusion? Scraping measurements</vt:lpstr>
      <vt:lpstr>Results of scraping MD</vt:lpstr>
      <vt:lpstr>Results of scraping MD</vt:lpstr>
      <vt:lpstr>However…</vt:lpstr>
      <vt:lpstr>Conclusion</vt:lpstr>
      <vt:lpstr>EXTRA slides</vt:lpstr>
      <vt:lpstr>Possible explanation of asymmetric momentum aperture</vt:lpstr>
      <vt:lpstr>QD – MBB transition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Microsoft Office User</cp:lastModifiedBy>
  <cp:revision>1363</cp:revision>
  <cp:lastPrinted>2015-07-31T09:55:09Z</cp:lastPrinted>
  <dcterms:created xsi:type="dcterms:W3CDTF">2012-12-19T15:15:22Z</dcterms:created>
  <dcterms:modified xsi:type="dcterms:W3CDTF">2017-11-29T20:41:41Z</dcterms:modified>
  <cp:category/>
</cp:coreProperties>
</file>