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20" r:id="rId1"/>
  </p:sldMasterIdLst>
  <p:notesMasterIdLst>
    <p:notesMasterId r:id="rId32"/>
  </p:notesMasterIdLst>
  <p:handoutMasterIdLst>
    <p:handoutMasterId r:id="rId33"/>
  </p:handoutMasterIdLst>
  <p:sldIdLst>
    <p:sldId id="261" r:id="rId2"/>
    <p:sldId id="369" r:id="rId3"/>
    <p:sldId id="293" r:id="rId4"/>
    <p:sldId id="339" r:id="rId5"/>
    <p:sldId id="341" r:id="rId6"/>
    <p:sldId id="366" r:id="rId7"/>
    <p:sldId id="342" r:id="rId8"/>
    <p:sldId id="367" r:id="rId9"/>
    <p:sldId id="365" r:id="rId10"/>
    <p:sldId id="346" r:id="rId11"/>
    <p:sldId id="347" r:id="rId12"/>
    <p:sldId id="348" r:id="rId13"/>
    <p:sldId id="345" r:id="rId14"/>
    <p:sldId id="349" r:id="rId15"/>
    <p:sldId id="352" r:id="rId16"/>
    <p:sldId id="350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60" r:id="rId25"/>
    <p:sldId id="368" r:id="rId26"/>
    <p:sldId id="362" r:id="rId27"/>
    <p:sldId id="363" r:id="rId28"/>
    <p:sldId id="364" r:id="rId29"/>
    <p:sldId id="370" r:id="rId30"/>
    <p:sldId id="37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C"/>
    <a:srgbClr val="FFBBAC"/>
    <a:srgbClr val="FF2600"/>
    <a:srgbClr val="000000"/>
    <a:srgbClr val="415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99"/>
    <p:restoredTop sz="96271"/>
  </p:normalViewPr>
  <p:slideViewPr>
    <p:cSldViewPr snapToGrid="0" snapToObjects="1">
      <p:cViewPr varScale="1">
        <p:scale>
          <a:sx n="113" d="100"/>
          <a:sy n="113" d="100"/>
        </p:scale>
        <p:origin x="184" y="2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37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3E4E-29D2-894E-8814-CBEAED5CE6AA}" type="datetimeFigureOut">
              <a:rPr lang="en-US" smtClean="0"/>
              <a:t>11/5/17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261CE-6F2C-4544-BACF-21A9740FB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CFEB3-787F-4643-A145-B8EEED449ACD}" type="datetimeFigureOut">
              <a:rPr lang="en-US" smtClean="0"/>
              <a:t>11/5/17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7339F-6DC9-6E48-B639-EE7CCF017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473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35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04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60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148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301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453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34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9396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004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90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9221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598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3038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240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751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039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869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526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993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556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4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98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292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77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26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061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4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Own tests can be run as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Very basic test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Make(“test”)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339F-6DC9-6E48-B639-EE7CCF0171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38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5406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Click to edit Master text styles</a:t>
            </a:r>
          </a:p>
          <a:p>
            <a:pPr lvl="1" eaLnBrk="1" latinLnBrk="0" hangingPunct="1"/>
            <a:r>
              <a:rPr lang="es-ES" smtClean="0"/>
              <a:t>Second level</a:t>
            </a:r>
          </a:p>
          <a:p>
            <a:pPr lvl="2" eaLnBrk="1" latinLnBrk="0" hangingPunct="1"/>
            <a:r>
              <a:rPr lang="es-ES" smtClean="0"/>
              <a:t>Third level</a:t>
            </a:r>
          </a:p>
          <a:p>
            <a:pPr lvl="3" eaLnBrk="1" latinLnBrk="0" hangingPunct="1"/>
            <a:r>
              <a:rPr lang="es-ES" smtClean="0"/>
              <a:t>Fourth level</a:t>
            </a:r>
          </a:p>
          <a:p>
            <a:pPr lvl="4" eaLnBrk="1" latinLnBrk="0" hangingPunct="1"/>
            <a:r>
              <a:rPr lang="es-E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Click to edit Master text styles</a:t>
            </a:r>
          </a:p>
          <a:p>
            <a:pPr lvl="1" eaLnBrk="1" latinLnBrk="0" hangingPunct="1"/>
            <a:r>
              <a:rPr lang="es-ES" smtClean="0"/>
              <a:t>Second level</a:t>
            </a:r>
          </a:p>
          <a:p>
            <a:pPr lvl="2" eaLnBrk="1" latinLnBrk="0" hangingPunct="1"/>
            <a:r>
              <a:rPr lang="es-ES" smtClean="0"/>
              <a:t>Third level</a:t>
            </a:r>
          </a:p>
          <a:p>
            <a:pPr lvl="3" eaLnBrk="1" latinLnBrk="0" hangingPunct="1"/>
            <a:r>
              <a:rPr lang="es-ES" smtClean="0"/>
              <a:t>Fourth level</a:t>
            </a:r>
          </a:p>
          <a:p>
            <a:pPr lvl="4" eaLnBrk="1" latinLnBrk="0" hangingPunct="1"/>
            <a:r>
              <a:rPr lang="es-E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TS Overview and Docker containers in LCG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31C4B-A387-2242-8708-615CA0A08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43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TS Overview and Docker containers in LCG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31C4B-A387-2242-8708-615CA0A08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755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Click to edit Master text styles</a:t>
            </a:r>
          </a:p>
          <a:p>
            <a:pPr lvl="1" eaLnBrk="1" latinLnBrk="0" hangingPunct="1"/>
            <a:r>
              <a:rPr lang="es-ES" smtClean="0"/>
              <a:t>Second level</a:t>
            </a:r>
          </a:p>
          <a:p>
            <a:pPr lvl="2" eaLnBrk="1" latinLnBrk="0" hangingPunct="1"/>
            <a:r>
              <a:rPr lang="es-ES" smtClean="0"/>
              <a:t>Third level</a:t>
            </a:r>
          </a:p>
          <a:p>
            <a:pPr lvl="3" eaLnBrk="1" latinLnBrk="0" hangingPunct="1"/>
            <a:r>
              <a:rPr lang="es-ES" smtClean="0"/>
              <a:t>Fourth level</a:t>
            </a:r>
          </a:p>
          <a:p>
            <a:pPr lvl="4" eaLnBrk="1" latinLnBrk="0" hangingPunct="1"/>
            <a:r>
              <a:rPr lang="es-E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TS Overview and Docker containers in LCG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31C4B-A387-2242-8708-615CA0A08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9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TS Overview and Docker containers in LCG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31C4B-A387-2242-8708-615CA0A08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31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887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 Overview and Docker containers in LCG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2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557" y="1098465"/>
            <a:ext cx="8226854" cy="940443"/>
          </a:xfrm>
        </p:spPr>
        <p:txBody>
          <a:bodyPr/>
          <a:lstStyle/>
          <a:p>
            <a:r>
              <a:rPr lang="es-E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843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727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9557" y="1098465"/>
            <a:ext cx="8226854" cy="940443"/>
          </a:xfrm>
        </p:spPr>
        <p:txBody>
          <a:bodyPr/>
          <a:lstStyle/>
          <a:p>
            <a:r>
              <a:rPr lang="es-E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802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32447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TS Overview and Docker containers in LCG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31C4B-A387-2242-8708-615CA0A0870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6370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474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Click to edit Master text styles</a:t>
            </a:r>
          </a:p>
          <a:p>
            <a:pPr lvl="1" eaLnBrk="1" latinLnBrk="0" hangingPunct="1"/>
            <a:r>
              <a:rPr lang="es-ES" smtClean="0"/>
              <a:t>Second level</a:t>
            </a:r>
          </a:p>
          <a:p>
            <a:pPr lvl="2" eaLnBrk="1" latinLnBrk="0" hangingPunct="1"/>
            <a:r>
              <a:rPr lang="es-ES" smtClean="0"/>
              <a:t>Third level</a:t>
            </a:r>
          </a:p>
          <a:p>
            <a:pPr lvl="3" eaLnBrk="1" latinLnBrk="0" hangingPunct="1"/>
            <a:r>
              <a:rPr lang="es-ES" smtClean="0"/>
              <a:t>Fourth level</a:t>
            </a:r>
          </a:p>
          <a:p>
            <a:pPr lvl="4" eaLnBrk="1" latinLnBrk="0" hangingPunct="1"/>
            <a:r>
              <a:rPr lang="es-E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TS Overview and Docker containers in LCG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31C4B-A387-2242-8708-615CA0A08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38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Click to edit Master text styles</a:t>
            </a:r>
          </a:p>
          <a:p>
            <a:pPr lvl="1" eaLnBrk="1" latinLnBrk="0" hangingPunct="1"/>
            <a:r>
              <a:rPr lang="es-ES" smtClean="0"/>
              <a:t>Second level</a:t>
            </a:r>
          </a:p>
          <a:p>
            <a:pPr lvl="2" eaLnBrk="1" latinLnBrk="0" hangingPunct="1"/>
            <a:r>
              <a:rPr lang="es-ES" smtClean="0"/>
              <a:t>Third level</a:t>
            </a:r>
          </a:p>
          <a:p>
            <a:pPr lvl="3" eaLnBrk="1" latinLnBrk="0" hangingPunct="1"/>
            <a:r>
              <a:rPr lang="es-ES" smtClean="0"/>
              <a:t>Fourth level</a:t>
            </a:r>
          </a:p>
          <a:p>
            <a:pPr lvl="4" eaLnBrk="1" latinLnBrk="0" hangingPunct="1"/>
            <a:r>
              <a:rPr lang="es-E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Click to edit Master text styles</a:t>
            </a:r>
          </a:p>
          <a:p>
            <a:pPr lvl="1" eaLnBrk="1" latinLnBrk="0" hangingPunct="1"/>
            <a:r>
              <a:rPr lang="es-ES" smtClean="0"/>
              <a:t>Second level</a:t>
            </a:r>
          </a:p>
          <a:p>
            <a:pPr lvl="2" eaLnBrk="1" latinLnBrk="0" hangingPunct="1"/>
            <a:r>
              <a:rPr lang="es-ES" smtClean="0"/>
              <a:t>Third level</a:t>
            </a:r>
          </a:p>
          <a:p>
            <a:pPr lvl="3" eaLnBrk="1" latinLnBrk="0" hangingPunct="1"/>
            <a:r>
              <a:rPr lang="es-ES" smtClean="0"/>
              <a:t>Fourth level</a:t>
            </a:r>
          </a:p>
          <a:p>
            <a:pPr lvl="4" eaLnBrk="1" latinLnBrk="0" hangingPunct="1"/>
            <a:r>
              <a:rPr lang="es-E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TS Overview and Docker containers in LCG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31C4B-A387-2242-8708-615CA0A08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05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TS Overview and Docker containers in LCG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31C4B-A387-2242-8708-615CA0A08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sft/docker/container_registry" TargetMode="External"/><Relationship Id="rId4" Type="http://schemas.openxmlformats.org/officeDocument/2006/relationships/hyperlink" Target="https://gitlab.cern.ch/sft/docker" TargetMode="Externa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s://filer-carbon.cern.ch/grafana/dashboard/db/docker-hosts-and-container-overview" TargetMode="Externa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lcgdocs.web.cern.ch/lcgdocs/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p-dep-sft.web.cern.ch/operations-nightly-builds#python3-migration" TargetMode="External"/><Relationship Id="rId4" Type="http://schemas.openxmlformats.org/officeDocument/2006/relationships/hyperlink" Target="https://gitlab.cern.ch/sft/lcgcmake/blob/master/cmake/toolchain" TargetMode="Externa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lab.cern.ch/sft/lcgjenkins/blob/master/lcginstall.py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sft/lcgjenkins/tree/master/releasepy" TargetMode="External"/><Relationship Id="rId4" Type="http://schemas.openxmlformats.org/officeDocument/2006/relationships/hyperlink" Target="https://gitlab.cern.ch/sft/lcgcmake/blob/compiler_wrapper/cmake/scripts/compilerWrapper.sh" TargetMode="Externa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91616/contributions/2387535/attachments/1392551/2121974/SpackMondayMeeting-DecVersionFinal.pdf" TargetMode="External"/><Relationship Id="rId4" Type="http://schemas.openxmlformats.org/officeDocument/2006/relationships/hyperlink" Target="https://indico.cern.ch/category/7975/" TargetMode="Externa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psft-jenkins.cern.ch/job/spack_ext_dev3/" TargetMode="External"/><Relationship Id="rId4" Type="http://schemas.openxmlformats.org/officeDocument/2006/relationships/hyperlink" Target="https://github.com/LLNL/spack/commits?author=JavierCVilla" TargetMode="External"/><Relationship Id="rId5" Type="http://schemas.openxmlformats.org/officeDocument/2006/relationships/hyperlink" Target="https://gitlab.cern.ch/sft/cern-spack" TargetMode="External"/><Relationship Id="rId6" Type="http://schemas.openxmlformats.org/officeDocument/2006/relationships/hyperlink" Target="https://indico.cern.ch/event/672745/contributions/2752527/subcontributions/240297/attachments/1542459/2419519/HSF-Packaging-18Oct2017.pdf" TargetMode="Externa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283" y="2749134"/>
            <a:ext cx="8226854" cy="94044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Technical </a:t>
            </a:r>
            <a:r>
              <a:rPr lang="en-US" sz="20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Studentship </a:t>
            </a:r>
            <a:r>
              <a:rPr lang="en-US" sz="20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overview </a:t>
            </a:r>
            <a:r>
              <a:rPr lang="es-ES" sz="20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and</a:t>
            </a:r>
            <a:r>
              <a:rPr lang="es-ES" sz="24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/>
            </a:r>
            <a:br>
              <a:rPr lang="es-ES" sz="24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</a:br>
            <a:r>
              <a:rPr lang="es-ES" sz="2400" dirty="0" err="1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Docker</a:t>
            </a:r>
            <a:r>
              <a:rPr lang="es-ES" sz="24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containers</a:t>
            </a:r>
            <a:r>
              <a:rPr lang="es-ES" sz="24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setup</a:t>
            </a:r>
            <a:r>
              <a:rPr lang="es-ES" sz="24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for</a:t>
            </a:r>
            <a:r>
              <a:rPr lang="es-ES" sz="24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the</a:t>
            </a:r>
            <a:r>
              <a:rPr lang="es-ES" sz="24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 LCG Project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4" name="Picture 3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650" y="5844414"/>
            <a:ext cx="676895" cy="6768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6638" y="5167305"/>
            <a:ext cx="3969998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Javier Cervantes Villanueva</a:t>
            </a:r>
          </a:p>
          <a:p>
            <a:r>
              <a:rPr lang="en-US" i="1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Supervisor</a:t>
            </a:r>
            <a:r>
              <a:rPr lang="en-US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: Patricia M</a:t>
            </a:r>
            <a:r>
              <a:rPr lang="es-ES" dirty="0" err="1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endez</a:t>
            </a:r>
            <a:r>
              <a:rPr lang="es-ES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 Lorenzo</a:t>
            </a:r>
            <a:endParaRPr lang="en-US" dirty="0" smtClean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  <a:p>
            <a:endParaRPr lang="en-US" dirty="0" smtClean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Technical Student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Universidad de Murcia (ES)</a:t>
            </a:r>
            <a:endParaRPr lang="en-US" sz="1400" dirty="0">
              <a:solidFill>
                <a:schemeClr val="bg1"/>
              </a:solidFill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4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Containerisation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- </a:t>
            </a:r>
            <a:r>
              <a:rPr lang="en-US" sz="3200" dirty="0">
                <a:latin typeface="Helvetica Neue Light" charset="0"/>
                <a:ea typeface="Helvetica Neue Light" charset="0"/>
                <a:cs typeface="Helvetica Neue Light" charset="0"/>
              </a:rPr>
              <a:t>Why </a:t>
            </a:r>
            <a:r>
              <a:rPr lang="en-US" sz="3200" dirty="0" err="1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3200" dirty="0">
                <a:latin typeface="Helvetica Neue Light" charset="0"/>
                <a:ea typeface="Helvetica Neue Light" charset="0"/>
                <a:cs typeface="Helvetica Neue Light" charset="0"/>
              </a:rPr>
              <a:t> containers</a:t>
            </a:r>
            <a:r>
              <a:rPr lang="en-US" sz="3200" dirty="0" smtClean="0">
                <a:latin typeface="Helvetica Neue Light" charset="0"/>
                <a:ea typeface="Helvetica Neue Light" charset="0"/>
                <a:cs typeface="Helvetica Neue Light" charset="0"/>
              </a:rPr>
              <a:t>?</a:t>
            </a:r>
            <a:endParaRPr lang="en-US" sz="32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188960" cy="452909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Current build nodes scenario in numbers:</a:t>
            </a:r>
          </a:p>
          <a:p>
            <a:endParaRPr lang="en-US" sz="2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1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18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1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18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1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18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Puppet configuration tool: 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Extremely useful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Not enough to ensure exactly the same environment for every new build</a:t>
            </a:r>
            <a:endParaRPr lang="en-US" sz="24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1866900"/>
            <a:ext cx="82268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1216" lvl="7"/>
            <a:r>
              <a:rPr lang="en-US" sz="3200" dirty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n-US" sz="3200" dirty="0" smtClean="0">
                <a:latin typeface="Helvetica Neue Light" charset="0"/>
                <a:ea typeface="Helvetica Neue Light" charset="0"/>
                <a:cs typeface="Helvetica Neue Light" charset="0"/>
              </a:rPr>
              <a:t> 8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CentOS7</a:t>
            </a:r>
          </a:p>
          <a:p>
            <a:pPr marL="2871216" lvl="7"/>
            <a:r>
              <a:rPr lang="en-US" sz="3200" dirty="0">
                <a:latin typeface="Helvetica Neue Light" charset="0"/>
                <a:ea typeface="Helvetica Neue Light" charset="0"/>
                <a:cs typeface="Helvetica Neue Light" charset="0"/>
              </a:rPr>
              <a:t>  3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 CC7</a:t>
            </a:r>
          </a:p>
          <a:p>
            <a:pPr marL="2871216" lvl="7"/>
            <a:r>
              <a:rPr lang="en-US" sz="3200" dirty="0">
                <a:latin typeface="Helvetica Neue Light" charset="0"/>
                <a:ea typeface="Helvetica Neue Light" charset="0"/>
                <a:cs typeface="Helvetica Neue Light" charset="0"/>
              </a:rPr>
              <a:t>  2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 SLC6 Physical machines </a:t>
            </a:r>
          </a:p>
          <a:p>
            <a:pPr marL="2871216" lvl="7"/>
            <a:r>
              <a:rPr lang="en-US" sz="3200" dirty="0">
                <a:latin typeface="Helvetica Neue Light" charset="0"/>
                <a:ea typeface="Helvetica Neue Light" charset="0"/>
                <a:cs typeface="Helvetica Neue Light" charset="0"/>
              </a:rPr>
              <a:t>17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 SLC6 </a:t>
            </a:r>
          </a:p>
          <a:p>
            <a:pPr marL="2871216" lvl="7"/>
            <a:r>
              <a:rPr lang="en-US" sz="3200" dirty="0">
                <a:latin typeface="Helvetica Neue Light" charset="0"/>
                <a:ea typeface="Helvetica Neue Light" charset="0"/>
                <a:cs typeface="Helvetica Neue Light" charset="0"/>
              </a:rPr>
              <a:t>  7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 Ubuntu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7762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Containerisation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mr-IN" sz="3200" dirty="0" smtClean="0">
                <a:latin typeface="Helvetica Neue" charset="0"/>
                <a:ea typeface="Helvetica Neue" charset="0"/>
                <a:cs typeface="Helvetica Neue" charset="0"/>
              </a:rPr>
              <a:t>–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n-US" sz="3200" dirty="0" smtClean="0">
                <a:latin typeface="Helvetica Neue Light" charset="0"/>
                <a:ea typeface="Helvetica Neue Light" charset="0"/>
                <a:cs typeface="Helvetica Neue Light" charset="0"/>
              </a:rPr>
              <a:t>Benefits </a:t>
            </a:r>
            <a:endParaRPr lang="en-US" sz="32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188960" cy="452909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Environment isolation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Fixed container image,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same build environment</a:t>
            </a:r>
          </a:p>
          <a:p>
            <a:pPr marL="448056" lvl="1" indent="0">
              <a:buNone/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All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hosts run the same OS </a:t>
            </a:r>
            <a:r>
              <a:rPr lang="en-US" sz="16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(CentOS7)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Only one platform to manage with Puppet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Still possible to build for the same platforms </a:t>
            </a:r>
            <a:r>
              <a:rPr lang="en-US" sz="14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(CentOS7, SLC6, Ubuntu)</a:t>
            </a:r>
          </a:p>
          <a:p>
            <a:pPr marL="448056" lvl="1" indent="0">
              <a:buNone/>
            </a:pPr>
            <a:endParaRPr lang="en-US" sz="1400" i="1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More flexibility defining different environments</a:t>
            </a:r>
          </a:p>
          <a:p>
            <a:pPr lvl="1"/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New platforms just need a new </a:t>
            </a:r>
            <a:r>
              <a:rPr lang="en-US" sz="2000" dirty="0" err="1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image</a:t>
            </a:r>
            <a:endParaRPr lang="en-US" sz="1800" i="1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No need of new Hardware / Quota / VM</a:t>
            </a:r>
          </a:p>
          <a:p>
            <a:pPr lvl="1"/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images can be </a:t>
            </a:r>
            <a:r>
              <a:rPr lang="en-US" sz="20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forked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to apply changes on existing ones</a:t>
            </a:r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85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Containerisation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mr-IN" sz="3200" dirty="0" smtClean="0">
                <a:latin typeface="Helvetica Neue" charset="0"/>
                <a:ea typeface="Helvetica Neue" charset="0"/>
                <a:cs typeface="Helvetica Neue" charset="0"/>
              </a:rPr>
              <a:t>–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n-US" sz="3200" dirty="0" smtClean="0">
                <a:latin typeface="Helvetica Neue Light" charset="0"/>
                <a:ea typeface="Helvetica Neue Light" charset="0"/>
                <a:cs typeface="Helvetica Neue Light" charset="0"/>
              </a:rPr>
              <a:t>Limitations</a:t>
            </a:r>
            <a:endParaRPr lang="en-US" sz="32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188960" cy="452909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LCG Build </a:t>
            </a:r>
            <a:r>
              <a:rPr lang="en-US" sz="2800" dirty="0">
                <a:latin typeface="Helvetica Neue Light" charset="0"/>
                <a:ea typeface="Helvetica Neue Light" charset="0"/>
                <a:cs typeface="Helvetica Neue Light" charset="0"/>
              </a:rPr>
              <a:t>processes may take up to 100GB</a:t>
            </a:r>
          </a:p>
          <a:p>
            <a:pPr lvl="1"/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Difficult to manage containers running such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processes</a:t>
            </a:r>
          </a:p>
          <a:p>
            <a:pPr marL="448056" lvl="1" indent="0">
              <a:buNone/>
            </a:pPr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Reproducibility is </a:t>
            </a:r>
            <a:r>
              <a:rPr lang="en-US" sz="2800" dirty="0">
                <a:latin typeface="Helvetica Neue Light" charset="0"/>
                <a:ea typeface="Helvetica Neue Light" charset="0"/>
                <a:cs typeface="Helvetica Neue Light" charset="0"/>
              </a:rPr>
              <a:t>complicated</a:t>
            </a:r>
          </a:p>
          <a:p>
            <a:pPr lvl="1"/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A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ll 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of the data inside a container disappears once the container shuts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down</a:t>
            </a:r>
          </a:p>
          <a:p>
            <a:pPr marL="448056" lvl="1" indent="0">
              <a:buNone/>
            </a:pPr>
            <a:endParaRPr lang="en-US" sz="28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Basic monitoring</a:t>
            </a:r>
            <a:endParaRPr lang="en-US" sz="2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n-US" sz="2000" dirty="0" err="1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 stats command offer very basic information about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containers</a:t>
            </a:r>
          </a:p>
          <a:p>
            <a:pPr lvl="1"/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No images for </a:t>
            </a:r>
            <a:r>
              <a:rPr lang="en-US" sz="2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MacOS</a:t>
            </a:r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</a:p>
          <a:p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Containerisation</a:t>
            </a:r>
            <a:endParaRPr lang="en-US" sz="32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12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9900" y="5631445"/>
            <a:ext cx="520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Image: Build </a:t>
            </a:r>
            <a:r>
              <a:rPr lang="en-US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hlinkClick r:id="rId3" invalidUrl="https://epsft-jenkins.cern.ch/view/LCG Externals/job/lcg_ext_dev4_archdocker/143/"/>
              </a:rPr>
              <a:t>#143 lcg_ext_dev4_archdocker</a:t>
            </a:r>
            <a:endParaRPr lang="en-US" sz="1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Migration from build nodes to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containers</a:t>
            </a:r>
            <a:r>
              <a:rPr lang="en-US" dirty="0" smtClean="0">
                <a:latin typeface="Helvetica Neue Light" charset="0"/>
                <a:ea typeface="Helvetica Neue Light" charset="0"/>
                <a:cs typeface="Helvetica Neue Light" charset="0"/>
              </a:rPr>
              <a:t>: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Nightly builds </a:t>
            </a:r>
            <a:r>
              <a:rPr lang="mr-IN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–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Production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Releases </a:t>
            </a:r>
            <a:r>
              <a:rPr lang="mr-IN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–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Prepared for production</a:t>
            </a:r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977" y="2716270"/>
            <a:ext cx="5575300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08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Helvetica Neue" charset="0"/>
                <a:ea typeface="Helvetica Neue" charset="0"/>
                <a:cs typeface="Helvetica Neue" charset="0"/>
              </a:rPr>
              <a:t>From Build nodes to Containers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188960" cy="452909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448056" lvl="1" indent="0">
              <a:buNone/>
            </a:pPr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0" y="1762611"/>
            <a:ext cx="7632700" cy="40643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6058" y="1251858"/>
            <a:ext cx="1691720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smtClean="0">
                <a:latin typeface="Helvetica Neue Thin" charset="0"/>
                <a:ea typeface="Helvetica Neue Thin" charset="0"/>
                <a:cs typeface="Helvetica Neue Thin" charset="0"/>
              </a:rPr>
              <a:t>OVERVIEW</a:t>
            </a:r>
            <a:endParaRPr lang="en-US" sz="2400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53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Helvetica Neue" charset="0"/>
                <a:ea typeface="Helvetica Neue" charset="0"/>
                <a:cs typeface="Helvetica Neue" charset="0"/>
              </a:rPr>
              <a:t>From Build nodes to Containers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26733"/>
            <a:ext cx="8188960" cy="3093994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Bunch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of 10 new powerful CentOS7 added</a:t>
            </a:r>
          </a:p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Fully dedicated to act just like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hosts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Free resources for the non-LCG builds (ROOT,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Geant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, </a:t>
            </a:r>
            <a:r>
              <a:rPr lang="mr-IN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…</a:t>
            </a:r>
            <a:r>
              <a:rPr lang="es-E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)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Easier to manage</a:t>
            </a:r>
          </a:p>
          <a:p>
            <a:pPr marL="448056" lvl="1" indent="0">
              <a:buNone/>
            </a:pPr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8" y="1251858"/>
            <a:ext cx="2797628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Helvetica Neue Thin" charset="0"/>
                <a:ea typeface="Helvetica Neue Thin" charset="0"/>
                <a:cs typeface="Helvetica Neue Thin" charset="0"/>
              </a:rPr>
              <a:t>INFRASTRUCTURE</a:t>
            </a:r>
            <a:endParaRPr lang="en-US" sz="2400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31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Helvetica Neue" charset="0"/>
                <a:ea typeface="Helvetica Neue" charset="0"/>
                <a:cs typeface="Helvetica Neue" charset="0"/>
              </a:rPr>
              <a:t>From Build nodes to Containers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188960" cy="452909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New 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Puppet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configuration</a:t>
            </a:r>
            <a:r>
              <a:rPr lang="es-ES" sz="2400" dirty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for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hosts:</a:t>
            </a:r>
          </a:p>
          <a:p>
            <a:pPr lvl="1"/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 software and 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configuration</a:t>
            </a:r>
            <a:endParaRPr lang="es-ES" sz="1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Ccache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 (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directory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 and 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configuration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)</a:t>
            </a:r>
          </a:p>
          <a:p>
            <a:pPr lvl="1"/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CVMFS </a:t>
            </a:r>
          </a:p>
          <a:p>
            <a:pPr lvl="1"/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Statistical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 scripts</a:t>
            </a:r>
          </a:p>
          <a:p>
            <a:pPr marL="448056" lvl="1" indent="0">
              <a:buNone/>
            </a:pPr>
            <a:endParaRPr lang="es-ES" sz="1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200" dirty="0" smtClean="0">
                <a:latin typeface="Helvetica Neue Light" charset="0"/>
                <a:ea typeface="Helvetica Neue Light" charset="0"/>
                <a:cs typeface="Helvetica Neue Light" charset="0"/>
              </a:rPr>
              <a:t>Existing Jenkins job configurations (defined variables, shell script actions, triggered jobs, </a:t>
            </a:r>
            <a:r>
              <a:rPr lang="mr-IN" sz="2200" dirty="0" smtClean="0">
                <a:latin typeface="Helvetica Neue Light" charset="0"/>
                <a:ea typeface="Helvetica Neue Light" charset="0"/>
                <a:cs typeface="Helvetica Neue Light" charset="0"/>
              </a:rPr>
              <a:t>…</a:t>
            </a:r>
            <a:r>
              <a:rPr lang="es-ES" sz="2200" dirty="0" smtClean="0">
                <a:latin typeface="Helvetica Neue Light" charset="0"/>
                <a:ea typeface="Helvetica Neue Light" charset="0"/>
                <a:cs typeface="Helvetica Neue Light" charset="0"/>
              </a:rPr>
              <a:t>) </a:t>
            </a:r>
            <a:r>
              <a:rPr lang="es-ES" sz="22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wrapped</a:t>
            </a:r>
            <a:r>
              <a:rPr lang="es-ES" sz="22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2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into</a:t>
            </a:r>
            <a:r>
              <a:rPr lang="es-ES" sz="2200" dirty="0" smtClean="0">
                <a:latin typeface="Helvetica Neue Light" charset="0"/>
                <a:ea typeface="Helvetica Neue Light" charset="0"/>
                <a:cs typeface="Helvetica Neue Light" charset="0"/>
              </a:rPr>
              <a:t> scripts</a:t>
            </a:r>
          </a:p>
          <a:p>
            <a:pPr lvl="1"/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These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 scripts are 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injected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inside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the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container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</a:p>
          <a:p>
            <a:pPr lvl="1"/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Result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: 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Same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 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builds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 as 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for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 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build</a:t>
            </a:r>
            <a:r>
              <a:rPr lang="es-ES" sz="18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 </a:t>
            </a:r>
            <a:r>
              <a:rPr lang="es-ES" sz="1800" dirty="0" err="1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nodes</a:t>
            </a:r>
            <a:endParaRPr lang="en-US" sz="1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6058" y="1251858"/>
            <a:ext cx="2558142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Helvetica Neue Thin" charset="0"/>
                <a:ea typeface="Helvetica Neue Thin" charset="0"/>
                <a:cs typeface="Helvetica Neue Thin" charset="0"/>
              </a:rPr>
              <a:t>CONFIGURATION</a:t>
            </a:r>
            <a:endParaRPr lang="en-US" sz="2400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63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Helvetica Neue" charset="0"/>
                <a:ea typeface="Helvetica Neue" charset="0"/>
                <a:cs typeface="Helvetica Neue" charset="0"/>
              </a:rPr>
              <a:t>From Build nodes to Containers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188960" cy="4529093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Container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images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400" dirty="0" err="1">
                <a:latin typeface="Helvetica Neue Light" charset="0"/>
                <a:ea typeface="Helvetica Neue Light" charset="0"/>
                <a:cs typeface="Helvetica Neue Light" charset="0"/>
              </a:rPr>
              <a:t>h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osted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in a 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  <a:hlinkClick r:id="rId3"/>
              </a:rPr>
              <a:t>Gitlab Repository registry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endParaRPr lang="es-ES" sz="24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s-ES" sz="2000" dirty="0" err="1">
                <a:latin typeface="Helvetica Neue Light" charset="0"/>
                <a:ea typeface="Helvetica Neue Light" charset="0"/>
                <a:cs typeface="Helvetica Neue Light" charset="0"/>
              </a:rPr>
              <a:t>P</a:t>
            </a:r>
            <a:r>
              <a:rPr lang="es-E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rivate</a:t>
            </a:r>
            <a:r>
              <a:rPr lang="es-E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alternative</a:t>
            </a:r>
            <a:r>
              <a:rPr lang="es-E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to </a:t>
            </a:r>
            <a:r>
              <a:rPr lang="es-E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Dockerhub</a:t>
            </a:r>
            <a:endParaRPr lang="es-E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endParaRPr lang="es-E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Dockefiles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hosted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in 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the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same</a:t>
            </a:r>
            <a:r>
              <a:rPr lang="es-ES" sz="2400" dirty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  <a:hlinkClick r:id="rId4"/>
              </a:rPr>
              <a:t>repo</a:t>
            </a:r>
            <a:endParaRPr lang="es-E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s-E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Images based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on Puppet configuration used for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build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nodes 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Same base packages</a:t>
            </a:r>
          </a:p>
          <a:p>
            <a:pPr lvl="1"/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Ccache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configuration + Code to export/recover to/from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EOS</a:t>
            </a:r>
          </a:p>
          <a:p>
            <a:pPr lvl="1"/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600" dirty="0" smtClean="0">
                <a:latin typeface="Helvetica Neue Light" charset="0"/>
                <a:ea typeface="Helvetica Neue Light" charset="0"/>
                <a:cs typeface="Helvetica Neue Light" charset="0"/>
              </a:rPr>
              <a:t>Available images:</a:t>
            </a:r>
            <a:endParaRPr lang="en-US" sz="26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n-US" sz="1900" dirty="0" smtClean="0">
                <a:latin typeface="Helvetica Neue Light" charset="0"/>
                <a:ea typeface="Helvetica Neue Light" charset="0"/>
                <a:cs typeface="Helvetica Neue Light" charset="0"/>
              </a:rPr>
              <a:t>Ubuntu16</a:t>
            </a:r>
          </a:p>
          <a:p>
            <a:pPr lvl="1"/>
            <a:r>
              <a:rPr lang="en-US" sz="1900" dirty="0" smtClean="0">
                <a:latin typeface="Helvetica Neue Light" charset="0"/>
                <a:ea typeface="Helvetica Neue Light" charset="0"/>
                <a:cs typeface="Helvetica Neue Light" charset="0"/>
              </a:rPr>
              <a:t>SLC6</a:t>
            </a:r>
          </a:p>
          <a:p>
            <a:pPr lvl="1"/>
            <a:r>
              <a:rPr lang="en-US" sz="1900" dirty="0" smtClean="0">
                <a:latin typeface="Helvetica Neue Light" charset="0"/>
                <a:ea typeface="Helvetica Neue Light" charset="0"/>
                <a:cs typeface="Helvetica Neue Light" charset="0"/>
              </a:rPr>
              <a:t>CentOS7</a:t>
            </a:r>
          </a:p>
          <a:p>
            <a:pPr lvl="1"/>
            <a:r>
              <a:rPr lang="en-US" sz="1900" dirty="0" smtClean="0">
                <a:latin typeface="Helvetica Neue Light" charset="0"/>
                <a:ea typeface="Helvetica Neue Light" charset="0"/>
                <a:cs typeface="Helvetica Neue Light" charset="0"/>
              </a:rPr>
              <a:t>Fedora25</a:t>
            </a:r>
            <a:endParaRPr lang="en-US" sz="19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913782" y="5095106"/>
            <a:ext cx="5732378" cy="403993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E6E6D"/>
                </a:solidFill>
                <a:latin typeface="Consolas"/>
              </a:rPr>
              <a:t>$ </a:t>
            </a:r>
            <a:r>
              <a:rPr lang="en-US" sz="1400" dirty="0" err="1" smtClean="0">
                <a:solidFill>
                  <a:srgbClr val="313131"/>
                </a:solidFill>
                <a:latin typeface="Consolas"/>
              </a:rPr>
              <a:t>docker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 run </a:t>
            </a:r>
            <a:r>
              <a:rPr lang="mr-IN" sz="1400" dirty="0" smtClean="0">
                <a:solidFill>
                  <a:srgbClr val="313131"/>
                </a:solidFill>
                <a:latin typeface="Consolas"/>
              </a:rPr>
              <a:t>–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it </a:t>
            </a:r>
            <a:r>
              <a:rPr lang="en-US" sz="1400" dirty="0" err="1" smtClean="0">
                <a:solidFill>
                  <a:srgbClr val="313131"/>
                </a:solidFill>
                <a:latin typeface="Consolas"/>
              </a:rPr>
              <a:t>gitlab-registry.cern.ch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/</a:t>
            </a:r>
            <a:r>
              <a:rPr lang="en-US" sz="1400" dirty="0" err="1" smtClean="0">
                <a:solidFill>
                  <a:srgbClr val="313131"/>
                </a:solidFill>
                <a:latin typeface="Consolas"/>
              </a:rPr>
              <a:t>sft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/docker:cc7</a:t>
            </a:r>
            <a:endParaRPr lang="en-US" sz="1400" dirty="0">
              <a:solidFill>
                <a:srgbClr val="313131"/>
              </a:solidFill>
              <a:latin typeface="Consola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6058" y="1251858"/>
            <a:ext cx="1319186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smtClean="0">
                <a:latin typeface="Helvetica Neue Thin" charset="0"/>
                <a:ea typeface="Helvetica Neue Thin" charset="0"/>
                <a:cs typeface="Helvetica Neue Thin" charset="0"/>
              </a:rPr>
              <a:t>IMAGES</a:t>
            </a:r>
            <a:endParaRPr lang="en-US" sz="2400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53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Helvetica Neue" charset="0"/>
                <a:ea typeface="Helvetica Neue" charset="0"/>
                <a:cs typeface="Helvetica Neue" charset="0"/>
              </a:rPr>
              <a:t>From Build nodes to Containers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188960" cy="452909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>
              <a:buFont typeface="+mj-lt"/>
              <a:buAutoNum type="arabicPeriod"/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Jenkins Server -&gt; Connect to any available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host</a:t>
            </a:r>
          </a:p>
          <a:p>
            <a:pPr>
              <a:buFont typeface="+mj-lt"/>
              <a:buAutoNum type="arabicPeriod"/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Launch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container with code to execute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6058" y="1251858"/>
            <a:ext cx="1948542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Helvetica Neue Thin" charset="0"/>
                <a:ea typeface="Helvetica Neue Thin" charset="0"/>
                <a:cs typeface="Helvetica Neue Thin" charset="0"/>
              </a:rPr>
              <a:t>WORKFLOW</a:t>
            </a:r>
            <a:endParaRPr lang="en-US" sz="2400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86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Helvetica Neue" charset="0"/>
                <a:ea typeface="Helvetica Neue" charset="0"/>
                <a:cs typeface="Helvetica Neue" charset="0"/>
              </a:rPr>
              <a:t>From Build nodes to Containers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18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188960" cy="452909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>
              <a:buFont typeface="+mj-lt"/>
              <a:buAutoNum type="arabicPeriod"/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Jenkins Server -&gt; Connect to any available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host</a:t>
            </a:r>
          </a:p>
          <a:p>
            <a:pPr>
              <a:buFont typeface="+mj-lt"/>
              <a:buAutoNum type="arabicPeriod"/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Launch 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container with code to execute</a:t>
            </a:r>
          </a:p>
          <a:p>
            <a:pPr>
              <a:buFont typeface="+mj-lt"/>
              <a:buAutoNum type="arabicPeriod"/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66058" y="3128891"/>
            <a:ext cx="8264832" cy="2247736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E6E6D"/>
                </a:solidFill>
                <a:latin typeface="Consolas"/>
              </a:rPr>
              <a:t>$ </a:t>
            </a:r>
            <a:r>
              <a:rPr lang="en-US" sz="1400" dirty="0" err="1">
                <a:solidFill>
                  <a:srgbClr val="313131"/>
                </a:solidFill>
                <a:latin typeface="Consolas"/>
              </a:rPr>
              <a:t>docker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 run -e WORKSPACE=$WORKSPACE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		 	              </a:t>
            </a:r>
            <a:endParaRPr lang="en-US" sz="1400" dirty="0" smtClean="0">
              <a:solidFill>
                <a:srgbClr val="313131"/>
              </a:solidFill>
              <a:latin typeface="Consolas"/>
            </a:endParaRPr>
          </a:p>
          <a:p>
            <a:r>
              <a:rPr lang="en-US" sz="1400" dirty="0">
                <a:solidFill>
                  <a:srgbClr val="313131"/>
                </a:solidFill>
                <a:latin typeface="Consolas"/>
              </a:rPr>
              <a:t>	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-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e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ENVIRONMENT_VARIABLES 		 	  </a:t>
            </a:r>
            <a:endParaRPr lang="en-US" sz="1400" dirty="0" smtClean="0">
              <a:solidFill>
                <a:srgbClr val="313131"/>
              </a:solidFill>
              <a:latin typeface="Consolas"/>
            </a:endParaRPr>
          </a:p>
          <a:p>
            <a:r>
              <a:rPr lang="en-US" sz="1400" dirty="0">
                <a:solidFill>
                  <a:srgbClr val="313131"/>
                </a:solidFill>
                <a:latin typeface="Consolas"/>
              </a:rPr>
              <a:t>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   	  -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u </a:t>
            </a:r>
            <a:r>
              <a:rPr lang="en-US" sz="1400" dirty="0" err="1">
                <a:solidFill>
                  <a:srgbClr val="313131"/>
                </a:solidFill>
                <a:latin typeface="Consolas"/>
              </a:rPr>
              <a:t>sftnight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		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	 	              </a:t>
            </a:r>
            <a:endParaRPr lang="en-US" sz="1400" dirty="0" smtClean="0">
              <a:solidFill>
                <a:srgbClr val="313131"/>
              </a:solidFill>
              <a:latin typeface="Consolas"/>
            </a:endParaRPr>
          </a:p>
          <a:p>
            <a:r>
              <a:rPr lang="en-US" sz="1400" dirty="0">
                <a:solidFill>
                  <a:srgbClr val="313131"/>
                </a:solidFill>
                <a:latin typeface="Consolas"/>
              </a:rPr>
              <a:t>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	  --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name $NAME	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		 	              </a:t>
            </a:r>
            <a:endParaRPr lang="en-US" sz="1400" dirty="0" smtClean="0">
              <a:solidFill>
                <a:srgbClr val="313131"/>
              </a:solidFill>
              <a:latin typeface="Consolas"/>
            </a:endParaRPr>
          </a:p>
          <a:p>
            <a:r>
              <a:rPr lang="en-US" sz="1400" dirty="0">
                <a:solidFill>
                  <a:srgbClr val="313131"/>
                </a:solidFill>
                <a:latin typeface="Consolas"/>
              </a:rPr>
              <a:t>	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 --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hostname $HOSTNAME-</a:t>
            </a:r>
            <a:r>
              <a:rPr lang="en-US" sz="1400" dirty="0" err="1">
                <a:solidFill>
                  <a:srgbClr val="313131"/>
                </a:solidFill>
                <a:latin typeface="Consolas"/>
              </a:rPr>
              <a:t>docker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		              </a:t>
            </a:r>
            <a:endParaRPr lang="en-US" sz="1400" dirty="0" smtClean="0">
              <a:solidFill>
                <a:srgbClr val="313131"/>
              </a:solidFill>
              <a:latin typeface="Consolas"/>
            </a:endParaRPr>
          </a:p>
          <a:p>
            <a:r>
              <a:rPr lang="en-US" sz="1400" dirty="0">
                <a:solidFill>
                  <a:srgbClr val="313131"/>
                </a:solidFill>
                <a:latin typeface="Consolas"/>
              </a:rPr>
              <a:t>	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 --</a:t>
            </a:r>
            <a:r>
              <a:rPr lang="en-US" sz="1400" dirty="0" err="1">
                <a:solidFill>
                  <a:srgbClr val="313131"/>
                </a:solidFill>
                <a:latin typeface="Consolas"/>
              </a:rPr>
              <a:t>cpus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=$DOCKER_CPUS			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            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	 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	  -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v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BIND_MOUNTS_FROM_HOST				   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	</a:t>
            </a:r>
            <a:endParaRPr lang="en-US" sz="1400" dirty="0" smtClean="0">
              <a:solidFill>
                <a:srgbClr val="313131"/>
              </a:solidFill>
              <a:latin typeface="Consolas"/>
            </a:endParaRPr>
          </a:p>
          <a:p>
            <a:r>
              <a:rPr lang="en-US" sz="1400" dirty="0">
                <a:solidFill>
                  <a:srgbClr val="313131"/>
                </a:solidFill>
                <a:latin typeface="Consolas"/>
              </a:rPr>
              <a:t>	</a:t>
            </a:r>
            <a:r>
              <a:rPr lang="en-US" sz="1400" dirty="0" err="1" smtClean="0">
                <a:solidFill>
                  <a:srgbClr val="313131"/>
                </a:solidFill>
                <a:latin typeface="Consolas"/>
              </a:rPr>
              <a:t>gitlab-registry.cern.ch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/</a:t>
            </a:r>
            <a:r>
              <a:rPr lang="en-US" sz="1400" dirty="0" err="1" smtClean="0">
                <a:solidFill>
                  <a:srgbClr val="313131"/>
                </a:solidFill>
                <a:latin typeface="Consolas"/>
              </a:rPr>
              <a:t>sft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/</a:t>
            </a:r>
            <a:r>
              <a:rPr lang="en-US" sz="1400" dirty="0" err="1" smtClean="0">
                <a:solidFill>
                  <a:srgbClr val="313131"/>
                </a:solidFill>
                <a:latin typeface="Consolas"/>
              </a:rPr>
              <a:t>docker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:$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DOCKER_IMAGE 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	</a:t>
            </a:r>
            <a:endParaRPr lang="en-US" sz="1400" dirty="0" smtClean="0">
              <a:solidFill>
                <a:srgbClr val="313131"/>
              </a:solidFill>
              <a:latin typeface="Consolas"/>
            </a:endParaRPr>
          </a:p>
          <a:p>
            <a:r>
              <a:rPr lang="en-US" sz="1400" dirty="0">
                <a:solidFill>
                  <a:srgbClr val="313131"/>
                </a:solidFill>
                <a:latin typeface="Consolas"/>
              </a:rPr>
              <a:t>	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bash 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-c "/</a:t>
            </a:r>
            <a:r>
              <a:rPr lang="en-US" sz="1400" dirty="0" err="1">
                <a:solidFill>
                  <a:srgbClr val="313131"/>
                </a:solidFill>
                <a:latin typeface="Consolas"/>
              </a:rPr>
              <a:t>lcgjenkins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/</a:t>
            </a:r>
            <a:r>
              <a:rPr lang="en-US" sz="1400" dirty="0" err="1">
                <a:solidFill>
                  <a:srgbClr val="313131"/>
                </a:solidFill>
                <a:latin typeface="Consolas"/>
              </a:rPr>
              <a:t>runall-docker.sh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 $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BUILDTYPE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 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$COMPILER </a:t>
            </a:r>
            <a:r>
              <a:rPr lang="en-US" sz="1400" dirty="0">
                <a:solidFill>
                  <a:srgbClr val="313131"/>
                </a:solidFill>
                <a:latin typeface="Consolas"/>
              </a:rPr>
              <a:t>$LCG_VERSION"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6058" y="1251858"/>
            <a:ext cx="1948542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Helvetica Neue Thin" charset="0"/>
                <a:ea typeface="Helvetica Neue Thin" charset="0"/>
                <a:cs typeface="Helvetica Neue Thin" charset="0"/>
              </a:rPr>
              <a:t>WORKFLOW</a:t>
            </a:r>
            <a:endParaRPr lang="en-US" sz="2400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55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 charset="0"/>
                <a:ea typeface="Helvetica Neue" charset="0"/>
                <a:cs typeface="Helvetica Neue" charset="0"/>
              </a:rPr>
              <a:t>About me</a:t>
            </a:r>
            <a:endParaRPr lang="en-US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BS in Computer Science </a:t>
            </a:r>
          </a:p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MS in Big Data and Machine Learning </a:t>
            </a:r>
            <a:r>
              <a:rPr lang="en-US" sz="22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(in progress)</a:t>
            </a:r>
            <a:endParaRPr lang="en-US" sz="2200" i="1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Technical Student in the LCG Project </a:t>
            </a:r>
            <a:r>
              <a:rPr lang="en-US" sz="22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(Sept 2016)</a:t>
            </a:r>
            <a:endParaRPr lang="en-US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endParaRPr lang="en-US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dirty="0">
              <a:latin typeface="Helvetica Neue" charset="0"/>
              <a:ea typeface="Helvetica Neue" charset="0"/>
              <a:cs typeface="Helvetica Neue" charset="0"/>
            </a:endParaRPr>
          </a:p>
          <a:p>
            <a:pPr marL="36576" indent="0">
              <a:buNone/>
            </a:pPr>
            <a:endParaRPr lang="en-US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495800" y="6356350"/>
            <a:ext cx="3898900" cy="365125"/>
          </a:xfrm>
        </p:spPr>
        <p:txBody>
          <a:bodyPr/>
          <a:lstStyle/>
          <a:p>
            <a:r>
              <a:rPr lang="en-US" sz="1400" dirty="0" smtClean="0"/>
              <a:t>TS Overview and </a:t>
            </a:r>
            <a:r>
              <a:rPr lang="en-US" sz="1400" dirty="0" err="1" smtClean="0"/>
              <a:t>Docker</a:t>
            </a:r>
            <a:r>
              <a:rPr lang="en-US" sz="1400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8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Helvetica Neue" charset="0"/>
                <a:ea typeface="Helvetica Neue" charset="0"/>
                <a:cs typeface="Helvetica Neue" charset="0"/>
              </a:rPr>
              <a:t>From Build nodes to Containers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188960" cy="452909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>
              <a:buFont typeface="+mj-lt"/>
              <a:buAutoNum type="arabicPeriod"/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Jenkins Server -&gt; Connect to any available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host</a:t>
            </a:r>
          </a:p>
          <a:p>
            <a:pPr>
              <a:buFont typeface="+mj-lt"/>
              <a:buAutoNum type="arabicPeriod"/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Launch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container with code to execute</a:t>
            </a:r>
          </a:p>
          <a:p>
            <a:pPr lvl="1"/>
            <a:r>
              <a:rPr lang="en-US" sz="1600" dirty="0" smtClean="0">
                <a:latin typeface="Helvetica Neue Light" charset="0"/>
                <a:ea typeface="Helvetica Neue Light" charset="0"/>
                <a:cs typeface="Helvetica Neue Light" charset="0"/>
              </a:rPr>
              <a:t>Trigger other jobs once finished</a:t>
            </a:r>
          </a:p>
          <a:p>
            <a:pPr>
              <a:buFont typeface="+mj-lt"/>
              <a:buAutoNum type="arabicPeriod"/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Export container to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EOS (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tar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format)</a:t>
            </a:r>
            <a:endParaRPr lang="en-US" sz="16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>
              <a:buFont typeface="+mj-lt"/>
              <a:buAutoNum type="arabicPeriod"/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Clean up node</a:t>
            </a:r>
          </a:p>
          <a:p>
            <a:pPr>
              <a:buFont typeface="+mj-lt"/>
              <a:buAutoNum type="arabicPeriod"/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To recover a container stored in EOS, from </a:t>
            </a:r>
            <a:r>
              <a:rPr lang="en-US" sz="20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ANY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host:</a:t>
            </a:r>
          </a:p>
          <a:p>
            <a:pPr marL="36576" indent="0">
              <a:buNone/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>
              <a:buFont typeface="+mj-lt"/>
              <a:buAutoNum type="arabicPeriod"/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685491" y="4773373"/>
            <a:ext cx="5732378" cy="403993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E6E6D"/>
                </a:solidFill>
                <a:latin typeface="Consolas"/>
              </a:rPr>
              <a:t>$ </a:t>
            </a:r>
            <a:r>
              <a:rPr lang="en-US" sz="1400" dirty="0" smtClean="0">
                <a:solidFill>
                  <a:srgbClr val="0E6E6D"/>
                </a:solidFill>
                <a:latin typeface="Consolas"/>
              </a:rPr>
              <a:t>.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/</a:t>
            </a:r>
            <a:r>
              <a:rPr lang="en-US" sz="1400" dirty="0" err="1" smtClean="0">
                <a:solidFill>
                  <a:srgbClr val="313131"/>
                </a:solidFill>
                <a:latin typeface="Consolas"/>
              </a:rPr>
              <a:t>docker_scripts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/</a:t>
            </a:r>
            <a:r>
              <a:rPr lang="en-US" sz="1400" dirty="0" err="1" smtClean="0">
                <a:solidFill>
                  <a:srgbClr val="313131"/>
                </a:solidFill>
                <a:latin typeface="Consolas"/>
              </a:rPr>
              <a:t>restore_build.sh</a:t>
            </a:r>
            <a:r>
              <a:rPr lang="en-US" sz="1400" dirty="0" smtClean="0">
                <a:solidFill>
                  <a:srgbClr val="313131"/>
                </a:solidFill>
                <a:latin typeface="Consolas"/>
              </a:rPr>
              <a:t> $NAME</a:t>
            </a:r>
            <a:endParaRPr lang="en-US" sz="1400" dirty="0">
              <a:solidFill>
                <a:srgbClr val="313131"/>
              </a:solidFill>
              <a:latin typeface="Consola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6058" y="1251858"/>
            <a:ext cx="1948542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Helvetica Neue Thin" charset="0"/>
                <a:ea typeface="Helvetica Neue Thin" charset="0"/>
                <a:cs typeface="Helvetica Neue Thin" charset="0"/>
              </a:rPr>
              <a:t>WORKFLOW</a:t>
            </a:r>
            <a:endParaRPr lang="en-US" sz="2400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9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Containerisation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mr-IN" sz="3200" dirty="0" smtClean="0">
                <a:latin typeface="Helvetica Neue" charset="0"/>
                <a:ea typeface="Helvetica Neue" charset="0"/>
                <a:cs typeface="Helvetica Neue" charset="0"/>
              </a:rPr>
              <a:t>–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32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Optimisations</a:t>
            </a:r>
            <a:r>
              <a:rPr lang="es-ES" sz="32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32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applied</a:t>
            </a:r>
            <a:endParaRPr lang="en-US" sz="32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20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Context</a:t>
            </a: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Building same packages every night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(Usually) Few changes from one day to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another</a:t>
            </a: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" charset="0"/>
                <a:ea typeface="Helvetica Neue" charset="0"/>
                <a:cs typeface="Helvetica Neue" charset="0"/>
              </a:rPr>
              <a:t>Solution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: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CCache</a:t>
            </a: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The more we build the same the more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CC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ache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helps</a:t>
            </a:r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Different builds from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different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jobs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share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compiling information</a:t>
            </a:r>
          </a:p>
          <a:p>
            <a:pPr lvl="1"/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CCache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directory persists on the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host</a:t>
            </a:r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6058" y="1251858"/>
            <a:ext cx="2730298" cy="4001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Helvetica Neue Thin" charset="0"/>
                <a:ea typeface="Helvetica Neue Thin" charset="0"/>
                <a:cs typeface="Helvetica Neue Thin" charset="0"/>
              </a:rPr>
              <a:t>IMPROVED BUILD TIME</a:t>
            </a:r>
            <a:endParaRPr lang="en-US" sz="2000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64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Containerisation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mr-IN" sz="3200" dirty="0" smtClean="0">
                <a:latin typeface="Helvetica Neue" charset="0"/>
                <a:ea typeface="Helvetica Neue" charset="0"/>
                <a:cs typeface="Helvetica Neue" charset="0"/>
              </a:rPr>
              <a:t>–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3200" dirty="0" err="1">
                <a:latin typeface="Helvetica Neue Light" charset="0"/>
                <a:ea typeface="Helvetica Neue Light" charset="0"/>
                <a:cs typeface="Helvetica Neue Light" charset="0"/>
              </a:rPr>
              <a:t>Optimisations</a:t>
            </a:r>
            <a:r>
              <a:rPr lang="es-ES" sz="3200" dirty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3200" dirty="0" err="1">
                <a:latin typeface="Helvetica Neue Light" charset="0"/>
                <a:ea typeface="Helvetica Neue Light" charset="0"/>
                <a:cs typeface="Helvetica Neue Light" charset="0"/>
              </a:rPr>
              <a:t>applied</a:t>
            </a:r>
            <a:endParaRPr lang="en-US" sz="32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21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Context</a:t>
            </a: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Problem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of full disk nodes causing failed builds</a:t>
            </a:r>
          </a:p>
          <a:p>
            <a:pPr marL="36576" indent="0">
              <a:buNone/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" charset="0"/>
                <a:ea typeface="Helvetica Neue" charset="0"/>
                <a:cs typeface="Helvetica Neue" charset="0"/>
              </a:rPr>
              <a:t>Solution</a:t>
            </a:r>
            <a:endParaRPr lang="en-US" sz="2000" dirty="0" smtClean="0">
              <a:latin typeface="Helvetica Neue" charset="0"/>
              <a:ea typeface="Helvetica Neue" charset="0"/>
              <a:cs typeface="Helvetica Neue" charset="0"/>
            </a:endParaRP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LCG </a:t>
            </a:r>
            <a:r>
              <a:rPr lang="en-US" sz="20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latest 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r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eleased every week</a:t>
            </a: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Clean up build artifacts and containers once finished.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Daily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cronjob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to ensure removal of possible remaining containers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Monthly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cronjob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to ensure on removal of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images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6058" y="1251860"/>
            <a:ext cx="5518653" cy="4001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Helvetica Neue Thin" charset="0"/>
                <a:ea typeface="Helvetica Neue Thin" charset="0"/>
                <a:cs typeface="Helvetica Neue Thin" charset="0"/>
              </a:rPr>
              <a:t>REDUCE RUNNING </a:t>
            </a:r>
            <a:r>
              <a:rPr lang="en-US" sz="2000" dirty="0">
                <a:latin typeface="Helvetica Neue Thin" charset="0"/>
                <a:ea typeface="Helvetica Neue Thin" charset="0"/>
                <a:cs typeface="Helvetica Neue Thin" charset="0"/>
              </a:rPr>
              <a:t>OUT OF SPACE </a:t>
            </a:r>
            <a:r>
              <a:rPr lang="en-US" sz="2000" dirty="0" smtClean="0">
                <a:latin typeface="Helvetica Neue Thin" charset="0"/>
                <a:ea typeface="Helvetica Neue Thin" charset="0"/>
                <a:cs typeface="Helvetica Neue Thin" charset="0"/>
              </a:rPr>
              <a:t>PROBLEMS</a:t>
            </a:r>
            <a:endParaRPr lang="en-US" sz="2000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8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Containerisation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mr-IN" sz="3200" dirty="0" smtClean="0">
                <a:latin typeface="Helvetica Neue" charset="0"/>
                <a:ea typeface="Helvetica Neue" charset="0"/>
                <a:cs typeface="Helvetica Neue" charset="0"/>
              </a:rPr>
              <a:t>–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3200" dirty="0" err="1">
                <a:latin typeface="Helvetica Neue Light" charset="0"/>
                <a:ea typeface="Helvetica Neue Light" charset="0"/>
                <a:cs typeface="Helvetica Neue Light" charset="0"/>
              </a:rPr>
              <a:t>Optimisations</a:t>
            </a:r>
            <a:r>
              <a:rPr lang="es-ES" sz="3200" dirty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3200" dirty="0" err="1">
                <a:latin typeface="Helvetica Neue Light" charset="0"/>
                <a:ea typeface="Helvetica Neue Light" charset="0"/>
                <a:cs typeface="Helvetica Neue Light" charset="0"/>
              </a:rPr>
              <a:t>applied</a:t>
            </a:r>
            <a:endParaRPr lang="en-US" sz="32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22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             </a:t>
            </a:r>
          </a:p>
          <a:p>
            <a:pPr marL="36576" indent="0">
              <a:buNone/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Context</a:t>
            </a: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Containers are terminated when the 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build process 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finishes.</a:t>
            </a:r>
            <a:endParaRPr lang="en-US" sz="20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Once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terminated,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there is no way to manually test the build to find out problems</a:t>
            </a:r>
          </a:p>
          <a:p>
            <a:pPr marL="36576" indent="0">
              <a:buNone/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" charset="0"/>
                <a:ea typeface="Helvetica Neue" charset="0"/>
                <a:cs typeface="Helvetica Neue" charset="0"/>
              </a:rPr>
              <a:t>Solution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Export containers before removal</a:t>
            </a:r>
          </a:p>
          <a:p>
            <a:pPr marL="448056" lvl="1" indent="0">
              <a:buNone/>
            </a:pPr>
            <a:endParaRPr lang="en-US" sz="12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6059" y="1251860"/>
            <a:ext cx="4265586" cy="4001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smtClean="0">
                <a:latin typeface="Helvetica Neue Thin" charset="0"/>
                <a:ea typeface="Helvetica Neue Thin" charset="0"/>
                <a:cs typeface="Helvetica Neue Thin" charset="0"/>
              </a:rPr>
              <a:t>KEEP REPRODUCIBILITY OF BUILDS</a:t>
            </a:r>
            <a:endParaRPr lang="en-US" sz="2000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12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Containerisation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mr-IN" sz="3200" dirty="0" smtClean="0">
                <a:latin typeface="Helvetica Neue" charset="0"/>
                <a:ea typeface="Helvetica Neue" charset="0"/>
                <a:cs typeface="Helvetica Neue" charset="0"/>
              </a:rPr>
              <a:t>–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3200" dirty="0" err="1">
                <a:latin typeface="Helvetica Neue Light" charset="0"/>
                <a:ea typeface="Helvetica Neue Light" charset="0"/>
                <a:cs typeface="Helvetica Neue Light" charset="0"/>
              </a:rPr>
              <a:t>Optimisations</a:t>
            </a:r>
            <a:r>
              <a:rPr lang="es-ES" sz="3200" dirty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3200" dirty="0" err="1">
                <a:latin typeface="Helvetica Neue Light" charset="0"/>
                <a:ea typeface="Helvetica Neue Light" charset="0"/>
                <a:cs typeface="Helvetica Neue Light" charset="0"/>
              </a:rPr>
              <a:t>applied</a:t>
            </a:r>
            <a:endParaRPr lang="en-US" sz="32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23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200" dirty="0" smtClean="0">
                <a:latin typeface="Helvetica Neue Light" charset="0"/>
                <a:ea typeface="Helvetica Neue Light" charset="0"/>
                <a:cs typeface="Helvetica Neue Light" charset="0"/>
              </a:rPr>
              <a:t>Context</a:t>
            </a: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Exporting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large containers images may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take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hours</a:t>
            </a: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2"/>
            <a:r>
              <a:rPr lang="en-U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 host blocked during this time</a:t>
            </a:r>
          </a:p>
          <a:p>
            <a:pPr lvl="2"/>
            <a:r>
              <a:rPr lang="en-U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Bottleneck in </a:t>
            </a:r>
            <a:r>
              <a:rPr lang="en-US" sz="1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jenkins</a:t>
            </a:r>
            <a:endParaRPr lang="en-US" sz="1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749808" lvl="2" indent="0">
              <a:buNone/>
            </a:pPr>
            <a:endParaRPr lang="en-US" sz="1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200" dirty="0" smtClean="0">
                <a:latin typeface="Helvetica Neue" charset="0"/>
                <a:ea typeface="Helvetica Neue" charset="0"/>
                <a:cs typeface="Helvetica Neue" charset="0"/>
              </a:rPr>
              <a:t>Solution</a:t>
            </a:r>
            <a:endParaRPr lang="en-US" sz="2000" dirty="0" smtClean="0">
              <a:latin typeface="Helvetica Neue" charset="0"/>
              <a:ea typeface="Helvetica Neue" charset="0"/>
              <a:cs typeface="Helvetica Neue" charset="0"/>
            </a:endParaRP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Reduce size of containers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 LCG latest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releases</a:t>
            </a: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  <a:sym typeface="Wingdings"/>
            </a:endParaRP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Export only containers most likely to be recovered: Only </a:t>
            </a:r>
            <a:r>
              <a:rPr lang="en-US" sz="2000" dirty="0" smtClean="0">
                <a:solidFill>
                  <a:srgbClr val="FF0000"/>
                </a:solidFill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failed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 builds</a:t>
            </a:r>
          </a:p>
          <a:p>
            <a:endParaRPr lang="en-US" sz="1600" dirty="0">
              <a:latin typeface="Helvetica Neue Light" charset="0"/>
              <a:ea typeface="Helvetica Neue Light" charset="0"/>
              <a:cs typeface="Helvetica Neue Light" charset="0"/>
              <a:sym typeface="Wingdings"/>
            </a:endParaRPr>
          </a:p>
          <a:p>
            <a:pPr marL="448056" lvl="1" indent="0">
              <a:buNone/>
            </a:pPr>
            <a:endParaRPr lang="en-US" sz="12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6059" y="1251860"/>
            <a:ext cx="4536876" cy="4001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US" sz="2000" dirty="0">
                <a:latin typeface="Helvetica Neue Thin" charset="0"/>
                <a:ea typeface="Helvetica Neue Thin" charset="0"/>
                <a:cs typeface="Helvetica Neue Thin" charset="0"/>
              </a:rPr>
              <a:t>REDUCE EXPORT PROCESS LATENCY</a:t>
            </a:r>
          </a:p>
        </p:txBody>
      </p:sp>
    </p:spTree>
    <p:extLst>
      <p:ext uri="{BB962C8B-B14F-4D97-AF65-F5344CB8AC3E}">
        <p14:creationId xmlns:p14="http://schemas.microsoft.com/office/powerpoint/2010/main" val="134310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Containerisation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mr-IN" sz="3200" dirty="0" smtClean="0">
                <a:latin typeface="Helvetica Neue" charset="0"/>
                <a:ea typeface="Helvetica Neue" charset="0"/>
                <a:cs typeface="Helvetica Neue" charset="0"/>
              </a:rPr>
              <a:t>–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3200" dirty="0" smtClean="0">
                <a:latin typeface="Helvetica Neue Light" charset="0"/>
                <a:ea typeface="Helvetica Neue Light" charset="0"/>
                <a:cs typeface="Helvetica Neue Light" charset="0"/>
              </a:rPr>
              <a:t>To </a:t>
            </a:r>
            <a:r>
              <a:rPr lang="es-ES" sz="32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further</a:t>
            </a:r>
            <a:r>
              <a:rPr lang="es-ES" sz="32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32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optimise</a:t>
            </a:r>
            <a:endParaRPr lang="en-US" sz="32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24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endParaRPr lang="en-US" sz="1600" dirty="0">
              <a:latin typeface="Helvetica Neue Light" charset="0"/>
              <a:ea typeface="Helvetica Neue Light" charset="0"/>
              <a:cs typeface="Helvetica Neue Light" charset="0"/>
              <a:sym typeface="Wingdings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Integration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of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Graphdriver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 plugin (WIP)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Although there is no benefit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when uploading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, download time may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be drastically reduced</a:t>
            </a:r>
          </a:p>
          <a:p>
            <a:pPr lvl="1"/>
            <a:endParaRPr lang="en-US" sz="1700" dirty="0">
              <a:latin typeface="Helvetica Neue Light" charset="0"/>
              <a:ea typeface="Helvetica Neue Light" charset="0"/>
              <a:cs typeface="Helvetica Neue Light" charset="0"/>
              <a:sym typeface="Wingdings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Find out best directory policy for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CCache</a:t>
            </a: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  <a:sym typeface="Wingdings"/>
            </a:endParaRPr>
          </a:p>
          <a:p>
            <a:pPr lvl="2"/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Same </a:t>
            </a:r>
            <a:r>
              <a:rPr lang="en-US" sz="2000" dirty="0" err="1">
                <a:latin typeface="Helvetica Neue Light" charset="0"/>
                <a:ea typeface="Helvetica Neue Light" charset="0"/>
                <a:cs typeface="Helvetica Neue Light" charset="0"/>
              </a:rPr>
              <a:t>CCache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 directory for every build</a:t>
            </a:r>
          </a:p>
          <a:p>
            <a:pPr lvl="2"/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Different </a:t>
            </a:r>
            <a:r>
              <a:rPr lang="en-US" sz="2000" dirty="0" err="1">
                <a:latin typeface="Helvetica Neue Light" charset="0"/>
                <a:ea typeface="Helvetica Neue Light" charset="0"/>
                <a:cs typeface="Helvetica Neue Light" charset="0"/>
              </a:rPr>
              <a:t>CCache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 directories (for dev3, for dev4, </a:t>
            </a:r>
            <a:r>
              <a:rPr lang="mr-IN" sz="2000" dirty="0">
                <a:latin typeface="Helvetica Neue Light" charset="0"/>
                <a:ea typeface="Helvetica Neue Light" charset="0"/>
                <a:cs typeface="Helvetica Neue Light" charset="0"/>
              </a:rPr>
              <a:t>…</a:t>
            </a:r>
            <a:r>
              <a:rPr lang="es-E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)</a:t>
            </a:r>
            <a:endParaRPr lang="en-US" sz="2800" dirty="0" smtClean="0">
              <a:latin typeface="Helvetica Neue Light" charset="0"/>
              <a:ea typeface="Helvetica Neue Light" charset="0"/>
              <a:cs typeface="Helvetica Neue Light" charset="0"/>
              <a:sym typeface="Wingdings"/>
            </a:endParaRPr>
          </a:p>
          <a:p>
            <a:pPr lvl="1"/>
            <a:endParaRPr lang="en-US" sz="12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448056" lvl="1" indent="0">
              <a:buNone/>
            </a:pPr>
            <a:endParaRPr lang="en-US" sz="12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44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800" dirty="0" err="1" smtClean="0">
                <a:latin typeface="Helvetica Neue" charset="0"/>
                <a:ea typeface="Helvetica Neue" charset="0"/>
                <a:cs typeface="Helvetica Neue" charset="0"/>
              </a:rPr>
              <a:t>Containerisation</a:t>
            </a:r>
            <a:r>
              <a:rPr lang="es-ES" sz="2400" dirty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2400" dirty="0" smtClean="0">
                <a:latin typeface="Helvetica Neue" charset="0"/>
                <a:ea typeface="Helvetica Neue" charset="0"/>
                <a:cs typeface="Helvetica Neue" charset="0"/>
              </a:rPr>
              <a:t>-</a:t>
            </a:r>
            <a:r>
              <a:rPr lang="es-ES" sz="24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27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Monitoring</a:t>
            </a:r>
            <a:r>
              <a:rPr lang="es-ES" sz="27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7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with</a:t>
            </a:r>
            <a:r>
              <a:rPr lang="es-ES" sz="27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7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Grafana</a:t>
            </a:r>
            <a:r>
              <a:rPr lang="es-ES" sz="2700" dirty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700" dirty="0" smtClean="0">
                <a:latin typeface="Helvetica Neue Light" charset="0"/>
                <a:ea typeface="Helvetica Neue Light" charset="0"/>
                <a:cs typeface="Helvetica Neue Light" charset="0"/>
              </a:rPr>
              <a:t>&amp; </a:t>
            </a:r>
            <a:r>
              <a:rPr lang="es-ES" sz="27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G</a:t>
            </a:r>
            <a:r>
              <a:rPr lang="es-ES" sz="27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raphite</a:t>
            </a:r>
            <a:endParaRPr lang="en-US" sz="27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25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1890"/>
            <a:ext cx="8226425" cy="4277395"/>
          </a:xfrm>
        </p:spPr>
      </p:pic>
      <p:sp>
        <p:nvSpPr>
          <p:cNvPr id="7" name="TextBox 6"/>
          <p:cNvSpPr txBox="1"/>
          <p:nvPr/>
        </p:nvSpPr>
        <p:spPr>
          <a:xfrm>
            <a:off x="7040244" y="5694521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Live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96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LCGDocs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, </a:t>
            </a:r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documentation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website</a:t>
            </a:r>
            <a:endParaRPr lang="en-US" sz="32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26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Main goals:</a:t>
            </a:r>
          </a:p>
          <a:p>
            <a:pPr lvl="1"/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G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ather documentation from different sources </a:t>
            </a:r>
            <a:r>
              <a:rPr lang="en-U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(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Evernote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, notebooks, mails, </a:t>
            </a:r>
            <a:r>
              <a:rPr lang="mr-IN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…</a:t>
            </a:r>
            <a:r>
              <a:rPr lang="es-E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)</a:t>
            </a:r>
          </a:p>
          <a:p>
            <a:pPr lvl="1"/>
            <a:r>
              <a:rPr lang="es-E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Facilitate</a:t>
            </a:r>
            <a:r>
              <a:rPr lang="es-E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the</a:t>
            </a:r>
            <a:r>
              <a:rPr lang="es-E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job</a:t>
            </a:r>
            <a:r>
              <a:rPr lang="es-E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for</a:t>
            </a:r>
            <a:r>
              <a:rPr lang="es-E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s-E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newcomers</a:t>
            </a:r>
            <a:r>
              <a:rPr lang="es-E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endParaRPr lang="es-E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Based on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Gitbook</a:t>
            </a: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>
                <a:latin typeface="Helvetica Neue Light" charset="0"/>
                <a:ea typeface="Helvetica Neue Light" charset="0"/>
                <a:cs typeface="Helvetica Neue Light" charset="0"/>
              </a:rPr>
              <a:t>EOS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hosted (/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eos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/project/l/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lcgdocs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)</a:t>
            </a: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16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LCGDocs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, </a:t>
            </a:r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documentation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website</a:t>
            </a:r>
            <a:endParaRPr lang="en-US" sz="32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27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73547" y="5191998"/>
            <a:ext cx="415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lcgdocs.web.cern.ch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lcgdocs</a:t>
            </a:r>
            <a:r>
              <a:rPr lang="en-US" dirty="0">
                <a:hlinkClick r:id="rId3"/>
              </a:rPr>
              <a:t>/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21" y="1462225"/>
            <a:ext cx="8851317" cy="359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879" y="2250441"/>
            <a:ext cx="8226854" cy="940443"/>
          </a:xfrm>
        </p:spPr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Thank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you</a:t>
            </a:r>
            <a:endParaRPr lang="en-US" sz="32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28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879" y="3251410"/>
            <a:ext cx="8043333" cy="1519194"/>
          </a:xfrm>
        </p:spPr>
        <p:txBody>
          <a:bodyPr/>
          <a:lstStyle/>
          <a:p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Big 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thanks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to Patricia 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M</a:t>
            </a:r>
            <a:r>
              <a:rPr lang="es-E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endez</a:t>
            </a:r>
            <a:r>
              <a:rPr lang="es-E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and Pere Mato</a:t>
            </a:r>
            <a:endParaRPr lang="en-US" dirty="0"/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Thanks to everyone else on EP-SFT</a:t>
            </a: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73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Neue" charset="0"/>
                <a:ea typeface="Helvetica Neue" charset="0"/>
                <a:cs typeface="Helvetica Neue" charset="0"/>
              </a:rPr>
              <a:t>My work in SFT</a:t>
            </a:r>
            <a:endParaRPr lang="en-US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New LCG </a:t>
            </a:r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stack using Python3</a:t>
            </a:r>
          </a:p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LCG Operations</a:t>
            </a:r>
          </a:p>
          <a:p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Spack</a:t>
            </a:r>
          </a:p>
          <a:p>
            <a:r>
              <a:rPr lang="en-US" sz="2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Containerisation</a:t>
            </a:r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 of LCG builds</a:t>
            </a:r>
          </a:p>
          <a:p>
            <a:pPr lvl="1"/>
            <a:r>
              <a:rPr lang="en-US" dirty="0" smtClean="0">
                <a:latin typeface="Helvetica Neue Light" charset="0"/>
                <a:ea typeface="Helvetica Neue Light" charset="0"/>
                <a:cs typeface="Helvetica Neue Light" charset="0"/>
              </a:rPr>
              <a:t>From build nodes to </a:t>
            </a:r>
            <a:r>
              <a:rPr lang="en-US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Docker</a:t>
            </a:r>
            <a:r>
              <a:rPr lang="en-US" dirty="0" smtClean="0">
                <a:latin typeface="Helvetica Neue Light" charset="0"/>
                <a:ea typeface="Helvetica Neue Light" charset="0"/>
                <a:cs typeface="Helvetica Neue Light" charset="0"/>
              </a:rPr>
              <a:t> containers</a:t>
            </a:r>
          </a:p>
          <a:p>
            <a:pPr lvl="1"/>
            <a:r>
              <a:rPr lang="en-US" dirty="0" smtClean="0">
                <a:latin typeface="Helvetica Neue Light" charset="0"/>
                <a:ea typeface="Helvetica Neue Light" charset="0"/>
                <a:cs typeface="Helvetica Neue Light" charset="0"/>
              </a:rPr>
              <a:t>Monitoring infrastructure with </a:t>
            </a:r>
            <a:r>
              <a:rPr lang="en-US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Grafana</a:t>
            </a:r>
            <a:r>
              <a:rPr lang="en-US" dirty="0" smtClean="0">
                <a:latin typeface="Helvetica Neue Light" charset="0"/>
                <a:ea typeface="Helvetica Neue Light" charset="0"/>
                <a:cs typeface="Helvetica Neue Light" charset="0"/>
              </a:rPr>
              <a:t> and </a:t>
            </a:r>
            <a:r>
              <a:rPr lang="en-US" dirty="0" smtClean="0">
                <a:latin typeface="Helvetica Neue Light" charset="0"/>
                <a:ea typeface="Helvetica Neue Light" charset="0"/>
                <a:cs typeface="Helvetica Neue Light" charset="0"/>
              </a:rPr>
              <a:t>Graphite</a:t>
            </a:r>
            <a:endParaRPr lang="en-US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8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LCGdocs</a:t>
            </a:r>
            <a:r>
              <a:rPr lang="en-US" sz="2800" dirty="0" smtClean="0">
                <a:latin typeface="Helvetica Neue Light" charset="0"/>
                <a:ea typeface="Helvetica Neue Light" charset="0"/>
                <a:cs typeface="Helvetica Neue Light" charset="0"/>
              </a:rPr>
              <a:t>, documentation webpage</a:t>
            </a:r>
          </a:p>
          <a:p>
            <a:endParaRPr lang="en-US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endParaRPr lang="en-US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dirty="0">
              <a:latin typeface="Helvetica Neue" charset="0"/>
              <a:ea typeface="Helvetica Neue" charset="0"/>
              <a:cs typeface="Helvetica Neue" charset="0"/>
            </a:endParaRPr>
          </a:p>
          <a:p>
            <a:pPr marL="36576" indent="0">
              <a:buNone/>
            </a:pPr>
            <a:endParaRPr lang="en-US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495800" y="6356350"/>
            <a:ext cx="3898900" cy="365125"/>
          </a:xfrm>
        </p:spPr>
        <p:txBody>
          <a:bodyPr/>
          <a:lstStyle/>
          <a:p>
            <a:r>
              <a:rPr lang="en-US" sz="1400" dirty="0" smtClean="0"/>
              <a:t>TS Overview and </a:t>
            </a:r>
            <a:r>
              <a:rPr lang="en-US" sz="1400" dirty="0" err="1" smtClean="0"/>
              <a:t>Docker</a:t>
            </a:r>
            <a:r>
              <a:rPr lang="en-US" sz="1400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80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023321"/>
            <a:ext cx="8226854" cy="940443"/>
          </a:xfrm>
        </p:spPr>
        <p:txBody>
          <a:bodyPr>
            <a:normAutofit/>
          </a:bodyPr>
          <a:lstStyle/>
          <a:p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What’s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next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?</a:t>
            </a:r>
            <a:endParaRPr lang="en-US" sz="32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29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2252054"/>
            <a:ext cx="8684054" cy="271781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Helvetica Neue Light" charset="0"/>
                <a:ea typeface="Helvetica Neue Light" charset="0"/>
                <a:cs typeface="Helvetica Neue Light" charset="0"/>
              </a:rPr>
              <a:t>Fellowship in EP-SFT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(1</a:t>
            </a:r>
            <a:r>
              <a:rPr lang="en-US" sz="2400" baseline="30000" dirty="0" smtClean="0">
                <a:latin typeface="Helvetica Neue Light" charset="0"/>
                <a:ea typeface="Helvetica Neue Light" charset="0"/>
                <a:cs typeface="Helvetica Neue Light" charset="0"/>
              </a:rPr>
              <a:t>st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November)</a:t>
            </a:r>
            <a:endParaRPr lang="en-US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dirty="0" smtClean="0">
                <a:latin typeface="Helvetica Neue Light" charset="0"/>
                <a:ea typeface="Helvetica Neue Light" charset="0"/>
                <a:cs typeface="Helvetica Neue Light" charset="0"/>
              </a:rPr>
              <a:t>Working for the FCC experiment</a:t>
            </a:r>
          </a:p>
          <a:p>
            <a:pPr lvl="1"/>
            <a:r>
              <a:rPr lang="en-US" dirty="0" smtClean="0">
                <a:latin typeface="Helvetica Neue Light" charset="0"/>
                <a:ea typeface="Helvetica Neue Light" charset="0"/>
                <a:cs typeface="Helvetica Neue Light" charset="0"/>
              </a:rPr>
              <a:t>Building infrastructure</a:t>
            </a:r>
          </a:p>
          <a:p>
            <a:pPr lvl="1"/>
            <a:r>
              <a:rPr lang="en-US" dirty="0">
                <a:latin typeface="Helvetica Neue Light" charset="0"/>
                <a:ea typeface="Helvetica Neue Light" charset="0"/>
                <a:cs typeface="Helvetica Neue Light" charset="0"/>
              </a:rPr>
              <a:t>Supervisor: </a:t>
            </a:r>
            <a:r>
              <a:rPr lang="en-US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Benedikt</a:t>
            </a:r>
            <a:endParaRPr lang="en-US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endParaRPr lang="en-US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6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Really excited to continue being part of this team </a:t>
            </a:r>
            <a:r>
              <a:rPr lang="en-US" sz="2600" i="1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</a:t>
            </a:r>
            <a:endParaRPr lang="en-US" sz="2600" i="1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756" y="2381956"/>
            <a:ext cx="1823724" cy="75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1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Helvetica Neue" charset="0"/>
                <a:ea typeface="Helvetica Neue" charset="0"/>
                <a:cs typeface="Helvetica Neue" charset="0"/>
              </a:rPr>
              <a:t>New LCG stack using Python3</a:t>
            </a:r>
            <a:endParaRPr lang="en-US" sz="32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Included a new HEP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toolchain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*: </a:t>
            </a:r>
            <a:r>
              <a:rPr lang="en-US" sz="24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dev3python3</a:t>
            </a: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Cloned from dev3 with the Python version as the only difference:</a:t>
            </a:r>
          </a:p>
          <a:p>
            <a:pPr marL="36576" indent="0" algn="ctr">
              <a:buNone/>
            </a:pPr>
            <a:r>
              <a:rPr lang="en-US" sz="24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2.7.3 </a:t>
            </a:r>
            <a:r>
              <a:rPr lang="en-US" sz="2400" i="1" dirty="0" smtClean="0">
                <a:latin typeface="Helvetica Neue Light" charset="0"/>
                <a:ea typeface="Helvetica Neue Light" charset="0"/>
                <a:cs typeface="Helvetica Neue Light" charset="0"/>
                <a:sym typeface="Wingdings"/>
              </a:rPr>
              <a:t> 3.5.2</a:t>
            </a:r>
            <a:endParaRPr lang="en-US" sz="2400" i="1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Several patches needed </a:t>
            </a:r>
            <a:r>
              <a:rPr lang="en-U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(</a:t>
            </a:r>
            <a:r>
              <a:rPr lang="en-US" sz="1800" dirty="0" smtClean="0">
                <a:latin typeface="Helvetica Neue Light" charset="0"/>
                <a:ea typeface="Helvetica Neue Light" charset="0"/>
                <a:cs typeface="Helvetica Neue Light" charset="0"/>
                <a:hlinkClick r:id="rId3"/>
              </a:rPr>
              <a:t>further details</a:t>
            </a:r>
            <a:r>
              <a:rPr lang="en-US" sz="1800" dirty="0" smtClean="0">
                <a:latin typeface="Helvetica Neue Light" charset="0"/>
                <a:ea typeface="Helvetica Neue Light" charset="0"/>
                <a:cs typeface="Helvetica Neue Light" charset="0"/>
              </a:rPr>
              <a:t>)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: </a:t>
            </a:r>
          </a:p>
          <a:p>
            <a:pPr lvl="1"/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Long list 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of </a:t>
            </a:r>
            <a:r>
              <a:rPr lang="en-US" sz="20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non-Python3-compliant 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packages</a:t>
            </a: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Publishing Python3 LCG releases since LCG_88 </a:t>
            </a:r>
            <a:r>
              <a:rPr lang="en-US" sz="1600" dirty="0" smtClean="0">
                <a:latin typeface="Helvetica Neue Light" charset="0"/>
                <a:ea typeface="Helvetica Neue Light" charset="0"/>
                <a:cs typeface="Helvetica Neue Light" charset="0"/>
              </a:rPr>
              <a:t>(March 2017)</a:t>
            </a: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Currently used in production by SWAN</a:t>
            </a:r>
          </a:p>
          <a:p>
            <a:pPr marL="36576" indent="0">
              <a:buNone/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sz="2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/>
            <a:endParaRPr lang="en-US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448056" lvl="1" indent="0">
              <a:buNone/>
            </a:pPr>
            <a:endParaRPr lang="en-US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36576" indent="0">
              <a:buNone/>
            </a:pPr>
            <a:endParaRPr lang="en-US" dirty="0">
              <a:latin typeface="Helvetica Neue" charset="0"/>
              <a:ea typeface="Helvetica Neue" charset="0"/>
              <a:cs typeface="Helvetica Neue" charset="0"/>
            </a:endParaRPr>
          </a:p>
          <a:p>
            <a:pPr marL="36576" indent="0">
              <a:buNone/>
            </a:pPr>
            <a:endParaRPr lang="en-US" dirty="0">
              <a:latin typeface="Helvetica Neue" charset="0"/>
              <a:ea typeface="Helvetica Neue" charset="0"/>
              <a:cs typeface="Helvetica Neue" charset="0"/>
            </a:endParaRPr>
          </a:p>
          <a:p>
            <a:pPr marL="36576" indent="0">
              <a:buNone/>
            </a:pPr>
            <a:endParaRPr lang="en-US" dirty="0" smtClean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02934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79272" y="5500603"/>
            <a:ext cx="8496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>
                <a:latin typeface="Helvetica Neue Light" charset="0"/>
                <a:ea typeface="Helvetica Neue Light" charset="0"/>
                <a:cs typeface="Helvetica Neue Light" charset="0"/>
              </a:rPr>
              <a:t>* </a:t>
            </a:r>
            <a:r>
              <a:rPr lang="en-US" sz="1400" dirty="0" smtClean="0">
                <a:latin typeface="Helvetica Neue Light" charset="0"/>
                <a:ea typeface="Helvetica Neue Light" charset="0"/>
                <a:cs typeface="Helvetica Neue Light" charset="0"/>
              </a:rPr>
              <a:t>A </a:t>
            </a:r>
            <a:r>
              <a:rPr lang="en-US" sz="1400" dirty="0" err="1">
                <a:latin typeface="Helvetica Neue Light" charset="0"/>
                <a:ea typeface="Helvetica Neue Light" charset="0"/>
                <a:cs typeface="Helvetica Neue Light" charset="0"/>
              </a:rPr>
              <a:t>toolchain</a:t>
            </a:r>
            <a:r>
              <a:rPr lang="en-US" sz="1400" dirty="0">
                <a:latin typeface="Helvetica Neue Light" charset="0"/>
                <a:ea typeface="Helvetica Neue Light" charset="0"/>
                <a:cs typeface="Helvetica Neue Light" charset="0"/>
              </a:rPr>
              <a:t> defines a stack of </a:t>
            </a:r>
            <a:r>
              <a:rPr lang="en-US" sz="1400" i="1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packages+versions</a:t>
            </a:r>
            <a:r>
              <a:rPr lang="en-US" sz="1400" dirty="0" smtClean="0">
                <a:latin typeface="Helvetica Neue Light" charset="0"/>
                <a:ea typeface="Helvetica Neue Light" charset="0"/>
                <a:cs typeface="Helvetica Neue Light" charset="0"/>
              </a:rPr>
              <a:t> to install with </a:t>
            </a:r>
            <a:r>
              <a:rPr lang="en-US" sz="1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LCGCMake</a:t>
            </a:r>
            <a:endParaRPr lang="en-US" sz="1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marL="0" lvl="1"/>
            <a:r>
              <a:rPr lang="en-US" sz="1400" dirty="0" smtClean="0">
                <a:latin typeface="Helvetica Neue Light" charset="0"/>
                <a:ea typeface="Helvetica Neue Light" charset="0"/>
                <a:cs typeface="Helvetica Neue Light" charset="0"/>
              </a:rPr>
              <a:t>   Full </a:t>
            </a:r>
            <a:r>
              <a:rPr lang="en-US" sz="1400" dirty="0">
                <a:latin typeface="Helvetica Neue Light" charset="0"/>
                <a:ea typeface="Helvetica Neue Light" charset="0"/>
                <a:cs typeface="Helvetica Neue Light" charset="0"/>
              </a:rPr>
              <a:t>list: </a:t>
            </a:r>
            <a:r>
              <a:rPr lang="en-US" sz="1400" dirty="0">
                <a:latin typeface="Helvetica Neue Light" charset="0"/>
                <a:ea typeface="Helvetica Neue Light" charset="0"/>
                <a:cs typeface="Helvetica Neue Light" charset="0"/>
                <a:hlinkClick r:id="rId4"/>
              </a:rPr>
              <a:t>https://</a:t>
            </a:r>
            <a:r>
              <a:rPr lang="en-US" sz="1400" dirty="0" smtClean="0">
                <a:latin typeface="Helvetica Neue Light" charset="0"/>
                <a:ea typeface="Helvetica Neue Light" charset="0"/>
                <a:cs typeface="Helvetica Neue Light" charset="0"/>
                <a:hlinkClick r:id="rId4"/>
              </a:rPr>
              <a:t>gitlab.cern.ch/sft/lcgcmake/blob/master/cmake/toolchain</a:t>
            </a:r>
            <a:endParaRPr lang="en-US" sz="14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3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Helvetica Neue" charset="0"/>
                <a:ea typeface="Helvetica Neue" charset="0"/>
                <a:cs typeface="Helvetica Neue" charset="0"/>
              </a:rPr>
              <a:t>LCG Operations </a:t>
            </a:r>
            <a:r>
              <a:rPr lang="mr-IN" sz="3200" dirty="0" smtClean="0">
                <a:latin typeface="Helvetica Neue" charset="0"/>
                <a:ea typeface="Helvetica Neue" charset="0"/>
                <a:cs typeface="Helvetica Neue" charset="0"/>
              </a:rPr>
              <a:t>–</a:t>
            </a:r>
            <a:r>
              <a:rPr lang="en-US" sz="3200" dirty="0" smtClean="0">
                <a:latin typeface="Helvetica Neue" charset="0"/>
                <a:ea typeface="Helvetica Neue" charset="0"/>
                <a:cs typeface="Helvetica Neue" charset="0"/>
              </a:rPr>
              <a:t> Main contributions</a:t>
            </a:r>
            <a:endParaRPr lang="en-US" sz="32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373692" cy="4738247"/>
          </a:xfrm>
        </p:spPr>
        <p:txBody>
          <a:bodyPr tIns="36000">
            <a:normAutofit lnSpcReduction="10000"/>
          </a:bodyPr>
          <a:lstStyle/>
          <a:p>
            <a:pPr>
              <a:spcBef>
                <a:spcPts val="1320"/>
              </a:spcBef>
            </a:pP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Actively helped with the following tasks:</a:t>
            </a: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Installing new packages</a:t>
            </a:r>
          </a:p>
          <a:p>
            <a:pPr lvl="1">
              <a:spcBef>
                <a:spcPts val="1320"/>
              </a:spcBef>
            </a:pP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U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pdating package versions</a:t>
            </a: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Including new compilers</a:t>
            </a: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Managing the build infrastructure (nodes,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jenkins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, </a:t>
            </a:r>
            <a:r>
              <a:rPr lang="mr-IN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…</a:t>
            </a:r>
            <a:r>
              <a:rPr lang="es-E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)</a:t>
            </a: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Taking care of regular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nightlies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and releases</a:t>
            </a:r>
          </a:p>
          <a:p>
            <a:pPr lvl="1">
              <a:spcBef>
                <a:spcPts val="1320"/>
              </a:spcBef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>
              <a:spcBef>
                <a:spcPts val="1320"/>
              </a:spcBef>
            </a:pP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Refactoring of LCG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  <a:hlinkClick r:id="rId3"/>
              </a:rPr>
              <a:t>jenkins scripts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Modular approach </a:t>
            </a:r>
            <a:r>
              <a:rPr lang="en-US" sz="16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(easier to add new installation processes)</a:t>
            </a: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Homogenous incremental way for both </a:t>
            </a:r>
            <a:r>
              <a:rPr lang="en-US" sz="20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nightlies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and releases      </a:t>
            </a:r>
            <a:r>
              <a:rPr lang="en-US" sz="16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(faster installations)</a:t>
            </a:r>
            <a:endParaRPr lang="en-US" sz="2000" i="1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6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Helvetica Neue" charset="0"/>
                <a:ea typeface="Helvetica Neue" charset="0"/>
                <a:cs typeface="Helvetica Neue" charset="0"/>
              </a:rPr>
              <a:t>LCG Operations </a:t>
            </a:r>
            <a:r>
              <a:rPr lang="mr-IN" sz="3200" dirty="0" smtClean="0">
                <a:latin typeface="Helvetica Neue" charset="0"/>
                <a:ea typeface="Helvetica Neue" charset="0"/>
                <a:cs typeface="Helvetica Neue" charset="0"/>
              </a:rPr>
              <a:t>–</a:t>
            </a:r>
            <a:r>
              <a:rPr lang="en-US" sz="3200" smtClean="0">
                <a:latin typeface="Helvetica Neue" charset="0"/>
                <a:ea typeface="Helvetica Neue" charset="0"/>
                <a:cs typeface="Helvetica Neue" charset="0"/>
              </a:rPr>
              <a:t> Main </a:t>
            </a:r>
            <a:r>
              <a:rPr lang="en-US" sz="3200" dirty="0" smtClean="0">
                <a:latin typeface="Helvetica Neue" charset="0"/>
                <a:ea typeface="Helvetica Neue" charset="0"/>
                <a:cs typeface="Helvetica Neue" charset="0"/>
              </a:rPr>
              <a:t>contributions</a:t>
            </a:r>
            <a:endParaRPr lang="en-US" sz="32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373692" cy="4738247"/>
          </a:xfrm>
        </p:spPr>
        <p:txBody>
          <a:bodyPr tIns="36000">
            <a:normAutofit/>
          </a:bodyPr>
          <a:lstStyle/>
          <a:p>
            <a:pPr>
              <a:spcBef>
                <a:spcPts val="1320"/>
              </a:spcBef>
            </a:pPr>
            <a:r>
              <a:rPr lang="en-US" sz="2400" dirty="0">
                <a:latin typeface="Helvetica Neue Light" charset="0"/>
                <a:ea typeface="Helvetica Neue Light" charset="0"/>
                <a:cs typeface="Helvetica Neue Light" charset="0"/>
              </a:rPr>
              <a:t>I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mplemented a Python Library (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  <a:hlinkClick r:id="rId3"/>
              </a:rPr>
              <a:t>releasepy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) for managing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nightlies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/releases in CVMFS:</a:t>
            </a: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Check release installation</a:t>
            </a: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Remove packages, platforms or releases</a:t>
            </a: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Check RPM consistency</a:t>
            </a:r>
          </a:p>
          <a:p>
            <a:pPr marL="448056" lvl="1" indent="0">
              <a:spcBef>
                <a:spcPts val="1320"/>
              </a:spcBef>
              <a:buNone/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>
              <a:spcBef>
                <a:spcPts val="1320"/>
              </a:spcBef>
            </a:pP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  <a:hlinkClick r:id="rId4"/>
              </a:rPr>
              <a:t>Compiler wrapper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to force use of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compiler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flags in new architectures</a:t>
            </a:r>
            <a:r>
              <a:rPr lang="en-US" sz="1800" i="1" dirty="0" smtClean="0">
                <a:latin typeface="Helvetica Neue Light" charset="0"/>
                <a:ea typeface="Helvetica Neue Light" charset="0"/>
                <a:cs typeface="Helvetica Neue Light" charset="0"/>
              </a:rPr>
              <a:t> (-avx2)</a:t>
            </a:r>
          </a:p>
          <a:p>
            <a:pPr lvl="1">
              <a:spcBef>
                <a:spcPts val="1320"/>
              </a:spcBef>
            </a:pP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Using </a:t>
            </a:r>
            <a:r>
              <a:rPr lang="en-US" sz="2000" dirty="0" err="1">
                <a:latin typeface="Helvetica Neue Light" charset="0"/>
                <a:ea typeface="Helvetica Neue Light" charset="0"/>
                <a:cs typeface="Helvetica Neue Light" charset="0"/>
              </a:rPr>
              <a:t>CMake</a:t>
            </a:r>
            <a:r>
              <a:rPr lang="en-US" sz="2000" dirty="0">
                <a:latin typeface="Helvetica Neue Light" charset="0"/>
                <a:ea typeface="Helvetica Neue Light" charset="0"/>
                <a:cs typeface="Helvetica Neue Light" charset="0"/>
              </a:rPr>
              <a:t> templates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8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Spack - </a:t>
            </a:r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Reminder</a:t>
            </a:r>
            <a:endParaRPr lang="en-US" sz="32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6895"/>
            <a:ext cx="8547100" cy="4738247"/>
          </a:xfrm>
        </p:spPr>
        <p:txBody>
          <a:bodyPr tIns="36000">
            <a:normAutofit/>
          </a:bodyPr>
          <a:lstStyle/>
          <a:p>
            <a:pPr lvl="1">
              <a:spcBef>
                <a:spcPts val="1320"/>
              </a:spcBef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>
              <a:spcBef>
                <a:spcPts val="1320"/>
              </a:spcBef>
            </a:pP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Package manager </a:t>
            </a:r>
            <a:r>
              <a:rPr lang="en-US" sz="2400" dirty="0">
                <a:latin typeface="Helvetica Neue Light" charset="0"/>
                <a:ea typeface="Helvetica Neue Light" charset="0"/>
                <a:cs typeface="Helvetica Neue Light" charset="0"/>
              </a:rPr>
              <a:t>tool from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SuperComputing</a:t>
            </a: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>
              <a:spcBef>
                <a:spcPts val="1320"/>
              </a:spcBef>
            </a:pP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>
              <a:spcBef>
                <a:spcPts val="1320"/>
              </a:spcBef>
            </a:pP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One of the most </a:t>
            </a:r>
            <a:r>
              <a:rPr lang="en-US" sz="2400" dirty="0">
                <a:latin typeface="Helvetica Neue Light" charset="0"/>
                <a:ea typeface="Helvetica Neue Light" charset="0"/>
                <a:cs typeface="Helvetica Neue Light" charset="0"/>
              </a:rPr>
              <a:t>suitable candidate for a common packaging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tool for the HEP community</a:t>
            </a:r>
          </a:p>
          <a:p>
            <a:pPr lvl="1">
              <a:spcBef>
                <a:spcPts val="1320"/>
              </a:spcBef>
            </a:pPr>
            <a:endParaRPr lang="en-US" sz="1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>
              <a:spcBef>
                <a:spcPts val="1320"/>
              </a:spcBef>
            </a:pP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Active </a:t>
            </a:r>
            <a:r>
              <a:rPr lang="en-US" sz="2400" dirty="0">
                <a:latin typeface="Helvetica Neue Light" charset="0"/>
                <a:ea typeface="Helvetica Neue Light" charset="0"/>
                <a:cs typeface="Helvetica Neue Light" charset="0"/>
              </a:rPr>
              <a:t>community</a:t>
            </a: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>
              <a:spcBef>
                <a:spcPts val="1320"/>
              </a:spcBef>
            </a:pPr>
            <a:endParaRPr lang="en-US" sz="2000" dirty="0" smtClean="0"/>
          </a:p>
          <a:p>
            <a:pPr lvl="1">
              <a:spcBef>
                <a:spcPts val="1320"/>
              </a:spcBef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2">
              <a:spcBef>
                <a:spcPts val="1320"/>
              </a:spcBef>
            </a:pPr>
            <a:endParaRPr lang="en-US" sz="18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47145" y="5481181"/>
            <a:ext cx="3696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smtClean="0">
                <a:latin typeface="Helvetica Neue Light" charset="0"/>
                <a:ea typeface="Helvetica Neue Light" charset="0"/>
                <a:cs typeface="Helvetica Neue Light" charset="0"/>
              </a:rPr>
              <a:t>More info</a:t>
            </a:r>
            <a:r>
              <a:rPr lang="en-US" sz="1400" dirty="0" smtClean="0">
                <a:latin typeface="Helvetica Neue Light" charset="0"/>
                <a:ea typeface="Helvetica Neue Light" charset="0"/>
                <a:cs typeface="Helvetica Neue Light" charset="0"/>
              </a:rPr>
              <a:t>:   </a:t>
            </a:r>
            <a:r>
              <a:rPr lang="en-US" sz="1400" dirty="0" smtClean="0">
                <a:latin typeface="Helvetica Neue Light" charset="0"/>
                <a:ea typeface="Helvetica Neue Light" charset="0"/>
                <a:cs typeface="Helvetica Neue Light" charset="0"/>
                <a:hlinkClick r:id="rId3"/>
              </a:rPr>
              <a:t>Spack </a:t>
            </a:r>
            <a:r>
              <a:rPr lang="mr-IN" sz="1400" dirty="0">
                <a:latin typeface="Helvetica Neue Light" charset="0"/>
                <a:ea typeface="Helvetica Neue Light" charset="0"/>
                <a:cs typeface="Helvetica Neue Light" charset="0"/>
                <a:hlinkClick r:id="rId3"/>
              </a:rPr>
              <a:t>–</a:t>
            </a:r>
            <a:r>
              <a:rPr lang="en-US" sz="1400" dirty="0">
                <a:latin typeface="Helvetica Neue Light" charset="0"/>
                <a:ea typeface="Helvetica Neue Light" charset="0"/>
                <a:cs typeface="Helvetica Neue Light" charset="0"/>
                <a:hlinkClick r:id="rId3"/>
              </a:rPr>
              <a:t> Package </a:t>
            </a:r>
            <a:r>
              <a:rPr lang="en-US" sz="1400" dirty="0" smtClean="0">
                <a:latin typeface="Helvetica Neue Light" charset="0"/>
                <a:ea typeface="Helvetica Neue Light" charset="0"/>
                <a:cs typeface="Helvetica Neue Light" charset="0"/>
                <a:hlinkClick r:id="rId3"/>
              </a:rPr>
              <a:t>manager </a:t>
            </a:r>
            <a:r>
              <a:rPr lang="en-US" sz="1400" dirty="0">
                <a:latin typeface="Helvetica Neue Light" charset="0"/>
                <a:ea typeface="Helvetica Neue Light" charset="0"/>
                <a:cs typeface="Helvetica Neue Light" charset="0"/>
                <a:hlinkClick r:id="rId3"/>
              </a:rPr>
              <a:t>t</a:t>
            </a:r>
            <a:r>
              <a:rPr lang="en-US" sz="1400" dirty="0" smtClean="0">
                <a:latin typeface="Helvetica Neue Light" charset="0"/>
                <a:ea typeface="Helvetica Neue Light" charset="0"/>
                <a:cs typeface="Helvetica Neue Light" charset="0"/>
                <a:hlinkClick r:id="rId3"/>
              </a:rPr>
              <a:t>ool</a:t>
            </a:r>
            <a:endParaRPr lang="en-US" sz="1400" dirty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r>
              <a:rPr lang="en-US" dirty="0" smtClean="0"/>
              <a:t>	</a:t>
            </a:r>
            <a:r>
              <a:rPr lang="en-US" sz="1400" dirty="0" smtClean="0">
                <a:latin typeface="Helvetica Neue Light" charset="0"/>
                <a:ea typeface="Helvetica Neue Light" charset="0"/>
                <a:cs typeface="Helvetica Neue Light" charset="0"/>
                <a:hlinkClick r:id="rId4"/>
              </a:rPr>
              <a:t>HSF</a:t>
            </a:r>
            <a:r>
              <a:rPr lang="en-US" dirty="0" smtClean="0">
                <a:hlinkClick r:id="rId4"/>
              </a:rPr>
              <a:t> </a:t>
            </a:r>
            <a:r>
              <a:rPr lang="en-US" sz="1400" dirty="0">
                <a:latin typeface="Helvetica Neue Light" charset="0"/>
                <a:ea typeface="Helvetica Neue Light" charset="0"/>
                <a:cs typeface="Helvetica Neue Light" charset="0"/>
                <a:hlinkClick r:id="rId4"/>
              </a:rPr>
              <a:t>Meetings</a:t>
            </a:r>
            <a:endParaRPr lang="en-US" sz="14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3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Spack </a:t>
            </a:r>
            <a:r>
              <a:rPr lang="mr-IN" sz="3200" dirty="0" smtClean="0">
                <a:latin typeface="Helvetica Neue" charset="0"/>
                <a:ea typeface="Helvetica Neue" charset="0"/>
                <a:cs typeface="Helvetica Neue" charset="0"/>
              </a:rPr>
              <a:t>–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Proof</a:t>
            </a:r>
            <a:r>
              <a:rPr lang="es-ES" sz="3200" dirty="0" smtClean="0">
                <a:latin typeface="Helvetica Neue" charset="0"/>
                <a:ea typeface="Helvetica Neue" charset="0"/>
                <a:cs typeface="Helvetica Neue" charset="0"/>
              </a:rPr>
              <a:t> of </a:t>
            </a:r>
            <a:r>
              <a:rPr lang="es-ES" sz="3200" dirty="0" err="1" smtClean="0">
                <a:latin typeface="Helvetica Neue" charset="0"/>
                <a:ea typeface="Helvetica Neue" charset="0"/>
                <a:cs typeface="Helvetica Neue" charset="0"/>
              </a:rPr>
              <a:t>principle</a:t>
            </a:r>
            <a:endParaRPr lang="en-US" sz="32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547100" cy="4738247"/>
          </a:xfrm>
        </p:spPr>
        <p:txBody>
          <a:bodyPr tIns="36000">
            <a:normAutofit/>
          </a:bodyPr>
          <a:lstStyle/>
          <a:p>
            <a:pPr>
              <a:spcBef>
                <a:spcPts val="1320"/>
              </a:spcBef>
            </a:pP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Full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  <a:hlinkClick r:id="rId3"/>
              </a:rPr>
              <a:t>nightly builds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running with Spack instead of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LCGCMake</a:t>
            </a: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>
              <a:spcBef>
                <a:spcPts val="1320"/>
              </a:spcBef>
            </a:pP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Integration with our Jenkins and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CDash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 instances</a:t>
            </a:r>
          </a:p>
          <a:p>
            <a:pPr>
              <a:spcBef>
                <a:spcPts val="1320"/>
              </a:spcBef>
            </a:pP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Customized recipes for ROOT and Geant4 projects </a:t>
            </a:r>
          </a:p>
          <a:p>
            <a:pPr>
              <a:spcBef>
                <a:spcPts val="1320"/>
              </a:spcBef>
            </a:pP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Contributions to upstream project on </a:t>
            </a:r>
            <a:r>
              <a:rPr lang="en-US" sz="2400" dirty="0" err="1" smtClean="0">
                <a:latin typeface="Helvetica Neue Light" charset="0"/>
                <a:ea typeface="Helvetica Neue Light" charset="0"/>
                <a:cs typeface="Helvetica Neue Light" charset="0"/>
              </a:rPr>
              <a:t>Github</a:t>
            </a: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Adding support for more than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  <a:hlinkClick r:id="rId4"/>
              </a:rPr>
              <a:t>25 new packages</a:t>
            </a: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Most of them Python and R modules</a:t>
            </a:r>
          </a:p>
          <a:p>
            <a:pPr>
              <a:spcBef>
                <a:spcPts val="1320"/>
              </a:spcBef>
            </a:pP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</a:rPr>
              <a:t>Creation of our own </a:t>
            </a:r>
            <a:r>
              <a:rPr lang="en-US" sz="2400" dirty="0" smtClean="0">
                <a:latin typeface="Helvetica Neue Light" charset="0"/>
                <a:ea typeface="Helvetica Neue Light" charset="0"/>
                <a:cs typeface="Helvetica Neue Light" charset="0"/>
                <a:hlinkClick r:id="rId5"/>
              </a:rPr>
              <a:t>CERN Spack repo</a:t>
            </a:r>
            <a:endParaRPr lang="en-US" sz="24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Containing mostly MC Generator packages</a:t>
            </a:r>
          </a:p>
          <a:p>
            <a:pPr lvl="1">
              <a:spcBef>
                <a:spcPts val="1320"/>
              </a:spcBef>
            </a:pP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Used and recognized by 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  <a:hlinkClick r:id="rId6"/>
              </a:rPr>
              <a:t>HSF groups</a:t>
            </a:r>
            <a:r>
              <a:rPr lang="en-US" sz="2000" dirty="0" smtClean="0">
                <a:latin typeface="Helvetica Neue Light" charset="0"/>
                <a:ea typeface="Helvetica Neue Light" charset="0"/>
                <a:cs typeface="Helvetica Neue Light" charset="0"/>
              </a:rPr>
              <a:t> actively working on Spack</a:t>
            </a:r>
          </a:p>
          <a:p>
            <a:pPr marL="448056" lvl="1" indent="0">
              <a:spcBef>
                <a:spcPts val="1320"/>
              </a:spcBef>
              <a:buNone/>
            </a:pPr>
            <a:endParaRPr lang="en-US" sz="2000" dirty="0" smtClean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3168000" cy="365125"/>
          </a:xfrm>
        </p:spPr>
        <p:txBody>
          <a:bodyPr/>
          <a:lstStyle/>
          <a:p>
            <a:r>
              <a:rPr lang="en-US" dirty="0" smtClean="0"/>
              <a:t>TS Overview and </a:t>
            </a:r>
            <a:r>
              <a:rPr lang="en-US" dirty="0" err="1" smtClean="0"/>
              <a:t>Docker</a:t>
            </a:r>
            <a:r>
              <a:rPr lang="en-US" dirty="0" smtClean="0"/>
              <a:t> containers in LCG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4616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76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Helvetica Neue" charset="0"/>
                <a:ea typeface="Helvetica Neue" charset="0"/>
                <a:cs typeface="Helvetica Neue" charset="0"/>
              </a:rPr>
              <a:t>Containerisation</a:t>
            </a:r>
            <a:r>
              <a:rPr lang="en-US" dirty="0" smtClean="0">
                <a:latin typeface="Helvetica Neue" charset="0"/>
                <a:ea typeface="Helvetica Neue" charset="0"/>
                <a:cs typeface="Helvetica Neue" charset="0"/>
              </a:rPr>
              <a:t> of the LCG builds</a:t>
            </a:r>
            <a:endParaRPr lang="en-US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6/11/17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102935" y="6356350"/>
            <a:ext cx="3228265" cy="365125"/>
          </a:xfrm>
        </p:spPr>
        <p:txBody>
          <a:bodyPr/>
          <a:lstStyle/>
          <a:p>
            <a:r>
              <a:rPr lang="en-US" dirty="0"/>
              <a:t>TS Overview and </a:t>
            </a:r>
            <a:r>
              <a:rPr lang="en-US" dirty="0" err="1"/>
              <a:t>Docker</a:t>
            </a:r>
            <a:r>
              <a:rPr lang="en-US" dirty="0"/>
              <a:t> containers in LCG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1C4B-A387-2242-8708-615CA0A0870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62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CERN_4-3</Template>
  <TotalTime>20016</TotalTime>
  <Words>1776</Words>
  <Application>Microsoft Macintosh PowerPoint</Application>
  <PresentationFormat>On-screen Show (4:3)</PresentationFormat>
  <Paragraphs>459</Paragraphs>
  <Slides>30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Calibri</vt:lpstr>
      <vt:lpstr>Consolas</vt:lpstr>
      <vt:lpstr>Helvetica Neue</vt:lpstr>
      <vt:lpstr>Helvetica Neue Light</vt:lpstr>
      <vt:lpstr>Helvetica Neue Thin</vt:lpstr>
      <vt:lpstr>Mangal</vt:lpstr>
      <vt:lpstr>Optima</vt:lpstr>
      <vt:lpstr>Wingdings</vt:lpstr>
      <vt:lpstr>Arial</vt:lpstr>
      <vt:lpstr>CERNCorporate4-3</vt:lpstr>
      <vt:lpstr>Technical Studentship overview and Docker containers setup for the LCG Project</vt:lpstr>
      <vt:lpstr>About me</vt:lpstr>
      <vt:lpstr>My work in SFT</vt:lpstr>
      <vt:lpstr>New LCG stack using Python3</vt:lpstr>
      <vt:lpstr>LCG Operations – Main contributions</vt:lpstr>
      <vt:lpstr>LCG Operations – Main contributions</vt:lpstr>
      <vt:lpstr>Spack - Reminder</vt:lpstr>
      <vt:lpstr>Spack – Proof of principle</vt:lpstr>
      <vt:lpstr>Containerisation of the LCG builds</vt:lpstr>
      <vt:lpstr>Containerisation - Why Docker containers?</vt:lpstr>
      <vt:lpstr>Containerisation – Benefits </vt:lpstr>
      <vt:lpstr>Containerisation – Limitations</vt:lpstr>
      <vt:lpstr>Containerisation</vt:lpstr>
      <vt:lpstr>From Build nodes to Containers</vt:lpstr>
      <vt:lpstr>From Build nodes to Containers</vt:lpstr>
      <vt:lpstr>From Build nodes to Containers</vt:lpstr>
      <vt:lpstr>From Build nodes to Containers</vt:lpstr>
      <vt:lpstr>From Build nodes to Containers</vt:lpstr>
      <vt:lpstr>From Build nodes to Containers</vt:lpstr>
      <vt:lpstr>From Build nodes to Containers</vt:lpstr>
      <vt:lpstr>Containerisation – Optimisations applied</vt:lpstr>
      <vt:lpstr>Containerisation – Optimisations applied</vt:lpstr>
      <vt:lpstr>Containerisation – Optimisations applied</vt:lpstr>
      <vt:lpstr>Containerisation – Optimisations applied</vt:lpstr>
      <vt:lpstr>Containerisation – To further optimise</vt:lpstr>
      <vt:lpstr>Containerisation - Monitoring with Grafana &amp; Graphite</vt:lpstr>
      <vt:lpstr>LCGDocs, documentation website</vt:lpstr>
      <vt:lpstr>LCGDocs, documentation website</vt:lpstr>
      <vt:lpstr>Thank you</vt:lpstr>
      <vt:lpstr>What’s next?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Spack</dc:title>
  <dc:creator>Microsoft Office User</dc:creator>
  <cp:lastModifiedBy>Microsoft Office User</cp:lastModifiedBy>
  <cp:revision>403</cp:revision>
  <cp:lastPrinted>2017-11-02T14:29:49Z</cp:lastPrinted>
  <dcterms:created xsi:type="dcterms:W3CDTF">2016-11-25T14:11:45Z</dcterms:created>
  <dcterms:modified xsi:type="dcterms:W3CDTF">2017-11-05T23:40:33Z</dcterms:modified>
</cp:coreProperties>
</file>