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12"/>
  </p:notesMasterIdLst>
  <p:sldIdLst>
    <p:sldId id="264" r:id="rId3"/>
    <p:sldId id="263" r:id="rId4"/>
    <p:sldId id="266" r:id="rId5"/>
    <p:sldId id="268" r:id="rId6"/>
    <p:sldId id="273" r:id="rId7"/>
    <p:sldId id="265" r:id="rId8"/>
    <p:sldId id="269" r:id="rId9"/>
    <p:sldId id="272" r:id="rId10"/>
    <p:sldId id="270" r:id="rId11"/>
  </p:sldIdLst>
  <p:sldSz cx="9144000" cy="6858000" type="screen4x3"/>
  <p:notesSz cx="7099300" cy="10234613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C714"/>
    <a:srgbClr val="0CC6DE"/>
    <a:srgbClr val="003478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03" autoAdjust="0"/>
    <p:restoredTop sz="94688"/>
  </p:normalViewPr>
  <p:slideViewPr>
    <p:cSldViewPr snapToObjects="1">
      <p:cViewPr varScale="1">
        <p:scale>
          <a:sx n="68" d="100"/>
          <a:sy n="68" d="100"/>
        </p:scale>
        <p:origin x="1650" y="7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de-DE" alt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4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1D0EF8AD-D3A8-4CB2-AB6E-AF1FA73E417C}" type="datetimeFigureOut">
              <a:rPr lang="de-DE" altLang="de-DE"/>
              <a:pPr/>
              <a:t>01.11.2017</a:t>
            </a:fld>
            <a:endParaRPr lang="de-DE" altLang="de-DE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de-DE" altLang="de-DE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056FA6D-C57C-4406-BB77-D45CD62F6C10}" type="slidenum">
              <a:rPr lang="de-DE" altLang="de-DE"/>
              <a:pPr/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721302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8" descr="hg-hom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9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5564188"/>
            <a:ext cx="2895600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ild 10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791200"/>
            <a:ext cx="12684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platzhalter 10"/>
          <p:cNvSpPr>
            <a:spLocks noGrp="1"/>
          </p:cNvSpPr>
          <p:nvPr>
            <p:ph type="body" sz="quarter" idx="10"/>
          </p:nvPr>
        </p:nvSpPr>
        <p:spPr>
          <a:xfrm>
            <a:off x="468313" y="5157788"/>
            <a:ext cx="3887787" cy="136683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21771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22606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22606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8546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5743283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4531385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0514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840191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9275119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385048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465138"/>
            <a:ext cx="2057400" cy="339566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465138"/>
            <a:ext cx="6019800" cy="3395662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687851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287465"/>
            <a:ext cx="8229600" cy="4579936"/>
          </a:xfrm>
        </p:spPr>
        <p:txBody>
          <a:bodyPr/>
          <a:lstStyle>
            <a:lvl1pPr>
              <a:defRPr>
                <a:solidFill>
                  <a:srgbClr val="003478"/>
                </a:solidFill>
              </a:defRPr>
            </a:lvl1pPr>
            <a:lvl2pPr>
              <a:defRPr>
                <a:solidFill>
                  <a:srgbClr val="003478"/>
                </a:solidFill>
              </a:defRPr>
            </a:lvl2pPr>
            <a:lvl3pPr>
              <a:defRPr>
                <a:solidFill>
                  <a:srgbClr val="85C714"/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9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0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F553D7CB-E550-4A9F-8B8E-135A3E59B366}" type="datetime1">
              <a:rPr lang="de-DE" smtClean="0"/>
              <a:t>01.11.2017</a:t>
            </a:fld>
            <a:endParaRPr lang="de-DE" dirty="0"/>
          </a:p>
        </p:txBody>
      </p:sp>
      <p:sp>
        <p:nvSpPr>
          <p:cNvPr id="1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/>
              <a:t>10th IPPOG meeting,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1423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1"/>
          </p:nvPr>
        </p:nvSpPr>
        <p:spPr>
          <a:xfrm>
            <a:off x="465156" y="1377295"/>
            <a:ext cx="3898776" cy="4723013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4" name="Inhaltsplatzhalter 12"/>
          <p:cNvSpPr>
            <a:spLocks noGrp="1"/>
          </p:cNvSpPr>
          <p:nvPr>
            <p:ph sz="quarter" idx="12"/>
          </p:nvPr>
        </p:nvSpPr>
        <p:spPr>
          <a:xfrm>
            <a:off x="4788024" y="1377296"/>
            <a:ext cx="3898776" cy="4723013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6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E8812B51-E92B-42D9-A748-AD4D36331177}" type="datetime1">
              <a:rPr lang="de-DE" smtClean="0"/>
              <a:t>01.11.2017</a:t>
            </a:fld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/>
              <a:t>10th IPPOG meeting,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4520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1" name="Medienplatzhalter 10"/>
          <p:cNvSpPr>
            <a:spLocks noGrp="1"/>
          </p:cNvSpPr>
          <p:nvPr>
            <p:ph type="media" sz="quarter" idx="11"/>
          </p:nvPr>
        </p:nvSpPr>
        <p:spPr>
          <a:xfrm>
            <a:off x="1403648" y="1287465"/>
            <a:ext cx="6336704" cy="4445791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5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99E61AE0-0E3A-43E7-8E36-7592B8AB52FC}" type="datetime1">
              <a:rPr lang="de-DE" smtClean="0"/>
              <a:t>01.11.2017</a:t>
            </a:fld>
            <a:endParaRPr lang="de-DE" dirty="0"/>
          </a:p>
        </p:txBody>
      </p:sp>
      <p:sp>
        <p:nvSpPr>
          <p:cNvPr id="18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/>
              <a:t>10th IPPOG meeting,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3175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Onlinebild-Platzhalter 3"/>
          <p:cNvSpPr>
            <a:spLocks noGrp="1"/>
          </p:cNvSpPr>
          <p:nvPr>
            <p:ph type="clipArt" sz="quarter" idx="11"/>
          </p:nvPr>
        </p:nvSpPr>
        <p:spPr>
          <a:xfrm>
            <a:off x="2195513" y="1628775"/>
            <a:ext cx="4752975" cy="3816350"/>
          </a:xfrm>
        </p:spPr>
        <p:txBody>
          <a:bodyPr/>
          <a:lstStyle/>
          <a:p>
            <a:endParaRPr lang="de-DE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6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73523D31-31AA-42CB-AF54-88A885B6827F}" type="datetime1">
              <a:rPr lang="de-DE" smtClean="0"/>
              <a:t>01.11.2017</a:t>
            </a:fld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/>
              <a:t>10th IPPOG meeting,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786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8C45EE-4625-4F4F-A744-08D78A64BD79}" type="datetime1">
              <a:rPr lang="en-US" altLang="de-DE"/>
              <a:pPr/>
              <a:t>11/1/2017</a:t>
            </a:fld>
            <a:endParaRPr lang="en-US" altLang="de-D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de-DE"/>
              <a:t>ALICE© | IPPOG Meeting @ Zeuthen | 15.5.2014 | Despina Hatzifotiadou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ECFB5-9B9A-4923-9608-6E7021E7A084}" type="slidenum">
              <a:rPr lang="en-US" altLang="de-DE"/>
              <a:pPr/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866706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36948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75195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78684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Mastertextformat bearbeiten</a:t>
            </a:r>
          </a:p>
          <a:p>
            <a:pPr lvl="1"/>
            <a:r>
              <a:rPr lang="de-DE" altLang="de-DE" dirty="0"/>
              <a:t>Zweite Ebene</a:t>
            </a:r>
          </a:p>
          <a:p>
            <a:pPr lvl="2"/>
            <a:r>
              <a:rPr lang="de-DE" altLang="de-DE" dirty="0"/>
              <a:t>Dritte Ebene</a:t>
            </a:r>
          </a:p>
          <a:p>
            <a:pPr lvl="3"/>
            <a:r>
              <a:rPr lang="de-DE" altLang="de-DE" dirty="0"/>
              <a:t>Vierte Ebene</a:t>
            </a:r>
          </a:p>
          <a:p>
            <a:pPr lvl="4"/>
            <a:r>
              <a:rPr lang="de-DE" altLang="de-DE" dirty="0"/>
              <a:t>Fünfte Ebene</a:t>
            </a:r>
          </a:p>
        </p:txBody>
      </p:sp>
      <p:pic>
        <p:nvPicPr>
          <p:cNvPr id="1028" name="Bild 8" descr="mc-logo.png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Bild 9" descr="ipogg.png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5ED514D8-BF1B-4031-BDF5-BB25B0BCCBFA}" type="datetime1">
              <a:rPr lang="de-DE" smtClean="0"/>
              <a:t>01.11.2017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/>
              <a:t>10th IPPOG meeting, CERN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rgbClr val="0CC6DE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003478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003478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85C714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85C714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85C714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Bild 8" descr="mc-logo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564188"/>
            <a:ext cx="2895600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Bild 9" descr="ipogg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791200"/>
            <a:ext cx="12684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Bild 6" descr="hg neutral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Bild 8" descr="mc-logo.pn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6092825"/>
            <a:ext cx="1809750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465138"/>
            <a:ext cx="8229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/>
              <a:t>Mastertitelformat bearbeiten</a:t>
            </a:r>
          </a:p>
        </p:txBody>
      </p:sp>
      <p:sp>
        <p:nvSpPr>
          <p:cNvPr id="103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/>
              <a:t>Mastertextformat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951121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CC6DE"/>
          </a:solidFill>
          <a:latin typeface="+mj-lt"/>
          <a:ea typeface="MS PGothic" panose="020B0600070205080204" pitchFamily="34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003478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003478"/>
          </a:solidFill>
          <a:latin typeface="+mn-lt"/>
          <a:ea typeface="Arial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85C714"/>
          </a:solidFill>
          <a:latin typeface="+mn-lt"/>
          <a:ea typeface="Arial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85C714"/>
          </a:solidFill>
          <a:latin typeface="+mn-lt"/>
          <a:ea typeface="Arial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85C714"/>
          </a:solidFill>
          <a:latin typeface="+mn-lt"/>
          <a:ea typeface="Arial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tiny.cc/w2d2-17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minerva05.fnal.gov/Arachne/simple.html?filename=/minerva/data/users/minervapro/outreach/CCQE_neutrino_DSTs/MV_00002027_0018_numib_v05_1003290129_AnaData_DST_v10r0p2.root&amp;entry=969&amp;slice=6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docs.google.com/spreadsheets/d/1Dfrslunwbr_uI58nyoLqKG_efOQFz9jxL07gTEDkDag/edit#gid=911373762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79512" y="5157788"/>
            <a:ext cx="4463727" cy="1366837"/>
          </a:xfrm>
        </p:spPr>
        <p:txBody>
          <a:bodyPr/>
          <a:lstStyle/>
          <a:p>
            <a:r>
              <a:rPr lang="en-US" sz="2800" dirty="0"/>
              <a:t>Ken Cecire</a:t>
            </a:r>
          </a:p>
          <a:p>
            <a:r>
              <a:rPr lang="en-US" sz="2800" dirty="0"/>
              <a:t>University of Notre Dame</a:t>
            </a:r>
          </a:p>
          <a:p>
            <a:r>
              <a:rPr lang="en-US" sz="2800" dirty="0" err="1"/>
              <a:t>QuarkNet</a:t>
            </a:r>
            <a:endParaRPr lang="en-US" sz="2800" dirty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3789040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World Wide Data Day and more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941168"/>
            <a:ext cx="1656184" cy="626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6256" y="2276872"/>
            <a:ext cx="1651940" cy="1335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402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639762"/>
            <a:ext cx="8229600" cy="5525541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“24-hour shift” for simple but meaningful measurements from ATLAS, CMS</a:t>
            </a:r>
          </a:p>
          <a:p>
            <a:r>
              <a:rPr lang="en-US" dirty="0"/>
              <a:t>Students measure theta and phi for dimuon events, plot histograms.</a:t>
            </a:r>
          </a:p>
          <a:p>
            <a:r>
              <a:rPr lang="en-US" dirty="0"/>
              <a:t>School do measurements, have VCs</a:t>
            </a:r>
          </a:p>
          <a:p>
            <a:r>
              <a:rPr lang="en-US" dirty="0"/>
              <a:t>November 14, 2017 – 36 groups, ~480 students so far</a:t>
            </a:r>
          </a:p>
          <a:p>
            <a:r>
              <a:rPr lang="en-US" dirty="0">
                <a:hlinkClick r:id="rId2"/>
              </a:rPr>
              <a:t>http://tiny.cc/w2d2-17</a:t>
            </a:r>
            <a:r>
              <a:rPr lang="en-US" dirty="0"/>
              <a:t> </a:t>
            </a:r>
          </a:p>
          <a:p>
            <a:r>
              <a:rPr lang="en-US" dirty="0"/>
              <a:t>We need moderators!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World Wide Data Day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/>
              <a:t>02.11.2017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IMC-SG, 14th IPPOG Meeting, CERN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AA1F2E4-949D-4837-ABD8-D38236243D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2279" y="306886"/>
            <a:ext cx="1194235" cy="965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62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332368"/>
            <a:ext cx="7571184" cy="728480"/>
          </a:xfrm>
        </p:spPr>
        <p:txBody>
          <a:bodyPr/>
          <a:lstStyle/>
          <a:p>
            <a:r>
              <a:rPr lang="en-US" dirty="0"/>
              <a:t>Let’s play...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Enough talk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/>
              <a:t>02.11.2017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IMC-SG, 14th IPPOG Meeting, CERN</a:t>
            </a:r>
          </a:p>
        </p:txBody>
      </p:sp>
      <p:pic>
        <p:nvPicPr>
          <p:cNvPr id="2052" name="Picture 4" descr="https://quarknet.org/sites/default/files/cms_phi.png">
            <a:extLst>
              <a:ext uri="{FF2B5EF4-FFF2-40B4-BE49-F238E27FC236}">
                <a16:creationId xmlns:a16="http://schemas.microsoft.com/office/drawing/2014/main" id="{6A3864DF-0B52-4426-AAF3-35ED901263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00" y="2059958"/>
            <a:ext cx="3916636" cy="3111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quarknet.org/sites/default/files/cms_theta_0.png">
            <a:extLst>
              <a:ext uri="{FF2B5EF4-FFF2-40B4-BE49-F238E27FC236}">
                <a16:creationId xmlns:a16="http://schemas.microsoft.com/office/drawing/2014/main" id="{BF4B3FDD-7298-4C11-9F06-C69C12FB7C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2060847"/>
            <a:ext cx="4514375" cy="3118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8396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Student results from 2016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/>
              <a:t>02.11.2017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IMC-SG, 14th IPPOG Meeting, CERN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79" y="974727"/>
            <a:ext cx="9160270" cy="526258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925380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21930"/>
            <a:ext cx="8229600" cy="4579936"/>
          </a:xfrm>
        </p:spPr>
        <p:txBody>
          <a:bodyPr/>
          <a:lstStyle/>
          <a:p>
            <a:r>
              <a:rPr lang="en-US" dirty="0"/>
              <a:t>Still in development</a:t>
            </a:r>
          </a:p>
          <a:p>
            <a:r>
              <a:rPr lang="en-US" dirty="0"/>
              <a:t>Big goal: DUNE</a:t>
            </a:r>
          </a:p>
          <a:p>
            <a:r>
              <a:rPr lang="en-US" dirty="0"/>
              <a:t>More neutrino masterclasses welcome – and not just at </a:t>
            </a:r>
            <a:r>
              <a:rPr lang="en-US" dirty="0" err="1"/>
              <a:t>Fermilab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Fermilab</a:t>
            </a:r>
            <a:r>
              <a:rPr lang="en-US" dirty="0"/>
              <a:t> Neutrino plan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/>
              <a:t>02.11.2017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IMC-SG, 14th IPPOG Meeting, CERN</a:t>
            </a:r>
          </a:p>
        </p:txBody>
      </p:sp>
      <p:pic>
        <p:nvPicPr>
          <p:cNvPr id="9" name="Picture 2" descr="https://lh3.googleusercontent.com/WC2xCXRs58Vam5bh7DvWCD1WfW6vJo1B00ymjBmVkSvbc6U9cjJNTO0J4y_t-Jdvtr6S_eXmPo38f-IZfAVFeBFXG4UCzxoiVqfUIkGxyRiFc4vEmhsgLiYgbKGju7WyRxWziAu9soE">
            <a:extLst>
              <a:ext uri="{FF2B5EF4-FFF2-40B4-BE49-F238E27FC236}">
                <a16:creationId xmlns:a16="http://schemas.microsoft.com/office/drawing/2014/main" id="{F5530EA2-A381-4012-992B-582D748828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358" y="3314221"/>
            <a:ext cx="8379284" cy="305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787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579936"/>
          </a:xfrm>
        </p:spPr>
        <p:txBody>
          <a:bodyPr/>
          <a:lstStyle/>
          <a:p>
            <a:r>
              <a:rPr lang="en-US" dirty="0"/>
              <a:t>First IMC neutrino masterclass</a:t>
            </a:r>
          </a:p>
          <a:p>
            <a:r>
              <a:rPr lang="en-US" dirty="0"/>
              <a:t>Roll out in March and May (1 week each)</a:t>
            </a:r>
          </a:p>
          <a:p>
            <a:r>
              <a:rPr lang="en-US" dirty="0"/>
              <a:t>Simple measurement</a:t>
            </a:r>
          </a:p>
          <a:p>
            <a:pPr lvl="1"/>
            <a:r>
              <a:rPr lang="en-US" dirty="0"/>
              <a:t>reject background; select signal events</a:t>
            </a:r>
          </a:p>
          <a:p>
            <a:pPr lvl="1"/>
            <a:r>
              <a:rPr lang="en-US" dirty="0"/>
              <a:t>find </a:t>
            </a:r>
            <a:r>
              <a:rPr lang="en-US" dirty="0" err="1"/>
              <a:t>px</a:t>
            </a:r>
            <a:r>
              <a:rPr lang="en-US" dirty="0"/>
              <a:t>, </a:t>
            </a:r>
            <a:r>
              <a:rPr lang="en-US" dirty="0" err="1"/>
              <a:t>py</a:t>
            </a:r>
            <a:r>
              <a:rPr lang="en-US" dirty="0"/>
              <a:t>, </a:t>
            </a:r>
            <a:r>
              <a:rPr lang="en-US" dirty="0" err="1"/>
              <a:t>pz</a:t>
            </a:r>
            <a:r>
              <a:rPr lang="en-US" dirty="0"/>
              <a:t> of neutron in nucleus from ejected proton and muon</a:t>
            </a:r>
          </a:p>
          <a:p>
            <a:r>
              <a:rPr lang="en-US" dirty="0" err="1"/>
              <a:t>pz</a:t>
            </a:r>
            <a:r>
              <a:rPr lang="en-US" dirty="0"/>
              <a:t> implies neutrino beam energy</a:t>
            </a:r>
          </a:p>
          <a:p>
            <a:r>
              <a:rPr lang="en-US" dirty="0"/>
              <a:t>Uncertainty in </a:t>
            </a:r>
            <a:r>
              <a:rPr lang="en-US" dirty="0" err="1"/>
              <a:t>px</a:t>
            </a:r>
            <a:r>
              <a:rPr lang="en-US" dirty="0"/>
              <a:t> and </a:t>
            </a:r>
            <a:r>
              <a:rPr lang="en-US" dirty="0" err="1"/>
              <a:t>py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diameter of nucleus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MINERvA</a:t>
            </a:r>
            <a:r>
              <a:rPr lang="en-US" dirty="0"/>
              <a:t> masterclass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/>
              <a:t>02.11.2017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IMC-SG, 14th IPPOG Meeting, CERN</a:t>
            </a:r>
          </a:p>
        </p:txBody>
      </p:sp>
    </p:spTree>
    <p:extLst>
      <p:ext uri="{BB962C8B-B14F-4D97-AF65-F5344CB8AC3E}">
        <p14:creationId xmlns:p14="http://schemas.microsoft.com/office/powerpoint/2010/main" val="2354151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MINERvA</a:t>
            </a:r>
            <a:r>
              <a:rPr lang="en-US" dirty="0"/>
              <a:t> event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/>
              <a:t>02.11.2017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IMC-SG, 14th IPPOG Meeting, CERN</a:t>
            </a:r>
          </a:p>
        </p:txBody>
      </p:sp>
      <p:pic>
        <p:nvPicPr>
          <p:cNvPr id="9" name="Picture 8">
            <a:hlinkClick r:id="rId2"/>
            <a:extLst>
              <a:ext uri="{FF2B5EF4-FFF2-40B4-BE49-F238E27FC236}">
                <a16:creationId xmlns:a16="http://schemas.microsoft.com/office/drawing/2014/main" id="{51F80B41-E0A0-4FB2-B97F-1617FE6991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164334"/>
            <a:ext cx="8676456" cy="4787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395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MINERvA</a:t>
            </a:r>
            <a:r>
              <a:rPr lang="en-US" dirty="0"/>
              <a:t>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/>
              <a:t>02.11.2017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IMC-SG, 14th IPPOG Meeting, CERN</a:t>
            </a:r>
          </a:p>
        </p:txBody>
      </p:sp>
      <p:pic>
        <p:nvPicPr>
          <p:cNvPr id="7" name="Picture 6">
            <a:hlinkClick r:id="rId2"/>
            <a:extLst>
              <a:ext uri="{FF2B5EF4-FFF2-40B4-BE49-F238E27FC236}">
                <a16:creationId xmlns:a16="http://schemas.microsoft.com/office/drawing/2014/main" id="{BD8EA053-6A20-4A47-BAB5-7904257131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8837" y="1084598"/>
            <a:ext cx="5832648" cy="472066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456108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Continue W2D2 each year? Are there alternatives?</a:t>
            </a:r>
          </a:p>
          <a:p>
            <a:r>
              <a:rPr lang="en-US" dirty="0"/>
              <a:t>How will we integrate </a:t>
            </a:r>
            <a:r>
              <a:rPr lang="en-US" dirty="0" err="1"/>
              <a:t>MINERvA</a:t>
            </a:r>
            <a:r>
              <a:rPr lang="en-US" dirty="0"/>
              <a:t>, other neutrino masterclasses?</a:t>
            </a:r>
          </a:p>
          <a:p>
            <a:r>
              <a:rPr lang="en-US" dirty="0"/>
              <a:t>What are your concerns about W2D2 and neutrino masterclasses?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questions: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/>
              <a:t>02.11.2017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IMC-SG, 14th IPPOG Meeting, CERN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4453097"/>
            <a:ext cx="2051538" cy="16587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6AF9BE1-77B0-4FB8-87C6-401B31D076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7771" y="4784872"/>
            <a:ext cx="3905250" cy="84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4868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Office-Design">
  <a:themeElements>
    <a:clrScheme name="2_Office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-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2_Office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1134</TotalTime>
  <Words>263</Words>
  <Application>Microsoft Office PowerPoint</Application>
  <PresentationFormat>On-screen Show (4:3)</PresentationFormat>
  <Paragraphs>57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MS PGothic</vt:lpstr>
      <vt:lpstr>Arial</vt:lpstr>
      <vt:lpstr>Calibri</vt:lpstr>
      <vt:lpstr>Wingdings</vt:lpstr>
      <vt:lpstr>Office-Design</vt:lpstr>
      <vt:lpstr>2_Office-Design</vt:lpstr>
      <vt:lpstr>PowerPoint Presentation</vt:lpstr>
      <vt:lpstr>World Wide Data Day</vt:lpstr>
      <vt:lpstr>Enough talk</vt:lpstr>
      <vt:lpstr>Student results from 2016</vt:lpstr>
      <vt:lpstr>Fermilab Neutrino plan</vt:lpstr>
      <vt:lpstr>MINERvA masterclass</vt:lpstr>
      <vt:lpstr>MINERvA event</vt:lpstr>
      <vt:lpstr>MINERvA analysis</vt:lpstr>
      <vt:lpstr>My questions: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Uta Bilow</dc:creator>
  <cp:lastModifiedBy>Kenneth Cecire</cp:lastModifiedBy>
  <cp:revision>116</cp:revision>
  <cp:lastPrinted>2015-11-05T15:35:41Z</cp:lastPrinted>
  <dcterms:created xsi:type="dcterms:W3CDTF">2011-11-01T11:56:59Z</dcterms:created>
  <dcterms:modified xsi:type="dcterms:W3CDTF">2017-11-01T20:22:01Z</dcterms:modified>
</cp:coreProperties>
</file>