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3" r:id="rId3"/>
    <p:sldId id="259" r:id="rId4"/>
    <p:sldId id="264" r:id="rId5"/>
    <p:sldId id="268" r:id="rId6"/>
    <p:sldId id="270" r:id="rId7"/>
    <p:sldId id="266" r:id="rId8"/>
    <p:sldId id="269" r:id="rId9"/>
    <p:sldId id="267" r:id="rId10"/>
    <p:sldId id="265" r:id="rId11"/>
    <p:sldId id="271" r:id="rId12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478"/>
    <a:srgbClr val="0CC6DE"/>
    <a:srgbClr val="85C714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0" autoAdjust="0"/>
    <p:restoredTop sz="94660"/>
  </p:normalViewPr>
  <p:slideViewPr>
    <p:cSldViewPr snapToObjects="1">
      <p:cViewPr varScale="1">
        <p:scale>
          <a:sx n="106" d="100"/>
          <a:sy n="106" d="100"/>
        </p:scale>
        <p:origin x="1860" y="1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0EF8AD-D3A8-4CB2-AB6E-AF1FA73E417C}" type="datetimeFigureOut">
              <a:rPr lang="de-DE" altLang="de-DE"/>
              <a:pPr/>
              <a:t>02.11.2017</a:t>
            </a:fld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56FA6D-C57C-4406-BB77-D45CD62F6C1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72130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43227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72349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54177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65340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10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09067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468313" y="5157788"/>
            <a:ext cx="3887787" cy="13668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177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5FE5D64F-B787-4E75-B220-24365275F48D}" type="datetime1">
              <a:rPr lang="de-DE" smtClean="0"/>
              <a:t>02.11.2017</a:t>
            </a:fld>
            <a:endParaRPr 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42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1"/>
          </p:nvPr>
        </p:nvSpPr>
        <p:spPr>
          <a:xfrm>
            <a:off x="465156" y="1377295"/>
            <a:ext cx="3898776" cy="4723013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4" name="Inhaltsplatzhalter 12"/>
          <p:cNvSpPr>
            <a:spLocks noGrp="1"/>
          </p:cNvSpPr>
          <p:nvPr>
            <p:ph sz="quarter" idx="12"/>
          </p:nvPr>
        </p:nvSpPr>
        <p:spPr>
          <a:xfrm>
            <a:off x="4788024" y="1377296"/>
            <a:ext cx="3898776" cy="472301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0A1C97CE-DD61-4C4E-8C1B-AAC6839C82DF}" type="datetime1">
              <a:rPr lang="de-DE" smtClean="0"/>
              <a:t>02.11.2017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52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1" name="Medienplatzhalter 10"/>
          <p:cNvSpPr>
            <a:spLocks noGrp="1"/>
          </p:cNvSpPr>
          <p:nvPr>
            <p:ph type="media" sz="quarter" idx="11"/>
          </p:nvPr>
        </p:nvSpPr>
        <p:spPr>
          <a:xfrm>
            <a:off x="1403648" y="1287465"/>
            <a:ext cx="6336704" cy="4445791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5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AFCE504B-CDF7-4D65-802D-FE8A3EEE19D7}" type="datetime1">
              <a:rPr lang="de-DE" smtClean="0"/>
              <a:t>02.11.2017</a:t>
            </a:fld>
            <a:endParaRPr lang="de-DE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17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quarter" idx="11"/>
          </p:nvPr>
        </p:nvSpPr>
        <p:spPr>
          <a:xfrm>
            <a:off x="2195513" y="1628775"/>
            <a:ext cx="4752975" cy="381635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BD9DCBA9-E58B-4FA0-A1D6-FCBEC10315AE}" type="datetime1">
              <a:rPr lang="de-DE" smtClean="0"/>
              <a:t>02.11.2017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8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Mastertextformat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F0338E29-DCC8-44E7-99BF-3B0D8971EF0E}" type="datetime1">
              <a:rPr lang="de-DE" smtClean="0"/>
              <a:t>02.11.2017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</p:sldLayoutIdLst>
  <p:hf hdr="0" ft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twiki.cern.ch/twiki/bin/viewauth/InternationalMasterclasses/WebHom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quarknet.i2u2.org/page/masterclass-library-project-map-2017" TargetMode="External"/><Relationship Id="rId2" Type="http://schemas.openxmlformats.org/officeDocument/2006/relationships/hyperlink" Target="http://www.physicsmasterclasses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00110" y="5085184"/>
            <a:ext cx="424847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003478"/>
                </a:solidFill>
              </a:rPr>
              <a:t>Report Central </a:t>
            </a:r>
            <a:r>
              <a:rPr lang="de-DE" sz="2400" dirty="0" err="1" smtClean="0">
                <a:solidFill>
                  <a:srgbClr val="003478"/>
                </a:solidFill>
              </a:rPr>
              <a:t>Coordination</a:t>
            </a:r>
            <a:endParaRPr lang="de-DE" sz="2400" dirty="0" smtClean="0">
              <a:solidFill>
                <a:srgbClr val="003478"/>
              </a:solidFill>
            </a:endParaRPr>
          </a:p>
          <a:p>
            <a:r>
              <a:rPr lang="de-DE" sz="2000" dirty="0" smtClean="0">
                <a:solidFill>
                  <a:srgbClr val="003478"/>
                </a:solidFill>
              </a:rPr>
              <a:t>Uta Bilow</a:t>
            </a:r>
            <a:r>
              <a:rPr lang="de-DE" sz="2000" dirty="0">
                <a:solidFill>
                  <a:srgbClr val="003478"/>
                </a:solidFill>
              </a:rPr>
              <a:t> </a:t>
            </a:r>
            <a:r>
              <a:rPr lang="de-DE" sz="2000" dirty="0" smtClean="0">
                <a:solidFill>
                  <a:srgbClr val="003478"/>
                </a:solidFill>
              </a:rPr>
              <a:t>+ Ken Cecire</a:t>
            </a:r>
          </a:p>
          <a:p>
            <a:endParaRPr lang="de-DE" dirty="0">
              <a:solidFill>
                <a:srgbClr val="003478"/>
              </a:solidFill>
            </a:endParaRPr>
          </a:p>
          <a:p>
            <a:r>
              <a:rPr lang="de-DE" dirty="0" smtClean="0">
                <a:solidFill>
                  <a:srgbClr val="003478"/>
                </a:solidFill>
              </a:rPr>
              <a:t>IMC </a:t>
            </a:r>
            <a:r>
              <a:rPr lang="de-DE" dirty="0" err="1" smtClean="0">
                <a:solidFill>
                  <a:srgbClr val="003478"/>
                </a:solidFill>
              </a:rPr>
              <a:t>steering</a:t>
            </a:r>
            <a:r>
              <a:rPr lang="de-DE" dirty="0" smtClean="0">
                <a:solidFill>
                  <a:srgbClr val="003478"/>
                </a:solidFill>
              </a:rPr>
              <a:t> </a:t>
            </a:r>
            <a:r>
              <a:rPr lang="de-DE" dirty="0" err="1" smtClean="0">
                <a:solidFill>
                  <a:srgbClr val="003478"/>
                </a:solidFill>
              </a:rPr>
              <a:t>group</a:t>
            </a:r>
            <a:r>
              <a:rPr lang="de-DE" dirty="0" smtClean="0">
                <a:solidFill>
                  <a:srgbClr val="003478"/>
                </a:solidFill>
              </a:rPr>
              <a:t> </a:t>
            </a:r>
            <a:r>
              <a:rPr lang="de-DE" dirty="0" err="1" smtClean="0">
                <a:solidFill>
                  <a:srgbClr val="003478"/>
                </a:solidFill>
              </a:rPr>
              <a:t>meeting</a:t>
            </a:r>
            <a:r>
              <a:rPr lang="de-DE" dirty="0" smtClean="0">
                <a:solidFill>
                  <a:srgbClr val="003478"/>
                </a:solidFill>
              </a:rPr>
              <a:t>, CERN</a:t>
            </a:r>
          </a:p>
          <a:p>
            <a:r>
              <a:rPr lang="de-DE" dirty="0" smtClean="0">
                <a:solidFill>
                  <a:srgbClr val="003478"/>
                </a:solidFill>
              </a:rPr>
              <a:t>02.11.2017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 smtClean="0"/>
              <a:t>Working </a:t>
            </a:r>
            <a:r>
              <a:rPr lang="de-DE" sz="2000" dirty="0"/>
              <a:t>G</a:t>
            </a:r>
            <a:r>
              <a:rPr lang="de-DE" sz="2000" dirty="0" smtClean="0"/>
              <a:t>roup Video Conference:</a:t>
            </a:r>
          </a:p>
          <a:p>
            <a:pPr marL="0" indent="0">
              <a:buNone/>
              <a:tabLst>
                <a:tab pos="354013" algn="l"/>
              </a:tabLst>
            </a:pPr>
            <a:r>
              <a:rPr lang="de-DE" sz="2000" dirty="0"/>
              <a:t>	</a:t>
            </a:r>
            <a:r>
              <a:rPr lang="de-DE" sz="2000" dirty="0" smtClean="0"/>
              <a:t>Michael Hauschild </a:t>
            </a:r>
            <a:r>
              <a:rPr lang="de-DE" sz="2000" dirty="0" err="1" smtClean="0"/>
              <a:t>stepping</a:t>
            </a:r>
            <a:r>
              <a:rPr lang="de-DE" sz="2000" dirty="0" smtClean="0"/>
              <a:t> down </a:t>
            </a:r>
            <a:r>
              <a:rPr lang="de-DE" sz="2000" dirty="0" smtClean="0">
                <a:sym typeface="Wingdings" panose="05000000000000000000" pitchFamily="2" charset="2"/>
              </a:rPr>
              <a:t> </a:t>
            </a:r>
            <a:r>
              <a:rPr lang="de-DE" sz="2000" dirty="0" err="1" smtClean="0">
                <a:sym typeface="Wingdings" panose="05000000000000000000" pitchFamily="2" charset="2"/>
              </a:rPr>
              <a:t>need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ym typeface="Wingdings" panose="05000000000000000000" pitchFamily="2" charset="2"/>
              </a:rPr>
              <a:t>replacement</a:t>
            </a:r>
            <a:endParaRPr lang="de-DE" sz="2000" dirty="0" smtClean="0"/>
          </a:p>
          <a:p>
            <a:endParaRPr lang="de-DE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Miscellaneous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48638AD-2FE4-4219-A169-D2484F41DE19}" type="datetime1">
              <a:rPr lang="de-DE" smtClean="0"/>
              <a:t>02.11.2017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6743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New </a:t>
            </a:r>
            <a:r>
              <a:rPr lang="de-DE" dirty="0" err="1" smtClean="0"/>
              <a:t>data</a:t>
            </a:r>
            <a:r>
              <a:rPr lang="de-DE" dirty="0" smtClean="0"/>
              <a:t>?</a:t>
            </a:r>
          </a:p>
          <a:p>
            <a:r>
              <a:rPr lang="de-DE" dirty="0" smtClean="0"/>
              <a:t>New </a:t>
            </a:r>
            <a:r>
              <a:rPr lang="de-DE" dirty="0" err="1" smtClean="0"/>
              <a:t>tasks</a:t>
            </a:r>
            <a:r>
              <a:rPr lang="de-DE" dirty="0" smtClean="0"/>
              <a:t>?</a:t>
            </a:r>
          </a:p>
          <a:p>
            <a:r>
              <a:rPr lang="de-DE" dirty="0" smtClean="0"/>
              <a:t>New </a:t>
            </a:r>
            <a:r>
              <a:rPr lang="de-DE" dirty="0" err="1" smtClean="0"/>
              <a:t>stuff</a:t>
            </a:r>
            <a:r>
              <a:rPr lang="de-DE" smtClean="0"/>
              <a:t>?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Measurements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E5D64F-B787-4E75-B220-24365275F48D}" type="datetime1">
              <a:rPr lang="de-DE" smtClean="0"/>
              <a:t>02.11.2017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99225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67544" y="986845"/>
            <a:ext cx="8229600" cy="3077639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de-DE" sz="2000" dirty="0"/>
              <a:t>Doodles </a:t>
            </a:r>
            <a:r>
              <a:rPr lang="de-DE" sz="2000" dirty="0" err="1"/>
              <a:t>opened</a:t>
            </a:r>
            <a:r>
              <a:rPr lang="de-DE" sz="2000" dirty="0"/>
              <a:t> </a:t>
            </a:r>
            <a:r>
              <a:rPr lang="de-DE" sz="2000" dirty="0" err="1"/>
              <a:t>Oct</a:t>
            </a:r>
            <a:r>
              <a:rPr lang="de-DE" sz="2000" dirty="0"/>
              <a:t> </a:t>
            </a:r>
            <a:r>
              <a:rPr lang="de-DE" sz="2000" dirty="0" smtClean="0"/>
              <a:t>27 (</a:t>
            </a:r>
            <a:r>
              <a:rPr lang="de-DE" sz="2000" dirty="0" err="1" smtClean="0"/>
              <a:t>Fri</a:t>
            </a:r>
            <a:r>
              <a:rPr lang="de-DE" sz="2000" dirty="0" smtClean="0"/>
              <a:t> last </a:t>
            </a:r>
            <a:r>
              <a:rPr lang="de-DE" sz="2000" dirty="0" err="1" smtClean="0"/>
              <a:t>week</a:t>
            </a:r>
            <a:r>
              <a:rPr lang="de-DE" sz="2000" dirty="0" smtClean="0"/>
              <a:t>)</a:t>
            </a:r>
            <a:endParaRPr lang="en-US" sz="2000" dirty="0"/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de-DE" sz="2000" dirty="0" smtClean="0"/>
              <a:t>Dates </a:t>
            </a:r>
            <a:r>
              <a:rPr lang="de-DE" sz="2000" dirty="0" err="1" smtClean="0"/>
              <a:t>for</a:t>
            </a:r>
            <a:r>
              <a:rPr lang="de-DE" sz="2000" dirty="0" smtClean="0"/>
              <a:t> LHCb </a:t>
            </a:r>
            <a:r>
              <a:rPr lang="de-DE" sz="2000" dirty="0" err="1" smtClean="0"/>
              <a:t>and</a:t>
            </a:r>
            <a:r>
              <a:rPr lang="de-DE" sz="2000" dirty="0" smtClean="0"/>
              <a:t> ALICE </a:t>
            </a:r>
            <a:r>
              <a:rPr lang="de-DE" sz="2000" dirty="0" err="1" smtClean="0"/>
              <a:t>doodled</a:t>
            </a:r>
            <a:r>
              <a:rPr lang="de-DE" sz="2000" dirty="0" smtClean="0"/>
              <a:t> </a:t>
            </a:r>
            <a:r>
              <a:rPr lang="de-DE" sz="2000" dirty="0" err="1" smtClean="0"/>
              <a:t>beforehand</a:t>
            </a:r>
            <a:endParaRPr lang="de-DE" sz="2000" dirty="0" smtClean="0"/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de-DE" sz="2000" dirty="0" smtClean="0"/>
              <a:t>max</a:t>
            </a:r>
            <a:r>
              <a:rPr lang="de-DE" sz="2000" dirty="0"/>
              <a:t>. 2 </a:t>
            </a:r>
            <a:r>
              <a:rPr lang="de-DE" sz="2000" dirty="0" smtClean="0"/>
              <a:t>VCs in parallel at CERN, </a:t>
            </a:r>
            <a:r>
              <a:rPr lang="de-DE" sz="2000" dirty="0" err="1" smtClean="0"/>
              <a:t>always</a:t>
            </a:r>
            <a:r>
              <a:rPr lang="de-DE" sz="2000" dirty="0" smtClean="0"/>
              <a:t> 4-5 </a:t>
            </a:r>
            <a:r>
              <a:rPr lang="de-DE" sz="2000" dirty="0" err="1" smtClean="0"/>
              <a:t>pm</a:t>
            </a:r>
            <a:r>
              <a:rPr lang="de-DE" sz="2000" dirty="0" smtClean="0"/>
              <a:t> CET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de-DE" sz="2000" dirty="0" err="1" smtClean="0"/>
              <a:t>single</a:t>
            </a:r>
            <a:r>
              <a:rPr lang="de-DE" sz="2000" dirty="0" smtClean="0"/>
              <a:t> VCs at Fermilab, variable </a:t>
            </a:r>
            <a:r>
              <a:rPr lang="de-DE" sz="2000" dirty="0" err="1" smtClean="0"/>
              <a:t>times</a:t>
            </a:r>
            <a:endParaRPr lang="de-DE" sz="2000" dirty="0" smtClean="0"/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de-DE" sz="2000" dirty="0"/>
              <a:t>More </a:t>
            </a:r>
            <a:r>
              <a:rPr lang="de-DE" sz="2000" dirty="0" err="1"/>
              <a:t>slots</a:t>
            </a:r>
            <a:r>
              <a:rPr lang="de-DE" sz="2000" dirty="0"/>
              <a:t> will open </a:t>
            </a:r>
            <a:r>
              <a:rPr lang="de-DE" sz="2000" dirty="0" err="1"/>
              <a:t>if</a:t>
            </a:r>
            <a:r>
              <a:rPr lang="de-DE" sz="2000" dirty="0"/>
              <a:t> </a:t>
            </a:r>
            <a:r>
              <a:rPr lang="de-DE" sz="2000" dirty="0" err="1"/>
              <a:t>required</a:t>
            </a:r>
            <a:r>
              <a:rPr lang="de-DE" sz="2000" dirty="0"/>
              <a:t> 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de-DE" sz="2000" dirty="0"/>
              <a:t>Doodles will </a:t>
            </a:r>
            <a:r>
              <a:rPr lang="de-DE" sz="2000" dirty="0" err="1"/>
              <a:t>close</a:t>
            </a:r>
            <a:r>
              <a:rPr lang="de-DE" sz="2000" dirty="0"/>
              <a:t> on Nov </a:t>
            </a:r>
            <a:r>
              <a:rPr lang="de-DE" sz="2000" dirty="0" smtClean="0"/>
              <a:t>20</a:t>
            </a:r>
            <a:endParaRPr lang="de-DE" sz="2000" dirty="0"/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de-DE" sz="2000" dirty="0" smtClean="0"/>
              <a:t>Registration still </a:t>
            </a:r>
            <a:r>
              <a:rPr lang="de-DE" sz="2000" dirty="0" err="1" smtClean="0"/>
              <a:t>possible</a:t>
            </a:r>
            <a:r>
              <a:rPr lang="de-DE" sz="2000" dirty="0" smtClean="0"/>
              <a:t> after </a:t>
            </a:r>
            <a:r>
              <a:rPr lang="de-DE" sz="2000" dirty="0" err="1" smtClean="0"/>
              <a:t>that</a:t>
            </a:r>
            <a:r>
              <a:rPr lang="de-DE" sz="2000" dirty="0" smtClean="0"/>
              <a:t> </a:t>
            </a:r>
            <a:r>
              <a:rPr lang="de-DE" sz="2000" dirty="0" err="1" smtClean="0"/>
              <a:t>date</a:t>
            </a:r>
            <a:r>
              <a:rPr lang="de-DE" sz="2000" dirty="0" smtClean="0"/>
              <a:t> </a:t>
            </a:r>
            <a:r>
              <a:rPr lang="de-DE" sz="2000" dirty="0" err="1" smtClean="0"/>
              <a:t>by</a:t>
            </a:r>
            <a:r>
              <a:rPr lang="de-DE" sz="2000" dirty="0" smtClean="0"/>
              <a:t> </a:t>
            </a:r>
            <a:r>
              <a:rPr lang="de-DE" sz="2000" dirty="0" err="1" smtClean="0"/>
              <a:t>direct</a:t>
            </a:r>
            <a:r>
              <a:rPr lang="de-DE" sz="2000" dirty="0" smtClean="0"/>
              <a:t> </a:t>
            </a:r>
            <a:r>
              <a:rPr lang="de-DE" sz="2000" dirty="0" err="1" smtClean="0"/>
              <a:t>contact</a:t>
            </a:r>
            <a:endParaRPr lang="de-DE" sz="2000" dirty="0" smtClean="0"/>
          </a:p>
          <a:p>
            <a:endParaRPr lang="de-DE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Registration </a:t>
            </a:r>
            <a:r>
              <a:rPr lang="de-DE" dirty="0" err="1" smtClean="0"/>
              <a:t>to</a:t>
            </a:r>
            <a:r>
              <a:rPr lang="de-DE" dirty="0" smtClean="0"/>
              <a:t> IMC18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3CAF819-81D4-4677-89E9-4A2BC764E788}" type="datetime1">
              <a:rPr lang="de-DE" smtClean="0"/>
              <a:t>02.11.2017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3573016"/>
            <a:ext cx="6476995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688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Registration –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numbers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60B87D4-6EAA-49C4-A2EF-D0421246E042}" type="datetime1">
              <a:rPr lang="de-DE" smtClean="0"/>
              <a:t>02.11.2017</a:t>
            </a:fld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9944555"/>
              </p:ext>
            </p:extLst>
          </p:nvPr>
        </p:nvGraphicFramePr>
        <p:xfrm>
          <a:off x="990972" y="1214534"/>
          <a:ext cx="7162055" cy="435872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76772"/>
                <a:gridCol w="797400"/>
                <a:gridCol w="661894"/>
                <a:gridCol w="643780"/>
                <a:gridCol w="643779"/>
                <a:gridCol w="643781"/>
                <a:gridCol w="724253"/>
                <a:gridCol w="885198"/>
                <a:gridCol w="885198"/>
              </a:tblGrid>
              <a:tr h="1283554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/>
                        <a:t>ATLAS Z</a:t>
                      </a:r>
                      <a:endParaRPr lang="de-DE" sz="1600" b="0" dirty="0" smtClean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ATLAS W</a:t>
                      </a:r>
                      <a:endParaRPr lang="de-DE" sz="1600" b="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CMS</a:t>
                      </a:r>
                      <a:endParaRPr lang="de-DE" sz="1600" b="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 smtClean="0"/>
                        <a:t>LCHb</a:t>
                      </a:r>
                      <a:endParaRPr lang="de-DE" sz="1600" b="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ALICE S.P.</a:t>
                      </a:r>
                      <a:endParaRPr lang="de-DE" sz="1600" b="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ALICE R_AA</a:t>
                      </a:r>
                      <a:endParaRPr lang="de-DE" sz="1600" b="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ATLAS Z </a:t>
                      </a:r>
                      <a:endParaRPr lang="de-DE" sz="1600" b="0" dirty="0"/>
                    </a:p>
                  </a:txBody>
                  <a:tcPr vert="vert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CMS WZH</a:t>
                      </a:r>
                      <a:endParaRPr lang="de-DE" sz="1600" b="0" dirty="0"/>
                    </a:p>
                  </a:txBody>
                  <a:tcPr vert="vert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588654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/>
                        <a:t>CERN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600" b="0" dirty="0"/>
                    </a:p>
                  </a:txBody>
                  <a:tcPr vert="vert"/>
                </a:tc>
                <a:tc hMerge="1">
                  <a:txBody>
                    <a:bodyPr/>
                    <a:lstStyle/>
                    <a:p>
                      <a:pPr algn="ctr"/>
                      <a:endParaRPr lang="de-DE" sz="1600" b="0" dirty="0"/>
                    </a:p>
                  </a:txBody>
                  <a:tcPr vert="vert"/>
                </a:tc>
                <a:tc hMerge="1">
                  <a:txBody>
                    <a:bodyPr/>
                    <a:lstStyle/>
                    <a:p>
                      <a:pPr algn="ctr"/>
                      <a:endParaRPr lang="de-DE" sz="1600" b="0" dirty="0"/>
                    </a:p>
                  </a:txBody>
                  <a:tcPr vert="vert"/>
                </a:tc>
                <a:tc hMerge="1">
                  <a:txBody>
                    <a:bodyPr/>
                    <a:lstStyle/>
                    <a:p>
                      <a:pPr algn="ctr"/>
                      <a:endParaRPr lang="de-DE" sz="1600" b="0" dirty="0"/>
                    </a:p>
                  </a:txBody>
                  <a:tcPr vert="vert"/>
                </a:tc>
                <a:tc hMerge="1">
                  <a:txBody>
                    <a:bodyPr/>
                    <a:lstStyle/>
                    <a:p>
                      <a:pPr algn="ctr"/>
                      <a:endParaRPr lang="de-DE" sz="1600" b="0" dirty="0"/>
                    </a:p>
                  </a:txBody>
                  <a:tcPr vert="vert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600" b="0" dirty="0" smtClean="0"/>
                        <a:t>Fermilab </a:t>
                      </a:r>
                      <a:endParaRPr lang="de-DE" sz="1600" b="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600" b="0" dirty="0"/>
                    </a:p>
                  </a:txBody>
                  <a:tcPr vert="vert"/>
                </a:tc>
              </a:tr>
              <a:tr h="486274">
                <a:tc>
                  <a:txBody>
                    <a:bodyPr/>
                    <a:lstStyle/>
                    <a:p>
                      <a:r>
                        <a:rPr lang="de-DE" dirty="0" smtClean="0"/>
                        <a:t>VC </a:t>
                      </a:r>
                      <a:r>
                        <a:rPr lang="de-DE" dirty="0" err="1" smtClean="0"/>
                        <a:t>slots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110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60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 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err="1" smtClean="0"/>
                        <a:t>many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err="1" smtClean="0"/>
                        <a:t>many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slots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taken</a:t>
                      </a:r>
                      <a:r>
                        <a:rPr lang="de-DE" dirty="0" smtClean="0"/>
                        <a:t> </a:t>
                      </a:r>
                    </a:p>
                    <a:p>
                      <a:r>
                        <a:rPr lang="de-DE" i="1" dirty="0" smtClean="0"/>
                        <a:t>(</a:t>
                      </a:r>
                      <a:r>
                        <a:rPr lang="de-DE" i="1" dirty="0" err="1" smtClean="0"/>
                        <a:t>No</a:t>
                      </a:r>
                      <a:r>
                        <a:rPr lang="de-DE" i="1" dirty="0" smtClean="0"/>
                        <a:t>. 2017)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85</a:t>
                      </a:r>
                    </a:p>
                    <a:p>
                      <a:pPr algn="r"/>
                      <a:r>
                        <a:rPr lang="de-DE" i="1" dirty="0" smtClean="0"/>
                        <a:t>(103)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32 </a:t>
                      </a:r>
                      <a:r>
                        <a:rPr lang="de-DE" i="1" dirty="0" smtClean="0"/>
                        <a:t>(34)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56 </a:t>
                      </a:r>
                      <a:r>
                        <a:rPr lang="de-DE" i="1" dirty="0" smtClean="0"/>
                        <a:t>(52)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36 </a:t>
                      </a:r>
                      <a:r>
                        <a:rPr lang="de-DE" i="1" dirty="0" smtClean="0"/>
                        <a:t>(41)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14 </a:t>
                      </a:r>
                      <a:r>
                        <a:rPr lang="de-DE" i="1" dirty="0" smtClean="0"/>
                        <a:t>(21)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   </a:t>
                      </a:r>
                      <a:r>
                        <a:rPr lang="de-DE" i="1" dirty="0" smtClean="0"/>
                        <a:t>(4)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15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de-DE" dirty="0" smtClean="0"/>
                        <a:t>Still </a:t>
                      </a:r>
                      <a:r>
                        <a:rPr lang="de-DE" dirty="0" err="1" smtClean="0"/>
                        <a:t>available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18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9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err="1" smtClean="0"/>
                        <a:t>many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err="1" smtClean="0"/>
                        <a:t>many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de-DE" dirty="0" smtClean="0"/>
                        <a:t>Institutes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68 </a:t>
                      </a:r>
                      <a:r>
                        <a:rPr lang="de-DE" i="1" dirty="0" smtClean="0"/>
                        <a:t>(78)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21 </a:t>
                      </a:r>
                      <a:r>
                        <a:rPr lang="de-DE" i="1" dirty="0" smtClean="0"/>
                        <a:t>(31)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37 </a:t>
                      </a:r>
                      <a:r>
                        <a:rPr lang="de-DE" i="1" dirty="0" smtClean="0"/>
                        <a:t>(39)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30 </a:t>
                      </a:r>
                      <a:r>
                        <a:rPr lang="de-DE" i="1" dirty="0" smtClean="0"/>
                        <a:t>(31)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13 </a:t>
                      </a:r>
                      <a:r>
                        <a:rPr lang="de-DE" i="1" dirty="0" smtClean="0"/>
                        <a:t>(19)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   </a:t>
                      </a:r>
                      <a:r>
                        <a:rPr lang="de-DE" i="1" dirty="0" smtClean="0"/>
                        <a:t>(4)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8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46076" y="1987652"/>
            <a:ext cx="4834880" cy="4733823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err="1" smtClean="0"/>
              <a:t>Confirmed</a:t>
            </a:r>
            <a:r>
              <a:rPr lang="de-DE" sz="2000" b="1" dirty="0" smtClean="0"/>
              <a:t>:</a:t>
            </a:r>
          </a:p>
          <a:p>
            <a:r>
              <a:rPr lang="de-DE" sz="2000" dirty="0" err="1" smtClean="0"/>
              <a:t>Bulgaria</a:t>
            </a:r>
            <a:r>
              <a:rPr lang="de-DE" sz="2000" dirty="0" smtClean="0"/>
              <a:t>: Sofia (CMS)</a:t>
            </a:r>
          </a:p>
          <a:p>
            <a:r>
              <a:rPr lang="de-DE" sz="2000" dirty="0" err="1" smtClean="0"/>
              <a:t>Qatar</a:t>
            </a:r>
            <a:r>
              <a:rPr lang="de-DE" sz="2000" dirty="0" smtClean="0"/>
              <a:t>: Doha (CMS)</a:t>
            </a:r>
          </a:p>
          <a:p>
            <a:r>
              <a:rPr lang="de-DE" sz="2000" dirty="0" smtClean="0"/>
              <a:t>Iran: </a:t>
            </a:r>
            <a:r>
              <a:rPr lang="de-DE" sz="2000" dirty="0" err="1" smtClean="0"/>
              <a:t>Tehran</a:t>
            </a:r>
            <a:r>
              <a:rPr lang="de-DE" sz="2000" dirty="0" smtClean="0"/>
              <a:t> (CMS)</a:t>
            </a:r>
          </a:p>
          <a:p>
            <a:endParaRPr lang="de-DE" sz="2000" dirty="0" smtClean="0"/>
          </a:p>
          <a:p>
            <a:r>
              <a:rPr lang="de-DE" sz="2000" dirty="0" smtClean="0"/>
              <a:t>Strasbourg: ALICE group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 Countries / Institutes / Groups </a:t>
            </a:r>
            <a:br>
              <a:rPr lang="de-DE" dirty="0" smtClean="0"/>
            </a:br>
            <a:r>
              <a:rPr lang="de-DE" dirty="0" err="1" smtClean="0"/>
              <a:t>for</a:t>
            </a:r>
            <a:r>
              <a:rPr lang="de-DE" dirty="0" smtClean="0"/>
              <a:t> IMC18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E195F53-5318-47AF-AE6C-3F28261797D4}" type="datetime1">
              <a:rPr lang="de-DE" smtClean="0"/>
              <a:t>02.11.2017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5724128" y="1987652"/>
            <a:ext cx="324036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rgbClr val="003478"/>
                </a:solidFill>
              </a:rPr>
              <a:t>Interest </a:t>
            </a:r>
            <a:r>
              <a:rPr lang="de-DE" sz="2000" b="1" dirty="0" err="1" smtClean="0">
                <a:solidFill>
                  <a:srgbClr val="003478"/>
                </a:solidFill>
              </a:rPr>
              <a:t>expressed</a:t>
            </a:r>
            <a:r>
              <a:rPr lang="de-DE" sz="2000" b="1" dirty="0" smtClean="0">
                <a:solidFill>
                  <a:srgbClr val="003478"/>
                </a:solidFill>
              </a:rPr>
              <a:t>: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000" dirty="0" err="1" smtClean="0">
                <a:solidFill>
                  <a:srgbClr val="003478"/>
                </a:solidFill>
                <a:latin typeface="+mn-lt"/>
                <a:cs typeface="+mn-cs"/>
              </a:rPr>
              <a:t>India</a:t>
            </a:r>
            <a:endParaRPr lang="de-DE" sz="2000" dirty="0" smtClean="0">
              <a:solidFill>
                <a:srgbClr val="003478"/>
              </a:solidFill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000" dirty="0" err="1" smtClean="0">
                <a:solidFill>
                  <a:srgbClr val="003478"/>
                </a:solidFill>
                <a:latin typeface="+mn-lt"/>
                <a:cs typeface="+mn-cs"/>
              </a:rPr>
              <a:t>Palestine</a:t>
            </a:r>
            <a:endParaRPr lang="de-DE" sz="2000" dirty="0" smtClean="0">
              <a:solidFill>
                <a:srgbClr val="003478"/>
              </a:solidFill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000" dirty="0" err="1" smtClean="0">
                <a:solidFill>
                  <a:srgbClr val="003478"/>
                </a:solidFill>
                <a:latin typeface="+mn-lt"/>
                <a:cs typeface="+mn-cs"/>
              </a:rPr>
              <a:t>Lebanon</a:t>
            </a:r>
            <a:endParaRPr lang="de-DE" sz="2000" dirty="0" smtClean="0">
              <a:solidFill>
                <a:srgbClr val="003478"/>
              </a:solidFill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000" dirty="0">
              <a:solidFill>
                <a:srgbClr val="003478"/>
              </a:solidFill>
              <a:latin typeface="+mn-lt"/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 smtClean="0">
              <a:solidFill>
                <a:srgbClr val="00347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solidFill>
                <a:srgbClr val="0034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298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196752"/>
            <a:ext cx="5194920" cy="4670649"/>
          </a:xfrm>
        </p:spPr>
        <p:txBody>
          <a:bodyPr/>
          <a:lstStyle/>
          <a:p>
            <a:r>
              <a:rPr lang="de-DE" sz="2400" dirty="0" smtClean="0"/>
              <a:t>UN International Day </a:t>
            </a:r>
            <a:r>
              <a:rPr lang="de-DE" sz="2400" dirty="0" err="1" smtClean="0"/>
              <a:t>of</a:t>
            </a:r>
            <a:r>
              <a:rPr lang="de-DE" sz="2400" dirty="0" smtClean="0"/>
              <a:t> Women </a:t>
            </a:r>
            <a:r>
              <a:rPr lang="de-DE" sz="2400" dirty="0" err="1" smtClean="0"/>
              <a:t>and</a:t>
            </a:r>
            <a:r>
              <a:rPr lang="de-DE" sz="2400" dirty="0" smtClean="0"/>
              <a:t> Girls in Science = Feb 11</a:t>
            </a:r>
          </a:p>
          <a:p>
            <a:r>
              <a:rPr lang="de-DE" sz="2400" dirty="0" smtClean="0"/>
              <a:t>IMC </a:t>
            </a:r>
            <a:r>
              <a:rPr lang="de-DE" sz="2400" dirty="0" err="1" smtClean="0"/>
              <a:t>pilot</a:t>
            </a:r>
            <a:r>
              <a:rPr lang="de-DE" sz="2400" dirty="0" smtClean="0"/>
              <a:t> in 2017 on Feb 10+11</a:t>
            </a:r>
          </a:p>
          <a:p>
            <a:pPr lvl="1"/>
            <a:r>
              <a:rPr lang="de-DE" sz="2000" dirty="0" smtClean="0"/>
              <a:t>10 </a:t>
            </a:r>
            <a:r>
              <a:rPr lang="de-DE" sz="2000" dirty="0" err="1" smtClean="0"/>
              <a:t>institutes</a:t>
            </a:r>
            <a:endParaRPr lang="de-DE" sz="2000" dirty="0" smtClean="0"/>
          </a:p>
          <a:p>
            <a:pPr lvl="1"/>
            <a:r>
              <a:rPr lang="de-DE" sz="2000" dirty="0" smtClean="0"/>
              <a:t>3 </a:t>
            </a:r>
            <a:r>
              <a:rPr lang="de-DE" sz="2000" dirty="0" err="1" smtClean="0"/>
              <a:t>video</a:t>
            </a:r>
            <a:r>
              <a:rPr lang="de-DE" sz="2000" dirty="0" smtClean="0"/>
              <a:t> </a:t>
            </a:r>
            <a:r>
              <a:rPr lang="de-DE" sz="2000" dirty="0" err="1" smtClean="0"/>
              <a:t>conferences</a:t>
            </a:r>
            <a:endParaRPr lang="de-DE" sz="2000" dirty="0" smtClean="0"/>
          </a:p>
          <a:p>
            <a:pPr lvl="1"/>
            <a:r>
              <a:rPr lang="de-DE" sz="2000" dirty="0" smtClean="0"/>
              <a:t>320 </a:t>
            </a:r>
            <a:r>
              <a:rPr lang="de-DE" sz="2000" dirty="0" err="1" smtClean="0"/>
              <a:t>girls</a:t>
            </a:r>
            <a:endParaRPr lang="de-DE" sz="2000" dirty="0" smtClean="0"/>
          </a:p>
          <a:p>
            <a:pPr lvl="1"/>
            <a:r>
              <a:rPr lang="de-DE" sz="2000" dirty="0" err="1" smtClean="0"/>
              <a:t>Very</a:t>
            </a:r>
            <a:r>
              <a:rPr lang="de-DE" sz="2000" dirty="0" smtClean="0"/>
              <a:t> </a:t>
            </a:r>
            <a:r>
              <a:rPr lang="de-DE" sz="2000" dirty="0" err="1" smtClean="0"/>
              <a:t>well</a:t>
            </a:r>
            <a:r>
              <a:rPr lang="de-DE" sz="2000" dirty="0" smtClean="0"/>
              <a:t> </a:t>
            </a:r>
            <a:r>
              <a:rPr lang="de-DE" sz="2000" dirty="0" err="1" smtClean="0"/>
              <a:t>received</a:t>
            </a:r>
            <a:endParaRPr lang="de-DE" sz="2000" dirty="0" smtClean="0"/>
          </a:p>
          <a:p>
            <a:r>
              <a:rPr lang="de-DE" sz="2400" dirty="0" smtClean="0"/>
              <a:t>Talk at LCHP Shanghai (Julia Djuvsland) + </a:t>
            </a:r>
            <a:r>
              <a:rPr lang="de-DE" sz="2400" dirty="0" err="1" smtClean="0"/>
              <a:t>proceedings</a:t>
            </a:r>
            <a:endParaRPr lang="de-DE" sz="2400" dirty="0" smtClean="0"/>
          </a:p>
          <a:p>
            <a:r>
              <a:rPr lang="de-DE" sz="2400" dirty="0" smtClean="0"/>
              <a:t>Poster at EPS-HEP </a:t>
            </a:r>
            <a:r>
              <a:rPr lang="de-DE" sz="2400" dirty="0" err="1" smtClean="0"/>
              <a:t>Venice</a:t>
            </a:r>
            <a:r>
              <a:rPr lang="de-DE" sz="2400" dirty="0" smtClean="0"/>
              <a:t> + </a:t>
            </a:r>
            <a:r>
              <a:rPr lang="de-DE" sz="2400" dirty="0" err="1" smtClean="0"/>
              <a:t>proceedings</a:t>
            </a:r>
            <a:endParaRPr lang="de-DE" sz="2400" dirty="0" smtClean="0"/>
          </a:p>
          <a:p>
            <a:r>
              <a:rPr lang="de-DE" sz="2400" dirty="0"/>
              <a:t>2018: IMC IDWGS on Feb 12 </a:t>
            </a:r>
          </a:p>
          <a:p>
            <a:endParaRPr lang="de-DE" sz="2400" dirty="0" smtClean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IDWGS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889383-0405-467C-A090-DB97EEFB2F80}" type="datetime1">
              <a:rPr lang="de-DE" smtClean="0"/>
              <a:t>02.11.2017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0620" y="4124793"/>
            <a:ext cx="3131839" cy="209153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0620" y="1660044"/>
            <a:ext cx="3130299" cy="234888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733" t="8077"/>
          <a:stretch/>
        </p:blipFill>
        <p:spPr>
          <a:xfrm>
            <a:off x="6010620" y="81296"/>
            <a:ext cx="3133380" cy="15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367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412775"/>
            <a:ext cx="5770984" cy="4454625"/>
          </a:xfrm>
        </p:spPr>
        <p:txBody>
          <a:bodyPr/>
          <a:lstStyle/>
          <a:p>
            <a:r>
              <a:rPr lang="de-DE" sz="2400" dirty="0" err="1" smtClean="0"/>
              <a:t>Circulars</a:t>
            </a:r>
            <a:endParaRPr lang="de-DE" sz="2400" dirty="0"/>
          </a:p>
          <a:p>
            <a:pPr lvl="1"/>
            <a:r>
              <a:rPr lang="de-DE" sz="2000" dirty="0" err="1"/>
              <a:t>Biweekly</a:t>
            </a:r>
            <a:r>
              <a:rPr lang="de-DE" sz="2000" dirty="0"/>
              <a:t> </a:t>
            </a:r>
            <a:r>
              <a:rPr lang="de-DE" sz="2000" dirty="0" err="1" smtClean="0"/>
              <a:t>Friday</a:t>
            </a:r>
            <a:r>
              <a:rPr lang="de-DE" sz="2000" dirty="0" smtClean="0"/>
              <a:t> </a:t>
            </a:r>
            <a:r>
              <a:rPr lang="de-DE" sz="2000" dirty="0" err="1" smtClean="0"/>
              <a:t>circulars</a:t>
            </a:r>
            <a:r>
              <a:rPr lang="de-DE" sz="2000" dirty="0" smtClean="0"/>
              <a:t> </a:t>
            </a:r>
            <a:r>
              <a:rPr lang="de-DE" sz="2000" dirty="0"/>
              <a:t>in </a:t>
            </a:r>
            <a:r>
              <a:rPr lang="de-DE" sz="2000" dirty="0" smtClean="0"/>
              <a:t>2017</a:t>
            </a:r>
            <a:endParaRPr lang="de-DE" sz="2000" dirty="0"/>
          </a:p>
          <a:p>
            <a:pPr lvl="1"/>
            <a:r>
              <a:rPr lang="de-DE" sz="2000" dirty="0" err="1"/>
              <a:t>Weekly</a:t>
            </a:r>
            <a:r>
              <a:rPr lang="de-DE" sz="2000" dirty="0"/>
              <a:t> </a:t>
            </a:r>
            <a:r>
              <a:rPr lang="de-DE" sz="2000" dirty="0" err="1" smtClean="0"/>
              <a:t>Friday</a:t>
            </a:r>
            <a:r>
              <a:rPr lang="de-DE" sz="2000" dirty="0" smtClean="0"/>
              <a:t> </a:t>
            </a:r>
            <a:r>
              <a:rPr lang="de-DE" sz="2000" dirty="0" err="1" smtClean="0"/>
              <a:t>circulars</a:t>
            </a:r>
            <a:r>
              <a:rPr lang="de-DE" sz="2000" dirty="0" smtClean="0"/>
              <a:t> </a:t>
            </a:r>
            <a:r>
              <a:rPr lang="de-DE" sz="2000" dirty="0"/>
              <a:t>in </a:t>
            </a:r>
            <a:r>
              <a:rPr lang="de-DE" sz="2000" dirty="0" smtClean="0"/>
              <a:t>2018</a:t>
            </a:r>
          </a:p>
          <a:p>
            <a:r>
              <a:rPr lang="de-DE" sz="2400" dirty="0" smtClean="0"/>
              <a:t>Twitter</a:t>
            </a:r>
          </a:p>
          <a:p>
            <a:pPr lvl="1"/>
            <a:r>
              <a:rPr lang="de-DE" sz="2000" dirty="0" smtClean="0"/>
              <a:t>@</a:t>
            </a:r>
            <a:r>
              <a:rPr lang="de-DE" sz="2000" dirty="0" err="1" smtClean="0"/>
              <a:t>physicsIMC</a:t>
            </a:r>
            <a:endParaRPr lang="de-DE" sz="2000" dirty="0" smtClean="0"/>
          </a:p>
          <a:p>
            <a:pPr lvl="1"/>
            <a:r>
              <a:rPr lang="de-DE" sz="2000" dirty="0" smtClean="0"/>
              <a:t>#LHCIMC18</a:t>
            </a:r>
          </a:p>
          <a:p>
            <a:pPr lvl="1"/>
            <a:r>
              <a:rPr lang="de-DE" sz="2000" dirty="0" smtClean="0"/>
              <a:t>Team: Nicolas, Ken, Uta, </a:t>
            </a:r>
            <a:r>
              <a:rPr lang="de-DE" sz="2000" dirty="0" err="1" smtClean="0"/>
              <a:t>more</a:t>
            </a:r>
            <a:r>
              <a:rPr lang="de-DE" sz="2000" dirty="0" smtClean="0"/>
              <a:t> </a:t>
            </a:r>
            <a:r>
              <a:rPr lang="de-DE" sz="2000" dirty="0" err="1" smtClean="0"/>
              <a:t>volunteers</a:t>
            </a:r>
            <a:r>
              <a:rPr lang="de-DE" sz="2000" dirty="0" smtClean="0"/>
              <a:t>?</a:t>
            </a:r>
          </a:p>
          <a:p>
            <a:pPr lvl="1"/>
            <a:r>
              <a:rPr lang="de-DE" sz="2000" dirty="0" smtClean="0"/>
              <a:t>Schedule</a:t>
            </a:r>
          </a:p>
          <a:p>
            <a:pPr lvl="1"/>
            <a:r>
              <a:rPr lang="de-DE" sz="2000" dirty="0" err="1" smtClean="0"/>
              <a:t>Encourage</a:t>
            </a:r>
            <a:r>
              <a:rPr lang="de-DE" sz="2000" dirty="0" smtClean="0"/>
              <a:t> </a:t>
            </a:r>
            <a:r>
              <a:rPr lang="de-DE" sz="2000" dirty="0" err="1" smtClean="0"/>
              <a:t>institutes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tweet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specific</a:t>
            </a:r>
            <a:r>
              <a:rPr lang="de-DE" sz="2000" dirty="0" smtClean="0"/>
              <a:t> </a:t>
            </a:r>
            <a:r>
              <a:rPr lang="de-DE" sz="2000" dirty="0" err="1" smtClean="0"/>
              <a:t>tips</a:t>
            </a:r>
            <a:r>
              <a:rPr lang="de-DE" sz="2000" dirty="0" smtClean="0"/>
              <a:t> (</a:t>
            </a:r>
            <a:r>
              <a:rPr lang="de-DE" sz="2000" dirty="0" err="1" smtClean="0"/>
              <a:t>circular</a:t>
            </a:r>
            <a:r>
              <a:rPr lang="de-DE" sz="2000" dirty="0" smtClean="0"/>
              <a:t>)</a:t>
            </a:r>
          </a:p>
          <a:p>
            <a:r>
              <a:rPr lang="de-DE" sz="2400" dirty="0" smtClean="0"/>
              <a:t>Press </a:t>
            </a:r>
            <a:r>
              <a:rPr lang="de-DE" sz="2400" dirty="0" err="1" smtClean="0"/>
              <a:t>release</a:t>
            </a:r>
            <a:endParaRPr lang="de-DE" sz="2400" dirty="0" smtClean="0"/>
          </a:p>
          <a:p>
            <a:pPr lvl="1"/>
            <a:r>
              <a:rPr lang="de-DE" sz="2000" dirty="0" smtClean="0"/>
              <a:t>Template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institutes</a:t>
            </a:r>
            <a:endParaRPr lang="de-DE" sz="2000" dirty="0"/>
          </a:p>
          <a:p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Communication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AA3895B-9741-42A9-B2F5-5D06F6D60876}" type="datetime1">
              <a:rPr lang="de-DE" smtClean="0"/>
              <a:t>02.11.2017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28"/>
          <a:stretch/>
        </p:blipFill>
        <p:spPr>
          <a:xfrm>
            <a:off x="6243600" y="942126"/>
            <a:ext cx="2808312" cy="482453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9195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287465"/>
            <a:ext cx="8291264" cy="4877840"/>
          </a:xfrm>
        </p:spPr>
        <p:txBody>
          <a:bodyPr numCol="2"/>
          <a:lstStyle/>
          <a:p>
            <a:pPr marL="0" indent="0">
              <a:buNone/>
            </a:pPr>
            <a:r>
              <a:rPr lang="de-DE" sz="2400" b="1" dirty="0" smtClean="0"/>
              <a:t>Nov:</a:t>
            </a:r>
          </a:p>
          <a:p>
            <a:r>
              <a:rPr lang="de-DE" sz="2400" dirty="0" err="1" smtClean="0"/>
              <a:t>Preliminary</a:t>
            </a:r>
            <a:r>
              <a:rPr lang="de-DE" sz="2400" dirty="0" smtClean="0"/>
              <a:t> </a:t>
            </a:r>
            <a:r>
              <a:rPr lang="de-DE" sz="2400" dirty="0" err="1" smtClean="0"/>
              <a:t>schedules</a:t>
            </a:r>
            <a:endParaRPr lang="de-DE" sz="2400" dirty="0" smtClean="0"/>
          </a:p>
          <a:p>
            <a:r>
              <a:rPr lang="de-DE" sz="2400" dirty="0" smtClean="0"/>
              <a:t>WG VC</a:t>
            </a:r>
          </a:p>
          <a:p>
            <a:endParaRPr lang="de-DE" sz="2400" dirty="0" smtClean="0"/>
          </a:p>
          <a:p>
            <a:endParaRPr lang="de-DE" sz="2400" dirty="0"/>
          </a:p>
          <a:p>
            <a:endParaRPr lang="de-DE" sz="2400" dirty="0" smtClean="0"/>
          </a:p>
          <a:p>
            <a:endParaRPr lang="de-DE" sz="1600" dirty="0"/>
          </a:p>
          <a:p>
            <a:pPr marL="0" indent="0">
              <a:buNone/>
            </a:pPr>
            <a:r>
              <a:rPr lang="de-DE" sz="2400" b="1" dirty="0" err="1" smtClean="0"/>
              <a:t>Dec</a:t>
            </a:r>
            <a:r>
              <a:rPr lang="de-DE" sz="2400" b="1" dirty="0" smtClean="0"/>
              <a:t>:</a:t>
            </a:r>
          </a:p>
          <a:p>
            <a:r>
              <a:rPr lang="de-DE" sz="2400" dirty="0" smtClean="0"/>
              <a:t>Recruiting </a:t>
            </a:r>
            <a:r>
              <a:rPr lang="de-DE" sz="2400" dirty="0" err="1" smtClean="0"/>
              <a:t>moderators</a:t>
            </a:r>
            <a:endParaRPr lang="de-DE" sz="2400" dirty="0" smtClean="0"/>
          </a:p>
          <a:p>
            <a:r>
              <a:rPr lang="de-DE" sz="2400" dirty="0" smtClean="0"/>
              <a:t>WG VC</a:t>
            </a: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b="1" dirty="0" smtClean="0"/>
              <a:t>Jan:</a:t>
            </a:r>
            <a:endParaRPr lang="de-DE" sz="2400" b="1" dirty="0"/>
          </a:p>
          <a:p>
            <a:r>
              <a:rPr lang="de-DE" sz="2400" dirty="0" err="1" smtClean="0"/>
              <a:t>updates</a:t>
            </a:r>
            <a:r>
              <a:rPr lang="de-DE" sz="2400" dirty="0" smtClean="0"/>
              <a:t>: </a:t>
            </a:r>
          </a:p>
          <a:p>
            <a:pPr lvl="1"/>
            <a:r>
              <a:rPr lang="de-DE" sz="2000" dirty="0" err="1" smtClean="0"/>
              <a:t>Instructions</a:t>
            </a:r>
            <a:r>
              <a:rPr lang="de-DE" sz="2000" dirty="0" smtClean="0"/>
              <a:t> </a:t>
            </a:r>
            <a:r>
              <a:rPr lang="de-DE" sz="2000" dirty="0"/>
              <a:t>for </a:t>
            </a:r>
            <a:r>
              <a:rPr lang="de-DE" sz="2000" dirty="0" err="1"/>
              <a:t>tutors</a:t>
            </a:r>
            <a:endParaRPr lang="de-DE" sz="2000" dirty="0"/>
          </a:p>
          <a:p>
            <a:pPr lvl="1"/>
            <a:r>
              <a:rPr lang="de-DE" sz="2000" dirty="0"/>
              <a:t>Moderators´ </a:t>
            </a:r>
            <a:r>
              <a:rPr lang="de-DE" sz="2000" dirty="0" err="1" smtClean="0"/>
              <a:t>manual</a:t>
            </a:r>
            <a:r>
              <a:rPr lang="de-DE" sz="2000" dirty="0" smtClean="0"/>
              <a:t> + </a:t>
            </a:r>
            <a:r>
              <a:rPr lang="de-DE" sz="2000" dirty="0" err="1" smtClean="0"/>
              <a:t>twiki</a:t>
            </a:r>
            <a:endParaRPr lang="de-DE" sz="2000" dirty="0" smtClean="0"/>
          </a:p>
          <a:p>
            <a:r>
              <a:rPr lang="de-DE" sz="2400" dirty="0" err="1"/>
              <a:t>Vidyo</a:t>
            </a:r>
            <a:r>
              <a:rPr lang="de-DE" sz="2400" dirty="0"/>
              <a:t> </a:t>
            </a:r>
            <a:r>
              <a:rPr lang="de-DE" sz="2400" dirty="0" err="1" smtClean="0"/>
              <a:t>tests</a:t>
            </a:r>
            <a:endParaRPr lang="de-DE" sz="2400" dirty="0" smtClean="0"/>
          </a:p>
          <a:p>
            <a:r>
              <a:rPr lang="de-DE" sz="2400" dirty="0" smtClean="0"/>
              <a:t>WG VC</a:t>
            </a:r>
            <a:endParaRPr lang="de-DE" sz="2400" dirty="0"/>
          </a:p>
          <a:p>
            <a:endParaRPr lang="de-DE" sz="2400" dirty="0"/>
          </a:p>
          <a:p>
            <a:pPr marL="0" indent="0">
              <a:buNone/>
            </a:pPr>
            <a:r>
              <a:rPr lang="de-DE" sz="2400" b="1" dirty="0" smtClean="0"/>
              <a:t>Feb: </a:t>
            </a:r>
          </a:p>
          <a:p>
            <a:r>
              <a:rPr lang="de-DE" sz="2400" dirty="0" err="1" smtClean="0"/>
              <a:t>Question</a:t>
            </a:r>
            <a:r>
              <a:rPr lang="de-DE" sz="2400" dirty="0" smtClean="0"/>
              <a:t> time</a:t>
            </a:r>
          </a:p>
          <a:p>
            <a:r>
              <a:rPr lang="de-DE" sz="2400" dirty="0" smtClean="0"/>
              <a:t>Moderators </a:t>
            </a:r>
            <a:r>
              <a:rPr lang="de-DE" sz="2400" dirty="0" err="1" smtClean="0"/>
              <a:t>training</a:t>
            </a:r>
            <a:endParaRPr lang="de-DE" sz="2400" dirty="0" smtClean="0"/>
          </a:p>
          <a:p>
            <a:pPr marL="0" indent="0">
              <a:buNone/>
            </a:pPr>
            <a:endParaRPr lang="de-DE" sz="800" dirty="0"/>
          </a:p>
          <a:p>
            <a:pPr marL="0" indent="0">
              <a:buNone/>
            </a:pPr>
            <a:endParaRPr lang="de-DE" sz="2400" dirty="0" smtClean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Timeline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E1A00D-46DB-49DF-9C18-866370C3F0E6}" type="datetime1">
              <a:rPr lang="de-DE" smtClean="0"/>
              <a:t>02.11.2017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0760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287465"/>
            <a:ext cx="4330824" cy="4579936"/>
          </a:xfrm>
        </p:spPr>
        <p:txBody>
          <a:bodyPr/>
          <a:lstStyle/>
          <a:p>
            <a:r>
              <a:rPr lang="de-DE" sz="2000" dirty="0" smtClean="0"/>
              <a:t>Create a </a:t>
            </a:r>
            <a:r>
              <a:rPr lang="de-DE" sz="2000" dirty="0" err="1" smtClean="0"/>
              <a:t>documentation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our</a:t>
            </a:r>
            <a:r>
              <a:rPr lang="de-DE" sz="2000" dirty="0" smtClean="0"/>
              <a:t> </a:t>
            </a:r>
            <a:r>
              <a:rPr lang="de-DE" sz="2000" dirty="0" err="1" smtClean="0"/>
              <a:t>work</a:t>
            </a:r>
            <a:r>
              <a:rPr lang="de-DE" sz="2000" dirty="0" smtClean="0"/>
              <a:t>, </a:t>
            </a:r>
            <a:r>
              <a:rPr lang="de-DE" sz="2000" dirty="0" err="1" smtClean="0"/>
              <a:t>timeline</a:t>
            </a:r>
            <a:r>
              <a:rPr lang="de-DE" sz="2000" dirty="0" smtClean="0"/>
              <a:t>, </a:t>
            </a:r>
            <a:r>
              <a:rPr lang="de-DE" sz="2000" dirty="0" err="1" smtClean="0"/>
              <a:t>to</a:t>
            </a:r>
            <a:r>
              <a:rPr lang="de-DE" sz="2000" dirty="0" smtClean="0"/>
              <a:t> dos, </a:t>
            </a:r>
            <a:r>
              <a:rPr lang="de-DE" sz="2000" dirty="0" err="1" smtClean="0"/>
              <a:t>documents</a:t>
            </a:r>
            <a:r>
              <a:rPr lang="de-DE" sz="2000" dirty="0" smtClean="0"/>
              <a:t>, </a:t>
            </a:r>
            <a:r>
              <a:rPr lang="de-DE" sz="2000" dirty="0" err="1" smtClean="0"/>
              <a:t>announcements</a:t>
            </a:r>
            <a:r>
              <a:rPr lang="de-DE" sz="2000" dirty="0" smtClean="0"/>
              <a:t>, email </a:t>
            </a:r>
            <a:r>
              <a:rPr lang="de-DE" sz="2000" dirty="0" err="1" smtClean="0"/>
              <a:t>lists</a:t>
            </a:r>
            <a:r>
              <a:rPr lang="de-DE" sz="2000" dirty="0" smtClean="0"/>
              <a:t>, </a:t>
            </a:r>
            <a:r>
              <a:rPr lang="de-DE" sz="2000" dirty="0" err="1" smtClean="0"/>
              <a:t>contacts</a:t>
            </a:r>
            <a:r>
              <a:rPr lang="de-DE" sz="2000" dirty="0" smtClean="0"/>
              <a:t>, etc.</a:t>
            </a:r>
          </a:p>
          <a:p>
            <a:r>
              <a:rPr lang="en-US" sz="2000" dirty="0">
                <a:hlinkClick r:id="rId2"/>
              </a:rPr>
              <a:t>https://twiki.cern.ch/twiki/bin/viewauth/InternationalMasterclasses/WebHome</a:t>
            </a:r>
            <a:endParaRPr lang="en-US" sz="2000" dirty="0"/>
          </a:p>
          <a:p>
            <a:r>
              <a:rPr lang="de-DE" sz="2000" dirty="0" smtClean="0"/>
              <a:t>Will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filled</a:t>
            </a:r>
            <a:r>
              <a:rPr lang="de-DE" sz="2000" dirty="0" smtClean="0"/>
              <a:t> after April 2018</a:t>
            </a:r>
          </a:p>
          <a:p>
            <a:r>
              <a:rPr lang="de-DE" sz="2000" dirty="0" smtClean="0"/>
              <a:t>Access </a:t>
            </a:r>
            <a:r>
              <a:rPr lang="de-DE" sz="2000" dirty="0" err="1" smtClean="0"/>
              <a:t>restricted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ippog</a:t>
            </a:r>
            <a:r>
              <a:rPr lang="de-DE" sz="2000" dirty="0" smtClean="0"/>
              <a:t>-mc-ct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Documentation</a:t>
            </a:r>
            <a:r>
              <a:rPr lang="de-DE" dirty="0" smtClean="0"/>
              <a:t> on Coordination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660B15-20ED-4AAB-8175-1CB3934C8974}" type="datetime1">
              <a:rPr lang="de-DE" smtClean="0"/>
              <a:t>02.11.2017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00"/>
          <a:stretch/>
        </p:blipFill>
        <p:spPr>
          <a:xfrm>
            <a:off x="4890875" y="1097262"/>
            <a:ext cx="4242871" cy="464594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36658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67544" y="974727"/>
            <a:ext cx="4614547" cy="5068885"/>
          </a:xfrm>
        </p:spPr>
        <p:txBody>
          <a:bodyPr/>
          <a:lstStyle/>
          <a:p>
            <a:r>
              <a:rPr lang="de-DE" sz="2000" dirty="0" smtClean="0">
                <a:hlinkClick r:id="rId2"/>
              </a:rPr>
              <a:t>www.physicsmasterclasses.org</a:t>
            </a:r>
            <a:endParaRPr lang="de-DE" sz="2000" dirty="0" smtClean="0"/>
          </a:p>
          <a:p>
            <a:pPr lvl="1"/>
            <a:r>
              <a:rPr lang="de-DE" sz="1800" dirty="0" err="1"/>
              <a:t>h</a:t>
            </a:r>
            <a:r>
              <a:rPr lang="de-DE" sz="1800" dirty="0" err="1" smtClean="0"/>
              <a:t>osted</a:t>
            </a:r>
            <a:r>
              <a:rPr lang="de-DE" sz="1800" dirty="0" smtClean="0"/>
              <a:t> at TU Dresden</a:t>
            </a:r>
          </a:p>
          <a:p>
            <a:pPr lvl="1"/>
            <a:r>
              <a:rPr lang="de-DE" sz="1800" dirty="0" err="1"/>
              <a:t>h</a:t>
            </a:r>
            <a:r>
              <a:rPr lang="de-DE" sz="1800" dirty="0" err="1" smtClean="0"/>
              <a:t>tml</a:t>
            </a:r>
            <a:endParaRPr lang="de-DE" sz="1800" dirty="0" smtClean="0"/>
          </a:p>
          <a:p>
            <a:r>
              <a:rPr lang="de-DE" sz="2000" dirty="0">
                <a:hlinkClick r:id="rId3"/>
              </a:rPr>
              <a:t>https://</a:t>
            </a:r>
            <a:r>
              <a:rPr lang="de-DE" sz="2000" dirty="0" smtClean="0">
                <a:hlinkClick r:id="rId3"/>
              </a:rPr>
              <a:t>quarknet.i2u2.org/page/masterclass-library-project-map-2017</a:t>
            </a:r>
            <a:endParaRPr lang="de-DE" sz="2000" dirty="0" smtClean="0"/>
          </a:p>
          <a:p>
            <a:pPr lvl="1"/>
            <a:r>
              <a:rPr lang="de-DE" sz="1800" dirty="0" err="1"/>
              <a:t>h</a:t>
            </a:r>
            <a:r>
              <a:rPr lang="de-DE" sz="1800" dirty="0" err="1" smtClean="0"/>
              <a:t>osted</a:t>
            </a:r>
            <a:r>
              <a:rPr lang="de-DE" sz="1800" dirty="0" smtClean="0"/>
              <a:t> at Fermilab</a:t>
            </a:r>
          </a:p>
          <a:p>
            <a:pPr lvl="1"/>
            <a:r>
              <a:rPr lang="de-DE" sz="1800" dirty="0" err="1" smtClean="0"/>
              <a:t>Drupal</a:t>
            </a:r>
            <a:r>
              <a:rPr lang="de-DE" sz="1800" dirty="0" smtClean="0"/>
              <a:t> 7 </a:t>
            </a:r>
          </a:p>
          <a:p>
            <a:r>
              <a:rPr lang="de-DE" sz="2000" dirty="0" smtClean="0"/>
              <a:t>ippog.org so </a:t>
            </a:r>
            <a:r>
              <a:rPr lang="de-DE" sz="2000" dirty="0" err="1" smtClean="0"/>
              <a:t>far</a:t>
            </a:r>
            <a:r>
              <a:rPr lang="de-DE" sz="2000" dirty="0" smtClean="0"/>
              <a:t> </a:t>
            </a:r>
            <a:r>
              <a:rPr lang="de-DE" sz="2000" dirty="0" err="1" smtClean="0"/>
              <a:t>only</a:t>
            </a:r>
            <a:r>
              <a:rPr lang="de-DE" sz="2000" dirty="0" smtClean="0"/>
              <a:t> links </a:t>
            </a:r>
            <a:r>
              <a:rPr lang="de-DE" sz="2000" dirty="0" err="1" smtClean="0"/>
              <a:t>to</a:t>
            </a:r>
            <a:r>
              <a:rPr lang="de-DE" sz="2000" dirty="0" smtClean="0"/>
              <a:t> physicsmasterclasses.org</a:t>
            </a:r>
          </a:p>
          <a:p>
            <a:endParaRPr lang="de-DE" sz="2000" dirty="0" smtClean="0"/>
          </a:p>
          <a:p>
            <a:pPr>
              <a:buFont typeface="Wingdings" panose="05000000000000000000" pitchFamily="2" charset="2"/>
              <a:buChar char="à"/>
            </a:pPr>
            <a:r>
              <a:rPr lang="de-DE" sz="2000" dirty="0" err="1" smtClean="0"/>
              <a:t>Integrate</a:t>
            </a:r>
            <a:r>
              <a:rPr lang="de-DE" sz="2000" dirty="0" smtClean="0"/>
              <a:t> </a:t>
            </a:r>
            <a:r>
              <a:rPr lang="de-DE" sz="2000" dirty="0" err="1" smtClean="0"/>
              <a:t>content</a:t>
            </a:r>
            <a:r>
              <a:rPr lang="de-DE" sz="2000" dirty="0" smtClean="0"/>
              <a:t> in ippog.org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000" dirty="0" smtClean="0"/>
              <a:t>Long </a:t>
            </a:r>
            <a:r>
              <a:rPr lang="de-DE" sz="2000" dirty="0" err="1" smtClean="0"/>
              <a:t>term</a:t>
            </a:r>
            <a:r>
              <a:rPr lang="de-DE" sz="2000" dirty="0" smtClean="0"/>
              <a:t> </a:t>
            </a:r>
            <a:r>
              <a:rPr lang="de-DE" sz="2000" dirty="0" err="1" smtClean="0"/>
              <a:t>project</a:t>
            </a:r>
            <a:endParaRPr lang="de-DE" sz="20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600" dirty="0" err="1" smtClean="0"/>
              <a:t>Combined</a:t>
            </a:r>
            <a:r>
              <a:rPr lang="de-DE" sz="1600" dirty="0" smtClean="0"/>
              <a:t> </a:t>
            </a:r>
            <a:r>
              <a:rPr lang="de-DE" sz="1600" dirty="0" err="1" smtClean="0"/>
              <a:t>content</a:t>
            </a:r>
            <a:endParaRPr lang="de-DE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600" dirty="0" err="1" smtClean="0"/>
              <a:t>Functionalities</a:t>
            </a:r>
            <a:endParaRPr lang="de-DE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600" dirty="0" err="1" smtClean="0"/>
              <a:t>Ability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incorporate</a:t>
            </a:r>
            <a:r>
              <a:rPr lang="de-DE" sz="1600" dirty="0" smtClean="0"/>
              <a:t> </a:t>
            </a:r>
            <a:r>
              <a:rPr lang="de-DE" sz="1600" dirty="0" err="1" smtClean="0"/>
              <a:t>new</a:t>
            </a:r>
            <a:r>
              <a:rPr lang="de-DE" sz="1600" dirty="0" smtClean="0"/>
              <a:t> MC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600" dirty="0" smtClean="0"/>
              <a:t>Design</a:t>
            </a:r>
          </a:p>
          <a:p>
            <a:pPr lvl="1">
              <a:buFont typeface="Wingdings" panose="05000000000000000000" pitchFamily="2" charset="2"/>
              <a:buChar char="à"/>
            </a:pPr>
            <a:endParaRPr lang="de-DE" sz="1600" dirty="0" smtClean="0"/>
          </a:p>
          <a:p>
            <a:pPr>
              <a:buFont typeface="Wingdings" panose="05000000000000000000" pitchFamily="2" charset="2"/>
              <a:buChar char="à"/>
            </a:pPr>
            <a:endParaRPr lang="de-DE" sz="2000" dirty="0" smtClean="0"/>
          </a:p>
          <a:p>
            <a:pPr>
              <a:buFont typeface="Wingdings" panose="05000000000000000000" pitchFamily="2" charset="2"/>
              <a:buChar char="à"/>
            </a:pPr>
            <a:endParaRPr lang="en-US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Website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9A0FF9-FA7C-4EE7-8D8F-D86FEC3E3C5C}" type="datetime1">
              <a:rPr lang="de-DE" smtClean="0"/>
              <a:t>02.11.2017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1838" y="4626886"/>
            <a:ext cx="4086825" cy="16099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1838" y="509809"/>
            <a:ext cx="4081729" cy="17007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8327" y="2420888"/>
            <a:ext cx="4085240" cy="201676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20179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461</Words>
  <Application>Microsoft Office PowerPoint</Application>
  <PresentationFormat>Bildschirmpräsentation (4:3)</PresentationFormat>
  <Paragraphs>172</Paragraphs>
  <Slides>11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Office-Design</vt:lpstr>
      <vt:lpstr>PowerPoint-Präsentation</vt:lpstr>
      <vt:lpstr>Registration to IMC18</vt:lpstr>
      <vt:lpstr>Registration – the numbers</vt:lpstr>
      <vt:lpstr>New Countries / Institutes / Groups  for IMC18</vt:lpstr>
      <vt:lpstr>IDWGS</vt:lpstr>
      <vt:lpstr>Communication</vt:lpstr>
      <vt:lpstr>Timeline</vt:lpstr>
      <vt:lpstr>Documentation on Coordination</vt:lpstr>
      <vt:lpstr>Website</vt:lpstr>
      <vt:lpstr>Miscellaneous</vt:lpstr>
      <vt:lpstr>Measurements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Uta Bilow</cp:lastModifiedBy>
  <cp:revision>134</cp:revision>
  <dcterms:created xsi:type="dcterms:W3CDTF">2011-11-01T11:56:59Z</dcterms:created>
  <dcterms:modified xsi:type="dcterms:W3CDTF">2017-11-02T08:27:49Z</dcterms:modified>
</cp:coreProperties>
</file>