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2"/>
  </p:sldMasterIdLst>
  <p:notesMasterIdLst>
    <p:notesMasterId r:id="rId25"/>
  </p:notesMasterIdLst>
  <p:handoutMasterIdLst>
    <p:handoutMasterId r:id="rId26"/>
  </p:handoutMasterIdLst>
  <p:sldIdLst>
    <p:sldId id="256" r:id="rId3"/>
    <p:sldId id="314" r:id="rId4"/>
    <p:sldId id="316" r:id="rId5"/>
    <p:sldId id="317" r:id="rId6"/>
    <p:sldId id="315" r:id="rId7"/>
    <p:sldId id="304" r:id="rId8"/>
    <p:sldId id="318" r:id="rId9"/>
    <p:sldId id="306" r:id="rId10"/>
    <p:sldId id="293" r:id="rId11"/>
    <p:sldId id="319" r:id="rId12"/>
    <p:sldId id="320" r:id="rId13"/>
    <p:sldId id="303" r:id="rId14"/>
    <p:sldId id="313" r:id="rId15"/>
    <p:sldId id="311" r:id="rId16"/>
    <p:sldId id="284" r:id="rId17"/>
    <p:sldId id="273" r:id="rId18"/>
    <p:sldId id="301" r:id="rId19"/>
    <p:sldId id="296" r:id="rId20"/>
    <p:sldId id="302" r:id="rId21"/>
    <p:sldId id="321" r:id="rId22"/>
    <p:sldId id="299" r:id="rId23"/>
    <p:sldId id="310" r:id="rId24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1008" userDrawn="1">
          <p15:clr>
            <a:srgbClr val="A4A3A4"/>
          </p15:clr>
        </p15:guide>
        <p15:guide id="3" orient="horz" pos="3888" userDrawn="1">
          <p15:clr>
            <a:srgbClr val="A4A3A4"/>
          </p15:clr>
        </p15:guide>
        <p15:guide id="4" orient="horz" pos="321" userDrawn="1">
          <p15:clr>
            <a:srgbClr val="A4A3A4"/>
          </p15:clr>
        </p15:guide>
        <p15:guide id="5" pos="2880" userDrawn="1">
          <p15:clr>
            <a:srgbClr val="A4A3A4"/>
          </p15:clr>
        </p15:guide>
        <p15:guide id="6" pos="755" userDrawn="1">
          <p15:clr>
            <a:srgbClr val="A4A3A4"/>
          </p15:clr>
        </p15:guide>
        <p15:guide id="7" pos="538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 userDrawn="1">
          <p15:clr>
            <a:srgbClr val="A4A3A4"/>
          </p15:clr>
        </p15:guide>
        <p15:guide id="2" pos="2304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howGuides="1">
      <p:cViewPr varScale="1">
        <p:scale>
          <a:sx n="83" d="100"/>
          <a:sy n="83" d="100"/>
        </p:scale>
        <p:origin x="834" y="90"/>
      </p:cViewPr>
      <p:guideLst>
        <p:guide orient="horz" pos="2160"/>
        <p:guide orient="horz" pos="1008"/>
        <p:guide orient="horz" pos="3888"/>
        <p:guide orient="horz" pos="321"/>
        <p:guide pos="2880"/>
        <p:guide pos="755"/>
        <p:guide pos="5381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79" d="100"/>
          <a:sy n="79" d="100"/>
        </p:scale>
        <p:origin x="1482" y="66"/>
      </p:cViewPr>
      <p:guideLst>
        <p:guide orient="horz" pos="3024"/>
        <p:guide pos="230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Ograda datuma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BDB7646E-8811-423A-9C42-2CBFADA00A96}" type="datetimeFigureOut">
              <a:rPr lang="en-US" smtClean="0"/>
              <a:t>11/2/2017</a:t>
            </a:fld>
            <a:endParaRPr lang="en-US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04360E59-1627-4404-ACC5-51C744AB0F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2254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>
                <a:solidFill>
                  <a:schemeClr val="tx1"/>
                </a:solidFill>
              </a:defRPr>
            </a:lvl1pPr>
          </a:lstStyle>
          <a:p>
            <a:endParaRPr lang="sl-SI" noProof="0" dirty="0"/>
          </a:p>
        </p:txBody>
      </p:sp>
      <p:sp>
        <p:nvSpPr>
          <p:cNvPr id="3" name="Ograda datuma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>
                <a:solidFill>
                  <a:schemeClr val="tx1"/>
                </a:solidFill>
              </a:defRPr>
            </a:lvl1pPr>
          </a:lstStyle>
          <a:p>
            <a:fld id="{D677E230-58DD-43ED-96A1-552DDAB53532}" type="datetimeFigureOut">
              <a:rPr lang="sl-SI" noProof="0" smtClean="0"/>
              <a:pPr/>
              <a:t>2. 11. 2017</a:t>
            </a:fld>
            <a:endParaRPr lang="sl-SI" noProof="0" dirty="0"/>
          </a:p>
        </p:txBody>
      </p:sp>
      <p:sp>
        <p:nvSpPr>
          <p:cNvPr id="4" name="Ograda stranske slike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sl-SI" noProof="0" dirty="0"/>
          </a:p>
        </p:txBody>
      </p:sp>
      <p:sp>
        <p:nvSpPr>
          <p:cNvPr id="5" name="Ograda opomb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sl-SI" noProof="0" dirty="0" smtClean="0"/>
              <a:t>Uredite sloge besedila matrice</a:t>
            </a:r>
          </a:p>
          <a:p>
            <a:pPr lvl="1"/>
            <a:r>
              <a:rPr lang="sl-SI" noProof="0" dirty="0" smtClean="0"/>
              <a:t>Druga raven</a:t>
            </a:r>
          </a:p>
          <a:p>
            <a:pPr lvl="2"/>
            <a:r>
              <a:rPr lang="sl-SI" noProof="0" dirty="0" smtClean="0"/>
              <a:t>Tretja raven</a:t>
            </a:r>
          </a:p>
          <a:p>
            <a:pPr lvl="3"/>
            <a:r>
              <a:rPr lang="sl-SI" noProof="0" dirty="0" smtClean="0"/>
              <a:t>Četrta raven</a:t>
            </a:r>
          </a:p>
          <a:p>
            <a:pPr lvl="4"/>
            <a:r>
              <a:rPr lang="sl-SI" noProof="0" dirty="0" smtClean="0"/>
              <a:t>Peta raven</a:t>
            </a:r>
            <a:endParaRPr lang="sl-SI" noProof="0" dirty="0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>
                <a:solidFill>
                  <a:schemeClr val="tx1"/>
                </a:solidFill>
              </a:defRPr>
            </a:lvl1pPr>
          </a:lstStyle>
          <a:p>
            <a:endParaRPr lang="sl-SI" noProof="0" dirty="0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>
                <a:solidFill>
                  <a:schemeClr val="tx1"/>
                </a:solidFill>
              </a:defRPr>
            </a:lvl1pPr>
          </a:lstStyle>
          <a:p>
            <a:fld id="{841221E5-7225-48EB-A4EE-420E7BFCF705}" type="slidenum">
              <a:rPr lang="sl-SI" noProof="0" smtClean="0"/>
              <a:pPr/>
              <a:t>‹#›</a:t>
            </a:fld>
            <a:endParaRPr lang="sl-SI" noProof="0" dirty="0"/>
          </a:p>
        </p:txBody>
      </p:sp>
    </p:spTree>
    <p:extLst>
      <p:ext uri="{BB962C8B-B14F-4D97-AF65-F5344CB8AC3E}">
        <p14:creationId xmlns:p14="http://schemas.microsoft.com/office/powerpoint/2010/main" val="15566699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ravokotnik 7"/>
          <p:cNvSpPr/>
          <p:nvPr/>
        </p:nvSpPr>
        <p:spPr>
          <a:xfrm>
            <a:off x="8686800" y="5638800"/>
            <a:ext cx="457200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8" tIns="45724" rIns="91448" bIns="45724" rtlCol="0" anchor="ctr"/>
          <a:lstStyle/>
          <a:p>
            <a:pPr algn="ctr"/>
            <a:endParaRPr lang="sl-SI" sz="1350" noProof="0" dirty="0"/>
          </a:p>
        </p:txBody>
      </p:sp>
      <p:sp>
        <p:nvSpPr>
          <p:cNvPr id="9" name="Pravokotnik 8"/>
          <p:cNvSpPr/>
          <p:nvPr/>
        </p:nvSpPr>
        <p:spPr>
          <a:xfrm>
            <a:off x="8458200" y="5638800"/>
            <a:ext cx="228600" cy="1219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8" tIns="45724" rIns="91448" bIns="45724" rtlCol="0" anchor="ctr"/>
          <a:lstStyle/>
          <a:p>
            <a:pPr algn="ctr"/>
            <a:endParaRPr lang="sl-SI" sz="1350" noProof="0" dirty="0"/>
          </a:p>
        </p:txBody>
      </p:sp>
      <p:sp>
        <p:nvSpPr>
          <p:cNvPr id="10" name="Pravokotnik 9"/>
          <p:cNvSpPr/>
          <p:nvPr/>
        </p:nvSpPr>
        <p:spPr>
          <a:xfrm>
            <a:off x="914401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8" tIns="45724" rIns="91448" bIns="45724" rtlCol="0" anchor="ctr"/>
          <a:lstStyle/>
          <a:p>
            <a:pPr algn="ctr"/>
            <a:endParaRPr lang="sl-SI" sz="1350" noProof="0" dirty="0"/>
          </a:p>
        </p:txBody>
      </p:sp>
      <p:sp>
        <p:nvSpPr>
          <p:cNvPr id="11" name="Pravokotnik 10"/>
          <p:cNvSpPr/>
          <p:nvPr/>
        </p:nvSpPr>
        <p:spPr>
          <a:xfrm>
            <a:off x="1" y="0"/>
            <a:ext cx="9144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8" tIns="45724" rIns="91448" bIns="45724" rtlCol="0" anchor="ctr"/>
          <a:lstStyle/>
          <a:p>
            <a:pPr algn="ctr"/>
            <a:endParaRPr lang="sl-SI" sz="1350" noProof="0" dirty="0"/>
          </a:p>
        </p:txBody>
      </p:sp>
      <p:sp>
        <p:nvSpPr>
          <p:cNvPr id="12" name="Pravokotnik 11"/>
          <p:cNvSpPr/>
          <p:nvPr/>
        </p:nvSpPr>
        <p:spPr>
          <a:xfrm>
            <a:off x="0" y="5638800"/>
            <a:ext cx="9144000" cy="12192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8" tIns="45724" rIns="91448" bIns="45724" rtlCol="0" anchor="ctr"/>
          <a:lstStyle/>
          <a:p>
            <a:pPr algn="ctr"/>
            <a:endParaRPr lang="sl-SI" sz="1350" noProof="0" dirty="0"/>
          </a:p>
        </p:txBody>
      </p:sp>
      <p:cxnSp>
        <p:nvCxnSpPr>
          <p:cNvPr id="13" name="Raven povezovalnik 12"/>
          <p:cNvCxnSpPr/>
          <p:nvPr/>
        </p:nvCxnSpPr>
        <p:spPr bwMode="white">
          <a:xfrm>
            <a:off x="8682231" y="5638800"/>
            <a:ext cx="0" cy="1219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Pravokotnik 13"/>
          <p:cNvSpPr/>
          <p:nvPr/>
        </p:nvSpPr>
        <p:spPr>
          <a:xfrm>
            <a:off x="0" y="5643132"/>
            <a:ext cx="912352" cy="1214868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8" tIns="45724" rIns="91448" bIns="45724" rtlCol="0" anchor="ctr"/>
          <a:lstStyle/>
          <a:p>
            <a:pPr algn="ctr"/>
            <a:endParaRPr lang="sl-SI" sz="1350" noProof="0" dirty="0"/>
          </a:p>
        </p:txBody>
      </p:sp>
      <p:cxnSp>
        <p:nvCxnSpPr>
          <p:cNvPr id="15" name="Raven povezovalnik 14"/>
          <p:cNvCxnSpPr/>
          <p:nvPr/>
        </p:nvCxnSpPr>
        <p:spPr bwMode="white">
          <a:xfrm>
            <a:off x="914401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aven povezovalnik 15"/>
          <p:cNvCxnSpPr/>
          <p:nvPr/>
        </p:nvCxnSpPr>
        <p:spPr bwMode="white">
          <a:xfrm>
            <a:off x="0" y="5631204"/>
            <a:ext cx="137160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"/>
          <p:cNvSpPr>
            <a:spLocks/>
          </p:cNvSpPr>
          <p:nvPr/>
        </p:nvSpPr>
        <p:spPr bwMode="white">
          <a:xfrm>
            <a:off x="207401" y="6032500"/>
            <a:ext cx="445008" cy="519176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  <a:extLst/>
        </p:spPr>
        <p:txBody>
          <a:bodyPr vert="horz" wrap="square" lIns="91448" tIns="45724" rIns="91448" bIns="45724" numCol="1" anchor="t" anchorCtr="0" compatLnSpc="1">
            <a:prstTxWarp prst="textNoShape">
              <a:avLst/>
            </a:prstTxWarp>
          </a:bodyPr>
          <a:lstStyle/>
          <a:p>
            <a:endParaRPr lang="sl-SI" sz="1350" noProof="0" dirty="0"/>
          </a:p>
        </p:txBody>
      </p:sp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821977" y="1600201"/>
            <a:ext cx="6248400" cy="2680127"/>
          </a:xfrm>
        </p:spPr>
        <p:txBody>
          <a:bodyPr>
            <a:noAutofit/>
          </a:bodyPr>
          <a:lstStyle>
            <a:lvl1pPr>
              <a:defRPr sz="4051"/>
            </a:lvl1pPr>
          </a:lstStyle>
          <a:p>
            <a:r>
              <a:rPr lang="sl-SI" noProof="0" smtClean="0"/>
              <a:t>Uredite slog naslova matrice</a:t>
            </a:r>
            <a:endParaRPr lang="sl-SI" noProof="0" dirty="0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821976" y="4344916"/>
            <a:ext cx="5638800" cy="1116085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401">
                <a:solidFill>
                  <a:schemeClr val="tx1"/>
                </a:solidFill>
              </a:defRPr>
            </a:lvl1pPr>
            <a:lvl2pPr marL="3429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9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9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9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9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9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9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9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l-SI" noProof="0" smtClean="0"/>
              <a:t>Kliknite, da uredite slog podnaslova matrice</a:t>
            </a:r>
            <a:endParaRPr lang="sl-SI" noProof="0" dirty="0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smtClean="0"/>
              <a:t>June 21  2017</a:t>
            </a:r>
            <a:endParaRPr lang="sl-SI" noProof="0" dirty="0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smtClean="0"/>
              <a:t>IMC Steering GM @ CERN, 2.11.2017, R.Pestotnik, Belle II Masterclass</a:t>
            </a:r>
            <a:endParaRPr lang="sl-SI" noProof="0" dirty="0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DC1BBB0-96F0-4077-A278-0F3FB5C104D3}" type="slidenum">
              <a:rPr lang="sl-SI" noProof="0" smtClean="0"/>
              <a:pPr/>
              <a:t>‹#›</a:t>
            </a:fld>
            <a:endParaRPr lang="sl-SI" noProof="0" dirty="0"/>
          </a:p>
        </p:txBody>
      </p:sp>
    </p:spTree>
    <p:extLst>
      <p:ext uri="{BB962C8B-B14F-4D97-AF65-F5344CB8AC3E}">
        <p14:creationId xmlns:p14="http://schemas.microsoft.com/office/powerpoint/2010/main" val="3817955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noProof="0" smtClean="0"/>
              <a:t>Uredite slog naslova matrice</a:t>
            </a:r>
            <a:endParaRPr lang="sl-SI" noProof="0" dirty="0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sl-SI" noProof="0" smtClean="0"/>
              <a:t>Uredite sloge besedila matrice</a:t>
            </a:r>
          </a:p>
          <a:p>
            <a:pPr lvl="1"/>
            <a:r>
              <a:rPr lang="sl-SI" noProof="0" smtClean="0"/>
              <a:t>Druga raven</a:t>
            </a:r>
          </a:p>
          <a:p>
            <a:pPr lvl="2"/>
            <a:r>
              <a:rPr lang="sl-SI" noProof="0" smtClean="0"/>
              <a:t>Tretja raven</a:t>
            </a:r>
          </a:p>
          <a:p>
            <a:pPr lvl="3"/>
            <a:r>
              <a:rPr lang="sl-SI" noProof="0" smtClean="0"/>
              <a:t>Četrta raven</a:t>
            </a:r>
          </a:p>
          <a:p>
            <a:pPr lvl="4"/>
            <a:r>
              <a:rPr lang="sl-SI" noProof="0" smtClean="0"/>
              <a:t>Peta raven</a:t>
            </a:r>
            <a:endParaRPr lang="sl-SI" noProof="0" dirty="0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smtClean="0"/>
              <a:t>June 21  2017</a:t>
            </a:r>
            <a:endParaRPr lang="sl-SI" noProof="0" dirty="0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IMC Steering GM @ CERN, 2.11.2017, R.Pestotnik, Belle II Masterclass</a:t>
            </a:r>
            <a:endParaRPr lang="sl-SI" noProof="0" dirty="0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sl-SI" noProof="0" smtClean="0"/>
              <a:t>‹#›</a:t>
            </a:fld>
            <a:endParaRPr lang="sl-SI" noProof="0" dirty="0"/>
          </a:p>
        </p:txBody>
      </p:sp>
    </p:spTree>
    <p:extLst>
      <p:ext uri="{BB962C8B-B14F-4D97-AF65-F5344CB8AC3E}">
        <p14:creationId xmlns:p14="http://schemas.microsoft.com/office/powerpoint/2010/main" val="2040880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avokotnik 6"/>
          <p:cNvSpPr/>
          <p:nvPr/>
        </p:nvSpPr>
        <p:spPr>
          <a:xfrm>
            <a:off x="8915400" y="0"/>
            <a:ext cx="228600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8" tIns="45724" rIns="91448" bIns="45724" rtlCol="0" anchor="ctr"/>
          <a:lstStyle/>
          <a:p>
            <a:pPr lvl="0" algn="ctr"/>
            <a:endParaRPr lang="sl-SI" sz="1350" noProof="0" dirty="0"/>
          </a:p>
        </p:txBody>
      </p:sp>
      <p:sp>
        <p:nvSpPr>
          <p:cNvPr id="8" name="Pravokotnik 7"/>
          <p:cNvSpPr/>
          <p:nvPr/>
        </p:nvSpPr>
        <p:spPr>
          <a:xfrm>
            <a:off x="462978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8" tIns="45724" rIns="91448" bIns="45724" rtlCol="0" anchor="ctr"/>
          <a:lstStyle/>
          <a:p>
            <a:pPr algn="ctr"/>
            <a:endParaRPr lang="sl-SI" sz="1350" noProof="0" dirty="0"/>
          </a:p>
        </p:txBody>
      </p:sp>
      <p:sp>
        <p:nvSpPr>
          <p:cNvPr id="9" name="Pravokotnik 8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>
              <a:lumMod val="75000"/>
              <a:alpha val="87843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8" tIns="45724" rIns="91448" bIns="45724" rtlCol="0" anchor="ctr"/>
          <a:lstStyle/>
          <a:p>
            <a:pPr algn="ctr"/>
            <a:endParaRPr lang="sl-SI" sz="1350" noProof="0" dirty="0"/>
          </a:p>
        </p:txBody>
      </p:sp>
      <p:sp>
        <p:nvSpPr>
          <p:cNvPr id="10" name="Pravokotnik 9"/>
          <p:cNvSpPr/>
          <p:nvPr/>
        </p:nvSpPr>
        <p:spPr>
          <a:xfrm>
            <a:off x="462978" y="736219"/>
            <a:ext cx="457200" cy="609600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 sz="1350" noProof="0" dirty="0"/>
          </a:p>
        </p:txBody>
      </p:sp>
      <p:cxnSp>
        <p:nvCxnSpPr>
          <p:cNvPr id="11" name="Raven povezovalnik 10"/>
          <p:cNvCxnSpPr/>
          <p:nvPr/>
        </p:nvCxnSpPr>
        <p:spPr bwMode="white">
          <a:xfrm>
            <a:off x="462978" y="736219"/>
            <a:ext cx="4572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aven povezovalnik 11"/>
          <p:cNvCxnSpPr/>
          <p:nvPr/>
        </p:nvCxnSpPr>
        <p:spPr bwMode="white">
          <a:xfrm>
            <a:off x="462978" y="1345819"/>
            <a:ext cx="4572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Pi"/>
          <p:cNvSpPr>
            <a:spLocks/>
          </p:cNvSpPr>
          <p:nvPr/>
        </p:nvSpPr>
        <p:spPr bwMode="white">
          <a:xfrm rot="5400000">
            <a:off x="525249" y="934836"/>
            <a:ext cx="336023" cy="220630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8598" tIns="34299" rIns="68598" bIns="34299" numCol="1" anchor="t" anchorCtr="0" compatLnSpc="1">
            <a:prstTxWarp prst="textNoShape">
              <a:avLst/>
            </a:prstTxWarp>
          </a:bodyPr>
          <a:lstStyle/>
          <a:p>
            <a:endParaRPr lang="sl-SI" sz="1350" noProof="0" dirty="0"/>
          </a:p>
        </p:txBody>
      </p:sp>
      <p:cxnSp>
        <p:nvCxnSpPr>
          <p:cNvPr id="14" name="Raven povezovalnik 13"/>
          <p:cNvCxnSpPr/>
          <p:nvPr/>
        </p:nvCxnSpPr>
        <p:spPr bwMode="white">
          <a:xfrm>
            <a:off x="462978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7201584" y="685800"/>
            <a:ext cx="1340994" cy="5486400"/>
          </a:xfrm>
        </p:spPr>
        <p:txBody>
          <a:bodyPr vert="eaVert"/>
          <a:lstStyle/>
          <a:p>
            <a:r>
              <a:rPr lang="sl-SI" noProof="0" smtClean="0"/>
              <a:t>Uredite slog naslova matrice</a:t>
            </a:r>
            <a:endParaRPr lang="sl-SI" noProof="0" dirty="0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1199272" y="685800"/>
            <a:ext cx="5887983" cy="5486400"/>
          </a:xfrm>
        </p:spPr>
        <p:txBody>
          <a:bodyPr vert="eaVert"/>
          <a:lstStyle/>
          <a:p>
            <a:pPr lvl="0"/>
            <a:r>
              <a:rPr lang="sl-SI" noProof="0" smtClean="0"/>
              <a:t>Uredite sloge besedila matrice</a:t>
            </a:r>
          </a:p>
          <a:p>
            <a:pPr lvl="1"/>
            <a:r>
              <a:rPr lang="sl-SI" noProof="0" smtClean="0"/>
              <a:t>Druga raven</a:t>
            </a:r>
          </a:p>
          <a:p>
            <a:pPr lvl="2"/>
            <a:r>
              <a:rPr lang="sl-SI" noProof="0" smtClean="0"/>
              <a:t>Tretja raven</a:t>
            </a:r>
          </a:p>
          <a:p>
            <a:pPr lvl="3"/>
            <a:r>
              <a:rPr lang="sl-SI" noProof="0" smtClean="0"/>
              <a:t>Četrta raven</a:t>
            </a:r>
          </a:p>
          <a:p>
            <a:pPr lvl="4"/>
            <a:r>
              <a:rPr lang="sl-SI" noProof="0" smtClean="0"/>
              <a:t>Peta raven</a:t>
            </a:r>
            <a:endParaRPr lang="sl-SI" noProof="0" dirty="0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smtClean="0"/>
              <a:t>June 21  2017</a:t>
            </a:r>
            <a:endParaRPr lang="sl-SI" noProof="0" dirty="0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IMC Steering GM @ CERN, 2.11.2017, R.Pestotnik, Belle II Masterclass</a:t>
            </a:r>
            <a:endParaRPr lang="sl-SI" noProof="0" dirty="0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sl-SI" noProof="0" smtClean="0"/>
              <a:t>‹#›</a:t>
            </a:fld>
            <a:endParaRPr lang="sl-SI" noProof="0" dirty="0"/>
          </a:p>
        </p:txBody>
      </p:sp>
    </p:spTree>
    <p:extLst>
      <p:ext uri="{BB962C8B-B14F-4D97-AF65-F5344CB8AC3E}">
        <p14:creationId xmlns:p14="http://schemas.microsoft.com/office/powerpoint/2010/main" val="612817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noProof="0" smtClean="0"/>
              <a:t>Uredite slog naslova matrice</a:t>
            </a:r>
            <a:endParaRPr lang="sl-SI" noProof="0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sl-SI" noProof="0" smtClean="0"/>
              <a:t>Uredite sloge besedila matrice</a:t>
            </a:r>
          </a:p>
          <a:p>
            <a:pPr lvl="1"/>
            <a:r>
              <a:rPr lang="sl-SI" noProof="0" smtClean="0"/>
              <a:t>Druga raven</a:t>
            </a:r>
          </a:p>
          <a:p>
            <a:pPr lvl="2"/>
            <a:r>
              <a:rPr lang="sl-SI" noProof="0" smtClean="0"/>
              <a:t>Tretja raven</a:t>
            </a:r>
          </a:p>
          <a:p>
            <a:pPr lvl="3"/>
            <a:r>
              <a:rPr lang="sl-SI" noProof="0" smtClean="0"/>
              <a:t>Četrta raven</a:t>
            </a:r>
          </a:p>
          <a:p>
            <a:pPr lvl="4"/>
            <a:r>
              <a:rPr lang="sl-SI" noProof="0" smtClean="0"/>
              <a:t>Peta raven</a:t>
            </a:r>
            <a:endParaRPr lang="sl-SI" noProof="0" dirty="0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smtClean="0"/>
              <a:t>June 21  2017</a:t>
            </a:r>
            <a:endParaRPr lang="sl-SI" noProof="0" dirty="0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IMC Steering GM @ CERN, 2.11.2017, R.Pestotnik, Belle II Masterclass</a:t>
            </a:r>
            <a:endParaRPr lang="sl-SI" noProof="0" dirty="0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sl-SI" noProof="0" smtClean="0"/>
              <a:t>‹#›</a:t>
            </a:fld>
            <a:endParaRPr lang="sl-SI" noProof="0" dirty="0"/>
          </a:p>
        </p:txBody>
      </p:sp>
    </p:spTree>
    <p:extLst>
      <p:ext uri="{BB962C8B-B14F-4D97-AF65-F5344CB8AC3E}">
        <p14:creationId xmlns:p14="http://schemas.microsoft.com/office/powerpoint/2010/main" val="2185532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ravokotnik 18"/>
          <p:cNvSpPr/>
          <p:nvPr/>
        </p:nvSpPr>
        <p:spPr>
          <a:xfrm>
            <a:off x="8686800" y="5638800"/>
            <a:ext cx="457200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8" tIns="45724" rIns="91448" bIns="45724" rtlCol="0" anchor="ctr"/>
          <a:lstStyle/>
          <a:p>
            <a:pPr algn="ctr"/>
            <a:endParaRPr lang="sl-SI" sz="1350" noProof="0" dirty="0"/>
          </a:p>
        </p:txBody>
      </p:sp>
      <p:sp>
        <p:nvSpPr>
          <p:cNvPr id="20" name="Pravokotnik 19"/>
          <p:cNvSpPr/>
          <p:nvPr/>
        </p:nvSpPr>
        <p:spPr>
          <a:xfrm>
            <a:off x="8458200" y="5638800"/>
            <a:ext cx="228600" cy="1219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8" tIns="45724" rIns="91448" bIns="45724" rtlCol="0" anchor="ctr"/>
          <a:lstStyle/>
          <a:p>
            <a:pPr algn="ctr"/>
            <a:endParaRPr lang="sl-SI" sz="1350" noProof="0" dirty="0"/>
          </a:p>
        </p:txBody>
      </p:sp>
      <p:sp>
        <p:nvSpPr>
          <p:cNvPr id="24" name="Pravokotnik 23"/>
          <p:cNvSpPr/>
          <p:nvPr/>
        </p:nvSpPr>
        <p:spPr>
          <a:xfrm>
            <a:off x="912352" y="5638800"/>
            <a:ext cx="457200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8" tIns="45724" rIns="91448" bIns="45724" rtlCol="0" anchor="ctr"/>
          <a:lstStyle/>
          <a:p>
            <a:pPr algn="ctr"/>
            <a:endParaRPr lang="sl-SI" sz="1350" noProof="0" dirty="0"/>
          </a:p>
        </p:txBody>
      </p:sp>
      <p:sp>
        <p:nvSpPr>
          <p:cNvPr id="21" name="Pravokotnik 20"/>
          <p:cNvSpPr/>
          <p:nvPr/>
        </p:nvSpPr>
        <p:spPr>
          <a:xfrm>
            <a:off x="0" y="5638800"/>
            <a:ext cx="9144000" cy="12192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8" tIns="45724" rIns="91448" bIns="45724" rtlCol="0" anchor="ctr"/>
          <a:lstStyle/>
          <a:p>
            <a:pPr algn="ctr"/>
            <a:endParaRPr lang="sl-SI" sz="1350" noProof="0" dirty="0"/>
          </a:p>
        </p:txBody>
      </p:sp>
      <p:cxnSp>
        <p:nvCxnSpPr>
          <p:cNvPr id="22" name="Raven povezovalnik 21"/>
          <p:cNvCxnSpPr/>
          <p:nvPr/>
        </p:nvCxnSpPr>
        <p:spPr bwMode="white">
          <a:xfrm>
            <a:off x="8682231" y="5638800"/>
            <a:ext cx="0" cy="1219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ravokotnik 15"/>
          <p:cNvSpPr/>
          <p:nvPr/>
        </p:nvSpPr>
        <p:spPr>
          <a:xfrm>
            <a:off x="0" y="5643132"/>
            <a:ext cx="912352" cy="1214868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8" tIns="45724" rIns="91448" bIns="45724" rtlCol="0" anchor="ctr"/>
          <a:lstStyle/>
          <a:p>
            <a:pPr algn="ctr"/>
            <a:endParaRPr lang="sl-SI" sz="1350" noProof="0" dirty="0"/>
          </a:p>
        </p:txBody>
      </p:sp>
      <p:sp>
        <p:nvSpPr>
          <p:cNvPr id="18" name="Pi"/>
          <p:cNvSpPr>
            <a:spLocks/>
          </p:cNvSpPr>
          <p:nvPr/>
        </p:nvSpPr>
        <p:spPr bwMode="white">
          <a:xfrm>
            <a:off x="207401" y="6032500"/>
            <a:ext cx="445008" cy="519176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  <a:extLst/>
        </p:spPr>
        <p:txBody>
          <a:bodyPr vert="horz" wrap="square" lIns="91448" tIns="45724" rIns="91448" bIns="45724" numCol="1" anchor="t" anchorCtr="0" compatLnSpc="1">
            <a:prstTxWarp prst="textNoShape">
              <a:avLst/>
            </a:prstTxWarp>
          </a:bodyPr>
          <a:lstStyle/>
          <a:p>
            <a:endParaRPr lang="sl-SI" sz="1350" noProof="0" dirty="0"/>
          </a:p>
        </p:txBody>
      </p:sp>
      <p:cxnSp>
        <p:nvCxnSpPr>
          <p:cNvPr id="23" name="Raven povezovalnik 22"/>
          <p:cNvCxnSpPr/>
          <p:nvPr/>
        </p:nvCxnSpPr>
        <p:spPr bwMode="white">
          <a:xfrm>
            <a:off x="912352" y="5638800"/>
            <a:ext cx="0" cy="1219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Pravokotnik 25"/>
          <p:cNvSpPr/>
          <p:nvPr/>
        </p:nvSpPr>
        <p:spPr>
          <a:xfrm>
            <a:off x="8686800" y="0"/>
            <a:ext cx="457200" cy="609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8" tIns="45724" rIns="91448" bIns="45724" rtlCol="0" anchor="ctr"/>
          <a:lstStyle/>
          <a:p>
            <a:pPr algn="ctr"/>
            <a:endParaRPr lang="sl-SI" sz="1350" noProof="0" dirty="0"/>
          </a:p>
        </p:txBody>
      </p:sp>
      <p:sp>
        <p:nvSpPr>
          <p:cNvPr id="27" name="Pravokotnik 26"/>
          <p:cNvSpPr/>
          <p:nvPr/>
        </p:nvSpPr>
        <p:spPr>
          <a:xfrm>
            <a:off x="8458200" y="0"/>
            <a:ext cx="228600" cy="609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8" tIns="45724" rIns="91448" bIns="45724" rtlCol="0" anchor="ctr"/>
          <a:lstStyle/>
          <a:p>
            <a:pPr algn="ctr"/>
            <a:endParaRPr lang="sl-SI" sz="1350" noProof="0" dirty="0"/>
          </a:p>
        </p:txBody>
      </p:sp>
      <p:sp>
        <p:nvSpPr>
          <p:cNvPr id="28" name="Pravokotnik 27"/>
          <p:cNvSpPr/>
          <p:nvPr/>
        </p:nvSpPr>
        <p:spPr>
          <a:xfrm>
            <a:off x="914401" y="0"/>
            <a:ext cx="457200" cy="609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8" tIns="45724" rIns="91448" bIns="45724" rtlCol="0" anchor="ctr"/>
          <a:lstStyle/>
          <a:p>
            <a:pPr algn="ctr"/>
            <a:endParaRPr lang="sl-SI" sz="1350" noProof="0" dirty="0"/>
          </a:p>
        </p:txBody>
      </p:sp>
      <p:sp>
        <p:nvSpPr>
          <p:cNvPr id="29" name="Pravokotnik 28"/>
          <p:cNvSpPr/>
          <p:nvPr/>
        </p:nvSpPr>
        <p:spPr>
          <a:xfrm>
            <a:off x="-1" y="0"/>
            <a:ext cx="914400" cy="609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8" tIns="45724" rIns="91448" bIns="45724" rtlCol="0" anchor="ctr"/>
          <a:lstStyle/>
          <a:p>
            <a:pPr algn="ctr"/>
            <a:endParaRPr lang="sl-SI" sz="1350" noProof="0" dirty="0"/>
          </a:p>
        </p:txBody>
      </p:sp>
      <p:sp>
        <p:nvSpPr>
          <p:cNvPr id="30" name="Pravokotnik 29"/>
          <p:cNvSpPr/>
          <p:nvPr/>
        </p:nvSpPr>
        <p:spPr>
          <a:xfrm>
            <a:off x="0" y="0"/>
            <a:ext cx="9144000" cy="6096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8" tIns="45724" rIns="91448" bIns="45724" rtlCol="0" anchor="ctr"/>
          <a:lstStyle/>
          <a:p>
            <a:pPr algn="ctr"/>
            <a:endParaRPr lang="sl-SI" sz="1350" noProof="0" dirty="0"/>
          </a:p>
        </p:txBody>
      </p:sp>
      <p:cxnSp>
        <p:nvCxnSpPr>
          <p:cNvPr id="31" name="Raven povezovalnik 30"/>
          <p:cNvCxnSpPr/>
          <p:nvPr/>
        </p:nvCxnSpPr>
        <p:spPr bwMode="white">
          <a:xfrm>
            <a:off x="8682231" y="0"/>
            <a:ext cx="0" cy="6096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Pravokotnik 31"/>
          <p:cNvSpPr/>
          <p:nvPr/>
        </p:nvSpPr>
        <p:spPr>
          <a:xfrm>
            <a:off x="0" y="0"/>
            <a:ext cx="912352" cy="609600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8" tIns="45724" rIns="91448" bIns="45724" rtlCol="0" anchor="ctr"/>
          <a:lstStyle/>
          <a:p>
            <a:pPr algn="ctr"/>
            <a:endParaRPr lang="sl-SI" sz="1350" noProof="0" dirty="0"/>
          </a:p>
        </p:txBody>
      </p:sp>
      <p:cxnSp>
        <p:nvCxnSpPr>
          <p:cNvPr id="33" name="Raven povezovalnik 32"/>
          <p:cNvCxnSpPr/>
          <p:nvPr/>
        </p:nvCxnSpPr>
        <p:spPr bwMode="white">
          <a:xfrm>
            <a:off x="914401" y="0"/>
            <a:ext cx="0" cy="6096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smtClean="0"/>
              <a:t>June 21  2017</a:t>
            </a:r>
            <a:endParaRPr lang="sl-SI" noProof="0" dirty="0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smtClean="0"/>
              <a:t>IMC Steering GM @ CERN, 2.11.2017, R.Pestotnik, Belle II Masterclass</a:t>
            </a:r>
            <a:endParaRPr lang="sl-SI" noProof="0" dirty="0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DC1BBB0-96F0-4077-A278-0F3FB5C104D3}" type="slidenum">
              <a:rPr lang="sl-SI" noProof="0" smtClean="0"/>
              <a:pPr/>
              <a:t>‹#›</a:t>
            </a:fld>
            <a:endParaRPr lang="sl-SI" noProof="0" dirty="0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199272" y="1600201"/>
            <a:ext cx="6214072" cy="2654064"/>
          </a:xfrm>
        </p:spPr>
        <p:txBody>
          <a:bodyPr anchor="b">
            <a:normAutofit/>
          </a:bodyPr>
          <a:lstStyle>
            <a:lvl1pPr algn="l">
              <a:defRPr sz="4051" b="0" cap="none" baseline="0"/>
            </a:lvl1pPr>
          </a:lstStyle>
          <a:p>
            <a:r>
              <a:rPr lang="sl-SI" noProof="0" smtClean="0"/>
              <a:t>Uredite slog naslova matrice</a:t>
            </a:r>
            <a:endParaRPr lang="sl-SI" noProof="0" dirty="0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1199273" y="4259997"/>
            <a:ext cx="5449886" cy="1150203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2401">
                <a:solidFill>
                  <a:schemeClr val="tx1"/>
                </a:solidFill>
              </a:defRPr>
            </a:lvl1pPr>
            <a:lvl2pPr marL="342991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98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974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966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957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949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94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932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l-SI" noProof="0" smtClean="0"/>
              <a:t>Uredite sloge besedila matrice</a:t>
            </a:r>
          </a:p>
        </p:txBody>
      </p:sp>
    </p:spTree>
    <p:extLst>
      <p:ext uri="{BB962C8B-B14F-4D97-AF65-F5344CB8AC3E}">
        <p14:creationId xmlns:p14="http://schemas.microsoft.com/office/powerpoint/2010/main" val="3234467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noProof="0" smtClean="0"/>
              <a:t>Uredite slog naslova matrice</a:t>
            </a:r>
            <a:endParaRPr lang="sl-SI" noProof="0" dirty="0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1195388" y="1600200"/>
            <a:ext cx="3611880" cy="4572000"/>
          </a:xfrm>
        </p:spPr>
        <p:txBody>
          <a:bodyPr/>
          <a:lstStyle>
            <a:lvl1pPr>
              <a:defRPr sz="2101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sl-SI" noProof="0" smtClean="0"/>
              <a:t>Uredite sloge besedila matrice</a:t>
            </a:r>
          </a:p>
          <a:p>
            <a:pPr lvl="1"/>
            <a:r>
              <a:rPr lang="sl-SI" noProof="0" smtClean="0"/>
              <a:t>Druga raven</a:t>
            </a:r>
          </a:p>
          <a:p>
            <a:pPr lvl="2"/>
            <a:r>
              <a:rPr lang="sl-SI" noProof="0" smtClean="0"/>
              <a:t>Tretja raven</a:t>
            </a:r>
          </a:p>
          <a:p>
            <a:pPr lvl="3"/>
            <a:r>
              <a:rPr lang="sl-SI" noProof="0" smtClean="0"/>
              <a:t>Četrta raven</a:t>
            </a:r>
          </a:p>
          <a:p>
            <a:pPr lvl="4"/>
            <a:r>
              <a:rPr lang="sl-SI" noProof="0" smtClean="0"/>
              <a:t>Peta raven</a:t>
            </a:r>
            <a:endParaRPr lang="sl-SI" noProof="0" dirty="0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922520" y="1600200"/>
            <a:ext cx="3611880" cy="4572000"/>
          </a:xfrm>
        </p:spPr>
        <p:txBody>
          <a:bodyPr/>
          <a:lstStyle>
            <a:lvl1pPr>
              <a:defRPr sz="2101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 baseline="0"/>
            </a:lvl6pPr>
            <a:lvl7pPr>
              <a:defRPr sz="1350" baseline="0"/>
            </a:lvl7pPr>
            <a:lvl8pPr>
              <a:defRPr sz="1350" baseline="0"/>
            </a:lvl8pPr>
            <a:lvl9pPr>
              <a:defRPr sz="1350" baseline="0"/>
            </a:lvl9pPr>
          </a:lstStyle>
          <a:p>
            <a:pPr lvl="0"/>
            <a:r>
              <a:rPr lang="sl-SI" noProof="0" smtClean="0"/>
              <a:t>Uredite sloge besedila matrice</a:t>
            </a:r>
          </a:p>
          <a:p>
            <a:pPr lvl="1"/>
            <a:r>
              <a:rPr lang="sl-SI" noProof="0" smtClean="0"/>
              <a:t>Druga raven</a:t>
            </a:r>
          </a:p>
          <a:p>
            <a:pPr lvl="2"/>
            <a:r>
              <a:rPr lang="sl-SI" noProof="0" smtClean="0"/>
              <a:t>Tretja raven</a:t>
            </a:r>
          </a:p>
          <a:p>
            <a:pPr lvl="3"/>
            <a:r>
              <a:rPr lang="sl-SI" noProof="0" smtClean="0"/>
              <a:t>Četrta raven</a:t>
            </a:r>
          </a:p>
          <a:p>
            <a:pPr lvl="4"/>
            <a:r>
              <a:rPr lang="sl-SI" noProof="0" smtClean="0"/>
              <a:t>Peta raven</a:t>
            </a:r>
            <a:endParaRPr lang="sl-SI" noProof="0" dirty="0"/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smtClean="0"/>
              <a:t>June 21  2017</a:t>
            </a:r>
            <a:endParaRPr lang="sl-SI" noProof="0" dirty="0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IMC Steering GM @ CERN, 2.11.2017, R.Pestotnik, Belle II Masterclass</a:t>
            </a:r>
            <a:endParaRPr lang="sl-SI" noProof="0" dirty="0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sl-SI" noProof="0" smtClean="0"/>
              <a:t>‹#›</a:t>
            </a:fld>
            <a:endParaRPr lang="sl-SI" noProof="0" dirty="0"/>
          </a:p>
        </p:txBody>
      </p:sp>
    </p:spTree>
    <p:extLst>
      <p:ext uri="{BB962C8B-B14F-4D97-AF65-F5344CB8AC3E}">
        <p14:creationId xmlns:p14="http://schemas.microsoft.com/office/powerpoint/2010/main" val="1239113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195389" y="177801"/>
            <a:ext cx="7339012" cy="1239837"/>
          </a:xfrm>
        </p:spPr>
        <p:txBody>
          <a:bodyPr/>
          <a:lstStyle>
            <a:lvl1pPr>
              <a:defRPr/>
            </a:lvl1pPr>
          </a:lstStyle>
          <a:p>
            <a:r>
              <a:rPr lang="sl-SI" noProof="0" smtClean="0"/>
              <a:t>Uredite slog naslova matrice</a:t>
            </a:r>
            <a:endParaRPr lang="sl-SI" noProof="0" dirty="0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1195389" y="1499616"/>
            <a:ext cx="3615107" cy="93878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1800" b="0" cap="all" baseline="0"/>
            </a:lvl1pPr>
            <a:lvl2pPr marL="342991" indent="0">
              <a:buNone/>
              <a:defRPr sz="1500" b="1"/>
            </a:lvl2pPr>
            <a:lvl3pPr marL="685983" indent="0">
              <a:buNone/>
              <a:defRPr sz="1350" b="1"/>
            </a:lvl3pPr>
            <a:lvl4pPr marL="1028974" indent="0">
              <a:buNone/>
              <a:defRPr sz="1200" b="1"/>
            </a:lvl4pPr>
            <a:lvl5pPr marL="1371966" indent="0">
              <a:buNone/>
              <a:defRPr sz="1200" b="1"/>
            </a:lvl5pPr>
            <a:lvl6pPr marL="1714957" indent="0">
              <a:buNone/>
              <a:defRPr sz="1200" b="1"/>
            </a:lvl6pPr>
            <a:lvl7pPr marL="2057949" indent="0">
              <a:buNone/>
              <a:defRPr sz="1200" b="1"/>
            </a:lvl7pPr>
            <a:lvl8pPr marL="2400940" indent="0">
              <a:buNone/>
              <a:defRPr sz="1200" b="1"/>
            </a:lvl8pPr>
            <a:lvl9pPr marL="2743932" indent="0">
              <a:buNone/>
              <a:defRPr sz="1200" b="1"/>
            </a:lvl9pPr>
          </a:lstStyle>
          <a:p>
            <a:pPr lvl="0"/>
            <a:r>
              <a:rPr lang="sl-SI" noProof="0" smtClean="0"/>
              <a:t>Uredite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1195388" y="2514707"/>
            <a:ext cx="3611880" cy="365749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 baseline="0"/>
            </a:lvl8pPr>
            <a:lvl9pPr>
              <a:defRPr sz="1200" baseline="0"/>
            </a:lvl9pPr>
          </a:lstStyle>
          <a:p>
            <a:pPr lvl="0"/>
            <a:r>
              <a:rPr lang="sl-SI" noProof="0" smtClean="0"/>
              <a:t>Uredite sloge besedila matrice</a:t>
            </a:r>
          </a:p>
          <a:p>
            <a:pPr lvl="1"/>
            <a:r>
              <a:rPr lang="sl-SI" noProof="0" smtClean="0"/>
              <a:t>Druga raven</a:t>
            </a:r>
          </a:p>
          <a:p>
            <a:pPr lvl="2"/>
            <a:r>
              <a:rPr lang="sl-SI" noProof="0" smtClean="0"/>
              <a:t>Tretja raven</a:t>
            </a:r>
          </a:p>
          <a:p>
            <a:pPr lvl="3"/>
            <a:r>
              <a:rPr lang="sl-SI" noProof="0" smtClean="0"/>
              <a:t>Četrta raven</a:t>
            </a:r>
          </a:p>
          <a:p>
            <a:pPr lvl="4"/>
            <a:r>
              <a:rPr lang="sl-SI" noProof="0" smtClean="0"/>
              <a:t>Peta raven</a:t>
            </a:r>
            <a:endParaRPr lang="sl-SI" noProof="0" dirty="0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>
          <a:xfrm>
            <a:off x="4919293" y="1499616"/>
            <a:ext cx="3615107" cy="93878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1800" b="0" cap="all" baseline="0"/>
            </a:lvl1pPr>
            <a:lvl2pPr marL="342991" indent="0">
              <a:buNone/>
              <a:defRPr sz="1500" b="1"/>
            </a:lvl2pPr>
            <a:lvl3pPr marL="685983" indent="0">
              <a:buNone/>
              <a:defRPr sz="1350" b="1"/>
            </a:lvl3pPr>
            <a:lvl4pPr marL="1028974" indent="0">
              <a:buNone/>
              <a:defRPr sz="1200" b="1"/>
            </a:lvl4pPr>
            <a:lvl5pPr marL="1371966" indent="0">
              <a:buNone/>
              <a:defRPr sz="1200" b="1"/>
            </a:lvl5pPr>
            <a:lvl6pPr marL="1714957" indent="0">
              <a:buNone/>
              <a:defRPr sz="1200" b="1"/>
            </a:lvl6pPr>
            <a:lvl7pPr marL="2057949" indent="0">
              <a:buNone/>
              <a:defRPr sz="1200" b="1"/>
            </a:lvl7pPr>
            <a:lvl8pPr marL="2400940" indent="0">
              <a:buNone/>
              <a:defRPr sz="1200" b="1"/>
            </a:lvl8pPr>
            <a:lvl9pPr marL="2743932" indent="0">
              <a:buNone/>
              <a:defRPr sz="1200" b="1"/>
            </a:lvl9pPr>
          </a:lstStyle>
          <a:p>
            <a:pPr lvl="0"/>
            <a:r>
              <a:rPr lang="sl-SI" noProof="0" smtClean="0"/>
              <a:t>Uredite sloge besedila matrice</a:t>
            </a:r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919293" y="2514600"/>
            <a:ext cx="3615107" cy="365556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sl-SI" noProof="0" smtClean="0"/>
              <a:t>Uredite sloge besedila matrice</a:t>
            </a:r>
          </a:p>
          <a:p>
            <a:pPr lvl="1"/>
            <a:r>
              <a:rPr lang="sl-SI" noProof="0" smtClean="0"/>
              <a:t>Druga raven</a:t>
            </a:r>
          </a:p>
          <a:p>
            <a:pPr lvl="2"/>
            <a:r>
              <a:rPr lang="sl-SI" noProof="0" smtClean="0"/>
              <a:t>Tretja raven</a:t>
            </a:r>
          </a:p>
          <a:p>
            <a:pPr lvl="3"/>
            <a:r>
              <a:rPr lang="sl-SI" noProof="0" smtClean="0"/>
              <a:t>Četrta raven</a:t>
            </a:r>
          </a:p>
          <a:p>
            <a:pPr lvl="4"/>
            <a:r>
              <a:rPr lang="sl-SI" noProof="0" smtClean="0"/>
              <a:t>Peta raven</a:t>
            </a:r>
            <a:endParaRPr lang="sl-SI" noProof="0" dirty="0"/>
          </a:p>
        </p:txBody>
      </p:sp>
      <p:sp>
        <p:nvSpPr>
          <p:cNvPr id="7" name="Ograda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smtClean="0"/>
              <a:t>June 21  2017</a:t>
            </a:r>
            <a:endParaRPr lang="sl-SI" noProof="0" dirty="0"/>
          </a:p>
        </p:txBody>
      </p:sp>
      <p:sp>
        <p:nvSpPr>
          <p:cNvPr id="8" name="Ograda no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IMC Steering GM @ CERN, 2.11.2017, R.Pestotnik, Belle II Masterclass</a:t>
            </a:r>
            <a:endParaRPr lang="sl-SI" noProof="0" dirty="0"/>
          </a:p>
        </p:txBody>
      </p:sp>
      <p:sp>
        <p:nvSpPr>
          <p:cNvPr id="9" name="Ograda številke diapoz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sl-SI" noProof="0" smtClean="0"/>
              <a:t>‹#›</a:t>
            </a:fld>
            <a:endParaRPr lang="sl-SI" noProof="0" dirty="0"/>
          </a:p>
        </p:txBody>
      </p:sp>
    </p:spTree>
    <p:extLst>
      <p:ext uri="{BB962C8B-B14F-4D97-AF65-F5344CB8AC3E}">
        <p14:creationId xmlns:p14="http://schemas.microsoft.com/office/powerpoint/2010/main" val="2138358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noProof="0" smtClean="0"/>
              <a:t>Uredite slog naslova matrice</a:t>
            </a:r>
            <a:endParaRPr lang="sl-SI" noProof="0" dirty="0"/>
          </a:p>
        </p:txBody>
      </p:sp>
      <p:sp>
        <p:nvSpPr>
          <p:cNvPr id="3" name="Ograda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smtClean="0"/>
              <a:t>June 21  2017</a:t>
            </a:r>
            <a:endParaRPr lang="sl-SI" noProof="0" dirty="0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IMC Steering GM @ CERN, 2.11.2017, R.Pestotnik, Belle II Masterclass</a:t>
            </a:r>
            <a:endParaRPr lang="sl-SI" noProof="0" dirty="0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sl-SI" noProof="0" smtClean="0"/>
              <a:t>‹#›</a:t>
            </a:fld>
            <a:endParaRPr lang="sl-SI" noProof="0" dirty="0"/>
          </a:p>
        </p:txBody>
      </p:sp>
    </p:spTree>
    <p:extLst>
      <p:ext uri="{BB962C8B-B14F-4D97-AF65-F5344CB8AC3E}">
        <p14:creationId xmlns:p14="http://schemas.microsoft.com/office/powerpoint/2010/main" val="3163578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ravokotnik 4"/>
          <p:cNvSpPr/>
          <p:nvPr/>
        </p:nvSpPr>
        <p:spPr>
          <a:xfrm>
            <a:off x="469802" y="0"/>
            <a:ext cx="2286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8" tIns="45724" rIns="91448" bIns="45724" rtlCol="0" anchor="ctr"/>
          <a:lstStyle/>
          <a:p>
            <a:pPr lvl="0" algn="ctr"/>
            <a:endParaRPr lang="sl-SI" sz="1350" noProof="0" dirty="0"/>
          </a:p>
        </p:txBody>
      </p:sp>
      <p:sp>
        <p:nvSpPr>
          <p:cNvPr id="6" name="Pravokotnik 5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8" tIns="45724" rIns="91448" bIns="45724" rtlCol="0" anchor="ctr"/>
          <a:lstStyle/>
          <a:p>
            <a:pPr lvl="0" algn="ctr"/>
            <a:endParaRPr lang="sl-SI" sz="1350" noProof="0" dirty="0"/>
          </a:p>
        </p:txBody>
      </p:sp>
      <p:cxnSp>
        <p:nvCxnSpPr>
          <p:cNvPr id="7" name="Raven povezovalnik 6"/>
          <p:cNvCxnSpPr/>
          <p:nvPr/>
        </p:nvCxnSpPr>
        <p:spPr bwMode="white">
          <a:xfrm>
            <a:off x="462978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Pravokotnik 7"/>
          <p:cNvSpPr/>
          <p:nvPr/>
        </p:nvSpPr>
        <p:spPr>
          <a:xfrm>
            <a:off x="8229600" y="0"/>
            <a:ext cx="692146" cy="6858000"/>
          </a:xfrm>
          <a:prstGeom prst="rect">
            <a:avLst/>
          </a:prstGeom>
          <a:solidFill>
            <a:schemeClr val="accent1">
              <a:lumMod val="75000"/>
              <a:alpha val="8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8" tIns="45724" rIns="91448" bIns="45724" rtlCol="0" anchor="ctr"/>
          <a:lstStyle/>
          <a:p>
            <a:pPr lvl="0" algn="ctr"/>
            <a:endParaRPr lang="sl-SI" sz="1350" noProof="0" dirty="0"/>
          </a:p>
        </p:txBody>
      </p:sp>
      <p:sp>
        <p:nvSpPr>
          <p:cNvPr id="9" name="Pravokotnik 8"/>
          <p:cNvSpPr/>
          <p:nvPr/>
        </p:nvSpPr>
        <p:spPr>
          <a:xfrm>
            <a:off x="8921746" y="0"/>
            <a:ext cx="228600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8" tIns="45724" rIns="91448" bIns="45724" rtlCol="0" anchor="ctr"/>
          <a:lstStyle/>
          <a:p>
            <a:pPr lvl="0" algn="ctr"/>
            <a:endParaRPr lang="sl-SI" sz="1350" noProof="0" dirty="0"/>
          </a:p>
        </p:txBody>
      </p:sp>
      <p:sp>
        <p:nvSpPr>
          <p:cNvPr id="2" name="Ograda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smtClean="0"/>
              <a:t>June 21  2017</a:t>
            </a:r>
            <a:endParaRPr lang="sl-SI" noProof="0" dirty="0"/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IMC Steering GM @ CERN, 2.11.2017, R.Pestotnik, Belle II Masterclass</a:t>
            </a:r>
            <a:endParaRPr lang="sl-SI" noProof="0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DC1BBB0-96F0-4077-A278-0F3FB5C104D3}" type="slidenum">
              <a:rPr lang="sl-SI" noProof="0" smtClean="0"/>
              <a:pPr/>
              <a:t>‹#›</a:t>
            </a:fld>
            <a:endParaRPr lang="sl-SI" noProof="0" dirty="0"/>
          </a:p>
        </p:txBody>
      </p:sp>
    </p:spTree>
    <p:extLst>
      <p:ext uri="{BB962C8B-B14F-4D97-AF65-F5344CB8AC3E}">
        <p14:creationId xmlns:p14="http://schemas.microsoft.com/office/powerpoint/2010/main" val="178381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ravokotnik 7"/>
          <p:cNvSpPr/>
          <p:nvPr/>
        </p:nvSpPr>
        <p:spPr>
          <a:xfrm>
            <a:off x="466466" y="0"/>
            <a:ext cx="3111598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8" tIns="45724" rIns="91448" bIns="45724" rtlCol="0" anchor="ctr"/>
          <a:lstStyle/>
          <a:p>
            <a:pPr lvl="0" algn="ctr"/>
            <a:endParaRPr lang="sl-SI" sz="1350" noProof="0" dirty="0"/>
          </a:p>
        </p:txBody>
      </p:sp>
      <p:sp>
        <p:nvSpPr>
          <p:cNvPr id="9" name="Pravokotnik 8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8" tIns="45724" rIns="91448" bIns="45724" rtlCol="0" anchor="ctr"/>
          <a:lstStyle/>
          <a:p>
            <a:pPr lvl="0" algn="ctr"/>
            <a:endParaRPr lang="sl-SI" sz="1350" noProof="0" dirty="0"/>
          </a:p>
        </p:txBody>
      </p:sp>
      <p:cxnSp>
        <p:nvCxnSpPr>
          <p:cNvPr id="10" name="Raven povezovalnik 9"/>
          <p:cNvCxnSpPr/>
          <p:nvPr/>
        </p:nvCxnSpPr>
        <p:spPr bwMode="white">
          <a:xfrm>
            <a:off x="466465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Pravokotnik 10"/>
          <p:cNvSpPr/>
          <p:nvPr/>
        </p:nvSpPr>
        <p:spPr>
          <a:xfrm>
            <a:off x="8915400" y="0"/>
            <a:ext cx="228600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8" tIns="45724" rIns="91448" bIns="45724" rtlCol="0" anchor="ctr"/>
          <a:lstStyle/>
          <a:p>
            <a:pPr lvl="0" algn="ctr"/>
            <a:endParaRPr lang="sl-SI" sz="1350" noProof="0" dirty="0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 bwMode="white">
          <a:xfrm>
            <a:off x="805890" y="381000"/>
            <a:ext cx="2470710" cy="1371600"/>
          </a:xfrm>
        </p:spPr>
        <p:txBody>
          <a:bodyPr anchor="b">
            <a:normAutofit/>
          </a:bodyPr>
          <a:lstStyle>
            <a:lvl1pPr algn="l">
              <a:defRPr sz="2101" b="0" cap="all" baseline="0">
                <a:solidFill>
                  <a:schemeClr val="bg1"/>
                </a:solidFill>
              </a:defRPr>
            </a:lvl1pPr>
          </a:lstStyle>
          <a:p>
            <a:r>
              <a:rPr lang="sl-SI" noProof="0" smtClean="0"/>
              <a:t>Uredite slog naslova matrice</a:t>
            </a:r>
            <a:endParaRPr lang="sl-SI" noProof="0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886200" y="482600"/>
            <a:ext cx="4648200" cy="5689600"/>
          </a:xfrm>
        </p:spPr>
        <p:txBody>
          <a:bodyPr>
            <a:normAutofit/>
          </a:bodyPr>
          <a:lstStyle>
            <a:lvl1pPr>
              <a:defRPr sz="2101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 baseline="0"/>
            </a:lvl8pPr>
            <a:lvl9pPr>
              <a:defRPr sz="1350" baseline="0"/>
            </a:lvl9pPr>
          </a:lstStyle>
          <a:p>
            <a:pPr lvl="0"/>
            <a:r>
              <a:rPr lang="sl-SI" noProof="0" smtClean="0"/>
              <a:t>Uredite sloge besedila matrice</a:t>
            </a:r>
          </a:p>
          <a:p>
            <a:pPr lvl="1"/>
            <a:r>
              <a:rPr lang="sl-SI" noProof="0" smtClean="0"/>
              <a:t>Druga raven</a:t>
            </a:r>
          </a:p>
          <a:p>
            <a:pPr lvl="2"/>
            <a:r>
              <a:rPr lang="sl-SI" noProof="0" smtClean="0"/>
              <a:t>Tretja raven</a:t>
            </a:r>
          </a:p>
          <a:p>
            <a:pPr lvl="3"/>
            <a:r>
              <a:rPr lang="sl-SI" noProof="0" smtClean="0"/>
              <a:t>Četrta raven</a:t>
            </a:r>
          </a:p>
          <a:p>
            <a:pPr lvl="4"/>
            <a:r>
              <a:rPr lang="sl-SI" noProof="0" smtClean="0"/>
              <a:t>Peta raven</a:t>
            </a:r>
            <a:endParaRPr lang="sl-SI" noProof="0" dirty="0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 bwMode="white">
          <a:xfrm>
            <a:off x="805890" y="1828800"/>
            <a:ext cx="2470710" cy="4343400"/>
          </a:xfrm>
        </p:spPr>
        <p:txBody>
          <a:bodyPr>
            <a:normAutofit/>
          </a:bodyPr>
          <a:lstStyle>
            <a:lvl1pPr marL="0" indent="0">
              <a:buNone/>
              <a:defRPr sz="1500">
                <a:solidFill>
                  <a:schemeClr val="bg1"/>
                </a:solidFill>
              </a:defRPr>
            </a:lvl1pPr>
            <a:lvl2pPr marL="342991" indent="0">
              <a:buNone/>
              <a:defRPr sz="900"/>
            </a:lvl2pPr>
            <a:lvl3pPr marL="685983" indent="0">
              <a:buNone/>
              <a:defRPr sz="750"/>
            </a:lvl3pPr>
            <a:lvl4pPr marL="1028974" indent="0">
              <a:buNone/>
              <a:defRPr sz="675"/>
            </a:lvl4pPr>
            <a:lvl5pPr marL="1371966" indent="0">
              <a:buNone/>
              <a:defRPr sz="675"/>
            </a:lvl5pPr>
            <a:lvl6pPr marL="1714957" indent="0">
              <a:buNone/>
              <a:defRPr sz="675"/>
            </a:lvl6pPr>
            <a:lvl7pPr marL="2057949" indent="0">
              <a:buNone/>
              <a:defRPr sz="675"/>
            </a:lvl7pPr>
            <a:lvl8pPr marL="2400940" indent="0">
              <a:buNone/>
              <a:defRPr sz="675"/>
            </a:lvl8pPr>
            <a:lvl9pPr marL="2743932" indent="0">
              <a:buNone/>
              <a:defRPr sz="675"/>
            </a:lvl9pPr>
          </a:lstStyle>
          <a:p>
            <a:pPr lvl="0"/>
            <a:r>
              <a:rPr lang="sl-SI" noProof="0" smtClean="0"/>
              <a:t>Uredite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smtClean="0"/>
              <a:t>June 21  2017</a:t>
            </a:r>
            <a:endParaRPr lang="sl-SI" noProof="0" dirty="0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IMC Steering GM @ CERN, 2.11.2017, R.Pestotnik, Belle II Masterclass</a:t>
            </a:r>
            <a:endParaRPr lang="sl-SI" noProof="0" dirty="0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sl-SI" noProof="0" smtClean="0"/>
              <a:t>‹#›</a:t>
            </a:fld>
            <a:endParaRPr lang="sl-SI" noProof="0" dirty="0"/>
          </a:p>
        </p:txBody>
      </p:sp>
    </p:spTree>
    <p:extLst>
      <p:ext uri="{BB962C8B-B14F-4D97-AF65-F5344CB8AC3E}">
        <p14:creationId xmlns:p14="http://schemas.microsoft.com/office/powerpoint/2010/main" val="3518043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ravokotnik 10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8" tIns="45724" rIns="91448" bIns="45724" rtlCol="0" anchor="ctr"/>
          <a:lstStyle/>
          <a:p>
            <a:pPr lvl="0" algn="ctr"/>
            <a:endParaRPr lang="sl-SI" sz="1350" noProof="0" dirty="0"/>
          </a:p>
        </p:txBody>
      </p:sp>
      <p:sp>
        <p:nvSpPr>
          <p:cNvPr id="8" name="Pravokotnik 7"/>
          <p:cNvSpPr/>
          <p:nvPr/>
        </p:nvSpPr>
        <p:spPr>
          <a:xfrm>
            <a:off x="8915400" y="0"/>
            <a:ext cx="228600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8" tIns="45724" rIns="91448" bIns="45724" rtlCol="0" anchor="ctr"/>
          <a:lstStyle/>
          <a:p>
            <a:pPr lvl="0" algn="ctr"/>
            <a:endParaRPr lang="sl-SI" sz="1350" noProof="0" dirty="0"/>
          </a:p>
        </p:txBody>
      </p:sp>
      <p:sp>
        <p:nvSpPr>
          <p:cNvPr id="9" name="Pravokotnik 8"/>
          <p:cNvSpPr/>
          <p:nvPr/>
        </p:nvSpPr>
        <p:spPr>
          <a:xfrm>
            <a:off x="3657600" y="0"/>
            <a:ext cx="5264146" cy="685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8" tIns="45724" rIns="91448" bIns="45724" rtlCol="0" anchor="ctr"/>
          <a:lstStyle/>
          <a:p>
            <a:pPr lvl="0" algn="ctr"/>
            <a:endParaRPr lang="sl-SI" sz="1350" noProof="0" dirty="0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05890" y="381000"/>
            <a:ext cx="2470710" cy="1371600"/>
          </a:xfrm>
        </p:spPr>
        <p:txBody>
          <a:bodyPr anchor="b">
            <a:normAutofit/>
          </a:bodyPr>
          <a:lstStyle>
            <a:lvl1pPr algn="l">
              <a:defRPr sz="2101" b="0" cap="all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sl-SI" noProof="0" smtClean="0"/>
              <a:t>Uredite slog naslova matrice</a:t>
            </a:r>
            <a:endParaRPr lang="sl-SI" noProof="0" dirty="0"/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 bwMode="auto">
          <a:xfrm>
            <a:off x="3886200" y="482600"/>
            <a:ext cx="4648200" cy="5689600"/>
          </a:xfrm>
          <a:ln w="1905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101"/>
            </a:lvl1pPr>
            <a:lvl2pPr marL="342991" indent="0">
              <a:buNone/>
              <a:defRPr sz="2101"/>
            </a:lvl2pPr>
            <a:lvl3pPr marL="685983" indent="0">
              <a:buNone/>
              <a:defRPr sz="1800"/>
            </a:lvl3pPr>
            <a:lvl4pPr marL="1028974" indent="0">
              <a:buNone/>
              <a:defRPr sz="1500"/>
            </a:lvl4pPr>
            <a:lvl5pPr marL="1371966" indent="0">
              <a:buNone/>
              <a:defRPr sz="1500"/>
            </a:lvl5pPr>
            <a:lvl6pPr marL="1714957" indent="0">
              <a:buNone/>
              <a:defRPr sz="1500"/>
            </a:lvl6pPr>
            <a:lvl7pPr marL="2057949" indent="0">
              <a:buNone/>
              <a:defRPr sz="1500"/>
            </a:lvl7pPr>
            <a:lvl8pPr marL="2400940" indent="0">
              <a:buNone/>
              <a:defRPr sz="1500"/>
            </a:lvl8pPr>
            <a:lvl9pPr marL="2743932" indent="0">
              <a:buNone/>
              <a:defRPr sz="1500"/>
            </a:lvl9pPr>
          </a:lstStyle>
          <a:p>
            <a:r>
              <a:rPr lang="sl-SI" noProof="0" smtClean="0"/>
              <a:t>Kliknite ikono, če želite dodati sliko</a:t>
            </a:r>
            <a:endParaRPr lang="sl-SI" noProof="0" dirty="0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805890" y="1828800"/>
            <a:ext cx="2470710" cy="4343400"/>
          </a:xfrm>
        </p:spPr>
        <p:txBody>
          <a:bodyPr>
            <a:normAutofit/>
          </a:bodyPr>
          <a:lstStyle>
            <a:lvl1pPr marL="0" indent="0">
              <a:buNone/>
              <a:defRPr sz="1500">
                <a:solidFill>
                  <a:schemeClr val="tx1"/>
                </a:solidFill>
              </a:defRPr>
            </a:lvl1pPr>
            <a:lvl2pPr marL="342991" indent="0">
              <a:buNone/>
              <a:defRPr sz="900"/>
            </a:lvl2pPr>
            <a:lvl3pPr marL="685983" indent="0">
              <a:buNone/>
              <a:defRPr sz="750"/>
            </a:lvl3pPr>
            <a:lvl4pPr marL="1028974" indent="0">
              <a:buNone/>
              <a:defRPr sz="675"/>
            </a:lvl4pPr>
            <a:lvl5pPr marL="1371966" indent="0">
              <a:buNone/>
              <a:defRPr sz="675"/>
            </a:lvl5pPr>
            <a:lvl6pPr marL="1714957" indent="0">
              <a:buNone/>
              <a:defRPr sz="675"/>
            </a:lvl6pPr>
            <a:lvl7pPr marL="2057949" indent="0">
              <a:buNone/>
              <a:defRPr sz="675"/>
            </a:lvl7pPr>
            <a:lvl8pPr marL="2400940" indent="0">
              <a:buNone/>
              <a:defRPr sz="675"/>
            </a:lvl8pPr>
            <a:lvl9pPr marL="2743932" indent="0">
              <a:buNone/>
              <a:defRPr sz="675"/>
            </a:lvl9pPr>
          </a:lstStyle>
          <a:p>
            <a:pPr lvl="0"/>
            <a:r>
              <a:rPr lang="sl-SI" noProof="0" smtClean="0"/>
              <a:t>Uredite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smtClean="0"/>
              <a:t>June 21  2017</a:t>
            </a:r>
            <a:endParaRPr lang="sl-SI" noProof="0" dirty="0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IMC Steering GM @ CERN, 2.11.2017, R.Pestotnik, Belle II Masterclass</a:t>
            </a:r>
            <a:endParaRPr lang="sl-SI" noProof="0" dirty="0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sl-SI" noProof="0" smtClean="0"/>
              <a:t>‹#›</a:t>
            </a:fld>
            <a:endParaRPr lang="sl-SI" noProof="0" dirty="0"/>
          </a:p>
        </p:txBody>
      </p:sp>
      <p:cxnSp>
        <p:nvCxnSpPr>
          <p:cNvPr id="10" name="Raven povezovalnik 9"/>
          <p:cNvCxnSpPr/>
          <p:nvPr/>
        </p:nvCxnSpPr>
        <p:spPr bwMode="white">
          <a:xfrm>
            <a:off x="8912221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390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avokotnik 6"/>
          <p:cNvSpPr/>
          <p:nvPr/>
        </p:nvSpPr>
        <p:spPr>
          <a:xfrm>
            <a:off x="8915400" y="0"/>
            <a:ext cx="228600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8" tIns="45724" rIns="91448" bIns="45724" rtlCol="0" anchor="ctr"/>
          <a:lstStyle/>
          <a:p>
            <a:pPr lvl="0" algn="ctr"/>
            <a:endParaRPr lang="sl-SI" sz="1350" noProof="0" dirty="0"/>
          </a:p>
        </p:txBody>
      </p:sp>
      <p:sp>
        <p:nvSpPr>
          <p:cNvPr id="8" name="Pravokotnik 7"/>
          <p:cNvSpPr/>
          <p:nvPr/>
        </p:nvSpPr>
        <p:spPr>
          <a:xfrm>
            <a:off x="462978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8" tIns="45724" rIns="91448" bIns="45724" rtlCol="0" anchor="ctr"/>
          <a:lstStyle/>
          <a:p>
            <a:pPr algn="ctr"/>
            <a:endParaRPr lang="sl-SI" sz="1350" noProof="0" dirty="0"/>
          </a:p>
        </p:txBody>
      </p:sp>
      <p:sp>
        <p:nvSpPr>
          <p:cNvPr id="9" name="Pravokotnik 8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>
              <a:lumMod val="75000"/>
              <a:alpha val="87843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8" tIns="45724" rIns="91448" bIns="45724" rtlCol="0" anchor="ctr"/>
          <a:lstStyle/>
          <a:p>
            <a:pPr algn="ctr"/>
            <a:endParaRPr lang="sl-SI" sz="1350" noProof="0" dirty="0"/>
          </a:p>
        </p:txBody>
      </p:sp>
      <p:sp>
        <p:nvSpPr>
          <p:cNvPr id="13" name="Pravokotnik 12"/>
          <p:cNvSpPr/>
          <p:nvPr/>
        </p:nvSpPr>
        <p:spPr>
          <a:xfrm>
            <a:off x="462978" y="736219"/>
            <a:ext cx="457200" cy="609600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 sz="1350" noProof="0" dirty="0"/>
          </a:p>
        </p:txBody>
      </p:sp>
      <p:cxnSp>
        <p:nvCxnSpPr>
          <p:cNvPr id="14" name="Raven povezovalnik 13"/>
          <p:cNvCxnSpPr/>
          <p:nvPr/>
        </p:nvCxnSpPr>
        <p:spPr bwMode="white">
          <a:xfrm>
            <a:off x="462978" y="736219"/>
            <a:ext cx="4572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Raven povezovalnik 14"/>
          <p:cNvCxnSpPr/>
          <p:nvPr/>
        </p:nvCxnSpPr>
        <p:spPr bwMode="white">
          <a:xfrm>
            <a:off x="462978" y="1345819"/>
            <a:ext cx="4572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i"/>
          <p:cNvSpPr>
            <a:spLocks/>
          </p:cNvSpPr>
          <p:nvPr/>
        </p:nvSpPr>
        <p:spPr bwMode="white">
          <a:xfrm>
            <a:off x="567219" y="898103"/>
            <a:ext cx="252083" cy="294097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8598" tIns="34299" rIns="68598" bIns="34299" numCol="1" anchor="t" anchorCtr="0" compatLnSpc="1">
            <a:prstTxWarp prst="textNoShape">
              <a:avLst/>
            </a:prstTxWarp>
          </a:bodyPr>
          <a:lstStyle/>
          <a:p>
            <a:endParaRPr lang="sl-SI" sz="1350" noProof="0" dirty="0"/>
          </a:p>
        </p:txBody>
      </p:sp>
      <p:cxnSp>
        <p:nvCxnSpPr>
          <p:cNvPr id="16" name="Raven povezovalnik 15"/>
          <p:cNvCxnSpPr/>
          <p:nvPr/>
        </p:nvCxnSpPr>
        <p:spPr bwMode="white">
          <a:xfrm>
            <a:off x="462978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Ograda naslova 1"/>
          <p:cNvSpPr>
            <a:spLocks noGrp="1"/>
          </p:cNvSpPr>
          <p:nvPr>
            <p:ph type="title"/>
          </p:nvPr>
        </p:nvSpPr>
        <p:spPr>
          <a:xfrm>
            <a:off x="1195389" y="177801"/>
            <a:ext cx="7339012" cy="123983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sl-SI" noProof="0" dirty="0" smtClean="0"/>
              <a:t>Uredite slog naslova matrice</a:t>
            </a:r>
            <a:endParaRPr lang="sl-SI" noProof="0" dirty="0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1195389" y="1600200"/>
            <a:ext cx="7339012" cy="457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l-SI" noProof="0" dirty="0" smtClean="0"/>
              <a:t>Uredite sloge besedila matrice</a:t>
            </a:r>
          </a:p>
          <a:p>
            <a:pPr lvl="1"/>
            <a:r>
              <a:rPr lang="sl-SI" noProof="0" dirty="0" smtClean="0"/>
              <a:t>Druga raven</a:t>
            </a:r>
          </a:p>
          <a:p>
            <a:pPr lvl="2"/>
            <a:r>
              <a:rPr lang="sl-SI" noProof="0" dirty="0" smtClean="0"/>
              <a:t>Tretja raven</a:t>
            </a:r>
          </a:p>
          <a:p>
            <a:pPr lvl="3"/>
            <a:r>
              <a:rPr lang="sl-SI" noProof="0" dirty="0" smtClean="0"/>
              <a:t>Četrta raven</a:t>
            </a:r>
          </a:p>
          <a:p>
            <a:pPr lvl="4"/>
            <a:r>
              <a:rPr lang="sl-SI" noProof="0" dirty="0" smtClean="0"/>
              <a:t>Peta raven</a:t>
            </a:r>
            <a:endParaRPr lang="sl-SI" noProof="0" dirty="0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2"/>
          </p:nvPr>
        </p:nvSpPr>
        <p:spPr>
          <a:xfrm>
            <a:off x="3886200" y="6356352"/>
            <a:ext cx="914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 baseline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noProof="0" smtClean="0"/>
              <a:t>June 21  2017</a:t>
            </a:r>
            <a:endParaRPr lang="sl-SI" noProof="0" dirty="0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3"/>
          </p:nvPr>
        </p:nvSpPr>
        <p:spPr>
          <a:xfrm>
            <a:off x="4948239" y="6356352"/>
            <a:ext cx="2981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noProof="0" smtClean="0"/>
              <a:t>IMC Steering GM @ CERN, 2.11.2017, R.Pestotnik, Belle II Masterclass</a:t>
            </a:r>
            <a:endParaRPr lang="sl-SI" noProof="0" dirty="0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4"/>
          </p:nvPr>
        </p:nvSpPr>
        <p:spPr>
          <a:xfrm>
            <a:off x="8077201" y="6356352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cap="all" baseline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fld id="{7DC1BBB0-96F0-4077-A278-0F3FB5C104D3}" type="slidenum">
              <a:rPr lang="sl-SI" noProof="0" smtClean="0"/>
              <a:pPr/>
              <a:t>‹#›</a:t>
            </a:fld>
            <a:endParaRPr lang="sl-SI" noProof="0" dirty="0"/>
          </a:p>
        </p:txBody>
      </p:sp>
    </p:spTree>
    <p:extLst>
      <p:ext uri="{BB962C8B-B14F-4D97-AF65-F5344CB8AC3E}">
        <p14:creationId xmlns:p14="http://schemas.microsoft.com/office/powerpoint/2010/main" val="2054322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dt="0"/>
  <p:txStyles>
    <p:titleStyle>
      <a:lvl1pPr algn="l" defTabSz="685983" rtl="0" eaLnBrk="1" latinLnBrk="0" hangingPunct="1">
        <a:lnSpc>
          <a:spcPct val="90000"/>
        </a:lnSpc>
        <a:spcBef>
          <a:spcPct val="0"/>
        </a:spcBef>
        <a:buNone/>
        <a:defRPr sz="2701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185215" indent="-185215" algn="l" defTabSz="685983" rtl="0" eaLnBrk="1" latinLnBrk="0" hangingPunct="1">
        <a:lnSpc>
          <a:spcPct val="90000"/>
        </a:lnSpc>
        <a:spcBef>
          <a:spcPts val="1050"/>
        </a:spcBef>
        <a:buFont typeface="Euphemia" pitchFamily="34" charset="0"/>
        <a:buChar char="›"/>
        <a:defRPr sz="2101" kern="1200">
          <a:solidFill>
            <a:schemeClr val="tx1"/>
          </a:solidFill>
          <a:latin typeface="+mn-lt"/>
          <a:ea typeface="+mn-ea"/>
          <a:cs typeface="+mn-cs"/>
        </a:defRPr>
      </a:lvl1pPr>
      <a:lvl2pPr marL="459609" indent="-185215" algn="l" defTabSz="685983" rtl="0" eaLnBrk="1" latinLnBrk="0" hangingPunct="1">
        <a:lnSpc>
          <a:spcPct val="90000"/>
        </a:lnSpc>
        <a:spcBef>
          <a:spcPts val="450"/>
        </a:spcBef>
        <a:buFont typeface="Euphemia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4002" indent="-185215" algn="l" defTabSz="685983" rtl="0" eaLnBrk="1" latinLnBrk="0" hangingPunct="1">
        <a:lnSpc>
          <a:spcPct val="90000"/>
        </a:lnSpc>
        <a:spcBef>
          <a:spcPts val="450"/>
        </a:spcBef>
        <a:buFont typeface="Euphemia" pitchFamily="34" charset="0"/>
        <a:buChar char="›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008395" indent="-185215" algn="l" defTabSz="685983" rtl="0" eaLnBrk="1" latinLnBrk="0" hangingPunct="1">
        <a:lnSpc>
          <a:spcPct val="90000"/>
        </a:lnSpc>
        <a:spcBef>
          <a:spcPts val="450"/>
        </a:spcBef>
        <a:buFont typeface="Arial" pitchFamily="34" charset="0"/>
        <a:buChar char="–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282788" indent="-185215" algn="l" defTabSz="685983" rtl="0" eaLnBrk="1" latinLnBrk="0" hangingPunct="1">
        <a:lnSpc>
          <a:spcPct val="90000"/>
        </a:lnSpc>
        <a:spcBef>
          <a:spcPts val="450"/>
        </a:spcBef>
        <a:buFont typeface="Euphemia" pitchFamily="34" charset="0"/>
        <a:buChar char="›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557181" indent="-185215" algn="l" defTabSz="685983" rtl="0" eaLnBrk="1" latinLnBrk="0" hangingPunct="1">
        <a:lnSpc>
          <a:spcPct val="90000"/>
        </a:lnSpc>
        <a:spcBef>
          <a:spcPts val="450"/>
        </a:spcBef>
        <a:buFont typeface="Euphemia" pitchFamily="34" charset="0"/>
        <a:buChar char="–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1831574" indent="-185215" algn="l" defTabSz="685983" rtl="0" eaLnBrk="1" latinLnBrk="0" hangingPunct="1">
        <a:lnSpc>
          <a:spcPct val="90000"/>
        </a:lnSpc>
        <a:spcBef>
          <a:spcPts val="450"/>
        </a:spcBef>
        <a:buFont typeface="Euphemia" pitchFamily="34" charset="0"/>
        <a:buChar char="›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105967" indent="-185215" algn="l" defTabSz="685983" rtl="0" eaLnBrk="1" latinLnBrk="0" hangingPunct="1">
        <a:lnSpc>
          <a:spcPct val="90000"/>
        </a:lnSpc>
        <a:spcBef>
          <a:spcPts val="450"/>
        </a:spcBef>
        <a:buFont typeface="Euphemia" pitchFamily="34" charset="0"/>
        <a:buChar char="–"/>
        <a:defRPr sz="135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380361" indent="-185215" algn="l" defTabSz="685983" rtl="0" eaLnBrk="1" latinLnBrk="0" hangingPunct="1">
        <a:lnSpc>
          <a:spcPct val="90000"/>
        </a:lnSpc>
        <a:spcBef>
          <a:spcPts val="450"/>
        </a:spcBef>
        <a:buFont typeface="Euphemia" pitchFamily="34" charset="0"/>
        <a:buChar char="›"/>
        <a:defRPr sz="135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91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983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974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966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957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949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40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932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developers.google.com/blockly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openxmlformats.org/officeDocument/2006/relationships/image" Target="../media/image1.png"/><Relationship Id="rId4" Type="http://schemas.openxmlformats.org/officeDocument/2006/relationships/hyperlink" Target="https://scratch.mit.edu/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belle2.ijs.si/masterclass/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2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openxmlformats.org/officeDocument/2006/relationships/image" Target="../media/image1.png"/><Relationship Id="rId4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7-zip.org/" TargetMode="External"/><Relationship Id="rId2" Type="http://schemas.openxmlformats.org/officeDocument/2006/relationships/hyperlink" Target="http://belle2.ijs.si/belleIIubuntu16.04.3.7z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localhost/masterclass" TargetMode="External"/><Relationship Id="rId4" Type="http://schemas.openxmlformats.org/officeDocument/2006/relationships/hyperlink" Target="https://www.virtualbox.org/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belle2.ijs.si/fmf2017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vimeo.com/220004044" TargetMode="External"/><Relationship Id="rId2" Type="http://schemas.openxmlformats.org/officeDocument/2006/relationships/hyperlink" Target="http://www1.phys.vt.edu/~piilonen/VR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hyperlink" Target="https://vimeo.com/214899668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belle.kek.jp/b-lab/b-lab-english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37185" y="765676"/>
            <a:ext cx="7632848" cy="1728192"/>
          </a:xfrm>
        </p:spPr>
        <p:txBody>
          <a:bodyPr>
            <a:normAutofit/>
          </a:bodyPr>
          <a:lstStyle/>
          <a:p>
            <a:pPr algn="ctr"/>
            <a:r>
              <a:rPr lang="en-US" b="1" dirty="0"/>
              <a:t>Masterclass with Belle II </a:t>
            </a:r>
            <a:r>
              <a:rPr lang="en-US" b="1" dirty="0" smtClean="0"/>
              <a:t>data</a:t>
            </a:r>
          </a:p>
          <a:p>
            <a:pPr algn="ctr"/>
            <a:r>
              <a:rPr lang="en-US" dirty="0">
                <a:solidFill>
                  <a:srgbClr val="465562">
                    <a:lumMod val="75000"/>
                  </a:srgbClr>
                </a:solidFill>
              </a:rPr>
              <a:t/>
            </a:r>
            <a:br>
              <a:rPr lang="en-US" dirty="0">
                <a:solidFill>
                  <a:srgbClr val="465562">
                    <a:lumMod val="75000"/>
                  </a:srgbClr>
                </a:solidFill>
              </a:rPr>
            </a:br>
            <a:r>
              <a:rPr lang="en-US" sz="2000" dirty="0">
                <a:solidFill>
                  <a:srgbClr val="465562">
                    <a:lumMod val="75000"/>
                  </a:srgbClr>
                </a:solidFill>
              </a:rPr>
              <a:t>Rok Pestotnik</a:t>
            </a:r>
            <a:br>
              <a:rPr lang="en-US" sz="2000" dirty="0">
                <a:solidFill>
                  <a:srgbClr val="465562">
                    <a:lumMod val="75000"/>
                  </a:srgbClr>
                </a:solidFill>
              </a:rPr>
            </a:br>
            <a:r>
              <a:rPr lang="en-US" sz="2000" i="1" dirty="0" smtClean="0">
                <a:solidFill>
                  <a:srgbClr val="465562">
                    <a:lumMod val="75000"/>
                  </a:srgbClr>
                </a:solidFill>
              </a:rPr>
              <a:t>Jo</a:t>
            </a:r>
            <a:r>
              <a:rPr lang="sl-SI" sz="2000" i="1" dirty="0" smtClean="0">
                <a:solidFill>
                  <a:srgbClr val="465562">
                    <a:lumMod val="75000"/>
                  </a:srgbClr>
                </a:solidFill>
              </a:rPr>
              <a:t>ž</a:t>
            </a:r>
            <a:r>
              <a:rPr lang="en-US" sz="2000" i="1" dirty="0" err="1" smtClean="0">
                <a:solidFill>
                  <a:srgbClr val="465562">
                    <a:lumMod val="75000"/>
                  </a:srgbClr>
                </a:solidFill>
              </a:rPr>
              <a:t>ef</a:t>
            </a:r>
            <a:r>
              <a:rPr lang="en-US" sz="2000" i="1" dirty="0" smtClean="0">
                <a:solidFill>
                  <a:srgbClr val="465562">
                    <a:lumMod val="75000"/>
                  </a:srgbClr>
                </a:solidFill>
              </a:rPr>
              <a:t> </a:t>
            </a:r>
            <a:r>
              <a:rPr lang="en-US" sz="2000" i="1" dirty="0">
                <a:solidFill>
                  <a:srgbClr val="465562">
                    <a:lumMod val="75000"/>
                  </a:srgbClr>
                </a:solidFill>
              </a:rPr>
              <a:t>Stefan </a:t>
            </a:r>
            <a:r>
              <a:rPr lang="en-US" sz="2000" i="1" dirty="0" smtClean="0">
                <a:solidFill>
                  <a:srgbClr val="465562">
                    <a:lumMod val="75000"/>
                  </a:srgbClr>
                </a:solidFill>
              </a:rPr>
              <a:t>Institute, Ljubljana, </a:t>
            </a:r>
            <a:r>
              <a:rPr lang="en-US" sz="2000" i="1" dirty="0" smtClean="0">
                <a:solidFill>
                  <a:srgbClr val="465562">
                    <a:lumMod val="75000"/>
                  </a:srgbClr>
                </a:solidFill>
              </a:rPr>
              <a:t>Slovenia</a:t>
            </a:r>
          </a:p>
          <a:p>
            <a:pPr algn="ctr"/>
            <a:r>
              <a:rPr lang="en-US" sz="2000" i="1" dirty="0">
                <a:solidFill>
                  <a:srgbClr val="465562">
                    <a:lumMod val="75000"/>
                  </a:srgbClr>
                </a:solidFill>
              </a:rPr>
              <a:t>f</a:t>
            </a:r>
            <a:r>
              <a:rPr lang="en-US" sz="2000" i="1" dirty="0" smtClean="0">
                <a:solidFill>
                  <a:srgbClr val="465562">
                    <a:lumMod val="75000"/>
                  </a:srgbClr>
                </a:solidFill>
              </a:rPr>
              <a:t>or the Belle II collaboration</a:t>
            </a:r>
            <a:endParaRPr lang="en-US" sz="2000" i="1" dirty="0">
              <a:solidFill>
                <a:srgbClr val="465562">
                  <a:lumMod val="75000"/>
                </a:srgbClr>
              </a:solidFill>
            </a:endParaRPr>
          </a:p>
        </p:txBody>
      </p:sp>
      <p:pic>
        <p:nvPicPr>
          <p:cNvPr id="3074" name="Picture 2" descr="https://www.belle2.org/common/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549" y="0"/>
            <a:ext cx="905752" cy="738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Slik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5359" y="0"/>
            <a:ext cx="628641" cy="850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1337185" y="0"/>
            <a:ext cx="76328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>IMC steering group meeting, CERN 02.11.2017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6761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195389" y="177801"/>
            <a:ext cx="7339012" cy="80292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Visual programming environment to interface the Belle II data </a:t>
            </a:r>
            <a:endParaRPr lang="sl-SI" dirty="0"/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>
          <a:xfrm>
            <a:off x="1194550" y="1151012"/>
            <a:ext cx="7339012" cy="4572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 </a:t>
            </a:r>
            <a:r>
              <a:rPr lang="en-US" dirty="0" err="1" smtClean="0"/>
              <a:t>Blockly</a:t>
            </a:r>
            <a:r>
              <a:rPr lang="en-US" dirty="0" smtClean="0"/>
              <a:t> </a:t>
            </a:r>
            <a:r>
              <a:rPr lang="sl-SI" dirty="0" smtClean="0">
                <a:hlinkClick r:id="rId2"/>
              </a:rPr>
              <a:t>http</a:t>
            </a:r>
            <a:r>
              <a:rPr lang="sl-SI" dirty="0" smtClean="0">
                <a:hlinkClick r:id="rId2"/>
              </a:rPr>
              <a:t>://</a:t>
            </a:r>
            <a:r>
              <a:rPr lang="sl-SI" dirty="0">
                <a:hlinkClick r:id="rId2"/>
              </a:rPr>
              <a:t>developers.google.com/blockly</a:t>
            </a:r>
            <a:r>
              <a:rPr lang="sl-SI" dirty="0" smtClean="0">
                <a:hlinkClick r:id="rId2"/>
              </a:rPr>
              <a:t>/</a:t>
            </a:r>
            <a:endParaRPr lang="sl-SI" dirty="0"/>
          </a:p>
        </p:txBody>
      </p:sp>
      <p:pic>
        <p:nvPicPr>
          <p:cNvPr id="6" name="Slika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1640" y="1556792"/>
            <a:ext cx="5830083" cy="1629916"/>
          </a:xfrm>
          <a:prstGeom prst="rect">
            <a:avLst/>
          </a:prstGeom>
        </p:spPr>
      </p:pic>
      <p:sp>
        <p:nvSpPr>
          <p:cNvPr id="7" name="Pravokotnik 6"/>
          <p:cNvSpPr/>
          <p:nvPr/>
        </p:nvSpPr>
        <p:spPr>
          <a:xfrm>
            <a:off x="1048471" y="3212976"/>
            <a:ext cx="763284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dirty="0" err="1" smtClean="0"/>
              <a:t>Inspired</a:t>
            </a:r>
            <a:r>
              <a:rPr lang="sl-SI" dirty="0" smtClean="0"/>
              <a:t> </a:t>
            </a:r>
            <a:r>
              <a:rPr lang="sl-SI" dirty="0" err="1" smtClean="0"/>
              <a:t>by</a:t>
            </a:r>
            <a:r>
              <a:rPr lang="sl-SI" dirty="0" smtClean="0"/>
              <a:t> MIT </a:t>
            </a:r>
            <a:r>
              <a:rPr lang="sl-SI" dirty="0" err="1" smtClean="0"/>
              <a:t>Scratch</a:t>
            </a:r>
            <a:r>
              <a:rPr lang="sl-SI" dirty="0"/>
              <a:t> </a:t>
            </a:r>
            <a:r>
              <a:rPr lang="sl-SI" dirty="0">
                <a:hlinkClick r:id="rId4"/>
              </a:rPr>
              <a:t>https://</a:t>
            </a:r>
            <a:r>
              <a:rPr lang="sl-SI" dirty="0" smtClean="0">
                <a:hlinkClick r:id="rId4"/>
              </a:rPr>
              <a:t>scratch.mit.edu</a:t>
            </a:r>
            <a:endParaRPr lang="sl-SI" dirty="0" smtClean="0"/>
          </a:p>
          <a:p>
            <a:endParaRPr lang="en-US" dirty="0" smtClean="0"/>
          </a:p>
          <a:p>
            <a:pPr marL="342900" indent="-342900">
              <a:buAutoNum type="arabicPeriod"/>
            </a:pPr>
            <a:r>
              <a:rPr lang="en-US" dirty="0" err="1" smtClean="0"/>
              <a:t>Blockly</a:t>
            </a:r>
            <a:r>
              <a:rPr lang="en-US" dirty="0" smtClean="0"/>
              <a:t> JavaScript generates </a:t>
            </a:r>
            <a:r>
              <a:rPr lang="sl-SI" dirty="0" smtClean="0"/>
              <a:t>JSON</a:t>
            </a:r>
            <a:r>
              <a:rPr lang="en-US" dirty="0" smtClean="0"/>
              <a:t> </a:t>
            </a:r>
            <a:r>
              <a:rPr lang="sl-SI" dirty="0" smtClean="0"/>
              <a:t>text strings</a:t>
            </a:r>
            <a:endParaRPr lang="en-US" dirty="0" smtClean="0"/>
          </a:p>
          <a:p>
            <a:pPr marL="342900" indent="-342900">
              <a:buAutoNum type="arabicPeriod"/>
            </a:pPr>
            <a:r>
              <a:rPr lang="en-US" dirty="0" smtClean="0"/>
              <a:t>they </a:t>
            </a:r>
            <a:r>
              <a:rPr lang="sl-SI" dirty="0" smtClean="0"/>
              <a:t>are</a:t>
            </a:r>
            <a:r>
              <a:rPr lang="en-US" dirty="0" smtClean="0"/>
              <a:t> </a:t>
            </a:r>
            <a:r>
              <a:rPr lang="en-US" dirty="0"/>
              <a:t>sent to the </a:t>
            </a:r>
            <a:r>
              <a:rPr lang="en-US" dirty="0" smtClean="0"/>
              <a:t>server</a:t>
            </a:r>
          </a:p>
          <a:p>
            <a:pPr marL="342900" indent="-342900">
              <a:buAutoNum type="arabicPeriod"/>
            </a:pPr>
            <a:r>
              <a:rPr lang="en-US" dirty="0" smtClean="0"/>
              <a:t>converted </a:t>
            </a:r>
            <a:r>
              <a:rPr lang="en-US" dirty="0"/>
              <a:t>into </a:t>
            </a:r>
            <a:r>
              <a:rPr lang="en-US" dirty="0" smtClean="0"/>
              <a:t>the computer code</a:t>
            </a:r>
            <a:r>
              <a:rPr lang="sl-SI" dirty="0" smtClean="0"/>
              <a:t> </a:t>
            </a:r>
            <a:r>
              <a:rPr lang="en-US" dirty="0" smtClean="0"/>
              <a:t>(python steering file)</a:t>
            </a:r>
          </a:p>
          <a:p>
            <a:pPr marL="342900" indent="-342900">
              <a:buAutoNum type="arabicPeriod"/>
            </a:pPr>
            <a:r>
              <a:rPr lang="en-US" dirty="0" smtClean="0"/>
              <a:t>The code is executed </a:t>
            </a:r>
            <a:r>
              <a:rPr lang="en-US" dirty="0"/>
              <a:t>on the </a:t>
            </a:r>
            <a:r>
              <a:rPr lang="en-US" dirty="0" smtClean="0"/>
              <a:t>server</a:t>
            </a:r>
          </a:p>
          <a:p>
            <a:pPr marL="342900" indent="-342900">
              <a:buAutoNum type="arabicPeriod"/>
            </a:pPr>
            <a:r>
              <a:rPr lang="en-US" dirty="0" smtClean="0"/>
              <a:t>histograms </a:t>
            </a:r>
            <a:r>
              <a:rPr lang="en-US" dirty="0"/>
              <a:t>are sent </a:t>
            </a:r>
            <a:r>
              <a:rPr lang="sl-SI" dirty="0" smtClean="0"/>
              <a:t>back </a:t>
            </a:r>
            <a:r>
              <a:rPr lang="en-US" dirty="0" smtClean="0"/>
              <a:t>to </a:t>
            </a:r>
            <a:r>
              <a:rPr lang="en-US" dirty="0"/>
              <a:t>the </a:t>
            </a:r>
            <a:r>
              <a:rPr lang="en-US" dirty="0" smtClean="0"/>
              <a:t>client</a:t>
            </a:r>
          </a:p>
          <a:p>
            <a:pPr marL="342900" indent="-342900">
              <a:buAutoNum type="arabicPeriod"/>
            </a:pPr>
            <a:r>
              <a:rPr lang="sl-SI" dirty="0" smtClean="0"/>
              <a:t>displayed</a:t>
            </a:r>
            <a:r>
              <a:rPr lang="en-US" dirty="0" smtClean="0"/>
              <a:t> </a:t>
            </a:r>
            <a:r>
              <a:rPr lang="en-US" dirty="0"/>
              <a:t>using </a:t>
            </a:r>
            <a:r>
              <a:rPr lang="sl-SI" dirty="0" smtClean="0"/>
              <a:t>JSROOT</a:t>
            </a:r>
            <a:r>
              <a:rPr lang="en-US" dirty="0" smtClean="0"/>
              <a:t> JavaScript.</a:t>
            </a:r>
            <a:endParaRPr lang="en-US" dirty="0"/>
          </a:p>
        </p:txBody>
      </p:sp>
      <p:sp>
        <p:nvSpPr>
          <p:cNvPr id="5" name="Označba mest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sl-SI" noProof="0" smtClean="0"/>
              <a:t>10</a:t>
            </a:fld>
            <a:endParaRPr lang="sl-SI" noProof="0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IMC Steering GM @ CERN, 2.11.2017, R.Pestotnik, Belle II Masterclass</a:t>
            </a:r>
            <a:endParaRPr lang="sl-SI" noProof="0" dirty="0"/>
          </a:p>
        </p:txBody>
      </p:sp>
      <p:pic>
        <p:nvPicPr>
          <p:cNvPr id="10" name="Picture 2" descr="https://www.belle2.org/common/logo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549" y="0"/>
            <a:ext cx="905752" cy="738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Slik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5359" y="0"/>
            <a:ext cx="628641" cy="850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6881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5389" y="177801"/>
            <a:ext cx="7339012" cy="514895"/>
          </a:xfrm>
        </p:spPr>
        <p:txBody>
          <a:bodyPr/>
          <a:lstStyle/>
          <a:p>
            <a:r>
              <a:rPr lang="en-US" dirty="0" smtClean="0"/>
              <a:t>Web application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63335" y="1348882"/>
            <a:ext cx="6985598" cy="5509118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IMC Steering GM @ CERN, 2.11.2017, R.Pestotnik, Belle II Masterclass</a:t>
            </a:r>
            <a:endParaRPr lang="sl-SI" noProof="0" dirty="0"/>
          </a:p>
        </p:txBody>
      </p:sp>
      <p:sp>
        <p:nvSpPr>
          <p:cNvPr id="6" name="Rectangle 5"/>
          <p:cNvSpPr/>
          <p:nvPr/>
        </p:nvSpPr>
        <p:spPr>
          <a:xfrm>
            <a:off x="1195389" y="875413"/>
            <a:ext cx="62646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3"/>
              </a:rPr>
              <a:t>http://belle2.ijs.si/masterclass</a:t>
            </a:r>
            <a:r>
              <a:rPr lang="en-US" dirty="0" smtClean="0">
                <a:hlinkClick r:id="rId3"/>
              </a:rPr>
              <a:t>/</a:t>
            </a:r>
            <a:endParaRPr lang="en-US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sl-SI" noProof="0" smtClean="0"/>
              <a:t>11</a:t>
            </a:fld>
            <a:endParaRPr lang="sl-SI" noProof="0" dirty="0"/>
          </a:p>
        </p:txBody>
      </p:sp>
    </p:spTree>
    <p:extLst>
      <p:ext uri="{BB962C8B-B14F-4D97-AF65-F5344CB8AC3E}">
        <p14:creationId xmlns:p14="http://schemas.microsoft.com/office/powerpoint/2010/main" val="738638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177802"/>
            <a:ext cx="7339012" cy="672960"/>
          </a:xfrm>
        </p:spPr>
        <p:txBody>
          <a:bodyPr/>
          <a:lstStyle/>
          <a:p>
            <a:r>
              <a:rPr lang="en-US" dirty="0" smtClean="0"/>
              <a:t>Basic blocks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IMC Steering GM @ CERN, 2.11.2017, R.Pestotnik, Belle II Masterclass</a:t>
            </a:r>
            <a:endParaRPr lang="sl-SI" noProof="0" dirty="0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8451" y="1443045"/>
            <a:ext cx="2143125" cy="1504950"/>
          </a:xfrm>
          <a:prstGeom prst="rect">
            <a:avLst/>
          </a:prstGeom>
        </p:spPr>
      </p:pic>
      <p:pic>
        <p:nvPicPr>
          <p:cNvPr id="7" name="Content Placeholder 6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0775" y="1417638"/>
            <a:ext cx="1467055" cy="1286054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9464" y="1443045"/>
            <a:ext cx="1600200" cy="1514475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2304" y="1435801"/>
            <a:ext cx="2228850" cy="2000250"/>
          </a:xfrm>
          <a:prstGeom prst="rect">
            <a:avLst/>
          </a:prstGeom>
        </p:spPr>
      </p:pic>
      <p:pic>
        <p:nvPicPr>
          <p:cNvPr id="10" name="Picture 2" descr="https://www.belle2.org/common/logo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549" y="0"/>
            <a:ext cx="905752" cy="738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Slika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5359" y="0"/>
            <a:ext cx="628641" cy="850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1558646" y="3510457"/>
            <a:ext cx="725400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dirty="0" err="1"/>
              <a:t>Limited</a:t>
            </a:r>
            <a:r>
              <a:rPr lang="sl-SI" dirty="0"/>
              <a:t> </a:t>
            </a:r>
            <a:r>
              <a:rPr lang="sl-SI" dirty="0" err="1"/>
              <a:t>number</a:t>
            </a:r>
            <a:r>
              <a:rPr lang="sl-SI" dirty="0"/>
              <a:t> </a:t>
            </a:r>
            <a:r>
              <a:rPr lang="sl-SI" dirty="0" err="1"/>
              <a:t>of</a:t>
            </a:r>
            <a:r>
              <a:rPr lang="sl-SI" dirty="0"/>
              <a:t> </a:t>
            </a:r>
            <a:r>
              <a:rPr lang="sl-SI" dirty="0" err="1"/>
              <a:t>blocks</a:t>
            </a:r>
            <a:r>
              <a:rPr lang="sl-SI" dirty="0" smtClean="0"/>
              <a:t>:</a:t>
            </a:r>
            <a:endParaRPr lang="en-US" dirty="0" smtClean="0"/>
          </a:p>
          <a:p>
            <a:endParaRPr lang="sl-SI" dirty="0"/>
          </a:p>
          <a:p>
            <a:pPr lvl="1"/>
            <a:r>
              <a:rPr lang="sl-SI" dirty="0" err="1"/>
              <a:t>Select</a:t>
            </a:r>
            <a:r>
              <a:rPr lang="sl-SI" dirty="0"/>
              <a:t> </a:t>
            </a:r>
            <a:r>
              <a:rPr lang="sl-SI" dirty="0" err="1" smtClean="0"/>
              <a:t>particles</a:t>
            </a:r>
            <a:r>
              <a:rPr lang="en-US" dirty="0" smtClean="0"/>
              <a:t> </a:t>
            </a:r>
            <a:r>
              <a:rPr lang="en-US" dirty="0" smtClean="0"/>
              <a:t>           … </a:t>
            </a:r>
            <a:r>
              <a:rPr lang="en-US" dirty="0" smtClean="0"/>
              <a:t>to select particle type for analysis</a:t>
            </a:r>
            <a:endParaRPr lang="sl-SI" dirty="0"/>
          </a:p>
          <a:p>
            <a:pPr lvl="1"/>
            <a:r>
              <a:rPr lang="sl-SI" dirty="0" err="1"/>
              <a:t>Combine</a:t>
            </a:r>
            <a:r>
              <a:rPr lang="sl-SI" dirty="0"/>
              <a:t> </a:t>
            </a:r>
            <a:r>
              <a:rPr lang="sl-SI" dirty="0" err="1"/>
              <a:t>two</a:t>
            </a:r>
            <a:r>
              <a:rPr lang="sl-SI" dirty="0"/>
              <a:t> </a:t>
            </a:r>
            <a:r>
              <a:rPr lang="sl-SI" dirty="0" err="1" smtClean="0"/>
              <a:t>particles</a:t>
            </a:r>
            <a:r>
              <a:rPr lang="en-US" dirty="0" smtClean="0"/>
              <a:t> … combination of particles from two lists</a:t>
            </a:r>
            <a:endParaRPr lang="sl-SI" dirty="0"/>
          </a:p>
          <a:p>
            <a:pPr lvl="1"/>
            <a:r>
              <a:rPr lang="en-US" dirty="0" smtClean="0"/>
              <a:t>Belle II Masterclass </a:t>
            </a:r>
            <a:r>
              <a:rPr lang="en-US" dirty="0" smtClean="0"/>
              <a:t>     … </a:t>
            </a:r>
            <a:r>
              <a:rPr lang="en-US" dirty="0" smtClean="0"/>
              <a:t>analysis </a:t>
            </a:r>
            <a:r>
              <a:rPr lang="en-US" dirty="0" smtClean="0"/>
              <a:t>conditions</a:t>
            </a:r>
            <a:r>
              <a:rPr lang="sl-SI" dirty="0" smtClean="0"/>
              <a:t>: </a:t>
            </a:r>
            <a:endParaRPr lang="sl-SI" dirty="0"/>
          </a:p>
          <a:p>
            <a:pPr lvl="2"/>
            <a:r>
              <a:rPr lang="sl-SI" dirty="0"/>
              <a:t>data </a:t>
            </a:r>
            <a:r>
              <a:rPr lang="sl-SI" dirty="0" err="1"/>
              <a:t>source</a:t>
            </a:r>
            <a:endParaRPr lang="sl-SI" dirty="0"/>
          </a:p>
          <a:p>
            <a:pPr lvl="2"/>
            <a:r>
              <a:rPr lang="sl-SI" dirty="0" err="1"/>
              <a:t>Number</a:t>
            </a:r>
            <a:r>
              <a:rPr lang="sl-SI" dirty="0"/>
              <a:t> </a:t>
            </a:r>
            <a:r>
              <a:rPr lang="sl-SI" dirty="0" err="1"/>
              <a:t>of</a:t>
            </a:r>
            <a:r>
              <a:rPr lang="sl-SI" dirty="0"/>
              <a:t> </a:t>
            </a:r>
            <a:r>
              <a:rPr lang="sl-SI" dirty="0" err="1"/>
              <a:t>events</a:t>
            </a:r>
            <a:endParaRPr lang="sl-SI" dirty="0"/>
          </a:p>
          <a:p>
            <a:pPr lvl="1"/>
            <a:r>
              <a:rPr lang="sl-SI" dirty="0" smtClean="0"/>
              <a:t>Histogram </a:t>
            </a:r>
            <a:r>
              <a:rPr lang="en-US" dirty="0" smtClean="0"/>
              <a:t>                    … </a:t>
            </a:r>
            <a:r>
              <a:rPr lang="en-US" dirty="0" smtClean="0"/>
              <a:t>plotting of the </a:t>
            </a:r>
            <a:r>
              <a:rPr lang="en-US" dirty="0" smtClean="0"/>
              <a:t>variable distribution</a:t>
            </a:r>
            <a:endParaRPr lang="sl-SI" dirty="0"/>
          </a:p>
          <a:p>
            <a:pPr lvl="2"/>
            <a:r>
              <a:rPr lang="sl-SI" dirty="0" err="1"/>
              <a:t>Define</a:t>
            </a:r>
            <a:r>
              <a:rPr lang="sl-SI" dirty="0"/>
              <a:t> range </a:t>
            </a:r>
            <a:r>
              <a:rPr lang="sl-SI" dirty="0" err="1"/>
              <a:t>and</a:t>
            </a:r>
            <a:r>
              <a:rPr lang="sl-SI" dirty="0"/>
              <a:t> variable to plot </a:t>
            </a:r>
          </a:p>
        </p:txBody>
      </p:sp>
      <p:sp>
        <p:nvSpPr>
          <p:cNvPr id="3" name="Rectangle 2"/>
          <p:cNvSpPr/>
          <p:nvPr/>
        </p:nvSpPr>
        <p:spPr>
          <a:xfrm>
            <a:off x="1331640" y="212371"/>
            <a:ext cx="70567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sl-SI" noProof="0" smtClean="0"/>
              <a:t>12</a:t>
            </a:fld>
            <a:endParaRPr lang="sl-SI" noProof="0" dirty="0"/>
          </a:p>
        </p:txBody>
      </p:sp>
    </p:spTree>
    <p:extLst>
      <p:ext uri="{BB962C8B-B14F-4D97-AF65-F5344CB8AC3E}">
        <p14:creationId xmlns:p14="http://schemas.microsoft.com/office/powerpoint/2010/main" val="2254344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5389" y="177802"/>
            <a:ext cx="7339012" cy="828296"/>
          </a:xfrm>
        </p:spPr>
        <p:txBody>
          <a:bodyPr/>
          <a:lstStyle/>
          <a:p>
            <a:r>
              <a:rPr lang="en-US" dirty="0" smtClean="0"/>
              <a:t>Particle </a:t>
            </a:r>
            <a:r>
              <a:rPr lang="en-US" dirty="0" smtClean="0"/>
              <a:t>list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IMC Steering GM @ CERN, 2.11.2017, R.Pestotnik, Belle II Masterclass</a:t>
            </a:r>
            <a:endParaRPr lang="sl-SI" noProof="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6712" y="3886200"/>
            <a:ext cx="7897689" cy="22891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07959" y="772870"/>
            <a:ext cx="4403031" cy="286532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58590" y="1254104"/>
            <a:ext cx="2286000" cy="1638300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sl-SI" noProof="0" smtClean="0"/>
              <a:t>13</a:t>
            </a:fld>
            <a:endParaRPr lang="sl-SI" noProof="0" dirty="0"/>
          </a:p>
        </p:txBody>
      </p:sp>
    </p:spTree>
    <p:extLst>
      <p:ext uri="{BB962C8B-B14F-4D97-AF65-F5344CB8AC3E}">
        <p14:creationId xmlns:p14="http://schemas.microsoft.com/office/powerpoint/2010/main" val="3633843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45970" y="106395"/>
            <a:ext cx="4896544" cy="56136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Start putting the blocks together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IMC Steering GM @ CERN, 2.11.2017, R.Pestotnik, Belle II Masterclass</a:t>
            </a:r>
            <a:endParaRPr lang="sl-SI" noProof="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205" y="3702583"/>
            <a:ext cx="4371973" cy="286348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182661" y="4333336"/>
            <a:ext cx="2880320" cy="23360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dirty="0" smtClean="0"/>
              <a:t>Plot different variables : </a:t>
            </a: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mass, </a:t>
            </a: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momentum, </a:t>
            </a: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energy, </a:t>
            </a: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charge, </a:t>
            </a: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identity, </a:t>
            </a: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dirty="0" err="1" smtClean="0"/>
              <a:t>px,py,pz,p</a:t>
            </a:r>
            <a:r>
              <a:rPr lang="en-US" dirty="0" err="1"/>
              <a:t>T</a:t>
            </a:r>
            <a:r>
              <a:rPr lang="en-US" dirty="0" smtClean="0"/>
              <a:t> </a:t>
            </a: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cos(theta), </a:t>
            </a: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theta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971600" y="692696"/>
            <a:ext cx="5923660" cy="367038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491880" y="908720"/>
            <a:ext cx="442941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dirty="0" err="1" smtClean="0"/>
              <a:t>Fixed</a:t>
            </a:r>
            <a:r>
              <a:rPr lang="sl-SI" dirty="0" smtClean="0"/>
              <a:t> </a:t>
            </a:r>
            <a:r>
              <a:rPr lang="sl-SI" dirty="0" err="1"/>
              <a:t>block</a:t>
            </a:r>
            <a:r>
              <a:rPr lang="sl-SI" dirty="0"/>
              <a:t> </a:t>
            </a:r>
            <a:r>
              <a:rPr lang="sl-SI" dirty="0" err="1" smtClean="0"/>
              <a:t>connectio</a:t>
            </a:r>
            <a:r>
              <a:rPr lang="en-US" dirty="0" err="1" smtClean="0"/>
              <a:t>rs</a:t>
            </a:r>
            <a:r>
              <a:rPr lang="en-US" dirty="0" smtClean="0"/>
              <a:t> </a:t>
            </a:r>
            <a:r>
              <a:rPr lang="en-US" dirty="0"/>
              <a:t>– minimize </a:t>
            </a:r>
            <a:r>
              <a:rPr lang="en-US" dirty="0" smtClean="0"/>
              <a:t>errors</a:t>
            </a:r>
          </a:p>
          <a:p>
            <a:endParaRPr lang="en-US" dirty="0"/>
          </a:p>
          <a:p>
            <a:r>
              <a:rPr lang="en-US" dirty="0"/>
              <a:t>Basic quantities of the particles</a:t>
            </a:r>
            <a:endParaRPr lang="sl-SI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sl-SI" noProof="0" smtClean="0"/>
              <a:t>14</a:t>
            </a:fld>
            <a:endParaRPr lang="sl-SI" noProof="0" dirty="0"/>
          </a:p>
        </p:txBody>
      </p:sp>
    </p:spTree>
    <p:extLst>
      <p:ext uri="{BB962C8B-B14F-4D97-AF65-F5344CB8AC3E}">
        <p14:creationId xmlns:p14="http://schemas.microsoft.com/office/powerpoint/2010/main" val="420826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195389" y="177801"/>
            <a:ext cx="7339012" cy="514895"/>
          </a:xfrm>
        </p:spPr>
        <p:txBody>
          <a:bodyPr/>
          <a:lstStyle/>
          <a:p>
            <a:r>
              <a:rPr lang="en-US" dirty="0" smtClean="0"/>
              <a:t>Decay to two particles</a:t>
            </a:r>
            <a:endParaRPr lang="sl-SI" dirty="0"/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>
          <a:xfrm>
            <a:off x="5868144" y="1412776"/>
            <a:ext cx="2666257" cy="37079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l-SI" dirty="0" err="1" smtClean="0"/>
              <a:t>User</a:t>
            </a:r>
            <a:r>
              <a:rPr lang="sl-SI" dirty="0" smtClean="0"/>
              <a:t> </a:t>
            </a:r>
            <a:r>
              <a:rPr lang="sl-SI" dirty="0" err="1" smtClean="0"/>
              <a:t>describes</a:t>
            </a:r>
            <a:r>
              <a:rPr lang="sl-SI" dirty="0" smtClean="0"/>
              <a:t> a </a:t>
            </a:r>
            <a:r>
              <a:rPr lang="sl-SI" dirty="0" err="1" smtClean="0"/>
              <a:t>decay</a:t>
            </a:r>
            <a:r>
              <a:rPr lang="sl-SI" dirty="0" smtClean="0"/>
              <a:t> </a:t>
            </a:r>
            <a:r>
              <a:rPr lang="sl-SI" dirty="0" err="1" smtClean="0"/>
              <a:t>by</a:t>
            </a:r>
            <a:r>
              <a:rPr lang="sl-SI" dirty="0" smtClean="0"/>
              <a:t> </a:t>
            </a:r>
            <a:r>
              <a:rPr lang="sl-SI" dirty="0" err="1" smtClean="0"/>
              <a:t>blocks</a:t>
            </a:r>
            <a:r>
              <a:rPr lang="sl-SI" dirty="0" smtClean="0"/>
              <a:t>:</a:t>
            </a:r>
          </a:p>
        </p:txBody>
      </p:sp>
      <p:pic>
        <p:nvPicPr>
          <p:cNvPr id="4" name="Slika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5389" y="891613"/>
            <a:ext cx="4672755" cy="4637970"/>
          </a:xfrm>
          <a:prstGeom prst="rect">
            <a:avLst/>
          </a:prstGeom>
        </p:spPr>
      </p:pic>
      <p:sp>
        <p:nvSpPr>
          <p:cNvPr id="6" name="Označba mest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IMC Steering GM @ CERN, 2.11.2017, R.Pestotnik, Belle II Masterclass</a:t>
            </a:r>
            <a:endParaRPr lang="sl-SI" noProof="0" dirty="0"/>
          </a:p>
        </p:txBody>
      </p:sp>
      <p:pic>
        <p:nvPicPr>
          <p:cNvPr id="10" name="Picture 2" descr="https://www.belle2.org/common/l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549" y="0"/>
            <a:ext cx="905752" cy="738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Slik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5359" y="0"/>
            <a:ext cx="628641" cy="850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sl-SI" noProof="0" smtClean="0"/>
              <a:t>15</a:t>
            </a:fld>
            <a:endParaRPr lang="sl-SI" noProof="0" dirty="0"/>
          </a:p>
        </p:txBody>
      </p:sp>
    </p:spTree>
    <p:extLst>
      <p:ext uri="{BB962C8B-B14F-4D97-AF65-F5344CB8AC3E}">
        <p14:creationId xmlns:p14="http://schemas.microsoft.com/office/powerpoint/2010/main" val="716155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Combination of </a:t>
            </a:r>
            <a:r>
              <a:rPr lang="sl-SI" dirty="0" err="1" smtClean="0"/>
              <a:t>three</a:t>
            </a:r>
            <a:r>
              <a:rPr lang="sl-SI" dirty="0" smtClean="0"/>
              <a:t> particles</a:t>
            </a:r>
            <a:r>
              <a:rPr lang="en-US" dirty="0" smtClean="0"/>
              <a:t/>
            </a:r>
            <a:br>
              <a:rPr lang="en-US" dirty="0" smtClean="0"/>
            </a:br>
            <a:endParaRPr lang="sl-SI" dirty="0"/>
          </a:p>
        </p:txBody>
      </p:sp>
      <p:pic>
        <p:nvPicPr>
          <p:cNvPr id="7" name="Slika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2203" y="1052735"/>
            <a:ext cx="8068357" cy="5130169"/>
          </a:xfrm>
          <a:prstGeom prst="rect">
            <a:avLst/>
          </a:prstGeom>
        </p:spPr>
      </p:pic>
      <p:sp>
        <p:nvSpPr>
          <p:cNvPr id="4" name="Označba mest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IMC Steering GM @ CERN, 2.11.2017, R.Pestotnik, Belle II Masterclass</a:t>
            </a:r>
            <a:endParaRPr lang="sl-SI" noProof="0" dirty="0"/>
          </a:p>
        </p:txBody>
      </p:sp>
      <p:pic>
        <p:nvPicPr>
          <p:cNvPr id="8" name="Picture 2" descr="https://www.belle2.org/common/l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97" y="0"/>
            <a:ext cx="905752" cy="738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Slik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6911" y="0"/>
            <a:ext cx="628641" cy="850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sl-SI" noProof="0" smtClean="0"/>
              <a:t>16</a:t>
            </a:fld>
            <a:endParaRPr lang="sl-SI" noProof="0" dirty="0"/>
          </a:p>
        </p:txBody>
      </p:sp>
    </p:spTree>
    <p:extLst>
      <p:ext uri="{BB962C8B-B14F-4D97-AF65-F5344CB8AC3E}">
        <p14:creationId xmlns:p14="http://schemas.microsoft.com/office/powerpoint/2010/main" val="2695424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5389" y="177801"/>
            <a:ext cx="7339012" cy="784699"/>
          </a:xfrm>
        </p:spPr>
        <p:txBody>
          <a:bodyPr/>
          <a:lstStyle/>
          <a:p>
            <a:r>
              <a:rPr lang="en-US" dirty="0" smtClean="0"/>
              <a:t>Different decays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IMC Steering GM @ CERN, 2.11.2017, R.Pestotnik, Belle II Masterclass</a:t>
            </a:r>
            <a:endParaRPr lang="sl-SI" noProof="0" dirty="0"/>
          </a:p>
        </p:txBody>
      </p:sp>
      <p:pic>
        <p:nvPicPr>
          <p:cNvPr id="7" name="Slika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432" y="1414843"/>
            <a:ext cx="3816424" cy="2384569"/>
          </a:xfrm>
          <a:prstGeom prst="rect">
            <a:avLst/>
          </a:prstGeom>
        </p:spPr>
      </p:pic>
      <p:pic>
        <p:nvPicPr>
          <p:cNvPr id="8" name="Slika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1593" y="1401022"/>
            <a:ext cx="3838545" cy="2398390"/>
          </a:xfrm>
          <a:prstGeom prst="rect">
            <a:avLst/>
          </a:prstGeom>
        </p:spPr>
      </p:pic>
      <p:pic>
        <p:nvPicPr>
          <p:cNvPr id="9" name="Slika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0336" y="3799412"/>
            <a:ext cx="3798565" cy="2372788"/>
          </a:xfrm>
          <a:prstGeom prst="rect">
            <a:avLst/>
          </a:prstGeom>
        </p:spPr>
      </p:pic>
      <p:pic>
        <p:nvPicPr>
          <p:cNvPr id="10" name="Picture 2" descr="https://www.belle2.org/common/logo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97" y="0"/>
            <a:ext cx="905752" cy="738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Slik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6911" y="0"/>
            <a:ext cx="628641" cy="850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sl-SI" noProof="0" smtClean="0"/>
              <a:t>17</a:t>
            </a:fld>
            <a:endParaRPr lang="sl-SI" noProof="0" dirty="0"/>
          </a:p>
        </p:txBody>
      </p:sp>
    </p:spTree>
    <p:extLst>
      <p:ext uri="{BB962C8B-B14F-4D97-AF65-F5344CB8AC3E}">
        <p14:creationId xmlns:p14="http://schemas.microsoft.com/office/powerpoint/2010/main" val="319467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5388" y="177801"/>
            <a:ext cx="7553075" cy="874935"/>
          </a:xfrm>
        </p:spPr>
        <p:txBody>
          <a:bodyPr/>
          <a:lstStyle/>
          <a:p>
            <a:r>
              <a:rPr lang="en-US" dirty="0" smtClean="0"/>
              <a:t>For more ambitious: Fit the resulting histograms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IMC Steering GM @ CERN, 2.11.2017, R.Pestotnik, Belle II Masterclass</a:t>
            </a:r>
            <a:endParaRPr lang="sl-SI" noProof="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0805" y="1213950"/>
            <a:ext cx="5968179" cy="431563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165564" y="5529586"/>
            <a:ext cx="7418785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 smtClean="0"/>
              <a:t>Basic version available</a:t>
            </a:r>
            <a:endParaRPr lang="en-US" sz="2400" dirty="0"/>
          </a:p>
        </p:txBody>
      </p:sp>
      <p:pic>
        <p:nvPicPr>
          <p:cNvPr id="9" name="Picture 2" descr="https://www.belle2.org/common/l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97" y="0"/>
            <a:ext cx="905752" cy="738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Slik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6911" y="0"/>
            <a:ext cx="628641" cy="850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sl-SI" noProof="0" smtClean="0"/>
              <a:t>18</a:t>
            </a:fld>
            <a:endParaRPr lang="sl-SI" noProof="0" dirty="0"/>
          </a:p>
        </p:txBody>
      </p:sp>
    </p:spTree>
    <p:extLst>
      <p:ext uri="{BB962C8B-B14F-4D97-AF65-F5344CB8AC3E}">
        <p14:creationId xmlns:p14="http://schemas.microsoft.com/office/powerpoint/2010/main" val="124112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table to be filled by students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6" name="Content Placeholder 5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852374776"/>
                  </p:ext>
                </p:extLst>
              </p:nvPr>
            </p:nvGraphicFramePr>
            <p:xfrm>
              <a:off x="1195390" y="1772818"/>
              <a:ext cx="7481067" cy="4176465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784322">
                      <a:extLst>
                        <a:ext uri="{9D8B030D-6E8A-4147-A177-3AD203B41FA5}">
                          <a16:colId xmlns:a16="http://schemas.microsoft.com/office/drawing/2014/main" val="852465471"/>
                        </a:ext>
                      </a:extLst>
                    </a:gridCol>
                    <a:gridCol w="1107149">
                      <a:extLst>
                        <a:ext uri="{9D8B030D-6E8A-4147-A177-3AD203B41FA5}">
                          <a16:colId xmlns:a16="http://schemas.microsoft.com/office/drawing/2014/main" val="2047009873"/>
                        </a:ext>
                      </a:extLst>
                    </a:gridCol>
                    <a:gridCol w="1432864">
                      <a:extLst>
                        <a:ext uri="{9D8B030D-6E8A-4147-A177-3AD203B41FA5}">
                          <a16:colId xmlns:a16="http://schemas.microsoft.com/office/drawing/2014/main" val="3279394847"/>
                        </a:ext>
                      </a:extLst>
                    </a:gridCol>
                    <a:gridCol w="759590">
                      <a:extLst>
                        <a:ext uri="{9D8B030D-6E8A-4147-A177-3AD203B41FA5}">
                          <a16:colId xmlns:a16="http://schemas.microsoft.com/office/drawing/2014/main" val="1042547117"/>
                        </a:ext>
                      </a:extLst>
                    </a:gridCol>
                    <a:gridCol w="863171">
                      <a:extLst>
                        <a:ext uri="{9D8B030D-6E8A-4147-A177-3AD203B41FA5}">
                          <a16:colId xmlns:a16="http://schemas.microsoft.com/office/drawing/2014/main" val="1305997953"/>
                        </a:ext>
                      </a:extLst>
                    </a:gridCol>
                    <a:gridCol w="985517">
                      <a:extLst>
                        <a:ext uri="{9D8B030D-6E8A-4147-A177-3AD203B41FA5}">
                          <a16:colId xmlns:a16="http://schemas.microsoft.com/office/drawing/2014/main" val="18127290"/>
                        </a:ext>
                      </a:extLst>
                    </a:gridCol>
                    <a:gridCol w="893945">
                      <a:extLst>
                        <a:ext uri="{9D8B030D-6E8A-4147-A177-3AD203B41FA5}">
                          <a16:colId xmlns:a16="http://schemas.microsoft.com/office/drawing/2014/main" val="3806218077"/>
                        </a:ext>
                      </a:extLst>
                    </a:gridCol>
                    <a:gridCol w="654509">
                      <a:extLst>
                        <a:ext uri="{9D8B030D-6E8A-4147-A177-3AD203B41FA5}">
                          <a16:colId xmlns:a16="http://schemas.microsoft.com/office/drawing/2014/main" val="1430764924"/>
                        </a:ext>
                      </a:extLst>
                    </a:gridCol>
                  </a:tblGrid>
                  <a:tr h="773889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dirty="0" smtClean="0"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Particle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 dirty="0" err="1" smtClean="0">
                              <a:effectLst/>
                            </a:rPr>
                            <a:t>Proce</a:t>
                          </a:r>
                          <a:r>
                            <a:rPr lang="en-US" sz="1100" dirty="0" smtClean="0">
                              <a:effectLst/>
                            </a:rPr>
                            <a:t>s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 dirty="0" smtClean="0">
                              <a:effectLst/>
                            </a:rPr>
                            <a:t>Mas</a:t>
                          </a:r>
                          <a:r>
                            <a:rPr lang="en-US" sz="1100" dirty="0" smtClean="0">
                              <a:effectLst/>
                            </a:rPr>
                            <a:t>s</a:t>
                          </a:r>
                          <a:r>
                            <a:rPr lang="sl-SI" sz="1100" dirty="0" smtClean="0">
                              <a:effectLst/>
                            </a:rPr>
                            <a:t> </a:t>
                          </a:r>
                          <a:r>
                            <a:rPr lang="sl-SI" sz="1100" dirty="0">
                              <a:effectLst/>
                            </a:rPr>
                            <a:t>(</a:t>
                          </a:r>
                          <a:r>
                            <a:rPr lang="sl-SI" sz="1100" dirty="0" err="1">
                              <a:effectLst/>
                            </a:rPr>
                            <a:t>GeV</a:t>
                          </a:r>
                          <a:r>
                            <a:rPr lang="sl-SI" sz="1100" dirty="0">
                              <a:effectLst/>
                            </a:rPr>
                            <a:t>/c</a:t>
                          </a:r>
                          <a:r>
                            <a:rPr lang="sl-SI" sz="1100" baseline="30000" dirty="0">
                              <a:effectLst/>
                            </a:rPr>
                            <a:t>2</a:t>
                          </a:r>
                          <a:r>
                            <a:rPr lang="sl-SI" sz="1100" dirty="0">
                              <a:effectLst/>
                            </a:rPr>
                            <a:t>)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dirty="0" smtClean="0"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Number</a:t>
                          </a:r>
                          <a:r>
                            <a:rPr lang="en-US" sz="1100" baseline="0" dirty="0" smtClean="0"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of entries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dirty="0" smtClean="0">
                              <a:effectLst/>
                            </a:rPr>
                            <a:t>Number of detected particles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dirty="0" smtClean="0">
                              <a:effectLst/>
                            </a:rPr>
                            <a:t>Probability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dirty="0" smtClean="0">
                              <a:effectLst/>
                            </a:rPr>
                            <a:t>Decay width </a:t>
                          </a:r>
                          <a:r>
                            <a:rPr lang="sl-SI" sz="1100" dirty="0" smtClean="0">
                              <a:effectLst/>
                            </a:rPr>
                            <a:t>(</a:t>
                          </a:r>
                          <a:r>
                            <a:rPr lang="sl-SI" sz="1100" dirty="0" err="1" smtClean="0">
                              <a:effectLst/>
                            </a:rPr>
                            <a:t>GeV</a:t>
                          </a:r>
                          <a:r>
                            <a:rPr lang="sl-SI" sz="1100" dirty="0">
                              <a:effectLst/>
                            </a:rPr>
                            <a:t>)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81185010"/>
                      </a:ext>
                    </a:extLst>
                  </a:tr>
                  <a:tr h="536272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π</a:t>
                          </a:r>
                          <a:r>
                            <a:rPr lang="sl-SI" sz="1100" baseline="30000">
                              <a:effectLst/>
                            </a:rPr>
                            <a:t>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sz="11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sl-SI" sz="1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ad>
                                      <m:radPr>
                                        <m:degHide m:val="on"/>
                                        <m:ctrlPr>
                                          <a:rPr lang="en-US" sz="1100" i="1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a:rPr lang="sl-SI" sz="11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e>
                                    </m:rad>
                                  </m:den>
                                </m:f>
                                <m:r>
                                  <a:rPr lang="en-US" sz="1100">
                                    <a:effectLst/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sz="1100">
                                    <a:effectLst/>
                                    <a:latin typeface="Cambria Math" panose="02040503050406030204" pitchFamily="18" charset="0"/>
                                  </a:rPr>
                                  <m:t>𝑢𝑢</m:t>
                                </m:r>
                                <m:r>
                                  <a:rPr lang="en-US" sz="1100">
                                    <a:effectLst/>
                                    <a:latin typeface="Cambria Math" panose="02040503050406030204" pitchFamily="18" charset="0"/>
                                  </a:rPr>
                                  <m:t>̅−</m:t>
                                </m:r>
                                <m:r>
                                  <a:rPr lang="en-US" sz="1100">
                                    <a:effectLst/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  <m:r>
                                  <a:rPr lang="en-US" sz="1100">
                                    <a:effectLst/>
                                    <a:latin typeface="Cambria Math" panose="02040503050406030204" pitchFamily="18" charset="0"/>
                                  </a:rPr>
                                  <m:t> ̅</m:t>
                                </m:r>
                                <m:r>
                                  <a:rPr lang="en-US" sz="1100">
                                    <a:effectLst/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  <m:r>
                                  <a:rPr lang="en-US" sz="1100">
                                    <a:effectLst/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 dirty="0">
                              <a:effectLst/>
                            </a:rPr>
                            <a:t>π</a:t>
                          </a:r>
                          <a:r>
                            <a:rPr lang="sl-SI" sz="1100" baseline="30000" dirty="0">
                              <a:effectLst/>
                            </a:rPr>
                            <a:t>0</a:t>
                          </a:r>
                          <a:r>
                            <a:rPr lang="sl-SI" sz="1100" baseline="-25000" dirty="0">
                              <a:effectLst/>
                            </a:rPr>
                            <a:t> </a:t>
                          </a:r>
                          <a:r>
                            <a:rPr lang="sl-SI" sz="1000" dirty="0">
                              <a:effectLst/>
                            </a:rPr>
                            <a:t>→</a:t>
                          </a:r>
                          <a:r>
                            <a:rPr lang="sl-SI" sz="1100" dirty="0">
                              <a:effectLst/>
                            </a:rPr>
                            <a:t> γ </a:t>
                          </a:r>
                          <a:r>
                            <a:rPr lang="sl-SI" sz="1100" dirty="0" err="1">
                              <a:effectLst/>
                            </a:rPr>
                            <a:t>γ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883156044"/>
                      </a:ext>
                    </a:extLst>
                  </a:tr>
                  <a:tr h="536272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Ks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sz="11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sl-SI" sz="1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ad>
                                      <m:radPr>
                                        <m:degHide m:val="on"/>
                                        <m:ctrlPr>
                                          <a:rPr lang="en-US" sz="1100" i="1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a:rPr lang="sl-SI" sz="11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e>
                                    </m:rad>
                                  </m:den>
                                </m:f>
                                <m:r>
                                  <a:rPr lang="en-US" sz="1100">
                                    <a:effectLst/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sz="1100">
                                    <a:effectLst/>
                                    <a:latin typeface="Cambria Math" panose="02040503050406030204" pitchFamily="18" charset="0"/>
                                  </a:rPr>
                                  <m:t>𝑑𝑠</m:t>
                                </m:r>
                                <m:r>
                                  <a:rPr lang="en-US" sz="1100">
                                    <a:effectLst/>
                                    <a:latin typeface="Cambria Math" panose="02040503050406030204" pitchFamily="18" charset="0"/>
                                  </a:rPr>
                                  <m:t> ̅+</m:t>
                                </m:r>
                                <m:r>
                                  <a:rPr lang="en-US" sz="1100">
                                    <a:effectLst/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  <m:r>
                                  <a:rPr lang="en-US" sz="1100">
                                    <a:effectLst/>
                                    <a:latin typeface="Cambria Math" panose="02040503050406030204" pitchFamily="18" charset="0"/>
                                  </a:rPr>
                                  <m:t>̅</m:t>
                                </m:r>
                                <m:r>
                                  <a:rPr lang="en-US" sz="1100">
                                    <a:effectLst/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  <m:r>
                                  <a:rPr lang="en-US" sz="1100">
                                    <a:effectLst/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Ks </a:t>
                          </a:r>
                          <a:r>
                            <a:rPr lang="sl-SI" sz="1000">
                              <a:effectLst/>
                            </a:rPr>
                            <a:t>→ </a:t>
                          </a:r>
                          <a:r>
                            <a:rPr lang="sl-SI" sz="1100">
                              <a:effectLst/>
                            </a:rPr>
                            <a:t>π+ π -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695533074"/>
                      </a:ext>
                    </a:extLst>
                  </a:tr>
                  <a:tr h="259636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φ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sl-SI" sz="1100">
                                    <a:effectLst/>
                                    <a:latin typeface="Cambria Math" panose="02040503050406030204" pitchFamily="18" charset="0"/>
                                  </a:rPr>
                                  <m:t>𝑠𝑠</m:t>
                                </m:r>
                                <m:r>
                                  <a:rPr lang="sl-SI" sz="1100">
                                    <a:effectLst/>
                                    <a:latin typeface="Cambria Math" panose="02040503050406030204" pitchFamily="18" charset="0"/>
                                  </a:rPr>
                                  <m:t> ̅</m:t>
                                </m:r>
                              </m:oMath>
                            </m:oMathPara>
                          </a14:m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 dirty="0">
                              <a:effectLst/>
                            </a:rPr>
                            <a:t>φ  </a:t>
                          </a:r>
                          <a:r>
                            <a:rPr lang="sl-SI" sz="1000" dirty="0">
                              <a:effectLst/>
                            </a:rPr>
                            <a:t>→ </a:t>
                          </a:r>
                          <a:r>
                            <a:rPr lang="sl-SI" sz="1100" dirty="0">
                              <a:effectLst/>
                            </a:rPr>
                            <a:t>K+ K -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918602301"/>
                      </a:ext>
                    </a:extLst>
                  </a:tr>
                  <a:tr h="259636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J/ψ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sl-SI" sz="1100">
                                    <a:effectLst/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en-US" sz="11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sl-SI" sz="1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J/ψ </a:t>
                          </a:r>
                          <a:r>
                            <a:rPr lang="sl-SI" sz="1000">
                              <a:effectLst/>
                            </a:rPr>
                            <a:t>→</a:t>
                          </a:r>
                          <a:r>
                            <a:rPr lang="sl-SI" sz="1100">
                              <a:effectLst/>
                            </a:rPr>
                            <a:t> e+ e- 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419969285"/>
                      </a:ext>
                    </a:extLst>
                  </a:tr>
                  <a:tr h="257963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J/ψ </a:t>
                          </a:r>
                          <a:r>
                            <a:rPr lang="sl-SI" sz="1000">
                              <a:effectLst/>
                            </a:rPr>
                            <a:t>→</a:t>
                          </a:r>
                          <a:r>
                            <a:rPr lang="sl-SI" sz="1100">
                              <a:effectLst/>
                            </a:rPr>
                            <a:t> μ+ μ-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4029996959"/>
                      </a:ext>
                    </a:extLst>
                  </a:tr>
                  <a:tr h="259636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D</a:t>
                          </a:r>
                          <a:r>
                            <a:rPr lang="sl-SI" sz="1100" baseline="30000">
                              <a:effectLst/>
                            </a:rPr>
                            <a:t>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sl-SI" sz="1100">
                                    <a:effectLst/>
                                    <a:latin typeface="Cambria Math" panose="02040503050406030204" pitchFamily="18" charset="0"/>
                                  </a:rPr>
                                  <m:t>𝑐𝑢</m:t>
                                </m:r>
                                <m:r>
                                  <a:rPr lang="sl-SI" sz="1100">
                                    <a:effectLst/>
                                    <a:latin typeface="Cambria Math" panose="02040503050406030204" pitchFamily="18" charset="0"/>
                                  </a:rPr>
                                  <m:t> ̅</m:t>
                                </m:r>
                              </m:oMath>
                            </m:oMathPara>
                          </a14:m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 dirty="0">
                              <a:effectLst/>
                            </a:rPr>
                            <a:t>D</a:t>
                          </a:r>
                          <a:r>
                            <a:rPr lang="sl-SI" sz="1100" baseline="30000" dirty="0">
                              <a:effectLst/>
                            </a:rPr>
                            <a:t>0</a:t>
                          </a:r>
                          <a:r>
                            <a:rPr lang="sl-SI" sz="1100" dirty="0">
                              <a:effectLst/>
                            </a:rPr>
                            <a:t> </a:t>
                          </a:r>
                          <a:r>
                            <a:rPr lang="sl-SI" sz="1000" dirty="0">
                              <a:effectLst/>
                            </a:rPr>
                            <a:t>→</a:t>
                          </a:r>
                          <a:r>
                            <a:rPr lang="sl-SI" sz="1100" dirty="0">
                              <a:effectLst/>
                            </a:rPr>
                            <a:t> K+π-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577296824"/>
                      </a:ext>
                    </a:extLst>
                  </a:tr>
                  <a:tr h="257963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D</a:t>
                          </a:r>
                          <a:r>
                            <a:rPr lang="sl-SI" sz="1100" baseline="30000">
                              <a:effectLst/>
                            </a:rPr>
                            <a:t>0</a:t>
                          </a:r>
                          <a:r>
                            <a:rPr lang="sl-SI" sz="1100">
                              <a:effectLst/>
                            </a:rPr>
                            <a:t> </a:t>
                          </a:r>
                          <a:r>
                            <a:rPr lang="sl-SI" sz="1000">
                              <a:effectLst/>
                            </a:rPr>
                            <a:t>→</a:t>
                          </a:r>
                          <a:r>
                            <a:rPr lang="sl-SI" sz="1100">
                              <a:effectLst/>
                            </a:rPr>
                            <a:t> K-π+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642761093"/>
                      </a:ext>
                    </a:extLst>
                  </a:tr>
                  <a:tr h="257963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000">
                              <a:effectLst/>
                            </a:rPr>
                            <a:t>D*+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sl-SI" sz="1100">
                            <a:effectLst/>
                            <a:latin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r>
                            <a:rPr lang="sl-SI" sz="1100">
                              <a:effectLst/>
                            </a:rPr>
                            <a:t>D*+ → D</a:t>
                          </a:r>
                          <a:r>
                            <a:rPr lang="sl-SI" sz="1100" baseline="30000">
                              <a:effectLst/>
                            </a:rPr>
                            <a:t>0</a:t>
                          </a:r>
                          <a:r>
                            <a:rPr lang="sl-SI" sz="1100">
                              <a:effectLst/>
                            </a:rPr>
                            <a:t> π+  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641641571"/>
                      </a:ext>
                    </a:extLst>
                  </a:tr>
                  <a:tr h="257963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000">
                              <a:effectLst/>
                            </a:rPr>
                            <a:t>D*-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sl-SI" sz="1000">
                                    <a:effectLst/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en-US" sz="10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sl-SI" sz="1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000">
                              <a:effectLst/>
                            </a:rPr>
                            <a:t>D*- → D</a:t>
                          </a:r>
                          <a:r>
                            <a:rPr lang="sl-SI" sz="1000" baseline="30000">
                              <a:effectLst/>
                            </a:rPr>
                            <a:t>0</a:t>
                          </a:r>
                          <a:r>
                            <a:rPr lang="sl-SI" sz="1000">
                              <a:effectLst/>
                            </a:rPr>
                            <a:t> π-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016136157"/>
                      </a:ext>
                    </a:extLst>
                  </a:tr>
                  <a:tr h="259636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B+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sl-SI" sz="1100">
                                    <a:effectLst/>
                                    <a:latin typeface="Cambria Math" panose="02040503050406030204" pitchFamily="18" charset="0"/>
                                  </a:rPr>
                                  <m:t>𝑢𝑏</m:t>
                                </m:r>
                                <m:r>
                                  <a:rPr lang="sl-SI" sz="1100">
                                    <a:effectLst/>
                                    <a:latin typeface="Cambria Math" panose="02040503050406030204" pitchFamily="18" charset="0"/>
                                  </a:rPr>
                                  <m:t> ̅</m:t>
                                </m:r>
                              </m:oMath>
                            </m:oMathPara>
                          </a14:m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B+ </a:t>
                          </a:r>
                          <a:r>
                            <a:rPr lang="sl-SI" sz="1000">
                              <a:effectLst/>
                            </a:rPr>
                            <a:t>→</a:t>
                          </a:r>
                          <a:r>
                            <a:rPr lang="sl-SI" sz="1100">
                              <a:effectLst/>
                            </a:rPr>
                            <a:t> J/ψ K+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85882372"/>
                      </a:ext>
                    </a:extLst>
                  </a:tr>
                  <a:tr h="259636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B-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sl-SI" sz="1100">
                                    <a:effectLst/>
                                    <a:latin typeface="Cambria Math" panose="02040503050406030204" pitchFamily="18" charset="0"/>
                                  </a:rPr>
                                  <m:t>𝑢</m:t>
                                </m:r>
                                <m:r>
                                  <a:rPr lang="sl-SI" sz="1100">
                                    <a:effectLst/>
                                    <a:latin typeface="Cambria Math" panose="02040503050406030204" pitchFamily="18" charset="0"/>
                                  </a:rPr>
                                  <m:t> ̅</m:t>
                                </m:r>
                                <m:r>
                                  <a:rPr lang="sl-SI" sz="1100">
                                    <a:effectLst/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  <m:r>
                                  <a:rPr lang="sl-SI" sz="1100">
                                    <a:effectLst/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</m:oMath>
                            </m:oMathPara>
                          </a14:m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B- </a:t>
                          </a:r>
                          <a:r>
                            <a:rPr lang="sl-SI" sz="1000">
                              <a:effectLst/>
                            </a:rPr>
                            <a:t>→</a:t>
                          </a:r>
                          <a:r>
                            <a:rPr lang="sl-SI" sz="1100">
                              <a:effectLst/>
                            </a:rPr>
                            <a:t> J/ψ K-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 dirty="0">
                              <a:effectLst/>
                            </a:rPr>
                            <a:t> 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277898565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6" name="Content Placeholder 5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852374776"/>
                  </p:ext>
                </p:extLst>
              </p:nvPr>
            </p:nvGraphicFramePr>
            <p:xfrm>
              <a:off x="1195390" y="1772818"/>
              <a:ext cx="7481067" cy="4176465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784322">
                      <a:extLst>
                        <a:ext uri="{9D8B030D-6E8A-4147-A177-3AD203B41FA5}">
                          <a16:colId xmlns:a16="http://schemas.microsoft.com/office/drawing/2014/main" val="852465471"/>
                        </a:ext>
                      </a:extLst>
                    </a:gridCol>
                    <a:gridCol w="1107149">
                      <a:extLst>
                        <a:ext uri="{9D8B030D-6E8A-4147-A177-3AD203B41FA5}">
                          <a16:colId xmlns:a16="http://schemas.microsoft.com/office/drawing/2014/main" val="2047009873"/>
                        </a:ext>
                      </a:extLst>
                    </a:gridCol>
                    <a:gridCol w="1432864">
                      <a:extLst>
                        <a:ext uri="{9D8B030D-6E8A-4147-A177-3AD203B41FA5}">
                          <a16:colId xmlns:a16="http://schemas.microsoft.com/office/drawing/2014/main" val="3279394847"/>
                        </a:ext>
                      </a:extLst>
                    </a:gridCol>
                    <a:gridCol w="759590">
                      <a:extLst>
                        <a:ext uri="{9D8B030D-6E8A-4147-A177-3AD203B41FA5}">
                          <a16:colId xmlns:a16="http://schemas.microsoft.com/office/drawing/2014/main" val="1042547117"/>
                        </a:ext>
                      </a:extLst>
                    </a:gridCol>
                    <a:gridCol w="863171">
                      <a:extLst>
                        <a:ext uri="{9D8B030D-6E8A-4147-A177-3AD203B41FA5}">
                          <a16:colId xmlns:a16="http://schemas.microsoft.com/office/drawing/2014/main" val="1305997953"/>
                        </a:ext>
                      </a:extLst>
                    </a:gridCol>
                    <a:gridCol w="985517">
                      <a:extLst>
                        <a:ext uri="{9D8B030D-6E8A-4147-A177-3AD203B41FA5}">
                          <a16:colId xmlns:a16="http://schemas.microsoft.com/office/drawing/2014/main" val="18127290"/>
                        </a:ext>
                      </a:extLst>
                    </a:gridCol>
                    <a:gridCol w="893945">
                      <a:extLst>
                        <a:ext uri="{9D8B030D-6E8A-4147-A177-3AD203B41FA5}">
                          <a16:colId xmlns:a16="http://schemas.microsoft.com/office/drawing/2014/main" val="3806218077"/>
                        </a:ext>
                      </a:extLst>
                    </a:gridCol>
                    <a:gridCol w="654509">
                      <a:extLst>
                        <a:ext uri="{9D8B030D-6E8A-4147-A177-3AD203B41FA5}">
                          <a16:colId xmlns:a16="http://schemas.microsoft.com/office/drawing/2014/main" val="1430764924"/>
                        </a:ext>
                      </a:extLst>
                    </a:gridCol>
                  </a:tblGrid>
                  <a:tr h="773889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dirty="0" smtClean="0"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Particle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 dirty="0" err="1" smtClean="0">
                              <a:effectLst/>
                            </a:rPr>
                            <a:t>Proce</a:t>
                          </a:r>
                          <a:r>
                            <a:rPr lang="en-US" sz="1100" dirty="0" smtClean="0">
                              <a:effectLst/>
                            </a:rPr>
                            <a:t>s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 dirty="0" smtClean="0">
                              <a:effectLst/>
                            </a:rPr>
                            <a:t>Mas</a:t>
                          </a:r>
                          <a:r>
                            <a:rPr lang="en-US" sz="1100" dirty="0" smtClean="0">
                              <a:effectLst/>
                            </a:rPr>
                            <a:t>s</a:t>
                          </a:r>
                          <a:r>
                            <a:rPr lang="sl-SI" sz="1100" dirty="0" smtClean="0">
                              <a:effectLst/>
                            </a:rPr>
                            <a:t> </a:t>
                          </a:r>
                          <a:r>
                            <a:rPr lang="sl-SI" sz="1100" dirty="0">
                              <a:effectLst/>
                            </a:rPr>
                            <a:t>(</a:t>
                          </a:r>
                          <a:r>
                            <a:rPr lang="sl-SI" sz="1100" dirty="0" err="1">
                              <a:effectLst/>
                            </a:rPr>
                            <a:t>GeV</a:t>
                          </a:r>
                          <a:r>
                            <a:rPr lang="sl-SI" sz="1100" dirty="0">
                              <a:effectLst/>
                            </a:rPr>
                            <a:t>/c</a:t>
                          </a:r>
                          <a:r>
                            <a:rPr lang="sl-SI" sz="1100" baseline="30000" dirty="0">
                              <a:effectLst/>
                            </a:rPr>
                            <a:t>2</a:t>
                          </a:r>
                          <a:r>
                            <a:rPr lang="sl-SI" sz="1100" dirty="0">
                              <a:effectLst/>
                            </a:rPr>
                            <a:t>)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dirty="0" smtClean="0"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Number</a:t>
                          </a:r>
                          <a:r>
                            <a:rPr lang="en-US" sz="1100" baseline="0" dirty="0" smtClean="0"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of entries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dirty="0" smtClean="0">
                              <a:effectLst/>
                            </a:rPr>
                            <a:t>Number of detected particles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dirty="0" smtClean="0">
                              <a:effectLst/>
                            </a:rPr>
                            <a:t>Probability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dirty="0" smtClean="0">
                              <a:effectLst/>
                            </a:rPr>
                            <a:t>Decay width </a:t>
                          </a:r>
                          <a:r>
                            <a:rPr lang="sl-SI" sz="1100" dirty="0" smtClean="0">
                              <a:effectLst/>
                            </a:rPr>
                            <a:t>(</a:t>
                          </a:r>
                          <a:r>
                            <a:rPr lang="sl-SI" sz="1100" dirty="0" err="1" smtClean="0">
                              <a:effectLst/>
                            </a:rPr>
                            <a:t>GeV</a:t>
                          </a:r>
                          <a:r>
                            <a:rPr lang="sl-SI" sz="1100" dirty="0">
                              <a:effectLst/>
                            </a:rPr>
                            <a:t>)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81185010"/>
                      </a:ext>
                    </a:extLst>
                  </a:tr>
                  <a:tr h="536272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π</a:t>
                          </a:r>
                          <a:r>
                            <a:rPr lang="sl-SI" sz="1100" baseline="30000">
                              <a:effectLst/>
                            </a:rPr>
                            <a:t>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71823" t="-153409" r="-509392" b="-5386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 dirty="0">
                              <a:effectLst/>
                            </a:rPr>
                            <a:t>π</a:t>
                          </a:r>
                          <a:r>
                            <a:rPr lang="sl-SI" sz="1100" baseline="30000" dirty="0">
                              <a:effectLst/>
                            </a:rPr>
                            <a:t>0</a:t>
                          </a:r>
                          <a:r>
                            <a:rPr lang="sl-SI" sz="1100" baseline="-25000" dirty="0">
                              <a:effectLst/>
                            </a:rPr>
                            <a:t> </a:t>
                          </a:r>
                          <a:r>
                            <a:rPr lang="sl-SI" sz="1000" dirty="0">
                              <a:effectLst/>
                            </a:rPr>
                            <a:t>→</a:t>
                          </a:r>
                          <a:r>
                            <a:rPr lang="sl-SI" sz="1100" dirty="0">
                              <a:effectLst/>
                            </a:rPr>
                            <a:t> γ </a:t>
                          </a:r>
                          <a:r>
                            <a:rPr lang="sl-SI" sz="1100" dirty="0" err="1">
                              <a:effectLst/>
                            </a:rPr>
                            <a:t>γ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883156044"/>
                      </a:ext>
                    </a:extLst>
                  </a:tr>
                  <a:tr h="536272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Ks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71823" t="-253409" r="-509392" b="-4386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Ks </a:t>
                          </a:r>
                          <a:r>
                            <a:rPr lang="sl-SI" sz="1000">
                              <a:effectLst/>
                            </a:rPr>
                            <a:t>→ </a:t>
                          </a:r>
                          <a:r>
                            <a:rPr lang="sl-SI" sz="1100">
                              <a:effectLst/>
                            </a:rPr>
                            <a:t>π+ π -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695533074"/>
                      </a:ext>
                    </a:extLst>
                  </a:tr>
                  <a:tr h="259636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φ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71823" t="-723256" r="-509392" b="-79767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 dirty="0">
                              <a:effectLst/>
                            </a:rPr>
                            <a:t>φ  </a:t>
                          </a:r>
                          <a:r>
                            <a:rPr lang="sl-SI" sz="1000" dirty="0">
                              <a:effectLst/>
                            </a:rPr>
                            <a:t>→ </a:t>
                          </a:r>
                          <a:r>
                            <a:rPr lang="sl-SI" sz="1100" dirty="0">
                              <a:effectLst/>
                            </a:rPr>
                            <a:t>K+ K -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918602301"/>
                      </a:ext>
                    </a:extLst>
                  </a:tr>
                  <a:tr h="259636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J/ψ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71823" t="-823256" r="-509392" b="-69767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J/ψ </a:t>
                          </a:r>
                          <a:r>
                            <a:rPr lang="sl-SI" sz="1000">
                              <a:effectLst/>
                            </a:rPr>
                            <a:t>→</a:t>
                          </a:r>
                          <a:r>
                            <a:rPr lang="sl-SI" sz="1100">
                              <a:effectLst/>
                            </a:rPr>
                            <a:t> e+ e- 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419969285"/>
                      </a:ext>
                    </a:extLst>
                  </a:tr>
                  <a:tr h="257963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J/ψ </a:t>
                          </a:r>
                          <a:r>
                            <a:rPr lang="sl-SI" sz="1000">
                              <a:effectLst/>
                            </a:rPr>
                            <a:t>→</a:t>
                          </a:r>
                          <a:r>
                            <a:rPr lang="sl-SI" sz="1100">
                              <a:effectLst/>
                            </a:rPr>
                            <a:t> μ+ μ-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4029996959"/>
                      </a:ext>
                    </a:extLst>
                  </a:tr>
                  <a:tr h="259636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D</a:t>
                          </a:r>
                          <a:r>
                            <a:rPr lang="sl-SI" sz="1100" baseline="30000">
                              <a:effectLst/>
                            </a:rPr>
                            <a:t>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71823" t="-1020930" r="-509392" b="-5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 dirty="0">
                              <a:effectLst/>
                            </a:rPr>
                            <a:t>D</a:t>
                          </a:r>
                          <a:r>
                            <a:rPr lang="sl-SI" sz="1100" baseline="30000" dirty="0">
                              <a:effectLst/>
                            </a:rPr>
                            <a:t>0</a:t>
                          </a:r>
                          <a:r>
                            <a:rPr lang="sl-SI" sz="1100" dirty="0">
                              <a:effectLst/>
                            </a:rPr>
                            <a:t> </a:t>
                          </a:r>
                          <a:r>
                            <a:rPr lang="sl-SI" sz="1000" dirty="0">
                              <a:effectLst/>
                            </a:rPr>
                            <a:t>→</a:t>
                          </a:r>
                          <a:r>
                            <a:rPr lang="sl-SI" sz="1100" dirty="0">
                              <a:effectLst/>
                            </a:rPr>
                            <a:t> K+π-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577296824"/>
                      </a:ext>
                    </a:extLst>
                  </a:tr>
                  <a:tr h="257963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D</a:t>
                          </a:r>
                          <a:r>
                            <a:rPr lang="sl-SI" sz="1100" baseline="30000">
                              <a:effectLst/>
                            </a:rPr>
                            <a:t>0</a:t>
                          </a:r>
                          <a:r>
                            <a:rPr lang="sl-SI" sz="1100">
                              <a:effectLst/>
                            </a:rPr>
                            <a:t> </a:t>
                          </a:r>
                          <a:r>
                            <a:rPr lang="sl-SI" sz="1000">
                              <a:effectLst/>
                            </a:rPr>
                            <a:t>→</a:t>
                          </a:r>
                          <a:r>
                            <a:rPr lang="sl-SI" sz="1100">
                              <a:effectLst/>
                            </a:rPr>
                            <a:t> K-π+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642761093"/>
                      </a:ext>
                    </a:extLst>
                  </a:tr>
                  <a:tr h="257963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000">
                              <a:effectLst/>
                            </a:rPr>
                            <a:t>D*+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sl-SI" sz="1100">
                            <a:effectLst/>
                            <a:latin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r>
                            <a:rPr lang="sl-SI" sz="1100">
                              <a:effectLst/>
                            </a:rPr>
                            <a:t>D*+ → D</a:t>
                          </a:r>
                          <a:r>
                            <a:rPr lang="sl-SI" sz="1100" baseline="30000">
                              <a:effectLst/>
                            </a:rPr>
                            <a:t>0</a:t>
                          </a:r>
                          <a:r>
                            <a:rPr lang="sl-SI" sz="1100">
                              <a:effectLst/>
                            </a:rPr>
                            <a:t> π+  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641641571"/>
                      </a:ext>
                    </a:extLst>
                  </a:tr>
                  <a:tr h="257963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000">
                              <a:effectLst/>
                            </a:rPr>
                            <a:t>D*-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71823" t="-1316279" r="-509392" b="-2046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000">
                              <a:effectLst/>
                            </a:rPr>
                            <a:t>D*- → D</a:t>
                          </a:r>
                          <a:r>
                            <a:rPr lang="sl-SI" sz="1000" baseline="30000">
                              <a:effectLst/>
                            </a:rPr>
                            <a:t>0</a:t>
                          </a:r>
                          <a:r>
                            <a:rPr lang="sl-SI" sz="1000">
                              <a:effectLst/>
                            </a:rPr>
                            <a:t> π-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016136157"/>
                      </a:ext>
                    </a:extLst>
                  </a:tr>
                  <a:tr h="259636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B+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71823" t="-1450000" r="-509392" b="-10952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B+ </a:t>
                          </a:r>
                          <a:r>
                            <a:rPr lang="sl-SI" sz="1000">
                              <a:effectLst/>
                            </a:rPr>
                            <a:t>→</a:t>
                          </a:r>
                          <a:r>
                            <a:rPr lang="sl-SI" sz="1100">
                              <a:effectLst/>
                            </a:rPr>
                            <a:t> J/ψ K+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85882372"/>
                      </a:ext>
                    </a:extLst>
                  </a:tr>
                  <a:tr h="259636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B-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71823" t="-1513953" r="-509392" b="-697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B- </a:t>
                          </a:r>
                          <a:r>
                            <a:rPr lang="sl-SI" sz="1000">
                              <a:effectLst/>
                            </a:rPr>
                            <a:t>→</a:t>
                          </a:r>
                          <a:r>
                            <a:rPr lang="sl-SI" sz="1100">
                              <a:effectLst/>
                            </a:rPr>
                            <a:t> J/ψ K-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100" dirty="0">
                              <a:effectLst/>
                            </a:rPr>
                            <a:t> 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277898565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IMC Steering GM @ CERN, 2.11.2017, R.Pestotnik, Belle II Masterclass</a:t>
            </a:r>
            <a:endParaRPr lang="sl-SI" noProof="0" dirty="0"/>
          </a:p>
        </p:txBody>
      </p:sp>
      <p:pic>
        <p:nvPicPr>
          <p:cNvPr id="7" name="Picture 2" descr="https://www.belle2.org/common/l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97" y="0"/>
            <a:ext cx="905752" cy="738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Slik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6911" y="0"/>
            <a:ext cx="628641" cy="850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sl-SI" noProof="0" smtClean="0"/>
              <a:t>19</a:t>
            </a:fld>
            <a:endParaRPr lang="sl-SI" noProof="0" dirty="0"/>
          </a:p>
        </p:txBody>
      </p:sp>
    </p:spTree>
    <p:extLst>
      <p:ext uri="{BB962C8B-B14F-4D97-AF65-F5344CB8AC3E}">
        <p14:creationId xmlns:p14="http://schemas.microsoft.com/office/powerpoint/2010/main" val="1540263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IMC Steering GM @ CERN, 2.11.2017, R.Pestotnik, Belle II Masterclass</a:t>
            </a:r>
            <a:endParaRPr lang="sl-SI" noProof="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195389" y="1600200"/>
            <a:ext cx="7339012" cy="167943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Introduction</a:t>
            </a:r>
          </a:p>
          <a:p>
            <a:r>
              <a:rPr lang="en-US" dirty="0" smtClean="0"/>
              <a:t>Design</a:t>
            </a:r>
          </a:p>
          <a:p>
            <a:r>
              <a:rPr lang="en-US" dirty="0" smtClean="0"/>
              <a:t>Implementation</a:t>
            </a:r>
          </a:p>
          <a:p>
            <a:r>
              <a:rPr lang="en-US" dirty="0" smtClean="0"/>
              <a:t>Status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sl-SI" noProof="0" smtClean="0"/>
              <a:t>2</a:t>
            </a:fld>
            <a:endParaRPr lang="sl-SI" noProof="0" dirty="0"/>
          </a:p>
        </p:txBody>
      </p:sp>
    </p:spTree>
    <p:extLst>
      <p:ext uri="{BB962C8B-B14F-4D97-AF65-F5344CB8AC3E}">
        <p14:creationId xmlns:p14="http://schemas.microsoft.com/office/powerpoint/2010/main" val="4151847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Virtual appliance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VirtualBox</a:t>
            </a:r>
            <a:r>
              <a:rPr lang="en-US" dirty="0" smtClean="0"/>
              <a:t> </a:t>
            </a:r>
            <a:r>
              <a:rPr lang="en-US" dirty="0"/>
              <a:t>VM:  </a:t>
            </a:r>
            <a:r>
              <a:rPr lang="en-US" dirty="0">
                <a:hlinkClick r:id="rId2"/>
              </a:rPr>
              <a:t>http://belle2.ijs.si/belleIIubuntu16.04.3.7z</a:t>
            </a:r>
            <a:r>
              <a:rPr lang="en-US" dirty="0"/>
              <a:t> 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→ </a:t>
            </a:r>
            <a:r>
              <a:rPr lang="en-US" dirty="0"/>
              <a:t>unpack with </a:t>
            </a:r>
            <a:r>
              <a:rPr lang="en-US" dirty="0">
                <a:hlinkClick r:id="rId3"/>
              </a:rPr>
              <a:t>http://www.7-zip.org/</a:t>
            </a:r>
            <a:r>
              <a:rPr lang="en-US" dirty="0"/>
              <a:t> 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→</a:t>
            </a:r>
            <a:r>
              <a:rPr lang="en-US" dirty="0" smtClean="0"/>
              <a:t> </a:t>
            </a:r>
            <a:r>
              <a:rPr lang="en-US" dirty="0"/>
              <a:t>run with </a:t>
            </a:r>
            <a:r>
              <a:rPr lang="en-US" dirty="0">
                <a:hlinkClick r:id="rId4"/>
              </a:rPr>
              <a:t>https://www.virtualbox.org/</a:t>
            </a:r>
            <a:endParaRPr lang="en-US" dirty="0"/>
          </a:p>
          <a:p>
            <a:r>
              <a:rPr lang="en-US" dirty="0" smtClean="0"/>
              <a:t>Start the </a:t>
            </a:r>
            <a:r>
              <a:rPr lang="en-US" dirty="0" err="1" smtClean="0"/>
              <a:t>VirtualBox</a:t>
            </a:r>
            <a:endParaRPr lang="en-US" dirty="0" smtClean="0"/>
          </a:p>
          <a:p>
            <a:r>
              <a:rPr lang="en-US" dirty="0" smtClean="0"/>
              <a:t>Open the browser inside the virtual appliance and navigate to </a:t>
            </a:r>
            <a:r>
              <a:rPr lang="en-US" dirty="0">
                <a:hlinkClick r:id="rId5"/>
              </a:rPr>
              <a:t>http://localhost/masterclass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IMC Steering GM @ CERN, 2.11.2017, R.Pestotnik, Belle II Masterclass</a:t>
            </a:r>
            <a:endParaRPr lang="sl-SI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sl-SI" noProof="0" smtClean="0"/>
              <a:t>20</a:t>
            </a:fld>
            <a:endParaRPr lang="sl-SI" noProof="0" dirty="0"/>
          </a:p>
        </p:txBody>
      </p:sp>
    </p:spTree>
    <p:extLst>
      <p:ext uri="{BB962C8B-B14F-4D97-AF65-F5344CB8AC3E}">
        <p14:creationId xmlns:p14="http://schemas.microsoft.com/office/powerpoint/2010/main" val="1451454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experience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74394" lvl="1" indent="0">
              <a:buNone/>
            </a:pPr>
            <a:endParaRPr lang="en-US" dirty="0" smtClean="0"/>
          </a:p>
          <a:p>
            <a:r>
              <a:rPr lang="en-US" dirty="0" smtClean="0"/>
              <a:t>Training of the high school students:</a:t>
            </a:r>
            <a:endParaRPr lang="en-US" dirty="0"/>
          </a:p>
          <a:p>
            <a:pPr lvl="1"/>
            <a:r>
              <a:rPr lang="en-US" dirty="0"/>
              <a:t>Virtual appliances installed to 45 </a:t>
            </a:r>
            <a:r>
              <a:rPr lang="en-US" dirty="0" smtClean="0"/>
              <a:t>computers</a:t>
            </a:r>
          </a:p>
          <a:p>
            <a:pPr lvl="1"/>
            <a:r>
              <a:rPr lang="en-US" dirty="0" smtClean="0"/>
              <a:t>9 exercises</a:t>
            </a:r>
          </a:p>
          <a:p>
            <a:pPr lvl="1"/>
            <a:r>
              <a:rPr lang="en-US" dirty="0" smtClean="0"/>
              <a:t>25 participants of the Summer school of Faculty of Mathematics and Physics, University of Ljubljana, Aug. 2017, </a:t>
            </a:r>
            <a:r>
              <a:rPr lang="en-US" dirty="0" smtClean="0">
                <a:hlinkClick r:id="rId2"/>
              </a:rPr>
              <a:t>materials in Slovene language</a:t>
            </a:r>
            <a:endParaRPr lang="en-US" dirty="0" smtClean="0"/>
          </a:p>
          <a:p>
            <a:pPr lvl="1"/>
            <a:r>
              <a:rPr lang="en-US" dirty="0" smtClean="0"/>
              <a:t>2 hours dedicated to the masterclass</a:t>
            </a:r>
          </a:p>
          <a:p>
            <a:pPr lvl="1"/>
            <a:r>
              <a:rPr lang="en-US" dirty="0" smtClean="0"/>
              <a:t>Students had a lot of fun 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Introduction of basic concepts very important:</a:t>
            </a:r>
          </a:p>
          <a:p>
            <a:r>
              <a:rPr lang="en-US" dirty="0" smtClean="0"/>
              <a:t>Different knowledge of students</a:t>
            </a:r>
          </a:p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IMC Steering GM @ CERN, 2.11.2017, R.Pestotnik, Belle II Masterclass</a:t>
            </a:r>
            <a:endParaRPr lang="sl-SI" noProof="0" dirty="0"/>
          </a:p>
        </p:txBody>
      </p:sp>
      <p:pic>
        <p:nvPicPr>
          <p:cNvPr id="6" name="Picture 2" descr="https://www.belle2.org/common/l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97" y="0"/>
            <a:ext cx="905752" cy="738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Slik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6911" y="0"/>
            <a:ext cx="628641" cy="850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sl-SI" noProof="0" smtClean="0"/>
              <a:t>21</a:t>
            </a:fld>
            <a:endParaRPr lang="sl-SI" noProof="0" dirty="0"/>
          </a:p>
        </p:txBody>
      </p:sp>
    </p:spTree>
    <p:extLst>
      <p:ext uri="{BB962C8B-B14F-4D97-AF65-F5344CB8AC3E}">
        <p14:creationId xmlns:p14="http://schemas.microsoft.com/office/powerpoint/2010/main" val="1226800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5389" y="177801"/>
            <a:ext cx="7339012" cy="730919"/>
          </a:xfrm>
        </p:spPr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1086521"/>
            <a:ext cx="7848871" cy="5085679"/>
          </a:xfrm>
        </p:spPr>
        <p:txBody>
          <a:bodyPr>
            <a:normAutofit/>
          </a:bodyPr>
          <a:lstStyle/>
          <a:p>
            <a:r>
              <a:rPr lang="en-US" dirty="0" smtClean="0"/>
              <a:t>Belle II masterclass - use </a:t>
            </a:r>
            <a:r>
              <a:rPr lang="en-US" dirty="0" err="1" smtClean="0"/>
              <a:t>Blockly</a:t>
            </a:r>
            <a:r>
              <a:rPr lang="en-US" dirty="0" smtClean="0"/>
              <a:t> graphical user interface to access and analyze the data </a:t>
            </a:r>
          </a:p>
          <a:p>
            <a:r>
              <a:rPr lang="en-US" dirty="0" smtClean="0"/>
              <a:t>We will use Belle II Virtual Reality app and Event display for the introduction to the class</a:t>
            </a:r>
          </a:p>
          <a:p>
            <a:r>
              <a:rPr lang="en-US" dirty="0" smtClean="0"/>
              <a:t>Localization</a:t>
            </a:r>
            <a:r>
              <a:rPr lang="en-US" dirty="0" smtClean="0"/>
              <a:t>: translate the documentation to different languages</a:t>
            </a:r>
          </a:p>
          <a:p>
            <a:r>
              <a:rPr lang="en-US" dirty="0"/>
              <a:t>C</a:t>
            </a:r>
            <a:r>
              <a:rPr lang="en-US" dirty="0" smtClean="0"/>
              <a:t>lass </a:t>
            </a:r>
            <a:r>
              <a:rPr lang="en-US" dirty="0"/>
              <a:t>content (target time </a:t>
            </a:r>
            <a:r>
              <a:rPr lang="en-US" dirty="0" smtClean="0"/>
              <a:t>3 hours)</a:t>
            </a:r>
          </a:p>
          <a:p>
            <a:pPr lvl="1"/>
            <a:r>
              <a:rPr lang="en-US" dirty="0" smtClean="0"/>
              <a:t>Common </a:t>
            </a:r>
            <a:r>
              <a:rPr lang="en-US" dirty="0" smtClean="0"/>
              <a:t>place to collect the results</a:t>
            </a:r>
          </a:p>
          <a:p>
            <a:pPr lvl="1"/>
            <a:r>
              <a:rPr lang="en-US" dirty="0" smtClean="0"/>
              <a:t>Video </a:t>
            </a:r>
            <a:r>
              <a:rPr lang="en-US" dirty="0"/>
              <a:t>conference at the end to discuss the results between the </a:t>
            </a:r>
            <a:r>
              <a:rPr lang="en-US" dirty="0" smtClean="0"/>
              <a:t>groups</a:t>
            </a:r>
          </a:p>
          <a:p>
            <a:r>
              <a:rPr lang="en-US" dirty="0" smtClean="0"/>
              <a:t>We have base version, which is working:</a:t>
            </a:r>
          </a:p>
          <a:p>
            <a:pPr lvl="1"/>
            <a:r>
              <a:rPr lang="en-US" dirty="0" smtClean="0"/>
              <a:t>First deployment </a:t>
            </a:r>
            <a:r>
              <a:rPr lang="en-US" dirty="0" smtClean="0"/>
              <a:t>expected </a:t>
            </a:r>
            <a:r>
              <a:rPr lang="en-US" dirty="0" smtClean="0"/>
              <a:t>in March 2018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IMC Steering GM @ CERN, 2.11.2017, R.Pestotnik, Belle II Masterclass</a:t>
            </a:r>
            <a:endParaRPr lang="sl-SI" noProof="0" dirty="0"/>
          </a:p>
        </p:txBody>
      </p:sp>
      <p:pic>
        <p:nvPicPr>
          <p:cNvPr id="6" name="Picture 2" descr="https://www.belle2.org/common/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97" y="0"/>
            <a:ext cx="905752" cy="738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Slik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6911" y="0"/>
            <a:ext cx="628641" cy="850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sl-SI" noProof="0" smtClean="0"/>
              <a:t>22</a:t>
            </a:fld>
            <a:endParaRPr lang="sl-SI" noProof="0" dirty="0"/>
          </a:p>
        </p:txBody>
      </p:sp>
    </p:spTree>
    <p:extLst>
      <p:ext uri="{BB962C8B-B14F-4D97-AF65-F5344CB8AC3E}">
        <p14:creationId xmlns:p14="http://schemas.microsoft.com/office/powerpoint/2010/main" val="4093316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Belle II experiment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Asymmetric </a:t>
            </a:r>
            <a:r>
              <a:rPr lang="en-US" dirty="0" err="1" smtClean="0"/>
              <a:t>e+e</a:t>
            </a:r>
            <a:r>
              <a:rPr lang="en-US" dirty="0" smtClean="0"/>
              <a:t>- </a:t>
            </a:r>
            <a:r>
              <a:rPr lang="en-US" dirty="0"/>
              <a:t>collider </a:t>
            </a:r>
            <a:r>
              <a:rPr lang="en-US" dirty="0" smtClean="0"/>
              <a:t>: KEKB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n-US" dirty="0" smtClean="0"/>
              <a:t> </a:t>
            </a:r>
            <a:r>
              <a:rPr lang="en-US" dirty="0" err="1" smtClean="0"/>
              <a:t>SuperKEKB</a:t>
            </a:r>
            <a:r>
              <a:rPr lang="en-US" dirty="0" smtClean="0"/>
              <a:t> (40x higher luminosity) </a:t>
            </a:r>
            <a:endParaRPr lang="en-US" dirty="0"/>
          </a:p>
          <a:p>
            <a:r>
              <a:rPr lang="en-US" dirty="0" smtClean="0"/>
              <a:t>Running on Y </a:t>
            </a:r>
            <a:r>
              <a:rPr lang="en-US" dirty="0"/>
              <a:t>resonance which decays to </a:t>
            </a:r>
            <a:r>
              <a:rPr lang="en-US" dirty="0" smtClean="0"/>
              <a:t>B-mesons</a:t>
            </a:r>
            <a:endParaRPr lang="en-US" dirty="0"/>
          </a:p>
          <a:p>
            <a:r>
              <a:rPr lang="en-US" dirty="0" smtClean="0"/>
              <a:t>Studies of rare B, D and tau decays</a:t>
            </a:r>
          </a:p>
          <a:p>
            <a:r>
              <a:rPr lang="en-US" dirty="0" smtClean="0"/>
              <a:t>Upgrade Belle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→ Belle II</a:t>
            </a:r>
            <a:r>
              <a:rPr lang="en-US" dirty="0" smtClean="0"/>
              <a:t> </a:t>
            </a:r>
          </a:p>
          <a:p>
            <a:r>
              <a:rPr lang="en-US" dirty="0"/>
              <a:t>E</a:t>
            </a:r>
            <a:r>
              <a:rPr lang="en-US" dirty="0" smtClean="0"/>
              <a:t>xperiment </a:t>
            </a:r>
            <a:r>
              <a:rPr lang="en-US" dirty="0"/>
              <a:t>starts data taking in 2018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IMC Steering GM @ CERN, 2.11.2017, R.Pestotnik, Belle II Masterclass</a:t>
            </a:r>
            <a:endParaRPr lang="sl-SI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sl-SI" noProof="0" smtClean="0"/>
              <a:t>3</a:t>
            </a:fld>
            <a:endParaRPr lang="sl-SI" noProof="0" dirty="0"/>
          </a:p>
        </p:txBody>
      </p:sp>
    </p:spTree>
    <p:extLst>
      <p:ext uri="{BB962C8B-B14F-4D97-AF65-F5344CB8AC3E}">
        <p14:creationId xmlns:p14="http://schemas.microsoft.com/office/powerpoint/2010/main" val="1665752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Belle II spectrometer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02511" y="1600200"/>
            <a:ext cx="6724766" cy="4572000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IMC Steering GM @ CERN, 2.11.2017, R.Pestotnik, Belle II Masterclass</a:t>
            </a:r>
            <a:endParaRPr lang="sl-SI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sl-SI" noProof="0" smtClean="0"/>
              <a:t>4</a:t>
            </a:fld>
            <a:endParaRPr lang="sl-SI" noProof="0" dirty="0"/>
          </a:p>
        </p:txBody>
      </p:sp>
    </p:spTree>
    <p:extLst>
      <p:ext uri="{BB962C8B-B14F-4D97-AF65-F5344CB8AC3E}">
        <p14:creationId xmlns:p14="http://schemas.microsoft.com/office/powerpoint/2010/main" val="1153150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Belle II masterclass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IMC Steering GM @ CERN, 2.11.2017, R.Pestotnik, Belle II Masterclass</a:t>
            </a:r>
            <a:endParaRPr lang="sl-SI" noProof="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043608" y="1600200"/>
            <a:ext cx="7776863" cy="29755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>
                <a:solidFill>
                  <a:srgbClr val="00B0F0"/>
                </a:solidFill>
              </a:rPr>
              <a:t>Belle II effort </a:t>
            </a:r>
            <a:r>
              <a:rPr lang="en-US" dirty="0">
                <a:solidFill>
                  <a:srgbClr val="00B0F0"/>
                </a:solidFill>
              </a:rPr>
              <a:t>to disseminate our knowledge to the general public</a:t>
            </a:r>
          </a:p>
          <a:p>
            <a:r>
              <a:rPr lang="en-US" dirty="0" smtClean="0"/>
              <a:t>Explain what </a:t>
            </a:r>
            <a:r>
              <a:rPr lang="sl-SI" dirty="0" err="1" smtClean="0"/>
              <a:t>we</a:t>
            </a:r>
            <a:r>
              <a:rPr lang="sl-SI" dirty="0" smtClean="0"/>
              <a:t> </a:t>
            </a:r>
            <a:r>
              <a:rPr lang="en-US" dirty="0" smtClean="0"/>
              <a:t>are doing </a:t>
            </a:r>
            <a:r>
              <a:rPr lang="en-US" dirty="0"/>
              <a:t>?</a:t>
            </a:r>
          </a:p>
          <a:p>
            <a:r>
              <a:rPr lang="en-US" dirty="0"/>
              <a:t>How does </a:t>
            </a:r>
            <a:r>
              <a:rPr lang="sl-SI" dirty="0" err="1"/>
              <a:t>the</a:t>
            </a:r>
            <a:r>
              <a:rPr lang="sl-SI" dirty="0"/>
              <a:t> B</a:t>
            </a:r>
            <a:r>
              <a:rPr lang="en-US" dirty="0" err="1"/>
              <a:t>elle</a:t>
            </a:r>
            <a:r>
              <a:rPr lang="sl-SI" dirty="0"/>
              <a:t> II</a:t>
            </a:r>
            <a:r>
              <a:rPr lang="en-US" dirty="0"/>
              <a:t> detector look like?</a:t>
            </a:r>
          </a:p>
          <a:p>
            <a:r>
              <a:rPr lang="en-US" dirty="0"/>
              <a:t>What are our research methods?</a:t>
            </a:r>
          </a:p>
          <a:p>
            <a:r>
              <a:rPr lang="en-US" dirty="0"/>
              <a:t>What do we expect to see?</a:t>
            </a:r>
          </a:p>
          <a:p>
            <a:r>
              <a:rPr lang="en-US" dirty="0"/>
              <a:t>What are our results?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sl-SI" noProof="0" smtClean="0"/>
              <a:t>5</a:t>
            </a:fld>
            <a:endParaRPr lang="sl-SI" noProof="0" dirty="0"/>
          </a:p>
        </p:txBody>
      </p:sp>
    </p:spTree>
    <p:extLst>
      <p:ext uri="{BB962C8B-B14F-4D97-AF65-F5344CB8AC3E}">
        <p14:creationId xmlns:p14="http://schemas.microsoft.com/office/powerpoint/2010/main" val="770896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195389" y="177801"/>
            <a:ext cx="7339012" cy="658911"/>
          </a:xfrm>
        </p:spPr>
        <p:txBody>
          <a:bodyPr>
            <a:normAutofit/>
          </a:bodyPr>
          <a:lstStyle/>
          <a:p>
            <a:r>
              <a:rPr lang="sl-SI" dirty="0"/>
              <a:t>T</a:t>
            </a:r>
            <a:r>
              <a:rPr lang="en-US" dirty="0" err="1"/>
              <a:t>arget</a:t>
            </a:r>
            <a:r>
              <a:rPr lang="en-US" dirty="0"/>
              <a:t> </a:t>
            </a:r>
            <a:r>
              <a:rPr lang="en-US" dirty="0" smtClean="0"/>
              <a:t>audience and </a:t>
            </a:r>
            <a:r>
              <a:rPr lang="en-US" dirty="0"/>
              <a:t>Masterclass </a:t>
            </a:r>
            <a:r>
              <a:rPr lang="en-US" dirty="0" smtClean="0"/>
              <a:t>structure </a:t>
            </a:r>
            <a:endParaRPr lang="sl-SI" dirty="0"/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>
          <a:xfrm>
            <a:off x="1195389" y="980728"/>
            <a:ext cx="7339012" cy="5688632"/>
          </a:xfrm>
        </p:spPr>
        <p:txBody>
          <a:bodyPr>
            <a:normAutofit/>
          </a:bodyPr>
          <a:lstStyle/>
          <a:p>
            <a:r>
              <a:rPr lang="en-US" dirty="0" smtClean="0"/>
              <a:t>students </a:t>
            </a:r>
            <a:r>
              <a:rPr lang="en-US" dirty="0"/>
              <a:t>of physics</a:t>
            </a:r>
          </a:p>
          <a:p>
            <a:r>
              <a:rPr lang="en-US" dirty="0"/>
              <a:t>high school students</a:t>
            </a:r>
          </a:p>
          <a:p>
            <a:r>
              <a:rPr lang="en-US" dirty="0"/>
              <a:t>primary school students</a:t>
            </a:r>
          </a:p>
          <a:p>
            <a:r>
              <a:rPr lang="en-US" dirty="0"/>
              <a:t>general public (assume finished high school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endParaRPr lang="en-US" dirty="0" smtClean="0">
              <a:solidFill>
                <a:srgbClr val="00B0F0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00B0F0"/>
                </a:solidFill>
              </a:rPr>
              <a:t>Create an educational package which can be used on the web and also in the school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Structure:</a:t>
            </a:r>
          </a:p>
          <a:p>
            <a:r>
              <a:rPr lang="en-US" dirty="0" smtClean="0"/>
              <a:t>General introduction</a:t>
            </a:r>
          </a:p>
          <a:p>
            <a:r>
              <a:rPr lang="en-US" dirty="0" smtClean="0"/>
              <a:t>Introduction to Belle II : Virtual reality</a:t>
            </a:r>
          </a:p>
          <a:p>
            <a:r>
              <a:rPr lang="en-US" dirty="0" smtClean="0"/>
              <a:t>Exercises with the data: </a:t>
            </a:r>
          </a:p>
          <a:p>
            <a:pPr lvl="1"/>
            <a:r>
              <a:rPr lang="en-US" dirty="0" smtClean="0"/>
              <a:t>Event display</a:t>
            </a:r>
          </a:p>
          <a:p>
            <a:pPr lvl="1"/>
            <a:r>
              <a:rPr lang="en-US" dirty="0" smtClean="0"/>
              <a:t>Easy analysis tool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endParaRPr lang="sl-SI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IMC Steering GM @ CERN, 2.11.2017, R.Pestotnik, Belle II Masterclass</a:t>
            </a:r>
            <a:endParaRPr lang="sl-SI" noProof="0" dirty="0"/>
          </a:p>
        </p:txBody>
      </p:sp>
      <p:pic>
        <p:nvPicPr>
          <p:cNvPr id="6" name="Picture 2" descr="https://www.belle2.org/common/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97" y="0"/>
            <a:ext cx="905752" cy="738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Slik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6911" y="0"/>
            <a:ext cx="628641" cy="850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sl-SI" noProof="0" smtClean="0"/>
              <a:t>6</a:t>
            </a:fld>
            <a:endParaRPr lang="sl-SI" noProof="0" dirty="0"/>
          </a:p>
        </p:txBody>
      </p:sp>
    </p:spTree>
    <p:extLst>
      <p:ext uri="{BB962C8B-B14F-4D97-AF65-F5344CB8AC3E}">
        <p14:creationId xmlns:p14="http://schemas.microsoft.com/office/powerpoint/2010/main" val="2405882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5389" y="177801"/>
            <a:ext cx="7339012" cy="730919"/>
          </a:xfrm>
        </p:spPr>
        <p:txBody>
          <a:bodyPr/>
          <a:lstStyle/>
          <a:p>
            <a:r>
              <a:rPr lang="en-US" dirty="0" smtClean="0"/>
              <a:t>Belle II </a:t>
            </a:r>
            <a:r>
              <a:rPr lang="en-US" dirty="0"/>
              <a:t>V</a:t>
            </a:r>
            <a:r>
              <a:rPr lang="en-US" dirty="0" smtClean="0"/>
              <a:t>irtual </a:t>
            </a:r>
            <a:r>
              <a:rPr lang="en-US" dirty="0"/>
              <a:t>R</a:t>
            </a:r>
            <a:r>
              <a:rPr lang="en-US" dirty="0" smtClean="0"/>
              <a:t>eality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5389" y="980728"/>
            <a:ext cx="7339012" cy="5191472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Virtual walk through the Belle </a:t>
            </a:r>
            <a:r>
              <a:rPr lang="en-US" dirty="0"/>
              <a:t>II </a:t>
            </a:r>
            <a:r>
              <a:rPr lang="en-US" dirty="0" smtClean="0"/>
              <a:t>spectrometer, view of the collisions and particle info display  </a:t>
            </a:r>
          </a:p>
          <a:p>
            <a:r>
              <a:rPr lang="en-US" dirty="0" smtClean="0"/>
              <a:t>Sources: </a:t>
            </a:r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://www1.phys.vt.edu/~piilonen/VR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r>
              <a:rPr lang="en-US" dirty="0" smtClean="0"/>
              <a:t>Preview on </a:t>
            </a:r>
            <a:r>
              <a:rPr lang="en-US" dirty="0" err="1" smtClean="0"/>
              <a:t>vimeo</a:t>
            </a:r>
            <a:r>
              <a:rPr lang="en-US" dirty="0" smtClean="0"/>
              <a:t>: </a:t>
            </a:r>
            <a:r>
              <a:rPr lang="en-US" dirty="0" smtClean="0">
                <a:hlinkClick r:id="rId3"/>
              </a:rPr>
              <a:t>Narrated</a:t>
            </a:r>
            <a:r>
              <a:rPr lang="en-US" dirty="0" smtClean="0"/>
              <a:t> , </a:t>
            </a:r>
            <a:r>
              <a:rPr lang="en-US" dirty="0" smtClean="0">
                <a:hlinkClick r:id="rId4"/>
              </a:rPr>
              <a:t>Captioned</a:t>
            </a:r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Requires Oculus Rift headset + PC with a </a:t>
            </a:r>
            <a:r>
              <a:rPr lang="en-US" dirty="0" err="1" smtClean="0"/>
              <a:t>hihh</a:t>
            </a:r>
            <a:r>
              <a:rPr lang="en-US" dirty="0" smtClean="0"/>
              <a:t> performance graphic card</a:t>
            </a:r>
          </a:p>
          <a:p>
            <a:r>
              <a:rPr lang="en-US" dirty="0"/>
              <a:t>S</a:t>
            </a:r>
            <a:r>
              <a:rPr lang="en-US" dirty="0" smtClean="0"/>
              <a:t>creen broadcast to a presentation display</a:t>
            </a:r>
          </a:p>
          <a:p>
            <a:pPr lvl="1"/>
            <a:r>
              <a:rPr lang="en-US" dirty="0" smtClean="0"/>
              <a:t>great </a:t>
            </a:r>
            <a:r>
              <a:rPr lang="en-US" dirty="0"/>
              <a:t>for observers </a:t>
            </a:r>
            <a:r>
              <a:rPr lang="en-US" dirty="0" smtClean="0"/>
              <a:t>without headset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IMC Steering GM @ CERN, 2.11.2017, R.Pestotnik, Belle II Masterclass</a:t>
            </a:r>
            <a:endParaRPr lang="sl-SI" noProof="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5"/>
          <a:srcRect t="473" b="23769"/>
          <a:stretch/>
        </p:blipFill>
        <p:spPr>
          <a:xfrm>
            <a:off x="121047" y="2345947"/>
            <a:ext cx="4421316" cy="2435696"/>
          </a:xfrm>
          <a:prstGeom prst="rect">
            <a:avLst/>
          </a:prstGeom>
        </p:spPr>
      </p:pic>
      <p:sp>
        <p:nvSpPr>
          <p:cNvPr id="6" name="AutoShape 2" descr="https://confluence.desy.de/download/thumbnails/57096742/vr1.png?version=1&amp;modificationDate=1497864022256&amp;api=v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44008" y="2389705"/>
            <a:ext cx="4204189" cy="2348179"/>
          </a:xfrm>
          <a:prstGeom prst="rect">
            <a:avLst/>
          </a:prstGeom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sl-SI" noProof="0" smtClean="0"/>
              <a:t>7</a:t>
            </a:fld>
            <a:endParaRPr lang="sl-SI" noProof="0" dirty="0"/>
          </a:p>
        </p:txBody>
      </p:sp>
    </p:spTree>
    <p:extLst>
      <p:ext uri="{BB962C8B-B14F-4D97-AF65-F5344CB8AC3E}">
        <p14:creationId xmlns:p14="http://schemas.microsoft.com/office/powerpoint/2010/main" val="1915951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Exercises: User friendly </a:t>
            </a:r>
            <a:r>
              <a:rPr lang="en-US" dirty="0" smtClean="0"/>
              <a:t>insight </a:t>
            </a:r>
            <a:r>
              <a:rPr lang="en-US" dirty="0" smtClean="0"/>
              <a:t>in our data</a:t>
            </a:r>
            <a:endParaRPr lang="sl-SI" dirty="0"/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Prepare exercises </a:t>
            </a:r>
            <a:r>
              <a:rPr lang="en-US" dirty="0"/>
              <a:t>at different level of </a:t>
            </a:r>
            <a:r>
              <a:rPr lang="en-US" dirty="0" smtClean="0"/>
              <a:t>complexity</a:t>
            </a:r>
            <a:endParaRPr lang="en-US" dirty="0"/>
          </a:p>
          <a:p>
            <a:r>
              <a:rPr lang="en-US" dirty="0"/>
              <a:t>Make </a:t>
            </a:r>
            <a:r>
              <a:rPr lang="en-US" dirty="0" smtClean="0"/>
              <a:t>data </a:t>
            </a:r>
            <a:r>
              <a:rPr lang="en-US" dirty="0"/>
              <a:t>sample available to the general </a:t>
            </a:r>
            <a:r>
              <a:rPr lang="en-US" dirty="0" smtClean="0"/>
              <a:t>public</a:t>
            </a:r>
          </a:p>
          <a:p>
            <a:pPr lvl="1"/>
            <a:r>
              <a:rPr lang="en-US" dirty="0" smtClean="0"/>
              <a:t>Graphical </a:t>
            </a:r>
            <a:r>
              <a:rPr lang="en-US" dirty="0"/>
              <a:t>user interface which generates </a:t>
            </a:r>
            <a:r>
              <a:rPr lang="en-US" dirty="0" smtClean="0"/>
              <a:t>pseudocode which runs the analysis in the backend</a:t>
            </a:r>
            <a:r>
              <a:rPr lang="en-US" dirty="0"/>
              <a:t> </a:t>
            </a:r>
          </a:p>
          <a:p>
            <a:pPr lvl="2"/>
            <a:r>
              <a:rPr lang="en-US" dirty="0"/>
              <a:t>user friendly </a:t>
            </a:r>
            <a:endParaRPr lang="sl-SI" dirty="0"/>
          </a:p>
          <a:p>
            <a:pPr lvl="2"/>
            <a:r>
              <a:rPr lang="en-US" dirty="0"/>
              <a:t>expose physics of particles</a:t>
            </a:r>
            <a:endParaRPr lang="sl-SI" dirty="0"/>
          </a:p>
          <a:p>
            <a:pPr lvl="2"/>
            <a:r>
              <a:rPr lang="en-US" dirty="0"/>
              <a:t>minimize the starting errors made during coding</a:t>
            </a:r>
            <a:br>
              <a:rPr lang="en-US" dirty="0"/>
            </a:br>
            <a:endParaRPr lang="en-US" dirty="0" smtClean="0"/>
          </a:p>
          <a:p>
            <a:pPr marL="274394" lvl="1" indent="0">
              <a:buNone/>
            </a:pPr>
            <a:endParaRPr lang="en-US" dirty="0" smtClean="0"/>
          </a:p>
          <a:p>
            <a:pPr marL="274394" lvl="1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Web version </a:t>
            </a:r>
            <a:r>
              <a:rPr lang="en-US" dirty="0" smtClean="0"/>
              <a:t>runs </a:t>
            </a:r>
            <a:r>
              <a:rPr lang="en-US" dirty="0" smtClean="0"/>
              <a:t>on a single web </a:t>
            </a:r>
            <a:r>
              <a:rPr lang="en-US" dirty="0" smtClean="0"/>
              <a:t>server</a:t>
            </a:r>
          </a:p>
          <a:p>
            <a:pPr lvl="1"/>
            <a:r>
              <a:rPr lang="en-US" dirty="0" smtClean="0"/>
              <a:t>enables </a:t>
            </a:r>
            <a:r>
              <a:rPr lang="en-US" dirty="0"/>
              <a:t>access to everyone and </a:t>
            </a:r>
            <a:endParaRPr lang="en-US" dirty="0" smtClean="0"/>
          </a:p>
          <a:p>
            <a:pPr marL="274394" lvl="1" indent="0">
              <a:buNone/>
            </a:pPr>
            <a:endParaRPr lang="en-US" dirty="0" smtClean="0"/>
          </a:p>
          <a:p>
            <a:pPr marL="274394" lvl="1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Virtual appliance </a:t>
            </a:r>
            <a:r>
              <a:rPr lang="en-US" dirty="0" smtClean="0"/>
              <a:t>with data and the software </a:t>
            </a:r>
            <a:r>
              <a:rPr lang="en-US" dirty="0" smtClean="0"/>
              <a:t>pre-installed</a:t>
            </a:r>
          </a:p>
          <a:p>
            <a:pPr lvl="1"/>
            <a:r>
              <a:rPr lang="en-US" dirty="0" smtClean="0"/>
              <a:t>allows </a:t>
            </a:r>
            <a:r>
              <a:rPr lang="en-US" dirty="0" smtClean="0"/>
              <a:t>download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n-US" dirty="0" smtClean="0"/>
              <a:t> </a:t>
            </a:r>
            <a:r>
              <a:rPr lang="en-US" dirty="0" smtClean="0"/>
              <a:t>for schools &amp; workshops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IMC Steering GM @ CERN, 2.11.2017, R.Pestotnik, Belle II Masterclass</a:t>
            </a:r>
            <a:endParaRPr lang="sl-SI" noProof="0" dirty="0"/>
          </a:p>
        </p:txBody>
      </p:sp>
      <p:pic>
        <p:nvPicPr>
          <p:cNvPr id="6" name="Picture 2" descr="https://www.belle2.org/common/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97" y="0"/>
            <a:ext cx="905752" cy="738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Slik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6911" y="0"/>
            <a:ext cx="628641" cy="850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sl-SI" noProof="0" smtClean="0"/>
              <a:t>8</a:t>
            </a:fld>
            <a:endParaRPr lang="sl-SI" noProof="0" dirty="0"/>
          </a:p>
        </p:txBody>
      </p:sp>
    </p:spTree>
    <p:extLst>
      <p:ext uri="{BB962C8B-B14F-4D97-AF65-F5344CB8AC3E}">
        <p14:creationId xmlns:p14="http://schemas.microsoft.com/office/powerpoint/2010/main" val="2606286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5388" y="1600200"/>
            <a:ext cx="7553075" cy="4572000"/>
          </a:xfrm>
        </p:spPr>
        <p:txBody>
          <a:bodyPr>
            <a:normAutofit/>
          </a:bodyPr>
          <a:lstStyle/>
          <a:p>
            <a:pPr marL="185215" lvl="1">
              <a:spcBef>
                <a:spcPts val="1050"/>
              </a:spcBef>
              <a:buFont typeface="Euphemia" pitchFamily="34" charset="0"/>
              <a:buChar char="›"/>
            </a:pPr>
            <a:r>
              <a:rPr lang="en-US" sz="2100" dirty="0" smtClean="0"/>
              <a:t>D</a:t>
            </a:r>
            <a:r>
              <a:rPr lang="en-US" sz="2100" dirty="0" smtClean="0"/>
              <a:t>ata </a:t>
            </a:r>
            <a:r>
              <a:rPr lang="en-US" sz="2100" dirty="0"/>
              <a:t>sample: </a:t>
            </a:r>
            <a:r>
              <a:rPr lang="en-US" sz="2100" dirty="0" smtClean="0"/>
              <a:t>Belle, </a:t>
            </a:r>
            <a:r>
              <a:rPr lang="en-US" sz="2100" dirty="0"/>
              <a:t>when available, switch to Belle </a:t>
            </a:r>
            <a:r>
              <a:rPr lang="en-US" sz="2100" dirty="0" smtClean="0"/>
              <a:t>II</a:t>
            </a:r>
            <a:endParaRPr lang="en-US" sz="2100" dirty="0" smtClean="0"/>
          </a:p>
          <a:p>
            <a:r>
              <a:rPr lang="en-US" dirty="0" smtClean="0"/>
              <a:t>Several </a:t>
            </a:r>
            <a:r>
              <a:rPr lang="en-US" dirty="0" smtClean="0"/>
              <a:t>exercises:</a:t>
            </a:r>
          </a:p>
          <a:p>
            <a:pPr lvl="1"/>
            <a:r>
              <a:rPr lang="en-US" dirty="0" smtClean="0"/>
              <a:t>spectroscopy </a:t>
            </a:r>
            <a:r>
              <a:rPr lang="en-US" dirty="0" smtClean="0"/>
              <a:t>examples for the pilot run. </a:t>
            </a:r>
            <a:endParaRPr lang="en-US" dirty="0" smtClean="0"/>
          </a:p>
          <a:p>
            <a:pPr lvl="1"/>
            <a:r>
              <a:rPr lang="en-US" dirty="0" smtClean="0"/>
              <a:t>Based </a:t>
            </a:r>
            <a:r>
              <a:rPr lang="en-US" dirty="0"/>
              <a:t>on the feedback and our experiences we will extend it later </a:t>
            </a:r>
            <a:r>
              <a:rPr lang="en-US" dirty="0" smtClean="0"/>
              <a:t>with </a:t>
            </a:r>
            <a:r>
              <a:rPr lang="en-US" dirty="0"/>
              <a:t>more complex examples</a:t>
            </a:r>
            <a:r>
              <a:rPr lang="en-US" dirty="0" smtClean="0"/>
              <a:t>.</a:t>
            </a:r>
          </a:p>
          <a:p>
            <a:r>
              <a:rPr lang="en-US" dirty="0"/>
              <a:t>Design the exercises to be used by larger groups of people </a:t>
            </a:r>
          </a:p>
          <a:p>
            <a:r>
              <a:rPr lang="en-US" dirty="0"/>
              <a:t>Underlying code based on </a:t>
            </a:r>
            <a:r>
              <a:rPr lang="en-US" dirty="0" smtClean="0"/>
              <a:t>Belle educational B-lab </a:t>
            </a:r>
            <a:r>
              <a:rPr lang="en-US" dirty="0" err="1" smtClean="0"/>
              <a:t>exercices</a:t>
            </a:r>
            <a:r>
              <a:rPr lang="sl-SI" dirty="0" smtClean="0"/>
              <a:t>: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://belle.kek.jp/b-lab/b-lab-english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r>
              <a:rPr lang="en-US" dirty="0" smtClean="0"/>
              <a:t>Web </a:t>
            </a:r>
            <a:r>
              <a:rPr lang="en-US" dirty="0"/>
              <a:t>interface</a:t>
            </a:r>
          </a:p>
          <a:p>
            <a:pPr lvl="1"/>
            <a:r>
              <a:rPr lang="en-US" dirty="0"/>
              <a:t>The graphical user interface based on </a:t>
            </a:r>
            <a:r>
              <a:rPr lang="en-US" dirty="0" err="1"/>
              <a:t>Blockly</a:t>
            </a:r>
            <a:r>
              <a:rPr lang="en-US" dirty="0"/>
              <a:t> -  google graphical </a:t>
            </a:r>
            <a:r>
              <a:rPr lang="en-US" dirty="0" smtClean="0"/>
              <a:t>library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IMC Steering GM @ CERN, 2.11.2017, R.Pestotnik, Belle II Masterclass</a:t>
            </a:r>
            <a:endParaRPr lang="sl-SI" noProof="0" dirty="0"/>
          </a:p>
        </p:txBody>
      </p:sp>
      <p:pic>
        <p:nvPicPr>
          <p:cNvPr id="8" name="Picture 2" descr="https://www.belle2.org/common/l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549" y="0"/>
            <a:ext cx="905752" cy="738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Slik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5359" y="0"/>
            <a:ext cx="628641" cy="850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sl-SI" noProof="0" smtClean="0"/>
              <a:t>9</a:t>
            </a:fld>
            <a:endParaRPr lang="sl-SI" noProof="0" dirty="0"/>
          </a:p>
        </p:txBody>
      </p:sp>
    </p:spTree>
    <p:extLst>
      <p:ext uri="{BB962C8B-B14F-4D97-AF65-F5344CB8AC3E}">
        <p14:creationId xmlns:p14="http://schemas.microsoft.com/office/powerpoint/2010/main" val="1646648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Math_16x9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969696"/>
      </a:folHlink>
    </a:clrScheme>
    <a:fontScheme name="Math_16x9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miter lim="800000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accent1">
              <a:lumMod val="50000"/>
            </a:schemeClr>
          </a:solidFill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90000"/>
          </a:lnSpc>
          <a:defRPr sz="280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A97C96"/>
      </a:folHlink>
    </a:clrScheme>
    <a:fontScheme name="Math_16x9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A97C96"/>
      </a:folHlink>
    </a:clrScheme>
    <a:fontScheme name="Math_16x9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6E599BEF-3FBD-4ADA-8BB3-EA5FF635604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Predstavitev z matematičnim motivom in črko pi (širokozaslonska)</Template>
  <TotalTime>0</TotalTime>
  <Words>1073</Words>
  <Application>Microsoft Office PowerPoint</Application>
  <PresentationFormat>On-screen Show (4:3)</PresentationFormat>
  <Paragraphs>281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Arial</vt:lpstr>
      <vt:lpstr>Calibri</vt:lpstr>
      <vt:lpstr>Cambria Math</vt:lpstr>
      <vt:lpstr>Euphemia</vt:lpstr>
      <vt:lpstr>Times New Roman</vt:lpstr>
      <vt:lpstr>Math_16x9</vt:lpstr>
      <vt:lpstr>PowerPoint Presentation</vt:lpstr>
      <vt:lpstr>Contents</vt:lpstr>
      <vt:lpstr>Belle II experiment</vt:lpstr>
      <vt:lpstr>Belle II spectrometer</vt:lpstr>
      <vt:lpstr>Belle II masterclass</vt:lpstr>
      <vt:lpstr>Target audience and Masterclass structure </vt:lpstr>
      <vt:lpstr>Belle II Virtual Reality</vt:lpstr>
      <vt:lpstr>Exercises: User friendly insight in our data</vt:lpstr>
      <vt:lpstr>Design</vt:lpstr>
      <vt:lpstr>Visual programming environment to interface the Belle II data </vt:lpstr>
      <vt:lpstr>Web application</vt:lpstr>
      <vt:lpstr>Basic blocks</vt:lpstr>
      <vt:lpstr>Particle list</vt:lpstr>
      <vt:lpstr>Start putting the blocks together</vt:lpstr>
      <vt:lpstr>Decay to two particles</vt:lpstr>
      <vt:lpstr>Combination of three particles </vt:lpstr>
      <vt:lpstr>Different decays</vt:lpstr>
      <vt:lpstr>For more ambitious: Fit the resulting histograms</vt:lpstr>
      <vt:lpstr>Example table to be filled by students</vt:lpstr>
      <vt:lpstr>Virtual appliance</vt:lpstr>
      <vt:lpstr>First experience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2017-01-18T15:12:39Z</dcterms:created>
  <dcterms:modified xsi:type="dcterms:W3CDTF">2017-11-02T08:58:57Z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TC027879479991</vt:lpwstr>
  </property>
</Properties>
</file>