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83" r:id="rId2"/>
    <p:sldId id="538" r:id="rId3"/>
    <p:sldId id="539" r:id="rId4"/>
    <p:sldId id="542" r:id="rId5"/>
    <p:sldId id="575" r:id="rId6"/>
    <p:sldId id="561" r:id="rId7"/>
    <p:sldId id="591" r:id="rId8"/>
    <p:sldId id="592" r:id="rId9"/>
    <p:sldId id="601" r:id="rId10"/>
    <p:sldId id="600" r:id="rId11"/>
    <p:sldId id="599" r:id="rId12"/>
    <p:sldId id="602" r:id="rId13"/>
    <p:sldId id="603" r:id="rId14"/>
    <p:sldId id="568" r:id="rId15"/>
    <p:sldId id="578" r:id="rId16"/>
    <p:sldId id="570" r:id="rId17"/>
    <p:sldId id="606" r:id="rId18"/>
    <p:sldId id="607" r:id="rId19"/>
    <p:sldId id="593" r:id="rId20"/>
    <p:sldId id="574" r:id="rId21"/>
    <p:sldId id="584" r:id="rId22"/>
    <p:sldId id="582" r:id="rId23"/>
    <p:sldId id="581" r:id="rId24"/>
    <p:sldId id="436" r:id="rId25"/>
    <p:sldId id="609" r:id="rId26"/>
    <p:sldId id="608" r:id="rId27"/>
    <p:sldId id="612" r:id="rId28"/>
    <p:sldId id="610" r:id="rId29"/>
    <p:sldId id="611" r:id="rId30"/>
    <p:sldId id="589" r:id="rId31"/>
    <p:sldId id="455" r:id="rId32"/>
    <p:sldId id="590" r:id="rId33"/>
    <p:sldId id="537" r:id="rId34"/>
    <p:sldId id="594" r:id="rId35"/>
    <p:sldId id="554" r:id="rId36"/>
    <p:sldId id="507" r:id="rId37"/>
  </p:sldIdLst>
  <p:sldSz cx="9144000" cy="6858000" type="screen4x3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수형교수님10" initials="이" lastIdx="2" clrIdx="0">
    <p:extLst>
      <p:ext uri="{19B8F6BF-5375-455C-9EA6-DF929625EA0E}">
        <p15:presenceInfo xmlns:p15="http://schemas.microsoft.com/office/powerpoint/2012/main" userId="이수형교수님1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FF7C80"/>
    <a:srgbClr val="FFFFFF"/>
    <a:srgbClr val="FF6600"/>
    <a:srgbClr val="CDFAFF"/>
    <a:srgbClr val="B5CE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05" autoAdjust="0"/>
    <p:restoredTop sz="94660"/>
  </p:normalViewPr>
  <p:slideViewPr>
    <p:cSldViewPr>
      <p:cViewPr varScale="1">
        <p:scale>
          <a:sx n="60" d="100"/>
          <a:sy n="60" d="100"/>
        </p:scale>
        <p:origin x="355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30.png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48.wmf"/><Relationship Id="rId7" Type="http://schemas.openxmlformats.org/officeDocument/2006/relationships/image" Target="../media/image60.wmf"/><Relationship Id="rId12" Type="http://schemas.openxmlformats.org/officeDocument/2006/relationships/image" Target="../media/image65.wmf"/><Relationship Id="rId2" Type="http://schemas.openxmlformats.org/officeDocument/2006/relationships/image" Target="../media/image45.wmf"/><Relationship Id="rId1" Type="http://schemas.openxmlformats.org/officeDocument/2006/relationships/image" Target="../media/image58.wmf"/><Relationship Id="rId6" Type="http://schemas.openxmlformats.org/officeDocument/2006/relationships/image" Target="../media/image59.wmf"/><Relationship Id="rId11" Type="http://schemas.openxmlformats.org/officeDocument/2006/relationships/image" Target="../media/image64.wmf"/><Relationship Id="rId5" Type="http://schemas.openxmlformats.org/officeDocument/2006/relationships/image" Target="../media/image54.wmf"/><Relationship Id="rId10" Type="http://schemas.openxmlformats.org/officeDocument/2006/relationships/image" Target="../media/image63.wmf"/><Relationship Id="rId4" Type="http://schemas.openxmlformats.org/officeDocument/2006/relationships/image" Target="../media/image53.wmf"/><Relationship Id="rId9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48.wmf"/><Relationship Id="rId1" Type="http://schemas.openxmlformats.org/officeDocument/2006/relationships/image" Target="../media/image30.png"/><Relationship Id="rId4" Type="http://schemas.openxmlformats.org/officeDocument/2006/relationships/image" Target="../media/image68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image" Target="../media/image72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12" Type="http://schemas.openxmlformats.org/officeDocument/2006/relationships/image" Target="../media/image71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70.wmf"/><Relationship Id="rId5" Type="http://schemas.openxmlformats.org/officeDocument/2006/relationships/image" Target="../media/image18.wmf"/><Relationship Id="rId10" Type="http://schemas.openxmlformats.org/officeDocument/2006/relationships/image" Target="../media/image69.wmf"/><Relationship Id="rId4" Type="http://schemas.openxmlformats.org/officeDocument/2006/relationships/image" Target="../media/image17.wmf"/><Relationship Id="rId9" Type="http://schemas.openxmlformats.org/officeDocument/2006/relationships/image" Target="../media/image54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53.wmf"/><Relationship Id="rId7" Type="http://schemas.openxmlformats.org/officeDocument/2006/relationships/image" Target="../media/image77.wmf"/><Relationship Id="rId12" Type="http://schemas.openxmlformats.org/officeDocument/2006/relationships/image" Target="../media/image82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6.wmf"/><Relationship Id="rId11" Type="http://schemas.openxmlformats.org/officeDocument/2006/relationships/image" Target="../media/image81.wmf"/><Relationship Id="rId5" Type="http://schemas.openxmlformats.org/officeDocument/2006/relationships/image" Target="../media/image75.wmf"/><Relationship Id="rId10" Type="http://schemas.openxmlformats.org/officeDocument/2006/relationships/image" Target="../media/image80.wmf"/><Relationship Id="rId4" Type="http://schemas.openxmlformats.org/officeDocument/2006/relationships/image" Target="../media/image54.wmf"/><Relationship Id="rId9" Type="http://schemas.openxmlformats.org/officeDocument/2006/relationships/image" Target="../media/image7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4" Type="http://schemas.openxmlformats.org/officeDocument/2006/relationships/image" Target="../media/image9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image" Target="../media/image30.png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image" Target="../media/image108.wmf"/><Relationship Id="rId7" Type="http://schemas.openxmlformats.org/officeDocument/2006/relationships/image" Target="../media/image111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6" Type="http://schemas.openxmlformats.org/officeDocument/2006/relationships/image" Target="../media/image110.wmf"/><Relationship Id="rId5" Type="http://schemas.openxmlformats.org/officeDocument/2006/relationships/image" Target="../media/image109.wmf"/><Relationship Id="rId4" Type="http://schemas.openxmlformats.org/officeDocument/2006/relationships/image" Target="../media/image83.wmf"/><Relationship Id="rId9" Type="http://schemas.openxmlformats.org/officeDocument/2006/relationships/image" Target="../media/image1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30.png"/><Relationship Id="rId4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39AE88-6047-4512-B5CD-C15E45C41877}" type="datetimeFigureOut">
              <a:rPr lang="ko-KR" altLang="en-US" smtClean="0"/>
              <a:pPr/>
              <a:t>2017-11-16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6FCF354-AC2B-490C-8C73-420731BBDDE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04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CF354-AC2B-490C-8C73-420731BBDDE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64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First</a:t>
            </a:r>
            <a:r>
              <a:rPr lang="en-US" altLang="ko-KR" baseline="0" dirty="0" smtClean="0"/>
              <a:t> could give compact configuration, the second may be resonance.  So what does give the short </a:t>
            </a:r>
            <a:r>
              <a:rPr lang="en-US" altLang="ko-KR" baseline="0" dirty="0" err="1" smtClean="0"/>
              <a:t>distrance</a:t>
            </a:r>
            <a:r>
              <a:rPr lang="en-US" altLang="ko-KR" baseline="0" dirty="0" smtClean="0"/>
              <a:t> behavior ?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CF354-AC2B-490C-8C73-420731BBDDE2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475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E3C-3146-4674-8AAD-867E48845855}" type="datetime1">
              <a:rPr lang="ko-KR" altLang="en-US" smtClean="0"/>
              <a:pPr/>
              <a:t>2017-11-16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796118" y="6356350"/>
            <a:ext cx="2133600" cy="36512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8203-58E7-41E8-8B0B-0A860B0DA16C}" type="datetime1">
              <a:rPr lang="ko-KR" altLang="en-US" smtClean="0"/>
              <a:pPr/>
              <a:t>2017-11-16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9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2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44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3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3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40.bin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51.png"/><Relationship Id="rId10" Type="http://schemas.openxmlformats.org/officeDocument/2006/relationships/image" Target="../media/image52.png"/><Relationship Id="rId4" Type="http://schemas.openxmlformats.org/officeDocument/2006/relationships/image" Target="../media/image30.png"/><Relationship Id="rId9" Type="http://schemas.openxmlformats.org/officeDocument/2006/relationships/image" Target="../media/image5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57.wmf"/><Relationship Id="rId3" Type="http://schemas.openxmlformats.org/officeDocument/2006/relationships/oleObject" Target="../embeddings/oleObject43.bin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56.wmf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7.bin"/><Relationship Id="rId4" Type="http://schemas.openxmlformats.org/officeDocument/2006/relationships/image" Target="../media/image53.wmf"/><Relationship Id="rId9" Type="http://schemas.openxmlformats.org/officeDocument/2006/relationships/image" Target="../media/image55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oleObject" Target="../embeddings/oleObject54.bin"/><Relationship Id="rId18" Type="http://schemas.openxmlformats.org/officeDocument/2006/relationships/image" Target="../media/image60.wmf"/><Relationship Id="rId26" Type="http://schemas.openxmlformats.org/officeDocument/2006/relationships/image" Target="../media/image64.wmf"/><Relationship Id="rId3" Type="http://schemas.openxmlformats.org/officeDocument/2006/relationships/image" Target="../media/image66.emf"/><Relationship Id="rId21" Type="http://schemas.openxmlformats.org/officeDocument/2006/relationships/oleObject" Target="../embeddings/oleObject58.bin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53.bin"/><Relationship Id="rId17" Type="http://schemas.openxmlformats.org/officeDocument/2006/relationships/oleObject" Target="../embeddings/oleObject56.bin"/><Relationship Id="rId25" Type="http://schemas.openxmlformats.org/officeDocument/2006/relationships/oleObject" Target="../embeddings/oleObject60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9.wmf"/><Relationship Id="rId20" Type="http://schemas.openxmlformats.org/officeDocument/2006/relationships/image" Target="../media/image61.wmf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3.wmf"/><Relationship Id="rId24" Type="http://schemas.openxmlformats.org/officeDocument/2006/relationships/image" Target="../media/image63.wmf"/><Relationship Id="rId5" Type="http://schemas.openxmlformats.org/officeDocument/2006/relationships/image" Target="../media/image58.wmf"/><Relationship Id="rId15" Type="http://schemas.openxmlformats.org/officeDocument/2006/relationships/oleObject" Target="../embeddings/oleObject55.bin"/><Relationship Id="rId23" Type="http://schemas.openxmlformats.org/officeDocument/2006/relationships/oleObject" Target="../embeddings/oleObject59.bin"/><Relationship Id="rId28" Type="http://schemas.openxmlformats.org/officeDocument/2006/relationships/image" Target="../media/image65.wmf"/><Relationship Id="rId10" Type="http://schemas.openxmlformats.org/officeDocument/2006/relationships/oleObject" Target="../embeddings/oleObject52.bin"/><Relationship Id="rId19" Type="http://schemas.openxmlformats.org/officeDocument/2006/relationships/oleObject" Target="../embeddings/oleObject57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8.wmf"/><Relationship Id="rId14" Type="http://schemas.openxmlformats.org/officeDocument/2006/relationships/image" Target="../media/image54.wmf"/><Relationship Id="rId22" Type="http://schemas.openxmlformats.org/officeDocument/2006/relationships/image" Target="../media/image62.wmf"/><Relationship Id="rId27" Type="http://schemas.openxmlformats.org/officeDocument/2006/relationships/oleObject" Target="../embeddings/oleObject6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68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6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71.bin"/><Relationship Id="rId18" Type="http://schemas.openxmlformats.org/officeDocument/2006/relationships/oleObject" Target="../embeddings/oleObject73.bin"/><Relationship Id="rId26" Type="http://schemas.openxmlformats.org/officeDocument/2006/relationships/image" Target="../media/image70.wmf"/><Relationship Id="rId3" Type="http://schemas.openxmlformats.org/officeDocument/2006/relationships/oleObject" Target="../embeddings/oleObject66.bin"/><Relationship Id="rId21" Type="http://schemas.openxmlformats.org/officeDocument/2006/relationships/oleObject" Target="../embeddings/oleObject75.bin"/><Relationship Id="rId7" Type="http://schemas.openxmlformats.org/officeDocument/2006/relationships/oleObject" Target="../embeddings/oleObject68.bin"/><Relationship Id="rId12" Type="http://schemas.openxmlformats.org/officeDocument/2006/relationships/image" Target="../media/image18.wmf"/><Relationship Id="rId17" Type="http://schemas.openxmlformats.org/officeDocument/2006/relationships/image" Target="../media/image13.png"/><Relationship Id="rId25" Type="http://schemas.openxmlformats.org/officeDocument/2006/relationships/oleObject" Target="../embeddings/oleObject7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wmf"/><Relationship Id="rId20" Type="http://schemas.openxmlformats.org/officeDocument/2006/relationships/oleObject" Target="../embeddings/oleObject74.bin"/><Relationship Id="rId29" Type="http://schemas.openxmlformats.org/officeDocument/2006/relationships/oleObject" Target="../embeddings/oleObject79.bin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70.bin"/><Relationship Id="rId24" Type="http://schemas.openxmlformats.org/officeDocument/2006/relationships/image" Target="../media/image69.wmf"/><Relationship Id="rId5" Type="http://schemas.openxmlformats.org/officeDocument/2006/relationships/oleObject" Target="../embeddings/oleObject67.bin"/><Relationship Id="rId15" Type="http://schemas.openxmlformats.org/officeDocument/2006/relationships/oleObject" Target="../embeddings/oleObject72.bin"/><Relationship Id="rId23" Type="http://schemas.openxmlformats.org/officeDocument/2006/relationships/oleObject" Target="../embeddings/oleObject76.bin"/><Relationship Id="rId28" Type="http://schemas.openxmlformats.org/officeDocument/2006/relationships/image" Target="../media/image71.wmf"/><Relationship Id="rId10" Type="http://schemas.openxmlformats.org/officeDocument/2006/relationships/image" Target="../media/image17.wmf"/><Relationship Id="rId19" Type="http://schemas.openxmlformats.org/officeDocument/2006/relationships/image" Target="../media/image53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69.bin"/><Relationship Id="rId14" Type="http://schemas.openxmlformats.org/officeDocument/2006/relationships/image" Target="../media/image19.wmf"/><Relationship Id="rId22" Type="http://schemas.openxmlformats.org/officeDocument/2006/relationships/image" Target="../media/image54.wmf"/><Relationship Id="rId27" Type="http://schemas.openxmlformats.org/officeDocument/2006/relationships/oleObject" Target="../embeddings/oleObject78.bin"/><Relationship Id="rId30" Type="http://schemas.openxmlformats.org/officeDocument/2006/relationships/image" Target="../media/image7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image" Target="../media/image75.wmf"/><Relationship Id="rId18" Type="http://schemas.openxmlformats.org/officeDocument/2006/relationships/oleObject" Target="../embeddings/oleObject88.bin"/><Relationship Id="rId26" Type="http://schemas.openxmlformats.org/officeDocument/2006/relationships/image" Target="../media/image81.wmf"/><Relationship Id="rId3" Type="http://schemas.openxmlformats.org/officeDocument/2006/relationships/oleObject" Target="../embeddings/oleObject80.bin"/><Relationship Id="rId21" Type="http://schemas.openxmlformats.org/officeDocument/2006/relationships/image" Target="../media/image79.wmf"/><Relationship Id="rId7" Type="http://schemas.openxmlformats.org/officeDocument/2006/relationships/oleObject" Target="../embeddings/oleObject82.bin"/><Relationship Id="rId12" Type="http://schemas.openxmlformats.org/officeDocument/2006/relationships/oleObject" Target="../embeddings/oleObject85.bin"/><Relationship Id="rId17" Type="http://schemas.openxmlformats.org/officeDocument/2006/relationships/image" Target="../media/image77.wmf"/><Relationship Id="rId25" Type="http://schemas.openxmlformats.org/officeDocument/2006/relationships/oleObject" Target="../embeddings/oleObject92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87.bin"/><Relationship Id="rId20" Type="http://schemas.openxmlformats.org/officeDocument/2006/relationships/oleObject" Target="../embeddings/oleObject89.bin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4.wmf"/><Relationship Id="rId11" Type="http://schemas.openxmlformats.org/officeDocument/2006/relationships/image" Target="../media/image54.wmf"/><Relationship Id="rId24" Type="http://schemas.openxmlformats.org/officeDocument/2006/relationships/image" Target="../media/image80.wmf"/><Relationship Id="rId5" Type="http://schemas.openxmlformats.org/officeDocument/2006/relationships/oleObject" Target="../embeddings/oleObject81.bin"/><Relationship Id="rId15" Type="http://schemas.openxmlformats.org/officeDocument/2006/relationships/image" Target="../media/image76.wmf"/><Relationship Id="rId23" Type="http://schemas.openxmlformats.org/officeDocument/2006/relationships/oleObject" Target="../embeddings/oleObject91.bin"/><Relationship Id="rId28" Type="http://schemas.openxmlformats.org/officeDocument/2006/relationships/image" Target="../media/image82.wmf"/><Relationship Id="rId10" Type="http://schemas.openxmlformats.org/officeDocument/2006/relationships/oleObject" Target="../embeddings/oleObject84.bin"/><Relationship Id="rId19" Type="http://schemas.openxmlformats.org/officeDocument/2006/relationships/image" Target="../media/image78.wmf"/><Relationship Id="rId4" Type="http://schemas.openxmlformats.org/officeDocument/2006/relationships/image" Target="../media/image73.wmf"/><Relationship Id="rId9" Type="http://schemas.openxmlformats.org/officeDocument/2006/relationships/oleObject" Target="../embeddings/oleObject83.bin"/><Relationship Id="rId14" Type="http://schemas.openxmlformats.org/officeDocument/2006/relationships/oleObject" Target="../embeddings/oleObject86.bin"/><Relationship Id="rId22" Type="http://schemas.openxmlformats.org/officeDocument/2006/relationships/oleObject" Target="../embeddings/oleObject90.bin"/><Relationship Id="rId27" Type="http://schemas.openxmlformats.org/officeDocument/2006/relationships/oleObject" Target="../embeddings/oleObject9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85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8.bin"/><Relationship Id="rId3" Type="http://schemas.openxmlformats.org/officeDocument/2006/relationships/image" Target="../media/image92.png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97.bin"/><Relationship Id="rId11" Type="http://schemas.openxmlformats.org/officeDocument/2006/relationships/image" Target="../media/image91.wmf"/><Relationship Id="rId5" Type="http://schemas.openxmlformats.org/officeDocument/2006/relationships/image" Target="../media/image88.wmf"/><Relationship Id="rId10" Type="http://schemas.openxmlformats.org/officeDocument/2006/relationships/oleObject" Target="../embeddings/oleObject99.bin"/><Relationship Id="rId4" Type="http://schemas.openxmlformats.org/officeDocument/2006/relationships/oleObject" Target="../embeddings/oleObject96.bin"/><Relationship Id="rId9" Type="http://schemas.openxmlformats.org/officeDocument/2006/relationships/image" Target="../media/image90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oleObject" Target="../embeddings/oleObject4.bin"/><Relationship Id="rId3" Type="http://schemas.openxmlformats.org/officeDocument/2006/relationships/image" Target="../media/image10.gif"/><Relationship Id="rId7" Type="http://schemas.openxmlformats.org/officeDocument/2006/relationships/image" Target="../media/image6.wmf"/><Relationship Id="rId12" Type="http://schemas.openxmlformats.org/officeDocument/2006/relationships/image" Target="../media/image7.wmf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4.gi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png"/><Relationship Id="rId14" Type="http://schemas.openxmlformats.org/officeDocument/2006/relationships/image" Target="../media/image8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emf"/><Relationship Id="rId3" Type="http://schemas.openxmlformats.org/officeDocument/2006/relationships/oleObject" Target="../embeddings/oleObject100.bin"/><Relationship Id="rId7" Type="http://schemas.openxmlformats.org/officeDocument/2006/relationships/image" Target="../media/image95.emf"/><Relationship Id="rId12" Type="http://schemas.openxmlformats.org/officeDocument/2006/relationships/image" Target="../media/image10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4.wmf"/><Relationship Id="rId11" Type="http://schemas.openxmlformats.org/officeDocument/2006/relationships/image" Target="../media/image99.png"/><Relationship Id="rId5" Type="http://schemas.openxmlformats.org/officeDocument/2006/relationships/oleObject" Target="../embeddings/oleObject101.bin"/><Relationship Id="rId10" Type="http://schemas.openxmlformats.org/officeDocument/2006/relationships/image" Target="../media/image98.png"/><Relationship Id="rId4" Type="http://schemas.openxmlformats.org/officeDocument/2006/relationships/image" Target="../media/image30.png"/><Relationship Id="rId9" Type="http://schemas.openxmlformats.org/officeDocument/2006/relationships/image" Target="../media/image9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7" Type="http://schemas.openxmlformats.org/officeDocument/2006/relationships/image" Target="../media/image10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10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13" Type="http://schemas.openxmlformats.org/officeDocument/2006/relationships/oleObject" Target="../embeddings/oleObject110.bin"/><Relationship Id="rId18" Type="http://schemas.openxmlformats.org/officeDocument/2006/relationships/image" Target="../media/image112.wmf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109.wmf"/><Relationship Id="rId17" Type="http://schemas.openxmlformats.org/officeDocument/2006/relationships/oleObject" Target="../embeddings/oleObject11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1.wmf"/><Relationship Id="rId20" Type="http://schemas.openxmlformats.org/officeDocument/2006/relationships/image" Target="../media/image113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7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5" Type="http://schemas.openxmlformats.org/officeDocument/2006/relationships/oleObject" Target="../embeddings/oleObject111.bin"/><Relationship Id="rId10" Type="http://schemas.openxmlformats.org/officeDocument/2006/relationships/image" Target="../media/image83.wmf"/><Relationship Id="rId19" Type="http://schemas.openxmlformats.org/officeDocument/2006/relationships/oleObject" Target="../embeddings/oleObject113.bin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1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3.bin"/><Relationship Id="rId3" Type="http://schemas.openxmlformats.org/officeDocument/2006/relationships/oleObject" Target="../embeddings/oleObject6.bin"/><Relationship Id="rId21" Type="http://schemas.openxmlformats.org/officeDocument/2006/relationships/image" Target="../media/image22.wmf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8.wmf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wmf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23.w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19" Type="http://schemas.openxmlformats.org/officeDocument/2006/relationships/image" Target="../media/image21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9.wmf"/><Relationship Id="rId22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emf"/><Relationship Id="rId5" Type="http://schemas.openxmlformats.org/officeDocument/2006/relationships/image" Target="../media/image4.gif"/><Relationship Id="rId4" Type="http://schemas.openxmlformats.org/officeDocument/2006/relationships/image" Target="../media/image2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14414" y="1679079"/>
            <a:ext cx="6786610" cy="2520280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               Su </a:t>
            </a:r>
            <a:r>
              <a:rPr lang="en-US" altLang="ko-KR" sz="2000" b="1" dirty="0" err="1">
                <a:solidFill>
                  <a:schemeClr val="bg1"/>
                </a:solidFill>
                <a:latin typeface="Verdana" pitchFamily="34" charset="0"/>
              </a:rPr>
              <a:t>Houng</a:t>
            </a:r>
            <a:r>
              <a:rPr lang="en-US" altLang="ko-KR" sz="20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Lee </a:t>
            </a:r>
          </a:p>
          <a:p>
            <a:pPr algn="ctr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        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1. Few words on Compact </a:t>
            </a:r>
            <a:r>
              <a:rPr lang="en-US" altLang="ko-KR" sz="1600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configurations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2. Where are the compact </a:t>
            </a:r>
            <a:r>
              <a:rPr lang="en-US" altLang="ko-KR" sz="1600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states?     </a:t>
            </a: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 3. Exotica production from heavy ion collisions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 4. Summary</a:t>
            </a:r>
          </a:p>
        </p:txBody>
      </p:sp>
      <p:pic>
        <p:nvPicPr>
          <p:cNvPr id="6" name="Picture 20" descr="영문_좌우_백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7728" y="1700808"/>
            <a:ext cx="1714512" cy="479425"/>
          </a:xfrm>
          <a:prstGeom prst="rect">
            <a:avLst/>
          </a:prstGeom>
          <a:noFill/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86303" y="417502"/>
            <a:ext cx="7965107" cy="995274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tIns="118800" bIns="118800" anchor="ctr" anchorCtr="1"/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  <a:latin typeface="Californian FB" pitchFamily="18" charset="0"/>
                <a:ea typeface="MS Mincho" pitchFamily="49" charset="-128"/>
                <a:cs typeface="Microsoft Himalaya" pitchFamily="2" charset="0"/>
              </a:rPr>
              <a:t>Exotics and heavy ion collisions</a:t>
            </a:r>
            <a:endParaRPr lang="en-US" altLang="ko-KR" sz="3200" b="1" baseline="-25000" dirty="0">
              <a:solidFill>
                <a:schemeClr val="bg1"/>
              </a:solidFill>
              <a:latin typeface="Californian FB" pitchFamily="18" charset="0"/>
              <a:ea typeface="MS Mincho" pitchFamily="49" charset="-128"/>
              <a:cs typeface="Microsoft Himalaya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8735" y="5569710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2</a:t>
            </a:r>
            <a:r>
              <a:rPr lang="en-US" altLang="ko-KR" sz="1200" dirty="0" smtClean="0"/>
              <a:t>. Exotics and Heavy ion:    PRL 106(2011)212001,  PRC84(2011)06491,  PPNP 95(2017)279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4911551"/>
            <a:ext cx="8560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200" dirty="0" err="1" smtClean="0"/>
              <a:t>Multiquark</a:t>
            </a:r>
            <a:r>
              <a:rPr lang="en-US" altLang="ko-KR" sz="1200" dirty="0" smtClean="0"/>
              <a:t> configuration in quark model:                                                                   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PRD92.014037,  PRD93.074007,  PRD94.054027,  PRD95.054027,  PRD96.034029,</a:t>
            </a:r>
            <a:endParaRPr lang="ko-KR" altLang="en-US" sz="1200" dirty="0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5804379"/>
            <a:ext cx="8028383" cy="5943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07472" y="6175346"/>
            <a:ext cx="19888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+T. Song, K. Morita, Maeda</a:t>
            </a:r>
            <a:endParaRPr lang="ko-KR" altLang="en-US" sz="100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272" y="4892525"/>
            <a:ext cx="3312000" cy="2392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75624" y="4869160"/>
            <a:ext cx="19888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+ S. Cho</a:t>
            </a:r>
            <a:endParaRPr lang="ko-KR" alt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08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54592" y="115888"/>
            <a:ext cx="889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Quark wave function for light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dibaryons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altLang="ko-KR" sz="1600" b="1" i="1" dirty="0" smtClean="0">
                <a:solidFill>
                  <a:schemeClr val="bg1"/>
                </a:solidFill>
                <a:latin typeface="Verdana" pitchFamily="34" charset="0"/>
              </a:rPr>
              <a:t>(</a:t>
            </a:r>
            <a:r>
              <a:rPr lang="en-US" altLang="ko-KR" sz="1600" b="1" i="1" dirty="0" err="1" smtClean="0">
                <a:solidFill>
                  <a:schemeClr val="bg1"/>
                </a:solidFill>
                <a:latin typeface="Verdana" pitchFamily="34" charset="0"/>
              </a:rPr>
              <a:t>W.Park</a:t>
            </a:r>
            <a:r>
              <a:rPr lang="en-US" altLang="ko-KR" sz="1600" b="1" i="1" dirty="0" smtClean="0">
                <a:solidFill>
                  <a:schemeClr val="bg1"/>
                </a:solidFill>
                <a:latin typeface="Verdana" pitchFamily="34" charset="0"/>
              </a:rPr>
              <a:t>, </a:t>
            </a:r>
            <a:r>
              <a:rPr lang="en-US" altLang="ko-KR" sz="1600" b="1" i="1" dirty="0" err="1" smtClean="0">
                <a:solidFill>
                  <a:schemeClr val="bg1"/>
                </a:solidFill>
                <a:latin typeface="Verdana" pitchFamily="34" charset="0"/>
              </a:rPr>
              <a:t>A.Park</a:t>
            </a:r>
            <a:r>
              <a:rPr lang="en-US" altLang="ko-KR" sz="1600" b="1" i="1" dirty="0" smtClean="0">
                <a:solidFill>
                  <a:schemeClr val="bg1"/>
                </a:solidFill>
                <a:latin typeface="Verdana" pitchFamily="34" charset="0"/>
              </a:rPr>
              <a:t>, SHL15.) </a:t>
            </a:r>
            <a:endParaRPr lang="en-US" altLang="ko-KR" sz="16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67544" y="1772816"/>
          <a:ext cx="7632848" cy="365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09" name="Equation" r:id="rId5" imgW="4787640" imgH="228600" progId="Equation.3">
                  <p:embed/>
                </p:oleObj>
              </mc:Choice>
              <mc:Fallback>
                <p:oleObj name="Equation" r:id="rId5" imgW="478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72816"/>
                        <a:ext cx="7632848" cy="3654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764704"/>
            <a:ext cx="4934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Choose the spatial part to be symmetric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232" y="1268760"/>
            <a:ext cx="744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Choose the Color-</a:t>
            </a:r>
            <a:r>
              <a:rPr lang="en-US" altLang="ko-KR" dirty="0" err="1" smtClean="0"/>
              <a:t>Isospin</a:t>
            </a:r>
            <a:r>
              <a:rPr lang="en-US" altLang="ko-KR" dirty="0" smtClean="0"/>
              <a:t>-Spin part to be </a:t>
            </a:r>
            <a:r>
              <a:rPr lang="en-US" altLang="ko-KR" dirty="0" err="1" smtClean="0"/>
              <a:t>antisymmetric</a:t>
            </a:r>
            <a:r>
              <a:rPr lang="en-US" altLang="ko-KR" dirty="0" smtClean="0"/>
              <a:t> : SU(12) 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11560" y="263691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611560" y="285293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11560" y="306896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11560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11560" y="350100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11560" y="371703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2348880"/>
            <a:ext cx="30194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985656" y="2514668"/>
            <a:ext cx="198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Physical State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 flipH="1">
            <a:off x="4860032" y="2708920"/>
            <a:ext cx="108012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09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60648"/>
            <a:ext cx="6510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</a:t>
            </a:r>
            <a:r>
              <a:rPr lang="en-US" altLang="ko-KR" dirty="0" err="1" smtClean="0"/>
              <a:t>Dibaryon</a:t>
            </a:r>
            <a:r>
              <a:rPr lang="en-US" altLang="ko-KR" dirty="0" smtClean="0"/>
              <a:t>:  5 Independent color singlet bases</a:t>
            </a:r>
            <a:endParaRPr lang="ko-KR" alt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028950" y="889000"/>
          <a:ext cx="2509838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52" name="Equation" r:id="rId3" imgW="1574640" imgH="253800" progId="Equation.3">
                  <p:embed/>
                </p:oleObj>
              </mc:Choice>
              <mc:Fallback>
                <p:oleObj name="Equation" r:id="rId3" imgW="1574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950" y="889000"/>
                        <a:ext cx="2509838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1331640" y="836712"/>
            <a:ext cx="432048" cy="648072"/>
            <a:chOff x="611560" y="3284984"/>
            <a:chExt cx="432048" cy="648072"/>
          </a:xfrm>
        </p:grpSpPr>
        <p:sp>
          <p:nvSpPr>
            <p:cNvPr id="6" name="직사각형 5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3009900" y="1897063"/>
          <a:ext cx="254952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53" name="Equation" r:id="rId5" imgW="1600200" imgH="253800" progId="Equation.3">
                  <p:embed/>
                </p:oleObj>
              </mc:Choice>
              <mc:Fallback>
                <p:oleObj name="Equation" r:id="rId5" imgW="16002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9900" y="1897063"/>
                        <a:ext cx="2549525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그룹 12"/>
          <p:cNvGrpSpPr/>
          <p:nvPr/>
        </p:nvGrpSpPr>
        <p:grpSpPr>
          <a:xfrm>
            <a:off x="1331640" y="1844824"/>
            <a:ext cx="432048" cy="648072"/>
            <a:chOff x="611560" y="3284984"/>
            <a:chExt cx="432048" cy="648072"/>
          </a:xfrm>
        </p:grpSpPr>
        <p:sp>
          <p:nvSpPr>
            <p:cNvPr id="14" name="직사각형 13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3019425" y="2833688"/>
          <a:ext cx="2528888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54" name="Equation" r:id="rId7" imgW="1587240" imgH="253800" progId="Equation.3">
                  <p:embed/>
                </p:oleObj>
              </mc:Choice>
              <mc:Fallback>
                <p:oleObj name="Equation" r:id="rId7" imgW="1587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9425" y="2833688"/>
                        <a:ext cx="2528888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그룹 20"/>
          <p:cNvGrpSpPr/>
          <p:nvPr/>
        </p:nvGrpSpPr>
        <p:grpSpPr>
          <a:xfrm>
            <a:off x="1331640" y="2780928"/>
            <a:ext cx="432048" cy="648072"/>
            <a:chOff x="611560" y="3284984"/>
            <a:chExt cx="432048" cy="648072"/>
          </a:xfrm>
        </p:grpSpPr>
        <p:sp>
          <p:nvSpPr>
            <p:cNvPr id="22" name="직사각형 21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8" name="Object 4"/>
          <p:cNvGraphicFramePr>
            <a:graphicFrameLocks noChangeAspect="1"/>
          </p:cNvGraphicFramePr>
          <p:nvPr/>
        </p:nvGraphicFramePr>
        <p:xfrm>
          <a:off x="3009900" y="3769271"/>
          <a:ext cx="254952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55" name="Equation" r:id="rId9" imgW="1600200" imgH="253800" progId="Equation.3">
                  <p:embed/>
                </p:oleObj>
              </mc:Choice>
              <mc:Fallback>
                <p:oleObj name="Equation" r:id="rId9" imgW="16002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9900" y="3769271"/>
                        <a:ext cx="2549525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그룹 28"/>
          <p:cNvGrpSpPr/>
          <p:nvPr/>
        </p:nvGrpSpPr>
        <p:grpSpPr>
          <a:xfrm>
            <a:off x="1331640" y="3717032"/>
            <a:ext cx="432048" cy="648072"/>
            <a:chOff x="611560" y="3284984"/>
            <a:chExt cx="432048" cy="648072"/>
          </a:xfrm>
        </p:grpSpPr>
        <p:sp>
          <p:nvSpPr>
            <p:cNvPr id="30" name="직사각형 29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6" name="Object 4"/>
          <p:cNvGraphicFramePr>
            <a:graphicFrameLocks noChangeAspect="1"/>
          </p:cNvGraphicFramePr>
          <p:nvPr/>
        </p:nvGraphicFramePr>
        <p:xfrm>
          <a:off x="3030538" y="4633913"/>
          <a:ext cx="250825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56" name="Equation" r:id="rId11" imgW="1574640" imgH="253800" progId="Equation.3">
                  <p:embed/>
                </p:oleObj>
              </mc:Choice>
              <mc:Fallback>
                <p:oleObj name="Equation" r:id="rId11" imgW="1574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38" y="4633913"/>
                        <a:ext cx="2508250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그룹 36"/>
          <p:cNvGrpSpPr/>
          <p:nvPr/>
        </p:nvGrpSpPr>
        <p:grpSpPr>
          <a:xfrm>
            <a:off x="1331640" y="4581128"/>
            <a:ext cx="432048" cy="648072"/>
            <a:chOff x="611560" y="3284984"/>
            <a:chExt cx="432048" cy="648072"/>
          </a:xfrm>
        </p:grpSpPr>
        <p:sp>
          <p:nvSpPr>
            <p:cNvPr id="38" name="직사각형 37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430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60648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</a:t>
            </a:r>
            <a:r>
              <a:rPr lang="en-US" altLang="ko-KR" dirty="0" err="1" smtClean="0"/>
              <a:t>Pentaquark</a:t>
            </a:r>
            <a:r>
              <a:rPr lang="en-US" altLang="ko-KR" dirty="0" smtClean="0"/>
              <a:t>: 3 Independent color singlet bases 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W.Park</a:t>
            </a:r>
            <a:r>
              <a:rPr lang="en-US" altLang="ko-KR" sz="1200" dirty="0" smtClean="0"/>
              <a:t>, A. Park, </a:t>
            </a:r>
            <a:r>
              <a:rPr lang="en-US" altLang="ko-KR" sz="1200" dirty="0" err="1" smtClean="0"/>
              <a:t>S.Cho</a:t>
            </a:r>
            <a:r>
              <a:rPr lang="en-US" altLang="ko-KR" sz="1200" dirty="0" smtClean="0"/>
              <a:t>, SHL PRD95,054027)</a:t>
            </a:r>
            <a:endParaRPr lang="ko-KR" altLang="en-US" sz="1200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028950" y="889000"/>
          <a:ext cx="2509838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14" name="Equation" r:id="rId3" imgW="1574640" imgH="253800" progId="Equation.3">
                  <p:embed/>
                </p:oleObj>
              </mc:Choice>
              <mc:Fallback>
                <p:oleObj name="Equation" r:id="rId3" imgW="1574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950" y="889000"/>
                        <a:ext cx="2509838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1331640" y="836712"/>
            <a:ext cx="432048" cy="648072"/>
            <a:chOff x="611560" y="3284984"/>
            <a:chExt cx="432048" cy="648072"/>
          </a:xfrm>
        </p:grpSpPr>
        <p:sp>
          <p:nvSpPr>
            <p:cNvPr id="6" name="직사각형 5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3009900" y="1897063"/>
          <a:ext cx="254952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15" name="Equation" r:id="rId5" imgW="1600200" imgH="253800" progId="Equation.3">
                  <p:embed/>
                </p:oleObj>
              </mc:Choice>
              <mc:Fallback>
                <p:oleObj name="Equation" r:id="rId5" imgW="16002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9900" y="1897063"/>
                        <a:ext cx="2549525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그룹 12"/>
          <p:cNvGrpSpPr/>
          <p:nvPr/>
        </p:nvGrpSpPr>
        <p:grpSpPr>
          <a:xfrm>
            <a:off x="1331640" y="1844824"/>
            <a:ext cx="432048" cy="648072"/>
            <a:chOff x="611560" y="3284984"/>
            <a:chExt cx="432048" cy="648072"/>
          </a:xfrm>
        </p:grpSpPr>
        <p:sp>
          <p:nvSpPr>
            <p:cNvPr id="14" name="직사각형 13"/>
            <p:cNvSpPr/>
            <p:nvPr/>
          </p:nvSpPr>
          <p:spPr>
            <a:xfrm>
              <a:off x="827584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27584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27584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11560" y="328498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1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611560" y="350100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11560" y="3717032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528066"/>
              </p:ext>
            </p:extLst>
          </p:nvPr>
        </p:nvGraphicFramePr>
        <p:xfrm>
          <a:off x="3019425" y="2814638"/>
          <a:ext cx="252888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16" name="수식" r:id="rId7" imgW="1587240" imgH="279360" progId="Equation.3">
                  <p:embed/>
                </p:oleObj>
              </mc:Choice>
              <mc:Fallback>
                <p:oleObj name="수식" r:id="rId7" imgW="15872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9425" y="2814638"/>
                        <a:ext cx="2528888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직사각형 21"/>
          <p:cNvSpPr/>
          <p:nvPr/>
        </p:nvSpPr>
        <p:spPr>
          <a:xfrm>
            <a:off x="1547664" y="278092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547664" y="2996952"/>
            <a:ext cx="216024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47664" y="3212976"/>
            <a:ext cx="216024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6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31640" y="278092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331640" y="299695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331640" y="321297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4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822412"/>
              </p:ext>
            </p:extLst>
          </p:nvPr>
        </p:nvGraphicFramePr>
        <p:xfrm>
          <a:off x="3000375" y="3748088"/>
          <a:ext cx="2570163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17" name="수식" r:id="rId9" imgW="1612800" imgH="279360" progId="Equation.3">
                  <p:embed/>
                </p:oleObj>
              </mc:Choice>
              <mc:Fallback>
                <p:oleObj name="수식" r:id="rId9" imgW="16128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3748088"/>
                        <a:ext cx="2570163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직사각형 29"/>
          <p:cNvSpPr/>
          <p:nvPr/>
        </p:nvSpPr>
        <p:spPr>
          <a:xfrm>
            <a:off x="1547664" y="371703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331640" y="371703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331640" y="393305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331640" y="414908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4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441014"/>
              </p:ext>
            </p:extLst>
          </p:nvPr>
        </p:nvGraphicFramePr>
        <p:xfrm>
          <a:off x="3049588" y="4614863"/>
          <a:ext cx="24685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18" name="수식" r:id="rId11" imgW="1549080" imgH="279360" progId="Equation.3">
                  <p:embed/>
                </p:oleObj>
              </mc:Choice>
              <mc:Fallback>
                <p:oleObj name="수식" r:id="rId11" imgW="15490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588" y="4614863"/>
                        <a:ext cx="2468562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직사각형 37"/>
          <p:cNvSpPr/>
          <p:nvPr/>
        </p:nvSpPr>
        <p:spPr>
          <a:xfrm>
            <a:off x="1547664" y="458112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4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331640" y="458112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331640" y="479715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331640" y="501317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1547664" y="3933056"/>
            <a:ext cx="216024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1547664" y="4149080"/>
            <a:ext cx="216024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6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1547664" y="4797152"/>
            <a:ext cx="216024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1547664" y="5013176"/>
            <a:ext cx="216024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6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49" name="직선 연결선 48"/>
          <p:cNvCxnSpPr/>
          <p:nvPr/>
        </p:nvCxnSpPr>
        <p:spPr>
          <a:xfrm>
            <a:off x="899592" y="836712"/>
            <a:ext cx="1224136" cy="720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flipV="1">
            <a:off x="899592" y="764704"/>
            <a:ext cx="1224136" cy="8640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920800" y="1844824"/>
            <a:ext cx="1224136" cy="720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V="1">
            <a:off x="920800" y="1772816"/>
            <a:ext cx="1224136" cy="8640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84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88640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</a:t>
            </a:r>
            <a:r>
              <a:rPr lang="en-US" altLang="ko-KR" dirty="0" err="1" smtClean="0"/>
              <a:t>Heptaquark</a:t>
            </a:r>
            <a:r>
              <a:rPr lang="en-US" altLang="ko-KR" dirty="0" smtClean="0"/>
              <a:t>:  11 Independent color singlet bases  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W.Park</a:t>
            </a:r>
            <a:r>
              <a:rPr lang="en-US" altLang="ko-KR" sz="1200" dirty="0" smtClean="0"/>
              <a:t>, A. Park, SHL PRD96,034029)</a:t>
            </a:r>
            <a:endParaRPr lang="ko-KR" altLang="en-US" sz="1200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24744"/>
            <a:ext cx="7558120" cy="245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1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graphicFrame>
        <p:nvGraphicFramePr>
          <p:cNvPr id="31" name="Object 11"/>
          <p:cNvGraphicFramePr>
            <a:graphicFrameLocks noChangeAspect="1"/>
          </p:cNvGraphicFramePr>
          <p:nvPr/>
        </p:nvGraphicFramePr>
        <p:xfrm>
          <a:off x="0" y="0"/>
          <a:ext cx="914400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80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215329" y="115888"/>
            <a:ext cx="8893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In quark model: wave function should follow Pauli Principle </a:t>
            </a:r>
            <a:endParaRPr lang="en-US" altLang="ko-KR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107503" y="836712"/>
            <a:ext cx="8785671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Totally antisymmetric (color </a:t>
            </a: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</a:rPr>
              <a:t>x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 spin </a:t>
            </a: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</a:rPr>
              <a:t>x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 flavor) wave function (s-wave ground state)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" name="Oval 26"/>
          <p:cNvSpPr>
            <a:spLocks noChangeArrowheads="1"/>
          </p:cNvSpPr>
          <p:nvPr/>
        </p:nvSpPr>
        <p:spPr bwMode="auto">
          <a:xfrm>
            <a:off x="2884066" y="1628800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1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3" name="Oval 27"/>
          <p:cNvSpPr>
            <a:spLocks noChangeArrowheads="1"/>
          </p:cNvSpPr>
          <p:nvPr/>
        </p:nvSpPr>
        <p:spPr bwMode="auto">
          <a:xfrm>
            <a:off x="3315941" y="1663547"/>
            <a:ext cx="276225" cy="3032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2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5" name="Oval 34"/>
          <p:cNvSpPr>
            <a:spLocks noChangeArrowheads="1"/>
          </p:cNvSpPr>
          <p:nvPr/>
        </p:nvSpPr>
        <p:spPr bwMode="auto">
          <a:xfrm>
            <a:off x="3675980" y="1645000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3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6" name="Oval 35"/>
          <p:cNvSpPr>
            <a:spLocks noChangeArrowheads="1"/>
          </p:cNvSpPr>
          <p:nvPr/>
        </p:nvSpPr>
        <p:spPr bwMode="auto">
          <a:xfrm>
            <a:off x="2941762" y="2075874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4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8" name="Oval 40"/>
          <p:cNvSpPr>
            <a:spLocks noChangeArrowheads="1"/>
          </p:cNvSpPr>
          <p:nvPr/>
        </p:nvSpPr>
        <p:spPr bwMode="auto">
          <a:xfrm>
            <a:off x="3304505" y="2132985"/>
            <a:ext cx="287338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5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9" name="Oval 41"/>
          <p:cNvSpPr>
            <a:spLocks noChangeArrowheads="1"/>
          </p:cNvSpPr>
          <p:nvPr/>
        </p:nvSpPr>
        <p:spPr bwMode="auto">
          <a:xfrm>
            <a:off x="3675980" y="2117306"/>
            <a:ext cx="276225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6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61" name="Oval 43"/>
          <p:cNvSpPr>
            <a:spLocks noChangeArrowheads="1"/>
          </p:cNvSpPr>
          <p:nvPr/>
        </p:nvSpPr>
        <p:spPr bwMode="auto">
          <a:xfrm>
            <a:off x="2555776" y="1335505"/>
            <a:ext cx="1679340" cy="130140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97043" y="2708920"/>
            <a:ext cx="8005898" cy="33132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Example</a:t>
            </a:r>
            <a:r>
              <a:rPr kumimoji="1" lang="en-US" altLang="ko-KR" sz="1600" dirty="0" smtClean="0">
                <a:latin typeface="+mj-lt"/>
                <a:sym typeface="Wingdings" pitchFamily="2" charset="2"/>
              </a:rPr>
              <a:t>:   </a:t>
            </a:r>
            <a:r>
              <a:rPr kumimoji="1" lang="en-US" altLang="ko-KR" sz="1600" dirty="0" smtClean="0">
                <a:latin typeface="Symbol" panose="05050102010706020507" pitchFamily="18" charset="2"/>
                <a:sym typeface="Wingdings" pitchFamily="2" charset="2"/>
              </a:rPr>
              <a:t>WW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 </a:t>
            </a:r>
            <a:r>
              <a:rPr kumimoji="1" lang="en-US" altLang="ko-KR" sz="1600" dirty="0">
                <a:latin typeface="Arial" charset="0"/>
                <a:sym typeface="Wingdings" pitchFamily="2" charset="2"/>
              </a:rPr>
              <a:t>in the 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Spin=3 </a:t>
            </a:r>
            <a:r>
              <a:rPr kumimoji="1" lang="en-US" altLang="ko-KR" sz="1600" dirty="0">
                <a:latin typeface="Arial" charset="0"/>
                <a:sym typeface="Wingdings" pitchFamily="2" charset="2"/>
              </a:rPr>
              <a:t>channel is highly repulsive 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because</a:t>
            </a: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Flavor is totally symmetric</a:t>
            </a: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Spin is totally symmetric </a:t>
            </a: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Remaining part should be totally antisymmetric</a:t>
            </a: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But color singlet implies </a:t>
            </a: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endParaRPr kumimoji="1" lang="en-US" altLang="ko-KR" sz="1600" dirty="0">
              <a:latin typeface="Arial" charset="0"/>
              <a:sym typeface="Wingdings" pitchFamily="2" charset="2"/>
            </a:endParaRP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endParaRPr kumimoji="1" lang="en-US" altLang="ko-KR" sz="1600" dirty="0" smtClean="0">
              <a:latin typeface="Arial" charset="0"/>
              <a:sym typeface="Wingdings" pitchFamily="2" charset="2"/>
            </a:endParaRP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Hence, assuming all quarks are in the S wave,  Pauli principle forbids compact configuration.  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5940152" y="350100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940152" y="371703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940152" y="393305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940152" y="414908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940152" y="436510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5940152" y="4581128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283968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4499992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4716016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4932040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148064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364088" y="32849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563888" y="429309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3563888" y="450912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563888" y="472514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3779912" y="429309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779912" y="450912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779912" y="472514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오른쪽 중괄호 2"/>
          <p:cNvSpPr/>
          <p:nvPr/>
        </p:nvSpPr>
        <p:spPr>
          <a:xfrm>
            <a:off x="3675980" y="3212976"/>
            <a:ext cx="391964" cy="3600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오른쪽 화살표 4"/>
          <p:cNvSpPr/>
          <p:nvPr/>
        </p:nvSpPr>
        <p:spPr>
          <a:xfrm>
            <a:off x="5580112" y="386104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70156" y="6093296"/>
            <a:ext cx="8134292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Such forbidden configuration are highly repulsive at r0  </a:t>
            </a:r>
            <a:r>
              <a:rPr kumimoji="1" lang="en-US" altLang="ko-KR" sz="1200" dirty="0" smtClean="0">
                <a:solidFill>
                  <a:schemeClr val="tx2"/>
                </a:solidFill>
                <a:latin typeface="Arial" charset="0"/>
                <a:sym typeface="Wingdings" pitchFamily="2" charset="2"/>
              </a:rPr>
              <a:t>(Oka et al quark cluster model) </a:t>
            </a:r>
            <a:endParaRPr kumimoji="1" lang="en-US" altLang="ko-KR" sz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5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graphicFrame>
        <p:nvGraphicFramePr>
          <p:cNvPr id="31" name="Object 11"/>
          <p:cNvGraphicFramePr>
            <a:graphicFrameLocks noChangeAspect="1"/>
          </p:cNvGraphicFramePr>
          <p:nvPr/>
        </p:nvGraphicFramePr>
        <p:xfrm>
          <a:off x="0" y="0"/>
          <a:ext cx="914400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55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When allowed, Where are the Compact </a:t>
            </a:r>
            <a:r>
              <a:rPr lang="en-US" altLang="ko-KR" b="1" i="1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 configuration? </a:t>
            </a:r>
            <a:endParaRPr lang="en-US" altLang="ko-KR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107504" y="836712"/>
            <a:ext cx="4103960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latin typeface="Arial" charset="0"/>
              </a:rPr>
              <a:t>In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 Constituent quark model   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789987"/>
              </p:ext>
            </p:extLst>
          </p:nvPr>
        </p:nvGraphicFramePr>
        <p:xfrm>
          <a:off x="822325" y="1412776"/>
          <a:ext cx="694213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56" name="수식" r:id="rId5" imgW="3974760" imgH="482400" progId="Equation.3">
                  <p:embed/>
                </p:oleObj>
              </mc:Choice>
              <mc:Fallback>
                <p:oleObj name="수식" r:id="rId5" imgW="3974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1412776"/>
                        <a:ext cx="6942138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7"/>
          <p:cNvSpPr txBox="1">
            <a:spLocks noChangeArrowheads="1"/>
          </p:cNvSpPr>
          <p:nvPr/>
        </p:nvSpPr>
        <p:spPr bwMode="auto">
          <a:xfrm>
            <a:off x="670558" y="2420888"/>
            <a:ext cx="8005898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1)  Additional Kinetic energy compared to separated hadrons</a:t>
            </a:r>
          </a:p>
        </p:txBody>
      </p:sp>
      <p:sp>
        <p:nvSpPr>
          <p:cNvPr id="69" name="Line 40"/>
          <p:cNvSpPr>
            <a:spLocks noChangeShapeType="1"/>
          </p:cNvSpPr>
          <p:nvPr/>
        </p:nvSpPr>
        <p:spPr bwMode="auto">
          <a:xfrm>
            <a:off x="3240056" y="3993232"/>
            <a:ext cx="1836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7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244990"/>
              </p:ext>
            </p:extLst>
          </p:nvPr>
        </p:nvGraphicFramePr>
        <p:xfrm>
          <a:off x="3316660" y="2852738"/>
          <a:ext cx="1903412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57" name="수식" r:id="rId7" imgW="1104840" imgH="457200" progId="Equation.3">
                  <p:embed/>
                </p:oleObj>
              </mc:Choice>
              <mc:Fallback>
                <p:oleObj name="수식" r:id="rId7" imgW="1104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6660" y="2852738"/>
                        <a:ext cx="1903412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2158647" y="3495560"/>
            <a:ext cx="877014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4" name="Oval 44"/>
          <p:cNvSpPr>
            <a:spLocks noChangeArrowheads="1"/>
          </p:cNvSpPr>
          <p:nvPr/>
        </p:nvSpPr>
        <p:spPr bwMode="auto">
          <a:xfrm>
            <a:off x="2283552" y="3670125"/>
            <a:ext cx="287338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1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5" name="Oval 45"/>
          <p:cNvSpPr>
            <a:spLocks noChangeArrowheads="1"/>
          </p:cNvSpPr>
          <p:nvPr/>
        </p:nvSpPr>
        <p:spPr bwMode="auto">
          <a:xfrm>
            <a:off x="2655027" y="3670125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2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7" name="Oval 47"/>
          <p:cNvSpPr>
            <a:spLocks noChangeArrowheads="1"/>
          </p:cNvSpPr>
          <p:nvPr/>
        </p:nvSpPr>
        <p:spPr bwMode="auto">
          <a:xfrm>
            <a:off x="2470877" y="3993232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3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8" name="Oval 48"/>
          <p:cNvSpPr>
            <a:spLocks noChangeArrowheads="1"/>
          </p:cNvSpPr>
          <p:nvPr/>
        </p:nvSpPr>
        <p:spPr bwMode="auto">
          <a:xfrm>
            <a:off x="5295797" y="3495560"/>
            <a:ext cx="877015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9" name="Oval 49"/>
          <p:cNvSpPr>
            <a:spLocks noChangeArrowheads="1"/>
          </p:cNvSpPr>
          <p:nvPr/>
        </p:nvSpPr>
        <p:spPr bwMode="auto">
          <a:xfrm>
            <a:off x="5420703" y="3670125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4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0" name="Oval 50"/>
          <p:cNvSpPr>
            <a:spLocks noChangeArrowheads="1"/>
          </p:cNvSpPr>
          <p:nvPr/>
        </p:nvSpPr>
        <p:spPr bwMode="auto">
          <a:xfrm>
            <a:off x="5608028" y="3993361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6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2" name="Oval 52"/>
          <p:cNvSpPr>
            <a:spLocks noChangeArrowheads="1"/>
          </p:cNvSpPr>
          <p:nvPr/>
        </p:nvSpPr>
        <p:spPr bwMode="auto">
          <a:xfrm>
            <a:off x="5750903" y="3660600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5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3" name="Text Box 57"/>
          <p:cNvSpPr txBox="1">
            <a:spLocks noChangeArrowheads="1"/>
          </p:cNvSpPr>
          <p:nvPr/>
        </p:nvSpPr>
        <p:spPr bwMode="auto">
          <a:xfrm>
            <a:off x="2440715" y="3135009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B</a:t>
            </a:r>
            <a:endParaRPr lang="en-US" altLang="ko-KR" sz="1600" b="1" dirty="0"/>
          </a:p>
        </p:txBody>
      </p:sp>
      <p:sp>
        <p:nvSpPr>
          <p:cNvPr id="84" name="Text Box 57"/>
          <p:cNvSpPr txBox="1">
            <a:spLocks noChangeArrowheads="1"/>
          </p:cNvSpPr>
          <p:nvPr/>
        </p:nvSpPr>
        <p:spPr bwMode="auto">
          <a:xfrm>
            <a:off x="5606639" y="3129136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B</a:t>
            </a:r>
            <a:endParaRPr lang="en-US" altLang="ko-KR" sz="1600" b="1" dirty="0"/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>
            <a:off x="670558" y="4950343"/>
            <a:ext cx="8005898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2)  Color-color will not add much</a:t>
            </a:r>
          </a:p>
        </p:txBody>
      </p:sp>
      <p:graphicFrame>
        <p:nvGraphicFramePr>
          <p:cNvPr id="88" name="Object 7"/>
          <p:cNvGraphicFramePr>
            <a:graphicFrameLocks noChangeAspect="1"/>
          </p:cNvGraphicFramePr>
          <p:nvPr>
            <p:extLst/>
          </p:nvPr>
        </p:nvGraphicFramePr>
        <p:xfrm>
          <a:off x="4211464" y="4919565"/>
          <a:ext cx="22844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58" name="수식" r:id="rId9" imgW="1307880" imgH="253800" progId="Equation.3">
                  <p:embed/>
                </p:oleObj>
              </mc:Choice>
              <mc:Fallback>
                <p:oleObj name="수식" r:id="rId9" imgW="13078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464" y="4919565"/>
                        <a:ext cx="2284412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직사각형 88"/>
          <p:cNvSpPr/>
          <p:nvPr/>
        </p:nvSpPr>
        <p:spPr>
          <a:xfrm>
            <a:off x="7236296" y="479715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7236296" y="501317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직사각형 90"/>
          <p:cNvSpPr/>
          <p:nvPr/>
        </p:nvSpPr>
        <p:spPr>
          <a:xfrm>
            <a:off x="7236296" y="522920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7452320" y="4797152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7452320" y="501317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7452320" y="522920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Text Box 7"/>
          <p:cNvSpPr txBox="1">
            <a:spLocks noChangeArrowheads="1"/>
          </p:cNvSpPr>
          <p:nvPr/>
        </p:nvSpPr>
        <p:spPr bwMode="auto">
          <a:xfrm>
            <a:off x="683568" y="5949280"/>
            <a:ext cx="8005898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3)  Color-spin interaction is important </a:t>
            </a:r>
          </a:p>
        </p:txBody>
      </p:sp>
      <p:sp>
        <p:nvSpPr>
          <p:cNvPr id="6" name="오른쪽 중괄호 5"/>
          <p:cNvSpPr/>
          <p:nvPr/>
        </p:nvSpPr>
        <p:spPr>
          <a:xfrm>
            <a:off x="4862647" y="5013176"/>
            <a:ext cx="213409" cy="963700"/>
          </a:xfrm>
          <a:prstGeom prst="rightBrace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452232" y="5637184"/>
            <a:ext cx="1211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If color singlet</a:t>
            </a:r>
            <a:endParaRPr lang="ko-KR" altLang="en-US" sz="1200"/>
          </a:p>
        </p:txBody>
      </p:sp>
    </p:spTree>
    <p:extLst>
      <p:ext uri="{BB962C8B-B14F-4D97-AF65-F5344CB8AC3E}">
        <p14:creationId xmlns:p14="http://schemas.microsoft.com/office/powerpoint/2010/main" val="329916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107504" y="260648"/>
            <a:ext cx="8317018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Color spin interaction  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2" name="Text Box 7"/>
          <p:cNvSpPr txBox="1">
            <a:spLocks noChangeArrowheads="1"/>
          </p:cNvSpPr>
          <p:nvPr/>
        </p:nvSpPr>
        <p:spPr bwMode="auto">
          <a:xfrm>
            <a:off x="179512" y="2646087"/>
            <a:ext cx="8005898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-  Jaffe (77) :  </a:t>
            </a:r>
            <a:r>
              <a:rPr kumimoji="1" lang="en-US" altLang="ko-KR" sz="1600" i="1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K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 for   H and two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itchFamily="2" charset="2"/>
              </a:rPr>
              <a:t>L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 </a:t>
            </a:r>
          </a:p>
        </p:txBody>
      </p: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5711210" y="3435384"/>
            <a:ext cx="877014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4" name="Oval 44"/>
          <p:cNvSpPr>
            <a:spLocks noChangeArrowheads="1"/>
          </p:cNvSpPr>
          <p:nvPr/>
        </p:nvSpPr>
        <p:spPr bwMode="auto">
          <a:xfrm>
            <a:off x="5836115" y="3609949"/>
            <a:ext cx="287338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5" name="Oval 45"/>
          <p:cNvSpPr>
            <a:spLocks noChangeArrowheads="1"/>
          </p:cNvSpPr>
          <p:nvPr/>
        </p:nvSpPr>
        <p:spPr bwMode="auto">
          <a:xfrm>
            <a:off x="6207590" y="3609949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7" name="Oval 47"/>
          <p:cNvSpPr>
            <a:spLocks noChangeArrowheads="1"/>
          </p:cNvSpPr>
          <p:nvPr/>
        </p:nvSpPr>
        <p:spPr bwMode="auto">
          <a:xfrm>
            <a:off x="6023440" y="3933056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8" name="Oval 48"/>
          <p:cNvSpPr>
            <a:spLocks noChangeArrowheads="1"/>
          </p:cNvSpPr>
          <p:nvPr/>
        </p:nvSpPr>
        <p:spPr bwMode="auto">
          <a:xfrm>
            <a:off x="6872515" y="3435384"/>
            <a:ext cx="877015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9" name="Oval 49"/>
          <p:cNvSpPr>
            <a:spLocks noChangeArrowheads="1"/>
          </p:cNvSpPr>
          <p:nvPr/>
        </p:nvSpPr>
        <p:spPr bwMode="auto">
          <a:xfrm>
            <a:off x="6997421" y="3609949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0" name="Oval 50"/>
          <p:cNvSpPr>
            <a:spLocks noChangeArrowheads="1"/>
          </p:cNvSpPr>
          <p:nvPr/>
        </p:nvSpPr>
        <p:spPr bwMode="auto">
          <a:xfrm>
            <a:off x="7184746" y="3933185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2" name="Oval 52"/>
          <p:cNvSpPr>
            <a:spLocks noChangeArrowheads="1"/>
          </p:cNvSpPr>
          <p:nvPr/>
        </p:nvSpPr>
        <p:spPr bwMode="auto">
          <a:xfrm>
            <a:off x="7327621" y="3600424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3" name="Text Box 57"/>
          <p:cNvSpPr txBox="1">
            <a:spLocks noChangeArrowheads="1"/>
          </p:cNvSpPr>
          <p:nvPr/>
        </p:nvSpPr>
        <p:spPr bwMode="auto">
          <a:xfrm>
            <a:off x="5993278" y="3074833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L</a:t>
            </a:r>
            <a:endParaRPr lang="en-US" altLang="ko-KR" sz="1600" b="1" dirty="0"/>
          </a:p>
        </p:txBody>
      </p:sp>
      <p:sp>
        <p:nvSpPr>
          <p:cNvPr id="84" name="Text Box 57"/>
          <p:cNvSpPr txBox="1">
            <a:spLocks noChangeArrowheads="1"/>
          </p:cNvSpPr>
          <p:nvPr/>
        </p:nvSpPr>
        <p:spPr bwMode="auto">
          <a:xfrm>
            <a:off x="7183357" y="3068960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L</a:t>
            </a:r>
            <a:endParaRPr lang="en-US" altLang="ko-KR" sz="1600" b="1" dirty="0"/>
          </a:p>
        </p:txBody>
      </p:sp>
      <p:graphicFrame>
        <p:nvGraphicFramePr>
          <p:cNvPr id="3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955824"/>
              </p:ext>
            </p:extLst>
          </p:nvPr>
        </p:nvGraphicFramePr>
        <p:xfrm>
          <a:off x="2684680" y="980728"/>
          <a:ext cx="398915" cy="398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04" name="수식" r:id="rId3" imgW="164880" imgH="164880" progId="Equation.3">
                  <p:embed/>
                </p:oleObj>
              </mc:Choice>
              <mc:Fallback>
                <p:oleObj name="수식" r:id="rId3" imgW="1648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4680" y="980728"/>
                        <a:ext cx="398915" cy="39891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4427984" y="3717032"/>
            <a:ext cx="6778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ea typeface="굴림" pitchFamily="50" charset="-127"/>
                <a:sym typeface="Wingdings" pitchFamily="2" charset="2"/>
              </a:rPr>
              <a:t>vs</a:t>
            </a:r>
            <a:r>
              <a:rPr lang="en-US" altLang="ko-KR" sz="2000" dirty="0" smtClean="0">
                <a:latin typeface="+mn-lt"/>
                <a:ea typeface="굴림" pitchFamily="50" charset="-127"/>
                <a:sym typeface="Wingdings" pitchFamily="2" charset="2"/>
              </a:rPr>
              <a:t>       </a:t>
            </a:r>
            <a:endParaRPr lang="en-US" altLang="ko-KR" sz="2000" baseline="30000" dirty="0">
              <a:latin typeface="+mn-lt"/>
              <a:ea typeface="굴림" pitchFamily="50" charset="-127"/>
            </a:endParaRPr>
          </a:p>
        </p:txBody>
      </p:sp>
      <p:graphicFrame>
        <p:nvGraphicFramePr>
          <p:cNvPr id="6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932797"/>
              </p:ext>
            </p:extLst>
          </p:nvPr>
        </p:nvGraphicFramePr>
        <p:xfrm>
          <a:off x="2019970" y="4797152"/>
          <a:ext cx="10636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05" name="수식" r:id="rId5" imgW="609480" imgH="164880" progId="Equation.3">
                  <p:embed/>
                </p:oleObj>
              </mc:Choice>
              <mc:Fallback>
                <p:oleObj name="수식" r:id="rId5" imgW="6094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9970" y="4797152"/>
                        <a:ext cx="10636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108565"/>
              </p:ext>
            </p:extLst>
          </p:nvPr>
        </p:nvGraphicFramePr>
        <p:xfrm>
          <a:off x="5652120" y="4743450"/>
          <a:ext cx="26574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06" name="수식" r:id="rId7" imgW="1523880" imgH="228600" progId="Equation.3">
                  <p:embed/>
                </p:oleObj>
              </mc:Choice>
              <mc:Fallback>
                <p:oleObj name="수식" r:id="rId7" imgW="1523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743450"/>
                        <a:ext cx="265747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Oval 26"/>
          <p:cNvSpPr>
            <a:spLocks noChangeArrowheads="1"/>
          </p:cNvSpPr>
          <p:nvPr/>
        </p:nvSpPr>
        <p:spPr bwMode="auto">
          <a:xfrm>
            <a:off x="2019970" y="3620960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1" name="Oval 27"/>
          <p:cNvSpPr>
            <a:spLocks noChangeArrowheads="1"/>
          </p:cNvSpPr>
          <p:nvPr/>
        </p:nvSpPr>
        <p:spPr bwMode="auto">
          <a:xfrm>
            <a:off x="2451845" y="3655707"/>
            <a:ext cx="276225" cy="3032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6" name="Oval 34"/>
          <p:cNvSpPr>
            <a:spLocks noChangeArrowheads="1"/>
          </p:cNvSpPr>
          <p:nvPr/>
        </p:nvSpPr>
        <p:spPr bwMode="auto">
          <a:xfrm>
            <a:off x="2811884" y="3637160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1" name="Oval 35"/>
          <p:cNvSpPr>
            <a:spLocks noChangeArrowheads="1"/>
          </p:cNvSpPr>
          <p:nvPr/>
        </p:nvSpPr>
        <p:spPr bwMode="auto">
          <a:xfrm>
            <a:off x="2077666" y="4068034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7" name="Oval 40"/>
          <p:cNvSpPr>
            <a:spLocks noChangeArrowheads="1"/>
          </p:cNvSpPr>
          <p:nvPr/>
        </p:nvSpPr>
        <p:spPr bwMode="auto">
          <a:xfrm>
            <a:off x="2440409" y="4125145"/>
            <a:ext cx="287338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97" name="Oval 41"/>
          <p:cNvSpPr>
            <a:spLocks noChangeArrowheads="1"/>
          </p:cNvSpPr>
          <p:nvPr/>
        </p:nvSpPr>
        <p:spPr bwMode="auto">
          <a:xfrm>
            <a:off x="2811884" y="4109466"/>
            <a:ext cx="276225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98" name="Oval 43"/>
          <p:cNvSpPr>
            <a:spLocks noChangeArrowheads="1"/>
          </p:cNvSpPr>
          <p:nvPr/>
        </p:nvSpPr>
        <p:spPr bwMode="auto">
          <a:xfrm>
            <a:off x="1691680" y="3327666"/>
            <a:ext cx="1679340" cy="128520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0" name="Text Box 56"/>
          <p:cNvSpPr txBox="1">
            <a:spLocks noChangeArrowheads="1"/>
          </p:cNvSpPr>
          <p:nvPr/>
        </p:nvSpPr>
        <p:spPr bwMode="auto">
          <a:xfrm>
            <a:off x="2231648" y="3140968"/>
            <a:ext cx="576064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  H</a:t>
            </a:r>
            <a:endParaRPr lang="en-US" altLang="ko-KR" sz="1600" dirty="0">
              <a:latin typeface="Arial" charset="0"/>
            </a:endParaRPr>
          </a:p>
        </p:txBody>
      </p:sp>
      <p:graphicFrame>
        <p:nvGraphicFramePr>
          <p:cNvPr id="100" name="표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624927"/>
              </p:ext>
            </p:extLst>
          </p:nvPr>
        </p:nvGraphicFramePr>
        <p:xfrm>
          <a:off x="4211958" y="836712"/>
          <a:ext cx="4932045" cy="1516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93"/>
                <a:gridCol w="515744"/>
                <a:gridCol w="515744"/>
                <a:gridCol w="515744"/>
                <a:gridCol w="515744"/>
                <a:gridCol w="515744"/>
                <a:gridCol w="515744"/>
                <a:gridCol w="515744"/>
                <a:gridCol w="515744"/>
              </a:tblGrid>
              <a:tr h="3330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</a:t>
                      </a:r>
                      <a:r>
                        <a:rPr kumimoji="0" lang="en-US" altLang="ko-KR" sz="1600" b="1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qq</a:t>
                      </a:r>
                      <a:endParaRPr kumimoji="0" lang="ko-KR" altLang="en-US" sz="16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i="1" dirty="0">
                        <a:solidFill>
                          <a:schemeClr val="bg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600" i="1" dirty="0" err="1" smtClean="0">
                          <a:solidFill>
                            <a:schemeClr val="bg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qq</a:t>
                      </a:r>
                      <a:endParaRPr lang="ko-KR" altLang="en-US" sz="1600" i="1" dirty="0">
                        <a:solidFill>
                          <a:schemeClr val="bg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i="1" dirty="0">
                        <a:solidFill>
                          <a:schemeClr val="bg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20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aseline="0" dirty="0" smtClean="0">
                          <a:solidFill>
                            <a:schemeClr val="tx2"/>
                          </a:solidFill>
                        </a:rPr>
                        <a:t>Color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920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aseline="0" dirty="0" smtClean="0">
                          <a:solidFill>
                            <a:schemeClr val="tx2"/>
                          </a:solidFill>
                        </a:rPr>
                        <a:t>Flavor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920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aseline="0" dirty="0" smtClean="0">
                          <a:solidFill>
                            <a:schemeClr val="tx2"/>
                          </a:solidFill>
                        </a:rPr>
                        <a:t>Spin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A(1)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S(3)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S(3)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A(1)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277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i="1" dirty="0" smtClean="0">
                          <a:solidFill>
                            <a:schemeClr val="tx2"/>
                          </a:solidFill>
                        </a:rPr>
                        <a:t>K</a:t>
                      </a:r>
                      <a:endParaRPr lang="ko-KR" altLang="en-US" sz="1400" i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-8</a:t>
                      </a:r>
                      <a:endParaRPr lang="ko-KR" altLang="en-US" sz="120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-4/3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8/3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-16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16/3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-2/3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" name="직선 연결선 11"/>
          <p:cNvCxnSpPr/>
          <p:nvPr/>
        </p:nvCxnSpPr>
        <p:spPr>
          <a:xfrm>
            <a:off x="8016352" y="908720"/>
            <a:ext cx="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 Box 7"/>
          <p:cNvSpPr txBox="1">
            <a:spLocks noChangeArrowheads="1"/>
          </p:cNvSpPr>
          <p:nvPr/>
        </p:nvSpPr>
        <p:spPr bwMode="auto">
          <a:xfrm>
            <a:off x="455512" y="5598415"/>
            <a:ext cx="8688488" cy="7325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using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Nucleon(</a:t>
            </a:r>
            <a:r>
              <a:rPr kumimoji="1" lang="en-US" altLang="ko-KR" sz="1600" i="1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K</a:t>
            </a:r>
            <a:r>
              <a:rPr kumimoji="1" lang="en-US" altLang="ko-KR" sz="1600" i="1" dirty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=-8</a:t>
            </a:r>
            <a:r>
              <a:rPr kumimoji="1" lang="en-US" altLang="ko-KR" sz="1600" dirty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)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to Delta (</a:t>
            </a:r>
            <a:r>
              <a:rPr kumimoji="1" lang="en-US" altLang="ko-KR" sz="1600" i="1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K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=+8</a:t>
            </a:r>
            <a:r>
              <a:rPr kumimoji="1" lang="en-US" altLang="ko-KR" sz="1600" dirty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)  mass difference of 290 MeV  </a:t>
            </a:r>
            <a:endParaRPr kumimoji="1" lang="en-US" altLang="ko-KR" sz="1600" dirty="0" smtClean="0">
              <a:solidFill>
                <a:srgbClr val="002060"/>
              </a:solidFill>
              <a:latin typeface="Arial" charset="0"/>
              <a:sym typeface="Wingdings" pitchFamily="2" charset="2"/>
            </a:endParaRP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       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Symbol" panose="05050102010706020507" pitchFamily="18" charset="2"/>
                <a:sym typeface="Wingdings" pitchFamily="2" charset="2"/>
              </a:rPr>
              <a:t>D</a:t>
            </a:r>
            <a:r>
              <a:rPr kumimoji="1" lang="en-US" altLang="ko-KR" sz="1600" i="1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K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=-8 corresponds to about 145 MeV attraction  &gt; additional Kinetic energy of 100 MeV</a:t>
            </a:r>
          </a:p>
        </p:txBody>
      </p:sp>
      <p:graphicFrame>
        <p:nvGraphicFramePr>
          <p:cNvPr id="10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73112"/>
              </p:ext>
            </p:extLst>
          </p:nvPr>
        </p:nvGraphicFramePr>
        <p:xfrm>
          <a:off x="443843" y="1366006"/>
          <a:ext cx="275113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07" name="수식" r:id="rId9" imgW="1574640" imgH="482400" progId="Equation.3">
                  <p:embed/>
                </p:oleObj>
              </mc:Choice>
              <mc:Fallback>
                <p:oleObj name="수식" r:id="rId9" imgW="1574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43" y="1366006"/>
                        <a:ext cx="2751138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타원 12"/>
          <p:cNvSpPr/>
          <p:nvPr/>
        </p:nvSpPr>
        <p:spPr>
          <a:xfrm>
            <a:off x="949304" y="1297304"/>
            <a:ext cx="1491106" cy="579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/>
          <p:cNvCxnSpPr/>
          <p:nvPr/>
        </p:nvCxnSpPr>
        <p:spPr>
          <a:xfrm flipV="1">
            <a:off x="2077666" y="1180185"/>
            <a:ext cx="474116" cy="117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2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graphicFrame>
        <p:nvGraphicFramePr>
          <p:cNvPr id="31" name="Object 11"/>
          <p:cNvGraphicFramePr>
            <a:graphicFrameLocks noChangeAspect="1"/>
          </p:cNvGraphicFramePr>
          <p:nvPr/>
        </p:nvGraphicFramePr>
        <p:xfrm>
          <a:off x="0" y="0"/>
          <a:ext cx="914400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1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Where are the compact </a:t>
            </a:r>
            <a:r>
              <a:rPr lang="en-US" altLang="ko-KR" b="1" i="1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 states?  - Examples</a:t>
            </a:r>
            <a:endParaRPr lang="en-US" altLang="ko-KR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1" name="Text Box 7"/>
          <p:cNvSpPr txBox="1">
            <a:spLocks noChangeArrowheads="1"/>
          </p:cNvSpPr>
          <p:nvPr/>
        </p:nvSpPr>
        <p:spPr bwMode="auto">
          <a:xfrm>
            <a:off x="564032" y="3312112"/>
            <a:ext cx="8688488" cy="11141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The only non repulsive channel, but also no attraction</a:t>
            </a:r>
          </a:p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Strong indication that d*(2380)  is a molecular configuration</a:t>
            </a: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>
                <a:solidFill>
                  <a:schemeClr val="tx2"/>
                </a:solidFill>
                <a:latin typeface="Arial" charset="0"/>
                <a:sym typeface="Wingdings" pitchFamily="2" charset="2"/>
              </a:rPr>
              <a:t> </a:t>
            </a:r>
            <a:r>
              <a:rPr kumimoji="1" lang="en-US" altLang="ko-KR" sz="1600" dirty="0" smtClean="0">
                <a:solidFill>
                  <a:schemeClr val="tx2"/>
                </a:solidFill>
                <a:latin typeface="Arial" charset="0"/>
                <a:sym typeface="Wingdings" pitchFamily="2" charset="2"/>
              </a:rPr>
              <a:t>      (A. Gal, PLB769(2017)436 )  </a:t>
            </a:r>
          </a:p>
        </p:txBody>
      </p:sp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5240" y="1871952"/>
            <a:ext cx="4267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8" name="Object 9"/>
          <p:cNvGraphicFramePr>
            <a:graphicFrameLocks noChangeAspect="1"/>
          </p:cNvGraphicFramePr>
          <p:nvPr>
            <p:extLst/>
          </p:nvPr>
        </p:nvGraphicFramePr>
        <p:xfrm>
          <a:off x="707653" y="2620963"/>
          <a:ext cx="32162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2" name="수식" r:id="rId6" imgW="1841400" imgH="241200" progId="Equation.3">
                  <p:embed/>
                </p:oleObj>
              </mc:Choice>
              <mc:Fallback>
                <p:oleObj name="수식" r:id="rId6" imgW="1841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653" y="2620963"/>
                        <a:ext cx="3216275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107504" y="935848"/>
            <a:ext cx="8317018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err="1" smtClean="0">
                <a:latin typeface="Arial" charset="0"/>
              </a:rPr>
              <a:t>Dibaryons</a:t>
            </a:r>
            <a:r>
              <a:rPr kumimoji="1" lang="en-US" altLang="ko-KR" dirty="0" smtClean="0">
                <a:latin typeface="Arial" charset="0"/>
              </a:rPr>
              <a:t> with 6 light quarks: </a:t>
            </a:r>
            <a:r>
              <a:rPr kumimoji="1" lang="en-US" altLang="ko-KR" sz="1400" dirty="0" err="1" smtClean="0">
                <a:latin typeface="Arial" charset="0"/>
              </a:rPr>
              <a:t>W.Park</a:t>
            </a:r>
            <a:r>
              <a:rPr kumimoji="1" lang="en-US" altLang="ko-KR" sz="1400" dirty="0" smtClean="0">
                <a:latin typeface="Arial" charset="0"/>
              </a:rPr>
              <a:t>, A. Park, SHL, PRD92(2015)014037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6" name="Object 7"/>
          <p:cNvGraphicFramePr>
            <a:graphicFrameLocks noChangeAspect="1"/>
          </p:cNvGraphicFramePr>
          <p:nvPr>
            <p:extLst/>
          </p:nvPr>
        </p:nvGraphicFramePr>
        <p:xfrm>
          <a:off x="1404149" y="1630335"/>
          <a:ext cx="2374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3" name="수식" r:id="rId8" imgW="1358640" imgH="457200" progId="Equation.3">
                  <p:embed/>
                </p:oleObj>
              </mc:Choice>
              <mc:Fallback>
                <p:oleObj name="수식" r:id="rId8" imgW="1358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4149" y="1630335"/>
                        <a:ext cx="2374900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139952" y="1598283"/>
            <a:ext cx="4501505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dirty="0" smtClean="0">
                <a:latin typeface="Arial" charset="0"/>
              </a:rPr>
              <a:t>Color spin interaction of 6 quark state and their decays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위로 굽은 화살표 2"/>
          <p:cNvSpPr/>
          <p:nvPr/>
        </p:nvSpPr>
        <p:spPr>
          <a:xfrm>
            <a:off x="6971634" y="3149223"/>
            <a:ext cx="624702" cy="38746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화살표 연결선 4"/>
          <p:cNvCxnSpPr/>
          <p:nvPr/>
        </p:nvCxnSpPr>
        <p:spPr>
          <a:xfrm>
            <a:off x="3962226" y="2831469"/>
            <a:ext cx="5436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3378" y="4149080"/>
            <a:ext cx="3790950" cy="247650"/>
          </a:xfrm>
          <a:prstGeom prst="rect">
            <a:avLst/>
          </a:prstGeom>
        </p:spPr>
      </p:pic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539552" y="5267177"/>
            <a:ext cx="868848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2000" dirty="0" smtClean="0">
                <a:latin typeface="Arial" charset="0"/>
                <a:sym typeface="Wingdings" pitchFamily="2" charset="2"/>
              </a:rPr>
              <a:t>No compact </a:t>
            </a:r>
            <a:r>
              <a:rPr kumimoji="1" lang="en-US" altLang="ko-KR" sz="2000" dirty="0" err="1" smtClean="0">
                <a:latin typeface="Arial" charset="0"/>
                <a:sym typeface="Wingdings" pitchFamily="2" charset="2"/>
              </a:rPr>
              <a:t>dibaryon</a:t>
            </a:r>
            <a:r>
              <a:rPr kumimoji="1" lang="en-US" altLang="ko-KR" sz="2000" dirty="0" smtClean="0">
                <a:latin typeface="Arial" charset="0"/>
                <a:sym typeface="Wingdings" pitchFamily="2" charset="2"/>
              </a:rPr>
              <a:t> in flavor SU(2) </a:t>
            </a:r>
          </a:p>
        </p:txBody>
      </p:sp>
    </p:spTree>
    <p:extLst>
      <p:ext uri="{BB962C8B-B14F-4D97-AF65-F5344CB8AC3E}">
        <p14:creationId xmlns:p14="http://schemas.microsoft.com/office/powerpoint/2010/main" val="6728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graphicFrame>
        <p:nvGraphicFramePr>
          <p:cNvPr id="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8392059"/>
              </p:ext>
            </p:extLst>
          </p:nvPr>
        </p:nvGraphicFramePr>
        <p:xfrm>
          <a:off x="5836115" y="1294302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82" name="수식" r:id="rId3" imgW="520560" imgH="164880" progId="Equation.3">
                  <p:embed/>
                </p:oleObj>
              </mc:Choice>
              <mc:Fallback>
                <p:oleObj name="수식" r:id="rId3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6115" y="1294302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132311"/>
              </p:ext>
            </p:extLst>
          </p:nvPr>
        </p:nvGraphicFramePr>
        <p:xfrm>
          <a:off x="6971634" y="1294302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83" name="수식" r:id="rId5" imgW="520560" imgH="164880" progId="Equation.3">
                  <p:embed/>
                </p:oleObj>
              </mc:Choice>
              <mc:Fallback>
                <p:oleObj name="수식" r:id="rId5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1634" y="1294302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329492"/>
              </p:ext>
            </p:extLst>
          </p:nvPr>
        </p:nvGraphicFramePr>
        <p:xfrm>
          <a:off x="611560" y="1257542"/>
          <a:ext cx="7788712" cy="1196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478"/>
                <a:gridCol w="3389066"/>
                <a:gridCol w="1443302"/>
                <a:gridCol w="1448866"/>
              </a:tblGrid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 q</a:t>
                      </a:r>
                      <a:r>
                        <a:rPr lang="en-US" altLang="ko-KR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altLang="ko-KR" baseline="30000" dirty="0" smtClean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altLang="ko-KR" baseline="30000" dirty="0" smtClean="0">
                          <a:solidFill>
                            <a:schemeClr val="tx1"/>
                          </a:solidFill>
                        </a:rPr>
                        <a:t>2  </a:t>
                      </a:r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heptaquark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L 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f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f  </a:t>
                      </a:r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hyperfine</a:t>
                      </a:r>
                      <a:endParaRPr lang="ko-KR" altLang="en-US" baseline="-25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-56 MeV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239513"/>
              </p:ext>
            </p:extLst>
          </p:nvPr>
        </p:nvGraphicFramePr>
        <p:xfrm>
          <a:off x="913291" y="1219894"/>
          <a:ext cx="981717" cy="6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84" name="수식" r:id="rId6" imgW="736560" imgH="469800" progId="Equation.3">
                  <p:embed/>
                </p:oleObj>
              </mc:Choice>
              <mc:Fallback>
                <p:oleObj name="수식" r:id="rId6" imgW="736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291" y="1219894"/>
                        <a:ext cx="981717" cy="6274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09254"/>
              </p:ext>
            </p:extLst>
          </p:nvPr>
        </p:nvGraphicFramePr>
        <p:xfrm>
          <a:off x="862594" y="1867966"/>
          <a:ext cx="110013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85" name="수식" r:id="rId8" imgW="825480" imgH="406080" progId="Equation.3">
                  <p:embed/>
                </p:oleObj>
              </mc:Choice>
              <mc:Fallback>
                <p:oleObj name="수식" r:id="rId8" imgW="8254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594" y="1867966"/>
                        <a:ext cx="1100138" cy="542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821460"/>
              </p:ext>
            </p:extLst>
          </p:nvPr>
        </p:nvGraphicFramePr>
        <p:xfrm>
          <a:off x="2163763" y="1795859"/>
          <a:ext cx="3240087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86" name="수식" r:id="rId10" imgW="2145960" imgH="482400" progId="Equation.3">
                  <p:embed/>
                </p:oleObj>
              </mc:Choice>
              <mc:Fallback>
                <p:oleObj name="수식" r:id="rId10" imgW="2145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763" y="1795859"/>
                        <a:ext cx="3240087" cy="7302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088238"/>
              </p:ext>
            </p:extLst>
          </p:nvPr>
        </p:nvGraphicFramePr>
        <p:xfrm>
          <a:off x="5524500" y="1795859"/>
          <a:ext cx="1322388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87" name="수식" r:id="rId12" imgW="876240" imgH="444240" progId="Equation.3">
                  <p:embed/>
                </p:oleObj>
              </mc:Choice>
              <mc:Fallback>
                <p:oleObj name="수식" r:id="rId12" imgW="8762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0" y="1795859"/>
                        <a:ext cx="1322388" cy="673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107502" y="692696"/>
            <a:ext cx="8317018" cy="36304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solidFill>
                  <a:srgbClr val="002060"/>
                </a:solidFill>
                <a:latin typeface="Arial" charset="0"/>
              </a:rPr>
              <a:t>Perhaps a </a:t>
            </a:r>
            <a:r>
              <a:rPr kumimoji="1" lang="en-US" altLang="ko-KR" dirty="0" err="1" smtClean="0">
                <a:solidFill>
                  <a:srgbClr val="002060"/>
                </a:solidFill>
                <a:latin typeface="Arial" charset="0"/>
              </a:rPr>
              <a:t>heptaquark</a:t>
            </a:r>
            <a:r>
              <a:rPr kumimoji="1" lang="en-US" altLang="ko-KR" dirty="0" smtClean="0">
                <a:solidFill>
                  <a:srgbClr val="002060"/>
                </a:solidFill>
                <a:latin typeface="Arial" charset="0"/>
              </a:rPr>
              <a:t> ?: </a:t>
            </a:r>
            <a:r>
              <a:rPr kumimoji="1" lang="en-US" altLang="ko-KR" sz="1400" dirty="0" err="1" smtClean="0">
                <a:solidFill>
                  <a:srgbClr val="002060"/>
                </a:solidFill>
                <a:latin typeface="Arial" charset="0"/>
              </a:rPr>
              <a:t>W.Park</a:t>
            </a:r>
            <a:r>
              <a:rPr kumimoji="1" lang="en-US" altLang="ko-KR" sz="1400" dirty="0" smtClean="0">
                <a:solidFill>
                  <a:srgbClr val="002060"/>
                </a:solidFill>
                <a:latin typeface="Arial" charset="0"/>
              </a:rPr>
              <a:t>, A. Park, SHL, PRD92(2015)014037</a:t>
            </a:r>
            <a:endParaRPr kumimoji="1" lang="en-US" altLang="ko-KR" sz="1400" dirty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35" name="직선 연결선 34"/>
          <p:cNvCxnSpPr/>
          <p:nvPr/>
        </p:nvCxnSpPr>
        <p:spPr>
          <a:xfrm>
            <a:off x="3251792" y="1483862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24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107504" y="198594"/>
            <a:ext cx="8317018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latin typeface="Arial" charset="0"/>
              </a:rPr>
              <a:t>H </a:t>
            </a:r>
            <a:r>
              <a:rPr kumimoji="1" lang="en-US" altLang="ko-KR" dirty="0" err="1" smtClean="0">
                <a:latin typeface="Arial" charset="0"/>
              </a:rPr>
              <a:t>dibaryon</a:t>
            </a:r>
            <a:r>
              <a:rPr kumimoji="1" lang="en-US" altLang="ko-KR" dirty="0" smtClean="0">
                <a:latin typeface="Arial" charset="0"/>
              </a:rPr>
              <a:t> with realistic quark masses: </a:t>
            </a:r>
            <a:r>
              <a:rPr kumimoji="1" lang="en-US" altLang="ko-KR" sz="1400" dirty="0" err="1" smtClean="0">
                <a:latin typeface="Arial" charset="0"/>
              </a:rPr>
              <a:t>W.Park</a:t>
            </a:r>
            <a:r>
              <a:rPr kumimoji="1" lang="en-US" altLang="ko-KR" sz="1400" dirty="0" smtClean="0">
                <a:latin typeface="Arial" charset="0"/>
              </a:rPr>
              <a:t>, A. Park, SHL, PRD93(2016)074007</a:t>
            </a:r>
            <a:r>
              <a:rPr kumimoji="1" lang="en-US" altLang="ko-KR" sz="1400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2" name="Text Box 7"/>
          <p:cNvSpPr txBox="1">
            <a:spLocks noChangeArrowheads="1"/>
          </p:cNvSpPr>
          <p:nvPr/>
        </p:nvSpPr>
        <p:spPr bwMode="auto">
          <a:xfrm>
            <a:off x="462770" y="2878816"/>
            <a:ext cx="8213685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If the SU(3) breaking is taken into account. Color spin with constituent quark mass</a:t>
            </a:r>
          </a:p>
        </p:txBody>
      </p: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5711210" y="3723416"/>
            <a:ext cx="877014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4" name="Oval 44"/>
          <p:cNvSpPr>
            <a:spLocks noChangeArrowheads="1"/>
          </p:cNvSpPr>
          <p:nvPr/>
        </p:nvSpPr>
        <p:spPr bwMode="auto">
          <a:xfrm>
            <a:off x="5836115" y="3897981"/>
            <a:ext cx="287338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5" name="Oval 45"/>
          <p:cNvSpPr>
            <a:spLocks noChangeArrowheads="1"/>
          </p:cNvSpPr>
          <p:nvPr/>
        </p:nvSpPr>
        <p:spPr bwMode="auto">
          <a:xfrm>
            <a:off x="6207590" y="3897981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7" name="Oval 47"/>
          <p:cNvSpPr>
            <a:spLocks noChangeArrowheads="1"/>
          </p:cNvSpPr>
          <p:nvPr/>
        </p:nvSpPr>
        <p:spPr bwMode="auto">
          <a:xfrm>
            <a:off x="6023440" y="4221088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8" name="Oval 48"/>
          <p:cNvSpPr>
            <a:spLocks noChangeArrowheads="1"/>
          </p:cNvSpPr>
          <p:nvPr/>
        </p:nvSpPr>
        <p:spPr bwMode="auto">
          <a:xfrm>
            <a:off x="6872515" y="3723416"/>
            <a:ext cx="877015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9" name="Oval 49"/>
          <p:cNvSpPr>
            <a:spLocks noChangeArrowheads="1"/>
          </p:cNvSpPr>
          <p:nvPr/>
        </p:nvSpPr>
        <p:spPr bwMode="auto">
          <a:xfrm>
            <a:off x="6997421" y="3897981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0" name="Oval 50"/>
          <p:cNvSpPr>
            <a:spLocks noChangeArrowheads="1"/>
          </p:cNvSpPr>
          <p:nvPr/>
        </p:nvSpPr>
        <p:spPr bwMode="auto">
          <a:xfrm>
            <a:off x="7184746" y="4221217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2" name="Oval 52"/>
          <p:cNvSpPr>
            <a:spLocks noChangeArrowheads="1"/>
          </p:cNvSpPr>
          <p:nvPr/>
        </p:nvSpPr>
        <p:spPr bwMode="auto">
          <a:xfrm>
            <a:off x="7327621" y="3888456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3" name="Text Box 57"/>
          <p:cNvSpPr txBox="1">
            <a:spLocks noChangeArrowheads="1"/>
          </p:cNvSpPr>
          <p:nvPr/>
        </p:nvSpPr>
        <p:spPr bwMode="auto">
          <a:xfrm>
            <a:off x="5993278" y="3362865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L</a:t>
            </a:r>
            <a:endParaRPr lang="en-US" altLang="ko-KR" sz="1600" b="1" dirty="0"/>
          </a:p>
        </p:txBody>
      </p:sp>
      <p:sp>
        <p:nvSpPr>
          <p:cNvPr id="84" name="Text Box 57"/>
          <p:cNvSpPr txBox="1">
            <a:spLocks noChangeArrowheads="1"/>
          </p:cNvSpPr>
          <p:nvPr/>
        </p:nvSpPr>
        <p:spPr bwMode="auto">
          <a:xfrm>
            <a:off x="7183357" y="3356992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L</a:t>
            </a:r>
            <a:endParaRPr lang="en-US" altLang="ko-KR" sz="1600" b="1" dirty="0"/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4312433" y="3883569"/>
            <a:ext cx="6778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ea typeface="굴림" pitchFamily="50" charset="-127"/>
                <a:sym typeface="Wingdings" pitchFamily="2" charset="2"/>
              </a:rPr>
              <a:t>vs</a:t>
            </a:r>
            <a:r>
              <a:rPr lang="en-US" altLang="ko-KR" sz="2000" dirty="0" smtClean="0">
                <a:latin typeface="+mn-lt"/>
                <a:ea typeface="굴림" pitchFamily="50" charset="-127"/>
                <a:sym typeface="Wingdings" pitchFamily="2" charset="2"/>
              </a:rPr>
              <a:t>       </a:t>
            </a:r>
            <a:endParaRPr lang="en-US" altLang="ko-KR" sz="2000" baseline="30000" dirty="0">
              <a:latin typeface="+mn-lt"/>
              <a:ea typeface="굴림" pitchFamily="50" charset="-127"/>
            </a:endParaRPr>
          </a:p>
        </p:txBody>
      </p:sp>
      <p:sp>
        <p:nvSpPr>
          <p:cNvPr id="68" name="Oval 26"/>
          <p:cNvSpPr>
            <a:spLocks noChangeArrowheads="1"/>
          </p:cNvSpPr>
          <p:nvPr/>
        </p:nvSpPr>
        <p:spPr bwMode="auto">
          <a:xfrm>
            <a:off x="2019970" y="3764976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1" name="Oval 27"/>
          <p:cNvSpPr>
            <a:spLocks noChangeArrowheads="1"/>
          </p:cNvSpPr>
          <p:nvPr/>
        </p:nvSpPr>
        <p:spPr bwMode="auto">
          <a:xfrm>
            <a:off x="2451845" y="3799723"/>
            <a:ext cx="276225" cy="3032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6" name="Oval 34"/>
          <p:cNvSpPr>
            <a:spLocks noChangeArrowheads="1"/>
          </p:cNvSpPr>
          <p:nvPr/>
        </p:nvSpPr>
        <p:spPr bwMode="auto">
          <a:xfrm>
            <a:off x="2811884" y="3781176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1" name="Oval 35"/>
          <p:cNvSpPr>
            <a:spLocks noChangeArrowheads="1"/>
          </p:cNvSpPr>
          <p:nvPr/>
        </p:nvSpPr>
        <p:spPr bwMode="auto">
          <a:xfrm>
            <a:off x="2077666" y="4212050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87" name="Oval 40"/>
          <p:cNvSpPr>
            <a:spLocks noChangeArrowheads="1"/>
          </p:cNvSpPr>
          <p:nvPr/>
        </p:nvSpPr>
        <p:spPr bwMode="auto">
          <a:xfrm>
            <a:off x="2440409" y="4269161"/>
            <a:ext cx="287338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97" name="Oval 41"/>
          <p:cNvSpPr>
            <a:spLocks noChangeArrowheads="1"/>
          </p:cNvSpPr>
          <p:nvPr/>
        </p:nvSpPr>
        <p:spPr bwMode="auto">
          <a:xfrm>
            <a:off x="2811884" y="4253482"/>
            <a:ext cx="276225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98" name="Oval 43"/>
          <p:cNvSpPr>
            <a:spLocks noChangeArrowheads="1"/>
          </p:cNvSpPr>
          <p:nvPr/>
        </p:nvSpPr>
        <p:spPr bwMode="auto">
          <a:xfrm>
            <a:off x="1691680" y="3471682"/>
            <a:ext cx="1679340" cy="128520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0" name="Text Box 56"/>
          <p:cNvSpPr txBox="1">
            <a:spLocks noChangeArrowheads="1"/>
          </p:cNvSpPr>
          <p:nvPr/>
        </p:nvSpPr>
        <p:spPr bwMode="auto">
          <a:xfrm>
            <a:off x="2231648" y="3284984"/>
            <a:ext cx="576064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  H</a:t>
            </a:r>
            <a:endParaRPr lang="en-US" altLang="ko-KR" sz="1600" dirty="0">
              <a:latin typeface="Arial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748" y="692696"/>
            <a:ext cx="5593740" cy="2103587"/>
          </a:xfrm>
          <a:prstGeom prst="rect">
            <a:avLst/>
          </a:prstGeom>
        </p:spPr>
      </p:pic>
      <p:graphicFrame>
        <p:nvGraphicFramePr>
          <p:cNvPr id="47" name="Object 27"/>
          <p:cNvGraphicFramePr>
            <a:graphicFrameLocks noChangeAspect="1"/>
          </p:cNvGraphicFramePr>
          <p:nvPr>
            <p:extLst/>
          </p:nvPr>
        </p:nvGraphicFramePr>
        <p:xfrm>
          <a:off x="3660775" y="3357563"/>
          <a:ext cx="168751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0" name="수식" r:id="rId4" imgW="1346040" imgH="457200" progId="Equation.3">
                  <p:embed/>
                </p:oleObj>
              </mc:Choice>
              <mc:Fallback>
                <p:oleObj name="수식" r:id="rId4" imgW="1346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0775" y="3357563"/>
                        <a:ext cx="1687513" cy="5762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7"/>
          <p:cNvGraphicFramePr>
            <a:graphicFrameLocks noChangeAspect="1"/>
          </p:cNvGraphicFramePr>
          <p:nvPr>
            <p:extLst/>
          </p:nvPr>
        </p:nvGraphicFramePr>
        <p:xfrm>
          <a:off x="2684680" y="980728"/>
          <a:ext cx="398915" cy="398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1" name="수식" r:id="rId6" imgW="164880" imgH="164880" progId="Equation.3">
                  <p:embed/>
                </p:oleObj>
              </mc:Choice>
              <mc:Fallback>
                <p:oleObj name="수식" r:id="rId6" imgW="1648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4680" y="980728"/>
                        <a:ext cx="398915" cy="39891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7"/>
          <p:cNvGraphicFramePr>
            <a:graphicFrameLocks noChangeAspect="1"/>
          </p:cNvGraphicFramePr>
          <p:nvPr>
            <p:extLst/>
          </p:nvPr>
        </p:nvGraphicFramePr>
        <p:xfrm>
          <a:off x="443843" y="1366006"/>
          <a:ext cx="275113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2" name="수식" r:id="rId8" imgW="1574640" imgH="482400" progId="Equation.3">
                  <p:embed/>
                </p:oleObj>
              </mc:Choice>
              <mc:Fallback>
                <p:oleObj name="수식" r:id="rId8" imgW="1574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43" y="1366006"/>
                        <a:ext cx="2751138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타원 39"/>
          <p:cNvSpPr/>
          <p:nvPr/>
        </p:nvSpPr>
        <p:spPr>
          <a:xfrm>
            <a:off x="949304" y="1297304"/>
            <a:ext cx="1491106" cy="579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8" name="직선 화살표 연결선 47"/>
          <p:cNvCxnSpPr/>
          <p:nvPr/>
        </p:nvCxnSpPr>
        <p:spPr>
          <a:xfrm flipV="1">
            <a:off x="2077666" y="1180185"/>
            <a:ext cx="474116" cy="117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슬라이드 번호 개체 틀 1"/>
          <p:cNvSpPr txBox="1">
            <a:spLocks/>
          </p:cNvSpPr>
          <p:nvPr/>
        </p:nvSpPr>
        <p:spPr>
          <a:xfrm>
            <a:off x="6656875" y="6284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EDD84E-25D4-4983-8AA1-2863C96F08D9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graphicFrame>
        <p:nvGraphicFramePr>
          <p:cNvPr id="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105752"/>
              </p:ext>
            </p:extLst>
          </p:nvPr>
        </p:nvGraphicFramePr>
        <p:xfrm>
          <a:off x="5696872" y="4871560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3" name="수식" r:id="rId10" imgW="520560" imgH="164880" progId="Equation.3">
                  <p:embed/>
                </p:oleObj>
              </mc:Choice>
              <mc:Fallback>
                <p:oleObj name="수식" r:id="rId10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6872" y="4871560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79197"/>
              </p:ext>
            </p:extLst>
          </p:nvPr>
        </p:nvGraphicFramePr>
        <p:xfrm>
          <a:off x="6832391" y="4871560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4" name="수식" r:id="rId12" imgW="520560" imgH="164880" progId="Equation.3">
                  <p:embed/>
                </p:oleObj>
              </mc:Choice>
              <mc:Fallback>
                <p:oleObj name="수식" r:id="rId12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2391" y="4871560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표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298695"/>
              </p:ext>
            </p:extLst>
          </p:nvPr>
        </p:nvGraphicFramePr>
        <p:xfrm>
          <a:off x="323528" y="4834800"/>
          <a:ext cx="8466947" cy="1794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893"/>
                <a:gridCol w="3456384"/>
                <a:gridCol w="1368152"/>
                <a:gridCol w="1296144"/>
                <a:gridCol w="1261374"/>
              </a:tblGrid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H </a:t>
                      </a:r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dibaryon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L 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L </a:t>
                      </a:r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hyperfine</a:t>
                      </a:r>
                      <a:endParaRPr lang="ko-KR" altLang="en-US" baseline="-25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D"/>
                        <a:tabLst/>
                        <a:defRPr/>
                      </a:pP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kinetic</a:t>
                      </a:r>
                      <a:endParaRPr lang="ko-KR" altLang="en-US" baseline="-2500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-145 MeV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+100MeV</a:t>
                      </a:r>
                      <a:endParaRPr lang="ko-KR" altLang="en-US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-20 MeV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+</a:t>
                      </a:r>
                      <a:r>
                        <a:rPr lang="en-US" altLang="ko-KR" baseline="0" dirty="0" smtClean="0"/>
                        <a:t> 84</a:t>
                      </a:r>
                      <a:r>
                        <a:rPr lang="en-US" altLang="ko-KR" dirty="0" smtClean="0"/>
                        <a:t> MeV</a:t>
                      </a:r>
                      <a:endParaRPr lang="ko-KR" altLang="en-US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946901"/>
              </p:ext>
            </p:extLst>
          </p:nvPr>
        </p:nvGraphicFramePr>
        <p:xfrm>
          <a:off x="400309" y="4797152"/>
          <a:ext cx="981717" cy="6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5" name="수식" r:id="rId13" imgW="736560" imgH="469800" progId="Equation.3">
                  <p:embed/>
                </p:oleObj>
              </mc:Choice>
              <mc:Fallback>
                <p:oleObj name="수식" r:id="rId13" imgW="736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309" y="4797152"/>
                        <a:ext cx="981717" cy="6274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105187"/>
              </p:ext>
            </p:extLst>
          </p:nvPr>
        </p:nvGraphicFramePr>
        <p:xfrm>
          <a:off x="472317" y="5517232"/>
          <a:ext cx="93027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6" name="수식" r:id="rId15" imgW="698400" imgH="241200" progId="Equation.3">
                  <p:embed/>
                </p:oleObj>
              </mc:Choice>
              <mc:Fallback>
                <p:oleObj name="수식" r:id="rId15" imgW="698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317" y="5517232"/>
                        <a:ext cx="930275" cy="3222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646994"/>
              </p:ext>
            </p:extLst>
          </p:nvPr>
        </p:nvGraphicFramePr>
        <p:xfrm>
          <a:off x="328301" y="6022405"/>
          <a:ext cx="110013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7" name="수식" r:id="rId17" imgW="825480" imgH="406080" progId="Equation.3">
                  <p:embed/>
                </p:oleObj>
              </mc:Choice>
              <mc:Fallback>
                <p:oleObj name="수식" r:id="rId17" imgW="8254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301" y="6022405"/>
                        <a:ext cx="1100138" cy="542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603966"/>
              </p:ext>
            </p:extLst>
          </p:nvPr>
        </p:nvGraphicFramePr>
        <p:xfrm>
          <a:off x="2632557" y="5373811"/>
          <a:ext cx="614362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8" name="수식" r:id="rId19" imgW="406080" imgH="444240" progId="Equation.3">
                  <p:embed/>
                </p:oleObj>
              </mc:Choice>
              <mc:Fallback>
                <p:oleObj name="수식" r:id="rId19" imgW="4060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557" y="5373811"/>
                        <a:ext cx="614362" cy="673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837119"/>
              </p:ext>
            </p:extLst>
          </p:nvPr>
        </p:nvGraphicFramePr>
        <p:xfrm>
          <a:off x="1455872" y="5938267"/>
          <a:ext cx="333692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79" name="수식" r:id="rId21" imgW="2209680" imgH="482400" progId="Equation.3">
                  <p:embed/>
                </p:oleObj>
              </mc:Choice>
              <mc:Fallback>
                <p:oleObj name="수식" r:id="rId21" imgW="2209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872" y="5938267"/>
                        <a:ext cx="3336925" cy="7302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57153"/>
              </p:ext>
            </p:extLst>
          </p:nvPr>
        </p:nvGraphicFramePr>
        <p:xfrm>
          <a:off x="4899904" y="5359749"/>
          <a:ext cx="1189037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80" name="수식" r:id="rId23" imgW="787320" imgH="444240" progId="Equation.3">
                  <p:embed/>
                </p:oleObj>
              </mc:Choice>
              <mc:Fallback>
                <p:oleObj name="수식" r:id="rId23" imgW="7873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904" y="5359749"/>
                        <a:ext cx="1189037" cy="673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892110"/>
              </p:ext>
            </p:extLst>
          </p:nvPr>
        </p:nvGraphicFramePr>
        <p:xfrm>
          <a:off x="4864805" y="5984228"/>
          <a:ext cx="1189037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81" name="수식" r:id="rId25" imgW="787320" imgH="444240" progId="Equation.3">
                  <p:embed/>
                </p:oleObj>
              </mc:Choice>
              <mc:Fallback>
                <p:oleObj name="수식" r:id="rId25" imgW="7873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805" y="5984228"/>
                        <a:ext cx="1189037" cy="673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061015"/>
              </p:ext>
            </p:extLst>
          </p:nvPr>
        </p:nvGraphicFramePr>
        <p:xfrm>
          <a:off x="251520" y="2420888"/>
          <a:ext cx="28987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82" name="수식" r:id="rId27" imgW="2247840" imgH="241200" progId="Equation.3">
                  <p:embed/>
                </p:oleObj>
              </mc:Choice>
              <mc:Fallback>
                <p:oleObj name="수식" r:id="rId27" imgW="2247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420888"/>
                        <a:ext cx="28987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595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I:  Few words on “</a:t>
            </a:r>
            <a:r>
              <a:rPr lang="en-US" altLang="ko-KR" sz="2400" dirty="0" err="1" smtClean="0">
                <a:latin typeface="Verdana" pitchFamily="34" charset="0"/>
              </a:rPr>
              <a:t>Multiquark</a:t>
            </a:r>
            <a:r>
              <a:rPr lang="en-US" altLang="ko-KR" sz="2400" dirty="0" smtClean="0">
                <a:latin typeface="Verdana" pitchFamily="34" charset="0"/>
              </a:rPr>
              <a:t> states”</a:t>
            </a:r>
          </a:p>
        </p:txBody>
      </p:sp>
      <p:pic>
        <p:nvPicPr>
          <p:cNvPr id="140290" name="Picture 2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2" name="Picture 4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4" name="Picture 6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736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graphicFrame>
        <p:nvGraphicFramePr>
          <p:cNvPr id="31" name="Object 11"/>
          <p:cNvGraphicFramePr>
            <a:graphicFrameLocks noChangeAspect="1"/>
          </p:cNvGraphicFramePr>
          <p:nvPr/>
        </p:nvGraphicFramePr>
        <p:xfrm>
          <a:off x="0" y="0"/>
          <a:ext cx="914400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208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Where are the compact </a:t>
            </a:r>
            <a:r>
              <a:rPr lang="en-US" altLang="ko-KR" b="1" i="1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b="1" i="1" dirty="0" smtClean="0">
                <a:solidFill>
                  <a:schemeClr val="bg1"/>
                </a:solidFill>
                <a:latin typeface="Verdana" pitchFamily="34" charset="0"/>
              </a:rPr>
              <a:t> states?  - What we need</a:t>
            </a:r>
            <a:endParaRPr lang="en-US" altLang="ko-KR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107504" y="836712"/>
            <a:ext cx="8317018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1) Need Strong Color spin interaction  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0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173830"/>
              </p:ext>
            </p:extLst>
          </p:nvPr>
        </p:nvGraphicFramePr>
        <p:xfrm>
          <a:off x="3692525" y="1072282"/>
          <a:ext cx="275113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209" name="수식" r:id="rId5" imgW="1574640" imgH="482400" progId="Equation.3">
                  <p:embed/>
                </p:oleObj>
              </mc:Choice>
              <mc:Fallback>
                <p:oleObj name="수식" r:id="rId5" imgW="1574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525" y="1072282"/>
                        <a:ext cx="2751138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타원 12"/>
          <p:cNvSpPr/>
          <p:nvPr/>
        </p:nvSpPr>
        <p:spPr>
          <a:xfrm>
            <a:off x="4220827" y="1003195"/>
            <a:ext cx="1468809" cy="9136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251520" y="2253730"/>
            <a:ext cx="5832648" cy="363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latin typeface="Arial" charset="0"/>
              </a:rPr>
              <a:t>     </a:t>
            </a:r>
            <a:r>
              <a:rPr kumimoji="1" lang="en-US" altLang="ko-KR" dirty="0" smtClean="0">
                <a:latin typeface="Arial" charset="0"/>
                <a:sym typeface="Wingdings" panose="05000000000000000000" pitchFamily="2" charset="2"/>
              </a:rPr>
              <a:t> that survive in the SU(3) breaking limit 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7504" y="3861048"/>
            <a:ext cx="8317018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>
                <a:latin typeface="Arial" charset="0"/>
              </a:rPr>
              <a:t>2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) Need heavy quarks to suppress additional kinetic term 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720763" y="5157192"/>
            <a:ext cx="5219389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latin typeface="Arial" charset="0"/>
                <a:sym typeface="Wingdings" panose="05000000000000000000" pitchFamily="2" charset="2"/>
              </a:rPr>
              <a:t> b</a:t>
            </a:r>
            <a:r>
              <a:rPr kumimoji="1" lang="en-US" altLang="ko-KR" dirty="0" smtClean="0">
                <a:latin typeface="Arial" charset="0"/>
              </a:rPr>
              <a:t>oth baryons should have heavy quarks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157361"/>
              </p:ext>
            </p:extLst>
          </p:nvPr>
        </p:nvGraphicFramePr>
        <p:xfrm>
          <a:off x="1230313" y="4319736"/>
          <a:ext cx="146367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210" name="수식" r:id="rId7" imgW="1168200" imgH="482400" progId="Equation.3">
                  <p:embed/>
                </p:oleObj>
              </mc:Choice>
              <mc:Fallback>
                <p:oleObj name="수식" r:id="rId7" imgW="11682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0313" y="4319736"/>
                        <a:ext cx="1463675" cy="6080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387807"/>
              </p:ext>
            </p:extLst>
          </p:nvPr>
        </p:nvGraphicFramePr>
        <p:xfrm>
          <a:off x="3486150" y="4340374"/>
          <a:ext cx="2005013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211" name="수식" r:id="rId9" imgW="1600200" imgH="469800" progId="Equation.3">
                  <p:embed/>
                </p:oleObj>
              </mc:Choice>
              <mc:Fallback>
                <p:oleObj name="수식" r:id="rId9" imgW="16002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6150" y="4340374"/>
                        <a:ext cx="2005013" cy="5921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78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830888" y="6376243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107504" y="332656"/>
            <a:ext cx="8317018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latin typeface="Arial" charset="0"/>
              </a:rPr>
              <a:t>Is </a:t>
            </a:r>
            <a:r>
              <a:rPr kumimoji="1" lang="en-US" altLang="ko-KR" dirty="0" err="1" smtClean="0">
                <a:latin typeface="Arial" charset="0"/>
              </a:rPr>
              <a:t>Pentaquark</a:t>
            </a:r>
            <a:r>
              <a:rPr kumimoji="1" lang="en-US" altLang="ko-KR" dirty="0" smtClean="0">
                <a:latin typeface="Arial" charset="0"/>
              </a:rPr>
              <a:t> (Pc) compact  ?  </a:t>
            </a:r>
            <a:r>
              <a:rPr kumimoji="1" lang="en-US" altLang="ko-KR" sz="1400" dirty="0" err="1" smtClean="0">
                <a:latin typeface="Arial" charset="0"/>
              </a:rPr>
              <a:t>W.park</a:t>
            </a:r>
            <a:r>
              <a:rPr kumimoji="1" lang="en-US" altLang="ko-KR" sz="1400" dirty="0" smtClean="0">
                <a:latin typeface="Arial" charset="0"/>
              </a:rPr>
              <a:t>, A. Park, </a:t>
            </a:r>
            <a:r>
              <a:rPr kumimoji="1" lang="en-US" altLang="ko-KR" sz="1400" dirty="0" err="1" smtClean="0">
                <a:latin typeface="Arial" charset="0"/>
              </a:rPr>
              <a:t>S.Cho</a:t>
            </a:r>
            <a:r>
              <a:rPr kumimoji="1" lang="en-US" altLang="ko-KR" sz="1400" dirty="0" smtClean="0">
                <a:latin typeface="Arial" charset="0"/>
              </a:rPr>
              <a:t>, SHL, PRD95(2017) 054027 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0" y="833174"/>
            <a:ext cx="8820472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>
                <a:latin typeface="Arial" charset="0"/>
              </a:rPr>
              <a:t>1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) Color spin interaction of Pc(4380) 3/2 </a:t>
            </a:r>
            <a:r>
              <a:rPr kumimoji="1" lang="en-US" altLang="ko-KR" baseline="30000" dirty="0" smtClean="0">
                <a:solidFill>
                  <a:schemeClr val="tx1"/>
                </a:solidFill>
                <a:latin typeface="Arial" charset="0"/>
              </a:rPr>
              <a:t>–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 state  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9" name="Text Box 7"/>
          <p:cNvSpPr txBox="1">
            <a:spLocks noChangeArrowheads="1"/>
          </p:cNvSpPr>
          <p:nvPr/>
        </p:nvSpPr>
        <p:spPr bwMode="auto">
          <a:xfrm>
            <a:off x="225439" y="6090223"/>
            <a:ext cx="5364484" cy="363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anose="05000000000000000000" pitchFamily="2" charset="2"/>
              </a:rPr>
              <a:t> Most likely a molecular states</a:t>
            </a:r>
            <a:endParaRPr kumimoji="1" lang="en-US" altLang="ko-KR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912316"/>
              </p:ext>
            </p:extLst>
          </p:nvPr>
        </p:nvGraphicFramePr>
        <p:xfrm>
          <a:off x="1701800" y="1632328"/>
          <a:ext cx="195103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1" name="Equation" r:id="rId3" imgW="1117440" imgH="241200" progId="Equation.3">
                  <p:embed/>
                </p:oleObj>
              </mc:Choice>
              <mc:Fallback>
                <p:oleObj name="Equation" r:id="rId3" imgW="111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1632328"/>
                        <a:ext cx="1951038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75980"/>
              </p:ext>
            </p:extLst>
          </p:nvPr>
        </p:nvGraphicFramePr>
        <p:xfrm>
          <a:off x="1529085" y="2583557"/>
          <a:ext cx="2682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2" name="Equation" r:id="rId5" imgW="1536480" imgH="215640" progId="Equation.3">
                  <p:embed/>
                </p:oleObj>
              </mc:Choice>
              <mc:Fallback>
                <p:oleObj name="Equation" r:id="rId5" imgW="1536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085" y="2583557"/>
                        <a:ext cx="2682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103577"/>
              </p:ext>
            </p:extLst>
          </p:nvPr>
        </p:nvGraphicFramePr>
        <p:xfrm>
          <a:off x="1666081" y="3051869"/>
          <a:ext cx="2527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3" name="Equation" r:id="rId7" imgW="1447560" imgH="215640" progId="Equation.3">
                  <p:embed/>
                </p:oleObj>
              </mc:Choice>
              <mc:Fallback>
                <p:oleObj name="Equation" r:id="rId7" imgW="1447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081" y="3051869"/>
                        <a:ext cx="2527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85720" y="134076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- 2015 -</a:t>
            </a:r>
            <a:endParaRPr lang="ko-KR" altLang="en-US" dirty="0"/>
          </a:p>
        </p:txBody>
      </p:sp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164957"/>
              </p:ext>
            </p:extLst>
          </p:nvPr>
        </p:nvGraphicFramePr>
        <p:xfrm>
          <a:off x="251520" y="2901826"/>
          <a:ext cx="9080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4" name="Equation" r:id="rId9" imgW="520560" imgH="177480" progId="Equation.3">
                  <p:embed/>
                </p:oleObj>
              </mc:Choice>
              <mc:Fallback>
                <p:oleObj name="Equation" r:id="rId9" imgW="520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901826"/>
                        <a:ext cx="9080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타원 14"/>
          <p:cNvSpPr/>
          <p:nvPr/>
        </p:nvSpPr>
        <p:spPr>
          <a:xfrm>
            <a:off x="2339752" y="1638662"/>
            <a:ext cx="77243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969699"/>
              </p:ext>
            </p:extLst>
          </p:nvPr>
        </p:nvGraphicFramePr>
        <p:xfrm>
          <a:off x="5960491" y="2492201"/>
          <a:ext cx="314801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5" name="Equation" r:id="rId11" imgW="1803240" imgH="215640" progId="Equation.3">
                  <p:embed/>
                </p:oleObj>
              </mc:Choice>
              <mc:Fallback>
                <p:oleObj name="Equation" r:id="rId11" imgW="1803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0491" y="2492201"/>
                        <a:ext cx="314801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2897463"/>
              </p:ext>
            </p:extLst>
          </p:nvPr>
        </p:nvGraphicFramePr>
        <p:xfrm>
          <a:off x="6012160" y="2960514"/>
          <a:ext cx="228441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6" name="Equation" r:id="rId13" imgW="1307880" imgH="215640" progId="Equation.3">
                  <p:embed/>
                </p:oleObj>
              </mc:Choice>
              <mc:Fallback>
                <p:oleObj name="Equation" r:id="rId13" imgW="1307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2960514"/>
                        <a:ext cx="2284412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9740194"/>
              </p:ext>
            </p:extLst>
          </p:nvPr>
        </p:nvGraphicFramePr>
        <p:xfrm>
          <a:off x="4630676" y="2811165"/>
          <a:ext cx="9302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7" name="Equation" r:id="rId15" imgW="533160" imgH="177480" progId="Equation.3">
                  <p:embed/>
                </p:oleObj>
              </mc:Choice>
              <mc:Fallback>
                <p:oleObj name="Equation" r:id="rId15" imgW="53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0676" y="2811165"/>
                        <a:ext cx="9302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왼쪽 중괄호 18"/>
          <p:cNvSpPr/>
          <p:nvPr/>
        </p:nvSpPr>
        <p:spPr>
          <a:xfrm>
            <a:off x="1313061" y="2780928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왼쪽 중괄호 19"/>
          <p:cNvSpPr/>
          <p:nvPr/>
        </p:nvSpPr>
        <p:spPr>
          <a:xfrm>
            <a:off x="5652120" y="2690267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28596" y="1693000"/>
            <a:ext cx="928694" cy="64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438119" y="3923764"/>
            <a:ext cx="4192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Pc(4380)  can be reconstructed from                           </a:t>
            </a:r>
            <a:endParaRPr lang="ko-KR" altLang="en-US" dirty="0"/>
          </a:p>
        </p:txBody>
      </p:sp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462044"/>
              </p:ext>
            </p:extLst>
          </p:nvPr>
        </p:nvGraphicFramePr>
        <p:xfrm>
          <a:off x="5798877" y="4461944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8" name="수식" r:id="rId18" imgW="520560" imgH="164880" progId="Equation.3">
                  <p:embed/>
                </p:oleObj>
              </mc:Choice>
              <mc:Fallback>
                <p:oleObj name="수식" r:id="rId18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8877" y="4461944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076212"/>
              </p:ext>
            </p:extLst>
          </p:nvPr>
        </p:nvGraphicFramePr>
        <p:xfrm>
          <a:off x="6934396" y="4461944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09" name="수식" r:id="rId20" imgW="520560" imgH="164880" progId="Equation.3">
                  <p:embed/>
                </p:oleObj>
              </mc:Choice>
              <mc:Fallback>
                <p:oleObj name="수식" r:id="rId20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396" y="4461944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543717"/>
              </p:ext>
            </p:extLst>
          </p:nvPr>
        </p:nvGraphicFramePr>
        <p:xfrm>
          <a:off x="467544" y="4437112"/>
          <a:ext cx="8424936" cy="1318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2339026"/>
                <a:gridCol w="1296144"/>
                <a:gridCol w="1261374"/>
              </a:tblGrid>
              <a:tr h="59801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Pc(4380)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J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/y 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p </a:t>
                      </a:r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hyperfine</a:t>
                      </a:r>
                      <a:endParaRPr lang="ko-KR" altLang="en-US" baseline="-25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D"/>
                        <a:tabLst/>
                        <a:defRPr/>
                      </a:pP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kinetic</a:t>
                      </a:r>
                      <a:endParaRPr lang="ko-KR" altLang="en-US" baseline="-2500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72055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-3 MeV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+</a:t>
                      </a:r>
                      <a:r>
                        <a:rPr lang="en-US" altLang="ko-KR" baseline="0" dirty="0" smtClean="0"/>
                        <a:t> 7</a:t>
                      </a:r>
                      <a:r>
                        <a:rPr lang="en-US" altLang="ko-KR" dirty="0" smtClean="0"/>
                        <a:t>0MeV</a:t>
                      </a:r>
                      <a:endParaRPr lang="ko-KR" altLang="en-US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190645"/>
              </p:ext>
            </p:extLst>
          </p:nvPr>
        </p:nvGraphicFramePr>
        <p:xfrm>
          <a:off x="547368" y="4396376"/>
          <a:ext cx="981717" cy="6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10" name="수식" r:id="rId21" imgW="736560" imgH="469800" progId="Equation.3">
                  <p:embed/>
                </p:oleObj>
              </mc:Choice>
              <mc:Fallback>
                <p:oleObj name="수식" r:id="rId21" imgW="736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68" y="4396376"/>
                        <a:ext cx="981717" cy="6274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675427"/>
              </p:ext>
            </p:extLst>
          </p:nvPr>
        </p:nvGraphicFramePr>
        <p:xfrm>
          <a:off x="539552" y="5060537"/>
          <a:ext cx="3239393" cy="670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11" name="수식" r:id="rId23" imgW="2336760" imgH="482400" progId="Equation.3">
                  <p:embed/>
                </p:oleObj>
              </mc:Choice>
              <mc:Fallback>
                <p:oleObj name="수식" r:id="rId23" imgW="2336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060537"/>
                        <a:ext cx="3239393" cy="67062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183524"/>
              </p:ext>
            </p:extLst>
          </p:nvPr>
        </p:nvGraphicFramePr>
        <p:xfrm>
          <a:off x="3981742" y="5060537"/>
          <a:ext cx="2269908" cy="670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12" name="수식" r:id="rId25" imgW="1638000" imgH="482400" progId="Equation.3">
                  <p:embed/>
                </p:oleObj>
              </mc:Choice>
              <mc:Fallback>
                <p:oleObj name="수식" r:id="rId25" imgW="1638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742" y="5060537"/>
                        <a:ext cx="2269908" cy="67062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048626"/>
              </p:ext>
            </p:extLst>
          </p:nvPr>
        </p:nvGraphicFramePr>
        <p:xfrm>
          <a:off x="5053186" y="888075"/>
          <a:ext cx="74295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13" name="수식" r:id="rId27" imgW="558720" imgH="190440" progId="Equation.3">
                  <p:embed/>
                </p:oleObj>
              </mc:Choice>
              <mc:Fallback>
                <p:oleObj name="수식" r:id="rId27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3186" y="888075"/>
                        <a:ext cx="742950" cy="254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870281"/>
              </p:ext>
            </p:extLst>
          </p:nvPr>
        </p:nvGraphicFramePr>
        <p:xfrm>
          <a:off x="4473758" y="3915271"/>
          <a:ext cx="1285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714" name="수식" r:id="rId29" imgW="736560" imgH="215640" progId="Equation.3">
                  <p:embed/>
                </p:oleObj>
              </mc:Choice>
              <mc:Fallback>
                <p:oleObj name="수식" r:id="rId29" imgW="736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3758" y="3915271"/>
                        <a:ext cx="1285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011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830888" y="6356350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107504" y="332656"/>
            <a:ext cx="8317018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latin typeface="Arial" charset="0"/>
              </a:rPr>
              <a:t>Heavy </a:t>
            </a:r>
            <a:r>
              <a:rPr kumimoji="1" lang="en-US" altLang="ko-KR" dirty="0" err="1" smtClean="0">
                <a:latin typeface="Arial" charset="0"/>
              </a:rPr>
              <a:t>Tetraquarks</a:t>
            </a:r>
            <a:r>
              <a:rPr kumimoji="1" lang="en-US" altLang="ko-KR" dirty="0" smtClean="0">
                <a:latin typeface="Arial" charset="0"/>
              </a:rPr>
              <a:t>  ( Spin=1  case) 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9" name="Object 6"/>
          <p:cNvGraphicFramePr>
            <a:graphicFrameLocks noChangeAspect="1"/>
          </p:cNvGraphicFramePr>
          <p:nvPr>
            <p:extLst/>
          </p:nvPr>
        </p:nvGraphicFramePr>
        <p:xfrm>
          <a:off x="2915816" y="857275"/>
          <a:ext cx="32702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48" name="Equation" r:id="rId3" imgW="190440" imgH="164880" progId="Equation.3">
                  <p:embed/>
                </p:oleObj>
              </mc:Choice>
              <mc:Fallback>
                <p:oleObj name="Equation" r:id="rId3" imgW="1904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857275"/>
                        <a:ext cx="327025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타원 29"/>
          <p:cNvSpPr/>
          <p:nvPr/>
        </p:nvSpPr>
        <p:spPr>
          <a:xfrm>
            <a:off x="6116468" y="908720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33" name="타원 32"/>
          <p:cNvSpPr/>
          <p:nvPr/>
        </p:nvSpPr>
        <p:spPr>
          <a:xfrm>
            <a:off x="6116468" y="1537148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c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7599186" y="908720"/>
            <a:ext cx="357190" cy="3571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q</a:t>
            </a:r>
            <a:endParaRPr lang="ko-KR" altLang="en-US" b="1" dirty="0"/>
          </a:p>
        </p:txBody>
      </p:sp>
      <p:sp>
        <p:nvSpPr>
          <p:cNvPr id="35" name="타원 34"/>
          <p:cNvSpPr/>
          <p:nvPr/>
        </p:nvSpPr>
        <p:spPr>
          <a:xfrm>
            <a:off x="7599186" y="1551662"/>
            <a:ext cx="357190" cy="3571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q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3" name="Line 40"/>
          <p:cNvSpPr>
            <a:spLocks noChangeShapeType="1"/>
          </p:cNvSpPr>
          <p:nvPr/>
        </p:nvSpPr>
        <p:spPr bwMode="auto">
          <a:xfrm>
            <a:off x="6687972" y="1337918"/>
            <a:ext cx="7191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cxnSp>
        <p:nvCxnSpPr>
          <p:cNvPr id="85" name="직선 연결선 84"/>
          <p:cNvCxnSpPr/>
          <p:nvPr/>
        </p:nvCxnSpPr>
        <p:spPr>
          <a:xfrm>
            <a:off x="6206114" y="1625950"/>
            <a:ext cx="180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/>
          <p:nvPr/>
        </p:nvCxnSpPr>
        <p:spPr>
          <a:xfrm>
            <a:off x="7693359" y="1650014"/>
            <a:ext cx="1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0" y="833174"/>
            <a:ext cx="8317018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>
                <a:latin typeface="Arial" charset="0"/>
              </a:rPr>
              <a:t>1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)  </a:t>
            </a:r>
            <a:r>
              <a:rPr kumimoji="1" lang="en-US" altLang="ko-KR" dirty="0" smtClean="0">
                <a:latin typeface="Arial" charset="0"/>
              </a:rPr>
              <a:t>Heavy quark-antiquark: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41" name="Object 27"/>
          <p:cNvGraphicFramePr>
            <a:graphicFrameLocks noChangeAspect="1"/>
          </p:cNvGraphicFramePr>
          <p:nvPr>
            <p:extLst/>
          </p:nvPr>
        </p:nvGraphicFramePr>
        <p:xfrm>
          <a:off x="558141" y="1293972"/>
          <a:ext cx="2544762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49" name="수식" r:id="rId5" imgW="2031840" imgH="469800" progId="Equation.3">
                  <p:embed/>
                </p:oleObj>
              </mc:Choice>
              <mc:Fallback>
                <p:oleObj name="수식" r:id="rId5" imgW="20318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141" y="1293972"/>
                        <a:ext cx="2544762" cy="5921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63228" y="3683083"/>
            <a:ext cx="8317018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>
                <a:latin typeface="Arial" charset="0"/>
              </a:rPr>
              <a:t>2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)  Heavy quark-quark: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1" name="Object 7"/>
          <p:cNvGraphicFramePr>
            <a:graphicFrameLocks noChangeAspect="1"/>
          </p:cNvGraphicFramePr>
          <p:nvPr>
            <p:extLst/>
          </p:nvPr>
        </p:nvGraphicFramePr>
        <p:xfrm>
          <a:off x="5798877" y="2063248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0" name="수식" r:id="rId7" imgW="520560" imgH="164880" progId="Equation.3">
                  <p:embed/>
                </p:oleObj>
              </mc:Choice>
              <mc:Fallback>
                <p:oleObj name="수식" r:id="rId7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8877" y="2063248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7"/>
          <p:cNvGraphicFramePr>
            <a:graphicFrameLocks noChangeAspect="1"/>
          </p:cNvGraphicFramePr>
          <p:nvPr>
            <p:extLst/>
          </p:nvPr>
        </p:nvGraphicFramePr>
        <p:xfrm>
          <a:off x="6934396" y="2063248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1" name="수식" r:id="rId9" imgW="520560" imgH="164880" progId="Equation.3">
                  <p:embed/>
                </p:oleObj>
              </mc:Choice>
              <mc:Fallback>
                <p:oleObj name="수식" r:id="rId9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396" y="2063248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표 37"/>
          <p:cNvGraphicFramePr>
            <a:graphicFrameLocks noGrp="1"/>
          </p:cNvGraphicFramePr>
          <p:nvPr>
            <p:extLst/>
          </p:nvPr>
        </p:nvGraphicFramePr>
        <p:xfrm>
          <a:off x="497541" y="2038416"/>
          <a:ext cx="8394939" cy="1318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736304"/>
                <a:gridCol w="2020997"/>
                <a:gridCol w="1296144"/>
                <a:gridCol w="1261374"/>
              </a:tblGrid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Tetraquark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J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/y 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p </a:t>
                      </a:r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hyperfine</a:t>
                      </a:r>
                      <a:endParaRPr lang="ko-KR" altLang="en-US" baseline="-25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D"/>
                        <a:tabLst/>
                        <a:defRPr/>
                      </a:pP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kinetic</a:t>
                      </a:r>
                      <a:endParaRPr lang="ko-KR" altLang="en-US" baseline="-2500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72055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 MeV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+100MeV</a:t>
                      </a:r>
                      <a:endParaRPr lang="ko-KR" altLang="en-US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Object 7"/>
          <p:cNvGraphicFramePr>
            <a:graphicFrameLocks noChangeAspect="1"/>
          </p:cNvGraphicFramePr>
          <p:nvPr>
            <p:extLst/>
          </p:nvPr>
        </p:nvGraphicFramePr>
        <p:xfrm>
          <a:off x="535641" y="1988840"/>
          <a:ext cx="981717" cy="6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2" name="수식" r:id="rId10" imgW="736560" imgH="469800" progId="Equation.3">
                  <p:embed/>
                </p:oleObj>
              </mc:Choice>
              <mc:Fallback>
                <p:oleObj name="수식" r:id="rId10" imgW="736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641" y="1988840"/>
                        <a:ext cx="981717" cy="6274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7"/>
          <p:cNvGraphicFramePr>
            <a:graphicFrameLocks noChangeAspect="1"/>
          </p:cNvGraphicFramePr>
          <p:nvPr>
            <p:extLst/>
          </p:nvPr>
        </p:nvGraphicFramePr>
        <p:xfrm>
          <a:off x="688152" y="2760242"/>
          <a:ext cx="541174" cy="36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3" name="수식" r:id="rId12" imgW="241200" imgH="164880" progId="Equation.3">
                  <p:embed/>
                </p:oleObj>
              </mc:Choice>
              <mc:Fallback>
                <p:oleObj name="수식" r:id="rId12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152" y="2760242"/>
                        <a:ext cx="541174" cy="3697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7"/>
          <p:cNvGraphicFramePr>
            <a:graphicFrameLocks noChangeAspect="1"/>
          </p:cNvGraphicFramePr>
          <p:nvPr>
            <p:extLst/>
          </p:nvPr>
        </p:nvGraphicFramePr>
        <p:xfrm>
          <a:off x="2153725" y="2661667"/>
          <a:ext cx="153352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4" name="수식" r:id="rId14" imgW="1015920" imgH="482400" progId="Equation.3">
                  <p:embed/>
                </p:oleObj>
              </mc:Choice>
              <mc:Fallback>
                <p:oleObj name="수식" r:id="rId14" imgW="10159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3725" y="2661667"/>
                        <a:ext cx="1533525" cy="7302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7"/>
          <p:cNvGraphicFramePr>
            <a:graphicFrameLocks noChangeAspect="1"/>
          </p:cNvGraphicFramePr>
          <p:nvPr>
            <p:extLst/>
          </p:nvPr>
        </p:nvGraphicFramePr>
        <p:xfrm>
          <a:off x="4601848" y="2641104"/>
          <a:ext cx="153352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5" name="수식" r:id="rId16" imgW="1015920" imgH="482400" progId="Equation.3">
                  <p:embed/>
                </p:oleObj>
              </mc:Choice>
              <mc:Fallback>
                <p:oleObj name="수식" r:id="rId16" imgW="10159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1848" y="2641104"/>
                        <a:ext cx="1533525" cy="7302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6"/>
          <p:cNvGraphicFramePr>
            <a:graphicFrameLocks noChangeAspect="1"/>
          </p:cNvGraphicFramePr>
          <p:nvPr>
            <p:extLst/>
          </p:nvPr>
        </p:nvGraphicFramePr>
        <p:xfrm>
          <a:off x="2673772" y="3772856"/>
          <a:ext cx="304800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6" name="수식" r:id="rId18" imgW="177480" imgH="139680" progId="Equation.3">
                  <p:embed/>
                </p:oleObj>
              </mc:Choice>
              <mc:Fallback>
                <p:oleObj name="수식" r:id="rId18" imgW="1774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772" y="3772856"/>
                        <a:ext cx="304800" cy="242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타원 54"/>
          <p:cNvSpPr/>
          <p:nvPr/>
        </p:nvSpPr>
        <p:spPr>
          <a:xfrm>
            <a:off x="6122515" y="372501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56" name="타원 55"/>
          <p:cNvSpPr/>
          <p:nvPr/>
        </p:nvSpPr>
        <p:spPr>
          <a:xfrm>
            <a:off x="6156176" y="4353440"/>
            <a:ext cx="357190" cy="3571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q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7605233" y="372501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64" name="타원 63"/>
          <p:cNvSpPr/>
          <p:nvPr/>
        </p:nvSpPr>
        <p:spPr>
          <a:xfrm>
            <a:off x="7671194" y="4367954"/>
            <a:ext cx="357190" cy="3571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q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5" name="Line 40"/>
          <p:cNvSpPr>
            <a:spLocks noChangeShapeType="1"/>
          </p:cNvSpPr>
          <p:nvPr/>
        </p:nvSpPr>
        <p:spPr bwMode="auto">
          <a:xfrm>
            <a:off x="6694019" y="4232488"/>
            <a:ext cx="7191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cxnSp>
        <p:nvCxnSpPr>
          <p:cNvPr id="66" name="직선 연결선 65"/>
          <p:cNvCxnSpPr/>
          <p:nvPr/>
        </p:nvCxnSpPr>
        <p:spPr>
          <a:xfrm>
            <a:off x="6240144" y="4448512"/>
            <a:ext cx="1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7752312" y="4460544"/>
            <a:ext cx="1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8" name="Object 27"/>
          <p:cNvGraphicFramePr>
            <a:graphicFrameLocks noChangeAspect="1"/>
          </p:cNvGraphicFramePr>
          <p:nvPr>
            <p:extLst/>
          </p:nvPr>
        </p:nvGraphicFramePr>
        <p:xfrm>
          <a:off x="552252" y="4205014"/>
          <a:ext cx="220980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7" name="수식" r:id="rId20" imgW="1765080" imgH="469800" progId="Equation.3">
                  <p:embed/>
                </p:oleObj>
              </mc:Choice>
              <mc:Fallback>
                <p:oleObj name="수식" r:id="rId20" imgW="17650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252" y="4205014"/>
                        <a:ext cx="2209800" cy="5921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표 70"/>
          <p:cNvGraphicFramePr>
            <a:graphicFrameLocks noGrp="1"/>
          </p:cNvGraphicFramePr>
          <p:nvPr>
            <p:extLst/>
          </p:nvPr>
        </p:nvGraphicFramePr>
        <p:xfrm>
          <a:off x="497541" y="4991968"/>
          <a:ext cx="8394939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592288"/>
                <a:gridCol w="2165013"/>
                <a:gridCol w="1296144"/>
                <a:gridCol w="1261374"/>
              </a:tblGrid>
              <a:tr h="59801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Tetraquark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    +  D*</a:t>
                      </a:r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hyperfine</a:t>
                      </a:r>
                      <a:endParaRPr lang="ko-KR" altLang="en-US" baseline="-25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D"/>
                        <a:tabLst/>
                        <a:defRPr/>
                      </a:pPr>
                      <a:r>
                        <a:rPr lang="en-US" altLang="ko-KR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altLang="ko-KR" baseline="-25000" dirty="0" err="1" smtClean="0">
                          <a:solidFill>
                            <a:schemeClr val="tx1"/>
                          </a:solidFill>
                        </a:rPr>
                        <a:t>kinetic</a:t>
                      </a:r>
                      <a:endParaRPr lang="ko-KR" altLang="en-US" baseline="-2500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698126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-97 MeV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+50MeV</a:t>
                      </a:r>
                      <a:endParaRPr lang="ko-KR" altLang="en-US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265728"/>
              </p:ext>
            </p:extLst>
          </p:nvPr>
        </p:nvGraphicFramePr>
        <p:xfrm>
          <a:off x="535641" y="4973935"/>
          <a:ext cx="981717" cy="6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8" name="수식" r:id="rId22" imgW="736560" imgH="469800" progId="Equation.3">
                  <p:embed/>
                </p:oleObj>
              </mc:Choice>
              <mc:Fallback>
                <p:oleObj name="수식" r:id="rId22" imgW="736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641" y="4973935"/>
                        <a:ext cx="981717" cy="6274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468650"/>
              </p:ext>
            </p:extLst>
          </p:nvPr>
        </p:nvGraphicFramePr>
        <p:xfrm>
          <a:off x="702995" y="5771580"/>
          <a:ext cx="51276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9" name="수식" r:id="rId23" imgW="228600" imgH="139680" progId="Equation.3">
                  <p:embed/>
                </p:oleObj>
              </mc:Choice>
              <mc:Fallback>
                <p:oleObj name="수식" r:id="rId23" imgW="22860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995" y="5771580"/>
                        <a:ext cx="512763" cy="3143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"/>
          <p:cNvGraphicFramePr>
            <a:graphicFrameLocks noChangeAspect="1"/>
          </p:cNvGraphicFramePr>
          <p:nvPr>
            <p:extLst/>
          </p:nvPr>
        </p:nvGraphicFramePr>
        <p:xfrm>
          <a:off x="1577661" y="5557267"/>
          <a:ext cx="247332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60" name="수식" r:id="rId25" imgW="1638000" imgH="482400" progId="Equation.3">
                  <p:embed/>
                </p:oleObj>
              </mc:Choice>
              <mc:Fallback>
                <p:oleObj name="수식" r:id="rId25" imgW="1638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661" y="5557267"/>
                        <a:ext cx="2473325" cy="7302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"/>
          <p:cNvGraphicFramePr>
            <a:graphicFrameLocks noChangeAspect="1"/>
          </p:cNvGraphicFramePr>
          <p:nvPr>
            <p:extLst/>
          </p:nvPr>
        </p:nvGraphicFramePr>
        <p:xfrm>
          <a:off x="4169949" y="5542980"/>
          <a:ext cx="20891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61" name="수식" r:id="rId27" imgW="1384200" imgH="507960" progId="Equation.3">
                  <p:embed/>
                </p:oleObj>
              </mc:Choice>
              <mc:Fallback>
                <p:oleObj name="수식" r:id="rId27" imgW="1384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9949" y="5542980"/>
                        <a:ext cx="2089150" cy="7683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57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830888" y="6356350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107504" y="332656"/>
            <a:ext cx="8317018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latin typeface="Arial" charset="0"/>
              </a:rPr>
              <a:t>Heavy </a:t>
            </a:r>
            <a:r>
              <a:rPr kumimoji="1" lang="en-US" altLang="ko-KR" dirty="0" err="1" smtClean="0">
                <a:latin typeface="Arial" charset="0"/>
              </a:rPr>
              <a:t>Tetraquarks</a:t>
            </a:r>
            <a:r>
              <a:rPr kumimoji="1" lang="en-US" altLang="ko-KR" dirty="0" smtClean="0">
                <a:latin typeface="Arial" charset="0"/>
              </a:rPr>
              <a:t>   </a:t>
            </a:r>
            <a:endParaRPr kumimoji="1" lang="en-US" altLang="ko-KR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0" y="833174"/>
            <a:ext cx="2978572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>
                <a:latin typeface="Arial" charset="0"/>
              </a:rPr>
              <a:t>1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)  Previous works on </a:t>
            </a:r>
            <a:r>
              <a:rPr kumimoji="1" lang="en-US" altLang="ko-KR" dirty="0" err="1" smtClean="0">
                <a:solidFill>
                  <a:schemeClr val="tx1"/>
                </a:solidFill>
                <a:latin typeface="Arial" charset="0"/>
              </a:rPr>
              <a:t>Tcc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63228" y="2852936"/>
            <a:ext cx="8317018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>
                <a:latin typeface="Arial" charset="0"/>
              </a:rPr>
              <a:t>2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)  Promising final state signals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6" name="Text Box 27"/>
          <p:cNvSpPr txBox="1">
            <a:spLocks noChangeArrowheads="1"/>
          </p:cNvSpPr>
          <p:nvPr/>
        </p:nvSpPr>
        <p:spPr bwMode="auto">
          <a:xfrm>
            <a:off x="395288" y="1268760"/>
            <a:ext cx="835342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altLang="ko-KR" sz="1400" dirty="0" smtClean="0">
                <a:latin typeface="Verdana" pitchFamily="34" charset="0"/>
              </a:rPr>
              <a:t>Z</a:t>
            </a:r>
            <a:r>
              <a:rPr lang="en-US" altLang="ko-KR" sz="1400" dirty="0">
                <a:latin typeface="Verdana" pitchFamily="34" charset="0"/>
              </a:rPr>
              <a:t>. </a:t>
            </a:r>
            <a:r>
              <a:rPr lang="en-US" altLang="ko-KR" sz="1400" dirty="0" err="1">
                <a:latin typeface="Verdana" pitchFamily="34" charset="0"/>
              </a:rPr>
              <a:t>Zouzou</a:t>
            </a:r>
            <a:r>
              <a:rPr lang="en-US" altLang="ko-KR" sz="1400" dirty="0">
                <a:latin typeface="Verdana" pitchFamily="34" charset="0"/>
              </a:rPr>
              <a:t>, B. </a:t>
            </a:r>
            <a:r>
              <a:rPr lang="en-US" altLang="ko-KR" sz="1400" dirty="0" err="1">
                <a:latin typeface="Verdana" pitchFamily="34" charset="0"/>
              </a:rPr>
              <a:t>Silverstre-Brac</a:t>
            </a:r>
            <a:r>
              <a:rPr lang="en-US" altLang="ko-KR" sz="1400" dirty="0">
                <a:latin typeface="Verdana" pitchFamily="34" charset="0"/>
              </a:rPr>
              <a:t>, C. </a:t>
            </a:r>
            <a:r>
              <a:rPr lang="en-US" altLang="ko-KR" sz="1400" dirty="0" err="1">
                <a:latin typeface="Verdana" pitchFamily="34" charset="0"/>
              </a:rPr>
              <a:t>Gilgnooux</a:t>
            </a:r>
            <a:r>
              <a:rPr lang="en-US" altLang="ko-KR" sz="1400" dirty="0">
                <a:latin typeface="Verdana" pitchFamily="34" charset="0"/>
              </a:rPr>
              <a:t>, J Richard (86), D. </a:t>
            </a:r>
            <a:r>
              <a:rPr lang="en-US" altLang="ko-KR" sz="1400" dirty="0" err="1">
                <a:latin typeface="Verdana" pitchFamily="34" charset="0"/>
              </a:rPr>
              <a:t>Janc</a:t>
            </a:r>
            <a:r>
              <a:rPr lang="en-US" altLang="ko-KR" sz="1400" dirty="0">
                <a:latin typeface="Verdana" pitchFamily="34" charset="0"/>
              </a:rPr>
              <a:t>, M. Rosina (04),  Y. Cui, S. L. Zhu (07)</a:t>
            </a:r>
          </a:p>
          <a:p>
            <a:pPr marL="457200" indent="-457200">
              <a:spcBef>
                <a:spcPct val="50000"/>
              </a:spcBef>
            </a:pPr>
            <a:r>
              <a:rPr lang="en-US" altLang="ko-KR" sz="1400" dirty="0">
                <a:latin typeface="Verdana" pitchFamily="34" charset="0"/>
              </a:rPr>
              <a:t>QCD sum rules: F Navarra, M</a:t>
            </a:r>
            <a:r>
              <a:rPr lang="en-US" altLang="ko-KR" sz="1400" dirty="0" smtClean="0">
                <a:latin typeface="Verdana" pitchFamily="34" charset="0"/>
              </a:rPr>
              <a:t>. Nielsen</a:t>
            </a:r>
            <a:r>
              <a:rPr lang="en-US" altLang="ko-KR" sz="1400" dirty="0">
                <a:latin typeface="Verdana" pitchFamily="34" charset="0"/>
              </a:rPr>
              <a:t>, </a:t>
            </a:r>
            <a:r>
              <a:rPr lang="en-US" altLang="ko-KR" sz="1400" dirty="0" err="1" smtClean="0">
                <a:latin typeface="Verdana" pitchFamily="34" charset="0"/>
              </a:rPr>
              <a:t>SHLee</a:t>
            </a:r>
            <a:r>
              <a:rPr lang="en-US" altLang="ko-KR" sz="1400" dirty="0">
                <a:latin typeface="Verdana" pitchFamily="34" charset="0"/>
              </a:rPr>
              <a:t>, PLB 649, 166 (2007)  </a:t>
            </a:r>
          </a:p>
          <a:p>
            <a:pPr marL="457200" indent="-457200">
              <a:spcBef>
                <a:spcPct val="50000"/>
              </a:spcBef>
            </a:pPr>
            <a:r>
              <a:rPr lang="en-US" altLang="ko-KR" sz="1400" dirty="0">
                <a:latin typeface="Verdana" pitchFamily="34" charset="0"/>
              </a:rPr>
              <a:t>simple </a:t>
            </a:r>
            <a:r>
              <a:rPr lang="en-US" altLang="ko-KR" sz="1400" dirty="0" err="1">
                <a:latin typeface="Verdana" pitchFamily="34" charset="0"/>
              </a:rPr>
              <a:t>diquark</a:t>
            </a:r>
            <a:r>
              <a:rPr lang="en-US" altLang="ko-KR" sz="1400" dirty="0">
                <a:latin typeface="Verdana" pitchFamily="34" charset="0"/>
              </a:rPr>
              <a:t>:  SHL, S. </a:t>
            </a:r>
            <a:r>
              <a:rPr lang="en-US" altLang="ko-KR" sz="1400" dirty="0" err="1">
                <a:latin typeface="Verdana" pitchFamily="34" charset="0"/>
              </a:rPr>
              <a:t>Yasui</a:t>
            </a:r>
            <a:r>
              <a:rPr lang="en-US" altLang="ko-KR" sz="1400" dirty="0">
                <a:latin typeface="Verdana" pitchFamily="34" charset="0"/>
              </a:rPr>
              <a:t>, </a:t>
            </a:r>
            <a:r>
              <a:rPr lang="en-US" altLang="ko-KR" sz="1400" dirty="0" err="1">
                <a:latin typeface="Verdana" pitchFamily="34" charset="0"/>
              </a:rPr>
              <a:t>W.Liu</a:t>
            </a:r>
            <a:r>
              <a:rPr lang="en-US" altLang="ko-KR" sz="1400" dirty="0">
                <a:latin typeface="Verdana" pitchFamily="34" charset="0"/>
              </a:rPr>
              <a:t>, C Ko EPJ C54, 259 (2008), SHL, S. </a:t>
            </a:r>
            <a:r>
              <a:rPr lang="en-US" altLang="ko-KR" sz="1400" dirty="0" err="1">
                <a:latin typeface="Verdana" pitchFamily="34" charset="0"/>
              </a:rPr>
              <a:t>Yasui</a:t>
            </a:r>
            <a:r>
              <a:rPr lang="en-US" altLang="ko-KR" sz="1400" dirty="0">
                <a:latin typeface="Verdana" pitchFamily="34" charset="0"/>
              </a:rPr>
              <a:t>: EPJ C (09)  </a:t>
            </a:r>
          </a:p>
        </p:txBody>
      </p:sp>
      <p:graphicFrame>
        <p:nvGraphicFramePr>
          <p:cNvPr id="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274224"/>
              </p:ext>
            </p:extLst>
          </p:nvPr>
        </p:nvGraphicFramePr>
        <p:xfrm>
          <a:off x="488751" y="3429000"/>
          <a:ext cx="4451999" cy="390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183" name="Equation" r:id="rId3" imgW="2768400" imgH="241200" progId="Equation.3">
                  <p:embed/>
                </p:oleObj>
              </mc:Choice>
              <mc:Fallback>
                <p:oleObj name="Equation" r:id="rId3" imgW="2768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51" y="3429000"/>
                        <a:ext cx="4451999" cy="390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 Box 7"/>
          <p:cNvSpPr txBox="1">
            <a:spLocks noChangeArrowheads="1"/>
          </p:cNvSpPr>
          <p:nvPr/>
        </p:nvSpPr>
        <p:spPr bwMode="auto">
          <a:xfrm>
            <a:off x="575668" y="5802191"/>
            <a:ext cx="5364484" cy="363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anose="05000000000000000000" pitchFamily="2" charset="2"/>
              </a:rPr>
              <a:t> Most likely a compact </a:t>
            </a:r>
            <a:r>
              <a:rPr kumimoji="1" lang="en-US" altLang="ko-KR" dirty="0" err="1" smtClean="0">
                <a:solidFill>
                  <a:srgbClr val="FF0000"/>
                </a:solidFill>
                <a:latin typeface="Arial" charset="0"/>
                <a:sym typeface="Wingdings" panose="05000000000000000000" pitchFamily="2" charset="2"/>
              </a:rPr>
              <a:t>tetraquark</a:t>
            </a: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anose="05000000000000000000" pitchFamily="2" charset="2"/>
              </a:rPr>
              <a:t> states</a:t>
            </a:r>
            <a:endParaRPr kumimoji="1" lang="en-US" altLang="ko-KR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0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5" y="4077072"/>
            <a:ext cx="6514667" cy="112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118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24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III:  Exotica production from Heavy Ion Collision </a:t>
            </a:r>
            <a:endParaRPr lang="en-US" altLang="ko-KR" sz="1600" dirty="0" smtClean="0">
              <a:latin typeface="Verdana" pitchFamily="34" charset="0"/>
            </a:endParaRPr>
          </a:p>
        </p:txBody>
      </p:sp>
      <p:pic>
        <p:nvPicPr>
          <p:cNvPr id="140290" name="Picture 2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2" name="Picture 4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4" name="Picture 6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797849" y="3948131"/>
            <a:ext cx="785818" cy="7191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AutoShape 51"/>
          <p:cNvSpPr>
            <a:spLocks noChangeArrowheads="1"/>
          </p:cNvSpPr>
          <p:nvPr/>
        </p:nvSpPr>
        <p:spPr bwMode="auto">
          <a:xfrm>
            <a:off x="1068366" y="2400245"/>
            <a:ext cx="43180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4" name="AutoShape 51"/>
          <p:cNvSpPr>
            <a:spLocks noChangeArrowheads="1"/>
          </p:cNvSpPr>
          <p:nvPr/>
        </p:nvSpPr>
        <p:spPr bwMode="auto">
          <a:xfrm>
            <a:off x="8140728" y="1411988"/>
            <a:ext cx="43180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25</a:t>
            </a:fld>
            <a:endParaRPr lang="ko-KR" altLang="en-US" dirty="0"/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1153453" y="4340946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3" name="Oval 6"/>
          <p:cNvSpPr>
            <a:spLocks noChangeArrowheads="1"/>
          </p:cNvSpPr>
          <p:nvPr/>
        </p:nvSpPr>
        <p:spPr bwMode="auto">
          <a:xfrm>
            <a:off x="1083413" y="3983944"/>
            <a:ext cx="287338" cy="287338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45" name="Oval 47"/>
          <p:cNvSpPr>
            <a:spLocks noChangeArrowheads="1"/>
          </p:cNvSpPr>
          <p:nvPr/>
        </p:nvSpPr>
        <p:spPr bwMode="auto">
          <a:xfrm>
            <a:off x="857224" y="4232297"/>
            <a:ext cx="287337" cy="287338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48" name="Oval 52"/>
          <p:cNvSpPr>
            <a:spLocks noChangeArrowheads="1"/>
          </p:cNvSpPr>
          <p:nvPr/>
        </p:nvSpPr>
        <p:spPr bwMode="auto">
          <a:xfrm>
            <a:off x="1138176" y="2447933"/>
            <a:ext cx="287337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9" name="Oval 53"/>
          <p:cNvSpPr>
            <a:spLocks noChangeArrowheads="1"/>
          </p:cNvSpPr>
          <p:nvPr/>
        </p:nvSpPr>
        <p:spPr bwMode="auto">
          <a:xfrm>
            <a:off x="1138176" y="2793060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0" name="Text Box 57"/>
          <p:cNvSpPr txBox="1">
            <a:spLocks noChangeArrowheads="1"/>
          </p:cNvSpPr>
          <p:nvPr/>
        </p:nvSpPr>
        <p:spPr bwMode="auto">
          <a:xfrm>
            <a:off x="714348" y="2590809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endParaRPr kumimoji="1" lang="en-US" altLang="ko-KR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54" name="직선 화살표 연결선 53"/>
          <p:cNvCxnSpPr>
            <a:stCxn id="48" idx="6"/>
          </p:cNvCxnSpPr>
          <p:nvPr/>
        </p:nvCxnSpPr>
        <p:spPr>
          <a:xfrm flipV="1">
            <a:off x="1425513" y="2590809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 flipV="1">
            <a:off x="1437388" y="2947206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flipV="1">
            <a:off x="3643306" y="1662115"/>
            <a:ext cx="1857388" cy="92869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화살표 연결선 58"/>
          <p:cNvCxnSpPr/>
          <p:nvPr/>
        </p:nvCxnSpPr>
        <p:spPr>
          <a:xfrm>
            <a:off x="3711529" y="2948000"/>
            <a:ext cx="1074785" cy="50006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/>
          <p:nvPr/>
        </p:nvCxnSpPr>
        <p:spPr>
          <a:xfrm flipV="1">
            <a:off x="1428728" y="4114757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 flipV="1">
            <a:off x="1440603" y="4471154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flipV="1">
            <a:off x="3711529" y="3590941"/>
            <a:ext cx="1074785" cy="524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/>
          <p:cNvCxnSpPr/>
          <p:nvPr/>
        </p:nvCxnSpPr>
        <p:spPr>
          <a:xfrm rot="16140000" flipH="1">
            <a:off x="2089590" y="3287267"/>
            <a:ext cx="22067" cy="19962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>
            <a:off x="3714744" y="4306115"/>
            <a:ext cx="1928826" cy="85646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화살표 연결선 70"/>
          <p:cNvCxnSpPr/>
          <p:nvPr/>
        </p:nvCxnSpPr>
        <p:spPr>
          <a:xfrm>
            <a:off x="3655181" y="4484804"/>
            <a:ext cx="1893201" cy="8325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>
            <a:stCxn id="68" idx="7"/>
            <a:endCxn id="74" idx="2"/>
          </p:cNvCxnSpPr>
          <p:nvPr/>
        </p:nvCxnSpPr>
        <p:spPr>
          <a:xfrm rot="5400000" flipH="1" flipV="1">
            <a:off x="5603689" y="2491075"/>
            <a:ext cx="580278" cy="107111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>
            <a:off x="5381568" y="3651110"/>
            <a:ext cx="1833638" cy="7256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/>
          <p:nvPr/>
        </p:nvCxnSpPr>
        <p:spPr>
          <a:xfrm flipV="1">
            <a:off x="6917579" y="1757491"/>
            <a:ext cx="1214446" cy="6437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/>
          <p:cNvCxnSpPr/>
          <p:nvPr/>
        </p:nvCxnSpPr>
        <p:spPr>
          <a:xfrm>
            <a:off x="7000892" y="2805917"/>
            <a:ext cx="1643074" cy="42783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>
            <a:off x="6941329" y="2889230"/>
            <a:ext cx="1619324" cy="61839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/>
          <p:nvPr/>
        </p:nvCxnSpPr>
        <p:spPr>
          <a:xfrm rot="-120000" flipV="1">
            <a:off x="7036716" y="1948495"/>
            <a:ext cx="1152000" cy="5715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52"/>
          <p:cNvSpPr>
            <a:spLocks noChangeArrowheads="1"/>
          </p:cNvSpPr>
          <p:nvPr/>
        </p:nvSpPr>
        <p:spPr bwMode="auto">
          <a:xfrm>
            <a:off x="8215338" y="1447801"/>
            <a:ext cx="287337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c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3" name="Oval 53"/>
          <p:cNvSpPr>
            <a:spLocks noChangeArrowheads="1"/>
          </p:cNvSpPr>
          <p:nvPr/>
        </p:nvSpPr>
        <p:spPr bwMode="auto">
          <a:xfrm>
            <a:off x="8215338" y="1792928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5" name="Text Box 57"/>
          <p:cNvSpPr txBox="1">
            <a:spLocks noChangeArrowheads="1"/>
          </p:cNvSpPr>
          <p:nvPr/>
        </p:nvSpPr>
        <p:spPr bwMode="auto">
          <a:xfrm>
            <a:off x="500034" y="4078865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</a:rPr>
              <a:t>p</a:t>
            </a:r>
            <a:endParaRPr kumimoji="1" lang="en-US" altLang="ko-KR" dirty="0">
              <a:solidFill>
                <a:srgbClr val="FF0000"/>
              </a:solidFill>
            </a:endParaRPr>
          </a:p>
        </p:txBody>
      </p:sp>
      <p:sp>
        <p:nvSpPr>
          <p:cNvPr id="96" name="Text Box 57"/>
          <p:cNvSpPr txBox="1">
            <a:spLocks noChangeArrowheads="1"/>
          </p:cNvSpPr>
          <p:nvPr/>
        </p:nvSpPr>
        <p:spPr bwMode="auto">
          <a:xfrm>
            <a:off x="3968775" y="1947867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Symbol" pitchFamily="18" charset="2"/>
              </a:rPr>
              <a:t>b</a:t>
            </a:r>
            <a:endParaRPr kumimoji="1" lang="en-US" altLang="ko-KR" dirty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97" name="Text Box 57"/>
          <p:cNvSpPr txBox="1">
            <a:spLocks noChangeArrowheads="1"/>
          </p:cNvSpPr>
          <p:nvPr/>
        </p:nvSpPr>
        <p:spPr bwMode="auto">
          <a:xfrm>
            <a:off x="4500562" y="4376759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Symbol" pitchFamily="18" charset="2"/>
              </a:rPr>
              <a:t>a</a:t>
            </a:r>
            <a:endParaRPr kumimoji="1" lang="en-US" altLang="ko-KR" dirty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98" name="Text Box 57"/>
          <p:cNvSpPr txBox="1">
            <a:spLocks noChangeArrowheads="1"/>
          </p:cNvSpPr>
          <p:nvPr/>
        </p:nvSpPr>
        <p:spPr bwMode="auto">
          <a:xfrm>
            <a:off x="8683683" y="1519239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endParaRPr kumimoji="1" lang="en-US" altLang="ko-K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 Box 57"/>
          <p:cNvSpPr txBox="1">
            <a:spLocks noChangeArrowheads="1"/>
          </p:cNvSpPr>
          <p:nvPr/>
        </p:nvSpPr>
        <p:spPr bwMode="auto">
          <a:xfrm>
            <a:off x="4143372" y="3519503"/>
            <a:ext cx="285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a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100" name="Text Box 57"/>
          <p:cNvSpPr txBox="1">
            <a:spLocks noChangeArrowheads="1"/>
          </p:cNvSpPr>
          <p:nvPr/>
        </p:nvSpPr>
        <p:spPr bwMode="auto">
          <a:xfrm>
            <a:off x="5683287" y="2662247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c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101" name="Text Box 57"/>
          <p:cNvSpPr txBox="1">
            <a:spLocks noChangeArrowheads="1"/>
          </p:cNvSpPr>
          <p:nvPr/>
        </p:nvSpPr>
        <p:spPr bwMode="auto">
          <a:xfrm>
            <a:off x="5715008" y="3519503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d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102" name="Text Box 57"/>
          <p:cNvSpPr txBox="1">
            <a:spLocks noChangeArrowheads="1"/>
          </p:cNvSpPr>
          <p:nvPr/>
        </p:nvSpPr>
        <p:spPr bwMode="auto">
          <a:xfrm>
            <a:off x="8612245" y="3233751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endParaRPr kumimoji="1" lang="en-US" altLang="ko-KR" dirty="0">
              <a:solidFill>
                <a:schemeClr val="tx1"/>
              </a:solidFill>
              <a:latin typeface="Symbol" pitchFamily="18" charset="2"/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270000" y="5865813"/>
          <a:ext cx="59451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35" name="수식" r:id="rId3" imgW="3454200" imgH="291960" progId="Equation.3">
                  <p:embed/>
                </p:oleObj>
              </mc:Choice>
              <mc:Fallback>
                <p:oleObj name="수식" r:id="rId3" imgW="34542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5865813"/>
                        <a:ext cx="5945188" cy="503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Text Box 57"/>
          <p:cNvSpPr txBox="1">
            <a:spLocks noChangeArrowheads="1"/>
          </p:cNvSpPr>
          <p:nvPr/>
        </p:nvSpPr>
        <p:spPr bwMode="auto">
          <a:xfrm>
            <a:off x="4143372" y="2864419"/>
            <a:ext cx="285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b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3098767" y="3936444"/>
            <a:ext cx="792000" cy="72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</a:t>
            </a:r>
            <a:r>
              <a:rPr lang="en-US" altLang="ko-KR" baseline="-25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</a:t>
            </a:r>
            <a:r>
              <a:rPr lang="en-US" altLang="ko-KR" baseline="-25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/p</a:t>
            </a:r>
            <a:endParaRPr lang="ko-KR" altLang="en-US" baseline="-25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3095552" y="2388746"/>
            <a:ext cx="828000" cy="75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</a:t>
            </a:r>
            <a:r>
              <a:rPr lang="en-US" altLang="ko-KR" baseline="-25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  <a:r>
              <a:rPr lang="en-US" altLang="ko-KR" baseline="-25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/</a:t>
            </a:r>
            <a:r>
              <a:rPr lang="en-US" altLang="ko-KR" baseline="-25000" dirty="0" smtClean="0">
                <a:latin typeface="Symbol" pitchFamily="18" charset="2"/>
                <a:ea typeface="Arial Unicode MS" pitchFamily="50" charset="-127"/>
                <a:cs typeface="Arial Unicode MS" pitchFamily="50" charset="-127"/>
              </a:rPr>
              <a:t>p</a:t>
            </a:r>
            <a:endParaRPr lang="ko-KR" altLang="en-US" baseline="-25000" dirty="0">
              <a:latin typeface="Symbol" pitchFamily="18" charset="2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68" name="타원 67"/>
          <p:cNvSpPr/>
          <p:nvPr/>
        </p:nvSpPr>
        <p:spPr>
          <a:xfrm>
            <a:off x="4774439" y="3221876"/>
            <a:ext cx="684000" cy="6480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sunset" dir="t"/>
          </a:scene3d>
          <a:sp3d extrusionH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d</a:t>
            </a:r>
            <a:r>
              <a:rPr lang="en-US" altLang="ko-KR" dirty="0" err="1" smtClean="0">
                <a:latin typeface="Symbol" pitchFamily="18" charset="2"/>
              </a:rPr>
              <a:t>s</a:t>
            </a:r>
            <a:endParaRPr lang="ko-KR" altLang="en-US" dirty="0">
              <a:latin typeface="Symbol" pitchFamily="18" charset="2"/>
            </a:endParaRPr>
          </a:p>
        </p:txBody>
      </p:sp>
      <p:sp>
        <p:nvSpPr>
          <p:cNvPr id="74" name="타원 73"/>
          <p:cNvSpPr/>
          <p:nvPr/>
        </p:nvSpPr>
        <p:spPr>
          <a:xfrm>
            <a:off x="6429388" y="2376495"/>
            <a:ext cx="828000" cy="72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</a:t>
            </a:r>
            <a:r>
              <a:rPr lang="en-US" altLang="ko-KR" baseline="-25000" dirty="0" smtClean="0"/>
              <a:t>C/c</a:t>
            </a:r>
            <a:endParaRPr lang="ko-KR" altLang="en-US" dirty="0"/>
          </a:p>
        </p:txBody>
      </p:sp>
      <p:sp>
        <p:nvSpPr>
          <p:cNvPr id="52" name="Text Box 57"/>
          <p:cNvSpPr txBox="1">
            <a:spLocks noChangeArrowheads="1"/>
          </p:cNvSpPr>
          <p:nvPr/>
        </p:nvSpPr>
        <p:spPr bwMode="auto">
          <a:xfrm>
            <a:off x="7740352" y="4869160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kumimoji="1" lang="en-US" altLang="ko-K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285720" y="285728"/>
            <a:ext cx="592935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err="1" smtClean="0">
                <a:latin typeface="Comic Sans MS" pitchFamily="66" charset="0"/>
              </a:rPr>
              <a:t>Hadron</a:t>
            </a:r>
            <a:r>
              <a:rPr kumimoji="1" lang="en-US" altLang="ko-KR" sz="2000" dirty="0" smtClean="0">
                <a:latin typeface="Comic Sans MS" pitchFamily="66" charset="0"/>
              </a:rPr>
              <a:t> production in ( </a:t>
            </a:r>
            <a:r>
              <a:rPr kumimoji="1" lang="en-US" altLang="ko-KR" sz="2000" dirty="0" err="1" smtClean="0">
                <a:latin typeface="Comic Sans MS" pitchFamily="66" charset="0"/>
              </a:rPr>
              <a:t>p+</a:t>
            </a:r>
            <a:r>
              <a:rPr kumimoji="1" lang="en-US" altLang="ko-KR" sz="2000" dirty="0" err="1" smtClean="0">
                <a:latin typeface="Symbol" pitchFamily="18" charset="2"/>
              </a:rPr>
              <a:t>p</a:t>
            </a:r>
            <a:r>
              <a:rPr kumimoji="1" lang="en-US" altLang="ko-KR" sz="2000" dirty="0" err="1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kumimoji="1" lang="en-US" altLang="ko-KR" sz="20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</a:t>
            </a:r>
            <a:r>
              <a:rPr kumimoji="1" lang="en-US" altLang="ko-KR" sz="2000" dirty="0" err="1" smtClean="0">
                <a:latin typeface="Arial" pitchFamily="34" charset="0"/>
                <a:cs typeface="Arial" pitchFamily="34" charset="0"/>
              </a:rPr>
              <a:t>+X</a:t>
            </a:r>
            <a:r>
              <a:rPr kumimoji="1" lang="en-US" altLang="ko-KR" sz="2000" dirty="0" smtClean="0">
                <a:latin typeface="Comic Sans MS" pitchFamily="66" charset="0"/>
              </a:rPr>
              <a:t> ) collision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62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모서리가 둥근 직사각형 102"/>
          <p:cNvSpPr/>
          <p:nvPr/>
        </p:nvSpPr>
        <p:spPr>
          <a:xfrm>
            <a:off x="2987824" y="1412776"/>
            <a:ext cx="1656184" cy="1368152"/>
          </a:xfrm>
          <a:prstGeom prst="roundRect">
            <a:avLst/>
          </a:prstGeom>
          <a:solidFill>
            <a:srgbClr val="FFCCFF">
              <a:alpha val="86000"/>
            </a:srgb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26</a:t>
            </a:fld>
            <a:endParaRPr lang="en-US" altLang="ko-KR" dirty="0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2428860" y="1153665"/>
            <a:ext cx="1571625" cy="1928812"/>
          </a:xfrm>
          <a:prstGeom prst="rect">
            <a:avLst/>
          </a:prstGeom>
          <a:noFill/>
          <a:ln w="28575" algn="ctr">
            <a:noFill/>
            <a:prstDash val="sysDot"/>
            <a:round/>
            <a:headEnd/>
            <a:tailEnd/>
          </a:ln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endParaRPr lang="ko-KR" altLang="en-US" sz="1800" b="0" i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45" name="Oval 30"/>
          <p:cNvSpPr>
            <a:spLocks noChangeAspect="1" noChangeArrowheads="1"/>
          </p:cNvSpPr>
          <p:nvPr/>
        </p:nvSpPr>
        <p:spPr bwMode="auto">
          <a:xfrm>
            <a:off x="4355976" y="1844824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6" name="Oval 14"/>
          <p:cNvSpPr>
            <a:spLocks noChangeAspect="1" noChangeArrowheads="1"/>
          </p:cNvSpPr>
          <p:nvPr/>
        </p:nvSpPr>
        <p:spPr bwMode="auto">
          <a:xfrm>
            <a:off x="3447921" y="1899428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7" name="Oval 16"/>
          <p:cNvSpPr>
            <a:spLocks noChangeAspect="1" noChangeArrowheads="1"/>
          </p:cNvSpPr>
          <p:nvPr/>
        </p:nvSpPr>
        <p:spPr bwMode="auto">
          <a:xfrm>
            <a:off x="3286116" y="1500174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8" name="Oval 17"/>
          <p:cNvSpPr>
            <a:spLocks noChangeAspect="1" noChangeArrowheads="1"/>
          </p:cNvSpPr>
          <p:nvPr/>
        </p:nvSpPr>
        <p:spPr bwMode="auto">
          <a:xfrm>
            <a:off x="3749058" y="2357430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9" name="Oval 18"/>
          <p:cNvSpPr>
            <a:spLocks noChangeAspect="1" noChangeArrowheads="1"/>
          </p:cNvSpPr>
          <p:nvPr/>
        </p:nvSpPr>
        <p:spPr bwMode="auto">
          <a:xfrm>
            <a:off x="3599904" y="2132856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0" name="Oval 19"/>
          <p:cNvSpPr>
            <a:spLocks noChangeAspect="1" noChangeArrowheads="1"/>
          </p:cNvSpPr>
          <p:nvPr/>
        </p:nvSpPr>
        <p:spPr bwMode="auto">
          <a:xfrm>
            <a:off x="3527896" y="2528912"/>
            <a:ext cx="108000" cy="108000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1" name="Oval 20"/>
          <p:cNvSpPr>
            <a:spLocks noChangeAspect="1" noChangeArrowheads="1"/>
          </p:cNvSpPr>
          <p:nvPr/>
        </p:nvSpPr>
        <p:spPr bwMode="auto">
          <a:xfrm>
            <a:off x="3167856" y="1801003"/>
            <a:ext cx="108000" cy="1080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2" name="Oval 21"/>
          <p:cNvSpPr>
            <a:spLocks noChangeAspect="1" noChangeArrowheads="1"/>
          </p:cNvSpPr>
          <p:nvPr/>
        </p:nvSpPr>
        <p:spPr bwMode="auto">
          <a:xfrm>
            <a:off x="3635896" y="1736824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8" name="Oval 27"/>
          <p:cNvSpPr>
            <a:spLocks noChangeAspect="1" noChangeArrowheads="1"/>
          </p:cNvSpPr>
          <p:nvPr/>
        </p:nvSpPr>
        <p:spPr bwMode="auto">
          <a:xfrm>
            <a:off x="4067944" y="2428868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9" name="Oval 28"/>
          <p:cNvSpPr>
            <a:spLocks noChangeAspect="1" noChangeArrowheads="1"/>
          </p:cNvSpPr>
          <p:nvPr/>
        </p:nvSpPr>
        <p:spPr bwMode="auto">
          <a:xfrm>
            <a:off x="3779912" y="2060848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0" name="Oval 29"/>
          <p:cNvSpPr>
            <a:spLocks noChangeAspect="1" noChangeArrowheads="1"/>
          </p:cNvSpPr>
          <p:nvPr/>
        </p:nvSpPr>
        <p:spPr bwMode="auto">
          <a:xfrm>
            <a:off x="4336936" y="2240734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1" name="Oval 31"/>
          <p:cNvSpPr>
            <a:spLocks noChangeAspect="1" noChangeArrowheads="1"/>
          </p:cNvSpPr>
          <p:nvPr/>
        </p:nvSpPr>
        <p:spPr bwMode="auto">
          <a:xfrm>
            <a:off x="3997196" y="2162953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8" name="Text Box 6"/>
          <p:cNvSpPr txBox="1">
            <a:spLocks noChangeArrowheads="1"/>
          </p:cNvSpPr>
          <p:nvPr/>
        </p:nvSpPr>
        <p:spPr bwMode="auto">
          <a:xfrm>
            <a:off x="8360733" y="5399865"/>
            <a:ext cx="5794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240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endParaRPr kumimoji="1" lang="ko-KR" altLang="en-US" sz="2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9" name="Line 11"/>
          <p:cNvSpPr>
            <a:spLocks noChangeShapeType="1"/>
          </p:cNvSpPr>
          <p:nvPr/>
        </p:nvSpPr>
        <p:spPr bwMode="auto">
          <a:xfrm>
            <a:off x="828424" y="5661248"/>
            <a:ext cx="75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1" name="Line 15"/>
          <p:cNvSpPr>
            <a:spLocks noChangeShapeType="1"/>
          </p:cNvSpPr>
          <p:nvPr/>
        </p:nvSpPr>
        <p:spPr bwMode="auto">
          <a:xfrm>
            <a:off x="1714480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" name="Line 16"/>
          <p:cNvSpPr>
            <a:spLocks noChangeShapeType="1"/>
          </p:cNvSpPr>
          <p:nvPr/>
        </p:nvSpPr>
        <p:spPr bwMode="auto">
          <a:xfrm>
            <a:off x="3428992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5" name="Line 17"/>
          <p:cNvSpPr>
            <a:spLocks noChangeShapeType="1"/>
          </p:cNvSpPr>
          <p:nvPr/>
        </p:nvSpPr>
        <p:spPr bwMode="auto">
          <a:xfrm>
            <a:off x="4429124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6" name="Line 18"/>
          <p:cNvSpPr>
            <a:spLocks noChangeShapeType="1"/>
          </p:cNvSpPr>
          <p:nvPr/>
        </p:nvSpPr>
        <p:spPr bwMode="auto">
          <a:xfrm>
            <a:off x="7092950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7" name="Text Box 19"/>
          <p:cNvSpPr txBox="1">
            <a:spLocks noChangeArrowheads="1"/>
          </p:cNvSpPr>
          <p:nvPr/>
        </p:nvSpPr>
        <p:spPr bwMode="auto">
          <a:xfrm>
            <a:off x="1214414" y="594260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>
                <a:solidFill>
                  <a:schemeClr val="tx1"/>
                </a:solidFill>
                <a:latin typeface="Arial" pitchFamily="34" charset="0"/>
              </a:rPr>
              <a:t>1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78" name="Text Box 20"/>
          <p:cNvSpPr txBox="1">
            <a:spLocks noChangeArrowheads="1"/>
          </p:cNvSpPr>
          <p:nvPr/>
        </p:nvSpPr>
        <p:spPr bwMode="auto">
          <a:xfrm>
            <a:off x="2928926" y="594260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5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4071934" y="593625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>
                <a:latin typeface="Arial" pitchFamily="34" charset="0"/>
              </a:rPr>
              <a:t>7</a:t>
            </a: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0" name="Text Box 22"/>
          <p:cNvSpPr txBox="1">
            <a:spLocks noChangeArrowheads="1"/>
          </p:cNvSpPr>
          <p:nvPr/>
        </p:nvSpPr>
        <p:spPr bwMode="auto">
          <a:xfrm>
            <a:off x="6661150" y="5936257"/>
            <a:ext cx="1366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17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2" name="Text Box 27"/>
          <p:cNvSpPr txBox="1">
            <a:spLocks noChangeArrowheads="1"/>
          </p:cNvSpPr>
          <p:nvPr/>
        </p:nvSpPr>
        <p:spPr bwMode="auto">
          <a:xfrm>
            <a:off x="2060566" y="5655269"/>
            <a:ext cx="1225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QGP</a:t>
            </a:r>
            <a:endParaRPr kumimoji="1" lang="ko-KR" altLang="en-US" dirty="0">
              <a:solidFill>
                <a:schemeClr val="tx1"/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6" name="타원 85"/>
          <p:cNvSpPr/>
          <p:nvPr/>
        </p:nvSpPr>
        <p:spPr>
          <a:xfrm>
            <a:off x="642910" y="1428736"/>
            <a:ext cx="1428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/>
          <p:cNvSpPr/>
          <p:nvPr/>
        </p:nvSpPr>
        <p:spPr>
          <a:xfrm>
            <a:off x="842710" y="1428736"/>
            <a:ext cx="1428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오른쪽 화살표 87"/>
          <p:cNvSpPr/>
          <p:nvPr/>
        </p:nvSpPr>
        <p:spPr>
          <a:xfrm>
            <a:off x="142876" y="1857364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오른쪽 화살표 88"/>
          <p:cNvSpPr/>
          <p:nvPr/>
        </p:nvSpPr>
        <p:spPr>
          <a:xfrm>
            <a:off x="1114150" y="1885260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 Box 27"/>
          <p:cNvSpPr txBox="1">
            <a:spLocks noChangeArrowheads="1"/>
          </p:cNvSpPr>
          <p:nvPr/>
        </p:nvSpPr>
        <p:spPr bwMode="auto">
          <a:xfrm>
            <a:off x="5000628" y="5652113"/>
            <a:ext cx="1868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Hadron</a:t>
            </a:r>
            <a:r>
              <a:rPr kumimoji="1"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phase</a:t>
            </a:r>
            <a:endParaRPr kumimoji="1"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pSp>
        <p:nvGrpSpPr>
          <p:cNvPr id="5" name="그룹 123"/>
          <p:cNvGrpSpPr>
            <a:grpSpLocks noChangeAspect="1"/>
          </p:cNvGrpSpPr>
          <p:nvPr/>
        </p:nvGrpSpPr>
        <p:grpSpPr>
          <a:xfrm>
            <a:off x="6300192" y="2306078"/>
            <a:ext cx="442290" cy="432000"/>
            <a:chOff x="7020272" y="5532310"/>
            <a:chExt cx="648072" cy="632994"/>
          </a:xfrm>
        </p:grpSpPr>
        <p:sp>
          <p:nvSpPr>
            <p:cNvPr id="125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6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27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102"/>
          <p:cNvGrpSpPr>
            <a:grpSpLocks noChangeAspect="1"/>
          </p:cNvGrpSpPr>
          <p:nvPr/>
        </p:nvGrpSpPr>
        <p:grpSpPr>
          <a:xfrm>
            <a:off x="6912780" y="1560749"/>
            <a:ext cx="495868" cy="486451"/>
            <a:chOff x="6496546" y="2133738"/>
            <a:chExt cx="718660" cy="705002"/>
          </a:xfrm>
        </p:grpSpPr>
        <p:sp>
          <p:nvSpPr>
            <p:cNvPr id="12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0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1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2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7" name="그룹 133"/>
          <p:cNvGrpSpPr>
            <a:grpSpLocks/>
          </p:cNvGrpSpPr>
          <p:nvPr/>
        </p:nvGrpSpPr>
        <p:grpSpPr>
          <a:xfrm>
            <a:off x="3110237" y="2111304"/>
            <a:ext cx="453651" cy="453600"/>
            <a:chOff x="7020272" y="5532310"/>
            <a:chExt cx="648072" cy="632994"/>
          </a:xfrm>
        </p:grpSpPr>
        <p:sp>
          <p:nvSpPr>
            <p:cNvPr id="135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6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7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8" name="Text Box 28"/>
          <p:cNvSpPr txBox="1">
            <a:spLocks noChangeArrowheads="1"/>
          </p:cNvSpPr>
          <p:nvPr/>
        </p:nvSpPr>
        <p:spPr bwMode="auto">
          <a:xfrm>
            <a:off x="6000760" y="5228615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/>
              <a:t>F</a:t>
            </a:r>
            <a:endParaRPr kumimoji="1"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Particle production in heavy ion collision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cxnSp>
        <p:nvCxnSpPr>
          <p:cNvPr id="94" name="직선 화살표 연결선 93"/>
          <p:cNvCxnSpPr/>
          <p:nvPr/>
        </p:nvCxnSpPr>
        <p:spPr>
          <a:xfrm flipV="1">
            <a:off x="850052" y="3789040"/>
            <a:ext cx="0" cy="18722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66152" y="335699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T</a:t>
            </a:r>
            <a:endParaRPr lang="ko-KR" altLang="en-US" b="1" dirty="0"/>
          </a:p>
        </p:txBody>
      </p:sp>
      <p:sp>
        <p:nvSpPr>
          <p:cNvPr id="105" name="자유형 104"/>
          <p:cNvSpPr/>
          <p:nvPr/>
        </p:nvSpPr>
        <p:spPr>
          <a:xfrm>
            <a:off x="4427984" y="4772715"/>
            <a:ext cx="2592288" cy="600501"/>
          </a:xfrm>
          <a:custGeom>
            <a:avLst/>
            <a:gdLst>
              <a:gd name="connsiteX0" fmla="*/ 0 w 1787857"/>
              <a:gd name="connsiteY0" fmla="*/ 0 h 600501"/>
              <a:gd name="connsiteX1" fmla="*/ 641445 w 1787857"/>
              <a:gd name="connsiteY1" fmla="*/ 368489 h 600501"/>
              <a:gd name="connsiteX2" fmla="*/ 1787857 w 1787857"/>
              <a:gd name="connsiteY2" fmla="*/ 600501 h 60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7857" h="600501">
                <a:moveTo>
                  <a:pt x="0" y="0"/>
                </a:moveTo>
                <a:cubicBezTo>
                  <a:pt x="171734" y="134203"/>
                  <a:pt x="343469" y="268406"/>
                  <a:pt x="641445" y="368489"/>
                </a:cubicBezTo>
                <a:cubicBezTo>
                  <a:pt x="939421" y="468572"/>
                  <a:pt x="1578591" y="555008"/>
                  <a:pt x="1787857" y="600501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자유형 105"/>
          <p:cNvSpPr/>
          <p:nvPr/>
        </p:nvSpPr>
        <p:spPr>
          <a:xfrm>
            <a:off x="1706364" y="3847918"/>
            <a:ext cx="1610436" cy="818866"/>
          </a:xfrm>
          <a:custGeom>
            <a:avLst/>
            <a:gdLst>
              <a:gd name="connsiteX0" fmla="*/ 0 w 1610436"/>
              <a:gd name="connsiteY0" fmla="*/ 0 h 818866"/>
              <a:gd name="connsiteX1" fmla="*/ 928048 w 1610436"/>
              <a:gd name="connsiteY1" fmla="*/ 586854 h 818866"/>
              <a:gd name="connsiteX2" fmla="*/ 1610436 w 1610436"/>
              <a:gd name="connsiteY2" fmla="*/ 818866 h 818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0436" h="818866">
                <a:moveTo>
                  <a:pt x="0" y="0"/>
                </a:moveTo>
                <a:cubicBezTo>
                  <a:pt x="329821" y="225188"/>
                  <a:pt x="659642" y="450376"/>
                  <a:pt x="928048" y="586854"/>
                </a:cubicBezTo>
                <a:cubicBezTo>
                  <a:pt x="1196454" y="723332"/>
                  <a:pt x="1403445" y="771099"/>
                  <a:pt x="1610436" y="818866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7" name="직선 연결선 106"/>
          <p:cNvCxnSpPr>
            <a:endCxn id="105" idx="0"/>
          </p:cNvCxnSpPr>
          <p:nvPr/>
        </p:nvCxnSpPr>
        <p:spPr>
          <a:xfrm>
            <a:off x="3303152" y="4667534"/>
            <a:ext cx="1124832" cy="10518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059832" y="47158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</a:t>
            </a:r>
            <a:r>
              <a:rPr lang="en-US" altLang="ko-KR" baseline="-25000" dirty="0" smtClean="0"/>
              <a:t>C</a:t>
            </a:r>
            <a:endParaRPr lang="ko-KR" altLang="en-US" baseline="-25000" dirty="0"/>
          </a:p>
        </p:txBody>
      </p:sp>
      <p:sp>
        <p:nvSpPr>
          <p:cNvPr id="84" name="Text Box 28"/>
          <p:cNvSpPr txBox="1">
            <a:spLocks noChangeArrowheads="1"/>
          </p:cNvSpPr>
          <p:nvPr/>
        </p:nvSpPr>
        <p:spPr bwMode="auto">
          <a:xfrm>
            <a:off x="4067944" y="4931876"/>
            <a:ext cx="7075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>
                <a:latin typeface="Symbol" pitchFamily="18" charset="2"/>
              </a:rPr>
              <a:t>m</a:t>
            </a:r>
            <a:endParaRPr kumimoji="1" lang="ko-KR" altLang="en-US" dirty="0">
              <a:solidFill>
                <a:schemeClr val="tx1"/>
              </a:solidFill>
              <a:latin typeface="Symbol" pitchFamily="18" charset="2"/>
              <a:cs typeface="Arial" pitchFamily="34" charset="0"/>
            </a:endParaRPr>
          </a:p>
        </p:txBody>
      </p:sp>
      <p:cxnSp>
        <p:nvCxnSpPr>
          <p:cNvPr id="99" name="직선 화살표 연결선 98"/>
          <p:cNvCxnSpPr/>
          <p:nvPr/>
        </p:nvCxnSpPr>
        <p:spPr>
          <a:xfrm>
            <a:off x="4441632" y="4645600"/>
            <a:ext cx="648072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오른쪽 화살표 108"/>
          <p:cNvSpPr/>
          <p:nvPr/>
        </p:nvSpPr>
        <p:spPr>
          <a:xfrm>
            <a:off x="4790906" y="1872120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오른쪽 화살표 110"/>
          <p:cNvSpPr/>
          <p:nvPr/>
        </p:nvSpPr>
        <p:spPr>
          <a:xfrm>
            <a:off x="2486650" y="1889536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2" name="그룹 102"/>
          <p:cNvGrpSpPr>
            <a:grpSpLocks noChangeAspect="1"/>
          </p:cNvGrpSpPr>
          <p:nvPr/>
        </p:nvGrpSpPr>
        <p:grpSpPr>
          <a:xfrm>
            <a:off x="3851920" y="1484784"/>
            <a:ext cx="495868" cy="486451"/>
            <a:chOff x="6496546" y="2133738"/>
            <a:chExt cx="718660" cy="705002"/>
          </a:xfrm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4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16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29" name="모서리가 둥근 직사각형 128"/>
          <p:cNvSpPr/>
          <p:nvPr/>
        </p:nvSpPr>
        <p:spPr>
          <a:xfrm>
            <a:off x="6156176" y="1412776"/>
            <a:ext cx="2160240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3" name="그룹 102"/>
          <p:cNvGrpSpPr>
            <a:grpSpLocks noChangeAspect="1"/>
          </p:cNvGrpSpPr>
          <p:nvPr/>
        </p:nvGrpSpPr>
        <p:grpSpPr>
          <a:xfrm>
            <a:off x="7676532" y="2132856"/>
            <a:ext cx="495868" cy="486451"/>
            <a:chOff x="6496546" y="2133738"/>
            <a:chExt cx="718660" cy="705002"/>
          </a:xfrm>
        </p:grpSpPr>
        <p:sp>
          <p:nvSpPr>
            <p:cNvPr id="134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1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2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43" name="그룹 133"/>
          <p:cNvGrpSpPr>
            <a:grpSpLocks/>
          </p:cNvGrpSpPr>
          <p:nvPr/>
        </p:nvGrpSpPr>
        <p:grpSpPr>
          <a:xfrm>
            <a:off x="7070677" y="2255320"/>
            <a:ext cx="453651" cy="453600"/>
            <a:chOff x="7020272" y="5532310"/>
            <a:chExt cx="648072" cy="632994"/>
          </a:xfrm>
        </p:grpSpPr>
        <p:sp>
          <p:nvSpPr>
            <p:cNvPr id="144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5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6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47" name="그룹 102"/>
          <p:cNvGrpSpPr>
            <a:grpSpLocks noChangeAspect="1"/>
          </p:cNvGrpSpPr>
          <p:nvPr/>
        </p:nvGrpSpPr>
        <p:grpSpPr>
          <a:xfrm>
            <a:off x="6372200" y="1574397"/>
            <a:ext cx="495868" cy="486451"/>
            <a:chOff x="6496546" y="2133738"/>
            <a:chExt cx="718660" cy="705002"/>
          </a:xfrm>
        </p:grpSpPr>
        <p:sp>
          <p:nvSpPr>
            <p:cNvPr id="14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9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50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51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52" name="그룹 133"/>
          <p:cNvGrpSpPr>
            <a:grpSpLocks/>
          </p:cNvGrpSpPr>
          <p:nvPr/>
        </p:nvGrpSpPr>
        <p:grpSpPr>
          <a:xfrm>
            <a:off x="7718749" y="1556792"/>
            <a:ext cx="453651" cy="453600"/>
            <a:chOff x="7020272" y="5532310"/>
            <a:chExt cx="648072" cy="632994"/>
          </a:xfrm>
        </p:grpSpPr>
        <p:sp>
          <p:nvSpPr>
            <p:cNvPr id="153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55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57" name="오른쪽 화살표 156"/>
          <p:cNvSpPr/>
          <p:nvPr/>
        </p:nvSpPr>
        <p:spPr>
          <a:xfrm>
            <a:off x="8463314" y="1885768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오른쪽 화살표 157"/>
          <p:cNvSpPr/>
          <p:nvPr/>
        </p:nvSpPr>
        <p:spPr>
          <a:xfrm>
            <a:off x="5655002" y="1903184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3357554" y="3275661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Hadron</a:t>
            </a:r>
            <a:r>
              <a:rPr lang="en-US" altLang="ko-KR" dirty="0" smtClean="0"/>
              <a:t> </a:t>
            </a:r>
          </a:p>
          <a:p>
            <a:r>
              <a:rPr lang="en-US" altLang="ko-KR" dirty="0" err="1" smtClean="0"/>
              <a:t>Multiquark</a:t>
            </a:r>
            <a:r>
              <a:rPr lang="en-US" altLang="ko-KR" dirty="0" smtClean="0"/>
              <a:t> formation</a:t>
            </a:r>
            <a:endParaRPr lang="ko-KR" alt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6357950" y="321297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Light nuclei</a:t>
            </a:r>
          </a:p>
          <a:p>
            <a:r>
              <a:rPr lang="en-US" altLang="ko-KR" dirty="0" smtClean="0"/>
              <a:t>Molecular structure formation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29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27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764704"/>
            <a:ext cx="35283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RHIC – Statistical model (PBM ..)</a:t>
            </a:r>
            <a:endParaRPr lang="ko-KR" altLang="en-US" dirty="0"/>
          </a:p>
        </p:txBody>
      </p:sp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34" y="1414881"/>
            <a:ext cx="45529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50282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– Statistical model</a:t>
            </a:r>
            <a:endParaRPr lang="ko-KR" altLang="en-US" dirty="0"/>
          </a:p>
        </p:txBody>
      </p:sp>
      <p:pic>
        <p:nvPicPr>
          <p:cNvPr id="286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611053" cy="39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hadrons  near Tc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91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 (2015 </a:t>
            </a:r>
            <a:r>
              <a:rPr lang="en-US" altLang="ko-KR" dirty="0" err="1" smtClean="0"/>
              <a:t>prc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 resonances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303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775"/>
            <a:ext cx="3905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397574" y="1751013"/>
          <a:ext cx="29908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62" name="Equation" r:id="rId4" imgW="1714320" imgH="228600" progId="Equation.3">
                  <p:embed/>
                </p:oleObj>
              </mc:Choice>
              <mc:Fallback>
                <p:oleObj name="Equation" r:id="rId4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74" y="1751013"/>
                        <a:ext cx="29908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788024" y="1268760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 Reconstruction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07202" name="Object 2"/>
          <p:cNvGraphicFramePr>
            <a:graphicFrameLocks noChangeAspect="1"/>
          </p:cNvGraphicFramePr>
          <p:nvPr>
            <p:extLst/>
          </p:nvPr>
        </p:nvGraphicFramePr>
        <p:xfrm>
          <a:off x="5430838" y="2330450"/>
          <a:ext cx="29241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63" name="수식" r:id="rId6" imgW="1676160" imgH="203040" progId="Equation.3">
                  <p:embed/>
                </p:oleObj>
              </mc:Choice>
              <mc:Fallback>
                <p:oleObj name="수식" r:id="rId6" imgW="1676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838" y="2330450"/>
                        <a:ext cx="29241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직사각형 28"/>
          <p:cNvSpPr/>
          <p:nvPr/>
        </p:nvSpPr>
        <p:spPr>
          <a:xfrm>
            <a:off x="4940424" y="3861048"/>
            <a:ext cx="39520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400" dirty="0" smtClean="0">
                <a:latin typeface="Verdana" pitchFamily="34" charset="0"/>
              </a:rPr>
              <a:t>STAR collaboration (PRL 2006) find </a:t>
            </a:r>
            <a:endParaRPr kumimoji="1" lang="en-US" altLang="ko-KR" sz="1400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20" name="Object 9"/>
          <p:cNvGraphicFramePr>
            <a:graphicFrameLocks noChangeAspect="1"/>
          </p:cNvGraphicFramePr>
          <p:nvPr>
            <p:extLst/>
          </p:nvPr>
        </p:nvGraphicFramePr>
        <p:xfrm>
          <a:off x="4992688" y="3111500"/>
          <a:ext cx="38766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64" name="수식" r:id="rId8" imgW="2222280" imgH="215640" progId="Equation.3">
                  <p:embed/>
                </p:oleObj>
              </mc:Choice>
              <mc:Fallback>
                <p:oleObj name="수식" r:id="rId8" imgW="2222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2688" y="3111500"/>
                        <a:ext cx="38766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9"/>
          <p:cNvGraphicFramePr>
            <a:graphicFrameLocks noChangeAspect="1"/>
          </p:cNvGraphicFramePr>
          <p:nvPr>
            <p:extLst/>
          </p:nvPr>
        </p:nvGraphicFramePr>
        <p:xfrm>
          <a:off x="5580112" y="4219575"/>
          <a:ext cx="23050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65" name="수식" r:id="rId10" imgW="1320480" imgH="444240" progId="Equation.3">
                  <p:embed/>
                </p:oleObj>
              </mc:Choice>
              <mc:Fallback>
                <p:oleObj name="수식" r:id="rId10" imgW="1320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219575"/>
                        <a:ext cx="2305050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66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29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0282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– Statistical model</a:t>
            </a:r>
            <a:endParaRPr lang="ko-KR" altLang="en-US" dirty="0"/>
          </a:p>
        </p:txBody>
      </p:sp>
      <p:pic>
        <p:nvPicPr>
          <p:cNvPr id="286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4611053" cy="39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light nuclear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34" y="1414881"/>
            <a:ext cx="43243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103766" y="776674"/>
            <a:ext cx="26432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RHIC/STAR (</a:t>
            </a:r>
            <a:r>
              <a:rPr lang="en-US" altLang="ko-KR" dirty="0" err="1" smtClean="0"/>
              <a:t>Yugang</a:t>
            </a:r>
            <a:r>
              <a:rPr lang="en-US" altLang="ko-KR" dirty="0" smtClean="0"/>
              <a:t> Ma)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924" y="4509120"/>
            <a:ext cx="446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S/N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conserved (Siemens, </a:t>
            </a:r>
            <a:r>
              <a:rPr lang="en-US" altLang="ko-KR" dirty="0" err="1" smtClean="0"/>
              <a:t>Kapusta</a:t>
            </a:r>
            <a:r>
              <a:rPr lang="en-US" altLang="ko-KR" dirty="0" smtClean="0"/>
              <a:t> 79)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927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pic>
        <p:nvPicPr>
          <p:cNvPr id="156680" name="Picture 8" descr="http://belle.kek.jp/image/B-logo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890577"/>
            <a:ext cx="1352550" cy="1038225"/>
          </a:xfrm>
          <a:prstGeom prst="rect">
            <a:avLst/>
          </a:prstGeom>
          <a:noFill/>
        </p:spPr>
      </p:pic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3679834" y="823917"/>
          <a:ext cx="2106612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48" name="Equation" r:id="rId4" imgW="1206360" imgH="228600" progId="Equation.3">
                  <p:embed/>
                </p:oleObj>
              </mc:Choice>
              <mc:Fallback>
                <p:oleObj name="Equation" r:id="rId4" imgW="1206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9834" y="823917"/>
                        <a:ext cx="2106612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2" name="Object 10"/>
          <p:cNvGraphicFramePr>
            <a:graphicFrameLocks noChangeAspect="1"/>
          </p:cNvGraphicFramePr>
          <p:nvPr/>
        </p:nvGraphicFramePr>
        <p:xfrm>
          <a:off x="3633803" y="1325567"/>
          <a:ext cx="30813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49" name="Equation" r:id="rId6" imgW="1765080" imgH="177480" progId="Equation.3">
                  <p:embed/>
                </p:oleObj>
              </mc:Choice>
              <mc:Fallback>
                <p:oleObj name="Equation" r:id="rId6" imgW="1765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803" y="1325567"/>
                        <a:ext cx="3081337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8572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- 2003 -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X(3872)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4714876" y="819139"/>
            <a:ext cx="100013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486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32459" y="2276872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285720" y="220486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- 2013 -</a:t>
            </a:r>
            <a:endParaRPr lang="ko-KR" altLang="en-US" dirty="0"/>
          </a:p>
        </p:txBody>
      </p:sp>
      <p:pic>
        <p:nvPicPr>
          <p:cNvPr id="16487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94465" y="2095516"/>
            <a:ext cx="56483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874" name="Picture 10" descr="Particle Data Grou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6" name="Picture 12" descr="Particle Data Grou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8" name="Picture 14" descr="Particle Data Grou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9" name="Picture 8" descr="http://belle.kek.jp/image/B-logo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3356" y="4446802"/>
            <a:ext cx="1352550" cy="1038225"/>
          </a:xfrm>
          <a:prstGeom prst="rect">
            <a:avLst/>
          </a:prstGeom>
          <a:noFill/>
        </p:spPr>
      </p:pic>
      <p:graphicFrame>
        <p:nvGraphicFramePr>
          <p:cNvPr id="2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373275"/>
              </p:ext>
            </p:extLst>
          </p:nvPr>
        </p:nvGraphicFramePr>
        <p:xfrm>
          <a:off x="3947868" y="4380118"/>
          <a:ext cx="13525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50" name="Equation" r:id="rId11" imgW="774360" imgH="228600" progId="Equation.3">
                  <p:embed/>
                </p:oleObj>
              </mc:Choice>
              <mc:Fallback>
                <p:oleObj name="Equation" r:id="rId11" imgW="774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7868" y="4380118"/>
                        <a:ext cx="13525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017260"/>
              </p:ext>
            </p:extLst>
          </p:nvPr>
        </p:nvGraphicFramePr>
        <p:xfrm>
          <a:off x="3885975" y="4881785"/>
          <a:ext cx="24828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51" name="Equation" r:id="rId13" imgW="1422360" imgH="177480" progId="Equation.3">
                  <p:embed/>
                </p:oleObj>
              </mc:Choice>
              <mc:Fallback>
                <p:oleObj name="Equation" r:id="rId13" imgW="1422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5975" y="4881785"/>
                        <a:ext cx="24828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387052"/>
              </p:ext>
            </p:extLst>
          </p:nvPr>
        </p:nvGraphicFramePr>
        <p:xfrm>
          <a:off x="3909789" y="5216748"/>
          <a:ext cx="30384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52" name="Equation" r:id="rId15" imgW="1739880" imgH="253800" progId="Equation.3">
                  <p:embed/>
                </p:oleObj>
              </mc:Choice>
              <mc:Fallback>
                <p:oleObj name="Equation" r:id="rId15" imgW="17398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9789" y="5216748"/>
                        <a:ext cx="3038475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85720" y="451008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- 2007 -</a:t>
            </a:r>
            <a:endParaRPr lang="ko-KR" altLang="en-US" dirty="0"/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285720" y="3879288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Z(4430)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33686" y="4375364"/>
            <a:ext cx="64294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92824" y="6021288"/>
            <a:ext cx="928694" cy="64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357158" y="588109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- 2014 -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507270" y="602128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Spin parity = 1+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52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30</a:t>
            </a:fld>
            <a:endParaRPr lang="ko-KR" alt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9388" y="857232"/>
            <a:ext cx="853601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latin typeface="Verdana" pitchFamily="34" charset="0"/>
              </a:rPr>
              <a:t>Model central rapidity, central collision using Lattice EOS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6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85720" y="115888"/>
            <a:ext cx="8643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800" b="1" i="1" kern="0" dirty="0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Details of coalescence model calculation  (</a:t>
            </a:r>
            <a:r>
              <a:rPr lang="en-US" altLang="ko-KR" sz="1800" b="1" i="1" kern="0" dirty="0" err="1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ExHIC</a:t>
            </a:r>
            <a:r>
              <a:rPr lang="en-US" altLang="ko-KR" sz="1800" b="1" i="1" kern="0" dirty="0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 PPNP 2017)</a:t>
            </a:r>
            <a:endParaRPr lang="en-US" altLang="ko-KR" sz="1800" b="1" kern="0" baseline="-25000" dirty="0">
              <a:solidFill>
                <a:srgbClr val="FFFFFF"/>
              </a:solidFill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79388" y="3357400"/>
            <a:ext cx="8750206" cy="9294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Coalescence Parameters:</a:t>
            </a:r>
          </a:p>
          <a:p>
            <a:pPr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 fit production of normal hadrons </a:t>
            </a:r>
          </a:p>
          <a:p>
            <a:pPr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 from statistical model</a:t>
            </a:r>
            <a:endParaRPr kumimoji="1" lang="en-US" altLang="ko-KR" sz="1600" dirty="0">
              <a:solidFill>
                <a:srgbClr val="002060"/>
              </a:solidFill>
              <a:latin typeface="Verdana" pitchFamily="34" charset="0"/>
            </a:endParaRPr>
          </a:p>
        </p:txBody>
      </p:sp>
      <p:graphicFrame>
        <p:nvGraphicFramePr>
          <p:cNvPr id="2150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769173"/>
              </p:ext>
            </p:extLst>
          </p:nvPr>
        </p:nvGraphicFramePr>
        <p:xfrm>
          <a:off x="660756" y="5453087"/>
          <a:ext cx="155575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7" name="수식" r:id="rId5" imgW="1206360" imgH="965160" progId="Equation.3">
                  <p:embed/>
                </p:oleObj>
              </mc:Choice>
              <mc:Fallback>
                <p:oleObj name="수식" r:id="rId5" imgW="120636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756" y="5453087"/>
                        <a:ext cx="1555750" cy="124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6254" y="692696"/>
            <a:ext cx="2432250" cy="19788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3624" y="2996952"/>
            <a:ext cx="4890376" cy="384766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584" y="1772816"/>
            <a:ext cx="3777750" cy="1092867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79512" y="1484784"/>
            <a:ext cx="853601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latin typeface="Verdana" pitchFamily="34" charset="0"/>
              </a:rPr>
              <a:t>Heavy quark production (T Song)</a:t>
            </a: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4388718"/>
            <a:ext cx="32194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734" y="4934101"/>
            <a:ext cx="22193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16459" y="5153459"/>
            <a:ext cx="9334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246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31</a:t>
            </a:fld>
            <a:endParaRPr lang="ko-KR" alt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06684" y="214290"/>
            <a:ext cx="853601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latin typeface="Verdana" pitchFamily="34" charset="0"/>
              </a:rPr>
              <a:t>Hadron coalescence for molecules at kinetic </a:t>
            </a:r>
            <a:r>
              <a:rPr kumimoji="1" lang="en-US" altLang="ko-KR" sz="1600" dirty="0" err="1" smtClean="0">
                <a:latin typeface="Verdana" pitchFamily="34" charset="0"/>
              </a:rPr>
              <a:t>freezeout</a:t>
            </a:r>
            <a:r>
              <a:rPr kumimoji="1" lang="en-US" altLang="ko-KR" sz="1600" dirty="0" smtClean="0">
                <a:latin typeface="Verdana" pitchFamily="34" charset="0"/>
              </a:rPr>
              <a:t> point </a:t>
            </a:r>
          </a:p>
        </p:txBody>
      </p:sp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1285852" y="571480"/>
          <a:ext cx="1090613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44" name="Equation" r:id="rId3" imgW="838080" imgH="469800" progId="Equation.3">
                  <p:embed/>
                </p:oleObj>
              </mc:Choice>
              <mc:Fallback>
                <p:oleObj name="Equation" r:id="rId3" imgW="83808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571480"/>
                        <a:ext cx="1090613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69" name="Object 5"/>
          <p:cNvGraphicFramePr>
            <a:graphicFrameLocks noChangeAspect="1"/>
          </p:cNvGraphicFramePr>
          <p:nvPr/>
        </p:nvGraphicFramePr>
        <p:xfrm>
          <a:off x="3068638" y="584180"/>
          <a:ext cx="23463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45" name="Equation" r:id="rId5" imgW="1803240" imgH="457200" progId="Equation.3">
                  <p:embed/>
                </p:oleObj>
              </mc:Choice>
              <mc:Fallback>
                <p:oleObj name="Equation" r:id="rId5" imgW="180324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8638" y="584180"/>
                        <a:ext cx="234632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60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0550" y="1428736"/>
            <a:ext cx="79629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32</a:t>
            </a:fld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356" y="1484784"/>
            <a:ext cx="4838626" cy="3317401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>
          <a:xfrm>
            <a:off x="3253764" y="2662814"/>
            <a:ext cx="142876" cy="144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00318" y="89942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Fachini</a:t>
            </a:r>
            <a:r>
              <a:rPr lang="en-US" altLang="ko-KR" dirty="0" smtClean="0"/>
              <a:t> [STAR]</a:t>
            </a:r>
            <a:endParaRPr lang="ko-KR" altLang="en-US" dirty="0"/>
          </a:p>
        </p:txBody>
      </p:sp>
      <p:cxnSp>
        <p:nvCxnSpPr>
          <p:cNvPr id="12" name="직선 화살표 연결선 11"/>
          <p:cNvCxnSpPr>
            <a:stCxn id="13" idx="2"/>
            <a:endCxn id="10" idx="1"/>
          </p:cNvCxnSpPr>
          <p:nvPr/>
        </p:nvCxnSpPr>
        <p:spPr>
          <a:xfrm>
            <a:off x="993608" y="1249682"/>
            <a:ext cx="2281080" cy="1434220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/>
        </p:nvSpPr>
        <p:spPr>
          <a:xfrm>
            <a:off x="165516" y="961650"/>
            <a:ext cx="1656184" cy="288032"/>
          </a:xfrm>
          <a:prstGeom prst="round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607" y="4819176"/>
            <a:ext cx="3596625" cy="1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9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33</a:t>
            </a:fld>
            <a:endParaRPr lang="ko-KR" alt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4282" y="214290"/>
            <a:ext cx="7000892" cy="369332"/>
          </a:xfrm>
          <a:prstGeom prst="rect">
            <a:avLst/>
          </a:prstGeom>
          <a:solidFill>
            <a:srgbClr val="FFFFCC"/>
          </a:solidFill>
          <a:ln w="15875" algn="ctr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80000"/>
            </a:pPr>
            <a:r>
              <a:rPr kumimoji="1" lang="en-US" altLang="ko-KR" sz="1800" dirty="0" smtClean="0">
                <a:latin typeface="Arial" charset="0"/>
              </a:rPr>
              <a:t>Summary  I</a:t>
            </a:r>
            <a:endParaRPr kumimoji="1" lang="en-US" altLang="ja-JP" sz="1600" i="1" dirty="0">
              <a:latin typeface="Arial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1052736"/>
            <a:ext cx="8352606" cy="12495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R="0" lvl="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1]    C</a:t>
            </a:r>
            <a:r>
              <a:rPr kumimoji="1" lang="en-US" altLang="ko-KR" sz="16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ompact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1" lang="en-US" altLang="ko-KR" sz="16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multiquark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states can be understood from color spin flavor wave function: </a:t>
            </a:r>
          </a:p>
          <a:p>
            <a:pPr marR="0" lvl="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kern="0" dirty="0">
                <a:solidFill>
                  <a:sysClr val="windowText" lastClr="000000"/>
                </a:solidFill>
                <a:latin typeface="Arial" charset="0"/>
              </a:rPr>
              <a:t>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    -  A strong attractive short range interaction is needed in the SU(3) broken limit</a:t>
            </a:r>
          </a:p>
          <a:p>
            <a:pPr marR="0" lvl="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    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- 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Heavy quarks are needed to reduce extra Kinetic energy</a:t>
            </a:r>
            <a:endParaRPr kumimoji="1" lang="en-US" altLang="ko-KR" sz="1600" kern="0" dirty="0" smtClean="0">
              <a:solidFill>
                <a:sysClr val="windowText" lastClr="000000"/>
              </a:solidFill>
              <a:latin typeface="Arial" charset="0"/>
            </a:endParaRPr>
          </a:p>
          <a:p>
            <a:pPr marR="0" lvl="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kern="0" dirty="0">
                <a:solidFill>
                  <a:sysClr val="windowText" lastClr="000000"/>
                </a:solidFill>
                <a:latin typeface="Arial" charset="0"/>
              </a:rPr>
              <a:t>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     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  <a:sym typeface="Wingdings" panose="05000000000000000000" pitchFamily="2" charset="2"/>
              </a:rPr>
              <a:t> </a:t>
            </a:r>
            <a:r>
              <a:rPr kumimoji="1" lang="en-US" altLang="ko-KR" sz="1600" kern="0" dirty="0" err="1" smtClean="0">
                <a:solidFill>
                  <a:sysClr val="windowText" lastClr="000000"/>
                </a:solidFill>
                <a:latin typeface="Arial" charset="0"/>
                <a:sym typeface="Wingdings" panose="05000000000000000000" pitchFamily="2" charset="2"/>
              </a:rPr>
              <a:t>Tcc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  <a:sym typeface="Wingdings" panose="05000000000000000000" pitchFamily="2" charset="2"/>
              </a:rPr>
              <a:t> could be strongly bound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  <a:sym typeface="Wingdings" pitchFamily="2" charset="2"/>
              </a:rPr>
              <a:t> </a:t>
            </a:r>
            <a:endParaRPr kumimoji="1" lang="en-US" altLang="ko-KR" sz="1600" kern="0" baseline="0" dirty="0" smtClea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 flipV="1">
            <a:off x="5724128" y="6597600"/>
            <a:ext cx="0" cy="431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Line 2"/>
          <p:cNvSpPr>
            <a:spLocks noChangeShapeType="1"/>
          </p:cNvSpPr>
          <p:nvPr/>
        </p:nvSpPr>
        <p:spPr bwMode="auto">
          <a:xfrm flipV="1">
            <a:off x="8244408" y="6597600"/>
            <a:ext cx="0" cy="431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220195"/>
              </p:ext>
            </p:extLst>
          </p:nvPr>
        </p:nvGraphicFramePr>
        <p:xfrm>
          <a:off x="1263745" y="2466614"/>
          <a:ext cx="4451999" cy="390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06" name="Equation" r:id="rId3" imgW="2768400" imgH="241200" progId="Equation.3">
                  <p:embed/>
                </p:oleObj>
              </mc:Choice>
              <mc:Fallback>
                <p:oleObj name="Equation" r:id="rId3" imgW="2768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745" y="2466614"/>
                        <a:ext cx="4451999" cy="390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80368" y="4547794"/>
            <a:ext cx="7381875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  <a:sym typeface="Wingdings" panose="05000000000000000000" pitchFamily="2" charset="2"/>
              </a:rPr>
              <a:t>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kumimoji="1" lang="en-US" altLang="ko-KR" sz="1600" dirty="0">
                <a:solidFill>
                  <a:srgbClr val="002060"/>
                </a:solidFill>
                <a:latin typeface="Verdana" pitchFamily="34" charset="0"/>
              </a:rPr>
              <a:t>Vertex detector:   weakly decaying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exotics :    FAIR  10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4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D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0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/month,</a:t>
            </a:r>
          </a:p>
          <a:p>
            <a:pPr marL="457200" indent="-457200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                                                                       LHC 10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5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D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0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/month</a:t>
            </a:r>
            <a:endParaRPr kumimoji="1" lang="en-US" altLang="ko-KR" sz="1600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2843559" y="5383213"/>
            <a:ext cx="4176713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2000" kern="0" dirty="0" err="1">
                <a:solidFill>
                  <a:srgbClr val="FF0000"/>
                </a:solidFill>
                <a:latin typeface="+mj-lt"/>
                <a:ea typeface="굴림" pitchFamily="50" charset="-127"/>
              </a:rPr>
              <a:t>T</a:t>
            </a:r>
            <a:r>
              <a:rPr kumimoji="1" lang="en-US" altLang="ko-KR" sz="2000" kern="0" baseline="-25000" dirty="0" err="1">
                <a:solidFill>
                  <a:srgbClr val="FF0000"/>
                </a:solidFill>
                <a:latin typeface="+mj-lt"/>
                <a:ea typeface="굴림" pitchFamily="50" charset="-127"/>
              </a:rPr>
              <a:t>cc</a:t>
            </a: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/D  &gt; 0.34 x 10 </a:t>
            </a:r>
            <a:r>
              <a:rPr kumimoji="1" lang="en-US" altLang="ko-KR" sz="2000" kern="0" baseline="3000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-4</a:t>
            </a: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    RHIC</a:t>
            </a:r>
          </a:p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         &gt; 0.8 x   10 </a:t>
            </a:r>
            <a:r>
              <a:rPr kumimoji="1" lang="en-US" altLang="ko-KR" sz="2000" kern="0" baseline="3000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-4</a:t>
            </a: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    LHC</a:t>
            </a:r>
          </a:p>
        </p:txBody>
      </p:sp>
      <p:pic>
        <p:nvPicPr>
          <p:cNvPr id="29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006457"/>
            <a:ext cx="49466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71"/>
          <p:cNvSpPr txBox="1">
            <a:spLocks noChangeArrowheads="1"/>
          </p:cNvSpPr>
          <p:nvPr/>
        </p:nvSpPr>
        <p:spPr bwMode="auto">
          <a:xfrm>
            <a:off x="710580" y="5506814"/>
            <a:ext cx="7389812" cy="298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1600" kern="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sym typeface="Wingdings" panose="05000000000000000000" pitchFamily="2" charset="2"/>
              </a:rPr>
              <a:t></a:t>
            </a:r>
            <a:r>
              <a:rPr kumimoji="1" lang="en-US" altLang="ko-KR" sz="1600" kern="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 </a:t>
            </a:r>
            <a:r>
              <a:rPr kumimoji="1" lang="en-US" altLang="ko-KR" sz="1600" kern="0" dirty="0" err="1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T</a:t>
            </a:r>
            <a:r>
              <a:rPr kumimoji="1" lang="en-US" altLang="ko-KR" sz="1600" kern="0" baseline="-25000" dirty="0" err="1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cc</a:t>
            </a:r>
            <a:r>
              <a:rPr kumimoji="1" lang="en-US" altLang="ko-KR" sz="1600" kern="0" dirty="0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 production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34</a:t>
            </a:fld>
            <a:endParaRPr lang="ko-KR" alt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4282" y="214290"/>
            <a:ext cx="7000892" cy="369332"/>
          </a:xfrm>
          <a:prstGeom prst="rect">
            <a:avLst/>
          </a:prstGeom>
          <a:solidFill>
            <a:srgbClr val="FFFFCC"/>
          </a:solidFill>
          <a:ln w="15875" algn="ctr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80000"/>
            </a:pPr>
            <a:r>
              <a:rPr kumimoji="1" lang="en-US" altLang="ko-KR" sz="1800" dirty="0" smtClean="0">
                <a:latin typeface="Arial" charset="0"/>
              </a:rPr>
              <a:t>Summary  II</a:t>
            </a:r>
            <a:endParaRPr kumimoji="1" lang="en-US" altLang="ja-JP" sz="1600" i="1" dirty="0">
              <a:latin typeface="Arial" charset="0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 flipV="1">
            <a:off x="6012161" y="6165551"/>
            <a:ext cx="0" cy="431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Line 2"/>
          <p:cNvSpPr>
            <a:spLocks noChangeShapeType="1"/>
          </p:cNvSpPr>
          <p:nvPr/>
        </p:nvSpPr>
        <p:spPr bwMode="auto">
          <a:xfrm flipV="1">
            <a:off x="8532441" y="6165551"/>
            <a:ext cx="0" cy="431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908720"/>
            <a:ext cx="7848600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R="0" lvl="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2]      Measurements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from Heavy Ion can discriminate the structures</a:t>
            </a:r>
            <a:endParaRPr kumimoji="1" lang="en-US" altLang="ko-KR" sz="1600" kern="0" baseline="0" dirty="0" smtClean="0">
              <a:solidFill>
                <a:sysClr val="windowText" lastClr="000000"/>
              </a:solidFill>
              <a:latin typeface="Arial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156720"/>
              </p:ext>
            </p:extLst>
          </p:nvPr>
        </p:nvGraphicFramePr>
        <p:xfrm>
          <a:off x="611563" y="1340768"/>
          <a:ext cx="7992885" cy="4896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577"/>
                <a:gridCol w="1598577"/>
                <a:gridCol w="1598577"/>
                <a:gridCol w="1598577"/>
                <a:gridCol w="1598577"/>
              </a:tblGrid>
              <a:tr h="666799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Normal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meson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Compact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rgbClr val="FF0000"/>
                          </a:solidFill>
                        </a:rPr>
                        <a:t>multiquark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Molecules</a:t>
                      </a:r>
                      <a:endParaRPr lang="ko-KR" alt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Resonance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55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Geometrical configuration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Examples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Nucleon,</a:t>
                      </a:r>
                      <a:r>
                        <a:rPr lang="en-US" altLang="ko-KR" baseline="0" dirty="0" smtClean="0"/>
                        <a:t> ..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>
                          <a:solidFill>
                            <a:srgbClr val="FF0000"/>
                          </a:solidFill>
                        </a:rPr>
                        <a:t>Tcc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 , …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Pc, d*, ..</a:t>
                      </a:r>
                      <a:endParaRPr lang="ko-KR" alt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K*, </a:t>
                      </a:r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Symbol" panose="05050102010706020507" pitchFamily="18" charset="2"/>
                          <a:cs typeface="Times New Roman"/>
                        </a:rPr>
                        <a:t>r</a:t>
                      </a:r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meson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Production rate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= Statistical Model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&lt;&lt; Statistical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Model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= Statistical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Model</a:t>
                      </a:r>
                      <a:endParaRPr lang="ko-KR" alt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&lt; Statistical</a:t>
                      </a:r>
                      <a:r>
                        <a:rPr lang="en-US" altLang="ko-KR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Model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AutoShape 41"/>
          <p:cNvSpPr>
            <a:spLocks noChangeArrowheads="1"/>
          </p:cNvSpPr>
          <p:nvPr/>
        </p:nvSpPr>
        <p:spPr bwMode="auto">
          <a:xfrm>
            <a:off x="4256673" y="2897450"/>
            <a:ext cx="895350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Oval 39"/>
          <p:cNvSpPr>
            <a:spLocks noChangeArrowheads="1"/>
          </p:cNvSpPr>
          <p:nvPr/>
        </p:nvSpPr>
        <p:spPr bwMode="auto">
          <a:xfrm>
            <a:off x="4334460" y="2929200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3" name="Oval 40"/>
          <p:cNvSpPr>
            <a:spLocks noChangeArrowheads="1"/>
          </p:cNvSpPr>
          <p:nvPr/>
        </p:nvSpPr>
        <p:spPr bwMode="auto">
          <a:xfrm>
            <a:off x="4721935" y="2929200"/>
            <a:ext cx="287338" cy="28779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4734533" y="3253053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5" name="Oval 25"/>
          <p:cNvSpPr>
            <a:spLocks noChangeArrowheads="1"/>
          </p:cNvSpPr>
          <p:nvPr/>
        </p:nvSpPr>
        <p:spPr bwMode="auto">
          <a:xfrm>
            <a:off x="4363882" y="3264928"/>
            <a:ext cx="287338" cy="28779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7" name="그룹 27"/>
          <p:cNvGrpSpPr/>
          <p:nvPr/>
        </p:nvGrpSpPr>
        <p:grpSpPr>
          <a:xfrm>
            <a:off x="2699793" y="2852935"/>
            <a:ext cx="895350" cy="720277"/>
            <a:chOff x="3388618" y="2924944"/>
            <a:chExt cx="895350" cy="720277"/>
          </a:xfrm>
        </p:grpSpPr>
        <p:sp>
          <p:nvSpPr>
            <p:cNvPr id="18" name="AutoShape 41"/>
            <p:cNvSpPr>
              <a:spLocks noChangeArrowheads="1"/>
            </p:cNvSpPr>
            <p:nvPr/>
          </p:nvSpPr>
          <p:spPr bwMode="auto">
            <a:xfrm>
              <a:off x="3388618" y="2924944"/>
              <a:ext cx="895350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Oval 39"/>
            <p:cNvSpPr>
              <a:spLocks noChangeArrowheads="1"/>
            </p:cNvSpPr>
            <p:nvPr/>
          </p:nvSpPr>
          <p:spPr bwMode="auto">
            <a:xfrm>
              <a:off x="3504310" y="3031934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20" name="Oval 25"/>
            <p:cNvSpPr>
              <a:spLocks noChangeArrowheads="1"/>
            </p:cNvSpPr>
            <p:nvPr/>
          </p:nvSpPr>
          <p:spPr bwMode="auto">
            <a:xfrm>
              <a:off x="3867214" y="3262373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5796137" y="2132855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Oval 39"/>
          <p:cNvSpPr>
            <a:spLocks noChangeArrowheads="1"/>
          </p:cNvSpPr>
          <p:nvPr/>
        </p:nvSpPr>
        <p:spPr bwMode="auto">
          <a:xfrm>
            <a:off x="5909549" y="2208559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4" name="AutoShape 41"/>
          <p:cNvSpPr>
            <a:spLocks noChangeArrowheads="1"/>
          </p:cNvSpPr>
          <p:nvPr/>
        </p:nvSpPr>
        <p:spPr bwMode="auto">
          <a:xfrm>
            <a:off x="5796325" y="3429942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Oval 39"/>
          <p:cNvSpPr>
            <a:spLocks noChangeArrowheads="1"/>
          </p:cNvSpPr>
          <p:nvPr/>
        </p:nvSpPr>
        <p:spPr bwMode="auto">
          <a:xfrm>
            <a:off x="5909737" y="3501702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cxnSp>
        <p:nvCxnSpPr>
          <p:cNvPr id="26" name="직선 연결선 25"/>
          <p:cNvCxnSpPr/>
          <p:nvPr/>
        </p:nvCxnSpPr>
        <p:spPr>
          <a:xfrm rot="16200000" flipH="1">
            <a:off x="5991906" y="3122448"/>
            <a:ext cx="504000" cy="188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utoShape 41"/>
          <p:cNvSpPr>
            <a:spLocks noChangeArrowheads="1"/>
          </p:cNvSpPr>
          <p:nvPr/>
        </p:nvSpPr>
        <p:spPr bwMode="auto">
          <a:xfrm>
            <a:off x="7524329" y="2636911"/>
            <a:ext cx="576064" cy="12241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Oval 39"/>
          <p:cNvSpPr>
            <a:spLocks noChangeArrowheads="1"/>
          </p:cNvSpPr>
          <p:nvPr/>
        </p:nvSpPr>
        <p:spPr bwMode="auto">
          <a:xfrm>
            <a:off x="7641743" y="2722567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9" name="Oval 25"/>
          <p:cNvSpPr>
            <a:spLocks noChangeArrowheads="1"/>
          </p:cNvSpPr>
          <p:nvPr/>
        </p:nvSpPr>
        <p:spPr bwMode="auto">
          <a:xfrm>
            <a:off x="7668345" y="3429238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0" name="Oval 39"/>
          <p:cNvSpPr>
            <a:spLocks noChangeArrowheads="1"/>
          </p:cNvSpPr>
          <p:nvPr/>
        </p:nvSpPr>
        <p:spPr bwMode="auto">
          <a:xfrm>
            <a:off x="6300887" y="2204863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1" name="Oval 39"/>
          <p:cNvSpPr>
            <a:spLocks noChangeArrowheads="1"/>
          </p:cNvSpPr>
          <p:nvPr/>
        </p:nvSpPr>
        <p:spPr bwMode="auto">
          <a:xfrm>
            <a:off x="6143223" y="2506543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2" name="Oval 39"/>
          <p:cNvSpPr>
            <a:spLocks noChangeArrowheads="1"/>
          </p:cNvSpPr>
          <p:nvPr/>
        </p:nvSpPr>
        <p:spPr bwMode="auto">
          <a:xfrm>
            <a:off x="6283237" y="3491750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3" name="Oval 39"/>
          <p:cNvSpPr>
            <a:spLocks noChangeArrowheads="1"/>
          </p:cNvSpPr>
          <p:nvPr/>
        </p:nvSpPr>
        <p:spPr bwMode="auto">
          <a:xfrm>
            <a:off x="6156177" y="3789734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5687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35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15925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36</a:t>
            </a:fld>
            <a:endParaRPr lang="ko-KR" alt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979712" y="188640"/>
            <a:ext cx="4680520" cy="64912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Suggestions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aphicFrame>
        <p:nvGraphicFramePr>
          <p:cNvPr id="230401" name="Object 1"/>
          <p:cNvGraphicFramePr>
            <a:graphicFrameLocks noChangeAspect="1"/>
          </p:cNvGraphicFramePr>
          <p:nvPr/>
        </p:nvGraphicFramePr>
        <p:xfrm>
          <a:off x="3745363" y="2420888"/>
          <a:ext cx="3634949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14" name="Equation" r:id="rId3" imgW="2438280" imgH="241200" progId="Equation.3">
                  <p:embed/>
                </p:oleObj>
              </mc:Choice>
              <mc:Fallback>
                <p:oleObj name="Equation" r:id="rId3" imgW="243828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5363" y="2420888"/>
                        <a:ext cx="3634949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03" name="Object 3"/>
          <p:cNvGraphicFramePr>
            <a:graphicFrameLocks noChangeAspect="1"/>
          </p:cNvGraphicFramePr>
          <p:nvPr/>
        </p:nvGraphicFramePr>
        <p:xfrm>
          <a:off x="2725071" y="3068960"/>
          <a:ext cx="6239417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15" name="Equation" r:id="rId5" imgW="3974760" imgH="228600" progId="Equation.3">
                  <p:embed/>
                </p:oleObj>
              </mc:Choice>
              <mc:Fallback>
                <p:oleObj name="Equation" r:id="rId5" imgW="39747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5071" y="3068960"/>
                        <a:ext cx="6239417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6" name="Object 2"/>
          <p:cNvGraphicFramePr>
            <a:graphicFrameLocks noChangeAspect="1"/>
          </p:cNvGraphicFramePr>
          <p:nvPr/>
        </p:nvGraphicFramePr>
        <p:xfrm>
          <a:off x="2856306" y="4129531"/>
          <a:ext cx="4104456" cy="390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16" name="Equation" r:id="rId7" imgW="2552400" imgH="241200" progId="Equation.3">
                  <p:embed/>
                </p:oleObj>
              </mc:Choice>
              <mc:Fallback>
                <p:oleObj name="Equation" r:id="rId7" imgW="255240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6306" y="4129531"/>
                        <a:ext cx="4104456" cy="390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731850"/>
              </p:ext>
            </p:extLst>
          </p:nvPr>
        </p:nvGraphicFramePr>
        <p:xfrm>
          <a:off x="2843808" y="4581128"/>
          <a:ext cx="4451999" cy="390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17" name="Equation" r:id="rId9" imgW="2768400" imgH="241200" progId="Equation.3">
                  <p:embed/>
                </p:oleObj>
              </mc:Choice>
              <mc:Fallback>
                <p:oleObj name="Equation" r:id="rId9" imgW="27684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581128"/>
                        <a:ext cx="4451999" cy="390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097688"/>
              </p:ext>
            </p:extLst>
          </p:nvPr>
        </p:nvGraphicFramePr>
        <p:xfrm>
          <a:off x="3166169" y="5517232"/>
          <a:ext cx="1693863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18" name="Equation" r:id="rId11" imgW="952200" imgH="228600" progId="Equation.3">
                  <p:embed/>
                </p:oleObj>
              </mc:Choice>
              <mc:Fallback>
                <p:oleObj name="Equation" r:id="rId11" imgW="95220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6169" y="5517232"/>
                        <a:ext cx="1693863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976920"/>
              </p:ext>
            </p:extLst>
          </p:nvPr>
        </p:nvGraphicFramePr>
        <p:xfrm>
          <a:off x="3707904" y="908182"/>
          <a:ext cx="38608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19" name="Equation" r:id="rId13" imgW="2171520" imgH="228600" progId="Equation.3">
                  <p:embed/>
                </p:oleObj>
              </mc:Choice>
              <mc:Fallback>
                <p:oleObj name="Equation" r:id="rId13" imgW="217152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908182"/>
                        <a:ext cx="38608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0" name="Object 2"/>
          <p:cNvGraphicFramePr>
            <a:graphicFrameLocks noChangeAspect="1"/>
          </p:cNvGraphicFramePr>
          <p:nvPr/>
        </p:nvGraphicFramePr>
        <p:xfrm>
          <a:off x="3698255" y="1361952"/>
          <a:ext cx="440213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20" name="Equation" r:id="rId15" imgW="2476440" imgH="228600" progId="Equation.3">
                  <p:embed/>
                </p:oleObj>
              </mc:Choice>
              <mc:Fallback>
                <p:oleObj name="Equation" r:id="rId15" imgW="247644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255" y="1361952"/>
                        <a:ext cx="4402137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395536" y="980728"/>
            <a:ext cx="33123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1. Lambda (1405): two poles?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395536" y="1938318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2. </a:t>
            </a:r>
            <a:r>
              <a:rPr lang="en-US" altLang="ko-KR" sz="1600" dirty="0" err="1" smtClean="0">
                <a:latin typeface="Arial" charset="0"/>
              </a:rPr>
              <a:t>Dibayrons</a:t>
            </a:r>
            <a:r>
              <a:rPr lang="en-US" altLang="ko-KR" sz="1600" dirty="0" smtClean="0">
                <a:latin typeface="Arial" charset="0"/>
              </a:rPr>
              <a:t>: d*(2323)</a:t>
            </a:r>
            <a:r>
              <a:rPr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lang="en-US" altLang="ko-KR" sz="1600" dirty="0" smtClean="0">
                <a:latin typeface="Symbol" pitchFamily="18" charset="2"/>
                <a:sym typeface="Wingdings" pitchFamily="2" charset="2"/>
              </a:rPr>
              <a:t>D+D</a:t>
            </a:r>
            <a:r>
              <a:rPr lang="en-US" altLang="ko-KR" sz="1600" dirty="0" smtClean="0">
                <a:latin typeface="Arial" charset="0"/>
              </a:rPr>
              <a:t>       H, N-Omega,  </a:t>
            </a:r>
            <a:r>
              <a:rPr lang="en-US" altLang="ko-KR" sz="1600" dirty="0" err="1" smtClean="0">
                <a:latin typeface="Arial" charset="0"/>
              </a:rPr>
              <a:t>Hc</a:t>
            </a:r>
            <a:r>
              <a:rPr lang="en-US" altLang="ko-KR" sz="1600" dirty="0" smtClean="0">
                <a:latin typeface="Arial" charset="0"/>
              </a:rPr>
              <a:t>(</a:t>
            </a:r>
            <a:r>
              <a:rPr lang="en-US" altLang="ko-KR" sz="1600" dirty="0" err="1" smtClean="0">
                <a:latin typeface="Arial" charset="0"/>
              </a:rPr>
              <a:t>uuudsc</a:t>
            </a:r>
            <a:r>
              <a:rPr lang="en-US" altLang="ko-KR" sz="1600" dirty="0" smtClean="0">
                <a:latin typeface="Arial" charset="0"/>
              </a:rPr>
              <a:t>)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95536" y="2442374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3. Light molecules or </a:t>
            </a:r>
            <a:r>
              <a:rPr lang="en-US" altLang="ko-KR" sz="1600" dirty="0" err="1" smtClean="0">
                <a:latin typeface="Arial" charset="0"/>
              </a:rPr>
              <a:t>tetraquarks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395536" y="3068960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4.  Heavy </a:t>
            </a:r>
            <a:r>
              <a:rPr lang="en-US" altLang="ko-KR" sz="1600" dirty="0" err="1" smtClean="0">
                <a:latin typeface="Arial" charset="0"/>
              </a:rPr>
              <a:t>Tetraquarks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395536" y="5565179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5.  Heavy </a:t>
            </a:r>
            <a:r>
              <a:rPr lang="en-US" altLang="ko-KR" sz="1600" dirty="0" err="1" smtClean="0">
                <a:latin typeface="Arial" charset="0"/>
              </a:rPr>
              <a:t>Pentaquarks</a:t>
            </a:r>
            <a:endParaRPr lang="en-US" altLang="ko-KR" sz="1600" dirty="0">
              <a:latin typeface="Arial" charset="0"/>
            </a:endParaRPr>
          </a:p>
        </p:txBody>
      </p:sp>
      <p:graphicFrame>
        <p:nvGraphicFramePr>
          <p:cNvPr id="325643" name="Object 11"/>
          <p:cNvGraphicFramePr>
            <a:graphicFrameLocks noChangeAspect="1"/>
          </p:cNvGraphicFramePr>
          <p:nvPr/>
        </p:nvGraphicFramePr>
        <p:xfrm>
          <a:off x="2771800" y="3501009"/>
          <a:ext cx="1856804" cy="406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21" name="Equation" r:id="rId17" imgW="1104840" imgH="241200" progId="Equation.3">
                  <p:embed/>
                </p:oleObj>
              </mc:Choice>
              <mc:Fallback>
                <p:oleObj name="Equation" r:id="rId17" imgW="110484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501009"/>
                        <a:ext cx="1856804" cy="4065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4" name="Object 12"/>
          <p:cNvGraphicFramePr>
            <a:graphicFrameLocks noChangeAspect="1"/>
          </p:cNvGraphicFramePr>
          <p:nvPr/>
        </p:nvGraphicFramePr>
        <p:xfrm>
          <a:off x="4860032" y="3512120"/>
          <a:ext cx="835819" cy="347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22" name="Equation" r:id="rId19" imgW="520560" imgH="215640" progId="Equation.3">
                  <p:embed/>
                </p:oleObj>
              </mc:Choice>
              <mc:Fallback>
                <p:oleObj name="Equation" r:id="rId19" imgW="52056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512120"/>
                        <a:ext cx="835819" cy="3477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직사각형 19"/>
          <p:cNvSpPr/>
          <p:nvPr/>
        </p:nvSpPr>
        <p:spPr>
          <a:xfrm>
            <a:off x="2771800" y="4077072"/>
            <a:ext cx="4824536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771800" y="5539779"/>
            <a:ext cx="252028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1701800" y="1208088"/>
          <a:ext cx="195103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55" name="Equation" r:id="rId3" imgW="1117440" imgH="241200" progId="Equation.3">
                  <p:embed/>
                </p:oleObj>
              </mc:Choice>
              <mc:Fallback>
                <p:oleObj name="Equation" r:id="rId3" imgW="111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1208088"/>
                        <a:ext cx="1951038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912692"/>
              </p:ext>
            </p:extLst>
          </p:nvPr>
        </p:nvGraphicFramePr>
        <p:xfrm>
          <a:off x="1763688" y="2007493"/>
          <a:ext cx="2682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56" name="Equation" r:id="rId5" imgW="1536480" imgH="215640" progId="Equation.3">
                  <p:embed/>
                </p:oleObj>
              </mc:Choice>
              <mc:Fallback>
                <p:oleObj name="Equation" r:id="rId5" imgW="1536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007493"/>
                        <a:ext cx="2682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12375"/>
              </p:ext>
            </p:extLst>
          </p:nvPr>
        </p:nvGraphicFramePr>
        <p:xfrm>
          <a:off x="1828676" y="2475805"/>
          <a:ext cx="2527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57" name="Equation" r:id="rId7" imgW="1447560" imgH="215640" progId="Equation.3">
                  <p:embed/>
                </p:oleObj>
              </mc:Choice>
              <mc:Fallback>
                <p:oleObj name="Equation" r:id="rId7" imgW="1447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676" y="2475805"/>
                        <a:ext cx="2527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91652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- 2015 -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3350176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err="1" smtClean="0">
                <a:latin typeface="Comic Sans MS" pitchFamily="66" charset="0"/>
              </a:rPr>
              <a:t>Pentaquark</a:t>
            </a:r>
            <a:r>
              <a:rPr kumimoji="1" lang="en-US" altLang="ko-KR" sz="2000" dirty="0" smtClean="0">
                <a:latin typeface="Comic Sans MS" pitchFamily="66" charset="0"/>
              </a:rPr>
              <a:t> - Pc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165897" name="Object 9"/>
          <p:cNvGraphicFramePr>
            <a:graphicFrameLocks noChangeAspect="1"/>
          </p:cNvGraphicFramePr>
          <p:nvPr/>
        </p:nvGraphicFramePr>
        <p:xfrm>
          <a:off x="539552" y="2325762"/>
          <a:ext cx="9080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58" name="Equation" r:id="rId9" imgW="520560" imgH="177480" progId="Equation.3">
                  <p:embed/>
                </p:oleObj>
              </mc:Choice>
              <mc:Fallback>
                <p:oleObj name="Equation" r:id="rId9" imgW="520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325762"/>
                        <a:ext cx="9080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타원 17"/>
          <p:cNvSpPr/>
          <p:nvPr/>
        </p:nvSpPr>
        <p:spPr>
          <a:xfrm>
            <a:off x="2339752" y="1214422"/>
            <a:ext cx="77243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413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841475"/>
              </p:ext>
            </p:extLst>
          </p:nvPr>
        </p:nvGraphicFramePr>
        <p:xfrm>
          <a:off x="5816475" y="1988840"/>
          <a:ext cx="314801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59" name="Equation" r:id="rId11" imgW="1803240" imgH="215640" progId="Equation.3">
                  <p:embed/>
                </p:oleObj>
              </mc:Choice>
              <mc:Fallback>
                <p:oleObj name="Equation" r:id="rId11" imgW="1803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6475" y="1988840"/>
                        <a:ext cx="314801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413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636472"/>
              </p:ext>
            </p:extLst>
          </p:nvPr>
        </p:nvGraphicFramePr>
        <p:xfrm>
          <a:off x="5868144" y="2457153"/>
          <a:ext cx="228441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60" name="Equation" r:id="rId13" imgW="1307880" imgH="215640" progId="Equation.3">
                  <p:embed/>
                </p:oleObj>
              </mc:Choice>
              <mc:Fallback>
                <p:oleObj name="Equation" r:id="rId13" imgW="1307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2457153"/>
                        <a:ext cx="2284412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414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550128"/>
              </p:ext>
            </p:extLst>
          </p:nvPr>
        </p:nvGraphicFramePr>
        <p:xfrm>
          <a:off x="4574734" y="2307804"/>
          <a:ext cx="9302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61" name="Equation" r:id="rId15" imgW="533160" imgH="177480" progId="Equation.3">
                  <p:embed/>
                </p:oleObj>
              </mc:Choice>
              <mc:Fallback>
                <p:oleObj name="Equation" r:id="rId15" imgW="53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734" y="2307804"/>
                        <a:ext cx="9302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왼쪽 중괄호 22"/>
          <p:cNvSpPr/>
          <p:nvPr/>
        </p:nvSpPr>
        <p:spPr>
          <a:xfrm>
            <a:off x="1475656" y="2204864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왼쪽 중괄호 23"/>
          <p:cNvSpPr/>
          <p:nvPr/>
        </p:nvSpPr>
        <p:spPr>
          <a:xfrm>
            <a:off x="5508104" y="2186906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28596" y="1268760"/>
            <a:ext cx="928694" cy="64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573783"/>
              </p:ext>
            </p:extLst>
          </p:nvPr>
        </p:nvGraphicFramePr>
        <p:xfrm>
          <a:off x="1694632" y="4347426"/>
          <a:ext cx="237331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62" name="수식" r:id="rId18" imgW="1358640" imgH="241200" progId="Equation.3">
                  <p:embed/>
                </p:oleObj>
              </mc:Choice>
              <mc:Fallback>
                <p:oleObj name="수식" r:id="rId18" imgW="1358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4632" y="4347426"/>
                        <a:ext cx="2373312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823486"/>
              </p:ext>
            </p:extLst>
          </p:nvPr>
        </p:nvGraphicFramePr>
        <p:xfrm>
          <a:off x="350559" y="5805264"/>
          <a:ext cx="5410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63" name="수식" r:id="rId20" imgW="3098520" imgH="266400" progId="Equation.3">
                  <p:embed/>
                </p:oleObj>
              </mc:Choice>
              <mc:Fallback>
                <p:oleObj name="수식" r:id="rId20" imgW="30985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59" y="5805264"/>
                        <a:ext cx="541020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85720" y="405586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- 2017 -</a:t>
            </a:r>
            <a:endParaRPr lang="ko-KR" altLang="en-US" dirty="0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285720" y="3353628"/>
            <a:ext cx="3350176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Baryon with </a:t>
            </a:r>
            <a:r>
              <a:rPr kumimoji="1" lang="en-US" altLang="ko-KR" sz="2000" dirty="0" err="1" smtClean="0">
                <a:latin typeface="Comic Sans MS" pitchFamily="66" charset="0"/>
              </a:rPr>
              <a:t>ccu</a:t>
            </a:r>
            <a:r>
              <a:rPr kumimoji="1" lang="en-US" altLang="ko-KR" sz="2000" dirty="0" smtClean="0">
                <a:latin typeface="Comic Sans MS" pitchFamily="66" charset="0"/>
              </a:rPr>
              <a:t>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28596" y="4408098"/>
            <a:ext cx="928694" cy="64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760759" y="4222711"/>
            <a:ext cx="3021735" cy="2141089"/>
          </a:xfrm>
          <a:prstGeom prst="rect">
            <a:avLst/>
          </a:prstGeom>
        </p:spPr>
      </p:pic>
      <p:graphicFrame>
        <p:nvGraphicFramePr>
          <p:cNvPr id="2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300739"/>
              </p:ext>
            </p:extLst>
          </p:nvPr>
        </p:nvGraphicFramePr>
        <p:xfrm>
          <a:off x="289531" y="5229200"/>
          <a:ext cx="48561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64" name="수식" r:id="rId23" imgW="2781000" imgH="253800" progId="Equation.3">
                  <p:embed/>
                </p:oleObj>
              </mc:Choice>
              <mc:Fallback>
                <p:oleObj name="수식" r:id="rId23" imgW="2781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31" y="5229200"/>
                        <a:ext cx="4856162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156176" y="3714307"/>
            <a:ext cx="277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PRL119 (2017)112001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68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1763688" y="260648"/>
          <a:ext cx="14414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56" name="Equation" r:id="rId3" imgW="825480" imgH="228600" progId="Equation.3">
                  <p:embed/>
                </p:oleObj>
              </mc:Choice>
              <mc:Fallback>
                <p:oleObj name="Equation" r:id="rId3" imgW="825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60648"/>
                        <a:ext cx="14414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857232"/>
            <a:ext cx="205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WASA-at-COSY-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d*(2380)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164874" name="Picture 10" descr="Particle Data Grou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6" name="Picture 12" descr="Particle Data Grou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8" name="Picture 14" descr="Particle Data Grou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1137" y="347821"/>
            <a:ext cx="3105000" cy="2159867"/>
          </a:xfrm>
          <a:prstGeom prst="rect">
            <a:avLst/>
          </a:prstGeom>
        </p:spPr>
      </p:pic>
      <p:graphicFrame>
        <p:nvGraphicFramePr>
          <p:cNvPr id="4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357863"/>
              </p:ext>
            </p:extLst>
          </p:nvPr>
        </p:nvGraphicFramePr>
        <p:xfrm>
          <a:off x="2927326" y="897435"/>
          <a:ext cx="14414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57" name="수식" r:id="rId7" imgW="825480" imgH="164880" progId="Equation.3">
                  <p:embed/>
                </p:oleObj>
              </mc:Choice>
              <mc:Fallback>
                <p:oleObj name="수식" r:id="rId7" imgW="8254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26" y="897435"/>
                        <a:ext cx="14414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734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30285"/>
              </p:ext>
            </p:extLst>
          </p:nvPr>
        </p:nvGraphicFramePr>
        <p:xfrm>
          <a:off x="611560" y="1268761"/>
          <a:ext cx="7704855" cy="4896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666799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Normal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meson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Compact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rgbClr val="FF0000"/>
                          </a:solidFill>
                        </a:rPr>
                        <a:t>multiquark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Molecules</a:t>
                      </a:r>
                      <a:endParaRPr lang="ko-KR" alt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Resonance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55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Geometrical configuration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Examples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Nucleon, </a:t>
                      </a:r>
                      <a:r>
                        <a:rPr lang="en-US" altLang="ko-KR" dirty="0" err="1" smtClean="0"/>
                        <a:t>pion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en-US" altLang="ko-KR" dirty="0" err="1" smtClean="0"/>
                        <a:t>kaon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X(3872)</a:t>
                      </a:r>
                      <a:endParaRPr lang="ko-KR" alt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K*, rho meson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7" name="AutoShape 41"/>
          <p:cNvSpPr>
            <a:spLocks noChangeArrowheads="1"/>
          </p:cNvSpPr>
          <p:nvPr/>
        </p:nvSpPr>
        <p:spPr bwMode="auto">
          <a:xfrm>
            <a:off x="3968640" y="2825443"/>
            <a:ext cx="895350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Oval 39"/>
          <p:cNvSpPr>
            <a:spLocks noChangeArrowheads="1"/>
          </p:cNvSpPr>
          <p:nvPr/>
        </p:nvSpPr>
        <p:spPr bwMode="auto">
          <a:xfrm>
            <a:off x="4046427" y="2857193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6" name="Oval 40"/>
          <p:cNvSpPr>
            <a:spLocks noChangeArrowheads="1"/>
          </p:cNvSpPr>
          <p:nvPr/>
        </p:nvSpPr>
        <p:spPr bwMode="auto">
          <a:xfrm>
            <a:off x="4433902" y="2857193"/>
            <a:ext cx="287338" cy="28779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446500" y="3181046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" name="Oval 25"/>
          <p:cNvSpPr>
            <a:spLocks noChangeArrowheads="1"/>
          </p:cNvSpPr>
          <p:nvPr/>
        </p:nvSpPr>
        <p:spPr bwMode="auto">
          <a:xfrm>
            <a:off x="4075849" y="3192921"/>
            <a:ext cx="287338" cy="28779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" name="그룹 27"/>
          <p:cNvGrpSpPr/>
          <p:nvPr/>
        </p:nvGrpSpPr>
        <p:grpSpPr>
          <a:xfrm>
            <a:off x="2411760" y="2780928"/>
            <a:ext cx="895350" cy="720277"/>
            <a:chOff x="3388618" y="2924944"/>
            <a:chExt cx="895350" cy="720277"/>
          </a:xfrm>
        </p:grpSpPr>
        <p:sp>
          <p:nvSpPr>
            <p:cNvPr id="12" name="AutoShape 41"/>
            <p:cNvSpPr>
              <a:spLocks noChangeArrowheads="1"/>
            </p:cNvSpPr>
            <p:nvPr/>
          </p:nvSpPr>
          <p:spPr bwMode="auto">
            <a:xfrm>
              <a:off x="3388618" y="2924944"/>
              <a:ext cx="895350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Oval 39"/>
            <p:cNvSpPr>
              <a:spLocks noChangeArrowheads="1"/>
            </p:cNvSpPr>
            <p:nvPr/>
          </p:nvSpPr>
          <p:spPr bwMode="auto">
            <a:xfrm>
              <a:off x="3504310" y="3031934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14" name="Oval 25"/>
            <p:cNvSpPr>
              <a:spLocks noChangeArrowheads="1"/>
            </p:cNvSpPr>
            <p:nvPr/>
          </p:nvSpPr>
          <p:spPr bwMode="auto">
            <a:xfrm>
              <a:off x="3867214" y="3262373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sp>
        <p:nvSpPr>
          <p:cNvPr id="15" name="AutoShape 41"/>
          <p:cNvSpPr>
            <a:spLocks noChangeArrowheads="1"/>
          </p:cNvSpPr>
          <p:nvPr/>
        </p:nvSpPr>
        <p:spPr bwMode="auto">
          <a:xfrm>
            <a:off x="5508104" y="2060848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Oval 39"/>
          <p:cNvSpPr>
            <a:spLocks noChangeArrowheads="1"/>
          </p:cNvSpPr>
          <p:nvPr/>
        </p:nvSpPr>
        <p:spPr bwMode="auto">
          <a:xfrm>
            <a:off x="5621516" y="2136552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8" name="AutoShape 41"/>
          <p:cNvSpPr>
            <a:spLocks noChangeArrowheads="1"/>
          </p:cNvSpPr>
          <p:nvPr/>
        </p:nvSpPr>
        <p:spPr bwMode="auto">
          <a:xfrm>
            <a:off x="5508292" y="3357935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Oval 39"/>
          <p:cNvSpPr>
            <a:spLocks noChangeArrowheads="1"/>
          </p:cNvSpPr>
          <p:nvPr/>
        </p:nvSpPr>
        <p:spPr bwMode="auto">
          <a:xfrm>
            <a:off x="5621704" y="3429695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cxnSp>
        <p:nvCxnSpPr>
          <p:cNvPr id="22" name="직선 연결선 21"/>
          <p:cNvCxnSpPr/>
          <p:nvPr/>
        </p:nvCxnSpPr>
        <p:spPr>
          <a:xfrm rot="16200000" flipH="1">
            <a:off x="5703873" y="3050441"/>
            <a:ext cx="504000" cy="188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500034" y="285728"/>
            <a:ext cx="7456342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 dirty="0" smtClean="0">
                <a:latin typeface="Comic Sans MS" pitchFamily="66" charset="0"/>
              </a:rPr>
              <a:t>Normal meson, compact </a:t>
            </a:r>
            <a:r>
              <a:rPr lang="en-US" altLang="ko-KR" sz="2000" dirty="0" err="1" smtClean="0">
                <a:latin typeface="Comic Sans MS" pitchFamily="66" charset="0"/>
              </a:rPr>
              <a:t>multiquark</a:t>
            </a:r>
            <a:r>
              <a:rPr lang="en-US" altLang="ko-KR" sz="2000" dirty="0" smtClean="0">
                <a:latin typeface="Comic Sans MS" pitchFamily="66" charset="0"/>
              </a:rPr>
              <a:t>,  molecules, resonances</a:t>
            </a:r>
            <a:endParaRPr lang="en-US" altLang="ko-KR" sz="2000" baseline="30000" dirty="0">
              <a:latin typeface="Comic Sans MS" pitchFamily="66" charset="0"/>
            </a:endParaRPr>
          </a:p>
        </p:txBody>
      </p:sp>
      <p:sp>
        <p:nvSpPr>
          <p:cNvPr id="36" name="AutoShape 41"/>
          <p:cNvSpPr>
            <a:spLocks noChangeArrowheads="1"/>
          </p:cNvSpPr>
          <p:nvPr/>
        </p:nvSpPr>
        <p:spPr bwMode="auto">
          <a:xfrm>
            <a:off x="7236296" y="2564904"/>
            <a:ext cx="576064" cy="12241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Oval 39"/>
          <p:cNvSpPr>
            <a:spLocks noChangeArrowheads="1"/>
          </p:cNvSpPr>
          <p:nvPr/>
        </p:nvSpPr>
        <p:spPr bwMode="auto">
          <a:xfrm>
            <a:off x="7353710" y="2650560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8" name="Oval 25"/>
          <p:cNvSpPr>
            <a:spLocks noChangeArrowheads="1"/>
          </p:cNvSpPr>
          <p:nvPr/>
        </p:nvSpPr>
        <p:spPr bwMode="auto">
          <a:xfrm>
            <a:off x="7380312" y="3357231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" name="Oval 39"/>
          <p:cNvSpPr>
            <a:spLocks noChangeArrowheads="1"/>
          </p:cNvSpPr>
          <p:nvPr/>
        </p:nvSpPr>
        <p:spPr bwMode="auto">
          <a:xfrm>
            <a:off x="6012854" y="2132856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8" name="Oval 39"/>
          <p:cNvSpPr>
            <a:spLocks noChangeArrowheads="1"/>
          </p:cNvSpPr>
          <p:nvPr/>
        </p:nvSpPr>
        <p:spPr bwMode="auto">
          <a:xfrm>
            <a:off x="5855190" y="2434536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0" name="Oval 39"/>
          <p:cNvSpPr>
            <a:spLocks noChangeArrowheads="1"/>
          </p:cNvSpPr>
          <p:nvPr/>
        </p:nvSpPr>
        <p:spPr bwMode="auto">
          <a:xfrm>
            <a:off x="5995204" y="3419743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Oval 39"/>
          <p:cNvSpPr>
            <a:spLocks noChangeArrowheads="1"/>
          </p:cNvSpPr>
          <p:nvPr/>
        </p:nvSpPr>
        <p:spPr bwMode="auto">
          <a:xfrm>
            <a:off x="5868144" y="3717727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2986" y="6356350"/>
            <a:ext cx="923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Pc, d*</a:t>
            </a:r>
            <a:endParaRPr lang="ko-KR" altLang="en-US"/>
          </a:p>
        </p:txBody>
      </p:sp>
      <p:sp>
        <p:nvSpPr>
          <p:cNvPr id="13" name="위로 굽은 화살표 12"/>
          <p:cNvSpPr/>
          <p:nvPr/>
        </p:nvSpPr>
        <p:spPr>
          <a:xfrm>
            <a:off x="5724128" y="6381328"/>
            <a:ext cx="487100" cy="2160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위로 굽은 화살표 28"/>
          <p:cNvSpPr/>
          <p:nvPr/>
        </p:nvSpPr>
        <p:spPr>
          <a:xfrm>
            <a:off x="4355976" y="6381328"/>
            <a:ext cx="487100" cy="216024"/>
          </a:xfrm>
          <a:prstGeom prst="bentUpArrow">
            <a:avLst/>
          </a:prstGeom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99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II:  Where are the compact “</a:t>
            </a:r>
            <a:r>
              <a:rPr lang="en-US" altLang="ko-KR" sz="2400" dirty="0" err="1" smtClean="0">
                <a:latin typeface="Verdana" pitchFamily="34" charset="0"/>
              </a:rPr>
              <a:t>Multiquark</a:t>
            </a:r>
            <a:r>
              <a:rPr lang="en-US" altLang="ko-KR" sz="2400" dirty="0" smtClean="0">
                <a:latin typeface="Verdana" pitchFamily="34" charset="0"/>
              </a:rPr>
              <a:t> states”</a:t>
            </a:r>
          </a:p>
        </p:txBody>
      </p:sp>
      <p:pic>
        <p:nvPicPr>
          <p:cNvPr id="140290" name="Picture 2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2" name="Picture 4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4" name="Picture 6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00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07504" y="332656"/>
            <a:ext cx="8822214" cy="3831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Lattice Results : HAL QCD collaboration  for H </a:t>
            </a:r>
            <a:r>
              <a:rPr kumimoji="1" lang="en-US" altLang="ko-KR" dirty="0" err="1" smtClean="0">
                <a:solidFill>
                  <a:schemeClr val="tx1"/>
                </a:solidFill>
                <a:latin typeface="Arial" charset="0"/>
              </a:rPr>
              <a:t>dibaryon</a:t>
            </a:r>
            <a:r>
              <a:rPr kumimoji="1" lang="en-US" altLang="ko-KR" dirty="0" smtClean="0">
                <a:solidFill>
                  <a:schemeClr val="tx1"/>
                </a:solidFill>
                <a:latin typeface="Arial" charset="0"/>
              </a:rPr>
              <a:t> in SU(3) symmetric limit        </a:t>
            </a:r>
            <a:endParaRPr kumimoji="1"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70975" y="1133919"/>
            <a:ext cx="3108937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 SU(3) flavor 1 state 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484784"/>
            <a:ext cx="3281421" cy="229143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1523270"/>
            <a:ext cx="3278153" cy="2274444"/>
          </a:xfrm>
          <a:prstGeom prst="rect">
            <a:avLst/>
          </a:prstGeom>
        </p:spPr>
      </p:pic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388593" y="1196752"/>
            <a:ext cx="3396969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 SU(3) flavor 27 state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10116" y="5867525"/>
            <a:ext cx="6406100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The r0 behavior should be understood from quark model</a:t>
            </a:r>
            <a:endParaRPr kumimoji="1" lang="en-US" altLang="ko-K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7503" y="5229200"/>
            <a:ext cx="8534737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Compact </a:t>
            </a:r>
            <a:r>
              <a:rPr kumimoji="1" lang="en-US" altLang="ko-KR" dirty="0" err="1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multiquark</a:t>
            </a:r>
            <a:r>
              <a:rPr kumimoji="1" lang="en-US" altLang="ko-KR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states could exists if there is a strong short range attraction</a:t>
            </a:r>
            <a:endParaRPr kumimoji="1" lang="en-US" altLang="ko-K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50825" y="4449961"/>
            <a:ext cx="5184576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  Flavor 1 channel could give compact configuration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3851920" y="105273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3851920" y="126876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851920" y="14847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067944" y="1052736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4067944" y="1268760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4067944" y="1484784"/>
            <a:ext cx="21602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7740352" y="1052736"/>
            <a:ext cx="864096" cy="432048"/>
            <a:chOff x="6156176" y="4365104"/>
            <a:chExt cx="864096" cy="432048"/>
          </a:xfrm>
        </p:grpSpPr>
        <p:sp>
          <p:nvSpPr>
            <p:cNvPr id="30" name="직사각형 29"/>
            <p:cNvSpPr/>
            <p:nvPr/>
          </p:nvSpPr>
          <p:spPr>
            <a:xfrm>
              <a:off x="6156176" y="436510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6156176" y="458112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588224" y="436510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6372200" y="436510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372200" y="4581128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6804248" y="4365104"/>
              <a:ext cx="216024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998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09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54592" y="115888"/>
            <a:ext cx="889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Quark wave function for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states  </a:t>
            </a:r>
            <a:r>
              <a:rPr lang="en-US" altLang="ko-KR" sz="1600" b="1" i="1" dirty="0" smtClean="0">
                <a:solidFill>
                  <a:schemeClr val="bg1"/>
                </a:solidFill>
                <a:latin typeface="Verdana" pitchFamily="34" charset="0"/>
              </a:rPr>
              <a:t>(</a:t>
            </a:r>
            <a:r>
              <a:rPr lang="en-US" altLang="ko-KR" sz="1600" b="1" i="1" dirty="0" err="1" smtClean="0">
                <a:solidFill>
                  <a:schemeClr val="bg1"/>
                </a:solidFill>
                <a:latin typeface="Verdana" pitchFamily="34" charset="0"/>
              </a:rPr>
              <a:t>W.Park</a:t>
            </a:r>
            <a:r>
              <a:rPr lang="en-US" altLang="ko-KR" sz="1600" b="1" i="1" dirty="0" smtClean="0">
                <a:solidFill>
                  <a:schemeClr val="bg1"/>
                </a:solidFill>
                <a:latin typeface="Verdana" pitchFamily="34" charset="0"/>
              </a:rPr>
              <a:t>, </a:t>
            </a:r>
            <a:r>
              <a:rPr lang="en-US" altLang="ko-KR" sz="1600" b="1" i="1" dirty="0" err="1" smtClean="0">
                <a:solidFill>
                  <a:schemeClr val="bg1"/>
                </a:solidFill>
                <a:latin typeface="Verdana" pitchFamily="34" charset="0"/>
              </a:rPr>
              <a:t>A.Park</a:t>
            </a:r>
            <a:r>
              <a:rPr lang="en-US" altLang="ko-KR" sz="1600" b="1" i="1" dirty="0" smtClean="0">
                <a:solidFill>
                  <a:schemeClr val="bg1"/>
                </a:solidFill>
                <a:latin typeface="Verdana" pitchFamily="34" charset="0"/>
              </a:rPr>
              <a:t>, SHL) </a:t>
            </a:r>
            <a:endParaRPr lang="en-US" altLang="ko-KR" sz="16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052736"/>
            <a:ext cx="781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Some Previous works have limited </a:t>
            </a:r>
            <a:r>
              <a:rPr lang="en-US" altLang="ko-KR" dirty="0" err="1" smtClean="0"/>
              <a:t>Fock</a:t>
            </a:r>
            <a:r>
              <a:rPr lang="en-US" altLang="ko-KR" dirty="0" smtClean="0"/>
              <a:t> space: </a:t>
            </a:r>
            <a:r>
              <a:rPr lang="en-US" altLang="ko-KR" dirty="0" err="1" smtClean="0"/>
              <a:t>diquark</a:t>
            </a:r>
            <a:r>
              <a:rPr lang="en-US" altLang="ko-KR" dirty="0" smtClean="0"/>
              <a:t> picture …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232" y="1556792"/>
            <a:ext cx="744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Hard to picture interplay between various contribution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6232" y="2123564"/>
            <a:ext cx="744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Hard to understand SU(3) breaking effects.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2843644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 </a:t>
            </a:r>
            <a:r>
              <a:rPr lang="en-US" altLang="ko-KR" dirty="0" smtClean="0">
                <a:solidFill>
                  <a:srgbClr val="FF0000"/>
                </a:solidFill>
              </a:rPr>
              <a:t>Work out the full (color) x (spin) x (flavor) wave function for all </a:t>
            </a:r>
            <a:r>
              <a:rPr lang="en-US" altLang="ko-KR" dirty="0" err="1" smtClean="0">
                <a:solidFill>
                  <a:srgbClr val="FF0000"/>
                </a:solidFill>
              </a:rPr>
              <a:t>multiquark</a:t>
            </a:r>
            <a:r>
              <a:rPr lang="en-US" altLang="ko-KR" dirty="0" smtClean="0">
                <a:solidFill>
                  <a:srgbClr val="FF0000"/>
                </a:solidFill>
              </a:rPr>
              <a:t> configurations at least for the ground state s-wave states 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2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61255</TotalTime>
  <Words>1585</Words>
  <Application>Microsoft Office PowerPoint</Application>
  <PresentationFormat>화면 슬라이드 쇼(4:3)</PresentationFormat>
  <Paragraphs>449</Paragraphs>
  <Slides>36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36</vt:i4>
      </vt:variant>
    </vt:vector>
  </HeadingPairs>
  <TitlesOfParts>
    <vt:vector size="54" baseType="lpstr">
      <vt:lpstr>Arial Unicode MS</vt:lpstr>
      <vt:lpstr>HY헤드라인M</vt:lpstr>
      <vt:lpstr>MS Mincho</vt:lpstr>
      <vt:lpstr>ＭＳ Ｐゴシック</vt:lpstr>
      <vt:lpstr>굴림</vt:lpstr>
      <vt:lpstr>맑은 고딕</vt:lpstr>
      <vt:lpstr>Arial</vt:lpstr>
      <vt:lpstr>Californian FB</vt:lpstr>
      <vt:lpstr>Comic Sans MS</vt:lpstr>
      <vt:lpstr>Microsoft Himalaya</vt:lpstr>
      <vt:lpstr>Symbol</vt:lpstr>
      <vt:lpstr>Times New Roman</vt:lpstr>
      <vt:lpstr>Verdana</vt:lpstr>
      <vt:lpstr>Wingdings</vt:lpstr>
      <vt:lpstr>Office 테마</vt:lpstr>
      <vt:lpstr>Equation</vt:lpstr>
      <vt:lpstr>수식</vt:lpstr>
      <vt:lpstr>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이수형교수님10</cp:lastModifiedBy>
  <cp:revision>2652</cp:revision>
  <dcterms:created xsi:type="dcterms:W3CDTF">2006-10-05T04:04:58Z</dcterms:created>
  <dcterms:modified xsi:type="dcterms:W3CDTF">2017-11-16T11:23:00Z</dcterms:modified>
</cp:coreProperties>
</file>