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62" r:id="rId3"/>
    <p:sldId id="266" r:id="rId4"/>
    <p:sldId id="267" r:id="rId5"/>
    <p:sldId id="265" r:id="rId6"/>
    <p:sldId id="264" r:id="rId7"/>
    <p:sldId id="268" r:id="rId8"/>
    <p:sldId id="269" r:id="rId9"/>
    <p:sldId id="272" r:id="rId10"/>
    <p:sldId id="275" r:id="rId11"/>
    <p:sldId id="276" r:id="rId12"/>
    <p:sldId id="273" r:id="rId13"/>
    <p:sldId id="289" r:id="rId14"/>
    <p:sldId id="277" r:id="rId15"/>
    <p:sldId id="280" r:id="rId16"/>
    <p:sldId id="278" r:id="rId17"/>
    <p:sldId id="281" r:id="rId18"/>
    <p:sldId id="282" r:id="rId19"/>
    <p:sldId id="283" r:id="rId20"/>
    <p:sldId id="270" r:id="rId21"/>
    <p:sldId id="285" r:id="rId22"/>
    <p:sldId id="287" r:id="rId23"/>
    <p:sldId id="284" r:id="rId24"/>
    <p:sldId id="286" r:id="rId25"/>
    <p:sldId id="291" r:id="rId26"/>
    <p:sldId id="292" r:id="rId27"/>
    <p:sldId id="290" r:id="rId28"/>
    <p:sldId id="259" r:id="rId29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4" autoAdjust="0"/>
    <p:restoredTop sz="94660"/>
  </p:normalViewPr>
  <p:slideViewPr>
    <p:cSldViewPr snapToGrid="0">
      <p:cViewPr varScale="1">
        <p:scale>
          <a:sx n="49" d="100"/>
          <a:sy n="49" d="100"/>
        </p:scale>
        <p:origin x="-346" y="-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7BD3C-996F-494F-9ED3-5D22929BC7D8}" type="datetimeFigureOut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19579-00E4-4C57-9EA4-A5D8FF0F867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4778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7BD3C-996F-494F-9ED3-5D22929BC7D8}" type="datetimeFigureOut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19579-00E4-4C57-9EA4-A5D8FF0F867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665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7BD3C-996F-494F-9ED3-5D22929BC7D8}" type="datetimeFigureOut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19579-00E4-4C57-9EA4-A5D8FF0F867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81478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7BD3C-996F-494F-9ED3-5D22929BC7D8}" type="datetimeFigureOut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19579-00E4-4C57-9EA4-A5D8FF0F867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7701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7BD3C-996F-494F-9ED3-5D22929BC7D8}" type="datetimeFigureOut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19579-00E4-4C57-9EA4-A5D8FF0F867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9152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7BD3C-996F-494F-9ED3-5D22929BC7D8}" type="datetimeFigureOut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19579-00E4-4C57-9EA4-A5D8FF0F867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9822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7BD3C-996F-494F-9ED3-5D22929BC7D8}" type="datetimeFigureOut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19579-00E4-4C57-9EA4-A5D8FF0F867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2523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7BD3C-996F-494F-9ED3-5D22929BC7D8}" type="datetimeFigureOut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19579-00E4-4C57-9EA4-A5D8FF0F867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02532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7BD3C-996F-494F-9ED3-5D22929BC7D8}" type="datetimeFigureOut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19579-00E4-4C57-9EA4-A5D8FF0F867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1670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7BD3C-996F-494F-9ED3-5D22929BC7D8}" type="datetimeFigureOut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19579-00E4-4C57-9EA4-A5D8FF0F867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6964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7BD3C-996F-494F-9ED3-5D22929BC7D8}" type="datetimeFigureOut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19579-00E4-4C57-9EA4-A5D8FF0F867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2390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7BD3C-996F-494F-9ED3-5D22929BC7D8}" type="datetimeFigureOut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919579-00E4-4C57-9EA4-A5D8FF0F867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7828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emf"/><Relationship Id="rId3" Type="http://schemas.openxmlformats.org/officeDocument/2006/relationships/image" Target="../media/image39.emf"/><Relationship Id="rId7" Type="http://schemas.openxmlformats.org/officeDocument/2006/relationships/image" Target="../media/image43.png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emf"/><Relationship Id="rId9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10" Type="http://schemas.openxmlformats.org/officeDocument/2006/relationships/image" Target="../media/image69.png"/><Relationship Id="rId4" Type="http://schemas.openxmlformats.org/officeDocument/2006/relationships/image" Target="../media/image65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76.png"/><Relationship Id="rId7" Type="http://schemas.openxmlformats.org/officeDocument/2006/relationships/image" Target="../media/image80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9.png"/><Relationship Id="rId11" Type="http://schemas.openxmlformats.org/officeDocument/2006/relationships/image" Target="../media/image84.png"/><Relationship Id="rId5" Type="http://schemas.openxmlformats.org/officeDocument/2006/relationships/image" Target="../media/image78.png"/><Relationship Id="rId10" Type="http://schemas.openxmlformats.org/officeDocument/2006/relationships/image" Target="../media/image83.png"/><Relationship Id="rId4" Type="http://schemas.openxmlformats.org/officeDocument/2006/relationships/image" Target="../media/image77.png"/><Relationship Id="rId9" Type="http://schemas.openxmlformats.org/officeDocument/2006/relationships/image" Target="../media/image8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3" Type="http://schemas.openxmlformats.org/officeDocument/2006/relationships/image" Target="../media/image86.png"/><Relationship Id="rId7" Type="http://schemas.openxmlformats.org/officeDocument/2006/relationships/image" Target="../media/image90.png"/><Relationship Id="rId12" Type="http://schemas.openxmlformats.org/officeDocument/2006/relationships/image" Target="../media/image95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9.png"/><Relationship Id="rId11" Type="http://schemas.openxmlformats.org/officeDocument/2006/relationships/image" Target="../media/image94.png"/><Relationship Id="rId5" Type="http://schemas.openxmlformats.org/officeDocument/2006/relationships/image" Target="../media/image88.png"/><Relationship Id="rId10" Type="http://schemas.openxmlformats.org/officeDocument/2006/relationships/image" Target="../media/image93.png"/><Relationship Id="rId4" Type="http://schemas.openxmlformats.org/officeDocument/2006/relationships/image" Target="../media/image87.png"/><Relationship Id="rId9" Type="http://schemas.openxmlformats.org/officeDocument/2006/relationships/image" Target="../media/image9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png"/><Relationship Id="rId3" Type="http://schemas.openxmlformats.org/officeDocument/2006/relationships/image" Target="../media/image97.png"/><Relationship Id="rId7" Type="http://schemas.openxmlformats.org/officeDocument/2006/relationships/image" Target="../media/image101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0.png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2.png"/><Relationship Id="rId5" Type="http://schemas.openxmlformats.org/officeDocument/2006/relationships/image" Target="../media/image111.png"/><Relationship Id="rId4" Type="http://schemas.openxmlformats.org/officeDocument/2006/relationships/image" Target="../media/image110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2123" y="0"/>
            <a:ext cx="13044123" cy="9784287"/>
          </a:xfrm>
          <a:prstGeom prst="rect">
            <a:avLst/>
          </a:prstGeom>
        </p:spPr>
      </p:pic>
      <p:sp>
        <p:nvSpPr>
          <p:cNvPr id="5" name="제목 3"/>
          <p:cNvSpPr txBox="1">
            <a:spLocks/>
          </p:cNvSpPr>
          <p:nvPr/>
        </p:nvSpPr>
        <p:spPr>
          <a:xfrm>
            <a:off x="1114245" y="102765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Skyrmion</a:t>
            </a:r>
            <a:r>
              <a:rPr lang="ko-KR" altLang="en-US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r>
              <a:rPr lang="en-US" altLang="ko-KR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and Exotic Baryons</a:t>
            </a:r>
            <a:endParaRPr lang="ko-KR" altLang="en-US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>
          <a:xfrm>
            <a:off x="1252268" y="4001318"/>
            <a:ext cx="10515600" cy="8522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3600" dirty="0">
                <a:solidFill>
                  <a:schemeClr val="bg1"/>
                </a:solidFill>
                <a:latin typeface="Comic Sans MS" panose="030F0702030302020204" pitchFamily="66" charset="0"/>
              </a:rPr>
              <a:t>H</a:t>
            </a:r>
            <a:r>
              <a:rPr lang="en-US" altLang="ko-KR" sz="36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yun </a:t>
            </a:r>
            <a:r>
              <a:rPr lang="en-US" altLang="ko-KR" sz="36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Kyu</a:t>
            </a:r>
            <a:r>
              <a:rPr lang="en-US" altLang="ko-KR" sz="36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Lee, </a:t>
            </a:r>
            <a:r>
              <a:rPr lang="en-US" altLang="ko-KR" sz="36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Hanyang</a:t>
            </a:r>
            <a:r>
              <a:rPr lang="en-US" altLang="ko-KR" sz="36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Univ.  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7" name="내용 개체 틀 2"/>
          <p:cNvSpPr txBox="1">
            <a:spLocks/>
          </p:cNvSpPr>
          <p:nvPr/>
        </p:nvSpPr>
        <p:spPr>
          <a:xfrm>
            <a:off x="6580825" y="212964"/>
            <a:ext cx="5187043" cy="62366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 </a:t>
            </a:r>
            <a:r>
              <a:rPr lang="en-US" altLang="ko-KR" dirty="0" smtClean="0">
                <a:solidFill>
                  <a:schemeClr val="bg1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SYNPA2017, </a:t>
            </a:r>
            <a:r>
              <a:rPr lang="ko-KR" altLang="en-US" dirty="0" smtClean="0">
                <a:solidFill>
                  <a:schemeClr val="bg1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전남대학교  </a:t>
            </a:r>
            <a:r>
              <a:rPr lang="en-US" altLang="ko-KR" sz="3200" baseline="-25000" dirty="0" smtClean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endParaRPr lang="en-US" altLang="ko-KR" sz="3200" dirty="0" smtClean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ko-KR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5212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25725" y="1853893"/>
            <a:ext cx="7667625" cy="4086225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136064" y="1919159"/>
            <a:ext cx="3829507" cy="3955694"/>
          </a:xfrm>
          <a:prstGeom prst="rect">
            <a:avLst/>
          </a:prstGeom>
        </p:spPr>
      </p:pic>
      <p:sp>
        <p:nvSpPr>
          <p:cNvPr id="13" name="내용 개체 틀 4"/>
          <p:cNvSpPr txBox="1">
            <a:spLocks/>
          </p:cNvSpPr>
          <p:nvPr/>
        </p:nvSpPr>
        <p:spPr>
          <a:xfrm>
            <a:off x="457293" y="1108720"/>
            <a:ext cx="7826829" cy="6242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dirty="0" err="1" smtClean="0"/>
              <a:t>Skyrmion</a:t>
            </a:r>
            <a:r>
              <a:rPr lang="en-US" altLang="ko-KR" dirty="0" smtClean="0"/>
              <a:t> at Stony Brook, 1982 Winter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11" name="내용 개체 틀 2"/>
          <p:cNvSpPr txBox="1">
            <a:spLocks/>
          </p:cNvSpPr>
          <p:nvPr/>
        </p:nvSpPr>
        <p:spPr>
          <a:xfrm>
            <a:off x="405340" y="76847"/>
            <a:ext cx="10515600" cy="85226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3600" dirty="0" smtClean="0">
                <a:latin typeface="Comic Sans MS" panose="030F0702030302020204" pitchFamily="66" charset="0"/>
              </a:rPr>
              <a:t>II.  </a:t>
            </a:r>
            <a:r>
              <a:rPr lang="en-US" altLang="ko-KR" sz="3600" dirty="0" err="1" smtClean="0">
                <a:latin typeface="Comic Sans MS" panose="030F0702030302020204" pitchFamily="66" charset="0"/>
              </a:rPr>
              <a:t>Skyrmion</a:t>
            </a:r>
            <a:endParaRPr lang="ko-KR" altLang="en-US" dirty="0"/>
          </a:p>
        </p:txBody>
      </p:sp>
      <p:cxnSp>
        <p:nvCxnSpPr>
          <p:cNvPr id="6" name="직선 화살표 연결선 5"/>
          <p:cNvCxnSpPr/>
          <p:nvPr/>
        </p:nvCxnSpPr>
        <p:spPr>
          <a:xfrm>
            <a:off x="190191" y="4147457"/>
            <a:ext cx="0" cy="636814"/>
          </a:xfrm>
          <a:prstGeom prst="straightConnector1">
            <a:avLst/>
          </a:prstGeom>
          <a:ln w="444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779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600" y="1384300"/>
            <a:ext cx="9342602" cy="4673600"/>
          </a:xfrm>
          <a:prstGeom prst="rect">
            <a:avLst/>
          </a:prstGeom>
        </p:spPr>
      </p:pic>
      <p:sp>
        <p:nvSpPr>
          <p:cNvPr id="3" name="내용 개체 틀 4"/>
          <p:cNvSpPr txBox="1">
            <a:spLocks/>
          </p:cNvSpPr>
          <p:nvPr/>
        </p:nvSpPr>
        <p:spPr>
          <a:xfrm>
            <a:off x="736600" y="302823"/>
            <a:ext cx="10515600" cy="6242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dirty="0" smtClean="0"/>
              <a:t>T.H.R. </a:t>
            </a:r>
            <a:r>
              <a:rPr lang="en-US" altLang="ko-KR" dirty="0" err="1" smtClean="0"/>
              <a:t>Skyrme</a:t>
            </a:r>
            <a:r>
              <a:rPr lang="en-US" altLang="ko-KR" dirty="0" smtClean="0"/>
              <a:t>, Proc. Roy. Soc. </a:t>
            </a:r>
            <a:r>
              <a:rPr lang="en-US" altLang="ko-KR" dirty="0" err="1" smtClean="0"/>
              <a:t>Lond</a:t>
            </a:r>
            <a:r>
              <a:rPr lang="en-US" altLang="ko-KR" dirty="0" smtClean="0"/>
              <a:t>., A252(1961)127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6440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 txBox="1">
            <a:spLocks/>
          </p:cNvSpPr>
          <p:nvPr/>
        </p:nvSpPr>
        <p:spPr>
          <a:xfrm>
            <a:off x="159083" y="163286"/>
            <a:ext cx="10515600" cy="85226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3600" dirty="0" smtClean="0">
                <a:latin typeface="Comic Sans MS" panose="030F0702030302020204" pitchFamily="66" charset="0"/>
              </a:rPr>
              <a:t>A. Topological soliton  </a:t>
            </a:r>
            <a:endParaRPr lang="ko-KR" altLang="en-US" dirty="0"/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557740" y="1054302"/>
            <a:ext cx="10515600" cy="54822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3200" dirty="0" smtClean="0">
                <a:latin typeface="Comic Sans MS" panose="030F0702030302020204" pitchFamily="66" charset="0"/>
              </a:rPr>
              <a:t>Spontaneous breaking of chiral symmetry </a:t>
            </a:r>
            <a:endParaRPr lang="ko-KR" altLang="en-US" sz="32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>
          <a:xfrm>
            <a:off x="557740" y="2407943"/>
            <a:ext cx="11247817" cy="222937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3200" dirty="0" err="1" smtClean="0">
                <a:latin typeface="Comic Sans MS" panose="030F0702030302020204" pitchFamily="66" charset="0"/>
              </a:rPr>
              <a:t>Glodstone</a:t>
            </a:r>
            <a:r>
              <a:rPr lang="en-US" altLang="ko-KR" sz="3200" dirty="0" smtClean="0">
                <a:latin typeface="Comic Sans MS" panose="030F0702030302020204" pitchFamily="66" charset="0"/>
              </a:rPr>
              <a:t> bosons : </a:t>
            </a:r>
            <a:r>
              <a:rPr lang="en-US" altLang="ko-KR" sz="3200" dirty="0" err="1" smtClean="0">
                <a:latin typeface="Comic Sans MS" panose="030F0702030302020204" pitchFamily="66" charset="0"/>
              </a:rPr>
              <a:t>pions</a:t>
            </a:r>
            <a:r>
              <a:rPr lang="en-US" altLang="ko-KR" sz="3200" dirty="0" smtClean="0">
                <a:latin typeface="Comic Sans MS" panose="030F0702030302020204" pitchFamily="66" charset="0"/>
              </a:rPr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ko-KR" sz="3200" dirty="0" smtClean="0">
                <a:latin typeface="Comic Sans MS" panose="030F0702030302020204" pitchFamily="66" charset="0"/>
              </a:rPr>
              <a:t>  transformation: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ko-KR" sz="3200" dirty="0" smtClean="0">
                <a:latin typeface="Comic Sans MS" panose="030F0702030302020204" pitchFamily="66" charset="0"/>
              </a:rPr>
              <a:t>     linearly  under 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ko-KR" sz="3200" dirty="0">
                <a:latin typeface="Comic Sans MS" panose="030F0702030302020204" pitchFamily="66" charset="0"/>
              </a:rPr>
              <a:t> </a:t>
            </a:r>
            <a:r>
              <a:rPr lang="en-US" altLang="ko-KR" sz="3200" dirty="0" smtClean="0">
                <a:latin typeface="Comic Sans MS" panose="030F0702030302020204" pitchFamily="66" charset="0"/>
              </a:rPr>
              <a:t>    non-linearly  under </a:t>
            </a:r>
            <a:endParaRPr lang="ko-KR" altLang="en-US" sz="32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024" y="1602525"/>
            <a:ext cx="5805678" cy="608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9549" y="3479074"/>
            <a:ext cx="1534668" cy="55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4217" y="4019114"/>
            <a:ext cx="3684651" cy="608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4217" y="2136321"/>
            <a:ext cx="3098597" cy="103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063" y="5497281"/>
            <a:ext cx="351282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내용 개체 틀 2"/>
          <p:cNvSpPr txBox="1">
            <a:spLocks/>
          </p:cNvSpPr>
          <p:nvPr/>
        </p:nvSpPr>
        <p:spPr>
          <a:xfrm>
            <a:off x="569757" y="4924568"/>
            <a:ext cx="7790472" cy="54822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3200" dirty="0" smtClean="0">
                <a:latin typeface="Comic Sans MS" panose="030F0702030302020204" pitchFamily="66" charset="0"/>
              </a:rPr>
              <a:t>Non-linear realization  </a:t>
            </a:r>
            <a:endParaRPr lang="ko-KR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90664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 txBox="1">
            <a:spLocks/>
          </p:cNvSpPr>
          <p:nvPr/>
        </p:nvSpPr>
        <p:spPr>
          <a:xfrm>
            <a:off x="557740" y="521995"/>
            <a:ext cx="10515600" cy="54822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3200" dirty="0" err="1" smtClean="0">
                <a:latin typeface="Comic Sans MS" panose="030F0702030302020204" pitchFamily="66" charset="0"/>
              </a:rPr>
              <a:t>Skyrme</a:t>
            </a:r>
            <a:r>
              <a:rPr lang="en-US" altLang="ko-KR" sz="3200" dirty="0" smtClean="0">
                <a:latin typeface="Comic Sans MS" panose="030F0702030302020204" pitchFamily="66" charset="0"/>
              </a:rPr>
              <a:t> (1961)  </a:t>
            </a:r>
            <a:endParaRPr lang="ko-KR" altLang="en-US" sz="3200" dirty="0"/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1004607" y="1070218"/>
            <a:ext cx="10515600" cy="54822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3200" dirty="0" smtClean="0">
                <a:latin typeface="Comic Sans MS" panose="030F0702030302020204" pitchFamily="66" charset="0"/>
              </a:rPr>
              <a:t>Baryon : topological soliton of nonlinear meson theory  </a:t>
            </a:r>
            <a:endParaRPr lang="ko-KR" altLang="en-US" sz="32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>
          <a:xfrm>
            <a:off x="557740" y="2103021"/>
            <a:ext cx="10515600" cy="54822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3200" dirty="0" smtClean="0">
                <a:latin typeface="Comic Sans MS" panose="030F0702030302020204" pitchFamily="66" charset="0"/>
              </a:rPr>
              <a:t>‘t </a:t>
            </a:r>
            <a:r>
              <a:rPr lang="en-US" altLang="ko-KR" sz="3200" dirty="0" err="1" smtClean="0">
                <a:latin typeface="Comic Sans MS" panose="030F0702030302020204" pitchFamily="66" charset="0"/>
              </a:rPr>
              <a:t>Hooft</a:t>
            </a:r>
            <a:r>
              <a:rPr lang="en-US" altLang="ko-KR" sz="3200" dirty="0" smtClean="0">
                <a:latin typeface="Comic Sans MS" panose="030F0702030302020204" pitchFamily="66" charset="0"/>
              </a:rPr>
              <a:t>(1974) </a:t>
            </a:r>
            <a:endParaRPr lang="ko-KR" altLang="en-US" sz="3200" dirty="0"/>
          </a:p>
        </p:txBody>
      </p:sp>
      <p:sp>
        <p:nvSpPr>
          <p:cNvPr id="6" name="내용 개체 틀 2"/>
          <p:cNvSpPr txBox="1">
            <a:spLocks/>
          </p:cNvSpPr>
          <p:nvPr/>
        </p:nvSpPr>
        <p:spPr>
          <a:xfrm>
            <a:off x="1113096" y="2651244"/>
            <a:ext cx="10515600" cy="54822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3200" dirty="0" smtClean="0">
                <a:latin typeface="Comic Sans MS" panose="030F0702030302020204" pitchFamily="66" charset="0"/>
              </a:rPr>
              <a:t>QCD ~ effective meson theory at  </a:t>
            </a:r>
            <a:endParaRPr lang="ko-KR" altLang="en-US" sz="3200" dirty="0"/>
          </a:p>
        </p:txBody>
      </p:sp>
      <p:sp>
        <p:nvSpPr>
          <p:cNvPr id="7" name="내용 개체 틀 2"/>
          <p:cNvSpPr txBox="1">
            <a:spLocks/>
          </p:cNvSpPr>
          <p:nvPr/>
        </p:nvSpPr>
        <p:spPr>
          <a:xfrm>
            <a:off x="557740" y="3766506"/>
            <a:ext cx="3301338" cy="54822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3200" dirty="0" smtClean="0">
                <a:latin typeface="Comic Sans MS" panose="030F0702030302020204" pitchFamily="66" charset="0"/>
              </a:rPr>
              <a:t>Witten </a:t>
            </a:r>
            <a:endParaRPr lang="ko-KR" altLang="en-US" sz="3200" dirty="0"/>
          </a:p>
        </p:txBody>
      </p:sp>
      <p:sp>
        <p:nvSpPr>
          <p:cNvPr id="9" name="내용 개체 틀 2"/>
          <p:cNvSpPr txBox="1">
            <a:spLocks/>
          </p:cNvSpPr>
          <p:nvPr/>
        </p:nvSpPr>
        <p:spPr>
          <a:xfrm>
            <a:off x="710140" y="4314729"/>
            <a:ext cx="10515600" cy="54822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3200" dirty="0" smtClean="0">
                <a:latin typeface="Comic Sans MS" panose="030F0702030302020204" pitchFamily="66" charset="0"/>
              </a:rPr>
              <a:t>(1979) Baryon: soliton of effective meson Theory    </a:t>
            </a:r>
            <a:endParaRPr lang="ko-KR" altLang="en-US" sz="32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1483" y="2637492"/>
            <a:ext cx="164782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9427" y="4300976"/>
            <a:ext cx="164782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내용 개체 틀 2"/>
          <p:cNvSpPr txBox="1">
            <a:spLocks/>
          </p:cNvSpPr>
          <p:nvPr/>
        </p:nvSpPr>
        <p:spPr>
          <a:xfrm>
            <a:off x="710140" y="5032616"/>
            <a:ext cx="10136091" cy="54822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3200" dirty="0" smtClean="0">
                <a:latin typeface="Comic Sans MS" panose="030F0702030302020204" pitchFamily="66" charset="0"/>
              </a:rPr>
              <a:t>(1983) Winding number = Baryon number  </a:t>
            </a:r>
            <a:endParaRPr lang="ko-KR" altLang="en-US" sz="3200" dirty="0"/>
          </a:p>
        </p:txBody>
      </p:sp>
    </p:spTree>
    <p:extLst>
      <p:ext uri="{BB962C8B-B14F-4D97-AF65-F5344CB8AC3E}">
        <p14:creationId xmlns:p14="http://schemas.microsoft.com/office/powerpoint/2010/main" val="95582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 txBox="1">
            <a:spLocks/>
          </p:cNvSpPr>
          <p:nvPr/>
        </p:nvSpPr>
        <p:spPr>
          <a:xfrm>
            <a:off x="505408" y="433545"/>
            <a:ext cx="9041234" cy="54822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3200" dirty="0" smtClean="0">
                <a:latin typeface="Comic Sans MS" panose="030F0702030302020204" pitchFamily="66" charset="0"/>
              </a:rPr>
              <a:t>   Non-trivial mapping: topological number B     </a:t>
            </a:r>
            <a:endParaRPr lang="ko-KR" altLang="en-US" sz="3200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9450" y="1686618"/>
            <a:ext cx="6416802" cy="88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그룹 5"/>
          <p:cNvGrpSpPr/>
          <p:nvPr/>
        </p:nvGrpSpPr>
        <p:grpSpPr>
          <a:xfrm>
            <a:off x="955448" y="2804842"/>
            <a:ext cx="9642897" cy="1088064"/>
            <a:chOff x="955448" y="2804842"/>
            <a:chExt cx="9642897" cy="1088064"/>
          </a:xfrm>
        </p:grpSpPr>
        <p:sp>
          <p:nvSpPr>
            <p:cNvPr id="11" name="내용 개체 틀 2"/>
            <p:cNvSpPr txBox="1">
              <a:spLocks/>
            </p:cNvSpPr>
            <p:nvPr/>
          </p:nvSpPr>
          <p:spPr>
            <a:xfrm>
              <a:off x="955448" y="2804842"/>
              <a:ext cx="5768106" cy="548223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marL="228600" indent="-228600" algn="l" defTabSz="914400" rtl="0" eaLnBrk="1" latinLnBrk="1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altLang="ko-KR" dirty="0" err="1" smtClean="0">
                  <a:latin typeface="Comic Sans MS" panose="030F0702030302020204" pitchFamily="66" charset="0"/>
                </a:rPr>
                <a:t>Skyrme</a:t>
              </a:r>
              <a:r>
                <a:rPr lang="en-US" altLang="ko-KR" dirty="0" smtClean="0">
                  <a:latin typeface="Comic Sans MS" panose="030F0702030302020204" pitchFamily="66" charset="0"/>
                </a:rPr>
                <a:t>(1961), Witten(1983)</a:t>
              </a:r>
              <a:endParaRPr lang="ko-KR" altLang="en-US" dirty="0"/>
            </a:p>
          </p:txBody>
        </p:sp>
        <p:sp>
          <p:nvSpPr>
            <p:cNvPr id="12" name="내용 개체 틀 2"/>
            <p:cNvSpPr txBox="1">
              <a:spLocks/>
            </p:cNvSpPr>
            <p:nvPr/>
          </p:nvSpPr>
          <p:spPr>
            <a:xfrm>
              <a:off x="2099490" y="3344683"/>
              <a:ext cx="8498855" cy="548223"/>
            </a:xfrm>
            <a:prstGeom prst="rect">
              <a:avLst/>
            </a:prstGeom>
            <a:ln w="31750">
              <a:solidFill>
                <a:srgbClr val="FF0000"/>
              </a:solidFill>
            </a:ln>
          </p:spPr>
          <p:txBody>
            <a:bodyPr>
              <a:normAutofit/>
            </a:bodyPr>
            <a:lstStyle>
              <a:lvl1pPr marL="228600" indent="-228600" algn="l" defTabSz="914400" rtl="0" eaLnBrk="1" latinLnBrk="1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altLang="ko-KR" sz="3200" dirty="0" smtClean="0">
                  <a:latin typeface="Comic Sans MS" panose="030F0702030302020204" pitchFamily="66" charset="0"/>
                </a:rPr>
                <a:t>topological number B </a:t>
              </a:r>
              <a:r>
                <a:rPr lang="en-US" altLang="ko-KR" sz="3200" dirty="0" smtClean="0">
                  <a:latin typeface="Comic Sans MS" panose="030F0702030302020204" pitchFamily="66" charset="0"/>
                  <a:sym typeface="Wingdings" panose="05000000000000000000" pitchFamily="2" charset="2"/>
                </a:rPr>
                <a:t> Baryon </a:t>
              </a:r>
              <a:r>
                <a:rPr lang="en-US" altLang="ko-KR" sz="3200" dirty="0">
                  <a:latin typeface="Comic Sans MS" panose="030F0702030302020204" pitchFamily="66" charset="0"/>
                  <a:sym typeface="Wingdings" panose="05000000000000000000" pitchFamily="2" charset="2"/>
                </a:rPr>
                <a:t>N</a:t>
              </a:r>
              <a:r>
                <a:rPr lang="en-US" altLang="ko-KR" sz="3200" dirty="0" smtClean="0">
                  <a:latin typeface="Comic Sans MS" panose="030F0702030302020204" pitchFamily="66" charset="0"/>
                  <a:sym typeface="Wingdings" panose="05000000000000000000" pitchFamily="2" charset="2"/>
                </a:rPr>
                <a:t>umber </a:t>
              </a:r>
              <a:r>
                <a:rPr lang="en-US" altLang="ko-KR" sz="3200" dirty="0" smtClean="0">
                  <a:latin typeface="Comic Sans MS" panose="030F0702030302020204" pitchFamily="66" charset="0"/>
                </a:rPr>
                <a:t>    </a:t>
              </a:r>
              <a:endParaRPr lang="ko-KR" altLang="en-US" sz="3200" dirty="0"/>
            </a:p>
          </p:txBody>
        </p:sp>
      </p:grp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9450" y="981768"/>
            <a:ext cx="494347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그룹 4"/>
          <p:cNvGrpSpPr/>
          <p:nvPr/>
        </p:nvGrpSpPr>
        <p:grpSpPr>
          <a:xfrm>
            <a:off x="962615" y="4161349"/>
            <a:ext cx="7790472" cy="2176691"/>
            <a:chOff x="962615" y="4161349"/>
            <a:chExt cx="7790472" cy="2176691"/>
          </a:xfrm>
        </p:grpSpPr>
        <p:sp>
          <p:nvSpPr>
            <p:cNvPr id="13" name="내용 개체 틀 2"/>
            <p:cNvSpPr txBox="1">
              <a:spLocks/>
            </p:cNvSpPr>
            <p:nvPr/>
          </p:nvSpPr>
          <p:spPr>
            <a:xfrm>
              <a:off x="962615" y="4161349"/>
              <a:ext cx="7790472" cy="548223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marL="228600" indent="-228600" algn="l" defTabSz="914400" rtl="0" eaLnBrk="1" latinLnBrk="1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altLang="ko-KR" sz="3200" dirty="0" err="1" smtClean="0">
                  <a:latin typeface="Comic Sans MS" panose="030F0702030302020204" pitchFamily="66" charset="0"/>
                </a:rPr>
                <a:t>Skyrmion</a:t>
              </a:r>
              <a:r>
                <a:rPr lang="en-US" altLang="ko-KR" sz="3200" dirty="0">
                  <a:latin typeface="Comic Sans MS" panose="030F0702030302020204" pitchFamily="66" charset="0"/>
                </a:rPr>
                <a:t>:</a:t>
              </a:r>
              <a:r>
                <a:rPr lang="en-US" altLang="ko-KR" sz="3200" dirty="0" smtClean="0">
                  <a:latin typeface="Comic Sans MS" panose="030F0702030302020204" pitchFamily="66" charset="0"/>
                </a:rPr>
                <a:t> Baryon number B    </a:t>
              </a:r>
              <a:endParaRPr lang="ko-KR" altLang="en-US" sz="3200" dirty="0"/>
            </a:p>
          </p:txBody>
        </p:sp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6789" y="4809093"/>
              <a:ext cx="2930347" cy="643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4834" y="4906934"/>
              <a:ext cx="1456182" cy="4480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8" name="Picture 10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43314" y="5489934"/>
              <a:ext cx="2992374" cy="848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99749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2"/>
          <p:cNvSpPr txBox="1">
            <a:spLocks/>
          </p:cNvSpPr>
          <p:nvPr/>
        </p:nvSpPr>
        <p:spPr>
          <a:xfrm>
            <a:off x="159083" y="342900"/>
            <a:ext cx="10515600" cy="85226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3600" dirty="0">
                <a:latin typeface="Comic Sans MS" panose="030F0702030302020204" pitchFamily="66" charset="0"/>
              </a:rPr>
              <a:t>B</a:t>
            </a:r>
            <a:r>
              <a:rPr lang="en-US" altLang="ko-KR" sz="3600" dirty="0" smtClean="0">
                <a:latin typeface="Comic Sans MS" panose="030F0702030302020204" pitchFamily="66" charset="0"/>
              </a:rPr>
              <a:t>. Effective </a:t>
            </a:r>
            <a:r>
              <a:rPr lang="en-US" altLang="ko-KR" sz="3600" dirty="0" err="1" smtClean="0">
                <a:latin typeface="Comic Sans MS" panose="030F0702030302020204" pitchFamily="66" charset="0"/>
              </a:rPr>
              <a:t>lagrangian</a:t>
            </a:r>
            <a:r>
              <a:rPr lang="en-US" altLang="ko-KR" sz="3600" dirty="0" smtClean="0">
                <a:latin typeface="Comic Sans MS" panose="030F0702030302020204" pitchFamily="66" charset="0"/>
              </a:rPr>
              <a:t> for </a:t>
            </a:r>
            <a:r>
              <a:rPr lang="en-US" altLang="ko-KR" sz="3600" dirty="0" err="1" smtClean="0">
                <a:latin typeface="Comic Sans MS" panose="030F0702030302020204" pitchFamily="66" charset="0"/>
              </a:rPr>
              <a:t>skyrmion</a:t>
            </a:r>
            <a:r>
              <a:rPr lang="en-US" altLang="ko-KR" sz="3600" dirty="0" smtClean="0">
                <a:latin typeface="Comic Sans MS" panose="030F0702030302020204" pitchFamily="66" charset="0"/>
              </a:rPr>
              <a:t>  </a:t>
            </a:r>
            <a:endParaRPr lang="ko-KR" altLang="en-US" dirty="0"/>
          </a:p>
        </p:txBody>
      </p:sp>
      <p:sp>
        <p:nvSpPr>
          <p:cNvPr id="3" name="내용 개체 틀 2"/>
          <p:cNvSpPr txBox="1">
            <a:spLocks/>
          </p:cNvSpPr>
          <p:nvPr/>
        </p:nvSpPr>
        <p:spPr>
          <a:xfrm>
            <a:off x="851655" y="1204434"/>
            <a:ext cx="3671360" cy="54822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3200" dirty="0" err="1" smtClean="0">
                <a:latin typeface="Comic Sans MS" panose="030F0702030302020204" pitchFamily="66" charset="0"/>
              </a:rPr>
              <a:t>Skyrme</a:t>
            </a:r>
            <a:r>
              <a:rPr lang="en-US" altLang="ko-KR" sz="3200" dirty="0" smtClean="0">
                <a:latin typeface="Comic Sans MS" panose="030F0702030302020204" pitchFamily="66" charset="0"/>
              </a:rPr>
              <a:t> 1961 </a:t>
            </a:r>
            <a:endParaRPr lang="ko-KR" altLang="en-US" sz="3200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7214" y="1849282"/>
            <a:ext cx="5544631" cy="58674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4550" y="3949038"/>
            <a:ext cx="2985570" cy="55118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4550" y="3044044"/>
            <a:ext cx="4478356" cy="622300"/>
          </a:xfrm>
          <a:prstGeom prst="rect">
            <a:avLst/>
          </a:prstGeom>
        </p:spPr>
      </p:pic>
      <p:grpSp>
        <p:nvGrpSpPr>
          <p:cNvPr id="8" name="그룹 7"/>
          <p:cNvGrpSpPr/>
          <p:nvPr/>
        </p:nvGrpSpPr>
        <p:grpSpPr>
          <a:xfrm>
            <a:off x="7284394" y="3712669"/>
            <a:ext cx="3894653" cy="1125173"/>
            <a:chOff x="7265277" y="4123030"/>
            <a:chExt cx="3894653" cy="1125173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65277" y="4123030"/>
              <a:ext cx="3703320" cy="537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내용 개체 틀 2"/>
            <p:cNvSpPr txBox="1">
              <a:spLocks/>
            </p:cNvSpPr>
            <p:nvPr/>
          </p:nvSpPr>
          <p:spPr>
            <a:xfrm>
              <a:off x="7488570" y="4699980"/>
              <a:ext cx="3671360" cy="548223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marL="228600" indent="-228600" algn="l" defTabSz="914400" rtl="0" eaLnBrk="1" latinLnBrk="1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altLang="ko-KR" sz="2400" dirty="0" smtClean="0">
                  <a:latin typeface="Comic Sans MS" panose="030F0702030302020204" pitchFamily="66" charset="0"/>
                </a:rPr>
                <a:t>Gauge field in 1-form </a:t>
              </a:r>
              <a:endParaRPr lang="ko-KR" altLang="en-US" sz="2400" dirty="0"/>
            </a:p>
          </p:txBody>
        </p:sp>
      </p:grpSp>
      <p:grpSp>
        <p:nvGrpSpPr>
          <p:cNvPr id="16" name="그룹 15"/>
          <p:cNvGrpSpPr/>
          <p:nvPr/>
        </p:nvGrpSpPr>
        <p:grpSpPr>
          <a:xfrm>
            <a:off x="6601899" y="1179722"/>
            <a:ext cx="4585033" cy="949154"/>
            <a:chOff x="6601899" y="1179722"/>
            <a:chExt cx="4585033" cy="949154"/>
          </a:xfrm>
        </p:grpSpPr>
        <p:grpSp>
          <p:nvGrpSpPr>
            <p:cNvPr id="10" name="그룹 9"/>
            <p:cNvGrpSpPr/>
            <p:nvPr/>
          </p:nvGrpSpPr>
          <p:grpSpPr>
            <a:xfrm>
              <a:off x="7488570" y="1179722"/>
              <a:ext cx="3698362" cy="949154"/>
              <a:chOff x="7488570" y="1380188"/>
              <a:chExt cx="3698362" cy="949154"/>
            </a:xfrm>
          </p:grpSpPr>
          <p:pic>
            <p:nvPicPr>
              <p:cNvPr id="3075" name="Picture 3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88570" y="1849282"/>
                <a:ext cx="3137535" cy="4800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" name="내용 개체 틀 2"/>
              <p:cNvSpPr txBox="1">
                <a:spLocks/>
              </p:cNvSpPr>
              <p:nvPr/>
            </p:nvSpPr>
            <p:spPr>
              <a:xfrm>
                <a:off x="7515572" y="1380188"/>
                <a:ext cx="3671360" cy="548223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altLang="ko-KR" sz="2400" dirty="0" smtClean="0">
                    <a:latin typeface="Comic Sans MS" panose="030F0702030302020204" pitchFamily="66" charset="0"/>
                  </a:rPr>
                  <a:t>Mass term </a:t>
                </a:r>
                <a:endParaRPr lang="ko-KR" altLang="en-US" sz="2400" dirty="0"/>
              </a:p>
            </p:txBody>
          </p:sp>
        </p:grpSp>
        <p:sp>
          <p:nvSpPr>
            <p:cNvPr id="14" name="왼쪽 화살표 13"/>
            <p:cNvSpPr>
              <a:spLocks noChangeAspect="1"/>
            </p:cNvSpPr>
            <p:nvPr/>
          </p:nvSpPr>
          <p:spPr>
            <a:xfrm rot="20365007">
              <a:off x="6601899" y="1579303"/>
              <a:ext cx="694536" cy="154033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4976125" y="2516245"/>
            <a:ext cx="6448259" cy="1196424"/>
            <a:chOff x="4961966" y="2706993"/>
            <a:chExt cx="6448259" cy="1196424"/>
          </a:xfrm>
        </p:grpSpPr>
        <p:grpSp>
          <p:nvGrpSpPr>
            <p:cNvPr id="9" name="그룹 8"/>
            <p:cNvGrpSpPr/>
            <p:nvPr/>
          </p:nvGrpSpPr>
          <p:grpSpPr>
            <a:xfrm>
              <a:off x="7238275" y="2720829"/>
              <a:ext cx="4171950" cy="1182588"/>
              <a:chOff x="7265277" y="2927609"/>
              <a:chExt cx="4171950" cy="1182588"/>
            </a:xfrm>
          </p:grpSpPr>
          <p:pic>
            <p:nvPicPr>
              <p:cNvPr id="3076" name="Picture 4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65277" y="2927609"/>
                <a:ext cx="4171950" cy="634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" name="내용 개체 틀 2"/>
              <p:cNvSpPr txBox="1">
                <a:spLocks/>
              </p:cNvSpPr>
              <p:nvPr/>
            </p:nvSpPr>
            <p:spPr>
              <a:xfrm>
                <a:off x="7297237" y="3561974"/>
                <a:ext cx="3671360" cy="548223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altLang="ko-KR" sz="2400" dirty="0" smtClean="0">
                    <a:latin typeface="Comic Sans MS" panose="030F0702030302020204" pitchFamily="66" charset="0"/>
                  </a:rPr>
                  <a:t>Kinetic term</a:t>
                </a:r>
                <a:r>
                  <a:rPr lang="ko-KR" altLang="en-US" sz="2400" smtClean="0">
                    <a:latin typeface="Comic Sans MS" panose="030F0702030302020204" pitchFamily="66" charset="0"/>
                  </a:rPr>
                  <a:t> </a:t>
                </a:r>
                <a:r>
                  <a:rPr lang="en-US" altLang="ko-KR" sz="2400" smtClean="0">
                    <a:latin typeface="Comic Sans MS" panose="030F0702030302020204" pitchFamily="66" charset="0"/>
                  </a:rPr>
                  <a:t> </a:t>
                </a:r>
                <a:endParaRPr lang="ko-KR" altLang="en-US" sz="2400" dirty="0"/>
              </a:p>
            </p:txBody>
          </p:sp>
        </p:grpSp>
        <p:sp>
          <p:nvSpPr>
            <p:cNvPr id="15" name="오른쪽 화살표 14"/>
            <p:cNvSpPr/>
            <p:nvPr/>
          </p:nvSpPr>
          <p:spPr>
            <a:xfrm rot="11691646">
              <a:off x="4961966" y="2706993"/>
              <a:ext cx="2134987" cy="168021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21" name="그림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82738" y="4769217"/>
            <a:ext cx="5900056" cy="711200"/>
          </a:xfrm>
          <a:prstGeom prst="rect">
            <a:avLst/>
          </a:prstGeom>
        </p:spPr>
      </p:pic>
      <p:grpSp>
        <p:nvGrpSpPr>
          <p:cNvPr id="19" name="그룹 18"/>
          <p:cNvGrpSpPr/>
          <p:nvPr/>
        </p:nvGrpSpPr>
        <p:grpSpPr>
          <a:xfrm>
            <a:off x="2233628" y="5661169"/>
            <a:ext cx="7117624" cy="560070"/>
            <a:chOff x="2233628" y="5661169"/>
            <a:chExt cx="7117624" cy="560070"/>
          </a:xfrm>
        </p:grpSpPr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3628" y="5661169"/>
              <a:ext cx="3183255" cy="560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내용 개체 틀 2"/>
            <p:cNvSpPr txBox="1">
              <a:spLocks/>
            </p:cNvSpPr>
            <p:nvPr/>
          </p:nvSpPr>
          <p:spPr>
            <a:xfrm>
              <a:off x="6299836" y="5661169"/>
              <a:ext cx="3051416" cy="548223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marL="228600" indent="-228600" algn="l" defTabSz="914400" rtl="0" eaLnBrk="1" latinLnBrk="1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altLang="ko-KR" dirty="0" smtClean="0">
                  <a:latin typeface="Comic Sans MS" panose="030F0702030302020204" pitchFamily="66" charset="0"/>
                  <a:sym typeface="Wingdings" panose="05000000000000000000" pitchFamily="2" charset="2"/>
                </a:rPr>
                <a:t> </a:t>
              </a:r>
              <a:r>
                <a:rPr lang="en-US" altLang="ko-KR" dirty="0" err="1" smtClean="0">
                  <a:latin typeface="Comic Sans MS" panose="030F0702030302020204" pitchFamily="66" charset="0"/>
                </a:rPr>
                <a:t>Skyrme</a:t>
              </a:r>
              <a:r>
                <a:rPr lang="en-US" altLang="ko-KR" dirty="0" smtClean="0">
                  <a:latin typeface="Comic Sans MS" panose="030F0702030302020204" pitchFamily="66" charset="0"/>
                </a:rPr>
                <a:t> term  </a:t>
              </a:r>
              <a:endParaRPr lang="ko-KR" altLang="en-US" dirty="0"/>
            </a:p>
          </p:txBody>
        </p:sp>
        <p:sp>
          <p:nvSpPr>
            <p:cNvPr id="18" name="오른쪽 화살표 17"/>
            <p:cNvSpPr/>
            <p:nvPr/>
          </p:nvSpPr>
          <p:spPr>
            <a:xfrm>
              <a:off x="5641188" y="5858074"/>
              <a:ext cx="626930" cy="15441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92768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502" y="3342014"/>
            <a:ext cx="1728597" cy="465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436" y="1693492"/>
            <a:ext cx="2704338" cy="782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502" y="2462357"/>
            <a:ext cx="8565337" cy="746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9394" y="973505"/>
            <a:ext cx="2303145" cy="505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내용 개체 틀 2"/>
          <p:cNvSpPr txBox="1">
            <a:spLocks/>
          </p:cNvSpPr>
          <p:nvPr/>
        </p:nvSpPr>
        <p:spPr>
          <a:xfrm>
            <a:off x="159082" y="259517"/>
            <a:ext cx="11232171" cy="85226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3600" dirty="0" smtClean="0">
                <a:latin typeface="Comic Sans MS" panose="030F0702030302020204" pitchFamily="66" charset="0"/>
              </a:rPr>
              <a:t> effective action  for  goldstone bosons(</a:t>
            </a:r>
            <a:r>
              <a:rPr lang="en-US" altLang="ko-KR" sz="3600" dirty="0" err="1" smtClean="0">
                <a:latin typeface="Comic Sans MS" panose="030F0702030302020204" pitchFamily="66" charset="0"/>
              </a:rPr>
              <a:t>skyrmion</a:t>
            </a:r>
            <a:r>
              <a:rPr lang="en-US" altLang="ko-KR" sz="3600" dirty="0" smtClean="0">
                <a:latin typeface="Comic Sans MS" panose="030F0702030302020204" pitchFamily="66" charset="0"/>
              </a:rPr>
              <a:t>) 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423" y="1111780"/>
            <a:ext cx="3928262" cy="402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502" y="4495103"/>
            <a:ext cx="6080760" cy="803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내용 개체 틀 2"/>
          <p:cNvSpPr txBox="1">
            <a:spLocks/>
          </p:cNvSpPr>
          <p:nvPr/>
        </p:nvSpPr>
        <p:spPr>
          <a:xfrm>
            <a:off x="773423" y="4086168"/>
            <a:ext cx="4779660" cy="54822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2400" dirty="0" err="1" smtClean="0">
                <a:latin typeface="Comic Sans MS" panose="030F0702030302020204" pitchFamily="66" charset="0"/>
              </a:rPr>
              <a:t>Wess-Zumino</a:t>
            </a:r>
            <a:r>
              <a:rPr lang="en-US" altLang="ko-KR" sz="2400" dirty="0" smtClean="0">
                <a:latin typeface="Comic Sans MS" panose="030F0702030302020204" pitchFamily="66" charset="0"/>
              </a:rPr>
              <a:t> term    </a:t>
            </a:r>
            <a:endParaRPr lang="ko-KR" altLang="en-US" sz="2400" dirty="0"/>
          </a:p>
        </p:txBody>
      </p:sp>
      <p:sp>
        <p:nvSpPr>
          <p:cNvPr id="10" name="내용 개체 틀 2"/>
          <p:cNvSpPr txBox="1">
            <a:spLocks/>
          </p:cNvSpPr>
          <p:nvPr/>
        </p:nvSpPr>
        <p:spPr>
          <a:xfrm>
            <a:off x="773436" y="5503027"/>
            <a:ext cx="4779660" cy="54822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2400" dirty="0" smtClean="0">
                <a:latin typeface="Comic Sans MS" panose="030F0702030302020204" pitchFamily="66" charset="0"/>
              </a:rPr>
              <a:t>Symmetry breaking term    </a:t>
            </a:r>
            <a:endParaRPr lang="ko-KR" altLang="en-US" sz="24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9532" y="6039628"/>
            <a:ext cx="656311" cy="445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4034" y="6070184"/>
            <a:ext cx="1418463" cy="414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5590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2"/>
          <p:cNvSpPr txBox="1">
            <a:spLocks/>
          </p:cNvSpPr>
          <p:nvPr/>
        </p:nvSpPr>
        <p:spPr>
          <a:xfrm>
            <a:off x="159083" y="342900"/>
            <a:ext cx="10515600" cy="85226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3600" dirty="0" smtClean="0">
                <a:latin typeface="Comic Sans MS" panose="030F0702030302020204" pitchFamily="66" charset="0"/>
              </a:rPr>
              <a:t>C. Quantum states  of </a:t>
            </a:r>
            <a:r>
              <a:rPr lang="en-US" altLang="ko-KR" sz="3600" dirty="0" err="1" smtClean="0">
                <a:latin typeface="Comic Sans MS" panose="030F0702030302020204" pitchFamily="66" charset="0"/>
              </a:rPr>
              <a:t>skyrmion</a:t>
            </a:r>
            <a:r>
              <a:rPr lang="en-US" altLang="ko-KR" sz="3600" dirty="0" smtClean="0">
                <a:latin typeface="Comic Sans MS" panose="030F0702030302020204" pitchFamily="66" charset="0"/>
              </a:rPr>
              <a:t>   </a:t>
            </a:r>
            <a:endParaRPr lang="ko-KR" altLang="en-US" dirty="0"/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851655" y="1204434"/>
            <a:ext cx="5921104" cy="548223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3200" dirty="0" smtClean="0">
                <a:latin typeface="Comic Sans MS" panose="030F0702030302020204" pitchFamily="66" charset="0"/>
              </a:rPr>
              <a:t>- Quantization of classical soliton  </a:t>
            </a:r>
            <a:endParaRPr lang="ko-KR" altLang="en-US" sz="3200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51655" y="2203973"/>
            <a:ext cx="5577840" cy="3627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429495" y="2203973"/>
            <a:ext cx="496824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25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48223" y="465566"/>
            <a:ext cx="5130800" cy="558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6419" y="1153170"/>
            <a:ext cx="286702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3744" y="2636297"/>
            <a:ext cx="1744218" cy="490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8904" y="2636297"/>
            <a:ext cx="1706880" cy="57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내용 개체 틀 2"/>
          <p:cNvSpPr txBox="1">
            <a:spLocks/>
          </p:cNvSpPr>
          <p:nvPr/>
        </p:nvSpPr>
        <p:spPr>
          <a:xfrm>
            <a:off x="6366124" y="652059"/>
            <a:ext cx="4779660" cy="54822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dirty="0" err="1" smtClean="0">
                <a:latin typeface="Comic Sans MS" panose="030F0702030302020204" pitchFamily="66" charset="0"/>
              </a:rPr>
              <a:t>skyrmion</a:t>
            </a:r>
            <a:r>
              <a:rPr lang="en-US" altLang="ko-KR" sz="3200" dirty="0" smtClean="0">
                <a:latin typeface="Comic Sans MS" panose="030F0702030302020204" pitchFamily="66" charset="0"/>
              </a:rPr>
              <a:t>   </a:t>
            </a:r>
            <a:endParaRPr lang="ko-KR" altLang="en-US" sz="3200" dirty="0"/>
          </a:p>
        </p:txBody>
      </p:sp>
      <p:sp>
        <p:nvSpPr>
          <p:cNvPr id="7" name="내용 개체 틀 2"/>
          <p:cNvSpPr txBox="1">
            <a:spLocks/>
          </p:cNvSpPr>
          <p:nvPr/>
        </p:nvSpPr>
        <p:spPr>
          <a:xfrm>
            <a:off x="7173666" y="2057206"/>
            <a:ext cx="4168593" cy="54822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dirty="0">
                <a:latin typeface="Comic Sans MS" panose="030F0702030302020204" pitchFamily="66" charset="0"/>
              </a:rPr>
              <a:t>s</a:t>
            </a:r>
            <a:r>
              <a:rPr lang="en-US" altLang="ko-KR" dirty="0" smtClean="0">
                <a:latin typeface="Comic Sans MS" panose="030F0702030302020204" pitchFamily="66" charset="0"/>
              </a:rPr>
              <a:t>ymmetric generator   </a:t>
            </a:r>
            <a:endParaRPr lang="ko-KR" altLang="en-US" dirty="0"/>
          </a:p>
        </p:txBody>
      </p:sp>
      <p:sp>
        <p:nvSpPr>
          <p:cNvPr id="8" name="내용 개체 틀 2"/>
          <p:cNvSpPr txBox="1">
            <a:spLocks/>
          </p:cNvSpPr>
          <p:nvPr/>
        </p:nvSpPr>
        <p:spPr>
          <a:xfrm>
            <a:off x="6366124" y="3291716"/>
            <a:ext cx="4779660" cy="54822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dirty="0">
                <a:latin typeface="Comic Sans MS" panose="030F0702030302020204" pitchFamily="66" charset="0"/>
              </a:rPr>
              <a:t>c</a:t>
            </a:r>
            <a:r>
              <a:rPr lang="en-US" altLang="ko-KR" dirty="0" smtClean="0">
                <a:latin typeface="Comic Sans MS" panose="030F0702030302020204" pitchFamily="66" charset="0"/>
              </a:rPr>
              <a:t>ollective coordinates</a:t>
            </a:r>
            <a:r>
              <a:rPr lang="en-US" altLang="ko-KR" sz="3200" dirty="0" smtClean="0">
                <a:latin typeface="Comic Sans MS" panose="030F0702030302020204" pitchFamily="66" charset="0"/>
              </a:rPr>
              <a:t>   </a:t>
            </a:r>
            <a:endParaRPr lang="ko-KR" altLang="en-US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3614" y="4478887"/>
            <a:ext cx="3219069" cy="52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5933" y="3839939"/>
            <a:ext cx="2694432" cy="550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4333" y="3197612"/>
            <a:ext cx="744855" cy="531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내용 개체 틀 2"/>
          <p:cNvSpPr txBox="1">
            <a:spLocks/>
          </p:cNvSpPr>
          <p:nvPr/>
        </p:nvSpPr>
        <p:spPr>
          <a:xfrm>
            <a:off x="6806419" y="5210922"/>
            <a:ext cx="4779660" cy="54822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dirty="0">
                <a:latin typeface="Comic Sans MS" panose="030F0702030302020204" pitchFamily="66" charset="0"/>
              </a:rPr>
              <a:t>d</a:t>
            </a:r>
            <a:r>
              <a:rPr lang="en-US" altLang="ko-KR" dirty="0" smtClean="0">
                <a:latin typeface="Comic Sans MS" panose="030F0702030302020204" pitchFamily="66" charset="0"/>
              </a:rPr>
              <a:t>egenerate in energy</a:t>
            </a:r>
            <a:r>
              <a:rPr lang="en-US" altLang="ko-KR" sz="3200" dirty="0" smtClean="0">
                <a:latin typeface="Comic Sans MS" panose="030F0702030302020204" pitchFamily="66" charset="0"/>
              </a:rPr>
              <a:t>   </a:t>
            </a:r>
            <a:endParaRPr lang="ko-KR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137446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2"/>
          <p:cNvSpPr txBox="1">
            <a:spLocks/>
          </p:cNvSpPr>
          <p:nvPr/>
        </p:nvSpPr>
        <p:spPr>
          <a:xfrm>
            <a:off x="851655" y="620781"/>
            <a:ext cx="6231070" cy="54822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3200" dirty="0" smtClean="0">
                <a:latin typeface="Comic Sans MS" panose="030F0702030302020204" pitchFamily="66" charset="0"/>
              </a:rPr>
              <a:t>Quantum mechanical </a:t>
            </a:r>
            <a:r>
              <a:rPr lang="en-US" altLang="ko-KR" sz="3200" dirty="0" err="1" smtClean="0">
                <a:latin typeface="Comic Sans MS" panose="030F0702030302020204" pitchFamily="66" charset="0"/>
              </a:rPr>
              <a:t>lagrangian</a:t>
            </a:r>
            <a:r>
              <a:rPr lang="en-US" altLang="ko-KR" sz="3200" dirty="0" smtClean="0">
                <a:latin typeface="Comic Sans MS" panose="030F0702030302020204" pitchFamily="66" charset="0"/>
              </a:rPr>
              <a:t>   </a:t>
            </a:r>
            <a:endParaRPr lang="ko-KR" altLang="en-US" sz="3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1011" y="1082952"/>
            <a:ext cx="2770632" cy="1110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532" y="1340127"/>
            <a:ext cx="2839212" cy="596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내용 개체 틀 2"/>
          <p:cNvSpPr txBox="1">
            <a:spLocks/>
          </p:cNvSpPr>
          <p:nvPr/>
        </p:nvSpPr>
        <p:spPr>
          <a:xfrm>
            <a:off x="851655" y="2210832"/>
            <a:ext cx="4665742" cy="54822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3200" dirty="0" smtClean="0">
                <a:latin typeface="Comic Sans MS" panose="030F0702030302020204" pitchFamily="66" charset="0"/>
              </a:rPr>
              <a:t>Canonical quantization    </a:t>
            </a:r>
            <a:endParaRPr lang="ko-KR" altLang="en-US" sz="3200" dirty="0"/>
          </a:p>
        </p:txBody>
      </p:sp>
      <p:sp>
        <p:nvSpPr>
          <p:cNvPr id="6" name="내용 개체 틀 2"/>
          <p:cNvSpPr txBox="1">
            <a:spLocks/>
          </p:cNvSpPr>
          <p:nvPr/>
        </p:nvSpPr>
        <p:spPr>
          <a:xfrm>
            <a:off x="866777" y="3694844"/>
            <a:ext cx="6231070" cy="54822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3200" dirty="0">
                <a:latin typeface="Comic Sans MS" panose="030F0702030302020204" pitchFamily="66" charset="0"/>
              </a:rPr>
              <a:t>q</a:t>
            </a:r>
            <a:r>
              <a:rPr lang="en-US" altLang="ko-KR" sz="3200" dirty="0" smtClean="0">
                <a:latin typeface="Comic Sans MS" panose="030F0702030302020204" pitchFamily="66" charset="0"/>
              </a:rPr>
              <a:t>uantum state :   </a:t>
            </a:r>
            <a:endParaRPr lang="ko-KR" altLang="en-US" sz="3200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8365" y="3686821"/>
            <a:ext cx="1399032" cy="60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1011" y="2858883"/>
            <a:ext cx="3429000" cy="58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0108" y="2759055"/>
            <a:ext cx="3699129" cy="615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075" y="5345608"/>
            <a:ext cx="1172718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직선 화살표 연결선 7"/>
          <p:cNvCxnSpPr/>
          <p:nvPr/>
        </p:nvCxnSpPr>
        <p:spPr>
          <a:xfrm flipH="1">
            <a:off x="9181531" y="4068961"/>
            <a:ext cx="1066547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내용 개체 틀 2"/>
          <p:cNvSpPr txBox="1">
            <a:spLocks/>
          </p:cNvSpPr>
          <p:nvPr/>
        </p:nvSpPr>
        <p:spPr>
          <a:xfrm>
            <a:off x="8851342" y="6118629"/>
            <a:ext cx="3340658" cy="54822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2400" dirty="0" smtClean="0">
                <a:latin typeface="Comic Sans MS" panose="030F0702030302020204" pitchFamily="66" charset="0"/>
              </a:rPr>
              <a:t>I = 3/2 </a:t>
            </a:r>
            <a:r>
              <a:rPr lang="en-US" altLang="ko-KR" sz="24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 J = 3/2</a:t>
            </a:r>
            <a:r>
              <a:rPr lang="en-US" altLang="ko-KR" sz="2400" dirty="0" smtClean="0">
                <a:latin typeface="Comic Sans MS" panose="030F0702030302020204" pitchFamily="66" charset="0"/>
              </a:rPr>
              <a:t>    </a:t>
            </a:r>
            <a:endParaRPr lang="ko-KR" altLang="en-US" sz="2400" dirty="0"/>
          </a:p>
        </p:txBody>
      </p:sp>
      <p:grpSp>
        <p:nvGrpSpPr>
          <p:cNvPr id="14" name="그룹 13"/>
          <p:cNvGrpSpPr/>
          <p:nvPr/>
        </p:nvGrpSpPr>
        <p:grpSpPr>
          <a:xfrm>
            <a:off x="5997812" y="3812279"/>
            <a:ext cx="3183719" cy="2800610"/>
            <a:chOff x="5997812" y="3812279"/>
            <a:chExt cx="3183719" cy="2800610"/>
          </a:xfrm>
        </p:grpSpPr>
        <p:pic>
          <p:nvPicPr>
            <p:cNvPr id="12" name="Picture 2" descr="https://upload.wikimedia.org/wikipedia/commons/e/ec/Baryon_decuplet.pn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97812" y="3812279"/>
              <a:ext cx="3183719" cy="2306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6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97852" y="6143497"/>
              <a:ext cx="733958" cy="469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504" y="4243067"/>
            <a:ext cx="2830449" cy="1029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2164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05340" y="354433"/>
            <a:ext cx="10515600" cy="8522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3600" dirty="0" smtClean="0">
                <a:latin typeface="Comic Sans MS" panose="030F0702030302020204" pitchFamily="66" charset="0"/>
              </a:rPr>
              <a:t>I.  Exotic</a:t>
            </a:r>
            <a:r>
              <a:rPr lang="ko-KR" altLang="en-US" sz="3600" dirty="0" smtClean="0">
                <a:latin typeface="Comic Sans MS" panose="030F0702030302020204" pitchFamily="66" charset="0"/>
              </a:rPr>
              <a:t> </a:t>
            </a:r>
            <a:r>
              <a:rPr lang="en-US" altLang="ko-KR" sz="3600" dirty="0" smtClean="0">
                <a:latin typeface="Comic Sans MS" panose="030F0702030302020204" pitchFamily="66" charset="0"/>
              </a:rPr>
              <a:t>hadrons</a:t>
            </a:r>
            <a:endParaRPr lang="ko-KR" altLang="en-US" dirty="0"/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3898224" y="1979712"/>
            <a:ext cx="4860071" cy="530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400" dirty="0" smtClean="0"/>
              <a:t>Rochester and Butler, Nature </a:t>
            </a:r>
            <a:r>
              <a:rPr lang="en-US" altLang="ko-KR" sz="1400" b="1" dirty="0" smtClean="0"/>
              <a:t>160</a:t>
            </a:r>
            <a:r>
              <a:rPr lang="en-US" altLang="ko-KR" sz="1400" dirty="0" smtClean="0"/>
              <a:t>, 855-857 (1947)</a:t>
            </a:r>
            <a:endParaRPr lang="ko-KR" altLang="en-US" sz="14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>
          <a:xfrm>
            <a:off x="1604476" y="1854639"/>
            <a:ext cx="2969277" cy="530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dirty="0" smtClean="0"/>
              <a:t>V - particle </a:t>
            </a:r>
            <a:endParaRPr lang="ko-KR" altLang="en-US" dirty="0"/>
          </a:p>
        </p:txBody>
      </p:sp>
      <p:pic>
        <p:nvPicPr>
          <p:cNvPr id="6" name="내용 개체 틀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181" y="2598562"/>
            <a:ext cx="4800600" cy="2280285"/>
          </a:xfrm>
          <a:prstGeom prst="rect">
            <a:avLst/>
          </a:prstGeom>
        </p:spPr>
      </p:pic>
      <p:grpSp>
        <p:nvGrpSpPr>
          <p:cNvPr id="9" name="그룹 8"/>
          <p:cNvGrpSpPr/>
          <p:nvPr/>
        </p:nvGrpSpPr>
        <p:grpSpPr>
          <a:xfrm>
            <a:off x="1053638" y="5461174"/>
            <a:ext cx="7495743" cy="624486"/>
            <a:chOff x="1053638" y="5461174"/>
            <a:chExt cx="7495743" cy="624486"/>
          </a:xfrm>
        </p:grpSpPr>
        <p:sp>
          <p:nvSpPr>
            <p:cNvPr id="7" name="내용 개체 틀 2"/>
            <p:cNvSpPr txBox="1">
              <a:spLocks/>
            </p:cNvSpPr>
            <p:nvPr/>
          </p:nvSpPr>
          <p:spPr>
            <a:xfrm>
              <a:off x="1053638" y="5555360"/>
              <a:ext cx="3746962" cy="530300"/>
            </a:xfrm>
            <a:prstGeom prst="rect">
              <a:avLst/>
            </a:prstGeom>
            <a:ln w="25400">
              <a:solidFill>
                <a:srgbClr val="FF0000"/>
              </a:solidFill>
            </a:ln>
          </p:spPr>
          <p:txBody>
            <a:bodyPr vert="horz" lIns="91440" tIns="45720" rIns="91440" bIns="45720" rtlCol="0">
              <a:normAutofit lnSpcReduction="10000"/>
            </a:bodyPr>
            <a:lstStyle>
              <a:lvl1pPr marL="228600" indent="-228600" algn="l" defTabSz="914400" rtl="0" eaLnBrk="1" latinLnBrk="1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altLang="ko-KR" dirty="0" smtClean="0">
                  <a:latin typeface="Comic Sans MS" panose="030F0702030302020204" pitchFamily="66" charset="0"/>
                </a:rPr>
                <a:t> </a:t>
              </a:r>
              <a:r>
                <a:rPr lang="en-US" altLang="ko-KR" sz="3200" dirty="0">
                  <a:latin typeface="Comic Sans MS" panose="030F0702030302020204" pitchFamily="66" charset="0"/>
                </a:rPr>
                <a:t>S</a:t>
              </a:r>
              <a:r>
                <a:rPr lang="en-US" altLang="ko-KR" sz="3200" dirty="0" smtClean="0">
                  <a:latin typeface="Comic Sans MS" panose="030F0702030302020204" pitchFamily="66" charset="0"/>
                </a:rPr>
                <a:t>trange particles </a:t>
              </a:r>
              <a:endParaRPr lang="ko-KR" altLang="en-US" sz="3200" dirty="0">
                <a:latin typeface="Comic Sans MS" panose="030F0702030302020204" pitchFamily="66" charset="0"/>
              </a:endParaRPr>
            </a:p>
          </p:txBody>
        </p:sp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44181" y="5461174"/>
              <a:ext cx="3505200" cy="6156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내용 개체 틀 2"/>
          <p:cNvSpPr txBox="1">
            <a:spLocks/>
          </p:cNvSpPr>
          <p:nvPr/>
        </p:nvSpPr>
        <p:spPr>
          <a:xfrm>
            <a:off x="747521" y="1093233"/>
            <a:ext cx="6291634" cy="5211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3200" dirty="0">
                <a:latin typeface="Comic Sans MS" panose="030F0702030302020204" pitchFamily="66" charset="0"/>
              </a:rPr>
              <a:t>A</a:t>
            </a:r>
            <a:r>
              <a:rPr lang="en-US" altLang="ko-KR" sz="3200" dirty="0" smtClean="0">
                <a:latin typeface="Comic Sans MS" panose="030F0702030302020204" pitchFamily="66" charset="0"/>
              </a:rPr>
              <a:t>.  Strange particles in 1940’s</a:t>
            </a:r>
            <a:endParaRPr lang="ko-KR" altLang="en-US" sz="3200" dirty="0"/>
          </a:p>
        </p:txBody>
      </p:sp>
    </p:spTree>
    <p:extLst>
      <p:ext uri="{BB962C8B-B14F-4D97-AF65-F5344CB8AC3E}">
        <p14:creationId xmlns:p14="http://schemas.microsoft.com/office/powerpoint/2010/main" val="823612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0015" y="836456"/>
            <a:ext cx="4848987" cy="452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직선 화살표 연결선 5"/>
          <p:cNvCxnSpPr/>
          <p:nvPr/>
        </p:nvCxnSpPr>
        <p:spPr>
          <a:xfrm flipH="1">
            <a:off x="7205728" y="1744215"/>
            <a:ext cx="1066547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화살표 연결선 6"/>
          <p:cNvCxnSpPr/>
          <p:nvPr/>
        </p:nvCxnSpPr>
        <p:spPr>
          <a:xfrm flipH="1">
            <a:off x="6856786" y="3573015"/>
            <a:ext cx="1066547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화살표 연결선 7"/>
          <p:cNvCxnSpPr/>
          <p:nvPr/>
        </p:nvCxnSpPr>
        <p:spPr>
          <a:xfrm>
            <a:off x="2437296" y="1752620"/>
            <a:ext cx="905438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내용 개체 틀 2"/>
          <p:cNvSpPr txBox="1">
            <a:spLocks/>
          </p:cNvSpPr>
          <p:nvPr/>
        </p:nvSpPr>
        <p:spPr>
          <a:xfrm>
            <a:off x="1030306" y="1546638"/>
            <a:ext cx="1406990" cy="54822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2400" dirty="0" smtClean="0">
                <a:latin typeface="Comic Sans MS" panose="030F0702030302020204" pitchFamily="66" charset="0"/>
              </a:rPr>
              <a:t>I =  1/2    </a:t>
            </a:r>
            <a:endParaRPr lang="ko-KR" altLang="en-US" sz="2400" dirty="0"/>
          </a:p>
        </p:txBody>
      </p:sp>
      <p:sp>
        <p:nvSpPr>
          <p:cNvPr id="11" name="내용 개체 틀 2"/>
          <p:cNvSpPr txBox="1">
            <a:spLocks/>
          </p:cNvSpPr>
          <p:nvPr/>
        </p:nvSpPr>
        <p:spPr>
          <a:xfrm>
            <a:off x="8272275" y="3412218"/>
            <a:ext cx="3340658" cy="54822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2400" dirty="0" smtClean="0">
                <a:latin typeface="Comic Sans MS" panose="030F0702030302020204" pitchFamily="66" charset="0"/>
              </a:rPr>
              <a:t>I = 3/2 </a:t>
            </a:r>
            <a:r>
              <a:rPr lang="en-US" altLang="ko-KR" sz="2400" dirty="0">
                <a:latin typeface="Comic Sans MS" panose="030F0702030302020204" pitchFamily="66" charset="0"/>
                <a:sym typeface="Wingdings" panose="05000000000000000000" pitchFamily="2" charset="2"/>
              </a:rPr>
              <a:t>,</a:t>
            </a:r>
            <a:r>
              <a:rPr lang="en-US" altLang="ko-KR" sz="24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 J = 3/2</a:t>
            </a:r>
            <a:r>
              <a:rPr lang="en-US" altLang="ko-KR" sz="2400" dirty="0" smtClean="0">
                <a:latin typeface="Comic Sans MS" panose="030F0702030302020204" pitchFamily="66" charset="0"/>
              </a:rPr>
              <a:t>    </a:t>
            </a:r>
            <a:endParaRPr lang="ko-KR" altLang="en-US" sz="2400" dirty="0"/>
          </a:p>
        </p:txBody>
      </p:sp>
      <p:sp>
        <p:nvSpPr>
          <p:cNvPr id="12" name="내용 개체 틀 2"/>
          <p:cNvSpPr txBox="1">
            <a:spLocks/>
          </p:cNvSpPr>
          <p:nvPr/>
        </p:nvSpPr>
        <p:spPr>
          <a:xfrm>
            <a:off x="8446015" y="2056738"/>
            <a:ext cx="3340658" cy="54822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2400" dirty="0" smtClean="0">
                <a:latin typeface="Comic Sans MS" panose="030F0702030302020204" pitchFamily="66" charset="0"/>
              </a:rPr>
              <a:t>I = 3/2, </a:t>
            </a:r>
            <a:r>
              <a:rPr lang="en-US" altLang="ko-KR" sz="24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 J = 3/2</a:t>
            </a:r>
            <a:r>
              <a:rPr lang="en-US" altLang="ko-KR" sz="2400" dirty="0" smtClean="0">
                <a:latin typeface="Comic Sans MS" panose="030F0702030302020204" pitchFamily="66" charset="0"/>
              </a:rPr>
              <a:t>    </a:t>
            </a:r>
            <a:endParaRPr lang="ko-KR" altLang="en-US" sz="2400" dirty="0"/>
          </a:p>
        </p:txBody>
      </p:sp>
      <p:sp>
        <p:nvSpPr>
          <p:cNvPr id="13" name="내용 개체 틀 2"/>
          <p:cNvSpPr txBox="1">
            <a:spLocks/>
          </p:cNvSpPr>
          <p:nvPr/>
        </p:nvSpPr>
        <p:spPr>
          <a:xfrm>
            <a:off x="1522631" y="2094861"/>
            <a:ext cx="1439532" cy="54822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24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 J = 1/2</a:t>
            </a:r>
            <a:r>
              <a:rPr lang="en-US" altLang="ko-KR" sz="2400" dirty="0" smtClean="0">
                <a:latin typeface="Comic Sans MS" panose="030F0702030302020204" pitchFamily="66" charset="0"/>
              </a:rPr>
              <a:t>    </a:t>
            </a:r>
            <a:endParaRPr lang="ko-KR" altLang="en-US" sz="2400" dirty="0"/>
          </a:p>
        </p:txBody>
      </p:sp>
      <p:sp>
        <p:nvSpPr>
          <p:cNvPr id="14" name="내용 개체 틀 2"/>
          <p:cNvSpPr txBox="1">
            <a:spLocks/>
          </p:cNvSpPr>
          <p:nvPr/>
        </p:nvSpPr>
        <p:spPr>
          <a:xfrm>
            <a:off x="8446015" y="1478508"/>
            <a:ext cx="3340658" cy="54822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2400" dirty="0" smtClean="0">
                <a:latin typeface="Comic Sans MS" panose="030F0702030302020204" pitchFamily="66" charset="0"/>
              </a:rPr>
              <a:t>I = 1/2, </a:t>
            </a:r>
            <a:r>
              <a:rPr lang="en-US" altLang="ko-KR" sz="24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 J = 1/2</a:t>
            </a:r>
            <a:r>
              <a:rPr lang="en-US" altLang="ko-KR" sz="2400" dirty="0" smtClean="0">
                <a:latin typeface="Comic Sans MS" panose="030F0702030302020204" pitchFamily="66" charset="0"/>
              </a:rPr>
              <a:t>    </a:t>
            </a:r>
            <a:endParaRPr lang="ko-KR" altLang="en-US" sz="2400" dirty="0"/>
          </a:p>
        </p:txBody>
      </p:sp>
      <p:sp>
        <p:nvSpPr>
          <p:cNvPr id="15" name="내용 개체 틀 2"/>
          <p:cNvSpPr txBox="1">
            <a:spLocks/>
          </p:cNvSpPr>
          <p:nvPr/>
        </p:nvSpPr>
        <p:spPr>
          <a:xfrm>
            <a:off x="8272275" y="3960441"/>
            <a:ext cx="3340658" cy="54822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2400" dirty="0" smtClean="0">
                <a:latin typeface="Comic Sans MS" panose="030F0702030302020204" pitchFamily="66" charset="0"/>
              </a:rPr>
              <a:t>I = 5/2 </a:t>
            </a:r>
            <a:r>
              <a:rPr lang="en-US" altLang="ko-KR" sz="2400" dirty="0">
                <a:latin typeface="Comic Sans MS" panose="030F0702030302020204" pitchFamily="66" charset="0"/>
                <a:sym typeface="Wingdings" panose="05000000000000000000" pitchFamily="2" charset="2"/>
              </a:rPr>
              <a:t>,</a:t>
            </a:r>
            <a:r>
              <a:rPr lang="en-US" altLang="ko-KR" sz="24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 J = 5/2</a:t>
            </a:r>
            <a:r>
              <a:rPr lang="en-US" altLang="ko-KR" sz="2400" dirty="0" smtClean="0">
                <a:latin typeface="Comic Sans MS" panose="030F0702030302020204" pitchFamily="66" charset="0"/>
              </a:rPr>
              <a:t>    </a:t>
            </a:r>
            <a:endParaRPr lang="ko-KR" altLang="en-US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426" y="393793"/>
            <a:ext cx="685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306" y="424829"/>
            <a:ext cx="695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4596" y="403318"/>
            <a:ext cx="6762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536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9111" y="825113"/>
            <a:ext cx="6527800" cy="467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내용 개체 틀 2"/>
          <p:cNvSpPr txBox="1">
            <a:spLocks/>
          </p:cNvSpPr>
          <p:nvPr/>
        </p:nvSpPr>
        <p:spPr>
          <a:xfrm>
            <a:off x="805160" y="6166246"/>
            <a:ext cx="9873172" cy="54822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Heavy quark selection </a:t>
            </a:r>
            <a:r>
              <a:rPr lang="en-US" altLang="ko-KR" dirty="0" smtClean="0">
                <a:solidFill>
                  <a:srgbClr val="0070C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 Talk by Hyun-</a:t>
            </a:r>
            <a:r>
              <a:rPr lang="en-US" altLang="ko-KR" dirty="0" err="1" smtClean="0">
                <a:solidFill>
                  <a:srgbClr val="0070C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Chul</a:t>
            </a:r>
            <a:r>
              <a:rPr lang="en-US" altLang="ko-KR" dirty="0" smtClean="0">
                <a:solidFill>
                  <a:srgbClr val="0070C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 Kim </a:t>
            </a:r>
            <a:r>
              <a:rPr lang="ko-KR" altLang="en-US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en-US" altLang="ko-KR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  </a:t>
            </a:r>
            <a:endParaRPr lang="ko-KR" altLang="en-US" dirty="0">
              <a:solidFill>
                <a:srgbClr val="0070C0"/>
              </a:solidFill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>
          <a:xfrm>
            <a:off x="866777" y="4141110"/>
            <a:ext cx="5750999" cy="1174809"/>
          </a:xfrm>
          <a:prstGeom prst="rect">
            <a:avLst/>
          </a:prstGeom>
          <a:ln w="19050">
            <a:solidFill>
              <a:srgbClr val="0070C0"/>
            </a:solidFill>
            <a:prstDash val="solid"/>
          </a:ln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32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exotics</a:t>
            </a:r>
            <a:r>
              <a:rPr lang="en-US" altLang="ko-KR" sz="3200" dirty="0" smtClean="0">
                <a:latin typeface="Comic Sans MS" panose="030F0702030302020204" pitchFamily="66" charset="0"/>
              </a:rPr>
              <a:t> </a:t>
            </a:r>
          </a:p>
        </p:txBody>
      </p:sp>
      <p:grpSp>
        <p:nvGrpSpPr>
          <p:cNvPr id="5" name="그룹 4"/>
          <p:cNvGrpSpPr/>
          <p:nvPr/>
        </p:nvGrpSpPr>
        <p:grpSpPr>
          <a:xfrm>
            <a:off x="3939462" y="4169524"/>
            <a:ext cx="3096768" cy="1801012"/>
            <a:chOff x="3939462" y="4167783"/>
            <a:chExt cx="3096768" cy="1801012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9462" y="5627419"/>
              <a:ext cx="3096768" cy="341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내용 개체 틀 2"/>
            <p:cNvSpPr txBox="1">
              <a:spLocks/>
            </p:cNvSpPr>
            <p:nvPr/>
          </p:nvSpPr>
          <p:spPr>
            <a:xfrm>
              <a:off x="5827363" y="4167783"/>
              <a:ext cx="666427" cy="1146395"/>
            </a:xfrm>
            <a:prstGeom prst="rect">
              <a:avLst/>
            </a:prstGeom>
            <a:ln w="19050">
              <a:noFill/>
              <a:prstDash val="solid"/>
            </a:ln>
          </p:spPr>
          <p:txBody>
            <a:bodyPr>
              <a:normAutofit fontScale="77500" lnSpcReduction="20000"/>
            </a:bodyPr>
            <a:lstStyle>
              <a:lvl1pPr marL="228600" indent="-228600" algn="l" defTabSz="914400" rtl="0" eaLnBrk="1" latinLnBrk="1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altLang="ko-KR" sz="3200" dirty="0" smtClean="0">
                  <a:solidFill>
                    <a:srgbClr val="0070C0"/>
                  </a:solidFill>
                  <a:latin typeface="Comic Sans MS" panose="030F0702030302020204" pitchFamily="66" charset="0"/>
                </a:rPr>
                <a:t>O</a:t>
              </a:r>
            </a:p>
            <a:p>
              <a:pPr marL="0" indent="0">
                <a:buFont typeface="Arial" panose="020B0604020202020204" pitchFamily="34" charset="0"/>
                <a:buNone/>
              </a:pPr>
              <a:r>
                <a:rPr lang="en-US" altLang="ko-KR" sz="3200" dirty="0" smtClean="0">
                  <a:solidFill>
                    <a:srgbClr val="0070C0"/>
                  </a:solidFill>
                  <a:latin typeface="Comic Sans MS" panose="030F0702030302020204" pitchFamily="66" charset="0"/>
                </a:rPr>
                <a:t>O</a:t>
              </a:r>
            </a:p>
            <a:p>
              <a:pPr marL="0" indent="0">
                <a:buFont typeface="Arial" panose="020B0604020202020204" pitchFamily="34" charset="0"/>
                <a:buNone/>
              </a:pPr>
              <a:r>
                <a:rPr lang="en-US" altLang="ko-KR" sz="3200" dirty="0">
                  <a:solidFill>
                    <a:srgbClr val="0070C0"/>
                  </a:solidFill>
                  <a:latin typeface="Comic Sans MS" panose="030F0702030302020204" pitchFamily="66" charset="0"/>
                </a:rPr>
                <a:t>O</a:t>
              </a:r>
              <a:r>
                <a:rPr lang="en-US" altLang="ko-KR" sz="3200" dirty="0" smtClean="0">
                  <a:latin typeface="Comic Sans MS" panose="030F0702030302020204" pitchFamily="66" charset="0"/>
                </a:rPr>
                <a:t> </a:t>
              </a:r>
            </a:p>
          </p:txBody>
        </p:sp>
      </p:grpSp>
      <p:sp>
        <p:nvSpPr>
          <p:cNvPr id="9" name="내용 개체 틀 2"/>
          <p:cNvSpPr txBox="1">
            <a:spLocks/>
          </p:cNvSpPr>
          <p:nvPr/>
        </p:nvSpPr>
        <p:spPr>
          <a:xfrm>
            <a:off x="432824" y="316913"/>
            <a:ext cx="6231070" cy="54822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3200" dirty="0">
                <a:latin typeface="Comic Sans MS" panose="030F0702030302020204" pitchFamily="66" charset="0"/>
              </a:rPr>
              <a:t>B</a:t>
            </a:r>
            <a:r>
              <a:rPr lang="en-US" altLang="ko-KR" sz="3200" dirty="0" smtClean="0">
                <a:latin typeface="Comic Sans MS" panose="030F0702030302020204" pitchFamily="66" charset="0"/>
              </a:rPr>
              <a:t>. Exotic baryons </a:t>
            </a:r>
            <a:r>
              <a:rPr lang="ko-KR" altLang="en-US" sz="3200" dirty="0" smtClean="0">
                <a:latin typeface="Comic Sans MS" panose="030F0702030302020204" pitchFamily="66" charset="0"/>
              </a:rPr>
              <a:t> </a:t>
            </a:r>
            <a:r>
              <a:rPr lang="en-US" altLang="ko-KR" sz="3200" dirty="0" smtClean="0">
                <a:latin typeface="Comic Sans MS" panose="030F0702030302020204" pitchFamily="66" charset="0"/>
              </a:rPr>
              <a:t>   </a:t>
            </a:r>
            <a:endParaRPr lang="ko-KR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322977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2"/>
          <p:cNvSpPr txBox="1">
            <a:spLocks/>
          </p:cNvSpPr>
          <p:nvPr/>
        </p:nvSpPr>
        <p:spPr>
          <a:xfrm>
            <a:off x="405340" y="231830"/>
            <a:ext cx="5257800" cy="85226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3600" dirty="0" smtClean="0">
                <a:latin typeface="Comic Sans MS" panose="030F0702030302020204" pitchFamily="66" charset="0"/>
              </a:rPr>
              <a:t>III.  Exotic baryons</a:t>
            </a:r>
            <a:endParaRPr lang="ko-KR" altLang="en-US" dirty="0"/>
          </a:p>
        </p:txBody>
      </p:sp>
      <p:sp>
        <p:nvSpPr>
          <p:cNvPr id="3" name="내용 개체 틀 2"/>
          <p:cNvSpPr txBox="1">
            <a:spLocks/>
          </p:cNvSpPr>
          <p:nvPr/>
        </p:nvSpPr>
        <p:spPr>
          <a:xfrm>
            <a:off x="649801" y="1107226"/>
            <a:ext cx="6231070" cy="54822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3200" dirty="0" smtClean="0">
                <a:latin typeface="Comic Sans MS" panose="030F0702030302020204" pitchFamily="66" charset="0"/>
              </a:rPr>
              <a:t>A. Representation mixing </a:t>
            </a:r>
            <a:r>
              <a:rPr lang="ko-KR" altLang="en-US" sz="3200" dirty="0" smtClean="0">
                <a:latin typeface="Comic Sans MS" panose="030F0702030302020204" pitchFamily="66" charset="0"/>
              </a:rPr>
              <a:t> </a:t>
            </a:r>
            <a:r>
              <a:rPr lang="en-US" altLang="ko-KR" sz="3200" dirty="0" smtClean="0">
                <a:latin typeface="Comic Sans MS" panose="030F0702030302020204" pitchFamily="66" charset="0"/>
              </a:rPr>
              <a:t>   </a:t>
            </a:r>
            <a:endParaRPr lang="ko-KR" altLang="en-US" sz="32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128" y="1907172"/>
            <a:ext cx="5695950" cy="1525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그룹 7"/>
          <p:cNvGrpSpPr/>
          <p:nvPr/>
        </p:nvGrpSpPr>
        <p:grpSpPr>
          <a:xfrm>
            <a:off x="1752678" y="3498564"/>
            <a:ext cx="4514850" cy="812708"/>
            <a:chOff x="1752678" y="3498564"/>
            <a:chExt cx="4514850" cy="812708"/>
          </a:xfrm>
        </p:grpSpPr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2678" y="3949322"/>
              <a:ext cx="4514850" cy="361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8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2678" y="3498564"/>
              <a:ext cx="1533525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9" name="Picture 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7165" y="3522376"/>
              <a:ext cx="128587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80" name="Picture 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3704" y="3512851"/>
              <a:ext cx="257175" cy="295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" name="그룹 9"/>
          <p:cNvGrpSpPr/>
          <p:nvPr/>
        </p:nvGrpSpPr>
        <p:grpSpPr>
          <a:xfrm>
            <a:off x="6688155" y="749652"/>
            <a:ext cx="5144898" cy="2133032"/>
            <a:chOff x="6688155" y="749652"/>
            <a:chExt cx="5144898" cy="2133032"/>
          </a:xfrm>
        </p:grpSpPr>
        <p:cxnSp>
          <p:nvCxnSpPr>
            <p:cNvPr id="5" name="직선 화살표 연결선 4"/>
            <p:cNvCxnSpPr/>
            <p:nvPr/>
          </p:nvCxnSpPr>
          <p:spPr>
            <a:xfrm flipH="1">
              <a:off x="6688155" y="1907172"/>
              <a:ext cx="1255738" cy="975512"/>
            </a:xfrm>
            <a:prstGeom prst="straightConnector1">
              <a:avLst/>
            </a:prstGeom>
            <a:ln w="4762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그룹 8"/>
            <p:cNvGrpSpPr/>
            <p:nvPr/>
          </p:nvGrpSpPr>
          <p:grpSpPr>
            <a:xfrm>
              <a:off x="6977589" y="749652"/>
              <a:ext cx="4855464" cy="1157520"/>
              <a:chOff x="6880871" y="571863"/>
              <a:chExt cx="4855464" cy="1157520"/>
            </a:xfrm>
          </p:grpSpPr>
          <p:pic>
            <p:nvPicPr>
              <p:cNvPr id="3076" name="Picture 4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80871" y="913281"/>
                <a:ext cx="4855464" cy="816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" name="내용 개체 틀 2"/>
              <p:cNvSpPr txBox="1">
                <a:spLocks/>
              </p:cNvSpPr>
              <p:nvPr/>
            </p:nvSpPr>
            <p:spPr>
              <a:xfrm>
                <a:off x="6960704" y="571863"/>
                <a:ext cx="4100792" cy="548223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altLang="ko-KR" sz="2400" dirty="0" smtClean="0">
                    <a:latin typeface="Comic Sans MS" panose="030F0702030302020204" pitchFamily="66" charset="0"/>
                  </a:rPr>
                  <a:t>Symmetry breaking term  </a:t>
                </a:r>
                <a:r>
                  <a:rPr lang="ko-KR" altLang="en-US" sz="2400" dirty="0" smtClean="0">
                    <a:latin typeface="Comic Sans MS" panose="030F0702030302020204" pitchFamily="66" charset="0"/>
                  </a:rPr>
                  <a:t> </a:t>
                </a:r>
                <a:r>
                  <a:rPr lang="en-US" altLang="ko-KR" sz="2400" dirty="0" smtClean="0">
                    <a:latin typeface="Comic Sans MS" panose="030F0702030302020204" pitchFamily="66" charset="0"/>
                  </a:rPr>
                  <a:t>   </a:t>
                </a:r>
                <a:endParaRPr lang="ko-KR" altLang="en-US" sz="2400" dirty="0"/>
              </a:p>
            </p:txBody>
          </p:sp>
        </p:grpSp>
      </p:grpSp>
      <p:grpSp>
        <p:nvGrpSpPr>
          <p:cNvPr id="11" name="그룹 10"/>
          <p:cNvGrpSpPr/>
          <p:nvPr/>
        </p:nvGrpSpPr>
        <p:grpSpPr>
          <a:xfrm>
            <a:off x="968682" y="4558034"/>
            <a:ext cx="5815461" cy="1508374"/>
            <a:chOff x="1162128" y="4558034"/>
            <a:chExt cx="5815461" cy="1508374"/>
          </a:xfrm>
        </p:grpSpPr>
        <p:pic>
          <p:nvPicPr>
            <p:cNvPr id="3081" name="Picture 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6470" y="5082297"/>
              <a:ext cx="2415540" cy="411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82" name="Picture 1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41709" y="5601588"/>
              <a:ext cx="5135880" cy="464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내용 개체 틀 2"/>
            <p:cNvSpPr txBox="1">
              <a:spLocks/>
            </p:cNvSpPr>
            <p:nvPr/>
          </p:nvSpPr>
          <p:spPr>
            <a:xfrm>
              <a:off x="1162128" y="4558034"/>
              <a:ext cx="4679296" cy="548223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marL="228600" indent="-228600" algn="l" defTabSz="914400" rtl="0" eaLnBrk="1" latinLnBrk="1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altLang="ko-KR" sz="2400" dirty="0" smtClean="0">
                  <a:latin typeface="Comic Sans MS" panose="030F0702030302020204" pitchFamily="66" charset="0"/>
                </a:rPr>
                <a:t>Non-diagonal  matrix elements   </a:t>
              </a:r>
              <a:r>
                <a:rPr lang="ko-KR" altLang="en-US" sz="2400" dirty="0" smtClean="0">
                  <a:latin typeface="Comic Sans MS" panose="030F0702030302020204" pitchFamily="66" charset="0"/>
                </a:rPr>
                <a:t> </a:t>
              </a:r>
              <a:r>
                <a:rPr lang="en-US" altLang="ko-KR" sz="2400" dirty="0" smtClean="0">
                  <a:latin typeface="Comic Sans MS" panose="030F0702030302020204" pitchFamily="66" charset="0"/>
                </a:rPr>
                <a:t>   </a:t>
              </a:r>
              <a:endParaRPr lang="ko-KR" altLang="en-US" sz="2400" dirty="0"/>
            </a:p>
          </p:txBody>
        </p:sp>
      </p:grpSp>
      <p:grpSp>
        <p:nvGrpSpPr>
          <p:cNvPr id="4" name="그룹 3"/>
          <p:cNvGrpSpPr/>
          <p:nvPr/>
        </p:nvGrpSpPr>
        <p:grpSpPr>
          <a:xfrm>
            <a:off x="6784143" y="4621059"/>
            <a:ext cx="5172075" cy="1004888"/>
            <a:chOff x="6473868" y="4001709"/>
            <a:chExt cx="5172075" cy="1004888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3868" y="4001709"/>
              <a:ext cx="4638675" cy="257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3868" y="4311272"/>
              <a:ext cx="5172075" cy="695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57246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705" y="4901614"/>
            <a:ext cx="4267200" cy="525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579" y="1044203"/>
            <a:ext cx="5526024" cy="1290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그룹 3"/>
          <p:cNvGrpSpPr/>
          <p:nvPr/>
        </p:nvGrpSpPr>
        <p:grpSpPr>
          <a:xfrm>
            <a:off x="1682880" y="3813302"/>
            <a:ext cx="7981792" cy="852971"/>
            <a:chOff x="918229" y="3136469"/>
            <a:chExt cx="7981792" cy="852971"/>
          </a:xfrm>
        </p:grpSpPr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8229" y="3136469"/>
              <a:ext cx="5943600" cy="342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4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2646" y="3713215"/>
              <a:ext cx="396240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6" name="Picture 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16191" y="3184094"/>
              <a:ext cx="1857375" cy="247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7" name="Picture 7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1446" y="3694810"/>
              <a:ext cx="3838575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내용 개체 틀 2"/>
          <p:cNvSpPr txBox="1">
            <a:spLocks/>
          </p:cNvSpPr>
          <p:nvPr/>
        </p:nvSpPr>
        <p:spPr>
          <a:xfrm>
            <a:off x="527267" y="328894"/>
            <a:ext cx="5257800" cy="42613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dirty="0" smtClean="0"/>
              <a:t>Diagonalization</a:t>
            </a:r>
            <a:r>
              <a:rPr lang="en-US" altLang="ko-KR" sz="2400" dirty="0" smtClean="0"/>
              <a:t> </a:t>
            </a:r>
            <a:endParaRPr lang="ko-KR" altLang="en-US" sz="2400" dirty="0"/>
          </a:p>
        </p:txBody>
      </p:sp>
      <p:grpSp>
        <p:nvGrpSpPr>
          <p:cNvPr id="6" name="그룹 5"/>
          <p:cNvGrpSpPr/>
          <p:nvPr/>
        </p:nvGrpSpPr>
        <p:grpSpPr>
          <a:xfrm>
            <a:off x="1813693" y="2502083"/>
            <a:ext cx="4895850" cy="989307"/>
            <a:chOff x="1423696" y="2849751"/>
            <a:chExt cx="4895850" cy="989307"/>
          </a:xfrm>
        </p:grpSpPr>
        <p:pic>
          <p:nvPicPr>
            <p:cNvPr id="5128" name="Picture 8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3696" y="2849751"/>
              <a:ext cx="4895850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9" name="Picture 9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3696" y="3429483"/>
              <a:ext cx="4895850" cy="409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3817" y="269250"/>
            <a:ext cx="2095500" cy="427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그룹 6"/>
          <p:cNvGrpSpPr/>
          <p:nvPr/>
        </p:nvGrpSpPr>
        <p:grpSpPr>
          <a:xfrm>
            <a:off x="855360" y="5744547"/>
            <a:ext cx="5005628" cy="542440"/>
            <a:chOff x="901003" y="5563892"/>
            <a:chExt cx="5005628" cy="542440"/>
          </a:xfrm>
        </p:grpSpPr>
        <p:sp>
          <p:nvSpPr>
            <p:cNvPr id="17" name="내용 개체 틀 2"/>
            <p:cNvSpPr txBox="1">
              <a:spLocks/>
            </p:cNvSpPr>
            <p:nvPr/>
          </p:nvSpPr>
          <p:spPr>
            <a:xfrm>
              <a:off x="901003" y="5563892"/>
              <a:ext cx="5005628" cy="542440"/>
            </a:xfrm>
            <a:prstGeom prst="rect">
              <a:avLst/>
            </a:prstGeom>
            <a:ln w="25400">
              <a:solidFill>
                <a:srgbClr val="0070C0"/>
              </a:solidFill>
            </a:ln>
          </p:spPr>
          <p:txBody>
            <a:bodyPr>
              <a:normAutofit/>
            </a:bodyPr>
            <a:lstStyle>
              <a:lvl1pPr marL="228600" indent="-228600" algn="l" defTabSz="914400" rtl="0" eaLnBrk="1" latinLnBrk="1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altLang="ko-KR" dirty="0" smtClean="0"/>
                <a:t>Baryons in                     ?</a:t>
              </a:r>
              <a:r>
                <a:rPr lang="en-US" altLang="ko-KR" sz="2400" dirty="0" smtClean="0"/>
                <a:t> </a:t>
              </a:r>
              <a:endParaRPr lang="ko-KR" altLang="en-US" sz="2400" dirty="0"/>
            </a:p>
          </p:txBody>
        </p:sp>
        <p:pic>
          <p:nvPicPr>
            <p:cNvPr id="5131" name="Picture 11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6790" y="5659306"/>
              <a:ext cx="2027072" cy="408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" name="내용 개체 틀 2"/>
          <p:cNvSpPr txBox="1">
            <a:spLocks/>
          </p:cNvSpPr>
          <p:nvPr/>
        </p:nvSpPr>
        <p:spPr>
          <a:xfrm>
            <a:off x="6709543" y="346936"/>
            <a:ext cx="4960681" cy="42613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2200" dirty="0" smtClean="0">
                <a:latin typeface="Comic Sans MS" panose="030F0702030302020204" pitchFamily="66" charset="0"/>
              </a:rPr>
              <a:t>HKL, H.Y. Park, PRD 70, 074033(2004</a:t>
            </a:r>
            <a:r>
              <a:rPr lang="en-US" altLang="ko-KR" dirty="0" smtClean="0"/>
              <a:t>)</a:t>
            </a:r>
            <a:r>
              <a:rPr lang="en-US" altLang="ko-KR" sz="2400" dirty="0" smtClean="0"/>
              <a:t> </a:t>
            </a:r>
            <a:endParaRPr lang="ko-KR" altLang="en-US" sz="2400" dirty="0"/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8925" y="866115"/>
            <a:ext cx="3133192" cy="2925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8266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32824" y="316913"/>
            <a:ext cx="6231070" cy="54822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3200" dirty="0">
                <a:latin typeface="Comic Sans MS" panose="030F0702030302020204" pitchFamily="66" charset="0"/>
              </a:rPr>
              <a:t>B</a:t>
            </a:r>
            <a:r>
              <a:rPr lang="en-US" altLang="ko-KR" sz="3200" dirty="0" smtClean="0">
                <a:latin typeface="Comic Sans MS" panose="030F0702030302020204" pitchFamily="66" charset="0"/>
              </a:rPr>
              <a:t>. Exotic baryons </a:t>
            </a:r>
            <a:r>
              <a:rPr lang="ko-KR" altLang="en-US" sz="3200" dirty="0" smtClean="0">
                <a:latin typeface="Comic Sans MS" panose="030F0702030302020204" pitchFamily="66" charset="0"/>
              </a:rPr>
              <a:t> </a:t>
            </a:r>
            <a:r>
              <a:rPr lang="en-US" altLang="ko-KR" sz="3200" dirty="0" smtClean="0">
                <a:latin typeface="Comic Sans MS" panose="030F0702030302020204" pitchFamily="66" charset="0"/>
              </a:rPr>
              <a:t>   </a:t>
            </a:r>
            <a:endParaRPr lang="ko-KR" altLang="en-US" sz="3200" dirty="0"/>
          </a:p>
        </p:txBody>
      </p:sp>
      <p:sp>
        <p:nvSpPr>
          <p:cNvPr id="7" name="내용 개체 틀 2"/>
          <p:cNvSpPr txBox="1">
            <a:spLocks/>
          </p:cNvSpPr>
          <p:nvPr/>
        </p:nvSpPr>
        <p:spPr>
          <a:xfrm>
            <a:off x="4264342" y="406983"/>
            <a:ext cx="7111413" cy="569409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2200" dirty="0" err="1" smtClean="0">
                <a:latin typeface="Comic Sans MS" panose="030F0702030302020204" pitchFamily="66" charset="0"/>
              </a:rPr>
              <a:t>D.Diakonov,V.Petrov</a:t>
            </a:r>
            <a:r>
              <a:rPr lang="en-US" altLang="ko-KR" sz="2200" dirty="0" smtClean="0">
                <a:latin typeface="Comic Sans MS" panose="030F0702030302020204" pitchFamily="66" charset="0"/>
              </a:rPr>
              <a:t>, M. </a:t>
            </a:r>
            <a:r>
              <a:rPr lang="en-US" altLang="ko-KR" sz="2200" dirty="0" err="1" smtClean="0">
                <a:latin typeface="Comic Sans MS" panose="030F0702030302020204" pitchFamily="66" charset="0"/>
              </a:rPr>
              <a:t>Polyakov</a:t>
            </a:r>
            <a:r>
              <a:rPr lang="en-US" altLang="ko-KR" sz="2200" dirty="0" smtClean="0">
                <a:latin typeface="Comic Sans MS" panose="030F0702030302020204" pitchFamily="66" charset="0"/>
              </a:rPr>
              <a:t>, Z. Phys.A359,305(1997)</a:t>
            </a:r>
            <a:r>
              <a:rPr lang="en-US" altLang="ko-KR" sz="2400" dirty="0" smtClean="0"/>
              <a:t> </a:t>
            </a:r>
            <a:endParaRPr lang="ko-KR" altLang="en-US" sz="2400" dirty="0"/>
          </a:p>
        </p:txBody>
      </p:sp>
      <p:grpSp>
        <p:nvGrpSpPr>
          <p:cNvPr id="3" name="그룹 2"/>
          <p:cNvGrpSpPr/>
          <p:nvPr/>
        </p:nvGrpSpPr>
        <p:grpSpPr>
          <a:xfrm>
            <a:off x="1203965" y="1920295"/>
            <a:ext cx="496271" cy="3071659"/>
            <a:chOff x="1189678" y="1259236"/>
            <a:chExt cx="496271" cy="3071659"/>
          </a:xfrm>
        </p:grpSpPr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9683" y="1259236"/>
              <a:ext cx="426720" cy="4160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8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9678" y="3291447"/>
              <a:ext cx="458724" cy="384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9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6557" y="3989519"/>
              <a:ext cx="469392" cy="341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496" y="1098275"/>
            <a:ext cx="7239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4957" y="1586910"/>
            <a:ext cx="4991938" cy="367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그룹 15"/>
          <p:cNvGrpSpPr/>
          <p:nvPr/>
        </p:nvGrpSpPr>
        <p:grpSpPr>
          <a:xfrm>
            <a:off x="1203965" y="2632005"/>
            <a:ext cx="5710243" cy="929259"/>
            <a:chOff x="1202270" y="1970946"/>
            <a:chExt cx="5710243" cy="929259"/>
          </a:xfrm>
        </p:grpSpPr>
        <p:pic>
          <p:nvPicPr>
            <p:cNvPr id="17" name="Picture 3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6113" y="2376330"/>
              <a:ext cx="54864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5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2270" y="1970946"/>
              <a:ext cx="501396" cy="405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493644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58" y="1357232"/>
            <a:ext cx="8505825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내용 개체 틀 2"/>
          <p:cNvSpPr txBox="1">
            <a:spLocks/>
          </p:cNvSpPr>
          <p:nvPr/>
        </p:nvSpPr>
        <p:spPr>
          <a:xfrm>
            <a:off x="432824" y="316913"/>
            <a:ext cx="6231070" cy="54822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3200" dirty="0" smtClean="0">
                <a:latin typeface="Comic Sans MS" panose="030F0702030302020204" pitchFamily="66" charset="0"/>
              </a:rPr>
              <a:t>Positive and negative results</a:t>
            </a:r>
            <a:r>
              <a:rPr lang="ko-KR" altLang="en-US" sz="3200" dirty="0" smtClean="0">
                <a:latin typeface="Comic Sans MS" panose="030F0702030302020204" pitchFamily="66" charset="0"/>
              </a:rPr>
              <a:t> </a:t>
            </a:r>
            <a:r>
              <a:rPr lang="en-US" altLang="ko-KR" sz="3200" dirty="0" smtClean="0">
                <a:latin typeface="Comic Sans MS" panose="030F0702030302020204" pitchFamily="66" charset="0"/>
              </a:rPr>
              <a:t>   </a:t>
            </a:r>
            <a:endParaRPr lang="ko-KR" altLang="en-US" sz="3200" dirty="0"/>
          </a:p>
        </p:txBody>
      </p:sp>
      <p:sp>
        <p:nvSpPr>
          <p:cNvPr id="6" name="내용 개체 틀 2"/>
          <p:cNvSpPr txBox="1">
            <a:spLocks/>
          </p:cNvSpPr>
          <p:nvPr/>
        </p:nvSpPr>
        <p:spPr>
          <a:xfrm>
            <a:off x="6709543" y="346936"/>
            <a:ext cx="4960681" cy="42613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2200" dirty="0" err="1" smtClean="0">
                <a:latin typeface="Comic Sans MS" panose="030F0702030302020204" pitchFamily="66" charset="0"/>
              </a:rPr>
              <a:t>K.H.Hicks</a:t>
            </a:r>
            <a:r>
              <a:rPr lang="en-US" altLang="ko-KR" sz="2200" dirty="0" smtClean="0">
                <a:latin typeface="Comic Sans MS" panose="030F0702030302020204" pitchFamily="66" charset="0"/>
              </a:rPr>
              <a:t>, Eur. Phys. J. H37, 1(2012</a:t>
            </a:r>
            <a:r>
              <a:rPr lang="en-US" altLang="ko-KR" dirty="0" smtClean="0"/>
              <a:t>)</a:t>
            </a:r>
            <a:r>
              <a:rPr lang="en-US" altLang="ko-KR" sz="2400" dirty="0" smtClean="0"/>
              <a:t> </a:t>
            </a:r>
            <a:endParaRPr lang="ko-KR" altLang="en-US" sz="2400" dirty="0"/>
          </a:p>
        </p:txBody>
      </p:sp>
      <p:grpSp>
        <p:nvGrpSpPr>
          <p:cNvPr id="9" name="그룹 8"/>
          <p:cNvGrpSpPr/>
          <p:nvPr/>
        </p:nvGrpSpPr>
        <p:grpSpPr>
          <a:xfrm>
            <a:off x="684058" y="4269064"/>
            <a:ext cx="10073548" cy="1204874"/>
            <a:chOff x="401261" y="282640"/>
            <a:chExt cx="10073548" cy="1204874"/>
          </a:xfrm>
        </p:grpSpPr>
        <p:sp>
          <p:nvSpPr>
            <p:cNvPr id="10" name="내용 개체 틀 2"/>
            <p:cNvSpPr txBox="1">
              <a:spLocks/>
            </p:cNvSpPr>
            <p:nvPr/>
          </p:nvSpPr>
          <p:spPr>
            <a:xfrm>
              <a:off x="401261" y="282640"/>
              <a:ext cx="2775324" cy="548223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marL="228600" indent="-228600" algn="l" defTabSz="914400" rtl="0" eaLnBrk="1" latinLnBrk="1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altLang="ko-KR" sz="1800" dirty="0" smtClean="0">
                  <a:latin typeface="Comic Sans MS" panose="030F0702030302020204" pitchFamily="66" charset="0"/>
                </a:rPr>
                <a:t>PDG 2004</a:t>
              </a:r>
              <a:r>
                <a:rPr lang="ko-KR" altLang="en-US" sz="1800" dirty="0" smtClean="0">
                  <a:latin typeface="Comic Sans MS" panose="030F0702030302020204" pitchFamily="66" charset="0"/>
                </a:rPr>
                <a:t> </a:t>
              </a:r>
              <a:r>
                <a:rPr lang="en-US" altLang="ko-KR" sz="1800" dirty="0" smtClean="0">
                  <a:latin typeface="Comic Sans MS" panose="030F0702030302020204" pitchFamily="66" charset="0"/>
                </a:rPr>
                <a:t>   </a:t>
              </a:r>
              <a:endParaRPr lang="ko-KR" altLang="en-US" sz="1800" dirty="0"/>
            </a:p>
          </p:txBody>
        </p:sp>
        <p:pic>
          <p:nvPicPr>
            <p:cNvPr id="11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88923" y="282640"/>
              <a:ext cx="8685886" cy="1204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3088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393774" y="417327"/>
            <a:ext cx="10449874" cy="3774964"/>
            <a:chOff x="889719" y="3083036"/>
            <a:chExt cx="10449874" cy="3774964"/>
          </a:xfrm>
        </p:grpSpPr>
        <p:pic>
          <p:nvPicPr>
            <p:cNvPr id="3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9719" y="3083036"/>
              <a:ext cx="3407207" cy="3100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0718" y="6200775"/>
              <a:ext cx="10048875" cy="657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" name="그룹 4"/>
          <p:cNvGrpSpPr/>
          <p:nvPr/>
        </p:nvGrpSpPr>
        <p:grpSpPr>
          <a:xfrm>
            <a:off x="401261" y="4583771"/>
            <a:ext cx="10033089" cy="1510589"/>
            <a:chOff x="401261" y="1608097"/>
            <a:chExt cx="10033089" cy="1510589"/>
          </a:xfrm>
        </p:grpSpPr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6616" y="1608097"/>
              <a:ext cx="8847734" cy="1510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내용 개체 틀 2"/>
            <p:cNvSpPr txBox="1">
              <a:spLocks/>
            </p:cNvSpPr>
            <p:nvPr/>
          </p:nvSpPr>
          <p:spPr>
            <a:xfrm>
              <a:off x="401261" y="1608097"/>
              <a:ext cx="2775324" cy="548223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marL="228600" indent="-228600" algn="l" defTabSz="914400" rtl="0" eaLnBrk="1" latinLnBrk="1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altLang="ko-KR" sz="1800" dirty="0" smtClean="0">
                  <a:latin typeface="Comic Sans MS" panose="030F0702030302020204" pitchFamily="66" charset="0"/>
                </a:rPr>
                <a:t>PDG 2009</a:t>
              </a:r>
              <a:r>
                <a:rPr lang="ko-KR" altLang="en-US" sz="1800" dirty="0" smtClean="0">
                  <a:latin typeface="Comic Sans MS" panose="030F0702030302020204" pitchFamily="66" charset="0"/>
                </a:rPr>
                <a:t> </a:t>
              </a:r>
              <a:r>
                <a:rPr lang="en-US" altLang="ko-KR" sz="1800" dirty="0" smtClean="0">
                  <a:latin typeface="Comic Sans MS" panose="030F0702030302020204" pitchFamily="66" charset="0"/>
                </a:rPr>
                <a:t>   </a:t>
              </a:r>
              <a:endParaRPr lang="ko-KR" altLang="en-US" sz="1800" dirty="0"/>
            </a:p>
          </p:txBody>
        </p:sp>
      </p:grpSp>
    </p:spTree>
    <p:extLst>
      <p:ext uri="{BB962C8B-B14F-4D97-AF65-F5344CB8AC3E}">
        <p14:creationId xmlns:p14="http://schemas.microsoft.com/office/powerpoint/2010/main" val="3468007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276707" y="3048770"/>
            <a:ext cx="8954468" cy="2314212"/>
            <a:chOff x="401261" y="4142083"/>
            <a:chExt cx="8954468" cy="2314212"/>
          </a:xfrm>
        </p:grpSpPr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2829" y="4408420"/>
              <a:ext cx="7962900" cy="2047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내용 개체 틀 2"/>
            <p:cNvSpPr txBox="1">
              <a:spLocks/>
            </p:cNvSpPr>
            <p:nvPr/>
          </p:nvSpPr>
          <p:spPr>
            <a:xfrm>
              <a:off x="401261" y="4142083"/>
              <a:ext cx="2775324" cy="510955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marL="228600" indent="-228600" algn="l" defTabSz="914400" rtl="0" eaLnBrk="1" latinLnBrk="1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ko-KR" altLang="en-US" sz="1800" dirty="0" smtClean="0">
                  <a:latin typeface="Comic Sans MS" panose="030F0702030302020204" pitchFamily="66" charset="0"/>
                </a:rPr>
                <a:t> </a:t>
              </a:r>
              <a:r>
                <a:rPr lang="en-US" altLang="ko-KR" sz="1800" dirty="0" smtClean="0">
                  <a:latin typeface="Comic Sans MS" panose="030F0702030302020204" pitchFamily="66" charset="0"/>
                </a:rPr>
                <a:t>   </a:t>
              </a:r>
              <a:endParaRPr lang="ko-KR" altLang="en-US" sz="1800" dirty="0"/>
            </a:p>
          </p:txBody>
        </p:sp>
        <p:sp>
          <p:nvSpPr>
            <p:cNvPr id="24" name="내용 개체 틀 2"/>
            <p:cNvSpPr txBox="1">
              <a:spLocks/>
            </p:cNvSpPr>
            <p:nvPr/>
          </p:nvSpPr>
          <p:spPr>
            <a:xfrm>
              <a:off x="401261" y="4205876"/>
              <a:ext cx="7846129" cy="548223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marL="228600" indent="-228600" algn="l" defTabSz="914400" rtl="0" eaLnBrk="1" latinLnBrk="1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altLang="ko-KR" sz="1800" dirty="0" smtClean="0">
                  <a:latin typeface="Comic Sans MS" panose="030F0702030302020204" pitchFamily="66" charset="0"/>
                </a:rPr>
                <a:t>M. </a:t>
              </a:r>
              <a:r>
                <a:rPr lang="en-US" altLang="ko-KR" sz="1800" dirty="0" err="1" smtClean="0">
                  <a:latin typeface="Comic Sans MS" panose="030F0702030302020204" pitchFamily="66" charset="0"/>
                </a:rPr>
                <a:t>Praszalowicz</a:t>
              </a:r>
              <a:r>
                <a:rPr lang="en-US" altLang="ko-KR" sz="1800" dirty="0" smtClean="0">
                  <a:latin typeface="Comic Sans MS" panose="030F0702030302020204" pitchFamily="66" charset="0"/>
                </a:rPr>
                <a:t>,     arXiv:1707.08474</a:t>
              </a:r>
              <a:r>
                <a:rPr lang="ko-KR" altLang="en-US" sz="1800" dirty="0" smtClean="0">
                  <a:latin typeface="Comic Sans MS" panose="030F0702030302020204" pitchFamily="66" charset="0"/>
                </a:rPr>
                <a:t> </a:t>
              </a:r>
              <a:r>
                <a:rPr lang="en-US" altLang="ko-KR" sz="1800" dirty="0" smtClean="0">
                  <a:latin typeface="Comic Sans MS" panose="030F0702030302020204" pitchFamily="66" charset="0"/>
                </a:rPr>
                <a:t>   </a:t>
              </a:r>
              <a:endParaRPr lang="ko-KR" altLang="en-US" sz="1800" dirty="0"/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276707" y="1239015"/>
            <a:ext cx="11508300" cy="1043846"/>
            <a:chOff x="401261" y="3118686"/>
            <a:chExt cx="11508300" cy="1043846"/>
          </a:xfrm>
        </p:grpSpPr>
        <p:sp>
          <p:nvSpPr>
            <p:cNvPr id="14" name="내용 개체 틀 2"/>
            <p:cNvSpPr txBox="1">
              <a:spLocks/>
            </p:cNvSpPr>
            <p:nvPr/>
          </p:nvSpPr>
          <p:spPr>
            <a:xfrm>
              <a:off x="401261" y="3118686"/>
              <a:ext cx="2775324" cy="548223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marL="228600" indent="-228600" algn="l" defTabSz="914400" rtl="0" eaLnBrk="1" latinLnBrk="1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altLang="ko-KR" sz="1800" dirty="0" smtClean="0">
                  <a:latin typeface="Comic Sans MS" panose="030F0702030302020204" pitchFamily="66" charset="0"/>
                </a:rPr>
                <a:t>PDG 2017</a:t>
              </a:r>
              <a:r>
                <a:rPr lang="ko-KR" altLang="en-US" sz="1800" dirty="0" smtClean="0">
                  <a:latin typeface="Comic Sans MS" panose="030F0702030302020204" pitchFamily="66" charset="0"/>
                </a:rPr>
                <a:t> </a:t>
              </a:r>
              <a:r>
                <a:rPr lang="en-US" altLang="ko-KR" sz="1800" dirty="0" smtClean="0">
                  <a:latin typeface="Comic Sans MS" panose="030F0702030302020204" pitchFamily="66" charset="0"/>
                </a:rPr>
                <a:t>   </a:t>
              </a:r>
              <a:endParaRPr lang="ko-KR" altLang="en-US" sz="1800" dirty="0"/>
            </a:p>
          </p:txBody>
        </p:sp>
        <p:pic>
          <p:nvPicPr>
            <p:cNvPr id="1034" name="Picture 1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6717" y="3461915"/>
              <a:ext cx="6294349" cy="335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5" name="Picture 1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8466" y="3474831"/>
              <a:ext cx="4951095" cy="3099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8" name="그룹 17"/>
            <p:cNvGrpSpPr/>
            <p:nvPr/>
          </p:nvGrpSpPr>
          <p:grpSpPr>
            <a:xfrm>
              <a:off x="656717" y="3811860"/>
              <a:ext cx="5579266" cy="350672"/>
              <a:chOff x="6330295" y="3766246"/>
              <a:chExt cx="5579266" cy="350672"/>
            </a:xfrm>
          </p:grpSpPr>
          <p:pic>
            <p:nvPicPr>
              <p:cNvPr id="17" name="Picture 4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80965" y="3766246"/>
                <a:ext cx="4028596" cy="3506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6" name="Picture 12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30295" y="3784813"/>
                <a:ext cx="1550670" cy="3017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952543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414" y="837633"/>
            <a:ext cx="4429125" cy="431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그룹 1"/>
          <p:cNvGrpSpPr/>
          <p:nvPr/>
        </p:nvGrpSpPr>
        <p:grpSpPr>
          <a:xfrm>
            <a:off x="6074017" y="1727259"/>
            <a:ext cx="5270553" cy="1416928"/>
            <a:chOff x="6074017" y="1727259"/>
            <a:chExt cx="5270553" cy="1416928"/>
          </a:xfrm>
        </p:grpSpPr>
        <p:sp>
          <p:nvSpPr>
            <p:cNvPr id="3" name="내용 개체 틀 2"/>
            <p:cNvSpPr txBox="1">
              <a:spLocks/>
            </p:cNvSpPr>
            <p:nvPr/>
          </p:nvSpPr>
          <p:spPr>
            <a:xfrm>
              <a:off x="6074017" y="1727259"/>
              <a:ext cx="5270553" cy="548223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marL="228600" indent="-228600" algn="l" defTabSz="914400" rtl="0" eaLnBrk="1" latinLnBrk="1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altLang="ko-KR" sz="3200" dirty="0" smtClean="0">
                  <a:latin typeface="Comic Sans MS" panose="030F0702030302020204" pitchFamily="66" charset="0"/>
                </a:rPr>
                <a:t>Nuclear</a:t>
              </a:r>
              <a:r>
                <a:rPr lang="ko-KR" altLang="en-US" sz="3200" dirty="0" smtClean="0">
                  <a:latin typeface="Comic Sans MS" panose="030F0702030302020204" pitchFamily="66" charset="0"/>
                </a:rPr>
                <a:t> </a:t>
              </a:r>
              <a:r>
                <a:rPr lang="en-US" altLang="ko-KR" sz="3200" dirty="0" smtClean="0">
                  <a:latin typeface="Comic Sans MS" panose="030F0702030302020204" pitchFamily="66" charset="0"/>
                </a:rPr>
                <a:t>matter </a:t>
              </a:r>
              <a:r>
                <a:rPr lang="ko-KR" altLang="en-US" sz="3200" dirty="0" smtClean="0">
                  <a:latin typeface="Comic Sans MS" panose="030F0702030302020204" pitchFamily="66" charset="0"/>
                </a:rPr>
                <a:t> </a:t>
              </a:r>
              <a:r>
                <a:rPr lang="en-US" altLang="ko-KR" sz="3200" dirty="0" smtClean="0">
                  <a:latin typeface="Comic Sans MS" panose="030F0702030302020204" pitchFamily="66" charset="0"/>
                </a:rPr>
                <a:t>   </a:t>
              </a:r>
              <a:endParaRPr lang="ko-KR" altLang="en-US" sz="3200" dirty="0"/>
            </a:p>
          </p:txBody>
        </p:sp>
        <p:sp>
          <p:nvSpPr>
            <p:cNvPr id="4" name="내용 개체 틀 2"/>
            <p:cNvSpPr txBox="1">
              <a:spLocks/>
            </p:cNvSpPr>
            <p:nvPr/>
          </p:nvSpPr>
          <p:spPr>
            <a:xfrm>
              <a:off x="6074017" y="2595964"/>
              <a:ext cx="3953386" cy="548223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marL="228600" indent="-228600" algn="l" defTabSz="914400" rtl="0" eaLnBrk="1" latinLnBrk="1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altLang="ko-KR" sz="3200" dirty="0" smtClean="0">
                  <a:latin typeface="Comic Sans MS" panose="030F0702030302020204" pitchFamily="66" charset="0"/>
                </a:rPr>
                <a:t>Condensed matter  </a:t>
              </a:r>
              <a:r>
                <a:rPr lang="ko-KR" altLang="en-US" sz="3200" dirty="0" smtClean="0">
                  <a:latin typeface="Comic Sans MS" panose="030F0702030302020204" pitchFamily="66" charset="0"/>
                </a:rPr>
                <a:t> </a:t>
              </a:r>
              <a:r>
                <a:rPr lang="en-US" altLang="ko-KR" sz="3200" dirty="0" smtClean="0">
                  <a:latin typeface="Comic Sans MS" panose="030F0702030302020204" pitchFamily="66" charset="0"/>
                </a:rPr>
                <a:t>   </a:t>
              </a:r>
              <a:endParaRPr lang="ko-KR" altLang="en-US" sz="3200" dirty="0"/>
            </a:p>
          </p:txBody>
        </p:sp>
      </p:grpSp>
      <p:sp>
        <p:nvSpPr>
          <p:cNvPr id="5" name="내용 개체 틀 2"/>
          <p:cNvSpPr txBox="1">
            <a:spLocks/>
          </p:cNvSpPr>
          <p:nvPr/>
        </p:nvSpPr>
        <p:spPr>
          <a:xfrm>
            <a:off x="2134866" y="5125825"/>
            <a:ext cx="3289542" cy="54822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2400" dirty="0" smtClean="0">
                <a:latin typeface="Comic Sans MS" panose="030F0702030302020204" pitchFamily="66" charset="0"/>
              </a:rPr>
              <a:t>Hedgehog power </a:t>
            </a:r>
            <a:r>
              <a:rPr lang="ko-KR" altLang="en-US" sz="2400" dirty="0" smtClean="0">
                <a:latin typeface="Comic Sans MS" panose="030F0702030302020204" pitchFamily="66" charset="0"/>
              </a:rPr>
              <a:t> </a:t>
            </a:r>
            <a:r>
              <a:rPr lang="en-US" altLang="ko-KR" sz="2400" dirty="0" smtClean="0">
                <a:latin typeface="Comic Sans MS" panose="030F0702030302020204" pitchFamily="66" charset="0"/>
              </a:rPr>
              <a:t>   </a:t>
            </a:r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311222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upload.wikimedia.org/wikipedia/commons/e/ec/Baryon_decuple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8998" y="1591725"/>
            <a:ext cx="3183719" cy="230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4" descr="https://upload.wikimedia.org/wikipedia/commons/3/3a/Meson_octet.png"/>
          <p:cNvSpPr>
            <a:spLocks noChangeAspect="1" noChangeArrowheads="1"/>
          </p:cNvSpPr>
          <p:nvPr/>
        </p:nvSpPr>
        <p:spPr bwMode="auto">
          <a:xfrm>
            <a:off x="76200" y="-136525"/>
            <a:ext cx="5429250" cy="387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grpSp>
        <p:nvGrpSpPr>
          <p:cNvPr id="6" name="그룹 5"/>
          <p:cNvGrpSpPr>
            <a:grpSpLocks noChangeAspect="1"/>
          </p:cNvGrpSpPr>
          <p:nvPr/>
        </p:nvGrpSpPr>
        <p:grpSpPr>
          <a:xfrm>
            <a:off x="2263867" y="1476521"/>
            <a:ext cx="3313159" cy="4674159"/>
            <a:chOff x="1102369" y="649801"/>
            <a:chExt cx="4170907" cy="5885473"/>
          </a:xfrm>
        </p:grpSpPr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2369" y="3563423"/>
              <a:ext cx="4170907" cy="2971851"/>
            </a:xfrm>
            <a:prstGeom prst="rect">
              <a:avLst/>
            </a:prstGeom>
          </p:spPr>
        </p:pic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31770" y="649801"/>
              <a:ext cx="3512103" cy="2633254"/>
            </a:xfrm>
            <a:prstGeom prst="rect">
              <a:avLst/>
            </a:prstGeom>
          </p:spPr>
        </p:pic>
      </p:grp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5692" y="1577437"/>
            <a:ext cx="638175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6948" y="1591725"/>
            <a:ext cx="8191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내용 개체 틀 2"/>
          <p:cNvSpPr txBox="1">
            <a:spLocks/>
          </p:cNvSpPr>
          <p:nvPr/>
        </p:nvSpPr>
        <p:spPr>
          <a:xfrm>
            <a:off x="725857" y="462324"/>
            <a:ext cx="5187043" cy="62366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 Flavor symmetry</a:t>
            </a:r>
            <a:r>
              <a:rPr lang="en-US" altLang="ko-KR" sz="3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:  </a:t>
            </a:r>
            <a:r>
              <a:rPr lang="en-US" altLang="ko-KR" sz="3200" dirty="0" smtClean="0">
                <a:sym typeface="Wingdings" panose="05000000000000000000" pitchFamily="2" charset="2"/>
              </a:rPr>
              <a:t>SU(3)</a:t>
            </a:r>
            <a:r>
              <a:rPr lang="en-US" altLang="ko-KR" sz="3200" baseline="-25000" dirty="0" smtClean="0">
                <a:sym typeface="Wingdings" panose="05000000000000000000" pitchFamily="2" charset="2"/>
              </a:rPr>
              <a:t>f </a:t>
            </a:r>
            <a:endParaRPr lang="en-US" altLang="ko-KR" sz="3200" dirty="0" smtClean="0">
              <a:sym typeface="Wingdings" panose="05000000000000000000" pitchFamily="2" charset="2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ko-KR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711323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0135" y="1586427"/>
            <a:ext cx="4114800" cy="1901952"/>
          </a:xfrm>
          <a:prstGeom prst="rect">
            <a:avLst/>
          </a:prstGeom>
        </p:spPr>
      </p:pic>
      <p:sp>
        <p:nvSpPr>
          <p:cNvPr id="3" name="내용 개체 틀 2"/>
          <p:cNvSpPr txBox="1">
            <a:spLocks/>
          </p:cNvSpPr>
          <p:nvPr/>
        </p:nvSpPr>
        <p:spPr>
          <a:xfrm>
            <a:off x="488376" y="331237"/>
            <a:ext cx="3491834" cy="62366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 Exotic </a:t>
            </a:r>
            <a:r>
              <a:rPr lang="en-US" altLang="ko-KR" dirty="0" err="1" smtClean="0">
                <a:latin typeface="Comic Sans MS" panose="030F0702030302020204" pitchFamily="66" charset="0"/>
                <a:sym typeface="Wingdings" panose="05000000000000000000" pitchFamily="2" charset="2"/>
              </a:rPr>
              <a:t>multiplets</a:t>
            </a:r>
            <a:r>
              <a:rPr lang="en-US" altLang="ko-KR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 </a:t>
            </a:r>
            <a:r>
              <a:rPr lang="en-US" altLang="ko-KR" sz="3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: </a:t>
            </a:r>
            <a:endParaRPr lang="en-US" altLang="ko-KR" sz="3200" dirty="0" smtClean="0">
              <a:sym typeface="Wingdings" panose="05000000000000000000" pitchFamily="2" charset="2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ko-KR" dirty="0">
              <a:sym typeface="Wingdings" panose="05000000000000000000" pitchFamily="2" charset="2"/>
            </a:endParaRPr>
          </a:p>
        </p:txBody>
      </p:sp>
      <p:sp>
        <p:nvSpPr>
          <p:cNvPr id="5" name="내용 개체 틀 2"/>
          <p:cNvSpPr txBox="1">
            <a:spLocks/>
          </p:cNvSpPr>
          <p:nvPr/>
        </p:nvSpPr>
        <p:spPr>
          <a:xfrm>
            <a:off x="488376" y="1349051"/>
            <a:ext cx="2219136" cy="62366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 B. Quarks</a:t>
            </a:r>
            <a:r>
              <a:rPr lang="en-US" altLang="ko-KR" sz="3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 </a:t>
            </a:r>
            <a:endParaRPr lang="en-US" altLang="ko-KR" sz="3200" dirty="0" smtClean="0">
              <a:sym typeface="Wingdings" panose="05000000000000000000" pitchFamily="2" charset="2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ko-KR" dirty="0">
              <a:sym typeface="Wingdings" panose="05000000000000000000" pitchFamily="2" charset="2"/>
            </a:endParaRPr>
          </a:p>
        </p:txBody>
      </p:sp>
      <p:grpSp>
        <p:nvGrpSpPr>
          <p:cNvPr id="6" name="그룹 5"/>
          <p:cNvGrpSpPr/>
          <p:nvPr/>
        </p:nvGrpSpPr>
        <p:grpSpPr>
          <a:xfrm>
            <a:off x="4130198" y="381129"/>
            <a:ext cx="2914650" cy="545194"/>
            <a:chOff x="4130198" y="381129"/>
            <a:chExt cx="2914650" cy="545194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0198" y="381129"/>
              <a:ext cx="2371725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01923" y="640573"/>
              <a:ext cx="542925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1376" y="2284990"/>
            <a:ext cx="60007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0706" y="2284990"/>
            <a:ext cx="542925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내용 개체 틀 2"/>
          <p:cNvSpPr txBox="1">
            <a:spLocks/>
          </p:cNvSpPr>
          <p:nvPr/>
        </p:nvSpPr>
        <p:spPr>
          <a:xfrm>
            <a:off x="1244123" y="3700650"/>
            <a:ext cx="10515600" cy="139110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mtClean="0">
                <a:latin typeface="Comic Sans MS" panose="030F0702030302020204" pitchFamily="66" charset="0"/>
              </a:rPr>
              <a:t>Clue for nucleon structure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ko-KR" smtClean="0">
                <a:sym typeface="Wingdings" panose="05000000000000000000" pitchFamily="2" charset="2"/>
              </a:rPr>
              <a:t> </a:t>
            </a:r>
            <a:r>
              <a:rPr lang="en-US" altLang="ko-KR" smtClean="0">
                <a:latin typeface="Comic Sans MS" panose="030F0702030302020204" pitchFamily="66" charset="0"/>
                <a:sym typeface="Wingdings" panose="05000000000000000000" pitchFamily="2" charset="2"/>
              </a:rPr>
              <a:t> quark model ,  quantum chromodynamics QCD  SU(3)</a:t>
            </a:r>
            <a:r>
              <a:rPr lang="en-US" altLang="ko-KR" baseline="-25000" smtClean="0">
                <a:latin typeface="Comic Sans MS" panose="030F0702030302020204" pitchFamily="66" charset="0"/>
                <a:sym typeface="Wingdings" panose="05000000000000000000" pitchFamily="2" charset="2"/>
              </a:rPr>
              <a:t>c</a:t>
            </a:r>
            <a:endParaRPr lang="en-US" altLang="ko-KR" dirty="0" smtClean="0">
              <a:latin typeface="Comic Sans MS" panose="030F0702030302020204" pitchFamily="66" charset="0"/>
              <a:sym typeface="Wingdings" panose="05000000000000000000" pitchFamily="2" charset="2"/>
            </a:endParaRPr>
          </a:p>
        </p:txBody>
      </p:sp>
      <p:sp>
        <p:nvSpPr>
          <p:cNvPr id="11" name="내용 개체 틀 2"/>
          <p:cNvSpPr txBox="1">
            <a:spLocks/>
          </p:cNvSpPr>
          <p:nvPr/>
        </p:nvSpPr>
        <p:spPr>
          <a:xfrm>
            <a:off x="1325967" y="5072148"/>
            <a:ext cx="5858605" cy="530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dirty="0" smtClean="0">
                <a:latin typeface="Comic Sans MS" panose="030F0702030302020204" pitchFamily="66" charset="0"/>
              </a:rPr>
              <a:t>Proton (</a:t>
            </a:r>
            <a:r>
              <a:rPr lang="en-US" altLang="ko-KR" dirty="0" err="1" smtClean="0">
                <a:latin typeface="Comic Sans MS" panose="030F0702030302020204" pitchFamily="66" charset="0"/>
              </a:rPr>
              <a:t>uud</a:t>
            </a:r>
            <a:r>
              <a:rPr lang="en-US" altLang="ko-KR" dirty="0" smtClean="0">
                <a:latin typeface="Comic Sans MS" panose="030F0702030302020204" pitchFamily="66" charset="0"/>
              </a:rPr>
              <a:t>)  and  neutron (</a:t>
            </a:r>
            <a:r>
              <a:rPr lang="en-US" altLang="ko-KR" dirty="0" err="1" smtClean="0">
                <a:latin typeface="Comic Sans MS" panose="030F0702030302020204" pitchFamily="66" charset="0"/>
              </a:rPr>
              <a:t>udd</a:t>
            </a:r>
            <a:r>
              <a:rPr lang="en-US" altLang="ko-KR" dirty="0" smtClean="0">
                <a:latin typeface="Comic Sans MS" panose="030F0702030302020204" pitchFamily="66" charset="0"/>
              </a:rPr>
              <a:t>) </a:t>
            </a:r>
            <a:endParaRPr lang="ko-KR" altLang="en-US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218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9382" y="573759"/>
            <a:ext cx="4876670" cy="6236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 C.  Charmed hadrons</a:t>
            </a:r>
            <a:r>
              <a:rPr lang="en-US" altLang="ko-KR" sz="3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 : </a:t>
            </a:r>
            <a:endParaRPr lang="en-US" altLang="ko-KR" sz="32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ko-KR" dirty="0">
              <a:sym typeface="Wingdings" panose="05000000000000000000" pitchFamily="2" charset="2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8615" y="1521954"/>
            <a:ext cx="4138671" cy="4229578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0328" y="1374997"/>
            <a:ext cx="2805684" cy="4261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8403" y="638851"/>
            <a:ext cx="23717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4084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987" y="187452"/>
            <a:ext cx="9020618" cy="7053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3200" dirty="0" smtClean="0">
                <a:latin typeface="Comic Sans MS" panose="030F0702030302020204" pitchFamily="66" charset="0"/>
              </a:rPr>
              <a:t>SU{3} </a:t>
            </a:r>
            <a:r>
              <a:rPr lang="en-US" altLang="ko-KR" sz="3200" dirty="0" err="1" smtClean="0">
                <a:latin typeface="Comic Sans MS" panose="030F0702030302020204" pitchFamily="66" charset="0"/>
              </a:rPr>
              <a:t>multiplets</a:t>
            </a:r>
            <a:r>
              <a:rPr lang="en-US" altLang="ko-KR" sz="3200" dirty="0" smtClean="0">
                <a:latin typeface="Comic Sans MS" panose="030F0702030302020204" pitchFamily="66" charset="0"/>
              </a:rPr>
              <a:t> :  quark model selection </a:t>
            </a: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9030" y="1856904"/>
            <a:ext cx="72675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내용 개체 틀 2"/>
          <p:cNvSpPr txBox="1">
            <a:spLocks/>
          </p:cNvSpPr>
          <p:nvPr/>
        </p:nvSpPr>
        <p:spPr>
          <a:xfrm>
            <a:off x="836396" y="2874174"/>
            <a:ext cx="9020618" cy="70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3200" dirty="0">
                <a:latin typeface="Comic Sans MS" panose="030F0702030302020204" pitchFamily="66" charset="0"/>
              </a:rPr>
              <a:t>-</a:t>
            </a:r>
            <a:r>
              <a:rPr lang="en-US" altLang="ko-KR" sz="3200" dirty="0" smtClean="0">
                <a:latin typeface="Comic Sans MS" panose="030F0702030302020204" pitchFamily="66" charset="0"/>
              </a:rPr>
              <a:t> Heavy-Quark selection: </a:t>
            </a:r>
            <a:r>
              <a:rPr lang="en-US" altLang="ko-KR" sz="3200" dirty="0" err="1" smtClean="0">
                <a:latin typeface="Comic Sans MS" panose="030F0702030302020204" pitchFamily="66" charset="0"/>
              </a:rPr>
              <a:t>qqQ</a:t>
            </a:r>
            <a:r>
              <a:rPr lang="en-US" altLang="ko-KR" sz="3200" dirty="0" smtClean="0">
                <a:latin typeface="Comic Sans MS" panose="030F0702030302020204" pitchFamily="66" charset="0"/>
              </a:rPr>
              <a:t>, </a:t>
            </a:r>
            <a:r>
              <a:rPr lang="en-US" altLang="ko-KR" sz="3200" dirty="0" err="1" smtClean="0">
                <a:latin typeface="Comic Sans MS" panose="030F0702030302020204" pitchFamily="66" charset="0"/>
              </a:rPr>
              <a:t>qQQ</a:t>
            </a:r>
            <a:r>
              <a:rPr lang="en-US" altLang="ko-KR" sz="3200" dirty="0" smtClean="0"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12" name="내용 개체 틀 2"/>
          <p:cNvSpPr txBox="1">
            <a:spLocks/>
          </p:cNvSpPr>
          <p:nvPr/>
        </p:nvSpPr>
        <p:spPr>
          <a:xfrm>
            <a:off x="836396" y="1022178"/>
            <a:ext cx="9020618" cy="70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3200" dirty="0">
                <a:latin typeface="Comic Sans MS" panose="030F0702030302020204" pitchFamily="66" charset="0"/>
              </a:rPr>
              <a:t>-</a:t>
            </a:r>
            <a:r>
              <a:rPr lang="en-US" altLang="ko-KR" sz="3200" dirty="0" smtClean="0">
                <a:latin typeface="Comic Sans MS" panose="030F0702030302020204" pitchFamily="66" charset="0"/>
              </a:rPr>
              <a:t> Light-Quark selection : </a:t>
            </a:r>
            <a:r>
              <a:rPr lang="en-US" altLang="ko-KR" sz="3200" dirty="0" err="1" smtClean="0">
                <a:latin typeface="Comic Sans MS" panose="030F0702030302020204" pitchFamily="66" charset="0"/>
              </a:rPr>
              <a:t>qqq</a:t>
            </a:r>
            <a:r>
              <a:rPr lang="en-US" altLang="ko-KR" sz="3200" dirty="0" smtClean="0"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13" name="내용 개체 틀 2"/>
          <p:cNvSpPr txBox="1">
            <a:spLocks/>
          </p:cNvSpPr>
          <p:nvPr/>
        </p:nvSpPr>
        <p:spPr>
          <a:xfrm>
            <a:off x="1179296" y="3830965"/>
            <a:ext cx="9020618" cy="70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3200" dirty="0">
                <a:latin typeface="Comic Sans MS" panose="030F0702030302020204" pitchFamily="66" charset="0"/>
              </a:rPr>
              <a:t> </a:t>
            </a:r>
            <a:r>
              <a:rPr lang="en-US" altLang="ko-KR" sz="3200" dirty="0" smtClean="0">
                <a:latin typeface="Comic Sans MS" panose="030F0702030302020204" pitchFamily="66" charset="0"/>
              </a:rPr>
              <a:t> </a:t>
            </a:r>
            <a:r>
              <a:rPr lang="en-US" altLang="ko-KR" sz="3200" dirty="0" err="1" smtClean="0">
                <a:latin typeface="Comic Sans MS" panose="030F0702030302020204" pitchFamily="66" charset="0"/>
              </a:rPr>
              <a:t>qqQ</a:t>
            </a:r>
            <a:r>
              <a:rPr lang="en-US" altLang="ko-KR" sz="3200" dirty="0" smtClean="0">
                <a:latin typeface="Comic Sans MS" panose="030F0702030302020204" pitchFamily="66" charset="0"/>
              </a:rPr>
              <a:t>:      </a:t>
            </a:r>
          </a:p>
        </p:txBody>
      </p:sp>
      <p:sp>
        <p:nvSpPr>
          <p:cNvPr id="15" name="내용 개체 틀 2"/>
          <p:cNvSpPr txBox="1">
            <a:spLocks/>
          </p:cNvSpPr>
          <p:nvPr/>
        </p:nvSpPr>
        <p:spPr>
          <a:xfrm>
            <a:off x="1179296" y="4726170"/>
            <a:ext cx="2668085" cy="70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3200" dirty="0">
                <a:latin typeface="Comic Sans MS" panose="030F0702030302020204" pitchFamily="66" charset="0"/>
              </a:rPr>
              <a:t> </a:t>
            </a:r>
            <a:r>
              <a:rPr lang="en-US" altLang="ko-KR" sz="3200" dirty="0" smtClean="0">
                <a:latin typeface="Comic Sans MS" panose="030F0702030302020204" pitchFamily="66" charset="0"/>
              </a:rPr>
              <a:t> </a:t>
            </a:r>
            <a:r>
              <a:rPr lang="en-US" altLang="ko-KR" sz="3200" dirty="0" err="1" smtClean="0">
                <a:latin typeface="Comic Sans MS" panose="030F0702030302020204" pitchFamily="66" charset="0"/>
              </a:rPr>
              <a:t>qQQ</a:t>
            </a:r>
            <a:r>
              <a:rPr lang="en-US" altLang="ko-KR" sz="3200" dirty="0" smtClean="0">
                <a:latin typeface="Comic Sans MS" panose="030F0702030302020204" pitchFamily="66" charset="0"/>
              </a:rPr>
              <a:t>:  {3}    </a:t>
            </a:r>
          </a:p>
        </p:txBody>
      </p:sp>
      <p:pic>
        <p:nvPicPr>
          <p:cNvPr id="16" name="그림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69528" y="2874174"/>
            <a:ext cx="3260771" cy="3332395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0273" y="3911582"/>
            <a:ext cx="3905631" cy="544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394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2043" y="1797351"/>
            <a:ext cx="4848987" cy="452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직선 연결선 2"/>
          <p:cNvCxnSpPr/>
          <p:nvPr/>
        </p:nvCxnSpPr>
        <p:spPr>
          <a:xfrm>
            <a:off x="1855473" y="2637289"/>
            <a:ext cx="1236573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/>
        </p:nvCxnSpPr>
        <p:spPr>
          <a:xfrm>
            <a:off x="7356381" y="2637289"/>
            <a:ext cx="115100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6687339" y="4467812"/>
            <a:ext cx="1490046" cy="2605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내용 개체 틀 2"/>
          <p:cNvSpPr txBox="1">
            <a:spLocks/>
          </p:cNvSpPr>
          <p:nvPr/>
        </p:nvSpPr>
        <p:spPr>
          <a:xfrm>
            <a:off x="816611" y="1196140"/>
            <a:ext cx="2984776" cy="8349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ko-KR" altLang="en-US" dirty="0">
              <a:latin typeface="Comic Sans MS" panose="030F0702030302020204" pitchFamily="66" charset="0"/>
            </a:endParaRPr>
          </a:p>
        </p:txBody>
      </p:sp>
      <p:sp>
        <p:nvSpPr>
          <p:cNvPr id="12" name="내용 개체 틀 2"/>
          <p:cNvSpPr txBox="1">
            <a:spLocks/>
          </p:cNvSpPr>
          <p:nvPr/>
        </p:nvSpPr>
        <p:spPr>
          <a:xfrm>
            <a:off x="511467" y="340682"/>
            <a:ext cx="9020618" cy="70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3200" dirty="0">
                <a:latin typeface="Comic Sans MS" panose="030F0702030302020204" pitchFamily="66" charset="0"/>
              </a:rPr>
              <a:t>C</a:t>
            </a:r>
            <a:r>
              <a:rPr lang="en-US" altLang="ko-KR" sz="3200" dirty="0" smtClean="0">
                <a:latin typeface="Comic Sans MS" panose="030F0702030302020204" pitchFamily="66" charset="0"/>
              </a:rPr>
              <a:t>. Multi-quark selection : Exotic </a:t>
            </a:r>
            <a:r>
              <a:rPr lang="en-US" altLang="ko-KR" sz="3200" dirty="0">
                <a:latin typeface="Comic Sans MS" panose="030F0702030302020204" pitchFamily="66" charset="0"/>
              </a:rPr>
              <a:t>H</a:t>
            </a:r>
            <a:r>
              <a:rPr lang="en-US" altLang="ko-KR" sz="3200" dirty="0" smtClean="0">
                <a:latin typeface="Comic Sans MS" panose="030F0702030302020204" pitchFamily="66" charset="0"/>
              </a:rPr>
              <a:t>adrons  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539" y="1088847"/>
            <a:ext cx="449580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5934" y="1164597"/>
            <a:ext cx="608838" cy="51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4772" y="1182132"/>
            <a:ext cx="796671" cy="531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3968" y="1201563"/>
            <a:ext cx="563499" cy="492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5791" y="1188609"/>
            <a:ext cx="2720340" cy="51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0412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 txBox="1">
            <a:spLocks/>
          </p:cNvSpPr>
          <p:nvPr/>
        </p:nvSpPr>
        <p:spPr>
          <a:xfrm>
            <a:off x="1179296" y="2598612"/>
            <a:ext cx="9499036" cy="70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3200" dirty="0" smtClean="0">
                <a:latin typeface="Comic Sans MS" panose="030F0702030302020204" pitchFamily="66" charset="0"/>
              </a:rPr>
              <a:t>Neutron star :  {3} x {3} x ……… x {3}     ~10^57   </a:t>
            </a:r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1179296" y="1366259"/>
            <a:ext cx="9020618" cy="70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3200" dirty="0" smtClean="0">
                <a:latin typeface="Comic Sans MS" panose="030F0702030302020204" pitchFamily="66" charset="0"/>
              </a:rPr>
              <a:t>H</a:t>
            </a:r>
            <a:r>
              <a:rPr lang="ko-KR" altLang="en-US" sz="3200" dirty="0" smtClean="0">
                <a:latin typeface="Comic Sans MS" panose="030F0702030302020204" pitchFamily="66" charset="0"/>
              </a:rPr>
              <a:t> </a:t>
            </a:r>
            <a:r>
              <a:rPr lang="en-US" altLang="ko-KR" sz="3200" dirty="0" smtClean="0">
                <a:latin typeface="Comic Sans MS" panose="030F0702030302020204" pitchFamily="66" charset="0"/>
              </a:rPr>
              <a:t>di-baryon  </a:t>
            </a:r>
            <a:r>
              <a:rPr lang="en-US" altLang="ko-KR" sz="3200" dirty="0" err="1" smtClean="0">
                <a:latin typeface="Comic Sans MS" panose="030F0702030302020204" pitchFamily="66" charset="0"/>
              </a:rPr>
              <a:t>uuddss</a:t>
            </a:r>
            <a:r>
              <a:rPr lang="en-US" altLang="ko-KR" sz="3200" dirty="0" smtClean="0">
                <a:latin typeface="Comic Sans MS" panose="030F0702030302020204" pitchFamily="66" charset="0"/>
              </a:rPr>
              <a:t>  {1}</a:t>
            </a:r>
            <a:r>
              <a:rPr lang="ko-KR" altLang="en-US" sz="3200" dirty="0" smtClean="0">
                <a:latin typeface="Comic Sans MS" panose="030F0702030302020204" pitchFamily="66" charset="0"/>
              </a:rPr>
              <a:t> </a:t>
            </a:r>
            <a:r>
              <a:rPr lang="en-US" altLang="ko-KR" sz="3200" dirty="0" smtClean="0">
                <a:latin typeface="Comic Sans MS" panose="030F0702030302020204" pitchFamily="66" charset="0"/>
              </a:rPr>
              <a:t>  </a:t>
            </a:r>
          </a:p>
        </p:txBody>
      </p:sp>
      <p:sp>
        <p:nvSpPr>
          <p:cNvPr id="5" name="내용 개체 틀 2"/>
          <p:cNvSpPr txBox="1">
            <a:spLocks/>
          </p:cNvSpPr>
          <p:nvPr/>
        </p:nvSpPr>
        <p:spPr>
          <a:xfrm>
            <a:off x="1179296" y="3830965"/>
            <a:ext cx="9020618" cy="70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3200" dirty="0" smtClean="0">
                <a:latin typeface="Comic Sans MS" panose="030F0702030302020204" pitchFamily="66" charset="0"/>
              </a:rPr>
              <a:t>Strange quark star   ~ {1}   </a:t>
            </a:r>
          </a:p>
        </p:txBody>
      </p:sp>
    </p:spTree>
    <p:extLst>
      <p:ext uri="{BB962C8B-B14F-4D97-AF65-F5344CB8AC3E}">
        <p14:creationId xmlns:p14="http://schemas.microsoft.com/office/powerpoint/2010/main" val="2226307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2924" y="1031994"/>
            <a:ext cx="10515600" cy="4351338"/>
          </a:xfrm>
        </p:spPr>
        <p:txBody>
          <a:bodyPr/>
          <a:lstStyle/>
          <a:p>
            <a:r>
              <a:rPr lang="en-US" altLang="ko-KR" dirty="0" smtClean="0">
                <a:latin typeface="Comic Sans MS" panose="030F0702030302020204" pitchFamily="66" charset="0"/>
              </a:rPr>
              <a:t>Exotic baryons in SU{3} </a:t>
            </a:r>
            <a:r>
              <a:rPr lang="en-US" altLang="ko-KR" dirty="0" err="1" smtClean="0">
                <a:latin typeface="Comic Sans MS" panose="030F0702030302020204" pitchFamily="66" charset="0"/>
              </a:rPr>
              <a:t>multiplets</a:t>
            </a:r>
            <a:r>
              <a:rPr lang="en-US" altLang="ko-KR" dirty="0" smtClean="0">
                <a:latin typeface="Comic Sans MS" panose="030F0702030302020204" pitchFamily="66" charset="0"/>
              </a:rPr>
              <a:t> </a:t>
            </a:r>
          </a:p>
          <a:p>
            <a:pPr marL="0" indent="0">
              <a:buNone/>
            </a:pPr>
            <a:endParaRPr lang="en-US" altLang="ko-KR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en-US" altLang="ko-KR" dirty="0">
                <a:latin typeface="Comic Sans MS" panose="030F0702030302020204" pitchFamily="66" charset="0"/>
              </a:rPr>
              <a:t> </a:t>
            </a:r>
            <a:r>
              <a:rPr lang="en-US" altLang="ko-KR" dirty="0" smtClean="0">
                <a:latin typeface="Comic Sans MS" panose="030F0702030302020204" pitchFamily="66" charset="0"/>
              </a:rPr>
              <a:t>  Quark model selection</a:t>
            </a:r>
          </a:p>
          <a:p>
            <a:pPr marL="0" indent="0">
              <a:buNone/>
            </a:pPr>
            <a:r>
              <a:rPr lang="en-US" altLang="ko-KR" dirty="0" smtClean="0">
                <a:latin typeface="Comic Sans MS" panose="030F0702030302020204" pitchFamily="66" charset="0"/>
              </a:rPr>
              <a:t>   </a:t>
            </a:r>
          </a:p>
          <a:p>
            <a:pPr marL="0" indent="0">
              <a:buNone/>
            </a:pPr>
            <a:r>
              <a:rPr lang="en-US" altLang="ko-KR" dirty="0">
                <a:latin typeface="Comic Sans MS" panose="030F0702030302020204" pitchFamily="66" charset="0"/>
              </a:rPr>
              <a:t> </a:t>
            </a:r>
            <a:r>
              <a:rPr lang="en-US" altLang="ko-KR" dirty="0" smtClean="0">
                <a:latin typeface="Comic Sans MS" panose="030F0702030302020204" pitchFamily="66" charset="0"/>
              </a:rPr>
              <a:t>  </a:t>
            </a:r>
            <a:r>
              <a:rPr lang="en-US" altLang="ko-KR" dirty="0" err="1" smtClean="0">
                <a:latin typeface="Comic Sans MS" panose="030F0702030302020204" pitchFamily="66" charset="0"/>
              </a:rPr>
              <a:t>Skyrmion</a:t>
            </a:r>
            <a:r>
              <a:rPr lang="en-US" altLang="ko-KR" dirty="0" smtClean="0">
                <a:latin typeface="Comic Sans MS" panose="030F0702030302020204" pitchFamily="66" charset="0"/>
              </a:rPr>
              <a:t> selection</a:t>
            </a:r>
            <a:endParaRPr lang="ko-KR" altLang="en-US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4224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3012</TotalTime>
  <Words>466</Words>
  <Application>Microsoft Office PowerPoint</Application>
  <PresentationFormat>사용자 지정</PresentationFormat>
  <Paragraphs>100</Paragraphs>
  <Slides>28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28</vt:i4>
      </vt:variant>
    </vt:vector>
  </HeadingPairs>
  <TitlesOfParts>
    <vt:vector size="29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Skyrmion and exotic hadrons</dc:title>
  <dc:creator>LEE</dc:creator>
  <cp:lastModifiedBy>이현규</cp:lastModifiedBy>
  <cp:revision>108</cp:revision>
  <dcterms:created xsi:type="dcterms:W3CDTF">2017-11-08T08:30:42Z</dcterms:created>
  <dcterms:modified xsi:type="dcterms:W3CDTF">2017-11-17T02:12:24Z</dcterms:modified>
</cp:coreProperties>
</file>