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8.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9.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media/media1.gif" ContentType="video/unknown"/>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86" r:id="rId3"/>
    <p:sldMasterId id="2147483730" r:id="rId4"/>
    <p:sldMasterId id="2147483744" r:id="rId5"/>
    <p:sldMasterId id="2147483756" r:id="rId6"/>
    <p:sldMasterId id="2147483768" r:id="rId7"/>
    <p:sldMasterId id="2147483786" r:id="rId8"/>
    <p:sldMasterId id="2147483804" r:id="rId9"/>
    <p:sldMasterId id="2147483816" r:id="rId10"/>
  </p:sldMasterIdLst>
  <p:notesMasterIdLst>
    <p:notesMasterId r:id="rId55"/>
  </p:notesMasterIdLst>
  <p:sldIdLst>
    <p:sldId id="256" r:id="rId11"/>
    <p:sldId id="332" r:id="rId12"/>
    <p:sldId id="333" r:id="rId13"/>
    <p:sldId id="320" r:id="rId14"/>
    <p:sldId id="268" r:id="rId15"/>
    <p:sldId id="259" r:id="rId16"/>
    <p:sldId id="264" r:id="rId17"/>
    <p:sldId id="263" r:id="rId18"/>
    <p:sldId id="267" r:id="rId19"/>
    <p:sldId id="270" r:id="rId20"/>
    <p:sldId id="274" r:id="rId21"/>
    <p:sldId id="283" r:id="rId22"/>
    <p:sldId id="282" r:id="rId23"/>
    <p:sldId id="284" r:id="rId24"/>
    <p:sldId id="287" r:id="rId25"/>
    <p:sldId id="288" r:id="rId26"/>
    <p:sldId id="289" r:id="rId27"/>
    <p:sldId id="319" r:id="rId28"/>
    <p:sldId id="292" r:id="rId29"/>
    <p:sldId id="295" r:id="rId30"/>
    <p:sldId id="318" r:id="rId31"/>
    <p:sldId id="303" r:id="rId32"/>
    <p:sldId id="304" r:id="rId33"/>
    <p:sldId id="306" r:id="rId34"/>
    <p:sldId id="307" r:id="rId35"/>
    <p:sldId id="308" r:id="rId36"/>
    <p:sldId id="309" r:id="rId37"/>
    <p:sldId id="310" r:id="rId38"/>
    <p:sldId id="311" r:id="rId39"/>
    <p:sldId id="312" r:id="rId40"/>
    <p:sldId id="313" r:id="rId41"/>
    <p:sldId id="314" r:id="rId42"/>
    <p:sldId id="324" r:id="rId43"/>
    <p:sldId id="326" r:id="rId44"/>
    <p:sldId id="322" r:id="rId45"/>
    <p:sldId id="323" r:id="rId46"/>
    <p:sldId id="331" r:id="rId47"/>
    <p:sldId id="327" r:id="rId48"/>
    <p:sldId id="328" r:id="rId49"/>
    <p:sldId id="329" r:id="rId50"/>
    <p:sldId id="330" r:id="rId51"/>
    <p:sldId id="315" r:id="rId52"/>
    <p:sldId id="316" r:id="rId53"/>
    <p:sldId id="317" r:id="rId5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54" Type="http://schemas.openxmlformats.org/officeDocument/2006/relationships/slide" Target="slides/slide4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1.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0.wmf"/><Relationship Id="rId1" Type="http://schemas.openxmlformats.org/officeDocument/2006/relationships/image" Target="../media/image9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image" Target="../media/image104.wmf"/><Relationship Id="rId1" Type="http://schemas.openxmlformats.org/officeDocument/2006/relationships/image" Target="../media/image10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C9B4BE-0460-468E-9D38-7B6F5519F388}" type="datetimeFigureOut">
              <a:rPr lang="ko-KR" altLang="en-US" smtClean="0"/>
              <a:t>2017-11-11</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49BF06-7659-4F3F-AE30-C17EABA9C7A2}" type="slidenum">
              <a:rPr lang="ko-KR" altLang="en-US" smtClean="0"/>
              <a:t>‹#›</a:t>
            </a:fld>
            <a:endParaRPr lang="ko-KR" altLang="en-US"/>
          </a:p>
        </p:txBody>
      </p:sp>
    </p:spTree>
    <p:extLst>
      <p:ext uri="{BB962C8B-B14F-4D97-AF65-F5344CB8AC3E}">
        <p14:creationId xmlns:p14="http://schemas.microsoft.com/office/powerpoint/2010/main" val="1727061158"/>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B04E0498-2E06-4563-B6A2-C877A141E1CC}" type="slidenum">
              <a:rPr lang="ko-KR" altLang="en-US" smtClean="0">
                <a:solidFill>
                  <a:prstClr val="black"/>
                </a:solidFill>
              </a:rPr>
              <a:pPr/>
              <a:t>3</a:t>
            </a:fld>
            <a:endParaRPr lang="ko-KR" altLang="en-US">
              <a:solidFill>
                <a:prstClr val="black"/>
              </a:solidFill>
            </a:endParaRPr>
          </a:p>
        </p:txBody>
      </p:sp>
    </p:spTree>
    <p:extLst>
      <p:ext uri="{BB962C8B-B14F-4D97-AF65-F5344CB8AC3E}">
        <p14:creationId xmlns:p14="http://schemas.microsoft.com/office/powerpoint/2010/main" val="2164666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04F568E-A709-4D61-9291-D9F80235C299}" type="slidenum">
              <a:rPr lang="en-US" altLang="ja-JP" smtClean="0">
                <a:solidFill>
                  <a:prstClr val="black"/>
                </a:solidFill>
              </a:rPr>
              <a:pPr/>
              <a:t>15</a:t>
            </a:fld>
            <a:endParaRPr lang="en-US" altLang="ja-JP" dirty="0" smtClean="0">
              <a:solidFill>
                <a:prstClr val="black"/>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tLang="ja-JP" dirty="0" smtClean="0"/>
          </a:p>
        </p:txBody>
      </p:sp>
    </p:spTree>
    <p:extLst>
      <p:ext uri="{BB962C8B-B14F-4D97-AF65-F5344CB8AC3E}">
        <p14:creationId xmlns:p14="http://schemas.microsoft.com/office/powerpoint/2010/main" val="36430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04F568E-A709-4D61-9291-D9F80235C299}" type="slidenum">
              <a:rPr lang="en-US" altLang="ja-JP" smtClean="0">
                <a:solidFill>
                  <a:prstClr val="black"/>
                </a:solidFill>
              </a:rPr>
              <a:pPr/>
              <a:t>16</a:t>
            </a:fld>
            <a:endParaRPr lang="en-US" altLang="ja-JP" dirty="0" smtClean="0">
              <a:solidFill>
                <a:prstClr val="black"/>
              </a:solidFill>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tLang="ja-JP" dirty="0" smtClean="0"/>
          </a:p>
        </p:txBody>
      </p:sp>
    </p:spTree>
    <p:extLst>
      <p:ext uri="{BB962C8B-B14F-4D97-AF65-F5344CB8AC3E}">
        <p14:creationId xmlns:p14="http://schemas.microsoft.com/office/powerpoint/2010/main" val="2346359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4BA09B2B-7DB0-441B-BC11-47010B153C93}" type="slidenum">
              <a:rPr lang="en-US" altLang="ja-JP" smtClean="0">
                <a:solidFill>
                  <a:prstClr val="black"/>
                </a:solidFill>
              </a:rPr>
              <a:pPr/>
              <a:t>17</a:t>
            </a:fld>
            <a:endParaRPr lang="en-US" altLang="ja-JP" dirty="0" smtClean="0">
              <a:solidFill>
                <a:prstClr val="black"/>
              </a:solidFill>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ltLang="ja-JP" dirty="0" smtClean="0"/>
          </a:p>
        </p:txBody>
      </p:sp>
    </p:spTree>
    <p:extLst>
      <p:ext uri="{BB962C8B-B14F-4D97-AF65-F5344CB8AC3E}">
        <p14:creationId xmlns:p14="http://schemas.microsoft.com/office/powerpoint/2010/main" val="2706326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AD9D14-69F2-ED48-AC66-C7FFBFF769A4}"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996953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BC2F4B0D-C751-4E4B-9061-A8DC9ACF3FDB}" type="slidenum">
              <a:rPr lang="ja-JP" altLang="en-US" smtClean="0">
                <a:solidFill>
                  <a:prstClr val="black"/>
                </a:solidFill>
              </a:rPr>
              <a:pPr>
                <a:defRPr/>
              </a:pPr>
              <a:t>38</a:t>
            </a:fld>
            <a:endParaRPr lang="en-US" altLang="ja-JP">
              <a:solidFill>
                <a:prstClr val="black"/>
              </a:solidFill>
            </a:endParaRPr>
          </a:p>
        </p:txBody>
      </p:sp>
    </p:spTree>
    <p:extLst>
      <p:ext uri="{BB962C8B-B14F-4D97-AF65-F5344CB8AC3E}">
        <p14:creationId xmlns:p14="http://schemas.microsoft.com/office/powerpoint/2010/main" val="3739373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25CBFD2E-5332-4835-8580-708E3A0A4DEB}" type="slidenum">
              <a:rPr lang="en-US" altLang="ja-JP">
                <a:solidFill>
                  <a:prstClr val="black"/>
                </a:solidFill>
              </a:rPr>
              <a:pPr>
                <a:defRPr/>
              </a:pPr>
              <a:t>43</a:t>
            </a:fld>
            <a:endParaRPr lang="en-US" altLang="ja-JP" dirty="0">
              <a:solidFill>
                <a:prstClr val="black"/>
              </a:solidFill>
            </a:endParaRPr>
          </a:p>
        </p:txBody>
      </p:sp>
    </p:spTree>
    <p:extLst>
      <p:ext uri="{BB962C8B-B14F-4D97-AF65-F5344CB8AC3E}">
        <p14:creationId xmlns:p14="http://schemas.microsoft.com/office/powerpoint/2010/main" val="38696368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25CBFD2E-5332-4835-8580-708E3A0A4DEB}" type="slidenum">
              <a:rPr lang="en-US" altLang="ja-JP">
                <a:solidFill>
                  <a:prstClr val="black"/>
                </a:solidFill>
              </a:rPr>
              <a:pPr>
                <a:defRPr/>
              </a:pPr>
              <a:t>44</a:t>
            </a:fld>
            <a:endParaRPr lang="en-US" altLang="ja-JP" dirty="0">
              <a:solidFill>
                <a:prstClr val="black"/>
              </a:solidFill>
            </a:endParaRPr>
          </a:p>
        </p:txBody>
      </p:sp>
    </p:spTree>
    <p:extLst>
      <p:ext uri="{BB962C8B-B14F-4D97-AF65-F5344CB8AC3E}">
        <p14:creationId xmlns:p14="http://schemas.microsoft.com/office/powerpoint/2010/main" val="405009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pPr defTabSz="911225"/>
            <a:fld id="{AF6B9909-3C18-419F-B715-9EEB66B64AC5}" type="slidenum">
              <a:rPr lang="en-US" altLang="ja-JP" smtClean="0">
                <a:solidFill>
                  <a:prstClr val="black"/>
                </a:solidFill>
              </a:rPr>
              <a:pPr defTabSz="911225"/>
              <a:t>6</a:t>
            </a:fld>
            <a:endParaRPr lang="en-US" altLang="ja-JP" dirty="0" smtClean="0">
              <a:solidFill>
                <a:prstClr val="black"/>
              </a:solidFill>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xfrm>
            <a:off x="914832" y="4343216"/>
            <a:ext cx="5028338" cy="4115168"/>
          </a:xfrm>
          <a:noFill/>
          <a:ln/>
        </p:spPr>
        <p:txBody>
          <a:bodyPr/>
          <a:lstStyle/>
          <a:p>
            <a:endParaRPr lang="ja-JP" altLang="ja-JP" dirty="0" smtClean="0"/>
          </a:p>
        </p:txBody>
      </p:sp>
    </p:spTree>
    <p:extLst>
      <p:ext uri="{BB962C8B-B14F-4D97-AF65-F5344CB8AC3E}">
        <p14:creationId xmlns:p14="http://schemas.microsoft.com/office/powerpoint/2010/main" val="3143536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7</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1887118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スライド イメージ プレースホルダ 1"/>
          <p:cNvSpPr>
            <a:spLocks noGrp="1" noRot="1" noChangeAspect="1" noTextEdit="1"/>
          </p:cNvSpPr>
          <p:nvPr>
            <p:ph type="sldImg"/>
          </p:nvPr>
        </p:nvSpPr>
        <p:spPr>
          <a:ln/>
        </p:spPr>
      </p:sp>
      <p:sp>
        <p:nvSpPr>
          <p:cNvPr id="103427" name="ノート プレースホルダ 2"/>
          <p:cNvSpPr>
            <a:spLocks noGrp="1"/>
          </p:cNvSpPr>
          <p:nvPr>
            <p:ph type="body" idx="1"/>
          </p:nvPr>
        </p:nvSpPr>
        <p:spPr>
          <a:noFill/>
          <a:ln/>
        </p:spPr>
        <p:txBody>
          <a:bodyPr/>
          <a:lstStyle/>
          <a:p>
            <a:endParaRPr lang="ja-JP" altLang="en-US" dirty="0" smtClean="0"/>
          </a:p>
        </p:txBody>
      </p:sp>
      <p:sp>
        <p:nvSpPr>
          <p:cNvPr id="103428" name="スライド番号プレースホルダ 3"/>
          <p:cNvSpPr>
            <a:spLocks noGrp="1"/>
          </p:cNvSpPr>
          <p:nvPr>
            <p:ph type="sldNum" sz="quarter" idx="5"/>
          </p:nvPr>
        </p:nvSpPr>
        <p:spPr>
          <a:noFill/>
        </p:spPr>
        <p:txBody>
          <a:bodyPr/>
          <a:lstStyle/>
          <a:p>
            <a:pPr defTabSz="912566"/>
            <a:fld id="{620A4302-D7FE-4AF9-86B9-419E68F996DF}" type="slidenum">
              <a:rPr lang="en-US" altLang="ja-JP" smtClean="0">
                <a:solidFill>
                  <a:prstClr val="black"/>
                </a:solidFill>
                <a:latin typeface="맑은 고딕"/>
              </a:rPr>
              <a:pPr defTabSz="912566"/>
              <a:t>8</a:t>
            </a:fld>
            <a:endParaRPr lang="en-US" altLang="ja-JP" dirty="0" smtClean="0">
              <a:solidFill>
                <a:prstClr val="black"/>
              </a:solidFill>
              <a:latin typeface="맑은 고딕"/>
            </a:endParaRPr>
          </a:p>
        </p:txBody>
      </p:sp>
    </p:spTree>
    <p:extLst>
      <p:ext uri="{BB962C8B-B14F-4D97-AF65-F5344CB8AC3E}">
        <p14:creationId xmlns:p14="http://schemas.microsoft.com/office/powerpoint/2010/main" val="87446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10</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3853272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11</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3841135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12</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1757669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13</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95622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a:ln/>
        </p:spPr>
      </p:sp>
      <p:sp>
        <p:nvSpPr>
          <p:cNvPr id="159747"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dirty="0" smtClean="0"/>
          </a:p>
        </p:txBody>
      </p:sp>
      <p:sp>
        <p:nvSpPr>
          <p:cNvPr id="15974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9162" eaLnBrk="0" hangingPunct="0">
              <a:defRPr kumimoji="1">
                <a:solidFill>
                  <a:schemeClr val="tx1"/>
                </a:solidFill>
                <a:latin typeface="Arial" pitchFamily="34" charset="0"/>
                <a:ea typeface="ＭＳ Ｐゴシック" pitchFamily="34" charset="-128"/>
              </a:defRPr>
            </a:lvl1pPr>
            <a:lvl2pPr marL="739978" indent="-284607" defTabSz="909162" eaLnBrk="0" hangingPunct="0">
              <a:defRPr kumimoji="1">
                <a:solidFill>
                  <a:schemeClr val="tx1"/>
                </a:solidFill>
                <a:latin typeface="Arial" pitchFamily="34" charset="0"/>
                <a:ea typeface="ＭＳ Ｐゴシック" pitchFamily="34" charset="-128"/>
              </a:defRPr>
            </a:lvl2pPr>
            <a:lvl3pPr marL="1138428" indent="-227686" defTabSz="909162" eaLnBrk="0" hangingPunct="0">
              <a:defRPr kumimoji="1">
                <a:solidFill>
                  <a:schemeClr val="tx1"/>
                </a:solidFill>
                <a:latin typeface="Arial" pitchFamily="34" charset="0"/>
                <a:ea typeface="ＭＳ Ｐゴシック" pitchFamily="34" charset="-128"/>
              </a:defRPr>
            </a:lvl3pPr>
            <a:lvl4pPr marL="1593799" indent="-227686" defTabSz="909162" eaLnBrk="0" hangingPunct="0">
              <a:defRPr kumimoji="1">
                <a:solidFill>
                  <a:schemeClr val="tx1"/>
                </a:solidFill>
                <a:latin typeface="Arial" pitchFamily="34" charset="0"/>
                <a:ea typeface="ＭＳ Ｐゴシック" pitchFamily="34" charset="-128"/>
              </a:defRPr>
            </a:lvl4pPr>
            <a:lvl5pPr marL="2049170" indent="-227686" defTabSz="909162" eaLnBrk="0" hangingPunct="0">
              <a:defRPr kumimoji="1">
                <a:solidFill>
                  <a:schemeClr val="tx1"/>
                </a:solidFill>
                <a:latin typeface="Arial" pitchFamily="34" charset="0"/>
                <a:ea typeface="ＭＳ Ｐゴシック" pitchFamily="34" charset="-128"/>
              </a:defRPr>
            </a:lvl5pPr>
            <a:lvl6pPr marL="2504542"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59913"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15284"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70655" indent="-227686" defTabSz="909162"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hangingPunct="1"/>
            <a:fld id="{BB9F8CA1-1331-4A1B-B7F4-9F3204EE270D}" type="slidenum">
              <a:rPr lang="en-US" altLang="ja-JP" smtClean="0">
                <a:solidFill>
                  <a:prstClr val="black"/>
                </a:solidFill>
                <a:latin typeface="Times New Roman" pitchFamily="18" charset="0"/>
              </a:rPr>
              <a:pPr eaLnBrk="1" hangingPunct="1"/>
              <a:t>14</a:t>
            </a:fld>
            <a:endParaRPr lang="en-US" altLang="ja-JP" dirty="0" smtClean="0">
              <a:solidFill>
                <a:prstClr val="black"/>
              </a:solidFill>
              <a:latin typeface="Times New Roman" pitchFamily="18" charset="0"/>
            </a:endParaRPr>
          </a:p>
        </p:txBody>
      </p:sp>
    </p:spTree>
    <p:extLst>
      <p:ext uri="{BB962C8B-B14F-4D97-AF65-F5344CB8AC3E}">
        <p14:creationId xmlns:p14="http://schemas.microsoft.com/office/powerpoint/2010/main" val="2397408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2462351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287285749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5"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p:nvPr/>
        </p:nvSpPr>
        <p:spPr>
          <a:xfrm>
            <a:off x="422275" y="717550"/>
            <a:ext cx="457200" cy="585788"/>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7" name="TextBox 14"/>
          <p:cNvSpPr txBox="1"/>
          <p:nvPr/>
        </p:nvSpPr>
        <p:spPr>
          <a:xfrm>
            <a:off x="7735888" y="2751138"/>
            <a:ext cx="4572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2" name="Title 1"/>
          <p:cNvSpPr>
            <a:spLocks noGrp="1"/>
          </p:cNvSpPr>
          <p:nvPr>
            <p:ph type="title"/>
          </p:nvPr>
        </p:nvSpPr>
        <p:spPr>
          <a:xfrm>
            <a:off x="879115" y="609602"/>
            <a:ext cx="7091297" cy="2743199"/>
          </a:xfrm>
        </p:spPr>
        <p:txBody>
          <a:bodyPr/>
          <a:lstStyle>
            <a:lvl1pPr algn="l">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988671" y="3352800"/>
            <a:ext cx="6876133" cy="381000"/>
          </a:xfrm>
        </p:spPr>
        <p:txBody>
          <a:bodyP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462266" y="4343400"/>
            <a:ext cx="7772400"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8" name="Date Placeholder 3"/>
          <p:cNvSpPr>
            <a:spLocks noGrp="1"/>
          </p:cNvSpPr>
          <p:nvPr>
            <p:ph type="dt" sz="half" idx="14"/>
          </p:nvPr>
        </p:nvSpPr>
        <p:spPr/>
        <p:txBody>
          <a:bodyPr/>
          <a:lstStyle>
            <a:lvl1pPr>
              <a:defRPr/>
            </a:lvl1pPr>
          </a:lstStyle>
          <a:p>
            <a:pPr>
              <a:defRPr/>
            </a:pPr>
            <a:fld id="{05BA2EA7-C33D-408F-9B91-363516A47B35}" type="datetime1">
              <a:rPr lang="ko-KR" altLang="en-US" smtClean="0">
                <a:solidFill>
                  <a:prstClr val="white"/>
                </a:solidFill>
              </a:rPr>
              <a:pPr>
                <a:defRPr/>
              </a:pPr>
              <a:t>2017-11-11</a:t>
            </a:fld>
            <a:endParaRPr lang="en-US" altLang="ja-JP">
              <a:solidFill>
                <a:prstClr val="white"/>
              </a:solidFill>
            </a:endParaRPr>
          </a:p>
        </p:txBody>
      </p:sp>
      <p:sp>
        <p:nvSpPr>
          <p:cNvPr id="9"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1" name="Slide Number Placeholder 5"/>
          <p:cNvSpPr>
            <a:spLocks noGrp="1"/>
          </p:cNvSpPr>
          <p:nvPr>
            <p:ph type="sldNum" sz="quarter" idx="16"/>
          </p:nvPr>
        </p:nvSpPr>
        <p:spPr/>
        <p:txBody>
          <a:bodyPr/>
          <a:lstStyle>
            <a:lvl1pPr>
              <a:defRPr/>
            </a:lvl1pPr>
          </a:lstStyle>
          <a:p>
            <a:pPr>
              <a:defRPr/>
            </a:pPr>
            <a:fld id="{D91F7DFB-5EDF-4CF8-A374-7D96FEB3FA8E}"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00041213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3291648"/>
            <a:ext cx="7772401" cy="1468800"/>
          </a:xfrm>
        </p:spPr>
        <p:txBody>
          <a:bodyPr anchor="b"/>
          <a:lstStyle>
            <a:lvl1pPr algn="l">
              <a:defRPr sz="2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F9C8E96-D7AA-4CBD-B3C3-B62971F8A565}"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3E754E58-6D9C-4215-8D97-A89479859B77}"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18870598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pic>
        <p:nvPicPr>
          <p:cNvPr id="5"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p:cNvSpPr txBox="1"/>
          <p:nvPr/>
        </p:nvSpPr>
        <p:spPr>
          <a:xfrm>
            <a:off x="422275" y="717550"/>
            <a:ext cx="457200" cy="585788"/>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7" name="TextBox 15"/>
          <p:cNvSpPr txBox="1"/>
          <p:nvPr/>
        </p:nvSpPr>
        <p:spPr>
          <a:xfrm>
            <a:off x="7735888" y="2751138"/>
            <a:ext cx="4572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2" name="Title 1"/>
          <p:cNvSpPr>
            <a:spLocks noGrp="1"/>
          </p:cNvSpPr>
          <p:nvPr>
            <p:ph type="title"/>
          </p:nvPr>
        </p:nvSpPr>
        <p:spPr>
          <a:xfrm>
            <a:off x="879115" y="609602"/>
            <a:ext cx="7091297" cy="2743199"/>
          </a:xfrm>
        </p:spPr>
        <p:txBody>
          <a:bodyPr/>
          <a:lstStyle>
            <a:lvl1pPr algn="l">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457200" y="3886200"/>
            <a:ext cx="7772401" cy="889000"/>
          </a:xfrm>
        </p:spPr>
        <p:txBody>
          <a:bodyPr rtlCol="0" anchor="b">
            <a:normAutofit/>
          </a:bodyPr>
          <a:lstStyle>
            <a:lvl1pPr>
              <a:buNone/>
              <a:defRPr lang="en-US" sz="2000" b="0" cap="none" dirty="0">
                <a:ln w="3175" cmpd="sng">
                  <a:noFill/>
                </a:ln>
                <a:solidFill>
                  <a:schemeClr val="tx1"/>
                </a:solidFill>
                <a:effectLst/>
              </a:defRPr>
            </a:lvl1pPr>
          </a:lstStyle>
          <a:p>
            <a:pPr lvl="0"/>
            <a:r>
              <a:rPr lang="ja-JP" altLang="en-US" smtClean="0"/>
              <a:t>マスター テキストの書式設定</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8" name="Date Placeholder 3"/>
          <p:cNvSpPr>
            <a:spLocks noGrp="1"/>
          </p:cNvSpPr>
          <p:nvPr>
            <p:ph type="dt" sz="half" idx="14"/>
          </p:nvPr>
        </p:nvSpPr>
        <p:spPr/>
        <p:txBody>
          <a:bodyPr/>
          <a:lstStyle>
            <a:lvl1pPr>
              <a:defRPr/>
            </a:lvl1pPr>
          </a:lstStyle>
          <a:p>
            <a:pPr>
              <a:defRPr/>
            </a:pPr>
            <a:fld id="{8AB7AC1A-9D4F-4668-9175-C55D85A6F30C}" type="datetime1">
              <a:rPr lang="ko-KR" altLang="en-US" smtClean="0">
                <a:solidFill>
                  <a:prstClr val="white"/>
                </a:solidFill>
              </a:rPr>
              <a:pPr>
                <a:defRPr/>
              </a:pPr>
              <a:t>2017-11-11</a:t>
            </a:fld>
            <a:endParaRPr lang="en-US" altLang="ja-JP">
              <a:solidFill>
                <a:prstClr val="white"/>
              </a:solidFill>
            </a:endParaRPr>
          </a:p>
        </p:txBody>
      </p:sp>
      <p:sp>
        <p:nvSpPr>
          <p:cNvPr id="9"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1" name="Slide Number Placeholder 5"/>
          <p:cNvSpPr>
            <a:spLocks noGrp="1"/>
          </p:cNvSpPr>
          <p:nvPr>
            <p:ph type="sldNum" sz="quarter" idx="16"/>
          </p:nvPr>
        </p:nvSpPr>
        <p:spPr/>
        <p:txBody>
          <a:bodyPr/>
          <a:lstStyle>
            <a:lvl1pPr>
              <a:defRPr/>
            </a:lvl1pPr>
          </a:lstStyle>
          <a:p>
            <a:pPr>
              <a:defRPr/>
            </a:pPr>
            <a:fld id="{DAE3440E-745C-495B-A979-E8DB741CAB3D}"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08718609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pic>
        <p:nvPicPr>
          <p:cNvPr id="5"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4440" y="609602"/>
            <a:ext cx="7772401" cy="2743199"/>
          </a:xfrm>
        </p:spPr>
        <p:txBody>
          <a:bodyPr/>
          <a:lstStyle>
            <a:lvl1pPr>
              <a:defRPr lang="en-US" sz="2800" b="0" dirty="0"/>
            </a:lvl1pPr>
          </a:lstStyle>
          <a:p>
            <a:pPr lvl="0"/>
            <a:r>
              <a:rPr lang="ja-JP" altLang="en-US" smtClean="0"/>
              <a:t>マスター タイトルの書式設定</a:t>
            </a:r>
            <a:endParaRPr lang="en-US" dirty="0"/>
          </a:p>
        </p:txBody>
      </p:sp>
      <p:sp>
        <p:nvSpPr>
          <p:cNvPr id="10" name="Text Placeholder 9"/>
          <p:cNvSpPr>
            <a:spLocks noGrp="1"/>
          </p:cNvSpPr>
          <p:nvPr>
            <p:ph type="body" sz="quarter" idx="13"/>
          </p:nvPr>
        </p:nvSpPr>
        <p:spPr>
          <a:xfrm>
            <a:off x="464440" y="3505200"/>
            <a:ext cx="7772401" cy="838200"/>
          </a:xfrm>
        </p:spPr>
        <p:txBody>
          <a:bodyPr rtlCol="0" anchor="b">
            <a:normAutofit/>
          </a:bodyPr>
          <a:lstStyle>
            <a:lvl1pPr>
              <a:buNone/>
              <a:defRPr lang="en-US" sz="2000" b="0" cap="none" dirty="0">
                <a:ln w="3175" cmpd="sng">
                  <a:noFill/>
                </a:ln>
                <a:solidFill>
                  <a:schemeClr val="tx1"/>
                </a:solidFill>
                <a:effectLst/>
              </a:defRPr>
            </a:lvl1pPr>
          </a:lstStyle>
          <a:p>
            <a:pPr lvl="0"/>
            <a:r>
              <a:rPr lang="ja-JP" altLang="en-US" smtClean="0"/>
              <a:t>マスター テキストの書式設定</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6" name="Date Placeholder 3"/>
          <p:cNvSpPr>
            <a:spLocks noGrp="1"/>
          </p:cNvSpPr>
          <p:nvPr>
            <p:ph type="dt" sz="half" idx="14"/>
          </p:nvPr>
        </p:nvSpPr>
        <p:spPr/>
        <p:txBody>
          <a:bodyPr/>
          <a:lstStyle>
            <a:lvl1pPr>
              <a:defRPr/>
            </a:lvl1pPr>
          </a:lstStyle>
          <a:p>
            <a:pPr>
              <a:defRPr/>
            </a:pPr>
            <a:fld id="{29BA9F7D-E4D1-4933-984B-90681D9308DF}" type="datetime1">
              <a:rPr lang="ko-KR" altLang="en-US" smtClean="0">
                <a:solidFill>
                  <a:prstClr val="white"/>
                </a:solidFill>
              </a:rPr>
              <a:pPr>
                <a:defRPr/>
              </a:pPr>
              <a:t>2017-11-11</a:t>
            </a:fld>
            <a:endParaRPr lang="en-US" altLang="ja-JP">
              <a:solidFill>
                <a:prstClr val="white"/>
              </a:solidFill>
            </a:endParaRPr>
          </a:p>
        </p:txBody>
      </p:sp>
      <p:sp>
        <p:nvSpPr>
          <p:cNvPr id="7"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5"/>
          <p:cNvSpPr>
            <a:spLocks noGrp="1"/>
          </p:cNvSpPr>
          <p:nvPr>
            <p:ph type="sldNum" sz="quarter" idx="16"/>
          </p:nvPr>
        </p:nvSpPr>
        <p:spPr/>
        <p:txBody>
          <a:bodyPr/>
          <a:lstStyle>
            <a:lvl1pPr>
              <a:defRPr/>
            </a:lvl1pPr>
          </a:lstStyle>
          <a:p>
            <a:pPr>
              <a:defRPr/>
            </a:pPr>
            <a:fld id="{C4371613-30E7-4D3C-BF19-AEB0DAC9B82D}"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17196782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title"/>
          </p:nvPr>
        </p:nvSpPr>
        <p:spPr>
          <a:xfrm>
            <a:off x="457200" y="609601"/>
            <a:ext cx="7772400" cy="1456267"/>
          </a:xfrm>
        </p:spPr>
        <p:txBody>
          <a:bodyPr/>
          <a:lstStyle>
            <a:lvl1pPr>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359DD8BD-3013-499D-B031-E823EF6F6085}"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F62E3925-00F6-41CD-A711-A2B5161BD896}"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27422138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552978" y="609600"/>
            <a:ext cx="1676621" cy="5181601"/>
          </a:xfrm>
        </p:spPr>
        <p:txBody>
          <a:bodyPr vert="eaVert"/>
          <a:lstStyle>
            <a:lvl1pPr>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D4E8804-6382-480C-87E8-EC97DAF3EE29}"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BBBB4F3D-5107-47A1-91DA-26032ECBFA6A}"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49078614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defTabSz="457200" latinLnBrk="0"/>
            <a:fld id="{CA3C26E3-D83C-45DF-8A86-9C6563C177A1}" type="datetime1">
              <a:rPr lang="ko-KR" altLang="en-US">
                <a:solidFill>
                  <a:prstClr val="black"/>
                </a:solidFill>
              </a:rPr>
              <a:pPr defTabSz="457200" latinLnBrk="0"/>
              <a:t>2017-11-11</a:t>
            </a:fld>
            <a:endParaRPr lang="ko-KR" altLang="en-US">
              <a:solidFill>
                <a:prstClr val="black"/>
              </a:solidFill>
            </a:endParaRPr>
          </a:p>
        </p:txBody>
      </p:sp>
      <p:sp>
        <p:nvSpPr>
          <p:cNvPr id="5" name="Footer Placeholder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97083169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defTabSz="457200" latinLnBrk="0"/>
            <a:fld id="{35FBDEEB-D5D8-4919-8C57-2EFD9F6E4D4E}" type="datetime1">
              <a:rPr lang="ko-KR" altLang="en-US">
                <a:solidFill>
                  <a:prstClr val="black"/>
                </a:solidFill>
              </a:rPr>
              <a:pPr defTabSz="457200" latinLnBrk="0"/>
              <a:t>2017-11-11</a:t>
            </a:fld>
            <a:endParaRPr lang="ko-KR" altLang="en-US">
              <a:solidFill>
                <a:prstClr val="black"/>
              </a:solidFill>
            </a:endParaRPr>
          </a:p>
        </p:txBody>
      </p:sp>
      <p:sp>
        <p:nvSpPr>
          <p:cNvPr id="5" name="Footer Placeholder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72846501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defTabSz="457200" latinLnBrk="0"/>
            <a:fld id="{9FE3A368-85C8-4B78-8644-E553C5F7AF63}" type="datetime1">
              <a:rPr lang="ko-KR" altLang="en-US">
                <a:solidFill>
                  <a:prstClr val="black"/>
                </a:solidFill>
              </a:rPr>
              <a:pPr defTabSz="457200" latinLnBrk="0"/>
              <a:t>2017-11-11</a:t>
            </a:fld>
            <a:endParaRPr lang="ko-KR" altLang="en-US">
              <a:solidFill>
                <a:prstClr val="black"/>
              </a:solidFill>
            </a:endParaRPr>
          </a:p>
        </p:txBody>
      </p:sp>
      <p:sp>
        <p:nvSpPr>
          <p:cNvPr id="5" name="Footer Placeholder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3609286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defTabSz="457200" latinLnBrk="0"/>
            <a:fld id="{0D2062CE-5E39-40A8-BE9F-5963D757209A}" type="datetime1">
              <a:rPr lang="ko-KR" altLang="en-US">
                <a:solidFill>
                  <a:prstClr val="black"/>
                </a:solidFill>
              </a:rPr>
              <a:pPr defTabSz="457200" latinLnBrk="0"/>
              <a:t>2017-11-11</a:t>
            </a:fld>
            <a:endParaRPr lang="ko-KR" altLang="en-US">
              <a:solidFill>
                <a:prstClr val="black"/>
              </a:solidFill>
            </a:endParaRPr>
          </a:p>
        </p:txBody>
      </p:sp>
      <p:sp>
        <p:nvSpPr>
          <p:cNvPr id="6" name="Footer Placeholder 5"/>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948027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116576785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Content Placeholder 3"/>
          <p:cNvSpPr>
            <a:spLocks noGrp="1"/>
          </p:cNvSpPr>
          <p:nvPr>
            <p:ph sz="half" idx="2"/>
          </p:nvPr>
        </p:nvSpPr>
        <p:spPr>
          <a:xfrm>
            <a:off x="629842" y="2505075"/>
            <a:ext cx="3868340"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pPr defTabSz="457200" latinLnBrk="0"/>
            <a:fld id="{A03CE83A-7356-4E19-8E2E-4BC658B6AC67}" type="datetime1">
              <a:rPr lang="ko-KR" altLang="en-US">
                <a:solidFill>
                  <a:prstClr val="black"/>
                </a:solidFill>
              </a:rPr>
              <a:pPr defTabSz="457200" latinLnBrk="0"/>
              <a:t>2017-11-11</a:t>
            </a:fld>
            <a:endParaRPr lang="ko-KR" altLang="en-US">
              <a:solidFill>
                <a:prstClr val="black"/>
              </a:solidFill>
            </a:endParaRPr>
          </a:p>
        </p:txBody>
      </p:sp>
      <p:sp>
        <p:nvSpPr>
          <p:cNvPr id="8" name="Footer Placeholder 7"/>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3881441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pPr defTabSz="457200" latinLnBrk="0"/>
            <a:fld id="{509F4015-69C1-4969-AE9E-06D4134325A0}" type="datetime1">
              <a:rPr lang="ko-KR" altLang="en-US">
                <a:solidFill>
                  <a:prstClr val="black"/>
                </a:solidFill>
              </a:rPr>
              <a:pPr defTabSz="457200" latinLnBrk="0"/>
              <a:t>2017-11-11</a:t>
            </a:fld>
            <a:endParaRPr lang="ko-KR" altLang="en-US">
              <a:solidFill>
                <a:prstClr val="black"/>
              </a:solidFill>
            </a:endParaRPr>
          </a:p>
        </p:txBody>
      </p:sp>
      <p:sp>
        <p:nvSpPr>
          <p:cNvPr id="4" name="Footer Placeholder 3"/>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72012374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pPr defTabSz="457200" latinLnBrk="0"/>
            <a:fld id="{16C92E3D-2725-48F4-8D56-0071AD804854}" type="datetime1">
              <a:rPr lang="ko-KR" altLang="en-US">
                <a:solidFill>
                  <a:prstClr val="black"/>
                </a:solidFill>
              </a:rPr>
              <a:pPr defTabSz="457200" latinLnBrk="0"/>
              <a:t>2017-11-11</a:t>
            </a:fld>
            <a:endParaRPr lang="ko-KR" altLang="en-US">
              <a:solidFill>
                <a:prstClr val="black"/>
              </a:solidFill>
            </a:endParaRPr>
          </a:p>
        </p:txBody>
      </p:sp>
      <p:sp>
        <p:nvSpPr>
          <p:cNvPr id="3" name="Footer Placeholder 2"/>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4989476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defTabSz="457200" latinLnBrk="0"/>
            <a:fld id="{6251EFDD-A618-4D88-9952-0240DDB29832}" type="datetime1">
              <a:rPr lang="ko-KR" altLang="en-US">
                <a:solidFill>
                  <a:prstClr val="black"/>
                </a:solidFill>
              </a:rPr>
              <a:pPr defTabSz="457200" latinLnBrk="0"/>
              <a:t>2017-11-11</a:t>
            </a:fld>
            <a:endParaRPr lang="ko-KR" altLang="en-US">
              <a:solidFill>
                <a:prstClr val="black"/>
              </a:solidFill>
            </a:endParaRPr>
          </a:p>
        </p:txBody>
      </p:sp>
      <p:sp>
        <p:nvSpPr>
          <p:cNvPr id="6" name="Footer Placeholder 5"/>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06354213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pPr defTabSz="457200" latinLnBrk="0"/>
            <a:fld id="{437758D5-237B-4C61-80F4-ED2BD77BCC02}" type="datetime1">
              <a:rPr lang="ko-KR" altLang="en-US">
                <a:solidFill>
                  <a:prstClr val="black"/>
                </a:solidFill>
              </a:rPr>
              <a:pPr defTabSz="457200" latinLnBrk="0"/>
              <a:t>2017-11-11</a:t>
            </a:fld>
            <a:endParaRPr lang="ko-KR" altLang="en-US">
              <a:solidFill>
                <a:prstClr val="black"/>
              </a:solidFill>
            </a:endParaRPr>
          </a:p>
        </p:txBody>
      </p:sp>
      <p:sp>
        <p:nvSpPr>
          <p:cNvPr id="6" name="Footer Placeholder 5"/>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48583705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defTabSz="457200" latinLnBrk="0"/>
            <a:fld id="{021FC73A-52DE-4179-AC09-60BEAC572203}" type="datetime1">
              <a:rPr lang="ko-KR" altLang="en-US">
                <a:solidFill>
                  <a:prstClr val="black"/>
                </a:solidFill>
              </a:rPr>
              <a:pPr defTabSz="457200" latinLnBrk="0"/>
              <a:t>2017-11-11</a:t>
            </a:fld>
            <a:endParaRPr lang="ko-KR" altLang="en-US">
              <a:solidFill>
                <a:prstClr val="black"/>
              </a:solidFill>
            </a:endParaRPr>
          </a:p>
        </p:txBody>
      </p:sp>
      <p:sp>
        <p:nvSpPr>
          <p:cNvPr id="5" name="Footer Placeholder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539957099"/>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pPr defTabSz="457200" latinLnBrk="0"/>
            <a:fld id="{0B65FEFD-E8F6-4C45-803C-87DBBC103A5B}" type="datetime1">
              <a:rPr lang="ko-KR" altLang="en-US">
                <a:solidFill>
                  <a:prstClr val="black"/>
                </a:solidFill>
              </a:rPr>
              <a:pPr defTabSz="457200" latinLnBrk="0"/>
              <a:t>2017-11-11</a:t>
            </a:fld>
            <a:endParaRPr lang="ko-KR" altLang="en-US">
              <a:solidFill>
                <a:prstClr val="black"/>
              </a:solidFill>
            </a:endParaRPr>
          </a:p>
        </p:txBody>
      </p:sp>
      <p:sp>
        <p:nvSpPr>
          <p:cNvPr id="5" name="Footer Placeholder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031071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ko-KR" altLang="en-US" smtClean="0"/>
              <a:t>마스터 제목 스타일 편집</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smtClean="0"/>
              <a:t>클릭하여 마스터 부제목 스타일 편집</a:t>
            </a:r>
            <a:endParaRPr lang="en-US" dirty="0"/>
          </a:p>
        </p:txBody>
      </p:sp>
      <p:sp>
        <p:nvSpPr>
          <p:cNvPr id="4" name="Date Placeholder 3"/>
          <p:cNvSpPr>
            <a:spLocks noGrp="1"/>
          </p:cNvSpPr>
          <p:nvPr>
            <p:ph type="dt" sz="half" idx="10"/>
          </p:nvPr>
        </p:nvSpPr>
        <p:spPr/>
        <p:txBody>
          <a:bodyPr/>
          <a:lstStyle/>
          <a:p>
            <a:fld id="{D1B720B8-F692-46F4-819F-3EC45B11753D}" type="datetime1">
              <a:rPr lang="ko-KR" altLang="en-US" smtClean="0">
                <a:solidFill>
                  <a:prstClr val="black">
                    <a:lumMod val="50000"/>
                    <a:lumOff val="50000"/>
                  </a:prstClr>
                </a:solidFill>
              </a:rPr>
              <a:pPr/>
              <a:t>2017-11-11</a:t>
            </a:fld>
            <a:endParaRPr lang="ko-KR" altLang="en-US" dirty="0">
              <a:solidFill>
                <a:prstClr val="black">
                  <a:lumMod val="50000"/>
                  <a:lumOff val="50000"/>
                </a:prstClr>
              </a:solidFill>
            </a:endParaRPr>
          </a:p>
        </p:txBody>
      </p:sp>
      <p:sp>
        <p:nvSpPr>
          <p:cNvPr id="5" name="Footer Placeholder 4"/>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dirty="0">
              <a:solidFill>
                <a:prstClr val="black">
                  <a:lumMod val="50000"/>
                  <a:lumOff val="50000"/>
                </a:prstClr>
              </a:solidFill>
            </a:endParaRPr>
          </a:p>
        </p:txBody>
      </p:sp>
      <p:sp>
        <p:nvSpPr>
          <p:cNvPr id="6" name="Slide Number Placeholder 5"/>
          <p:cNvSpPr>
            <a:spLocks noGrp="1"/>
          </p:cNvSpPr>
          <p:nvPr>
            <p:ph type="sldNum" sz="quarter" idx="12"/>
          </p:nvPr>
        </p:nvSpPr>
        <p:spPr>
          <a:xfrm>
            <a:off x="6972300" y="6527801"/>
            <a:ext cx="2057400" cy="365125"/>
          </a:xfrm>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4012627020"/>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idx="1"/>
          </p:nvPr>
        </p:nvSpPr>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1EE77AB4-106D-4FC5-AABB-AD71EB6FC227}"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1936837243"/>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ko-KR" altLang="en-US" smtClean="0"/>
              <a:t>마스터 제목 스타일 편집</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smtClean="0"/>
              <a:t>마스터 텍스트 스타일 편집</a:t>
            </a:r>
          </a:p>
        </p:txBody>
      </p:sp>
      <p:sp>
        <p:nvSpPr>
          <p:cNvPr id="4" name="Date Placeholder 3"/>
          <p:cNvSpPr>
            <a:spLocks noGrp="1"/>
          </p:cNvSpPr>
          <p:nvPr>
            <p:ph type="dt" sz="half" idx="10"/>
          </p:nvPr>
        </p:nvSpPr>
        <p:spPr/>
        <p:txBody>
          <a:bodyPr/>
          <a:lstStyle/>
          <a:p>
            <a:fld id="{094A93A0-03F1-4559-BA69-0657B6556C7B}"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85205480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D698E7E6-30E4-4B43-A744-D02E33B8322B}"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81192596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Date Placeholder 4"/>
          <p:cNvSpPr>
            <a:spLocks noGrp="1"/>
          </p:cNvSpPr>
          <p:nvPr>
            <p:ph type="dt" sz="half" idx="10"/>
          </p:nvPr>
        </p:nvSpPr>
        <p:spPr/>
        <p:txBody>
          <a:bodyPr/>
          <a:lstStyle/>
          <a:p>
            <a:fld id="{95C04A09-A55B-4BEC-8EA9-61478F316B87}"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6" name="Footer Placeholder 5"/>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822117977"/>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4" name="Content Placeholder 3"/>
          <p:cNvSpPr>
            <a:spLocks noGrp="1"/>
          </p:cNvSpPr>
          <p:nvPr>
            <p:ph sz="half" idx="2"/>
          </p:nvPr>
        </p:nvSpPr>
        <p:spPr>
          <a:xfrm>
            <a:off x="629842" y="2505075"/>
            <a:ext cx="3868340"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 편집</a:t>
            </a:r>
          </a:p>
        </p:txBody>
      </p:sp>
      <p:sp>
        <p:nvSpPr>
          <p:cNvPr id="6" name="Content Placeholder 5"/>
          <p:cNvSpPr>
            <a:spLocks noGrp="1"/>
          </p:cNvSpPr>
          <p:nvPr>
            <p:ph sz="quarter" idx="4"/>
          </p:nvPr>
        </p:nvSpPr>
        <p:spPr>
          <a:xfrm>
            <a:off x="4629150" y="2505075"/>
            <a:ext cx="3887391" cy="3684588"/>
          </a:xfrm>
        </p:spPr>
        <p:txBody>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7" name="Date Placeholder 6"/>
          <p:cNvSpPr>
            <a:spLocks noGrp="1"/>
          </p:cNvSpPr>
          <p:nvPr>
            <p:ph type="dt" sz="half" idx="10"/>
          </p:nvPr>
        </p:nvSpPr>
        <p:spPr/>
        <p:txBody>
          <a:bodyPr/>
          <a:lstStyle/>
          <a:p>
            <a:fld id="{279B8146-2DC9-46AD-820A-53FF0ED99F8C}"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8" name="Footer Placeholder 7"/>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1033704444"/>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Date Placeholder 2"/>
          <p:cNvSpPr>
            <a:spLocks noGrp="1"/>
          </p:cNvSpPr>
          <p:nvPr>
            <p:ph type="dt" sz="half" idx="10"/>
          </p:nvPr>
        </p:nvSpPr>
        <p:spPr/>
        <p:txBody>
          <a:bodyPr/>
          <a:lstStyle/>
          <a:p>
            <a:fld id="{54CF4980-343A-461C-B481-37A343C07DDD}"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4" name="Footer Placeholder 3"/>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1794090386"/>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8798D-108E-413E-809F-0FE3FFD97492}"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3" name="Footer Placeholder 2"/>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3698469351"/>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Date Placeholder 4"/>
          <p:cNvSpPr>
            <a:spLocks noGrp="1"/>
          </p:cNvSpPr>
          <p:nvPr>
            <p:ph type="dt" sz="half" idx="10"/>
          </p:nvPr>
        </p:nvSpPr>
        <p:spPr/>
        <p:txBody>
          <a:bodyPr/>
          <a:lstStyle/>
          <a:p>
            <a:fld id="{EC563308-301F-4A55-9533-E5349EA5CEA7}"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6" name="Footer Placeholder 5"/>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281263578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ko-KR" altLang="en-US" smtClean="0"/>
              <a:t>마스터 제목 스타일 편집</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smtClean="0"/>
              <a:t>그림을 추가하려면 아이콘을 클릭하십시오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smtClean="0"/>
              <a:t>마스터 텍스트 스타일 편집</a:t>
            </a:r>
          </a:p>
        </p:txBody>
      </p:sp>
      <p:sp>
        <p:nvSpPr>
          <p:cNvPr id="5" name="Date Placeholder 4"/>
          <p:cNvSpPr>
            <a:spLocks noGrp="1"/>
          </p:cNvSpPr>
          <p:nvPr>
            <p:ph type="dt" sz="half" idx="10"/>
          </p:nvPr>
        </p:nvSpPr>
        <p:spPr/>
        <p:txBody>
          <a:bodyPr/>
          <a:lstStyle/>
          <a:p>
            <a:fld id="{F73BA6B4-0929-4A29-8D55-21EC1528403C}"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6" name="Footer Placeholder 5"/>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44411135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088FBC1C-0797-486F-A641-79B7117A9466}"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6751527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ko-KR" altLang="en-US" smtClean="0"/>
              <a:t>마스터 제목 스타일 편집</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10"/>
          </p:nvPr>
        </p:nvSpPr>
        <p:spPr/>
        <p:txBody>
          <a:bodyPr/>
          <a:lstStyle/>
          <a:p>
            <a:fld id="{8524B49F-A4AC-4754-8040-91BFB552AF50}" type="datetime1">
              <a:rPr lang="ko-KR" altLang="en-US" smtClean="0">
                <a:solidFill>
                  <a:prstClr val="black">
                    <a:lumMod val="50000"/>
                    <a:lumOff val="50000"/>
                  </a:prstClr>
                </a:solidFill>
              </a:rPr>
              <a:pPr/>
              <a:t>2017-11-11</a:t>
            </a:fld>
            <a:endParaRPr lang="ko-KR" altLang="en-US">
              <a:solidFill>
                <a:prstClr val="black">
                  <a:lumMod val="50000"/>
                  <a:lumOff val="50000"/>
                </a:prstClr>
              </a:solidFill>
            </a:endParaRPr>
          </a:p>
        </p:txBody>
      </p:sp>
      <p:sp>
        <p:nvSpPr>
          <p:cNvPr id="5" name="Footer Placeholder 4"/>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76FDA3DD-6F84-42FE-AB52-D20F3913EB76}" type="slidenum">
              <a:rPr lang="ko-KR" altLang="en-US" smtClean="0">
                <a:solidFill>
                  <a:prstClr val="black">
                    <a:lumMod val="50000"/>
                    <a:lumOff val="50000"/>
                  </a:prstClr>
                </a:solidFill>
              </a:rPr>
              <a:pPr/>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135453270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AC31814B-DDF3-46FA-AFFE-D5B0263A0FA1}"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434766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B123C889-33BB-4D69-B5EA-5922A335BE0F}"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3604387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724EA65D-8CC8-43A7-8236-3D7C313F2765}"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36203848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A6B71769-394E-4C9A-8821-E9161873E255}"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45750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A47DD8CE-072B-4A0F-94DB-97EB1D969D78}"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3636110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857F829D-BF72-4F86-B4C2-AF634DCE3920}"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081494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0E8FA8D3-C167-4131-BA9C-EE77B04F06C0}"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180469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15183975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F57F920C-4233-4521-9BCB-6152A0601F84}"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4076634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0267CAC5-95F6-4F14-BBF8-FB1CE76DFC86}"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47539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9F50163E-569B-4B1B-8398-BF545F8D783A}"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3769916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6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9CBD64FE-2D99-45F2-8DA4-DDB9D28CD631}"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8313692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pPr>
              <a:defRPr/>
            </a:pPr>
            <a:fld id="{8C2FB957-6CE8-4A35-BEC6-22F7DF0131CC}"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9413530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pPr>
              <a:defRPr/>
            </a:pPr>
            <a:fld id="{C29ED3DD-BCBF-4A3B-8708-06E40005DA8C}"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5777146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pPr>
              <a:defRPr/>
            </a:pPr>
            <a:fld id="{FB56EF34-7BB4-444B-9447-0A6B799F0B95}"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118170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pPr>
              <a:defRPr/>
            </a:pPr>
            <a:fld id="{195E735F-13D0-421A-ACC2-5BF4C2858B0D}"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3710784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pPr>
              <a:defRPr/>
            </a:pPr>
            <a:fld id="{B0B8E69F-AAAE-4A93-A977-0D097DEED48E}"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33298765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pPr>
              <a:defRPr/>
            </a:pPr>
            <a:fld id="{EE964D50-FC1D-4EF8-8D0D-A372D6E4067B}"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2890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20474372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pPr>
              <a:defRPr/>
            </a:pPr>
            <a:fld id="{88C0DA93-6C9D-4FF8-B091-AE28B227A363}"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604031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pPr>
              <a:defRPr/>
            </a:pPr>
            <a:fld id="{15C71845-E946-4CF7-8017-6C5E7E71280F}"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8703510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pPr>
              <a:defRPr/>
            </a:pPr>
            <a:fld id="{E65AFA19-85DE-491B-82B0-9A83651131AF}"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40703591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pPr>
              <a:defRPr/>
            </a:pPr>
            <a:fld id="{F065B478-D787-49E7-8AAD-4317DE502DA6}"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2552456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pPr>
              <a:defRPr/>
            </a:pPr>
            <a:fld id="{74D233D7-556A-4899-92ED-7F5DAD55BD9C}" type="slidenum">
              <a:rPr lang="en-US" altLang="ja-JP" smtClean="0">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5035136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cSld name="제목, 텍스트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2819400" y="609600"/>
            <a:ext cx="6096000" cy="1143000"/>
          </a:xfrm>
        </p:spPr>
        <p:txBody>
          <a:bodyPr/>
          <a:lstStyle/>
          <a:p>
            <a:r>
              <a:rPr lang="ko-KR" altLang="en-US" smtClean="0"/>
              <a:t>마스터 제목 스타일 편집</a:t>
            </a:r>
            <a:endParaRPr lang="ja-JP" altLang="en-US"/>
          </a:p>
        </p:txBody>
      </p:sp>
      <p:sp>
        <p:nvSpPr>
          <p:cNvPr id="3" name="텍스트 개체 틀 2"/>
          <p:cNvSpPr>
            <a:spLocks noGrp="1"/>
          </p:cNvSpPr>
          <p:nvPr>
            <p:ph type="body" sz="half" idx="1"/>
          </p:nvPr>
        </p:nvSpPr>
        <p:spPr>
          <a:xfrm>
            <a:off x="2819400" y="1981200"/>
            <a:ext cx="2971800" cy="4114800"/>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ja-JP" altLang="en-US"/>
          </a:p>
        </p:txBody>
      </p:sp>
      <p:sp>
        <p:nvSpPr>
          <p:cNvPr id="4" name="내용 개체 틀 3"/>
          <p:cNvSpPr>
            <a:spLocks noGrp="1"/>
          </p:cNvSpPr>
          <p:nvPr>
            <p:ph sz="half" idx="2"/>
          </p:nvPr>
        </p:nvSpPr>
        <p:spPr>
          <a:xfrm>
            <a:off x="5943600" y="1981200"/>
            <a:ext cx="2971800" cy="4114800"/>
          </a:xfrm>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ja-JP" altLang="en-US"/>
          </a:p>
        </p:txBody>
      </p:sp>
      <p:sp>
        <p:nvSpPr>
          <p:cNvPr id="5" name="날짜 개체 틀 4"/>
          <p:cNvSpPr>
            <a:spLocks noGrp="1"/>
          </p:cNvSpPr>
          <p:nvPr>
            <p:ph type="dt" sz="half" idx="10"/>
          </p:nvPr>
        </p:nvSpPr>
        <p:spPr>
          <a:xfrm>
            <a:off x="304800" y="6248400"/>
            <a:ext cx="1905000" cy="457200"/>
          </a:xfrm>
        </p:spPr>
        <p:txBody>
          <a:bodyPr/>
          <a:lstStyle>
            <a:lvl1pPr>
              <a:defRPr/>
            </a:lvl1pPr>
          </a:lstStyle>
          <a:p>
            <a:r>
              <a:rPr lang="en-US" altLang="ko-KR" smtClean="0">
                <a:solidFill>
                  <a:prstClr val="black">
                    <a:tint val="75000"/>
                  </a:prstClr>
                </a:solidFill>
              </a:rPr>
              <a:t>2017/10/25</a:t>
            </a:r>
            <a:endParaRPr lang="en-US" altLang="ja-JP" dirty="0">
              <a:solidFill>
                <a:prstClr val="black">
                  <a:tint val="75000"/>
                </a:prstClr>
              </a:solidFill>
            </a:endParaRPr>
          </a:p>
        </p:txBody>
      </p:sp>
      <p:sp>
        <p:nvSpPr>
          <p:cNvPr id="6" name="바닥글 개체 틀 5"/>
          <p:cNvSpPr>
            <a:spLocks noGrp="1"/>
          </p:cNvSpPr>
          <p:nvPr>
            <p:ph type="ftr" sz="quarter" idx="11"/>
          </p:nvPr>
        </p:nvSpPr>
        <p:spPr>
          <a:xfrm>
            <a:off x="3581400" y="6248400"/>
            <a:ext cx="2895600" cy="457200"/>
          </a:xfrm>
        </p:spPr>
        <p:txBody>
          <a:bodyPr/>
          <a:lstStyle>
            <a:lvl1pPr>
              <a:defRPr/>
            </a:lvl1pPr>
          </a:lstStyle>
          <a:p>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7" name="슬라이드 번호 개체 틀 6"/>
          <p:cNvSpPr>
            <a:spLocks noGrp="1"/>
          </p:cNvSpPr>
          <p:nvPr>
            <p:ph type="sldNum" sz="quarter" idx="12"/>
          </p:nvPr>
        </p:nvSpPr>
        <p:spPr>
          <a:xfrm>
            <a:off x="7010400" y="6248400"/>
            <a:ext cx="1905000" cy="457200"/>
          </a:xfrm>
        </p:spPr>
        <p:txBody>
          <a:bodyPr/>
          <a:lstStyle>
            <a:lvl1pPr>
              <a:defRPr/>
            </a:lvl1pPr>
          </a:lstStyle>
          <a:p>
            <a:fld id="{7E0DA1CC-AB36-4CEA-8B83-AD20395BCAC2}" type="slidenum">
              <a:rPr lang="en-US" altLang="ja-JP">
                <a:solidFill>
                  <a:prstClr val="black">
                    <a:tint val="75000"/>
                  </a:prstClr>
                </a:solidFill>
              </a: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7958493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6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13"/>
          <p:cNvSpPr>
            <a:spLocks noGrp="1"/>
          </p:cNvSpPr>
          <p:nvPr>
            <p:ph type="dt" sz="half" idx="10"/>
          </p:nvPr>
        </p:nvSpPr>
        <p:spPr/>
        <p:txBody>
          <a:bodyPr/>
          <a:lstStyle>
            <a:lvl1pPr>
              <a:defRPr/>
            </a:lvl1pPr>
          </a:lstStyle>
          <a:p>
            <a:pPr>
              <a:defRPr/>
            </a:pPr>
            <a:r>
              <a:rPr lang="en-US" altLang="ko-KR" smtClean="0">
                <a:solidFill>
                  <a:prstClr val="black">
                    <a:tint val="75000"/>
                  </a:prstClr>
                </a:solidFill>
              </a:rPr>
              <a:t>2017/10/25</a:t>
            </a:r>
            <a:endParaRPr lang="en-US" altLang="ja-JP" dirty="0">
              <a:solidFill>
                <a:prstClr val="black">
                  <a:tint val="75000"/>
                </a:prstClr>
              </a:solidFill>
            </a:endParaRPr>
          </a:p>
        </p:txBody>
      </p:sp>
      <p:sp>
        <p:nvSpPr>
          <p:cNvPr id="4" name="フッター プレースホルダ 2"/>
          <p:cNvSpPr>
            <a:spLocks noGrp="1"/>
          </p:cNvSpPr>
          <p:nvPr>
            <p:ph type="ftr" sz="quarter" idx="11"/>
          </p:nvPr>
        </p:nvSpPr>
        <p:spPr/>
        <p:txBody>
          <a:bodyPr/>
          <a:lstStyle>
            <a:lvl1pPr>
              <a:defRPr/>
            </a:lvl1pPr>
          </a:lstStyle>
          <a:p>
            <a:pPr>
              <a:defRPr/>
            </a:pPr>
            <a:r>
              <a:rPr lang="en-US" altLang="ja-JP" smtClean="0">
                <a:solidFill>
                  <a:prstClr val="black">
                    <a:tint val="75000"/>
                  </a:prstClr>
                </a:solidFill>
              </a:rPr>
              <a:t>KPS 2017 Fall, Kyungju, Oct. 26, 2017</a:t>
            </a:r>
            <a:endParaRPr lang="en-US" altLang="ja-JP" dirty="0">
              <a:solidFill>
                <a:prstClr val="black">
                  <a:tint val="75000"/>
                </a:prstClr>
              </a:solidFill>
            </a:endParaRPr>
          </a:p>
        </p:txBody>
      </p:sp>
      <p:sp>
        <p:nvSpPr>
          <p:cNvPr id="5" name="スライド番号プレースホルダ 22"/>
          <p:cNvSpPr>
            <a:spLocks noGrp="1"/>
          </p:cNvSpPr>
          <p:nvPr>
            <p:ph type="sldNum" sz="quarter" idx="12"/>
          </p:nvPr>
        </p:nvSpPr>
        <p:spPr/>
        <p:txBody>
          <a:bodyPr/>
          <a:lstStyle>
            <a:lvl1pPr>
              <a:defRPr/>
            </a:lvl1pPr>
          </a:lstStyle>
          <a:p>
            <a:pPr>
              <a:defRPr/>
            </a:pPr>
            <a:fld id="{FBDB552D-7539-4F72-922E-F3B8B6CF0176}" type="slidenum">
              <a:rPr lang="en-US" altLang="ja-JP">
                <a:solidFill>
                  <a:prstClr val="black">
                    <a:tint val="75000"/>
                  </a:prstClr>
                </a:solidFill>
              </a:rPr>
              <a:pPr>
                <a:defRPr/>
              </a:pPr>
              <a:t>‹#›</a:t>
            </a:fld>
            <a:endParaRPr lang="en-US" altLang="ja-JP" dirty="0">
              <a:solidFill>
                <a:prstClr val="black">
                  <a:tint val="75000"/>
                </a:prstClr>
              </a:solidFill>
            </a:endParaRPr>
          </a:p>
        </p:txBody>
      </p:sp>
    </p:spTree>
    <p:extLst>
      <p:ext uri="{BB962C8B-B14F-4D97-AF65-F5344CB8AC3E}">
        <p14:creationId xmlns:p14="http://schemas.microsoft.com/office/powerpoint/2010/main" val="14720774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31219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21452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1142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25642631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80567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8980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8364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59074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99449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32084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79128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8BEA1F-4D3D-244E-B8F7-5A1013D30F88}" type="datetimeFigureOut">
              <a:rPr lang="en-US" smtClean="0">
                <a:solidFill>
                  <a:prstClr val="black">
                    <a:tint val="75000"/>
                  </a:prstClr>
                </a:solidFill>
              </a:rPr>
              <a:pPr/>
              <a:t>11/11/2017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22074A2-9F02-984A-ABFB-4FCED7F2DD8E}"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89694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사진 - 수평">
    <p:spTree>
      <p:nvGrpSpPr>
        <p:cNvPr id="1" name=""/>
        <p:cNvGrpSpPr/>
        <p:nvPr/>
      </p:nvGrpSpPr>
      <p:grpSpPr>
        <a:xfrm>
          <a:off x="0" y="0"/>
          <a:ext cx="0" cy="0"/>
          <a:chOff x="0" y="0"/>
          <a:chExt cx="0" cy="0"/>
        </a:xfrm>
      </p:grpSpPr>
      <p:sp>
        <p:nvSpPr>
          <p:cNvPr id="20" name="Shape 20"/>
          <p:cNvSpPr>
            <a:spLocks noGrp="1"/>
          </p:cNvSpPr>
          <p:nvPr>
            <p:ph type="pic" idx="13"/>
          </p:nvPr>
        </p:nvSpPr>
        <p:spPr>
          <a:xfrm>
            <a:off x="1129606" y="446485"/>
            <a:ext cx="6875859" cy="4161234"/>
          </a:xfrm>
          <a:prstGeom prst="rect">
            <a:avLst/>
          </a:prstGeom>
        </p:spPr>
        <p:txBody>
          <a:bodyPr lIns="64291" tIns="32145" rIns="64291" bIns="32145" anchor="t">
            <a:noAutofit/>
          </a:bodyPr>
          <a:lstStyle/>
          <a:p>
            <a:endParaRPr/>
          </a:p>
        </p:txBody>
      </p:sp>
      <p:sp>
        <p:nvSpPr>
          <p:cNvPr id="21" name="Shape 21"/>
          <p:cNvSpPr>
            <a:spLocks noGrp="1"/>
          </p:cNvSpPr>
          <p:nvPr>
            <p:ph type="title"/>
          </p:nvPr>
        </p:nvSpPr>
        <p:spPr>
          <a:xfrm>
            <a:off x="892969" y="4723805"/>
            <a:ext cx="7358063" cy="1000125"/>
          </a:xfrm>
          <a:prstGeom prst="rect">
            <a:avLst/>
          </a:prstGeom>
        </p:spPr>
        <p:txBody>
          <a:bodyPr anchor="b"/>
          <a:lstStyle/>
          <a:p>
            <a:r>
              <a:t>제목 텍스트</a:t>
            </a:r>
          </a:p>
        </p:txBody>
      </p:sp>
      <p:sp>
        <p:nvSpPr>
          <p:cNvPr id="22" name="Shape 22"/>
          <p:cNvSpPr>
            <a:spLocks noGrp="1"/>
          </p:cNvSpPr>
          <p:nvPr>
            <p:ph type="body" sz="quarter" idx="1"/>
          </p:nvPr>
        </p:nvSpPr>
        <p:spPr>
          <a:xfrm>
            <a:off x="892969" y="5759649"/>
            <a:ext cx="7358063" cy="794742"/>
          </a:xfrm>
          <a:prstGeom prst="rect">
            <a:avLst/>
          </a:prstGeom>
        </p:spPr>
        <p:txBody>
          <a:bodyPr anchor="t"/>
          <a:lstStyle>
            <a:lvl1pPr marL="0" indent="0" algn="ctr">
              <a:spcBef>
                <a:spcPts val="0"/>
              </a:spcBef>
              <a:buSzTx/>
              <a:buNone/>
              <a:defRPr sz="2200"/>
            </a:lvl1pPr>
            <a:lvl2pPr marL="0" indent="160729" algn="ctr">
              <a:spcBef>
                <a:spcPts val="0"/>
              </a:spcBef>
              <a:buSzTx/>
              <a:buNone/>
              <a:defRPr sz="2200"/>
            </a:lvl2pPr>
            <a:lvl3pPr marL="0" indent="321457" algn="ctr">
              <a:spcBef>
                <a:spcPts val="0"/>
              </a:spcBef>
              <a:buSzTx/>
              <a:buNone/>
              <a:defRPr sz="2200"/>
            </a:lvl3pPr>
            <a:lvl4pPr marL="0" indent="482186" algn="ctr">
              <a:spcBef>
                <a:spcPts val="0"/>
              </a:spcBef>
              <a:buSzTx/>
              <a:buNone/>
              <a:defRPr sz="2200"/>
            </a:lvl4pPr>
            <a:lvl5pPr marL="0" indent="642915" algn="ctr">
              <a:spcBef>
                <a:spcPts val="0"/>
              </a:spcBef>
              <a:buSzTx/>
              <a:buNone/>
              <a:defRPr sz="2200"/>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23" name="Shape 23"/>
          <p:cNvSpPr>
            <a:spLocks noGrp="1"/>
          </p:cNvSpPr>
          <p:nvPr>
            <p:ph type="sldNum" sz="quarter" idx="2"/>
          </p:nvPr>
        </p:nvSpPr>
        <p:spPr>
          <a:xfrm>
            <a:off x="4448270" y="6500812"/>
            <a:ext cx="238531" cy="258961"/>
          </a:xfrm>
          <a:prstGeom prst="rect">
            <a:avLst/>
          </a:prstGeom>
        </p:spPr>
        <p:txBody>
          <a:bodyPr/>
          <a:lstStyle/>
          <a:p>
            <a:fld id="{86CB4B4D-7CA3-9044-876B-883B54F8677D}"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597240188"/>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제목 및 구분점">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제목 텍스트</a:t>
            </a:r>
          </a:p>
        </p:txBody>
      </p:sp>
      <p:sp>
        <p:nvSpPr>
          <p:cNvPr id="57" name="Shape 57"/>
          <p:cNvSpPr>
            <a:spLocks noGrp="1"/>
          </p:cNvSpPr>
          <p:nvPr>
            <p:ph type="body" idx="1"/>
          </p:nvPr>
        </p:nvSpPr>
        <p:spPr>
          <a:prstGeom prst="rect">
            <a:avLst/>
          </a:prstGeom>
        </p:spPr>
        <p:txBody>
          <a:bodyPr/>
          <a:lstStyle/>
          <a:p>
            <a:r>
              <a:t>본문 첫 번째 줄</a:t>
            </a:r>
          </a:p>
          <a:p>
            <a:pPr lvl="1"/>
            <a:r>
              <a:t>본문 두 번째 줄</a:t>
            </a:r>
          </a:p>
          <a:p>
            <a:pPr lvl="2"/>
            <a:r>
              <a:t>본문 세 번째 줄</a:t>
            </a:r>
          </a:p>
          <a:p>
            <a:pPr lvl="3"/>
            <a:r>
              <a:t>본문 네 번째 줄</a:t>
            </a:r>
          </a:p>
          <a:p>
            <a:pPr lvl="4"/>
            <a:r>
              <a:t>본문 다섯 번째 줄</a:t>
            </a:r>
          </a:p>
        </p:txBody>
      </p:sp>
      <p:sp>
        <p:nvSpPr>
          <p:cNvPr id="58" name="Shape 58"/>
          <p:cNvSpPr>
            <a:spLocks noGrp="1"/>
          </p:cNvSpPr>
          <p:nvPr>
            <p:ph type="sldNum" sz="quarter" idx="2"/>
          </p:nvPr>
        </p:nvSpPr>
        <p:spPr>
          <a:prstGeom prst="rect">
            <a:avLst/>
          </a:prstGeom>
        </p:spPr>
        <p:txBody>
          <a:bodyPr/>
          <a:lstStyle/>
          <a:p>
            <a:fld id="{86CB4B4D-7CA3-9044-876B-883B54F8677D}"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107649936"/>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13347812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4A72FF9A-8D79-4E9D-8CCF-90B8C086172C}"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47068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E1AE009-A1ED-4D31-A016-A9926B3BFA8B}"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454586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9A163AB0-B42F-4BF3-B360-272C06414AE4}"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7295270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9528F7E3-4F66-465C-BFFC-6633EAFEFFA9}"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7322108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236303CB-F325-4380-8522-925D36F06777}"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8" name="바닥글 개체 틀 7"/>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9" name="슬라이드 번호 개체 틀 8"/>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2706892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54A213CC-9055-4404-B501-B9407358BEF8}"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4" name="바닥글 개체 틀 3"/>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5" name="슬라이드 번호 개체 틀 4"/>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7157762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D11AA13E-CED0-4895-8D61-4D0EA3E4FC27}"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3" name="바닥글 개체 틀 2"/>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4" name="슬라이드 번호 개체 틀 3"/>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6843023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1F489677-9A78-4F22-93BB-FDEBAA2E7320}"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1655647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ADD20759-4BE2-4E3B-A701-DA4559B1C243}"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334691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9F226839-2791-485E-B024-5E43331295E2}"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4289370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2864580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2F706751-4DD9-4473-B7CA-F0C3E9AA02C2}"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7086892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5DC2C53E-67E7-4D2C-BB94-63C22E5D7FF9}"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7725941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85BC961C-D97C-40E6-A636-85CE5B537B01}"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783552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FAFB6BAF-89DE-4922-98F6-E7D6922C0F1D}"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9684192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566E6CA0-5AE6-46E5-ACBB-F54D0947DAC6}"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0566885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769161A3-6EE5-4F38-B89A-84BC1066A24D}"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8" name="바닥글 개체 틀 7"/>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9" name="슬라이드 번호 개체 틀 8"/>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71215969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28C07AAE-3E4A-4AAF-9C2A-14204D050706}"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4" name="바닥글 개체 틀 3"/>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5" name="슬라이드 번호 개체 틀 4"/>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5179765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2726E71A-44B3-415E-A460-C16C2B6733BB}"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3" name="바닥글 개체 틀 2"/>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4" name="슬라이드 번호 개체 틀 3"/>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415630142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1B77006C-E4BD-45A9-9A55-9A41907AD572}"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0954357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6206E15-AD14-4D48-8715-8261FE772FF5}"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6" name="바닥글 개체 틀 5"/>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7" name="슬라이드 번호 개체 틀 6"/>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180960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35556453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66E546DE-47B4-40C5-B2CD-130F3632C55D}"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69826740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E6295B19-D585-467F-AD70-CA41061E1D31}"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12"/>
          </p:nvPr>
        </p:nvSpPr>
        <p:spPr/>
        <p:txBody>
          <a:body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155268995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10" descr="Celestia-R1---OverlayTitle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7397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743973" y="1964267"/>
            <a:ext cx="5714228" cy="2421464"/>
          </a:xfrm>
        </p:spPr>
        <p:txBody>
          <a:bodyPr anchor="b"/>
          <a:lstStyle>
            <a:lvl1pPr algn="r">
              <a:defRPr sz="4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5" name="Date Placeholder 3"/>
          <p:cNvSpPr>
            <a:spLocks noGrp="1"/>
          </p:cNvSpPr>
          <p:nvPr>
            <p:ph type="dt" sz="half" idx="10"/>
          </p:nvPr>
        </p:nvSpPr>
        <p:spPr>
          <a:xfrm>
            <a:off x="6751638" y="5870575"/>
            <a:ext cx="1212850" cy="377825"/>
          </a:xfrm>
        </p:spPr>
        <p:txBody>
          <a:bodyPr/>
          <a:lstStyle>
            <a:lvl1pPr>
              <a:defRPr/>
            </a:lvl1pPr>
          </a:lstStyle>
          <a:p>
            <a:pPr>
              <a:defRPr/>
            </a:pPr>
            <a:fld id="{7CE9A8D2-E4D1-4160-8009-BA2258169407}"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a:xfrm>
            <a:off x="2743200" y="5870575"/>
            <a:ext cx="3932238" cy="377825"/>
          </a:xfrm>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a:xfrm>
            <a:off x="8040688" y="5870575"/>
            <a:ext cx="417512" cy="377825"/>
          </a:xfrm>
        </p:spPr>
        <p:txBody>
          <a:bodyPr/>
          <a:lstStyle>
            <a:lvl1pPr>
              <a:defRPr/>
            </a:lvl1pPr>
          </a:lstStyle>
          <a:p>
            <a:pPr>
              <a:defRPr/>
            </a:pPr>
            <a:fld id="{130A531B-2939-4C7E-BC2B-91882F4166B1}"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0102440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4" name="Picture 7"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8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4EC4460B-F649-41AE-9EBF-D47ED25E6502}"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4F70D11D-D98F-4DF7-98E9-F32641CDC293}"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0008533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4" name="Picture 7"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2" y="3308581"/>
            <a:ext cx="7772400" cy="1468800"/>
          </a:xfrm>
        </p:spPr>
        <p:txBody>
          <a:bodyPr anchor="b"/>
          <a:lstStyle>
            <a:lvl1pPr algn="l">
              <a:defRPr sz="32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199F7655-4EB2-4BC6-A90F-410F2247F93F}"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CEFCC266-FD5F-45D4-946C-49206AEC87AA}"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86312944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5" name="Picture 9"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6" name="Date Placeholder 4"/>
          <p:cNvSpPr>
            <a:spLocks noGrp="1"/>
          </p:cNvSpPr>
          <p:nvPr>
            <p:ph type="dt" sz="half" idx="10"/>
          </p:nvPr>
        </p:nvSpPr>
        <p:spPr/>
        <p:txBody>
          <a:bodyPr/>
          <a:lstStyle>
            <a:lvl1pPr>
              <a:defRPr/>
            </a:lvl1pPr>
          </a:lstStyle>
          <a:p>
            <a:pPr>
              <a:defRPr/>
            </a:pPr>
            <a:fld id="{FC67D60F-0F53-439E-8723-87BD16D69A13}"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FB20836A-9D6E-42D9-AED7-C66B8BB36787}"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36843453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7" name="Picture 12"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Date Placeholder 6"/>
          <p:cNvSpPr>
            <a:spLocks noGrp="1"/>
          </p:cNvSpPr>
          <p:nvPr>
            <p:ph type="dt" sz="half" idx="10"/>
          </p:nvPr>
        </p:nvSpPr>
        <p:spPr/>
        <p:txBody>
          <a:bodyPr/>
          <a:lstStyle>
            <a:lvl1pPr>
              <a:defRPr/>
            </a:lvl1pPr>
          </a:lstStyle>
          <a:p>
            <a:pPr>
              <a:defRPr/>
            </a:pPr>
            <a:fld id="{D40C7E29-E8E1-41E8-BE64-6710783FD817}" type="datetime1">
              <a:rPr lang="ko-KR" altLang="en-US" smtClean="0">
                <a:solidFill>
                  <a:prstClr val="white"/>
                </a:solidFill>
              </a:rPr>
              <a:pPr>
                <a:defRPr/>
              </a:pPr>
              <a:t>2017-11-11</a:t>
            </a:fld>
            <a:endParaRPr lang="en-US" altLang="ja-JP">
              <a:solidFill>
                <a:prstClr val="white"/>
              </a:solidFill>
            </a:endParaRPr>
          </a:p>
        </p:txBody>
      </p:sp>
      <p:sp>
        <p:nvSpPr>
          <p:cNvPr id="9" name="Footer Placeholder 7"/>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0" name="Slide Number Placeholder 8"/>
          <p:cNvSpPr>
            <a:spLocks noGrp="1"/>
          </p:cNvSpPr>
          <p:nvPr>
            <p:ph type="sldNum" sz="quarter" idx="12"/>
          </p:nvPr>
        </p:nvSpPr>
        <p:spPr/>
        <p:txBody>
          <a:bodyPr/>
          <a:lstStyle>
            <a:lvl1pPr>
              <a:defRPr/>
            </a:lvl1pPr>
          </a:lstStyle>
          <a:p>
            <a:pPr>
              <a:defRPr/>
            </a:pPr>
            <a:fld id="{EDB3406F-A8E5-4764-A218-F9221531C54C}"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96750434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3" name="Picture 5"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609601"/>
            <a:ext cx="7772400" cy="1456267"/>
          </a:xfrm>
        </p:spPr>
        <p:txBody>
          <a:bodyPr/>
          <a:lstStyle>
            <a:lvl1pPr>
              <a:defRPr sz="3200"/>
            </a:lvl1pPr>
          </a:lstStyle>
          <a:p>
            <a:r>
              <a:rPr lang="ja-JP" altLang="en-US" smtClean="0"/>
              <a:t>マスター タイトルの書式設定</a:t>
            </a:r>
            <a:endParaRPr lang="en-US" dirty="0"/>
          </a:p>
        </p:txBody>
      </p:sp>
      <p:sp>
        <p:nvSpPr>
          <p:cNvPr id="4" name="Date Placeholder 2"/>
          <p:cNvSpPr>
            <a:spLocks noGrp="1"/>
          </p:cNvSpPr>
          <p:nvPr>
            <p:ph type="dt" sz="half" idx="10"/>
          </p:nvPr>
        </p:nvSpPr>
        <p:spPr/>
        <p:txBody>
          <a:bodyPr/>
          <a:lstStyle>
            <a:lvl1pPr>
              <a:defRPr/>
            </a:lvl1pPr>
          </a:lstStyle>
          <a:p>
            <a:pPr>
              <a:defRPr/>
            </a:pPr>
            <a:fld id="{060A5728-5FD1-4B31-BEE7-4117F95EFB33}" type="datetime1">
              <a:rPr lang="ko-KR" altLang="en-US" smtClean="0">
                <a:solidFill>
                  <a:prstClr val="white"/>
                </a:solidFill>
              </a:rPr>
              <a:pPr>
                <a:defRPr/>
              </a:pPr>
              <a:t>2017-11-11</a:t>
            </a:fld>
            <a:endParaRPr lang="en-US" altLang="ja-JP">
              <a:solidFill>
                <a:prstClr val="white"/>
              </a:solidFill>
            </a:endParaRPr>
          </a:p>
        </p:txBody>
      </p:sp>
      <p:sp>
        <p:nvSpPr>
          <p:cNvPr id="5" name="Footer Placeholder 3"/>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6" name="Slide Number Placeholder 4"/>
          <p:cNvSpPr>
            <a:spLocks noGrp="1"/>
          </p:cNvSpPr>
          <p:nvPr>
            <p:ph type="sldNum" sz="quarter" idx="12"/>
          </p:nvPr>
        </p:nvSpPr>
        <p:spPr/>
        <p:txBody>
          <a:bodyPr/>
          <a:lstStyle>
            <a:lvl1pPr>
              <a:defRPr/>
            </a:lvl1pPr>
          </a:lstStyle>
          <a:p>
            <a:pPr>
              <a:defRPr/>
            </a:pPr>
            <a:fld id="{966F4871-D625-4EEA-A935-6965E7AFC061}"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35346120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2" name="Picture 4"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a:defRPr/>
            </a:lvl1pPr>
          </a:lstStyle>
          <a:p>
            <a:pPr>
              <a:defRPr/>
            </a:pPr>
            <a:fld id="{AD95D2DE-A592-4380-AD78-002663497C69}" type="datetime1">
              <a:rPr lang="ko-KR" altLang="en-US" smtClean="0">
                <a:solidFill>
                  <a:prstClr val="white"/>
                </a:solidFill>
              </a:rPr>
              <a:pPr>
                <a:defRPr/>
              </a:pPr>
              <a:t>2017-11-11</a:t>
            </a:fld>
            <a:endParaRPr lang="en-US" altLang="ja-JP">
              <a:solidFill>
                <a:prstClr val="white"/>
              </a:solidFill>
            </a:endParaRPr>
          </a:p>
        </p:txBody>
      </p:sp>
      <p:sp>
        <p:nvSpPr>
          <p:cNvPr id="4" name="Footer Placeholder 2"/>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5" name="Slide Number Placeholder 3"/>
          <p:cNvSpPr>
            <a:spLocks noGrp="1"/>
          </p:cNvSpPr>
          <p:nvPr>
            <p:ph type="sldNum" sz="quarter" idx="12"/>
          </p:nvPr>
        </p:nvSpPr>
        <p:spPr/>
        <p:txBody>
          <a:bodyPr/>
          <a:lstStyle>
            <a:lvl1pPr>
              <a:defRPr/>
            </a:lvl1pPr>
          </a:lstStyle>
          <a:p>
            <a:pPr>
              <a:defRPr/>
            </a:pPr>
            <a:fld id="{30801BB0-D024-4FF2-BD20-22EE4FFB4DDB}"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9122937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5" name="Picture 11"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1718" y="1557868"/>
            <a:ext cx="2862910" cy="1439332"/>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6144" y="609601"/>
            <a:ext cx="4627975" cy="518160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66C5BE4F-8184-4B71-AA3D-A6523E39317D}"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545AEB2D-143A-4410-ABC3-33F7E51F09B9}"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9355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179562999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5" name="Picture 10"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2128" y="1735672"/>
            <a:ext cx="4097204" cy="1371600"/>
          </a:xfrm>
        </p:spPr>
        <p:txBody>
          <a:bodyPr anchor="b"/>
          <a:lstStyle>
            <a:lvl1pPr algn="l">
              <a:defRPr sz="2400" b="0"/>
            </a:lvl1pPr>
          </a:lstStyle>
          <a:p>
            <a:r>
              <a:rPr lang="ja-JP" altLang="en-US" smtClean="0"/>
              <a:t>マスター タイトルの書式設定</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a:defRPr lang="en-US" sz="1600" dirty="0"/>
            </a:lvl1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5291C993-FC70-4257-8B7E-F5097DAF6B9F}"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2EC4429C-D303-411D-8902-050EC406727F}"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01553200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5" name="Picture 9"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4732865"/>
            <a:ext cx="7772400" cy="566738"/>
          </a:xfrm>
        </p:spPr>
        <p:txBody>
          <a:bodyPr anchor="b"/>
          <a:lstStyle>
            <a:lvl1pPr algn="l">
              <a:defRPr sz="20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a:defRPr lang="en-US" sz="1600"/>
            </a:lvl1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4E9D1A20-2A1E-4580-9107-C33BE3D24E62}"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88DE0298-26EC-47D8-AE28-1CF8B6352564}"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523263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3" y="609602"/>
            <a:ext cx="7772399" cy="3124199"/>
          </a:xfrm>
        </p:spPr>
        <p:txBody>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2" y="4343400"/>
            <a:ext cx="7772399"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7BD62190-C3A4-4279-9C41-8F72F2E368D4}"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EC5D944D-3AF6-4968-B21A-665C46D52296}"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1346459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pic>
        <p:nvPicPr>
          <p:cNvPr id="5" name="Picture 16"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3"/>
          <p:cNvSpPr txBox="1"/>
          <p:nvPr/>
        </p:nvSpPr>
        <p:spPr>
          <a:xfrm>
            <a:off x="422275" y="717550"/>
            <a:ext cx="457200" cy="585788"/>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7" name="TextBox 14"/>
          <p:cNvSpPr txBox="1"/>
          <p:nvPr/>
        </p:nvSpPr>
        <p:spPr>
          <a:xfrm>
            <a:off x="7735888" y="2751138"/>
            <a:ext cx="4572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2" name="Title 1"/>
          <p:cNvSpPr>
            <a:spLocks noGrp="1"/>
          </p:cNvSpPr>
          <p:nvPr>
            <p:ph type="title"/>
          </p:nvPr>
        </p:nvSpPr>
        <p:spPr>
          <a:xfrm>
            <a:off x="879115" y="609602"/>
            <a:ext cx="7091297" cy="2743199"/>
          </a:xfrm>
        </p:spPr>
        <p:txBody>
          <a:bodyPr/>
          <a:lstStyle>
            <a:lvl1pPr algn="l">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988671" y="3352800"/>
            <a:ext cx="6876133" cy="381000"/>
          </a:xfrm>
        </p:spPr>
        <p:txBody>
          <a:bodyP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462266" y="4343400"/>
            <a:ext cx="7772400"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8" name="Date Placeholder 3"/>
          <p:cNvSpPr>
            <a:spLocks noGrp="1"/>
          </p:cNvSpPr>
          <p:nvPr>
            <p:ph type="dt" sz="half" idx="14"/>
          </p:nvPr>
        </p:nvSpPr>
        <p:spPr/>
        <p:txBody>
          <a:bodyPr/>
          <a:lstStyle>
            <a:lvl1pPr>
              <a:defRPr/>
            </a:lvl1pPr>
          </a:lstStyle>
          <a:p>
            <a:pPr>
              <a:defRPr/>
            </a:pPr>
            <a:fld id="{150980DD-FDBC-4C6C-BF5E-9DD0F2F580F8}" type="datetime1">
              <a:rPr lang="ko-KR" altLang="en-US" smtClean="0">
                <a:solidFill>
                  <a:prstClr val="white"/>
                </a:solidFill>
              </a:rPr>
              <a:pPr>
                <a:defRPr/>
              </a:pPr>
              <a:t>2017-11-11</a:t>
            </a:fld>
            <a:endParaRPr lang="en-US" altLang="ja-JP">
              <a:solidFill>
                <a:prstClr val="white"/>
              </a:solidFill>
            </a:endParaRPr>
          </a:p>
        </p:txBody>
      </p:sp>
      <p:sp>
        <p:nvSpPr>
          <p:cNvPr id="9"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1" name="Slide Number Placeholder 5"/>
          <p:cNvSpPr>
            <a:spLocks noGrp="1"/>
          </p:cNvSpPr>
          <p:nvPr>
            <p:ph type="sldNum" sz="quarter" idx="16"/>
          </p:nvPr>
        </p:nvSpPr>
        <p:spPr/>
        <p:txBody>
          <a:bodyPr/>
          <a:lstStyle>
            <a:lvl1pPr>
              <a:defRPr/>
            </a:lvl1pPr>
          </a:lstStyle>
          <a:p>
            <a:pPr>
              <a:defRPr/>
            </a:pPr>
            <a:fld id="{D91F7DFB-5EDF-4CF8-A374-7D96FEB3FA8E}"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64734370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3291648"/>
            <a:ext cx="7772401" cy="1468800"/>
          </a:xfrm>
        </p:spPr>
        <p:txBody>
          <a:bodyPr anchor="b"/>
          <a:lstStyle>
            <a:lvl1pPr algn="l">
              <a:defRPr sz="2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2C4E95C-3A42-42F4-B8DA-002245527A7C}"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3E754E58-6D9C-4215-8D97-A89479859B77}"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83019365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pic>
        <p:nvPicPr>
          <p:cNvPr id="5" name="Picture 12"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p:cNvSpPr txBox="1"/>
          <p:nvPr/>
        </p:nvSpPr>
        <p:spPr>
          <a:xfrm>
            <a:off x="422275" y="717550"/>
            <a:ext cx="457200" cy="585788"/>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7" name="TextBox 15"/>
          <p:cNvSpPr txBox="1"/>
          <p:nvPr/>
        </p:nvSpPr>
        <p:spPr>
          <a:xfrm>
            <a:off x="7735888" y="2751138"/>
            <a:ext cx="457200" cy="585787"/>
          </a:xfrm>
          <a:prstGeom prst="rect">
            <a:avLst/>
          </a:prstGeom>
        </p:spPr>
        <p:txBody>
          <a:bodyPr anchor="ct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eaLnBrk="0" fontAlgn="base" latinLnBrk="0" hangingPunct="0">
              <a:spcAft>
                <a:spcPct val="0"/>
              </a:spcAft>
              <a:defRPr/>
            </a:pPr>
            <a:r>
              <a:rPr kumimoji="1" lang="en-US" sz="8000" dirty="0">
                <a:solidFill>
                  <a:prstClr val="white"/>
                </a:solidFill>
                <a:effectLst/>
                <a:latin typeface="Times New Roman" panose="02020603050405020304" pitchFamily="18" charset="0"/>
                <a:ea typeface="ＭＳ Ｐゴシック" panose="020B0600070205080204" pitchFamily="50" charset="-128"/>
              </a:rPr>
              <a:t>”</a:t>
            </a:r>
          </a:p>
        </p:txBody>
      </p:sp>
      <p:sp>
        <p:nvSpPr>
          <p:cNvPr id="2" name="Title 1"/>
          <p:cNvSpPr>
            <a:spLocks noGrp="1"/>
          </p:cNvSpPr>
          <p:nvPr>
            <p:ph type="title"/>
          </p:nvPr>
        </p:nvSpPr>
        <p:spPr>
          <a:xfrm>
            <a:off x="879115" y="609602"/>
            <a:ext cx="7091297" cy="2743199"/>
          </a:xfrm>
        </p:spPr>
        <p:txBody>
          <a:bodyPr/>
          <a:lstStyle>
            <a:lvl1pPr algn="l">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457200" y="3886200"/>
            <a:ext cx="7772401" cy="889000"/>
          </a:xfrm>
        </p:spPr>
        <p:txBody>
          <a:bodyPr rtlCol="0" anchor="b">
            <a:normAutofit/>
          </a:bodyPr>
          <a:lstStyle>
            <a:lvl1pPr>
              <a:buNone/>
              <a:defRPr lang="en-US" sz="2000" b="0" cap="none" dirty="0">
                <a:ln w="3175" cmpd="sng">
                  <a:noFill/>
                </a:ln>
                <a:solidFill>
                  <a:schemeClr val="tx1"/>
                </a:solidFill>
                <a:effectLst/>
              </a:defRPr>
            </a:lvl1pPr>
          </a:lstStyle>
          <a:p>
            <a:pPr lvl="0"/>
            <a:r>
              <a:rPr lang="ja-JP" altLang="en-US" smtClean="0"/>
              <a:t>マスター テキストの書式設定</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8" name="Date Placeholder 3"/>
          <p:cNvSpPr>
            <a:spLocks noGrp="1"/>
          </p:cNvSpPr>
          <p:nvPr>
            <p:ph type="dt" sz="half" idx="14"/>
          </p:nvPr>
        </p:nvSpPr>
        <p:spPr/>
        <p:txBody>
          <a:bodyPr/>
          <a:lstStyle>
            <a:lvl1pPr>
              <a:defRPr/>
            </a:lvl1pPr>
          </a:lstStyle>
          <a:p>
            <a:pPr>
              <a:defRPr/>
            </a:pPr>
            <a:fld id="{C853691F-F5E6-4ACF-A2A0-BA43337B4700}" type="datetime1">
              <a:rPr lang="ko-KR" altLang="en-US" smtClean="0">
                <a:solidFill>
                  <a:prstClr val="white"/>
                </a:solidFill>
              </a:rPr>
              <a:pPr>
                <a:defRPr/>
              </a:pPr>
              <a:t>2017-11-11</a:t>
            </a:fld>
            <a:endParaRPr lang="en-US" altLang="ja-JP">
              <a:solidFill>
                <a:prstClr val="white"/>
              </a:solidFill>
            </a:endParaRPr>
          </a:p>
        </p:txBody>
      </p:sp>
      <p:sp>
        <p:nvSpPr>
          <p:cNvPr id="9"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1" name="Slide Number Placeholder 5"/>
          <p:cNvSpPr>
            <a:spLocks noGrp="1"/>
          </p:cNvSpPr>
          <p:nvPr>
            <p:ph type="sldNum" sz="quarter" idx="16"/>
          </p:nvPr>
        </p:nvSpPr>
        <p:spPr/>
        <p:txBody>
          <a:bodyPr/>
          <a:lstStyle>
            <a:lvl1pPr>
              <a:defRPr/>
            </a:lvl1pPr>
          </a:lstStyle>
          <a:p>
            <a:pPr>
              <a:defRPr/>
            </a:pPr>
            <a:fld id="{DAE3440E-745C-495B-A979-E8DB741CAB3D}"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0036837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pic>
        <p:nvPicPr>
          <p:cNvPr id="5" name="Picture 7"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4440" y="609602"/>
            <a:ext cx="7772401" cy="2743199"/>
          </a:xfrm>
        </p:spPr>
        <p:txBody>
          <a:bodyPr/>
          <a:lstStyle>
            <a:lvl1pPr>
              <a:defRPr lang="en-US" sz="2800" b="0" dirty="0"/>
            </a:lvl1pPr>
          </a:lstStyle>
          <a:p>
            <a:pPr lvl="0"/>
            <a:r>
              <a:rPr lang="ja-JP" altLang="en-US" smtClean="0"/>
              <a:t>マスター タイトルの書式設定</a:t>
            </a:r>
            <a:endParaRPr lang="en-US" dirty="0"/>
          </a:p>
        </p:txBody>
      </p:sp>
      <p:sp>
        <p:nvSpPr>
          <p:cNvPr id="10" name="Text Placeholder 9"/>
          <p:cNvSpPr>
            <a:spLocks noGrp="1"/>
          </p:cNvSpPr>
          <p:nvPr>
            <p:ph type="body" sz="quarter" idx="13"/>
          </p:nvPr>
        </p:nvSpPr>
        <p:spPr>
          <a:xfrm>
            <a:off x="464440" y="3505200"/>
            <a:ext cx="7772401" cy="838200"/>
          </a:xfrm>
        </p:spPr>
        <p:txBody>
          <a:bodyPr rtlCol="0" anchor="b">
            <a:normAutofit/>
          </a:bodyPr>
          <a:lstStyle>
            <a:lvl1pPr>
              <a:buNone/>
              <a:defRPr lang="en-US" sz="2000" b="0" cap="none" dirty="0">
                <a:ln w="3175" cmpd="sng">
                  <a:noFill/>
                </a:ln>
                <a:solidFill>
                  <a:schemeClr val="tx1"/>
                </a:solidFill>
                <a:effectLst/>
              </a:defRPr>
            </a:lvl1pPr>
          </a:lstStyle>
          <a:p>
            <a:pPr lvl="0"/>
            <a:r>
              <a:rPr lang="ja-JP" altLang="en-US" smtClean="0"/>
              <a:t>マスター テキストの書式設定</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6" name="Date Placeholder 3"/>
          <p:cNvSpPr>
            <a:spLocks noGrp="1"/>
          </p:cNvSpPr>
          <p:nvPr>
            <p:ph type="dt" sz="half" idx="14"/>
          </p:nvPr>
        </p:nvSpPr>
        <p:spPr/>
        <p:txBody>
          <a:bodyPr/>
          <a:lstStyle>
            <a:lvl1pPr>
              <a:defRPr/>
            </a:lvl1pPr>
          </a:lstStyle>
          <a:p>
            <a:pPr>
              <a:defRPr/>
            </a:pPr>
            <a:fld id="{DB2BA143-0237-4172-812E-497A96191CE6}" type="datetime1">
              <a:rPr lang="ko-KR" altLang="en-US" smtClean="0">
                <a:solidFill>
                  <a:prstClr val="white"/>
                </a:solidFill>
              </a:rPr>
              <a:pPr>
                <a:defRPr/>
              </a:pPr>
              <a:t>2017-11-11</a:t>
            </a:fld>
            <a:endParaRPr lang="en-US" altLang="ja-JP">
              <a:solidFill>
                <a:prstClr val="white"/>
              </a:solidFill>
            </a:endParaRPr>
          </a:p>
        </p:txBody>
      </p:sp>
      <p:sp>
        <p:nvSpPr>
          <p:cNvPr id="7" name="Footer Placeholder 4"/>
          <p:cNvSpPr>
            <a:spLocks noGrp="1"/>
          </p:cNvSpPr>
          <p:nvPr>
            <p:ph type="ftr" sz="quarter" idx="15"/>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5"/>
          <p:cNvSpPr>
            <a:spLocks noGrp="1"/>
          </p:cNvSpPr>
          <p:nvPr>
            <p:ph type="sldNum" sz="quarter" idx="16"/>
          </p:nvPr>
        </p:nvSpPr>
        <p:spPr/>
        <p:txBody>
          <a:bodyPr/>
          <a:lstStyle>
            <a:lvl1pPr>
              <a:defRPr/>
            </a:lvl1pPr>
          </a:lstStyle>
          <a:p>
            <a:pPr>
              <a:defRPr/>
            </a:pPr>
            <a:fld id="{C4371613-30E7-4D3C-BF19-AEB0DAC9B82D}"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58820000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title"/>
          </p:nvPr>
        </p:nvSpPr>
        <p:spPr>
          <a:xfrm>
            <a:off x="457200" y="609601"/>
            <a:ext cx="7772400" cy="1456267"/>
          </a:xfrm>
        </p:spPr>
        <p:txBody>
          <a:bodyPr/>
          <a:lstStyle>
            <a:lvl1pPr>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D5DA66D5-A8C8-48A2-814D-10011A79A3A8}"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F62E3925-00F6-41CD-A711-A2B5161BD896}"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9125855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552978" y="609600"/>
            <a:ext cx="1676621" cy="5181601"/>
          </a:xfrm>
        </p:spPr>
        <p:txBody>
          <a:bodyPr vert="eaVert"/>
          <a:lstStyle>
            <a:lvl1pPr>
              <a:defRPr sz="280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7E91FE6A-C084-415D-AB68-3132F6CBC2F2}"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BBBB4F3D-5107-47A1-91DA-26032ECBFA6A}"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27719049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397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743973" y="1964267"/>
            <a:ext cx="5714228" cy="2421464"/>
          </a:xfrm>
        </p:spPr>
        <p:txBody>
          <a:bodyPr anchor="b"/>
          <a:lstStyle>
            <a:lvl1pPr algn="r">
              <a:defRPr sz="4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5" name="Date Placeholder 3"/>
          <p:cNvSpPr>
            <a:spLocks noGrp="1"/>
          </p:cNvSpPr>
          <p:nvPr>
            <p:ph type="dt" sz="half" idx="10"/>
          </p:nvPr>
        </p:nvSpPr>
        <p:spPr>
          <a:xfrm>
            <a:off x="6751638" y="5870575"/>
            <a:ext cx="1212850" cy="377825"/>
          </a:xfrm>
        </p:spPr>
        <p:txBody>
          <a:bodyPr/>
          <a:lstStyle>
            <a:lvl1pPr>
              <a:defRPr/>
            </a:lvl1pPr>
          </a:lstStyle>
          <a:p>
            <a:pPr>
              <a:defRPr/>
            </a:pPr>
            <a:fld id="{0AE157BD-1701-4787-9ED6-95D0D60FDE8B}"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a:xfrm>
            <a:off x="2743200" y="5870575"/>
            <a:ext cx="3932238" cy="377825"/>
          </a:xfrm>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a:xfrm>
            <a:off x="8040688" y="5870575"/>
            <a:ext cx="417512" cy="377825"/>
          </a:xfrm>
        </p:spPr>
        <p:txBody>
          <a:bodyPr/>
          <a:lstStyle>
            <a:lvl1pPr>
              <a:defRPr/>
            </a:lvl1pPr>
          </a:lstStyle>
          <a:p>
            <a:pPr>
              <a:defRPr/>
            </a:pPr>
            <a:fld id="{130A531B-2939-4C7E-BC2B-91882F4166B1}"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302065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ABF0B829-5D5B-471D-A988-D54386C081A9}" type="datetimeFigureOut">
              <a:rPr lang="ko-KR" altLang="en-US" smtClean="0"/>
              <a:t>2017-11-11</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132938614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4"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2800"/>
            </a:lvl1p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2D2E64F6-454D-45E3-8CC0-D6901B7CEB07}"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4F70D11D-D98F-4DF7-98E9-F32641CDC293}"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5654762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pic>
        <p:nvPicPr>
          <p:cNvPr id="4"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2" y="3308581"/>
            <a:ext cx="7772400" cy="1468800"/>
          </a:xfrm>
        </p:spPr>
        <p:txBody>
          <a:bodyPr anchor="b"/>
          <a:lstStyle>
            <a:lvl1pPr algn="l">
              <a:defRPr sz="32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221E9E32-8DBB-4FDE-9572-7E009B8DBDA8}"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CEFCC266-FD5F-45D4-946C-49206AEC87AA}"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09387969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pic>
        <p:nvPicPr>
          <p:cNvPr id="5"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6" name="Date Placeholder 4"/>
          <p:cNvSpPr>
            <a:spLocks noGrp="1"/>
          </p:cNvSpPr>
          <p:nvPr>
            <p:ph type="dt" sz="half" idx="10"/>
          </p:nvPr>
        </p:nvSpPr>
        <p:spPr/>
        <p:txBody>
          <a:bodyPr/>
          <a:lstStyle>
            <a:lvl1pPr>
              <a:defRPr/>
            </a:lvl1pPr>
          </a:lstStyle>
          <a:p>
            <a:pPr>
              <a:defRPr/>
            </a:pPr>
            <a:fld id="{DEB15F83-706B-489C-9307-D165DA4A1470}"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FB20836A-9D6E-42D9-AED7-C66B8BB36787}"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1296248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pic>
        <p:nvPicPr>
          <p:cNvPr id="7"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sz="3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8" name="Date Placeholder 6"/>
          <p:cNvSpPr>
            <a:spLocks noGrp="1"/>
          </p:cNvSpPr>
          <p:nvPr>
            <p:ph type="dt" sz="half" idx="10"/>
          </p:nvPr>
        </p:nvSpPr>
        <p:spPr/>
        <p:txBody>
          <a:bodyPr/>
          <a:lstStyle>
            <a:lvl1pPr>
              <a:defRPr/>
            </a:lvl1pPr>
          </a:lstStyle>
          <a:p>
            <a:pPr>
              <a:defRPr/>
            </a:pPr>
            <a:fld id="{4A06F26B-93BB-4391-AC49-520EA1607CFF}" type="datetime1">
              <a:rPr lang="ko-KR" altLang="en-US" smtClean="0">
                <a:solidFill>
                  <a:prstClr val="white"/>
                </a:solidFill>
              </a:rPr>
              <a:pPr>
                <a:defRPr/>
              </a:pPr>
              <a:t>2017-11-11</a:t>
            </a:fld>
            <a:endParaRPr lang="en-US" altLang="ja-JP">
              <a:solidFill>
                <a:prstClr val="white"/>
              </a:solidFill>
            </a:endParaRPr>
          </a:p>
        </p:txBody>
      </p:sp>
      <p:sp>
        <p:nvSpPr>
          <p:cNvPr id="9" name="Footer Placeholder 7"/>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10" name="Slide Number Placeholder 8"/>
          <p:cNvSpPr>
            <a:spLocks noGrp="1"/>
          </p:cNvSpPr>
          <p:nvPr>
            <p:ph type="sldNum" sz="quarter" idx="12"/>
          </p:nvPr>
        </p:nvSpPr>
        <p:spPr/>
        <p:txBody>
          <a:bodyPr/>
          <a:lstStyle>
            <a:lvl1pPr>
              <a:defRPr/>
            </a:lvl1pPr>
          </a:lstStyle>
          <a:p>
            <a:pPr>
              <a:defRPr/>
            </a:pPr>
            <a:fld id="{EDB3406F-A8E5-4764-A218-F9221531C54C}"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0386257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pic>
        <p:nvPicPr>
          <p:cNvPr id="3"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609601"/>
            <a:ext cx="7772400" cy="1456267"/>
          </a:xfrm>
        </p:spPr>
        <p:txBody>
          <a:bodyPr/>
          <a:lstStyle>
            <a:lvl1pPr>
              <a:defRPr sz="3200"/>
            </a:lvl1pPr>
          </a:lstStyle>
          <a:p>
            <a:r>
              <a:rPr lang="ja-JP" altLang="en-US" smtClean="0"/>
              <a:t>マスター タイトルの書式設定</a:t>
            </a:r>
            <a:endParaRPr lang="en-US" dirty="0"/>
          </a:p>
        </p:txBody>
      </p:sp>
      <p:sp>
        <p:nvSpPr>
          <p:cNvPr id="4" name="Date Placeholder 2"/>
          <p:cNvSpPr>
            <a:spLocks noGrp="1"/>
          </p:cNvSpPr>
          <p:nvPr>
            <p:ph type="dt" sz="half" idx="10"/>
          </p:nvPr>
        </p:nvSpPr>
        <p:spPr/>
        <p:txBody>
          <a:bodyPr/>
          <a:lstStyle>
            <a:lvl1pPr>
              <a:defRPr/>
            </a:lvl1pPr>
          </a:lstStyle>
          <a:p>
            <a:pPr>
              <a:defRPr/>
            </a:pPr>
            <a:fld id="{BD2507EC-4105-4680-9FDC-22694134848B}" type="datetime1">
              <a:rPr lang="ko-KR" altLang="en-US" smtClean="0">
                <a:solidFill>
                  <a:prstClr val="white"/>
                </a:solidFill>
              </a:rPr>
              <a:pPr>
                <a:defRPr/>
              </a:pPr>
              <a:t>2017-11-11</a:t>
            </a:fld>
            <a:endParaRPr lang="en-US" altLang="ja-JP">
              <a:solidFill>
                <a:prstClr val="white"/>
              </a:solidFill>
            </a:endParaRPr>
          </a:p>
        </p:txBody>
      </p:sp>
      <p:sp>
        <p:nvSpPr>
          <p:cNvPr id="5" name="Footer Placeholder 3"/>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6" name="Slide Number Placeholder 4"/>
          <p:cNvSpPr>
            <a:spLocks noGrp="1"/>
          </p:cNvSpPr>
          <p:nvPr>
            <p:ph type="sldNum" sz="quarter" idx="12"/>
          </p:nvPr>
        </p:nvSpPr>
        <p:spPr/>
        <p:txBody>
          <a:bodyPr/>
          <a:lstStyle>
            <a:lvl1pPr>
              <a:defRPr/>
            </a:lvl1pPr>
          </a:lstStyle>
          <a:p>
            <a:pPr>
              <a:defRPr/>
            </a:pPr>
            <a:fld id="{966F4871-D625-4EEA-A935-6965E7AFC061}"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7021925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pic>
        <p:nvPicPr>
          <p:cNvPr id="2"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1"/>
          <p:cNvSpPr>
            <a:spLocks noGrp="1"/>
          </p:cNvSpPr>
          <p:nvPr>
            <p:ph type="dt" sz="half" idx="10"/>
          </p:nvPr>
        </p:nvSpPr>
        <p:spPr/>
        <p:txBody>
          <a:bodyPr/>
          <a:lstStyle>
            <a:lvl1pPr>
              <a:defRPr/>
            </a:lvl1pPr>
          </a:lstStyle>
          <a:p>
            <a:pPr>
              <a:defRPr/>
            </a:pPr>
            <a:fld id="{98CC1854-6759-405E-B74F-CD6D5E0DF8C2}" type="datetime1">
              <a:rPr lang="ko-KR" altLang="en-US" smtClean="0">
                <a:solidFill>
                  <a:prstClr val="white"/>
                </a:solidFill>
              </a:rPr>
              <a:pPr>
                <a:defRPr/>
              </a:pPr>
              <a:t>2017-11-11</a:t>
            </a:fld>
            <a:endParaRPr lang="en-US" altLang="ja-JP">
              <a:solidFill>
                <a:prstClr val="white"/>
              </a:solidFill>
            </a:endParaRPr>
          </a:p>
        </p:txBody>
      </p:sp>
      <p:sp>
        <p:nvSpPr>
          <p:cNvPr id="4" name="Footer Placeholder 2"/>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5" name="Slide Number Placeholder 3"/>
          <p:cNvSpPr>
            <a:spLocks noGrp="1"/>
          </p:cNvSpPr>
          <p:nvPr>
            <p:ph type="sldNum" sz="quarter" idx="12"/>
          </p:nvPr>
        </p:nvSpPr>
        <p:spPr/>
        <p:txBody>
          <a:bodyPr/>
          <a:lstStyle>
            <a:lvl1pPr>
              <a:defRPr/>
            </a:lvl1pPr>
          </a:lstStyle>
          <a:p>
            <a:pPr>
              <a:defRPr/>
            </a:pPr>
            <a:fld id="{30801BB0-D024-4FF2-BD20-22EE4FFB4DDB}"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14075706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pic>
        <p:nvPicPr>
          <p:cNvPr id="5"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1718" y="1557868"/>
            <a:ext cx="2862910" cy="1439332"/>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6144" y="609601"/>
            <a:ext cx="4627975" cy="518160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4B9A9505-BBEB-453A-8CE6-F8622FA9750A}"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545AEB2D-143A-4410-ABC3-33F7E51F09B9}"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97432794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pic>
        <p:nvPicPr>
          <p:cNvPr id="5"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2128" y="1735672"/>
            <a:ext cx="4097204" cy="1371600"/>
          </a:xfrm>
        </p:spPr>
        <p:txBody>
          <a:bodyPr anchor="b"/>
          <a:lstStyle>
            <a:lvl1pPr algn="l">
              <a:defRPr sz="2400" b="0"/>
            </a:lvl1pPr>
          </a:lstStyle>
          <a:p>
            <a:r>
              <a:rPr lang="ja-JP" altLang="en-US" smtClean="0"/>
              <a:t>マスター タイトルの書式設定</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a:defRPr lang="en-US" sz="1600" dirty="0"/>
            </a:lvl1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2FEC6477-8315-42AF-B535-EB6BE1E4366C}"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2EC4429C-D303-411D-8902-050EC406727F}"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125104179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pic>
        <p:nvPicPr>
          <p:cNvPr id="5"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4732865"/>
            <a:ext cx="7772400" cy="566738"/>
          </a:xfrm>
        </p:spPr>
        <p:txBody>
          <a:bodyPr anchor="b"/>
          <a:lstStyle>
            <a:lvl1pPr algn="l">
              <a:defRPr sz="20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rtlCol="0" anchor="t">
            <a:normAutofit/>
          </a:bodyPr>
          <a:lstStyle>
            <a:lvl1pPr>
              <a:defRPr lang="en-US" sz="1600"/>
            </a:lvl1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Date Placeholder 4"/>
          <p:cNvSpPr>
            <a:spLocks noGrp="1"/>
          </p:cNvSpPr>
          <p:nvPr>
            <p:ph type="dt" sz="half" idx="10"/>
          </p:nvPr>
        </p:nvSpPr>
        <p:spPr/>
        <p:txBody>
          <a:bodyPr/>
          <a:lstStyle>
            <a:lvl1pPr>
              <a:defRPr/>
            </a:lvl1pPr>
          </a:lstStyle>
          <a:p>
            <a:pPr>
              <a:defRPr/>
            </a:pPr>
            <a:fld id="{0945AF57-B8C6-41F8-84C1-EF33AF251867}" type="datetime1">
              <a:rPr lang="ko-KR" altLang="en-US" smtClean="0">
                <a:solidFill>
                  <a:prstClr val="white"/>
                </a:solidFill>
              </a:rPr>
              <a:pPr>
                <a:defRPr/>
              </a:pPr>
              <a:t>2017-11-11</a:t>
            </a:fld>
            <a:endParaRPr lang="en-US" altLang="ja-JP">
              <a:solidFill>
                <a:prstClr val="white"/>
              </a:solidFill>
            </a:endParaRPr>
          </a:p>
        </p:txBody>
      </p:sp>
      <p:sp>
        <p:nvSpPr>
          <p:cNvPr id="7" name="Footer Placeholder 5"/>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8" name="Slide Number Placeholder 6"/>
          <p:cNvSpPr>
            <a:spLocks noGrp="1"/>
          </p:cNvSpPr>
          <p:nvPr>
            <p:ph type="sldNum" sz="quarter" idx="12"/>
          </p:nvPr>
        </p:nvSpPr>
        <p:spPr/>
        <p:txBody>
          <a:bodyPr/>
          <a:lstStyle>
            <a:lvl1pPr>
              <a:defRPr/>
            </a:lvl1pPr>
          </a:lstStyle>
          <a:p>
            <a:pPr>
              <a:defRPr/>
            </a:pPr>
            <a:fld id="{88DE0298-26EC-47D8-AE28-1CF8B6352564}"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9804358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pic>
        <p:nvPicPr>
          <p:cNvPr id="4"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288" y="0"/>
            <a:ext cx="9118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3" y="609602"/>
            <a:ext cx="7772399" cy="3124199"/>
          </a:xfrm>
        </p:spPr>
        <p:txBody>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2" y="4343400"/>
            <a:ext cx="7772399" cy="14478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2AFC0436-53E5-4D8A-A202-BE1C6E535679}" type="datetime1">
              <a:rPr lang="ko-KR" altLang="en-US" smtClean="0">
                <a:solidFill>
                  <a:prstClr val="white"/>
                </a:solidFill>
              </a:rPr>
              <a:pPr>
                <a:defRPr/>
              </a:pPr>
              <a:t>2017-11-11</a:t>
            </a:fld>
            <a:endParaRPr lang="en-US" altLang="ja-JP">
              <a:solidFill>
                <a:prstClr val="white"/>
              </a:solidFill>
            </a:endParaRPr>
          </a:p>
        </p:txBody>
      </p:sp>
      <p:sp>
        <p:nvSpPr>
          <p:cNvPr id="6" name="Footer Placeholder 4"/>
          <p:cNvSpPr>
            <a:spLocks noGrp="1"/>
          </p:cNvSpPr>
          <p:nvPr>
            <p:ph type="ftr" sz="quarter" idx="11"/>
          </p:nvPr>
        </p:nvSpPr>
        <p:spPr/>
        <p:txBody>
          <a:bodyPr/>
          <a:lstStyle>
            <a:lvl1pPr>
              <a:defRPr/>
            </a:lvl1pPr>
          </a:lstStyle>
          <a:p>
            <a:pPr>
              <a:defRPr/>
            </a:pPr>
            <a:r>
              <a:rPr lang="en-US" altLang="ja-JP" smtClean="0">
                <a:solidFill>
                  <a:prstClr val="white"/>
                </a:solidFill>
              </a:rPr>
              <a:t>HaPhy, APCTP, Pohang, 13-14 Oct., 2017</a:t>
            </a:r>
            <a:endParaRPr lang="en-US" altLang="ja-JP">
              <a:solidFill>
                <a:prstClr val="white"/>
              </a:solidFill>
            </a:endParaRPr>
          </a:p>
        </p:txBody>
      </p:sp>
      <p:sp>
        <p:nvSpPr>
          <p:cNvPr id="7" name="Slide Number Placeholder 5"/>
          <p:cNvSpPr>
            <a:spLocks noGrp="1"/>
          </p:cNvSpPr>
          <p:nvPr>
            <p:ph type="sldNum" sz="quarter" idx="12"/>
          </p:nvPr>
        </p:nvSpPr>
        <p:spPr/>
        <p:txBody>
          <a:bodyPr/>
          <a:lstStyle>
            <a:lvl1pPr>
              <a:defRPr/>
            </a:lvl1pPr>
          </a:lstStyle>
          <a:p>
            <a:pPr>
              <a:defRPr/>
            </a:pPr>
            <a:fld id="{EC5D944D-3AF6-4968-B21A-665C46D52296}" type="slidenum">
              <a:rPr lang="ja-JP" altLang="en-US">
                <a:solidFill>
                  <a:prstClr val="white"/>
                </a:solidFill>
              </a:rPr>
              <a:pPr>
                <a:defRPr/>
              </a:pPr>
              <a:t>‹#›</a:t>
            </a:fld>
            <a:endParaRPr lang="en-US" altLang="ja-JP">
              <a:solidFill>
                <a:prstClr val="white"/>
              </a:solidFill>
            </a:endParaRPr>
          </a:p>
        </p:txBody>
      </p:sp>
    </p:spTree>
    <p:extLst>
      <p:ext uri="{BB962C8B-B14F-4D97-AF65-F5344CB8AC3E}">
        <p14:creationId xmlns:p14="http://schemas.microsoft.com/office/powerpoint/2010/main" val="4152080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0.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theme" Target="../theme/theme7.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image" Target="../media/image2.jpeg"/><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slideLayout" Target="../slideLayouts/slideLayout101.xml"/><Relationship Id="rId18" Type="http://schemas.openxmlformats.org/officeDocument/2006/relationships/theme" Target="../theme/theme8.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slideLayout" Target="../slideLayouts/slideLayout100.xml"/><Relationship Id="rId17" Type="http://schemas.openxmlformats.org/officeDocument/2006/relationships/slideLayout" Target="../slideLayouts/slideLayout105.xml"/><Relationship Id="rId2" Type="http://schemas.openxmlformats.org/officeDocument/2006/relationships/slideLayout" Target="../slideLayouts/slideLayout90.xml"/><Relationship Id="rId16" Type="http://schemas.openxmlformats.org/officeDocument/2006/relationships/slideLayout" Target="../slideLayouts/slideLayout104.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slideLayout" Target="../slideLayouts/slideLayout103.xml"/><Relationship Id="rId10" Type="http://schemas.openxmlformats.org/officeDocument/2006/relationships/slideLayout" Target="../slideLayouts/slideLayout98.xml"/><Relationship Id="rId19" Type="http://schemas.openxmlformats.org/officeDocument/2006/relationships/image" Target="../media/image2.jpeg"/><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9.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F0B829-5D5B-471D-A988-D54386C081A9}" type="datetimeFigureOut">
              <a:rPr lang="ko-KR" altLang="en-US" smtClean="0"/>
              <a:t>2017-11-11</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E0979F-7615-4CFE-8EC4-BEDFBBA8B332}" type="slidenum">
              <a:rPr lang="ko-KR" altLang="en-US" smtClean="0"/>
              <a:t>‹#›</a:t>
            </a:fld>
            <a:endParaRPr lang="ko-KR" altLang="en-US"/>
          </a:p>
        </p:txBody>
      </p:sp>
    </p:spTree>
    <p:extLst>
      <p:ext uri="{BB962C8B-B14F-4D97-AF65-F5344CB8AC3E}">
        <p14:creationId xmlns:p14="http://schemas.microsoft.com/office/powerpoint/2010/main" val="3369186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FC9FF">
                <a:lumMod val="30000"/>
                <a:lumOff val="70000"/>
              </a:srgb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smtClean="0"/>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smtClean="0"/>
              <a:t>마스터 텍스트 스타일 편집</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en-US" dirty="0"/>
          </a:p>
        </p:txBody>
      </p:sp>
      <p:sp>
        <p:nvSpPr>
          <p:cNvPr id="4" name="Date Placeholder 3"/>
          <p:cNvSpPr>
            <a:spLocks noGrp="1"/>
          </p:cNvSpPr>
          <p:nvPr>
            <p:ph type="dt" sz="half" idx="2"/>
          </p:nvPr>
        </p:nvSpPr>
        <p:spPr>
          <a:xfrm>
            <a:off x="628650" y="6527801"/>
            <a:ext cx="2057400"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pPr defTabSz="457200" latinLnBrk="0"/>
            <a:fld id="{3A341AF4-C8E4-49DB-B80B-67F6C6B6BCD7}" type="datetime1">
              <a:rPr lang="ko-KR" altLang="en-US" smtClean="0">
                <a:solidFill>
                  <a:prstClr val="black">
                    <a:lumMod val="50000"/>
                    <a:lumOff val="50000"/>
                  </a:prstClr>
                </a:solidFill>
              </a:rPr>
              <a:pPr defTabSz="457200" latinLnBrk="0"/>
              <a:t>2017-11-11</a:t>
            </a:fld>
            <a:endParaRPr lang="ko-KR" altLang="en-US">
              <a:solidFill>
                <a:prstClr val="black">
                  <a:lumMod val="50000"/>
                  <a:lumOff val="50000"/>
                </a:prstClr>
              </a:solidFill>
            </a:endParaRPr>
          </a:p>
        </p:txBody>
      </p:sp>
      <p:sp>
        <p:nvSpPr>
          <p:cNvPr id="5" name="Footer Placeholder 4"/>
          <p:cNvSpPr>
            <a:spLocks noGrp="1"/>
          </p:cNvSpPr>
          <p:nvPr>
            <p:ph type="ftr" sz="quarter" idx="3"/>
          </p:nvPr>
        </p:nvSpPr>
        <p:spPr>
          <a:xfrm>
            <a:off x="3028950" y="6527801"/>
            <a:ext cx="3086100" cy="365125"/>
          </a:xfrm>
          <a:prstGeom prst="rect">
            <a:avLst/>
          </a:prstGeom>
        </p:spPr>
        <p:txBody>
          <a:bodyPr vert="horz" lIns="91440" tIns="45720" rIns="91440" bIns="45720" rtlCol="0" anchor="ctr"/>
          <a:lstStyle>
            <a:lvl1pPr algn="ctr">
              <a:defRPr sz="1200">
                <a:solidFill>
                  <a:schemeClr val="tx1">
                    <a:lumMod val="50000"/>
                    <a:lumOff val="50000"/>
                  </a:schemeClr>
                </a:solidFill>
              </a:defRPr>
            </a:lvl1pPr>
          </a:lstStyle>
          <a:p>
            <a:pPr defTabSz="457200" latinLnBrk="0"/>
            <a:r>
              <a:rPr lang="en-US" altLang="ko-KR" smtClean="0">
                <a:solidFill>
                  <a:prstClr val="black">
                    <a:lumMod val="50000"/>
                    <a:lumOff val="50000"/>
                  </a:prstClr>
                </a:solidFill>
              </a:rPr>
              <a:t>ISPUN, Sep. 25-30, 2017, Halong Bay, Vietnam</a:t>
            </a:r>
            <a:endParaRPr lang="ko-KR" altLang="en-US" dirty="0">
              <a:solidFill>
                <a:prstClr val="black">
                  <a:lumMod val="50000"/>
                  <a:lumOff val="50000"/>
                </a:prstClr>
              </a:solidFill>
            </a:endParaRPr>
          </a:p>
        </p:txBody>
      </p:sp>
      <p:sp>
        <p:nvSpPr>
          <p:cNvPr id="6" name="Slide Number Placeholder 5"/>
          <p:cNvSpPr>
            <a:spLocks noGrp="1"/>
          </p:cNvSpPr>
          <p:nvPr>
            <p:ph type="sldNum" sz="quarter" idx="4"/>
          </p:nvPr>
        </p:nvSpPr>
        <p:spPr>
          <a:xfrm>
            <a:off x="6457950" y="6527801"/>
            <a:ext cx="2057400" cy="365125"/>
          </a:xfrm>
          <a:prstGeom prst="rect">
            <a:avLst/>
          </a:prstGeom>
        </p:spPr>
        <p:txBody>
          <a:bodyPr vert="horz" lIns="91440" tIns="45720" rIns="91440" bIns="45720" rtlCol="0" anchor="ctr"/>
          <a:lstStyle>
            <a:lvl1pPr algn="r">
              <a:defRPr sz="1200">
                <a:solidFill>
                  <a:schemeClr val="tx1">
                    <a:lumMod val="50000"/>
                    <a:lumOff val="50000"/>
                  </a:schemeClr>
                </a:solidFill>
              </a:defRPr>
            </a:lvl1pPr>
          </a:lstStyle>
          <a:p>
            <a:pPr defTabSz="457200" latinLnBrk="0"/>
            <a:fld id="{76FDA3DD-6F84-42FE-AB52-D20F3913EB76}" type="slidenum">
              <a:rPr lang="ko-KR" altLang="en-US" smtClean="0">
                <a:solidFill>
                  <a:prstClr val="black">
                    <a:lumMod val="50000"/>
                    <a:lumOff val="50000"/>
                  </a:prstClr>
                </a:solidFill>
              </a:rPr>
              <a:pPr defTabSz="457200" latinLnBrk="0"/>
              <a:t>‹#›</a:t>
            </a:fld>
            <a:endParaRPr lang="ko-KR" altLang="en-US">
              <a:solidFill>
                <a:prstClr val="black">
                  <a:lumMod val="50000"/>
                  <a:lumOff val="50000"/>
                </a:prstClr>
              </a:solidFill>
            </a:endParaRPr>
          </a:p>
        </p:txBody>
      </p:sp>
    </p:spTree>
    <p:extLst>
      <p:ext uri="{BB962C8B-B14F-4D97-AF65-F5344CB8AC3E}">
        <p14:creationId xmlns:p14="http://schemas.microsoft.com/office/powerpoint/2010/main" val="46086142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iming>
    <p:tnLst>
      <p:par>
        <p:cTn id="1" dur="indefinite" restart="never" nodeType="tmRoot"/>
      </p:par>
    </p:tnLst>
  </p:timing>
  <p:hf sldNum="0" hdr="0" dt="0"/>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6387"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defRPr>
            </a:lvl1pPr>
          </a:lstStyle>
          <a:p>
            <a:pPr fontAlgn="base" latinLnBrk="0">
              <a:spcBef>
                <a:spcPct val="0"/>
              </a:spcBef>
              <a:spcAft>
                <a:spcPct val="0"/>
              </a:spcAft>
              <a:defRPr/>
            </a:pPr>
            <a:r>
              <a:rPr kumimoji="1" lang="en-US" altLang="ko-KR" smtClean="0">
                <a:solidFill>
                  <a:prstClr val="black">
                    <a:tint val="75000"/>
                  </a:prstClr>
                </a:solidFill>
                <a:ea typeface="ＭＳ Ｐゴシック" pitchFamily="50" charset="-128"/>
              </a:rPr>
              <a:t>2017/10/25</a:t>
            </a:r>
            <a:endParaRPr kumimoji="1" lang="en-US" altLang="ja-JP" dirty="0">
              <a:solidFill>
                <a:prstClr val="black">
                  <a:tint val="75000"/>
                </a:prst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defRPr>
            </a:lvl1pPr>
          </a:lstStyle>
          <a:p>
            <a:pPr fontAlgn="base" latinLnBrk="0">
              <a:spcBef>
                <a:spcPct val="0"/>
              </a:spcBef>
              <a:spcAft>
                <a:spcPct val="0"/>
              </a:spcAft>
              <a:defRPr/>
            </a:pPr>
            <a:r>
              <a:rPr kumimoji="1" lang="en-US" altLang="ja-JP" smtClean="0">
                <a:solidFill>
                  <a:prstClr val="black">
                    <a:tint val="75000"/>
                  </a:prstClr>
                </a:solidFill>
              </a:rPr>
              <a:t>KPS 2017 Fall, Kyungju, Oct. 26, 2017</a:t>
            </a:r>
            <a:endParaRPr kumimoji="1" lang="en-US" altLang="ja-JP" dirty="0">
              <a:solidFill>
                <a:prstClr val="black">
                  <a:tint val="75000"/>
                </a:prst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defRPr>
            </a:lvl1pPr>
          </a:lstStyle>
          <a:p>
            <a:pPr fontAlgn="base" latinLnBrk="0">
              <a:spcBef>
                <a:spcPct val="0"/>
              </a:spcBef>
              <a:spcAft>
                <a:spcPct val="0"/>
              </a:spcAft>
              <a:defRPr/>
            </a:pPr>
            <a:fld id="{A0D8342D-99CD-4733-A31D-26263A69AB3D}" type="slidenum">
              <a:rPr kumimoji="1" lang="en-US" altLang="ja-JP">
                <a:solidFill>
                  <a:prstClr val="black">
                    <a:tint val="75000"/>
                  </a:prstClr>
                </a:solidFill>
              </a:rPr>
              <a:pPr fontAlgn="base" latinLnBrk="0">
                <a:spcBef>
                  <a:spcPct val="0"/>
                </a:spcBef>
                <a:spcAft>
                  <a:spcPct val="0"/>
                </a:spcAft>
                <a:defRPr/>
              </a:pPr>
              <a:t>‹#›</a:t>
            </a:fld>
            <a:endParaRPr kumimoji="1" lang="en-US" altLang="ja-JP" dirty="0">
              <a:solidFill>
                <a:prstClr val="black">
                  <a:tint val="75000"/>
                </a:prstClr>
              </a:solidFill>
            </a:endParaRPr>
          </a:p>
        </p:txBody>
      </p:sp>
    </p:spTree>
    <p:extLst>
      <p:ext uri="{BB962C8B-B14F-4D97-AF65-F5344CB8AC3E}">
        <p14:creationId xmlns:p14="http://schemas.microsoft.com/office/powerpoint/2010/main" val="245360024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latinLnBrk="0">
              <a:spcBef>
                <a:spcPct val="0"/>
              </a:spcBef>
              <a:spcAft>
                <a:spcPct val="0"/>
              </a:spcAft>
              <a:defRPr/>
            </a:pPr>
            <a:r>
              <a:rPr kumimoji="1" lang="en-US" altLang="ko-KR" smtClean="0">
                <a:solidFill>
                  <a:prstClr val="black">
                    <a:tint val="75000"/>
                  </a:prstClr>
                </a:solidFill>
                <a:latin typeface="Arial" pitchFamily="34" charset="0"/>
                <a:ea typeface="ＭＳ Ｐゴシック"/>
              </a:rPr>
              <a:t>2017/10/25</a:t>
            </a:r>
            <a:endParaRPr kumimoji="1" lang="en-US" altLang="ja-JP" dirty="0">
              <a:solidFill>
                <a:prstClr val="black">
                  <a:tint val="75000"/>
                </a:prstClr>
              </a:solidFill>
              <a:latin typeface="Arial" pitchFamily="34" charset="0"/>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latinLnBrk="0">
              <a:spcBef>
                <a:spcPct val="0"/>
              </a:spcBef>
              <a:spcAft>
                <a:spcPct val="0"/>
              </a:spcAft>
              <a:defRPr/>
            </a:pPr>
            <a:r>
              <a:rPr kumimoji="1" lang="en-US" altLang="ja-JP" smtClean="0">
                <a:solidFill>
                  <a:prstClr val="black">
                    <a:tint val="75000"/>
                  </a:prstClr>
                </a:solidFill>
                <a:latin typeface="Arial" pitchFamily="34" charset="0"/>
              </a:rPr>
              <a:t>KPS 2017 Fall, Kyungju, Oct. 26, 2017</a:t>
            </a:r>
            <a:endParaRPr kumimoji="1" lang="en-US" altLang="ja-JP" dirty="0">
              <a:solidFill>
                <a:prstClr val="black">
                  <a:tint val="75000"/>
                </a:prstClr>
              </a:solidFill>
              <a:latin typeface="Arial" pitchFamily="34" charset="0"/>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latinLnBrk="0">
              <a:spcBef>
                <a:spcPct val="0"/>
              </a:spcBef>
              <a:spcAft>
                <a:spcPct val="0"/>
              </a:spcAft>
              <a:defRPr/>
            </a:pPr>
            <a:fld id="{0685BB65-457C-4F27-BFB9-8C5452BA5534}" type="slidenum">
              <a:rPr kumimoji="1" lang="en-US" altLang="ja-JP" smtClean="0">
                <a:solidFill>
                  <a:prstClr val="black">
                    <a:tint val="75000"/>
                  </a:prstClr>
                </a:solidFill>
                <a:latin typeface="Arial" pitchFamily="34" charset="0"/>
              </a:rPr>
              <a:pPr fontAlgn="base" latinLnBrk="0">
                <a:spcBef>
                  <a:spcPct val="0"/>
                </a:spcBef>
                <a:spcAft>
                  <a:spcPct val="0"/>
                </a:spcAft>
                <a:defRPr/>
              </a:pPr>
              <a:t>‹#›</a:t>
            </a:fld>
            <a:endParaRPr kumimoji="1" lang="en-US" altLang="ja-JP" dirty="0">
              <a:solidFill>
                <a:prstClr val="black">
                  <a:tint val="75000"/>
                </a:prstClr>
              </a:solidFill>
              <a:latin typeface="Arial" pitchFamily="34" charset="0"/>
            </a:endParaRPr>
          </a:p>
        </p:txBody>
      </p:sp>
    </p:spTree>
    <p:extLst>
      <p:ext uri="{BB962C8B-B14F-4D97-AF65-F5344CB8AC3E}">
        <p14:creationId xmlns:p14="http://schemas.microsoft.com/office/powerpoint/2010/main" val="64099059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latinLnBrk="0"/>
            <a:fld id="{028BEA1F-4D3D-244E-B8F7-5A1013D30F88}" type="datetimeFigureOut">
              <a:rPr lang="en-US" smtClean="0">
                <a:solidFill>
                  <a:prstClr val="black">
                    <a:tint val="75000"/>
                  </a:prstClr>
                </a:solidFill>
              </a:rPr>
              <a:pPr defTabSz="457200" latinLnBrk="0"/>
              <a:t>11/11/2017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latinLnBrk="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latinLnBrk="0"/>
            <a:fld id="{B22074A2-9F02-984A-ABFB-4FCED7F2DD8E}" type="slidenum">
              <a:rPr lang="en-US" smtClean="0">
                <a:solidFill>
                  <a:prstClr val="black">
                    <a:tint val="75000"/>
                  </a:prstClr>
                </a:solidFill>
              </a:rPr>
              <a:pPr defTabSz="457200" latinLnBrk="0"/>
              <a:t>‹#›</a:t>
            </a:fld>
            <a:endParaRPr lang="en-US" dirty="0">
              <a:solidFill>
                <a:prstClr val="black">
                  <a:tint val="75000"/>
                </a:prstClr>
              </a:solidFill>
            </a:endParaRPr>
          </a:p>
        </p:txBody>
      </p:sp>
    </p:spTree>
    <p:extLst>
      <p:ext uri="{BB962C8B-B14F-4D97-AF65-F5344CB8AC3E}">
        <p14:creationId xmlns:p14="http://schemas.microsoft.com/office/powerpoint/2010/main" val="1681245432"/>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5EC201-7303-4FBE-8496-FE65C94B181E}"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B68A05-299A-4494-9ADE-D97DC77BE32B}"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296314049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DA221-C9CD-4E42-9B68-7EF0B6DA29B1}" type="datetime1">
              <a:rPr lang="ko-KR" altLang="en-US" smtClean="0">
                <a:solidFill>
                  <a:prstClr val="black">
                    <a:tint val="75000"/>
                  </a:prstClr>
                </a:solidFill>
              </a:rPr>
              <a:pPr/>
              <a:t>2017-11-11</a:t>
            </a:fld>
            <a:endParaRPr lang="ko-KR" altLang="en-US">
              <a:solidFill>
                <a:prstClr val="black">
                  <a:tint val="75000"/>
                </a:prstClr>
              </a:solidFill>
            </a:endParaRPr>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675370-BFF8-4688-B807-AD5B80DF9C72}" type="slidenum">
              <a:rPr lang="ko-KR" altLang="en-US" smtClean="0">
                <a:solidFill>
                  <a:prstClr val="black">
                    <a:tint val="75000"/>
                  </a:prstClr>
                </a:solidFill>
              </a:rPr>
              <a:pPr/>
              <a:t>‹#›</a:t>
            </a:fld>
            <a:endParaRPr lang="ko-KR" altLang="en-US">
              <a:solidFill>
                <a:prstClr val="black">
                  <a:tint val="75000"/>
                </a:prstClr>
              </a:solidFill>
            </a:endParaRPr>
          </a:p>
        </p:txBody>
      </p:sp>
    </p:spTree>
    <p:extLst>
      <p:ext uri="{BB962C8B-B14F-4D97-AF65-F5344CB8AC3E}">
        <p14:creationId xmlns:p14="http://schemas.microsoft.com/office/powerpoint/2010/main" val="3592490801"/>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9"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0"/>
            <a:ext cx="7772400" cy="1455738"/>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1027" name="Text Placeholder 2"/>
          <p:cNvSpPr>
            <a:spLocks noGrp="1"/>
          </p:cNvSpPr>
          <p:nvPr>
            <p:ph type="body" idx="1"/>
          </p:nvPr>
        </p:nvSpPr>
        <p:spPr bwMode="auto">
          <a:xfrm>
            <a:off x="457200" y="2141538"/>
            <a:ext cx="7772400" cy="364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Date Placeholder 3"/>
          <p:cNvSpPr>
            <a:spLocks noGrp="1"/>
          </p:cNvSpPr>
          <p:nvPr>
            <p:ph type="dt" sz="half" idx="2"/>
          </p:nvPr>
        </p:nvSpPr>
        <p:spPr>
          <a:xfrm>
            <a:off x="6523038" y="5870575"/>
            <a:ext cx="1212850" cy="377825"/>
          </a:xfrm>
          <a:prstGeom prst="rect">
            <a:avLst/>
          </a:prstGeom>
        </p:spPr>
        <p:txBody>
          <a:bodyPr vert="horz" lIns="91440" tIns="45720" rIns="91440" bIns="45720" rtlCol="0" anchor="ctr"/>
          <a:lstStyle>
            <a:lvl1pPr algn="r">
              <a:defRPr sz="1000" b="0" i="0" smtClean="0">
                <a:solidFill>
                  <a:schemeClr val="tx1"/>
                </a:solidFill>
                <a:effectLst/>
                <a:latin typeface="+mn-lt"/>
              </a:defRPr>
            </a:lvl1pPr>
          </a:lstStyle>
          <a:p>
            <a:pPr eaLnBrk="0" fontAlgn="base" latinLnBrk="0" hangingPunct="0">
              <a:spcBef>
                <a:spcPct val="0"/>
              </a:spcBef>
              <a:spcAft>
                <a:spcPct val="0"/>
              </a:spcAft>
              <a:defRPr/>
            </a:pPr>
            <a:fld id="{31D7F50A-B9C7-424D-966E-42B6C8B51ADF}" type="datetime1">
              <a:rPr kumimoji="1" lang="ko-KR" altLang="en-US">
                <a:solidFill>
                  <a:prstClr val="white"/>
                </a:solidFill>
              </a:rPr>
              <a:pPr eaLnBrk="0" fontAlgn="base" latinLnBrk="0" hangingPunct="0">
                <a:spcBef>
                  <a:spcPct val="0"/>
                </a:spcBef>
                <a:spcAft>
                  <a:spcPct val="0"/>
                </a:spcAft>
                <a:defRPr/>
              </a:pPr>
              <a:t>2017-11-11</a:t>
            </a:fld>
            <a:endParaRPr kumimoji="1" lang="en-US" altLang="ja-JP">
              <a:solidFill>
                <a:prstClr val="white"/>
              </a:solidFill>
            </a:endParaRPr>
          </a:p>
        </p:txBody>
      </p:sp>
      <p:sp>
        <p:nvSpPr>
          <p:cNvPr id="5" name="Footer Placeholder 4"/>
          <p:cNvSpPr>
            <a:spLocks noGrp="1"/>
          </p:cNvSpPr>
          <p:nvPr>
            <p:ph type="ftr" sz="quarter" idx="3"/>
          </p:nvPr>
        </p:nvSpPr>
        <p:spPr>
          <a:xfrm>
            <a:off x="457200" y="5870575"/>
            <a:ext cx="5989638"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eaLnBrk="0" fontAlgn="base" latinLnBrk="0" hangingPunct="0">
              <a:spcBef>
                <a:spcPct val="0"/>
              </a:spcBef>
              <a:spcAft>
                <a:spcPct val="0"/>
              </a:spcAft>
              <a:defRPr/>
            </a:pPr>
            <a:r>
              <a:rPr kumimoji="1" lang="en-US" altLang="ja-JP" smtClean="0">
                <a:solidFill>
                  <a:prstClr val="white"/>
                </a:solidFill>
              </a:rPr>
              <a:t>HaPhy, APCTP, Pohang, 13-14 Oct., 2017</a:t>
            </a:r>
            <a:endParaRPr kumimoji="1" lang="en-US" altLang="ja-JP">
              <a:solidFill>
                <a:prstClr val="white"/>
              </a:solidFill>
            </a:endParaRPr>
          </a:p>
        </p:txBody>
      </p:sp>
      <p:sp>
        <p:nvSpPr>
          <p:cNvPr id="6" name="Slide Number Placeholder 5"/>
          <p:cNvSpPr>
            <a:spLocks noGrp="1"/>
          </p:cNvSpPr>
          <p:nvPr>
            <p:ph type="sldNum" sz="quarter" idx="4"/>
          </p:nvPr>
        </p:nvSpPr>
        <p:spPr>
          <a:xfrm>
            <a:off x="7812088" y="5870575"/>
            <a:ext cx="417512" cy="377825"/>
          </a:xfrm>
          <a:prstGeom prst="rect">
            <a:avLst/>
          </a:prstGeom>
        </p:spPr>
        <p:txBody>
          <a:bodyPr vert="horz" lIns="91440" tIns="45720" rIns="91440" bIns="45720" rtlCol="0" anchor="ctr"/>
          <a:lstStyle>
            <a:lvl1pPr algn="r">
              <a:defRPr sz="1000" b="0" i="0" smtClean="0">
                <a:solidFill>
                  <a:schemeClr val="tx1"/>
                </a:solidFill>
                <a:effectLst/>
                <a:latin typeface="+mn-lt"/>
              </a:defRPr>
            </a:lvl1pPr>
          </a:lstStyle>
          <a:p>
            <a:pPr eaLnBrk="0" fontAlgn="base" latinLnBrk="0" hangingPunct="0">
              <a:spcBef>
                <a:spcPct val="0"/>
              </a:spcBef>
              <a:spcAft>
                <a:spcPct val="0"/>
              </a:spcAft>
              <a:defRPr/>
            </a:pPr>
            <a:fld id="{59892969-B468-4E30-B6FD-2EF6215F878B}" type="slidenum">
              <a:rPr kumimoji="1" lang="ja-JP" altLang="en-US">
                <a:solidFill>
                  <a:prstClr val="white"/>
                </a:solidFill>
              </a:rPr>
              <a:pPr eaLnBrk="0" fontAlgn="base" latinLnBrk="0" hangingPunct="0">
                <a:spcBef>
                  <a:spcPct val="0"/>
                </a:spcBef>
                <a:spcAft>
                  <a:spcPct val="0"/>
                </a:spcAft>
                <a:defRPr/>
              </a:pPr>
              <a:t>‹#›</a:t>
            </a:fld>
            <a:endParaRPr kumimoji="1" lang="en-US" altLang="ja-JP">
              <a:solidFill>
                <a:prstClr val="white"/>
              </a:solidFill>
            </a:endParaRPr>
          </a:p>
        </p:txBody>
      </p:sp>
    </p:spTree>
    <p:extLst>
      <p:ext uri="{BB962C8B-B14F-4D97-AF65-F5344CB8AC3E}">
        <p14:creationId xmlns:p14="http://schemas.microsoft.com/office/powerpoint/2010/main" val="986429190"/>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hf sldNum="0" hdr="0" dt="0"/>
  <p:txStyles>
    <p:titleStyle>
      <a:lvl1pPr algn="l" defTabSz="457200" rtl="0" fontAlgn="base">
        <a:spcBef>
          <a:spcPct val="0"/>
        </a:spcBef>
        <a:spcAft>
          <a:spcPct val="0"/>
        </a:spcAft>
        <a:defRPr kumimoji="1" sz="3200" kern="1200" cap="all">
          <a:ln w="3175" cmpd="sng">
            <a:noFill/>
          </a:ln>
          <a:solidFill>
            <a:schemeClr val="tx1"/>
          </a:solidFill>
          <a:latin typeface="+mj-lt"/>
          <a:ea typeface="+mj-ea"/>
          <a:cs typeface="+mj-cs"/>
        </a:defRPr>
      </a:lvl1pPr>
      <a:lvl2pPr algn="l" defTabSz="457200" rtl="0" fontAlgn="base">
        <a:spcBef>
          <a:spcPct val="0"/>
        </a:spcBef>
        <a:spcAft>
          <a:spcPct val="0"/>
        </a:spcAft>
        <a:defRPr kumimoji="1" sz="3200">
          <a:solidFill>
            <a:schemeClr val="tx1"/>
          </a:solidFill>
          <a:latin typeface="Calibri Light" panose="020F0302020204030204" pitchFamily="34" charset="0"/>
        </a:defRPr>
      </a:lvl2pPr>
      <a:lvl3pPr algn="l" defTabSz="457200" rtl="0" fontAlgn="base">
        <a:spcBef>
          <a:spcPct val="0"/>
        </a:spcBef>
        <a:spcAft>
          <a:spcPct val="0"/>
        </a:spcAft>
        <a:defRPr kumimoji="1" sz="3200">
          <a:solidFill>
            <a:schemeClr val="tx1"/>
          </a:solidFill>
          <a:latin typeface="Calibri Light" panose="020F0302020204030204" pitchFamily="34" charset="0"/>
        </a:defRPr>
      </a:lvl3pPr>
      <a:lvl4pPr algn="l" defTabSz="457200" rtl="0" fontAlgn="base">
        <a:spcBef>
          <a:spcPct val="0"/>
        </a:spcBef>
        <a:spcAft>
          <a:spcPct val="0"/>
        </a:spcAft>
        <a:defRPr kumimoji="1" sz="3200">
          <a:solidFill>
            <a:schemeClr val="tx1"/>
          </a:solidFill>
          <a:latin typeface="Calibri Light" panose="020F0302020204030204" pitchFamily="34" charset="0"/>
        </a:defRPr>
      </a:lvl4pPr>
      <a:lvl5pPr algn="l" defTabSz="457200" rtl="0" fontAlgn="base">
        <a:spcBef>
          <a:spcPct val="0"/>
        </a:spcBef>
        <a:spcAft>
          <a:spcPct val="0"/>
        </a:spcAft>
        <a:defRPr kumimoji="1" sz="3200">
          <a:solidFill>
            <a:schemeClr val="tx1"/>
          </a:solidFill>
          <a:latin typeface="Calibri Light" panose="020F0302020204030204" pitchFamily="34" charset="0"/>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fontAlgn="base">
        <a:spcBef>
          <a:spcPct val="0"/>
        </a:spcBef>
        <a:spcAft>
          <a:spcPts val="1000"/>
        </a:spcAft>
        <a:buClr>
          <a:schemeClr val="tx1"/>
        </a:buClr>
        <a:buSzPct val="100000"/>
        <a:buFont typeface="Arial" panose="020B0604020202020204" pitchFamily="34" charset="0"/>
        <a:buChar char="•"/>
        <a:defRPr kumimoji="1" kern="1200">
          <a:solidFill>
            <a:schemeClr val="tx1"/>
          </a:solidFill>
          <a:latin typeface="+mn-lt"/>
          <a:ea typeface="+mn-ea"/>
          <a:cs typeface="+mn-cs"/>
        </a:defRPr>
      </a:lvl1pPr>
      <a:lvl2pPr marL="742950" indent="-285750" algn="l" defTabSz="457200" rtl="0" fontAlgn="base">
        <a:spcBef>
          <a:spcPct val="0"/>
        </a:spcBef>
        <a:spcAft>
          <a:spcPts val="1000"/>
        </a:spcAft>
        <a:buClr>
          <a:schemeClr val="tx1"/>
        </a:buClr>
        <a:buSzPct val="100000"/>
        <a:buFont typeface="Arial" panose="020B0604020202020204" pitchFamily="34" charset="0"/>
        <a:buChar char="•"/>
        <a:defRPr kumimoji="1" sz="1600" kern="1200">
          <a:solidFill>
            <a:schemeClr val="tx1"/>
          </a:solidFill>
          <a:latin typeface="+mn-lt"/>
          <a:ea typeface="+mn-ea"/>
          <a:cs typeface="+mn-cs"/>
        </a:defRPr>
      </a:lvl2pPr>
      <a:lvl3pPr marL="1200150" indent="-285750" algn="l" defTabSz="457200" rtl="0" fontAlgn="base">
        <a:spcBef>
          <a:spcPct val="0"/>
        </a:spcBef>
        <a:spcAft>
          <a:spcPts val="1000"/>
        </a:spcAft>
        <a:buClr>
          <a:schemeClr val="tx1"/>
        </a:buClr>
        <a:buSzPct val="100000"/>
        <a:buFont typeface="Arial" panose="020B0604020202020204" pitchFamily="34" charset="0"/>
        <a:buChar char="•"/>
        <a:defRPr kumimoji="1" sz="1400" kern="1200">
          <a:solidFill>
            <a:schemeClr val="tx1"/>
          </a:solidFill>
          <a:latin typeface="+mn-lt"/>
          <a:ea typeface="+mn-ea"/>
          <a:cs typeface="+mn-cs"/>
        </a:defRPr>
      </a:lvl3pPr>
      <a:lvl4pPr marL="1543050" indent="-171450" algn="l" defTabSz="457200" rtl="0" fontAlgn="base">
        <a:spcBef>
          <a:spcPct val="0"/>
        </a:spcBef>
        <a:spcAft>
          <a:spcPts val="1000"/>
        </a:spcAft>
        <a:buClr>
          <a:schemeClr val="tx1"/>
        </a:buClr>
        <a:buSzPct val="100000"/>
        <a:buFont typeface="Arial" panose="020B0604020202020204" pitchFamily="34" charset="0"/>
        <a:buChar char="•"/>
        <a:defRPr kumimoji="1" sz="1200" kern="1200">
          <a:solidFill>
            <a:schemeClr val="tx1"/>
          </a:solidFill>
          <a:latin typeface="+mn-lt"/>
          <a:ea typeface="+mn-ea"/>
          <a:cs typeface="+mn-cs"/>
        </a:defRPr>
      </a:lvl4pPr>
      <a:lvl5pPr marL="2000250" indent="-171450" algn="l" defTabSz="457200" rtl="0" fontAlgn="base">
        <a:spcBef>
          <a:spcPct val="0"/>
        </a:spcBef>
        <a:spcAft>
          <a:spcPts val="1000"/>
        </a:spcAft>
        <a:buClr>
          <a:schemeClr val="tx1"/>
        </a:buClr>
        <a:buSzPct val="100000"/>
        <a:buFont typeface="Arial" panose="020B0604020202020204" pitchFamily="34" charset="0"/>
        <a:buChar char="•"/>
        <a:defRPr kumimoji="1" sz="1200" kern="1200">
          <a:solidFill>
            <a:schemeClr val="tx1"/>
          </a:solidFill>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9"/>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0"/>
            <a:ext cx="7772400" cy="1455738"/>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1027" name="Text Placeholder 2"/>
          <p:cNvSpPr>
            <a:spLocks noGrp="1"/>
          </p:cNvSpPr>
          <p:nvPr>
            <p:ph type="body" idx="1"/>
          </p:nvPr>
        </p:nvSpPr>
        <p:spPr bwMode="auto">
          <a:xfrm>
            <a:off x="457200" y="2141538"/>
            <a:ext cx="7772400" cy="364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Date Placeholder 3"/>
          <p:cNvSpPr>
            <a:spLocks noGrp="1"/>
          </p:cNvSpPr>
          <p:nvPr>
            <p:ph type="dt" sz="half" idx="2"/>
          </p:nvPr>
        </p:nvSpPr>
        <p:spPr>
          <a:xfrm>
            <a:off x="6523038" y="5870575"/>
            <a:ext cx="1212850" cy="377825"/>
          </a:xfrm>
          <a:prstGeom prst="rect">
            <a:avLst/>
          </a:prstGeom>
        </p:spPr>
        <p:txBody>
          <a:bodyPr vert="horz" lIns="91440" tIns="45720" rIns="91440" bIns="45720" rtlCol="0" anchor="ctr"/>
          <a:lstStyle>
            <a:lvl1pPr algn="r">
              <a:defRPr sz="1000" b="0" i="0" smtClean="0">
                <a:solidFill>
                  <a:schemeClr val="tx1"/>
                </a:solidFill>
                <a:effectLst/>
                <a:latin typeface="+mn-lt"/>
              </a:defRPr>
            </a:lvl1pPr>
          </a:lstStyle>
          <a:p>
            <a:pPr eaLnBrk="0" fontAlgn="base" latinLnBrk="0" hangingPunct="0">
              <a:spcBef>
                <a:spcPct val="0"/>
              </a:spcBef>
              <a:spcAft>
                <a:spcPct val="0"/>
              </a:spcAft>
              <a:defRPr/>
            </a:pPr>
            <a:fld id="{717C2F67-1A97-42F3-9239-7F418D0C8FC6}" type="datetime1">
              <a:rPr kumimoji="1" lang="ko-KR" altLang="en-US">
                <a:solidFill>
                  <a:prstClr val="white"/>
                </a:solidFill>
              </a:rPr>
              <a:pPr eaLnBrk="0" fontAlgn="base" latinLnBrk="0" hangingPunct="0">
                <a:spcBef>
                  <a:spcPct val="0"/>
                </a:spcBef>
                <a:spcAft>
                  <a:spcPct val="0"/>
                </a:spcAft>
                <a:defRPr/>
              </a:pPr>
              <a:t>2017-11-11</a:t>
            </a:fld>
            <a:endParaRPr kumimoji="1" lang="en-US" altLang="ja-JP">
              <a:solidFill>
                <a:prstClr val="white"/>
              </a:solidFill>
            </a:endParaRPr>
          </a:p>
        </p:txBody>
      </p:sp>
      <p:sp>
        <p:nvSpPr>
          <p:cNvPr id="5" name="Footer Placeholder 4"/>
          <p:cNvSpPr>
            <a:spLocks noGrp="1"/>
          </p:cNvSpPr>
          <p:nvPr>
            <p:ph type="ftr" sz="quarter" idx="3"/>
          </p:nvPr>
        </p:nvSpPr>
        <p:spPr>
          <a:xfrm>
            <a:off x="457200" y="5870575"/>
            <a:ext cx="5989638"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eaLnBrk="0" fontAlgn="base" latinLnBrk="0" hangingPunct="0">
              <a:spcBef>
                <a:spcPct val="0"/>
              </a:spcBef>
              <a:spcAft>
                <a:spcPct val="0"/>
              </a:spcAft>
              <a:defRPr/>
            </a:pPr>
            <a:r>
              <a:rPr kumimoji="1" lang="en-US" altLang="ja-JP" smtClean="0">
                <a:solidFill>
                  <a:prstClr val="white"/>
                </a:solidFill>
              </a:rPr>
              <a:t>HaPhy, APCTP, Pohang, 13-14 Oct., 2017</a:t>
            </a:r>
            <a:endParaRPr kumimoji="1" lang="en-US" altLang="ja-JP">
              <a:solidFill>
                <a:prstClr val="white"/>
              </a:solidFill>
            </a:endParaRPr>
          </a:p>
        </p:txBody>
      </p:sp>
      <p:sp>
        <p:nvSpPr>
          <p:cNvPr id="6" name="Slide Number Placeholder 5"/>
          <p:cNvSpPr>
            <a:spLocks noGrp="1"/>
          </p:cNvSpPr>
          <p:nvPr>
            <p:ph type="sldNum" sz="quarter" idx="4"/>
          </p:nvPr>
        </p:nvSpPr>
        <p:spPr>
          <a:xfrm>
            <a:off x="7812088" y="5870575"/>
            <a:ext cx="417512" cy="377825"/>
          </a:xfrm>
          <a:prstGeom prst="rect">
            <a:avLst/>
          </a:prstGeom>
        </p:spPr>
        <p:txBody>
          <a:bodyPr vert="horz" lIns="91440" tIns="45720" rIns="91440" bIns="45720" rtlCol="0" anchor="ctr"/>
          <a:lstStyle>
            <a:lvl1pPr algn="r">
              <a:defRPr sz="1000" b="0" i="0" smtClean="0">
                <a:solidFill>
                  <a:schemeClr val="tx1"/>
                </a:solidFill>
                <a:effectLst/>
                <a:latin typeface="+mn-lt"/>
              </a:defRPr>
            </a:lvl1pPr>
          </a:lstStyle>
          <a:p>
            <a:pPr eaLnBrk="0" fontAlgn="base" latinLnBrk="0" hangingPunct="0">
              <a:spcBef>
                <a:spcPct val="0"/>
              </a:spcBef>
              <a:spcAft>
                <a:spcPct val="0"/>
              </a:spcAft>
              <a:defRPr/>
            </a:pPr>
            <a:fld id="{59892969-B468-4E30-B6FD-2EF6215F878B}" type="slidenum">
              <a:rPr kumimoji="1" lang="ja-JP" altLang="en-US">
                <a:solidFill>
                  <a:prstClr val="white"/>
                </a:solidFill>
              </a:rPr>
              <a:pPr eaLnBrk="0" fontAlgn="base" latinLnBrk="0" hangingPunct="0">
                <a:spcBef>
                  <a:spcPct val="0"/>
                </a:spcBef>
                <a:spcAft>
                  <a:spcPct val="0"/>
                </a:spcAft>
                <a:defRPr/>
              </a:pPr>
              <a:t>‹#›</a:t>
            </a:fld>
            <a:endParaRPr kumimoji="1" lang="en-US" altLang="ja-JP">
              <a:solidFill>
                <a:prstClr val="white"/>
              </a:solidFill>
            </a:endParaRPr>
          </a:p>
        </p:txBody>
      </p:sp>
    </p:spTree>
    <p:extLst>
      <p:ext uri="{BB962C8B-B14F-4D97-AF65-F5344CB8AC3E}">
        <p14:creationId xmlns:p14="http://schemas.microsoft.com/office/powerpoint/2010/main" val="3019667398"/>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hf sldNum="0" hdr="0" dt="0"/>
  <p:txStyles>
    <p:titleStyle>
      <a:lvl1pPr algn="l" defTabSz="457200" rtl="0" fontAlgn="base">
        <a:spcBef>
          <a:spcPct val="0"/>
        </a:spcBef>
        <a:spcAft>
          <a:spcPct val="0"/>
        </a:spcAft>
        <a:defRPr kumimoji="1" sz="3200" kern="1200" cap="all">
          <a:ln w="3175" cmpd="sng">
            <a:noFill/>
          </a:ln>
          <a:solidFill>
            <a:schemeClr val="tx1"/>
          </a:solidFill>
          <a:latin typeface="+mj-lt"/>
          <a:ea typeface="+mj-ea"/>
          <a:cs typeface="+mj-cs"/>
        </a:defRPr>
      </a:lvl1pPr>
      <a:lvl2pPr algn="l" defTabSz="457200" rtl="0" fontAlgn="base">
        <a:spcBef>
          <a:spcPct val="0"/>
        </a:spcBef>
        <a:spcAft>
          <a:spcPct val="0"/>
        </a:spcAft>
        <a:defRPr kumimoji="1" sz="3200">
          <a:solidFill>
            <a:schemeClr val="tx1"/>
          </a:solidFill>
          <a:latin typeface="Calibri Light" panose="020F0302020204030204" pitchFamily="34" charset="0"/>
        </a:defRPr>
      </a:lvl2pPr>
      <a:lvl3pPr algn="l" defTabSz="457200" rtl="0" fontAlgn="base">
        <a:spcBef>
          <a:spcPct val="0"/>
        </a:spcBef>
        <a:spcAft>
          <a:spcPct val="0"/>
        </a:spcAft>
        <a:defRPr kumimoji="1" sz="3200">
          <a:solidFill>
            <a:schemeClr val="tx1"/>
          </a:solidFill>
          <a:latin typeface="Calibri Light" panose="020F0302020204030204" pitchFamily="34" charset="0"/>
        </a:defRPr>
      </a:lvl3pPr>
      <a:lvl4pPr algn="l" defTabSz="457200" rtl="0" fontAlgn="base">
        <a:spcBef>
          <a:spcPct val="0"/>
        </a:spcBef>
        <a:spcAft>
          <a:spcPct val="0"/>
        </a:spcAft>
        <a:defRPr kumimoji="1" sz="3200">
          <a:solidFill>
            <a:schemeClr val="tx1"/>
          </a:solidFill>
          <a:latin typeface="Calibri Light" panose="020F0302020204030204" pitchFamily="34" charset="0"/>
        </a:defRPr>
      </a:lvl4pPr>
      <a:lvl5pPr algn="l" defTabSz="457200" rtl="0" fontAlgn="base">
        <a:spcBef>
          <a:spcPct val="0"/>
        </a:spcBef>
        <a:spcAft>
          <a:spcPct val="0"/>
        </a:spcAft>
        <a:defRPr kumimoji="1" sz="3200">
          <a:solidFill>
            <a:schemeClr val="tx1"/>
          </a:solidFill>
          <a:latin typeface="Calibri Light" panose="020F0302020204030204" pitchFamily="34" charset="0"/>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fontAlgn="base">
        <a:spcBef>
          <a:spcPct val="0"/>
        </a:spcBef>
        <a:spcAft>
          <a:spcPts val="1000"/>
        </a:spcAft>
        <a:buClr>
          <a:schemeClr val="tx1"/>
        </a:buClr>
        <a:buSzPct val="100000"/>
        <a:buFont typeface="Arial" panose="020B0604020202020204" pitchFamily="34" charset="0"/>
        <a:buChar char="•"/>
        <a:defRPr kumimoji="1" kern="1200">
          <a:solidFill>
            <a:schemeClr val="tx1"/>
          </a:solidFill>
          <a:latin typeface="+mn-lt"/>
          <a:ea typeface="+mn-ea"/>
          <a:cs typeface="+mn-cs"/>
        </a:defRPr>
      </a:lvl1pPr>
      <a:lvl2pPr marL="742950" indent="-285750" algn="l" defTabSz="457200" rtl="0" fontAlgn="base">
        <a:spcBef>
          <a:spcPct val="0"/>
        </a:spcBef>
        <a:spcAft>
          <a:spcPts val="1000"/>
        </a:spcAft>
        <a:buClr>
          <a:schemeClr val="tx1"/>
        </a:buClr>
        <a:buSzPct val="100000"/>
        <a:buFont typeface="Arial" panose="020B0604020202020204" pitchFamily="34" charset="0"/>
        <a:buChar char="•"/>
        <a:defRPr kumimoji="1" sz="1600" kern="1200">
          <a:solidFill>
            <a:schemeClr val="tx1"/>
          </a:solidFill>
          <a:latin typeface="+mn-lt"/>
          <a:ea typeface="+mn-ea"/>
          <a:cs typeface="+mn-cs"/>
        </a:defRPr>
      </a:lvl2pPr>
      <a:lvl3pPr marL="1200150" indent="-285750" algn="l" defTabSz="457200" rtl="0" fontAlgn="base">
        <a:spcBef>
          <a:spcPct val="0"/>
        </a:spcBef>
        <a:spcAft>
          <a:spcPts val="1000"/>
        </a:spcAft>
        <a:buClr>
          <a:schemeClr val="tx1"/>
        </a:buClr>
        <a:buSzPct val="100000"/>
        <a:buFont typeface="Arial" panose="020B0604020202020204" pitchFamily="34" charset="0"/>
        <a:buChar char="•"/>
        <a:defRPr kumimoji="1" sz="1400" kern="1200">
          <a:solidFill>
            <a:schemeClr val="tx1"/>
          </a:solidFill>
          <a:latin typeface="+mn-lt"/>
          <a:ea typeface="+mn-ea"/>
          <a:cs typeface="+mn-cs"/>
        </a:defRPr>
      </a:lvl3pPr>
      <a:lvl4pPr marL="1543050" indent="-171450" algn="l" defTabSz="457200" rtl="0" fontAlgn="base">
        <a:spcBef>
          <a:spcPct val="0"/>
        </a:spcBef>
        <a:spcAft>
          <a:spcPts val="1000"/>
        </a:spcAft>
        <a:buClr>
          <a:schemeClr val="tx1"/>
        </a:buClr>
        <a:buSzPct val="100000"/>
        <a:buFont typeface="Arial" panose="020B0604020202020204" pitchFamily="34" charset="0"/>
        <a:buChar char="•"/>
        <a:defRPr kumimoji="1" sz="1200" kern="1200">
          <a:solidFill>
            <a:schemeClr val="tx1"/>
          </a:solidFill>
          <a:latin typeface="+mn-lt"/>
          <a:ea typeface="+mn-ea"/>
          <a:cs typeface="+mn-cs"/>
        </a:defRPr>
      </a:lvl4pPr>
      <a:lvl5pPr marL="2000250" indent="-171450" algn="l" defTabSz="457200" rtl="0" fontAlgn="base">
        <a:spcBef>
          <a:spcPct val="0"/>
        </a:spcBef>
        <a:spcAft>
          <a:spcPts val="1000"/>
        </a:spcAft>
        <a:buClr>
          <a:schemeClr val="tx1"/>
        </a:buClr>
        <a:buSzPct val="100000"/>
        <a:buFont typeface="Arial" panose="020B0604020202020204" pitchFamily="34" charset="0"/>
        <a:buChar char="•"/>
        <a:defRPr kumimoji="1" sz="1200" kern="1200">
          <a:solidFill>
            <a:schemeClr val="tx1"/>
          </a:solidFill>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kumimoji="1"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Footer Placeholder 4"/>
          <p:cNvSpPr>
            <a:spLocks noGrp="1"/>
          </p:cNvSpPr>
          <p:nvPr>
            <p:ph type="ftr" sz="quarter" idx="3"/>
          </p:nvPr>
        </p:nvSpPr>
        <p:spPr>
          <a:xfrm>
            <a:off x="0" y="6492875"/>
            <a:ext cx="30861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latinLnBrk="0"/>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6" name="Slide Number Placeholder 5"/>
          <p:cNvSpPr>
            <a:spLocks noGrp="1"/>
          </p:cNvSpPr>
          <p:nvPr>
            <p:ph type="sldNum" sz="quarter" idx="4"/>
          </p:nvPr>
        </p:nvSpPr>
        <p:spPr>
          <a:xfrm>
            <a:off x="7086600" y="6492874"/>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latinLnBrk="0"/>
            <a:fld id="{986094A0-92CC-4D96-8E49-683194D244B8}" type="slidenum">
              <a:rPr lang="ko-KR" altLang="en-US" smtClean="0">
                <a:solidFill>
                  <a:prstClr val="black">
                    <a:tint val="75000"/>
                  </a:prstClr>
                </a:solidFill>
              </a:rPr>
              <a:pPr defTabSz="457200" latinLnBrk="0"/>
              <a:t>‹#›</a:t>
            </a:fld>
            <a:endParaRPr lang="ko-KR" altLang="en-US">
              <a:solidFill>
                <a:prstClr val="black">
                  <a:tint val="75000"/>
                </a:prstClr>
              </a:solidFill>
            </a:endParaRPr>
          </a:p>
        </p:txBody>
      </p:sp>
    </p:spTree>
    <p:extLst>
      <p:ext uri="{BB962C8B-B14F-4D97-AF65-F5344CB8AC3E}">
        <p14:creationId xmlns:p14="http://schemas.microsoft.com/office/powerpoint/2010/main" val="3596616945"/>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dt="0"/>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673207/contributions/2776594/"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image" Target="../media/image25.gif"/><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36.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www.google.co.kr/url?sa=i&amp;rct=j&amp;q=&amp;esrc=s&amp;source=images&amp;cd=&amp;cad=rja&amp;uact=8&amp;ved=0ahUKEwjR_v3vhrbXAhUIvLwKHW_IBu0QjRwIBw&amp;url=https%3A%2F%2Funiverse-review.ca%2FR15-13-neutrino.htm&amp;psig=AOvVaw1zrvKffd10_Hr0ToCWIzQd&amp;ust=1510473104954392" TargetMode="External"/><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hyperlink" Target="https://www.google.co.kr/url?sa=i&amp;rct=j&amp;q=&amp;esrc=s&amp;source=images&amp;cd=&amp;cad=rja&amp;uact=8&amp;ved=0ahUKEwjjqdzirKfSAhXGiLwKHajaCB8QjRwIBw&amp;url=https://en.wikiversity.org/wiki/Plasmas/Plasma_objects/Nucleosynthesis&amp;bvm=bv.147448319,d.dGc&amp;psig=AFQjCNHe-3RAunIC46uKSa_dV_LF5QMuag&amp;ust=1487977910375560" TargetMode="External"/><Relationship Id="rId2" Type="http://schemas.openxmlformats.org/officeDocument/2006/relationships/image" Target="../media/image5.gif"/><Relationship Id="rId1" Type="http://schemas.openxmlformats.org/officeDocument/2006/relationships/slideLayout" Target="../slideLayouts/slideLayout11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hyperlink" Target="http://arxiv.org/abs/1509.00451" TargetMode="External"/><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3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38.xml"/><Relationship Id="rId4" Type="http://schemas.openxmlformats.org/officeDocument/2006/relationships/image" Target="../media/image42.emf"/></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emf"/><Relationship Id="rId2" Type="http://schemas.openxmlformats.org/officeDocument/2006/relationships/image" Target="../media/image44.png"/><Relationship Id="rId1" Type="http://schemas.openxmlformats.org/officeDocument/2006/relationships/slideLayout" Target="../slideLayouts/slideLayout49.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49.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49.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2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49.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png"/></Relationships>
</file>

<file path=ppt/slides/_rels/slide2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8" Type="http://schemas.openxmlformats.org/officeDocument/2006/relationships/image" Target="../media/image361.png"/><Relationship Id="rId3" Type="http://schemas.openxmlformats.org/officeDocument/2006/relationships/slideLayout" Target="../slideLayouts/slideLayout118.xml"/><Relationship Id="rId7" Type="http://schemas.openxmlformats.org/officeDocument/2006/relationships/image" Target="../media/image400.png"/><Relationship Id="rId2" Type="http://schemas.openxmlformats.org/officeDocument/2006/relationships/video" Target="../media/media1.gif"/><Relationship Id="rId1" Type="http://schemas.microsoft.com/office/2007/relationships/media" Target="../media/media1.gif"/><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49.xml"/><Relationship Id="rId5" Type="http://schemas.openxmlformats.org/officeDocument/2006/relationships/image" Target="../media/image78.png"/><Relationship Id="rId4" Type="http://schemas.openxmlformats.org/officeDocument/2006/relationships/image" Target="../media/image77.png"/></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49.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4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62.xml"/></Relationships>
</file>

<file path=ppt/slides/_rels/slide35.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49.xml"/><Relationship Id="rId4" Type="http://schemas.openxmlformats.org/officeDocument/2006/relationships/image" Target="../media/image90.png"/></Relationships>
</file>

<file path=ppt/slides/_rels/slide36.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4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8.png"/><Relationship Id="rId3" Type="http://schemas.openxmlformats.org/officeDocument/2006/relationships/notesSlide" Target="../notesSlides/notesSlide14.xml"/><Relationship Id="rId7" Type="http://schemas.openxmlformats.org/officeDocument/2006/relationships/image" Target="../media/image93.jpeg"/><Relationship Id="rId12" Type="http://schemas.openxmlformats.org/officeDocument/2006/relationships/image" Target="../media/image97.png"/><Relationship Id="rId2" Type="http://schemas.openxmlformats.org/officeDocument/2006/relationships/slideLayout" Target="../slideLayouts/slideLayout77.xml"/><Relationship Id="rId1" Type="http://schemas.openxmlformats.org/officeDocument/2006/relationships/vmlDrawing" Target="../drawings/vmlDrawing2.vml"/><Relationship Id="rId6" Type="http://schemas.openxmlformats.org/officeDocument/2006/relationships/image" Target="../media/image92.wmf"/><Relationship Id="rId11" Type="http://schemas.openxmlformats.org/officeDocument/2006/relationships/image" Target="../media/image96.png"/><Relationship Id="rId5" Type="http://schemas.openxmlformats.org/officeDocument/2006/relationships/oleObject" Target="../embeddings/oleObject9.bin"/><Relationship Id="rId10" Type="http://schemas.openxmlformats.org/officeDocument/2006/relationships/hyperlink" Target="http://www.google.co.kr/url?sa=i&amp;rct=j&amp;q=&amp;esrc=s&amp;source=images&amp;cd=&amp;cad=rja&amp;uact=8&amp;ved=0CAcQjRw&amp;url=http://physics.ucsc.edu/~peter/231/magnetic_field/node2.html&amp;ei=rRk6VZnvLIzp8AW094GYDw&amp;bvm=bv.91665533,d.dGc&amp;psig=AFQjCNEUzUtzbrmBceEIzzbsnuZEUecZZA&amp;ust=1429956207346025" TargetMode="External"/><Relationship Id="rId4" Type="http://schemas.openxmlformats.org/officeDocument/2006/relationships/image" Target="../media/image570.png"/><Relationship Id="rId9" Type="http://schemas.openxmlformats.org/officeDocument/2006/relationships/image" Target="../media/image95.png"/></Relationships>
</file>

<file path=ppt/slides/_rels/slide39.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oleObject" Target="../embeddings/oleObject10.bin"/><Relationship Id="rId7" Type="http://schemas.openxmlformats.org/officeDocument/2006/relationships/image" Target="../media/image101.emf"/><Relationship Id="rId2" Type="http://schemas.openxmlformats.org/officeDocument/2006/relationships/slideLayout" Target="../slideLayouts/slideLayout94.xml"/><Relationship Id="rId1" Type="http://schemas.openxmlformats.org/officeDocument/2006/relationships/vmlDrawing" Target="../drawings/vmlDrawing3.vml"/><Relationship Id="rId6" Type="http://schemas.openxmlformats.org/officeDocument/2006/relationships/image" Target="../media/image100.wmf"/><Relationship Id="rId5" Type="http://schemas.openxmlformats.org/officeDocument/2006/relationships/oleObject" Target="../embeddings/oleObject11.bin"/><Relationship Id="rId4" Type="http://schemas.openxmlformats.org/officeDocument/2006/relationships/image" Target="../media/image99.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0.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image" Target="../media/image106.png"/><Relationship Id="rId7" Type="http://schemas.openxmlformats.org/officeDocument/2006/relationships/oleObject" Target="../embeddings/oleObject13.bin"/><Relationship Id="rId2" Type="http://schemas.openxmlformats.org/officeDocument/2006/relationships/slideLayout" Target="../slideLayouts/slideLayout95.xml"/><Relationship Id="rId1" Type="http://schemas.openxmlformats.org/officeDocument/2006/relationships/vmlDrawing" Target="../drawings/vmlDrawing4.vml"/><Relationship Id="rId6" Type="http://schemas.openxmlformats.org/officeDocument/2006/relationships/image" Target="../media/image103.wmf"/><Relationship Id="rId11" Type="http://schemas.openxmlformats.org/officeDocument/2006/relationships/image" Target="../media/image102.png"/><Relationship Id="rId5" Type="http://schemas.openxmlformats.org/officeDocument/2006/relationships/oleObject" Target="../embeddings/oleObject12.bin"/><Relationship Id="rId10" Type="http://schemas.openxmlformats.org/officeDocument/2006/relationships/image" Target="../media/image105.wmf"/><Relationship Id="rId4" Type="http://schemas.openxmlformats.org/officeDocument/2006/relationships/image" Target="../media/image107.png"/><Relationship Id="rId9" Type="http://schemas.openxmlformats.org/officeDocument/2006/relationships/oleObject" Target="../embeddings/oleObject14.bin"/></Relationships>
</file>

<file path=ppt/slides/_rels/slide4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9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5.xml"/><Relationship Id="rId1" Type="http://schemas.openxmlformats.org/officeDocument/2006/relationships/slideLayout" Target="../slideLayouts/slideLayout36.xml"/><Relationship Id="rId4" Type="http://schemas.openxmlformats.org/officeDocument/2006/relationships/image" Target="../media/image111.png"/></Relationships>
</file>

<file path=ppt/slides/_rels/slide4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3.wmf"/><Relationship Id="rId18" Type="http://schemas.openxmlformats.org/officeDocument/2006/relationships/oleObject" Target="../embeddings/oleObject8.bin"/><Relationship Id="rId3" Type="http://schemas.openxmlformats.org/officeDocument/2006/relationships/notesSlide" Target="../notesSlides/notesSlide2.xml"/><Relationship Id="rId7" Type="http://schemas.openxmlformats.org/officeDocument/2006/relationships/image" Target="../media/image10.wmf"/><Relationship Id="rId12" Type="http://schemas.openxmlformats.org/officeDocument/2006/relationships/oleObject" Target="../embeddings/oleObject5.bin"/><Relationship Id="rId17" Type="http://schemas.openxmlformats.org/officeDocument/2006/relationships/image" Target="../media/image15.wmf"/><Relationship Id="rId2" Type="http://schemas.openxmlformats.org/officeDocument/2006/relationships/slideLayout" Target="../slideLayouts/slideLayout13.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5" Type="http://schemas.openxmlformats.org/officeDocument/2006/relationships/image" Target="../media/image14.wmf"/><Relationship Id="rId10" Type="http://schemas.openxmlformats.org/officeDocument/2006/relationships/oleObject" Target="../embeddings/oleObject4.bin"/><Relationship Id="rId19" Type="http://schemas.openxmlformats.org/officeDocument/2006/relationships/image" Target="../media/image16.wmf"/><Relationship Id="rId4" Type="http://schemas.openxmlformats.org/officeDocument/2006/relationships/oleObject" Target="../embeddings/oleObject1.bin"/><Relationship Id="rId9" Type="http://schemas.openxmlformats.org/officeDocument/2006/relationships/image" Target="../media/image11.wmf"/><Relationship Id="rId1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467544" y="764704"/>
            <a:ext cx="7772400" cy="1470025"/>
          </a:xfrm>
        </p:spPr>
        <p:txBody>
          <a:bodyPr>
            <a:normAutofit fontScale="90000"/>
          </a:bodyPr>
          <a:lstStyle/>
          <a:p>
            <a:r>
              <a:rPr lang="en-US" altLang="ko-KR" b="1" dirty="0" smtClean="0">
                <a:hlinkClick r:id="rId2"/>
              </a:rPr>
              <a:t>Exotic particles and nuclei and their implication in the BBN and stellar evolution </a:t>
            </a:r>
            <a:r>
              <a:rPr lang="en-US" altLang="ko-KR" b="1" dirty="0" smtClean="0"/>
              <a:t/>
            </a:r>
            <a:br>
              <a:rPr lang="en-US" altLang="ko-KR" b="1" dirty="0" smtClean="0"/>
            </a:br>
            <a:endParaRPr lang="ko-KR" altLang="en-US" b="1" dirty="0"/>
          </a:p>
        </p:txBody>
      </p:sp>
      <p:sp>
        <p:nvSpPr>
          <p:cNvPr id="3" name="부제목 2"/>
          <p:cNvSpPr>
            <a:spLocks noGrp="1"/>
          </p:cNvSpPr>
          <p:nvPr>
            <p:ph type="subTitle" idx="1"/>
          </p:nvPr>
        </p:nvSpPr>
        <p:spPr>
          <a:xfrm>
            <a:off x="928643" y="2780928"/>
            <a:ext cx="7128792" cy="1224136"/>
          </a:xfrm>
        </p:spPr>
        <p:txBody>
          <a:bodyPr>
            <a:normAutofit fontScale="77500" lnSpcReduction="20000"/>
          </a:bodyPr>
          <a:lstStyle/>
          <a:p>
            <a:r>
              <a:rPr lang="en-US" altLang="ko-KR" sz="4000" dirty="0" smtClean="0">
                <a:solidFill>
                  <a:prstClr val="black"/>
                </a:solidFill>
                <a:cs typeface="+mj-cs"/>
              </a:rPr>
              <a:t>Myung </a:t>
            </a:r>
            <a:r>
              <a:rPr lang="en-US" altLang="ko-KR" sz="4000" dirty="0">
                <a:solidFill>
                  <a:prstClr val="black"/>
                </a:solidFill>
                <a:cs typeface="+mj-cs"/>
              </a:rPr>
              <a:t>Ki </a:t>
            </a:r>
            <a:r>
              <a:rPr lang="en-US" altLang="ko-KR" sz="4000" dirty="0" err="1">
                <a:solidFill>
                  <a:prstClr val="black"/>
                </a:solidFill>
                <a:cs typeface="+mj-cs"/>
              </a:rPr>
              <a:t>Cheon</a:t>
            </a:r>
            <a:r>
              <a:rPr lang="en-US" altLang="ko-KR" sz="4000" dirty="0">
                <a:solidFill>
                  <a:prstClr val="black"/>
                </a:solidFill>
                <a:cs typeface="+mj-cs"/>
              </a:rPr>
              <a:t> (</a:t>
            </a:r>
            <a:r>
              <a:rPr lang="en-US" altLang="ko-KR" sz="4000" dirty="0" err="1">
                <a:solidFill>
                  <a:prstClr val="black"/>
                </a:solidFill>
                <a:cs typeface="+mj-cs"/>
              </a:rPr>
              <a:t>Soongsil</a:t>
            </a:r>
            <a:r>
              <a:rPr lang="en-US" altLang="ko-KR" sz="4000" dirty="0">
                <a:solidFill>
                  <a:prstClr val="black"/>
                </a:solidFill>
                <a:cs typeface="+mj-cs"/>
              </a:rPr>
              <a:t> University) </a:t>
            </a:r>
            <a:br>
              <a:rPr lang="en-US" altLang="ko-KR" sz="4000" dirty="0">
                <a:solidFill>
                  <a:prstClr val="black"/>
                </a:solidFill>
                <a:cs typeface="+mj-cs"/>
              </a:rPr>
            </a:br>
            <a:endParaRPr lang="ko-KR" altLang="en-US" dirty="0"/>
          </a:p>
        </p:txBody>
      </p:sp>
      <p:sp>
        <p:nvSpPr>
          <p:cNvPr id="4" name="직사각형 3"/>
          <p:cNvSpPr/>
          <p:nvPr/>
        </p:nvSpPr>
        <p:spPr>
          <a:xfrm>
            <a:off x="899592" y="5157192"/>
            <a:ext cx="7560840" cy="923330"/>
          </a:xfrm>
          <a:prstGeom prst="rect">
            <a:avLst/>
          </a:prstGeom>
        </p:spPr>
        <p:txBody>
          <a:bodyPr wrap="square">
            <a:spAutoFit/>
          </a:bodyPr>
          <a:lstStyle/>
          <a:p>
            <a:r>
              <a:rPr lang="en-US" altLang="ko-KR" dirty="0" smtClean="0"/>
              <a:t>Joint Symposium on Nuclear, Particle &amp; Field, and Astro Physics (SYNPA2017) and Heavy-Ion Meeting (HIM) - 17 Nov 2017-18 </a:t>
            </a:r>
            <a:r>
              <a:rPr lang="en-US" altLang="ko-KR" dirty="0" err="1" smtClean="0"/>
              <a:t>Chonnam</a:t>
            </a:r>
            <a:r>
              <a:rPr lang="en-US" altLang="ko-KR" dirty="0" smtClean="0"/>
              <a:t> National University.</a:t>
            </a:r>
          </a:p>
        </p:txBody>
      </p:sp>
      <p:sp>
        <p:nvSpPr>
          <p:cNvPr id="5" name="TextBox 4"/>
          <p:cNvSpPr txBox="1"/>
          <p:nvPr/>
        </p:nvSpPr>
        <p:spPr>
          <a:xfrm>
            <a:off x="587186" y="4149080"/>
            <a:ext cx="8460940" cy="369332"/>
          </a:xfrm>
          <a:prstGeom prst="rect">
            <a:avLst/>
          </a:prstGeom>
          <a:noFill/>
        </p:spPr>
        <p:txBody>
          <a:bodyPr wrap="square" rtlCol="0">
            <a:spAutoFit/>
          </a:bodyPr>
          <a:lstStyle/>
          <a:p>
            <a:pPr fontAlgn="base" latinLnBrk="0">
              <a:spcBef>
                <a:spcPct val="0"/>
              </a:spcBef>
              <a:spcAft>
                <a:spcPct val="0"/>
              </a:spcAft>
            </a:pPr>
            <a:r>
              <a:rPr kumimoji="1" lang="en-US" altLang="ko-KR" dirty="0">
                <a:solidFill>
                  <a:srgbClr val="FF0000"/>
                </a:solidFill>
                <a:latin typeface="휴먼편지체" panose="02030504000101010101" pitchFamily="18" charset="-127"/>
                <a:ea typeface="휴먼편지체" panose="02030504000101010101" pitchFamily="18" charset="-127"/>
              </a:rPr>
              <a:t>“ International Journal Modern Physics E, Vol 26, No.8 (2017), 1741004 ”</a:t>
            </a:r>
            <a:endParaRPr kumimoji="1" lang="ko-KR" altLang="en-US" dirty="0">
              <a:solidFill>
                <a:srgbClr val="FF0000"/>
              </a:solidFill>
              <a:latin typeface="휴먼편지체" panose="02030504000101010101" pitchFamily="18" charset="-127"/>
              <a:ea typeface="휴먼편지체" panose="02030504000101010101" pitchFamily="18" charset="-127"/>
            </a:endParaRPr>
          </a:p>
        </p:txBody>
      </p:sp>
      <p:sp>
        <p:nvSpPr>
          <p:cNvPr id="6" name="TextBox 5"/>
          <p:cNvSpPr txBox="1"/>
          <p:nvPr/>
        </p:nvSpPr>
        <p:spPr>
          <a:xfrm>
            <a:off x="715215" y="4457343"/>
            <a:ext cx="8460940" cy="369332"/>
          </a:xfrm>
          <a:prstGeom prst="rect">
            <a:avLst/>
          </a:prstGeom>
          <a:noFill/>
        </p:spPr>
        <p:txBody>
          <a:bodyPr wrap="square" rtlCol="0">
            <a:spAutoFit/>
          </a:bodyPr>
          <a:lstStyle/>
          <a:p>
            <a:pPr fontAlgn="base" latinLnBrk="0">
              <a:spcBef>
                <a:spcPct val="0"/>
              </a:spcBef>
              <a:spcAft>
                <a:spcPct val="0"/>
              </a:spcAft>
            </a:pPr>
            <a:r>
              <a:rPr kumimoji="1" lang="en-US" altLang="ko-KR" dirty="0">
                <a:solidFill>
                  <a:srgbClr val="FF0000"/>
                </a:solidFill>
                <a:latin typeface="휴먼편지체" panose="02030504000101010101" pitchFamily="18" charset="-127"/>
                <a:ea typeface="휴먼편지체" panose="02030504000101010101" pitchFamily="18" charset="-127"/>
              </a:rPr>
              <a:t>“ International Journal Modern Physics E, Vol 26, No.8 (2017), 1741006 ”</a:t>
            </a:r>
            <a:endParaRPr kumimoji="1" lang="ko-KR" altLang="en-US" dirty="0">
              <a:solidFill>
                <a:srgbClr val="FF0000"/>
              </a:solidFill>
              <a:latin typeface="휴먼편지체" panose="02030504000101010101" pitchFamily="18" charset="-127"/>
              <a:ea typeface="휴먼편지체" panose="02030504000101010101" pitchFamily="18" charset="-127"/>
            </a:endParaRPr>
          </a:p>
        </p:txBody>
      </p:sp>
    </p:spTree>
    <p:extLst>
      <p:ext uri="{BB962C8B-B14F-4D97-AF65-F5344CB8AC3E}">
        <p14:creationId xmlns:p14="http://schemas.microsoft.com/office/powerpoint/2010/main" val="4264338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正方形/長方形 68"/>
          <p:cNvSpPr/>
          <p:nvPr/>
        </p:nvSpPr>
        <p:spPr>
          <a:xfrm>
            <a:off x="211356" y="5889466"/>
            <a:ext cx="2632452" cy="707886"/>
          </a:xfrm>
          <a:prstGeom prst="rect">
            <a:avLst/>
          </a:prstGeom>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Be(X</a:t>
            </a:r>
            <a:r>
              <a:rPr kumimoji="1" lang="en-US" altLang="ja-JP" sz="2000" baseline="30000" dirty="0">
                <a:solidFill>
                  <a:prstClr val="black"/>
                </a:solidFill>
                <a:latin typeface="Arial" pitchFamily="34" charset="0"/>
                <a:cs typeface="Arial" pitchFamily="34" charset="0"/>
              </a:rPr>
              <a:t>-</a:t>
            </a:r>
            <a:r>
              <a:rPr kumimoji="1" lang="en-US" altLang="ja-JP" sz="2000" dirty="0">
                <a:solidFill>
                  <a:prstClr val="black"/>
                </a:solidFill>
                <a:latin typeface="Arial" pitchFamily="34" charset="0"/>
                <a:cs typeface="Arial" pitchFamily="34" charset="0"/>
                <a:sym typeface="Wingdings" pitchFamily="2" charset="2"/>
              </a:rPr>
              <a:t>, </a:t>
            </a:r>
            <a:r>
              <a:rPr kumimoji="1" lang="en-US" altLang="ja-JP" sz="2000" dirty="0">
                <a:solidFill>
                  <a:prstClr val="black"/>
                </a:solidFill>
                <a:latin typeface="Symbol" pitchFamily="18" charset="2"/>
                <a:cs typeface="Arial" pitchFamily="34" charset="0"/>
              </a:rPr>
              <a:t>g</a:t>
            </a:r>
            <a:r>
              <a:rPr kumimoji="1" lang="en-US" altLang="ja-JP" sz="2000" dirty="0">
                <a:solidFill>
                  <a:prstClr val="black"/>
                </a:solidFill>
                <a:latin typeface="Arial" pitchFamily="34" charset="0"/>
                <a:cs typeface="Arial" pitchFamily="34" charset="0"/>
              </a:rPr>
              <a:t>)</a:t>
            </a: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Be</a:t>
            </a:r>
            <a:r>
              <a:rPr kumimoji="1" lang="en-US" altLang="ja-JP" sz="2000" baseline="-25000" dirty="0">
                <a:solidFill>
                  <a:prstClr val="black"/>
                </a:solidFill>
                <a:latin typeface="Arial" pitchFamily="34" charset="0"/>
                <a:cs typeface="Arial" pitchFamily="34" charset="0"/>
              </a:rPr>
              <a:t>X</a:t>
            </a:r>
          </a:p>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Be</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+p</a:t>
            </a:r>
            <a:r>
              <a:rPr kumimoji="1" lang="en-US" altLang="ja-JP" sz="2000" dirty="0">
                <a:solidFill>
                  <a:prstClr val="black"/>
                </a:solidFill>
                <a:latin typeface="Arial" pitchFamily="34" charset="0"/>
                <a:cs typeface="Arial" pitchFamily="34" charset="0"/>
                <a:sym typeface="Wingdings" pitchFamily="2" charset="2"/>
              </a:rPr>
              <a:t></a:t>
            </a:r>
            <a:r>
              <a:rPr kumimoji="1" lang="en-US" altLang="ja-JP" sz="2000" baseline="30000" dirty="0">
                <a:solidFill>
                  <a:prstClr val="black"/>
                </a:solidFill>
                <a:latin typeface="Arial" pitchFamily="34" charset="0"/>
                <a:cs typeface="Arial" pitchFamily="34" charset="0"/>
                <a:sym typeface="Wingdings" pitchFamily="2" charset="2"/>
              </a:rPr>
              <a:t>8</a:t>
            </a:r>
            <a:r>
              <a:rPr kumimoji="1" lang="en-US" altLang="ja-JP" sz="2000" dirty="0">
                <a:solidFill>
                  <a:prstClr val="black"/>
                </a:solidFill>
                <a:latin typeface="Arial" pitchFamily="34" charset="0"/>
                <a:cs typeface="Arial" pitchFamily="34" charset="0"/>
                <a:sym typeface="Wingdings" pitchFamily="2" charset="2"/>
              </a:rPr>
              <a:t>B</a:t>
            </a:r>
            <a:r>
              <a:rPr kumimoji="1" lang="en-US" altLang="ja-JP" sz="2000" baseline="-25000" dirty="0">
                <a:solidFill>
                  <a:prstClr val="black"/>
                </a:solidFill>
                <a:latin typeface="Arial" pitchFamily="34" charset="0"/>
                <a:cs typeface="Arial" pitchFamily="34" charset="0"/>
                <a:sym typeface="Wingdings" pitchFamily="2" charset="2"/>
              </a:rPr>
              <a:t>X</a:t>
            </a:r>
            <a:r>
              <a:rPr kumimoji="1" lang="en-US" altLang="ja-JP" sz="2000" baseline="30000" dirty="0">
                <a:solidFill>
                  <a:prstClr val="black"/>
                </a:solidFill>
                <a:latin typeface="Arial" pitchFamily="34" charset="0"/>
                <a:cs typeface="Arial" pitchFamily="34" charset="0"/>
                <a:sym typeface="Wingdings" pitchFamily="2" charset="2"/>
              </a:rPr>
              <a:t>*</a:t>
            </a:r>
            <a:r>
              <a:rPr kumimoji="1" lang="en-US" altLang="ja-JP" sz="2000" dirty="0">
                <a:solidFill>
                  <a:prstClr val="black"/>
                </a:solidFill>
                <a:latin typeface="Arial" pitchFamily="34" charset="0"/>
                <a:cs typeface="Arial" pitchFamily="34" charset="0"/>
                <a:sym typeface="Wingdings" pitchFamily="2" charset="2"/>
              </a:rPr>
              <a:t></a:t>
            </a:r>
            <a:r>
              <a:rPr kumimoji="1" lang="en-US" altLang="ja-JP" sz="2000" baseline="30000" dirty="0">
                <a:solidFill>
                  <a:prstClr val="black"/>
                </a:solidFill>
                <a:latin typeface="Arial" pitchFamily="34" charset="0"/>
                <a:cs typeface="Arial" pitchFamily="34" charset="0"/>
              </a:rPr>
              <a:t>8</a:t>
            </a:r>
            <a:r>
              <a:rPr kumimoji="1" lang="en-US" altLang="ja-JP" sz="2000" dirty="0">
                <a:solidFill>
                  <a:prstClr val="black"/>
                </a:solidFill>
                <a:latin typeface="Arial" pitchFamily="34" charset="0"/>
                <a:cs typeface="Arial" pitchFamily="34" charset="0"/>
              </a:rPr>
              <a:t>B</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a:t>
            </a:r>
            <a:r>
              <a:rPr kumimoji="1" lang="en-US" altLang="ja-JP" sz="2000" dirty="0">
                <a:solidFill>
                  <a:prstClr val="black"/>
                </a:solidFill>
                <a:latin typeface="Symbol" pitchFamily="18" charset="2"/>
                <a:cs typeface="Arial" pitchFamily="34" charset="0"/>
              </a:rPr>
              <a:t>g</a:t>
            </a:r>
            <a:r>
              <a:rPr kumimoji="1" lang="en-US" altLang="ja-JP" sz="2000" baseline="-25000" dirty="0">
                <a:solidFill>
                  <a:prstClr val="black"/>
                </a:solidFill>
                <a:latin typeface="Arial" pitchFamily="34" charset="0"/>
                <a:cs typeface="Arial" pitchFamily="34" charset="0"/>
              </a:rPr>
              <a:t> </a:t>
            </a:r>
            <a:endParaRPr kumimoji="1" lang="en-US" altLang="ja-JP" sz="2000" dirty="0">
              <a:solidFill>
                <a:prstClr val="black"/>
              </a:solidFill>
              <a:latin typeface="Arial" pitchFamily="34" charset="0"/>
              <a:cs typeface="Arial" pitchFamily="34" charset="0"/>
            </a:endParaRPr>
          </a:p>
        </p:txBody>
      </p:sp>
      <p:sp>
        <p:nvSpPr>
          <p:cNvPr id="70" name="Text Box 38"/>
          <p:cNvSpPr txBox="1">
            <a:spLocks noChangeArrowheads="1"/>
          </p:cNvSpPr>
          <p:nvPr/>
        </p:nvSpPr>
        <p:spPr bwMode="auto">
          <a:xfrm>
            <a:off x="-36512" y="5385990"/>
            <a:ext cx="85804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Font typeface="Wingdings" pitchFamily="2" charset="2"/>
              <a:buChar char="Ø"/>
            </a:pPr>
            <a:r>
              <a:rPr lang="en-US" altLang="ja-JP" sz="2200" dirty="0" smtClean="0">
                <a:solidFill>
                  <a:prstClr val="black"/>
                </a:solidFill>
                <a:cs typeface="Arial" pitchFamily="34" charset="0"/>
              </a:rPr>
              <a:t>Important reactions related to </a:t>
            </a:r>
            <a:r>
              <a:rPr lang="en-US" altLang="ja-JP" sz="2200" baseline="30000" dirty="0" smtClean="0">
                <a:solidFill>
                  <a:prstClr val="black"/>
                </a:solidFill>
                <a:cs typeface="Arial" pitchFamily="34" charset="0"/>
              </a:rPr>
              <a:t>7</a:t>
            </a:r>
            <a:r>
              <a:rPr lang="en-US" altLang="ja-JP" sz="2200" dirty="0" smtClean="0">
                <a:solidFill>
                  <a:prstClr val="black"/>
                </a:solidFill>
                <a:cs typeface="Arial" pitchFamily="34" charset="0"/>
              </a:rPr>
              <a:t>Be abundance</a:t>
            </a:r>
            <a:endParaRPr lang="en-US" altLang="ja-JP" sz="1600" dirty="0" smtClean="0">
              <a:solidFill>
                <a:prstClr val="black"/>
              </a:solidFill>
              <a:cs typeface="Arial" pitchFamily="34" charset="0"/>
            </a:endParaRPr>
          </a:p>
        </p:txBody>
      </p:sp>
      <p:sp>
        <p:nvSpPr>
          <p:cNvPr id="72" name="テキスト ボックス 71"/>
          <p:cNvSpPr txBox="1"/>
          <p:nvPr/>
        </p:nvSpPr>
        <p:spPr>
          <a:xfrm>
            <a:off x="3436934" y="5714206"/>
            <a:ext cx="4519442" cy="400110"/>
          </a:xfrm>
          <a:prstGeom prst="rect">
            <a:avLst/>
          </a:prstGeom>
          <a:noFill/>
        </p:spPr>
        <p:txBody>
          <a:bodyPr wrap="none" rtlCol="0">
            <a:spAutoFit/>
          </a:bodyPr>
          <a:lstStyle/>
          <a:p>
            <a:pPr fontAlgn="base" latinLnBrk="0">
              <a:spcBef>
                <a:spcPct val="0"/>
              </a:spcBef>
              <a:spcAft>
                <a:spcPct val="0"/>
              </a:spcAft>
            </a:pPr>
            <a:r>
              <a:rPr kumimoji="1" lang="en-US" altLang="ja-JP" sz="2000" dirty="0">
                <a:solidFill>
                  <a:srgbClr val="FF0000"/>
                </a:solidFill>
                <a:latin typeface="Arial" pitchFamily="34" charset="0"/>
                <a:cs typeface="Arial" pitchFamily="34" charset="0"/>
              </a:rPr>
              <a:t>(1)</a:t>
            </a:r>
            <a:r>
              <a:rPr kumimoji="1" lang="ja-JP" altLang="en-US" sz="2000" dirty="0">
                <a:solidFill>
                  <a:srgbClr val="FF0000"/>
                </a:solidFill>
                <a:latin typeface="Arial" pitchFamily="34" charset="0"/>
                <a:cs typeface="Arial" pitchFamily="34" charset="0"/>
              </a:rPr>
              <a:t> </a:t>
            </a:r>
            <a:r>
              <a:rPr kumimoji="1" lang="en-US" altLang="ja-JP" sz="2000" dirty="0">
                <a:solidFill>
                  <a:srgbClr val="FF0000"/>
                </a:solidFill>
                <a:latin typeface="Arial" pitchFamily="34" charset="0"/>
                <a:cs typeface="Arial" pitchFamily="34" charset="0"/>
              </a:rPr>
              <a:t>Another process for </a:t>
            </a:r>
            <a:r>
              <a:rPr kumimoji="1" lang="en-US" altLang="ja-JP" sz="2000" baseline="30000" dirty="0">
                <a:solidFill>
                  <a:srgbClr val="FF0000"/>
                </a:solidFill>
                <a:latin typeface="Arial" pitchFamily="34" charset="0"/>
                <a:cs typeface="Arial" pitchFamily="34" charset="0"/>
              </a:rPr>
              <a:t>7</a:t>
            </a:r>
            <a:r>
              <a:rPr kumimoji="1" lang="en-US" altLang="ja-JP" sz="2000" dirty="0">
                <a:solidFill>
                  <a:srgbClr val="FF0000"/>
                </a:solidFill>
                <a:latin typeface="Arial" pitchFamily="34" charset="0"/>
                <a:cs typeface="Arial" pitchFamily="34" charset="0"/>
              </a:rPr>
              <a:t>Be</a:t>
            </a:r>
            <a:r>
              <a:rPr kumimoji="1" lang="en-US" altLang="ja-JP" sz="2000" baseline="-25000" dirty="0">
                <a:solidFill>
                  <a:srgbClr val="FF0000"/>
                </a:solidFill>
                <a:latin typeface="Arial" pitchFamily="34" charset="0"/>
                <a:cs typeface="Arial" pitchFamily="34" charset="0"/>
              </a:rPr>
              <a:t>X</a:t>
            </a:r>
            <a:r>
              <a:rPr kumimoji="1" lang="en-US" altLang="ja-JP" sz="2000" dirty="0">
                <a:solidFill>
                  <a:srgbClr val="FF0000"/>
                </a:solidFill>
                <a:latin typeface="Arial" pitchFamily="34" charset="0"/>
                <a:cs typeface="Arial" pitchFamily="34" charset="0"/>
              </a:rPr>
              <a:t> formation</a:t>
            </a:r>
            <a:endParaRPr kumimoji="1" lang="ja-JP" altLang="en-US" sz="2000" dirty="0">
              <a:solidFill>
                <a:srgbClr val="FF0000"/>
              </a:solidFill>
              <a:latin typeface="Arial" pitchFamily="34" charset="0"/>
              <a:cs typeface="Arial" pitchFamily="34" charset="0"/>
            </a:endParaRPr>
          </a:p>
        </p:txBody>
      </p:sp>
      <p:sp>
        <p:nvSpPr>
          <p:cNvPr id="73" name="Text Box 40"/>
          <p:cNvSpPr txBox="1">
            <a:spLocks noChangeArrowheads="1"/>
          </p:cNvSpPr>
          <p:nvPr/>
        </p:nvSpPr>
        <p:spPr bwMode="auto">
          <a:xfrm>
            <a:off x="4445046" y="6074246"/>
            <a:ext cx="3134191" cy="400110"/>
          </a:xfrm>
          <a:prstGeom prst="rect">
            <a:avLst/>
          </a:prstGeom>
          <a:solidFill>
            <a:schemeClr val="bg1"/>
          </a:solidFill>
          <a:ln w="12700">
            <a:solidFill>
              <a:srgbClr val="FF0000"/>
            </a:solidFill>
            <a:miter lim="800000"/>
            <a:headEnd type="none" w="sm" len="sm"/>
            <a:tailEnd type="none" w="sm" len="sm"/>
          </a:ln>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000" baseline="30000" dirty="0" smtClean="0">
                <a:solidFill>
                  <a:prstClr val="black"/>
                </a:solidFill>
              </a:rPr>
              <a:t>7</a:t>
            </a:r>
            <a:r>
              <a:rPr lang="en-US" altLang="ja-JP" sz="2000" dirty="0" smtClean="0">
                <a:solidFill>
                  <a:prstClr val="black"/>
                </a:solidFill>
              </a:rPr>
              <a:t>Be(e</a:t>
            </a:r>
            <a:r>
              <a:rPr lang="en-US" altLang="ja-JP" sz="2000" baseline="30000" dirty="0" smtClean="0">
                <a:solidFill>
                  <a:prstClr val="black"/>
                </a:solidFill>
              </a:rPr>
              <a:t>-</a:t>
            </a:r>
            <a:r>
              <a:rPr lang="en-US" altLang="ja-JP" sz="2000" dirty="0" smtClean="0">
                <a:solidFill>
                  <a:prstClr val="black"/>
                </a:solidFill>
              </a:rPr>
              <a:t>, </a:t>
            </a:r>
            <a:r>
              <a:rPr lang="en-US" altLang="ja-JP" sz="2000" dirty="0" smtClean="0">
                <a:solidFill>
                  <a:prstClr val="black"/>
                </a:solidFill>
                <a:latin typeface="Symbol" pitchFamily="18" charset="2"/>
              </a:rPr>
              <a:t>g</a:t>
            </a:r>
            <a:r>
              <a:rPr lang="en-US" altLang="ja-JP" sz="2000" dirty="0" smtClean="0">
                <a:solidFill>
                  <a:prstClr val="black"/>
                </a:solidFill>
              </a:rPr>
              <a:t>)</a:t>
            </a:r>
            <a:r>
              <a:rPr lang="en-US" altLang="ja-JP" sz="2000" baseline="30000" dirty="0" smtClean="0">
                <a:solidFill>
                  <a:prstClr val="black"/>
                </a:solidFill>
              </a:rPr>
              <a:t>7</a:t>
            </a:r>
            <a:r>
              <a:rPr lang="en-US" altLang="ja-JP" sz="2000" dirty="0" smtClean="0">
                <a:solidFill>
                  <a:prstClr val="black"/>
                </a:solidFill>
              </a:rPr>
              <a:t>Be</a:t>
            </a:r>
            <a:r>
              <a:rPr lang="en-US" altLang="ja-JP" sz="2000" baseline="30000" dirty="0" smtClean="0">
                <a:solidFill>
                  <a:prstClr val="black"/>
                </a:solidFill>
              </a:rPr>
              <a:t>3+</a:t>
            </a:r>
            <a:r>
              <a:rPr lang="en-US" altLang="ja-JP" sz="2000" dirty="0" smtClean="0">
                <a:solidFill>
                  <a:prstClr val="black"/>
                </a:solidFill>
              </a:rPr>
              <a:t>(X</a:t>
            </a:r>
            <a:r>
              <a:rPr lang="en-US" altLang="ja-JP" sz="2000" baseline="30000" dirty="0" smtClean="0">
                <a:solidFill>
                  <a:prstClr val="black"/>
                </a:solidFill>
              </a:rPr>
              <a:t>-</a:t>
            </a:r>
            <a:r>
              <a:rPr lang="en-US" altLang="ja-JP" sz="2000" dirty="0" smtClean="0">
                <a:solidFill>
                  <a:prstClr val="black"/>
                </a:solidFill>
              </a:rPr>
              <a:t>, e</a:t>
            </a:r>
            <a:r>
              <a:rPr lang="en-US" altLang="ja-JP" sz="2000" baseline="30000" dirty="0" smtClean="0">
                <a:solidFill>
                  <a:prstClr val="black"/>
                </a:solidFill>
              </a:rPr>
              <a:t>-</a:t>
            </a:r>
            <a:r>
              <a:rPr lang="en-US" altLang="ja-JP" sz="2000" dirty="0" smtClean="0">
                <a:solidFill>
                  <a:prstClr val="black"/>
                </a:solidFill>
              </a:rPr>
              <a:t>)</a:t>
            </a:r>
            <a:r>
              <a:rPr lang="en-US" altLang="ja-JP" sz="2000" baseline="30000" dirty="0" smtClean="0">
                <a:solidFill>
                  <a:prstClr val="black"/>
                </a:solidFill>
              </a:rPr>
              <a:t>7</a:t>
            </a:r>
            <a:r>
              <a:rPr lang="en-US" altLang="ja-JP" sz="2000" dirty="0" smtClean="0">
                <a:solidFill>
                  <a:prstClr val="black"/>
                </a:solidFill>
              </a:rPr>
              <a:t>Be</a:t>
            </a:r>
            <a:r>
              <a:rPr lang="en-US" altLang="ja-JP" sz="2000" baseline="-25000" dirty="0" smtClean="0">
                <a:solidFill>
                  <a:prstClr val="black"/>
                </a:solidFill>
              </a:rPr>
              <a:t>X</a:t>
            </a:r>
            <a:endParaRPr lang="en-US" altLang="ja-JP" sz="2000" baseline="-25000" dirty="0">
              <a:solidFill>
                <a:prstClr val="black"/>
              </a:solidFill>
            </a:endParaRPr>
          </a:p>
        </p:txBody>
      </p:sp>
      <p:sp>
        <p:nvSpPr>
          <p:cNvPr id="71" name="Rectangle 5"/>
          <p:cNvSpPr>
            <a:spLocks noChangeArrowheads="1"/>
          </p:cNvSpPr>
          <p:nvPr/>
        </p:nvSpPr>
        <p:spPr bwMode="auto">
          <a:xfrm>
            <a:off x="0" y="0"/>
            <a:ext cx="9144000" cy="9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II. Effect of Negatively charged massive particle (CHAMP) on BBN</a:t>
            </a:r>
            <a:endParaRPr kumimoji="1" lang="ja-JP" altLang="en-US" sz="2800" b="1" baseline="30000" dirty="0">
              <a:solidFill>
                <a:prstClr val="black"/>
              </a:solidFill>
              <a:latin typeface="Arial" pitchFamily="34" charset="0"/>
            </a:endParaRPr>
          </a:p>
        </p:txBody>
      </p:sp>
      <p:sp>
        <p:nvSpPr>
          <p:cNvPr id="74" name="Text Box 19"/>
          <p:cNvSpPr txBox="1">
            <a:spLocks noChangeArrowheads="1"/>
          </p:cNvSpPr>
          <p:nvPr/>
        </p:nvSpPr>
        <p:spPr bwMode="auto">
          <a:xfrm>
            <a:off x="2771800" y="6466224"/>
            <a:ext cx="6948264" cy="369332"/>
          </a:xfrm>
          <a:prstGeom prst="rect">
            <a:avLst/>
          </a:prstGeom>
          <a:noFill/>
          <a:ln w="9525" algn="ctr">
            <a:noFill/>
            <a:miter lim="800000"/>
            <a:headEnd/>
            <a:tailEnd/>
          </a:ln>
          <a:effectLst/>
        </p:spPr>
        <p:txBody>
          <a:bodyPr wrap="square">
            <a:spAutoFit/>
          </a:bodyPr>
          <a:lstStyle/>
          <a:p>
            <a:pPr marL="457200" indent="-457200" algn="ctr" fontAlgn="base" latinLnBrk="0">
              <a:spcBef>
                <a:spcPct val="0"/>
              </a:spcBef>
              <a:spcAft>
                <a:spcPct val="0"/>
              </a:spcAft>
              <a:defRPr/>
            </a:pPr>
            <a:r>
              <a:rPr kumimoji="1" lang="en-US" altLang="ja-JP" dirty="0">
                <a:solidFill>
                  <a:prstClr val="black"/>
                </a:solidFill>
                <a:latin typeface="Arial" charset="0"/>
              </a:rPr>
              <a:t>(MK, Kim, Cheoun, Kajino, Kino, PRD 88, 063514, 2013)</a:t>
            </a:r>
            <a:endParaRPr kumimoji="1" lang="en-US" altLang="ja-JP" baseline="30000" dirty="0">
              <a:solidFill>
                <a:prstClr val="black"/>
              </a:solidFill>
              <a:latin typeface="Arial" charset="0"/>
            </a:endParaRPr>
          </a:p>
        </p:txBody>
      </p:sp>
      <p:grpSp>
        <p:nvGrpSpPr>
          <p:cNvPr id="2" name="グループ化 75"/>
          <p:cNvGrpSpPr/>
          <p:nvPr/>
        </p:nvGrpSpPr>
        <p:grpSpPr>
          <a:xfrm>
            <a:off x="6387651" y="961900"/>
            <a:ext cx="2504829" cy="1458988"/>
            <a:chOff x="5229234" y="3903669"/>
            <a:chExt cx="2504829" cy="1458988"/>
          </a:xfrm>
        </p:grpSpPr>
        <p:grpSp>
          <p:nvGrpSpPr>
            <p:cNvPr id="3" name="グループ化 55"/>
            <p:cNvGrpSpPr/>
            <p:nvPr/>
          </p:nvGrpSpPr>
          <p:grpSpPr>
            <a:xfrm>
              <a:off x="5594364" y="4268799"/>
              <a:ext cx="2139699" cy="1093858"/>
              <a:chOff x="847674" y="5300641"/>
              <a:chExt cx="2139699" cy="1093858"/>
            </a:xfrm>
          </p:grpSpPr>
          <p:sp>
            <p:nvSpPr>
              <p:cNvPr id="220" name="Oval 137"/>
              <p:cNvSpPr>
                <a:spLocks noChangeAspect="1" noChangeArrowheads="1"/>
              </p:cNvSpPr>
              <p:nvPr/>
            </p:nvSpPr>
            <p:spPr bwMode="auto">
              <a:xfrm>
                <a:off x="847674" y="5300641"/>
                <a:ext cx="1042983" cy="1042983"/>
              </a:xfrm>
              <a:prstGeom prst="ellipse">
                <a:avLst/>
              </a:prstGeom>
              <a:solidFill>
                <a:srgbClr val="73ECF9"/>
              </a:solidFill>
              <a:ln w="12700">
                <a:solidFill>
                  <a:schemeClr val="tx1"/>
                </a:solidFill>
                <a:round/>
                <a:headEnd type="none" w="sm" len="sm"/>
                <a:tailEnd type="none" w="sm" len="sm"/>
              </a:ln>
            </p:spPr>
            <p:txBody>
              <a:bodyPr wrap="none" anchor="ctr"/>
              <a:lstStyle/>
              <a:p>
                <a:pPr fontAlgn="base" latinLnBrk="0">
                  <a:spcBef>
                    <a:spcPct val="0"/>
                  </a:spcBef>
                  <a:spcAft>
                    <a:spcPct val="0"/>
                  </a:spcAft>
                </a:pPr>
                <a:endParaRPr kumimoji="1" lang="ja-JP" altLang="ja-JP" dirty="0">
                  <a:solidFill>
                    <a:srgbClr val="0070C0"/>
                  </a:solidFill>
                  <a:latin typeface="Arial" pitchFamily="34" charset="0"/>
                </a:endParaRPr>
              </a:p>
            </p:txBody>
          </p:sp>
          <p:sp>
            <p:nvSpPr>
              <p:cNvPr id="221" name="Oval 140"/>
              <p:cNvSpPr>
                <a:spLocks noChangeAspect="1" noChangeArrowheads="1"/>
              </p:cNvSpPr>
              <p:nvPr/>
            </p:nvSpPr>
            <p:spPr bwMode="auto">
              <a:xfrm>
                <a:off x="1431882" y="5561000"/>
                <a:ext cx="90487" cy="90488"/>
              </a:xfrm>
              <a:prstGeom prst="ellipse">
                <a:avLst/>
              </a:prstGeom>
              <a:solidFill>
                <a:srgbClr val="FF0000"/>
              </a:solidFill>
              <a:ln w="12700">
                <a:solidFill>
                  <a:schemeClr val="tx1"/>
                </a:solidFill>
                <a:round/>
                <a:headEnd type="none" w="sm" len="sm"/>
                <a:tailEnd type="none" w="sm" len="sm"/>
              </a:ln>
            </p:spPr>
            <p:txBody>
              <a:bodyPr wrap="none" anchor="ctr"/>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222" name="Text Box 141"/>
              <p:cNvSpPr txBox="1">
                <a:spLocks noChangeArrowheads="1"/>
              </p:cNvSpPr>
              <p:nvPr/>
            </p:nvSpPr>
            <p:spPr bwMode="auto">
              <a:xfrm>
                <a:off x="1395369" y="5592745"/>
                <a:ext cx="413896"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1" dirty="0">
                    <a:solidFill>
                      <a:srgbClr val="FF0000"/>
                    </a:solidFill>
                    <a:latin typeface="Arial" pitchFamily="34" charset="0"/>
                  </a:rPr>
                  <a:t>X</a:t>
                </a:r>
                <a:r>
                  <a:rPr kumimoji="1" lang="en-US" altLang="ja-JP" sz="2000" b="1" baseline="30000" dirty="0">
                    <a:solidFill>
                      <a:srgbClr val="FF0000"/>
                    </a:solidFill>
                    <a:latin typeface="Arial" pitchFamily="34" charset="0"/>
                  </a:rPr>
                  <a:t>-</a:t>
                </a:r>
              </a:p>
            </p:txBody>
          </p:sp>
          <p:sp>
            <p:nvSpPr>
              <p:cNvPr id="223" name="Text Box 142"/>
              <p:cNvSpPr txBox="1">
                <a:spLocks noChangeArrowheads="1"/>
              </p:cNvSpPr>
              <p:nvPr/>
            </p:nvSpPr>
            <p:spPr bwMode="auto">
              <a:xfrm>
                <a:off x="1760499" y="5994389"/>
                <a:ext cx="1226874"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srgbClr val="0070C0"/>
                    </a:solidFill>
                    <a:latin typeface="Arial" pitchFamily="34" charset="0"/>
                    <a:cs typeface="Arial" pitchFamily="34" charset="0"/>
                  </a:rPr>
                  <a:t>nuclide A</a:t>
                </a:r>
              </a:p>
            </p:txBody>
          </p:sp>
        </p:grpSp>
        <p:sp>
          <p:nvSpPr>
            <p:cNvPr id="219" name="Text Box 142"/>
            <p:cNvSpPr txBox="1">
              <a:spLocks noChangeArrowheads="1"/>
            </p:cNvSpPr>
            <p:nvPr/>
          </p:nvSpPr>
          <p:spPr bwMode="auto">
            <a:xfrm>
              <a:off x="5229234" y="3903669"/>
              <a:ext cx="1326004"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prstClr val="black"/>
                  </a:solidFill>
                  <a:latin typeface="Arial" pitchFamily="34" charset="0"/>
                  <a:cs typeface="Arial" pitchFamily="34" charset="0"/>
                </a:rPr>
                <a:t>X-nucleus</a:t>
              </a:r>
              <a:endParaRPr kumimoji="1" lang="en-US" altLang="ja-JP" sz="2000" dirty="0">
                <a:solidFill>
                  <a:prstClr val="black"/>
                </a:solidFill>
                <a:latin typeface="Arial" pitchFamily="34" charset="0"/>
                <a:cs typeface="Arial" pitchFamily="34" charset="0"/>
              </a:endParaRPr>
            </a:p>
          </p:txBody>
        </p:sp>
      </p:grpSp>
      <p:sp>
        <p:nvSpPr>
          <p:cNvPr id="224" name="テキスト ボックス 223"/>
          <p:cNvSpPr txBox="1"/>
          <p:nvPr/>
        </p:nvSpPr>
        <p:spPr>
          <a:xfrm>
            <a:off x="0" y="908720"/>
            <a:ext cx="5917004" cy="769441"/>
          </a:xfrm>
          <a:prstGeom prst="rect">
            <a:avLst/>
          </a:prstGeom>
          <a:noFill/>
        </p:spPr>
        <p:txBody>
          <a:bodyPr wrap="none" rtlCol="0">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CHAMP X</a:t>
            </a:r>
            <a:r>
              <a:rPr kumimoji="1" lang="en-US" altLang="ja-JP" sz="2200" baseline="30000" dirty="0">
                <a:solidFill>
                  <a:prstClr val="black"/>
                </a:solidFill>
                <a:latin typeface="Arial" pitchFamily="34" charset="0"/>
                <a:cs typeface="Arial" pitchFamily="34" charset="0"/>
              </a:rPr>
              <a:t>-</a:t>
            </a:r>
            <a:r>
              <a:rPr kumimoji="1" lang="en-US" altLang="ja-JP" sz="2200" dirty="0">
                <a:solidFill>
                  <a:prstClr val="black"/>
                </a:solidFill>
                <a:latin typeface="Arial" pitchFamily="34" charset="0"/>
                <a:cs typeface="Arial" pitchFamily="34" charset="0"/>
              </a:rPr>
              <a:t> recombines with nuclide A, and</a:t>
            </a:r>
          </a:p>
          <a:p>
            <a:pPr fontAlgn="base" latinLnBrk="0">
              <a:spcBef>
                <a:spcPct val="0"/>
              </a:spcBef>
              <a:spcAft>
                <a:spcPct val="0"/>
              </a:spcAft>
            </a:pPr>
            <a:r>
              <a:rPr kumimoji="1" lang="en-US" altLang="ja-JP" sz="2200" dirty="0">
                <a:solidFill>
                  <a:prstClr val="black"/>
                </a:solidFill>
                <a:latin typeface="Arial" pitchFamily="34" charset="0"/>
                <a:cs typeface="Arial" pitchFamily="34" charset="0"/>
              </a:rPr>
              <a:t>	X-nuclide (A</a:t>
            </a:r>
            <a:r>
              <a:rPr kumimoji="1" lang="en-US" altLang="ja-JP" sz="2200" baseline="-25000" dirty="0">
                <a:solidFill>
                  <a:prstClr val="black"/>
                </a:solidFill>
                <a:latin typeface="Arial" pitchFamily="34" charset="0"/>
                <a:cs typeface="Arial" pitchFamily="34" charset="0"/>
              </a:rPr>
              <a:t>X</a:t>
            </a:r>
            <a:r>
              <a:rPr kumimoji="1" lang="en-US" altLang="ja-JP" sz="2200" dirty="0">
                <a:solidFill>
                  <a:prstClr val="black"/>
                </a:solidFill>
                <a:latin typeface="Arial" pitchFamily="34" charset="0"/>
                <a:cs typeface="Arial" pitchFamily="34" charset="0"/>
              </a:rPr>
              <a:t>) forms </a:t>
            </a:r>
            <a:r>
              <a:rPr kumimoji="1" lang="en-US" altLang="ja-JP" sz="1600" dirty="0">
                <a:solidFill>
                  <a:prstClr val="black"/>
                </a:solidFill>
                <a:latin typeface="Arial" pitchFamily="34" charset="0"/>
                <a:cs typeface="Arial" pitchFamily="34" charset="0"/>
              </a:rPr>
              <a:t>(Cahn &amp; Glashow 1981)</a:t>
            </a:r>
            <a:endParaRPr kumimoji="1" lang="ja-JP" altLang="en-US" dirty="0">
              <a:solidFill>
                <a:prstClr val="black"/>
              </a:solidFill>
              <a:latin typeface="Arial" pitchFamily="34" charset="0"/>
              <a:cs typeface="Arial" pitchFamily="34" charset="0"/>
            </a:endParaRPr>
          </a:p>
        </p:txBody>
      </p:sp>
      <p:sp>
        <p:nvSpPr>
          <p:cNvPr id="225" name="Text Box 38"/>
          <p:cNvSpPr txBox="1">
            <a:spLocks noChangeArrowheads="1"/>
          </p:cNvSpPr>
          <p:nvPr/>
        </p:nvSpPr>
        <p:spPr bwMode="auto">
          <a:xfrm>
            <a:off x="8770" y="1700808"/>
            <a:ext cx="85804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Font typeface="Wingdings" pitchFamily="2" charset="2"/>
              <a:buChar char="Ø"/>
            </a:pPr>
            <a:r>
              <a:rPr lang="en-US" altLang="ja-JP" sz="2200" dirty="0" smtClean="0">
                <a:solidFill>
                  <a:prstClr val="black"/>
                </a:solidFill>
                <a:cs typeface="Arial" pitchFamily="34" charset="0"/>
              </a:rPr>
              <a:t>exotic atoms form </a:t>
            </a:r>
            <a:r>
              <a:rPr lang="en-US" altLang="ja-JP" sz="2200" dirty="0" smtClean="0">
                <a:solidFill>
                  <a:prstClr val="black"/>
                </a:solidFill>
                <a:cs typeface="Arial" pitchFamily="34" charset="0"/>
                <a:sym typeface="Wingdings" pitchFamily="2" charset="2"/>
              </a:rPr>
              <a:t></a:t>
            </a:r>
            <a:r>
              <a:rPr lang="en-US" altLang="ja-JP" sz="2200" dirty="0" smtClean="0">
                <a:solidFill>
                  <a:prstClr val="black"/>
                </a:solidFill>
                <a:cs typeface="Arial" pitchFamily="34" charset="0"/>
              </a:rPr>
              <a:t>exotic nucleosynthesis</a:t>
            </a:r>
          </a:p>
          <a:p>
            <a:pPr eaLnBrk="1" fontAlgn="base" latinLnBrk="0" hangingPunct="1">
              <a:spcBef>
                <a:spcPct val="0"/>
              </a:spcBef>
              <a:spcAft>
                <a:spcPct val="0"/>
              </a:spcAft>
            </a:pPr>
            <a:r>
              <a:rPr lang="en-US" altLang="ja-JP" sz="1600" dirty="0" smtClean="0">
                <a:solidFill>
                  <a:prstClr val="black"/>
                </a:solidFill>
                <a:cs typeface="Arial" pitchFamily="34" charset="0"/>
              </a:rPr>
              <a:t>(Pospelov 2007, Kohri &amp; Takayama 2007, Kawasaki et al. 2007-, </a:t>
            </a:r>
          </a:p>
          <a:p>
            <a:pPr eaLnBrk="1" fontAlgn="base" latinLnBrk="0" hangingPunct="1">
              <a:spcBef>
                <a:spcPct val="0"/>
              </a:spcBef>
              <a:spcAft>
                <a:spcPct val="0"/>
              </a:spcAft>
            </a:pPr>
            <a:r>
              <a:rPr lang="en-US" altLang="ja-JP" sz="1600" dirty="0" smtClean="0">
                <a:solidFill>
                  <a:prstClr val="black"/>
                </a:solidFill>
                <a:cs typeface="Arial" pitchFamily="34" charset="0"/>
              </a:rPr>
              <a:t>Hamaguchi et al. 2007, Jedamzik 2008-, Kusakabe et al. 2007-)</a:t>
            </a:r>
          </a:p>
        </p:txBody>
      </p:sp>
      <p:sp>
        <p:nvSpPr>
          <p:cNvPr id="226" name="テキスト ボックス 225"/>
          <p:cNvSpPr txBox="1"/>
          <p:nvPr/>
        </p:nvSpPr>
        <p:spPr>
          <a:xfrm>
            <a:off x="-468560" y="2636912"/>
            <a:ext cx="9565888" cy="2185214"/>
          </a:xfrm>
          <a:prstGeom prst="rect">
            <a:avLst/>
          </a:prstGeom>
          <a:noFill/>
        </p:spPr>
        <p:txBody>
          <a:bodyPr wrap="none" rtlCol="0">
            <a:spAutoFit/>
          </a:bodyPr>
          <a:lstStyle/>
          <a:p>
            <a:pPr lvl="1" fontAlgn="base" latinLnBrk="0">
              <a:spcBef>
                <a:spcPct val="0"/>
              </a:spcBef>
              <a:spcAft>
                <a:spcPct val="0"/>
              </a:spcAft>
              <a:buFont typeface="Wingdings" pitchFamily="2" charset="2"/>
              <a:buChar char="ü"/>
            </a:pPr>
            <a:r>
              <a:rPr kumimoji="1" lang="en-US" altLang="ja-JP" sz="2000" dirty="0">
                <a:solidFill>
                  <a:prstClr val="black"/>
                </a:solidFill>
                <a:latin typeface="Arial" pitchFamily="34" charset="0"/>
                <a:cs typeface="Arial" pitchFamily="34" charset="0"/>
              </a:rPr>
              <a:t>Recombination of X</a:t>
            </a:r>
            <a:r>
              <a:rPr kumimoji="1" lang="en-US" altLang="ja-JP" sz="2000" baseline="30000" dirty="0">
                <a:solidFill>
                  <a:prstClr val="black"/>
                </a:solidFill>
                <a:latin typeface="Arial" pitchFamily="34" charset="0"/>
                <a:cs typeface="Arial" pitchFamily="34" charset="0"/>
              </a:rPr>
              <a:t>-</a:t>
            </a:r>
            <a:r>
              <a:rPr kumimoji="1" lang="ja-JP" altLang="en-US" sz="2000" dirty="0">
                <a:solidFill>
                  <a:prstClr val="black"/>
                </a:solidFill>
                <a:latin typeface="Arial" pitchFamily="34" charset="0"/>
                <a:cs typeface="Arial" pitchFamily="34" charset="0"/>
              </a:rPr>
              <a:t> </a:t>
            </a:r>
            <a:r>
              <a:rPr kumimoji="1" lang="en-US" altLang="ja-JP" sz="2000" dirty="0">
                <a:solidFill>
                  <a:prstClr val="black"/>
                </a:solidFill>
                <a:latin typeface="Arial" pitchFamily="34" charset="0"/>
                <a:cs typeface="Arial" pitchFamily="34" charset="0"/>
              </a:rPr>
              <a:t>and nuclide     </a:t>
            </a:r>
            <a:r>
              <a:rPr kumimoji="1" lang="en-US" altLang="ja-JP" sz="1600" dirty="0">
                <a:solidFill>
                  <a:prstClr val="black"/>
                </a:solidFill>
                <a:latin typeface="Arial" pitchFamily="34" charset="0"/>
                <a:cs typeface="Arial" pitchFamily="34" charset="0"/>
              </a:rPr>
              <a:t>(e. g. De Rujula et al. 1990, Dimopoulos et al 1990)</a:t>
            </a:r>
            <a:endParaRPr kumimoji="1" lang="en-US" altLang="ja-JP" dirty="0">
              <a:solidFill>
                <a:prstClr val="black"/>
              </a:solidFill>
              <a:latin typeface="Arial" pitchFamily="34" charset="0"/>
              <a:cs typeface="Arial" pitchFamily="34" charset="0"/>
            </a:endParaRPr>
          </a:p>
          <a:p>
            <a:pPr lvl="1" fontAlgn="base" latinLnBrk="0">
              <a:spcBef>
                <a:spcPct val="0"/>
              </a:spcBef>
              <a:spcAft>
                <a:spcPct val="0"/>
              </a:spcAft>
              <a:buFont typeface="Wingdings" pitchFamily="2" charset="2"/>
              <a:buChar char="ü"/>
            </a:pPr>
            <a:endParaRPr kumimoji="1" lang="en-US" altLang="ja-JP" dirty="0">
              <a:solidFill>
                <a:prstClr val="black"/>
              </a:solidFill>
              <a:latin typeface="Arial" pitchFamily="34" charset="0"/>
              <a:cs typeface="Arial" pitchFamily="34" charset="0"/>
            </a:endParaRPr>
          </a:p>
          <a:p>
            <a:pPr lvl="1" fontAlgn="base" latinLnBrk="0">
              <a:spcBef>
                <a:spcPct val="0"/>
              </a:spcBef>
              <a:spcAft>
                <a:spcPct val="0"/>
              </a:spcAft>
            </a:pPr>
            <a:endParaRPr kumimoji="1" lang="en-US" altLang="ja-JP" dirty="0">
              <a:solidFill>
                <a:prstClr val="black"/>
              </a:solidFill>
              <a:latin typeface="Arial" pitchFamily="34" charset="0"/>
              <a:cs typeface="Arial" pitchFamily="34" charset="0"/>
            </a:endParaRPr>
          </a:p>
          <a:p>
            <a:pPr lvl="1" fontAlgn="base" latinLnBrk="0">
              <a:spcBef>
                <a:spcPct val="0"/>
              </a:spcBef>
              <a:spcAft>
                <a:spcPct val="0"/>
              </a:spcAft>
              <a:buFont typeface="Wingdings" pitchFamily="2" charset="2"/>
              <a:buChar char="ü"/>
            </a:pPr>
            <a:r>
              <a:rPr kumimoji="1" lang="en-US" altLang="ja-JP" sz="2000" dirty="0">
                <a:solidFill>
                  <a:prstClr val="black"/>
                </a:solidFill>
                <a:latin typeface="Arial" pitchFamily="34" charset="0"/>
                <a:cs typeface="Arial" pitchFamily="34" charset="0"/>
              </a:rPr>
              <a:t>Nuclear reaction of X-nuclide    </a:t>
            </a:r>
            <a:r>
              <a:rPr kumimoji="1" lang="en-US" altLang="ja-JP" sz="1600" dirty="0">
                <a:solidFill>
                  <a:prstClr val="black"/>
                </a:solidFill>
                <a:latin typeface="Arial" pitchFamily="34" charset="0"/>
                <a:cs typeface="Arial" pitchFamily="34" charset="0"/>
              </a:rPr>
              <a:t>(e.g. Kohri</a:t>
            </a:r>
            <a:r>
              <a:rPr kumimoji="1" lang="ja-JP" altLang="en-US" sz="1600" dirty="0">
                <a:solidFill>
                  <a:prstClr val="black"/>
                </a:solidFill>
                <a:latin typeface="Arial" pitchFamily="34" charset="0"/>
                <a:cs typeface="Arial" pitchFamily="34" charset="0"/>
              </a:rPr>
              <a:t> </a:t>
            </a:r>
            <a:r>
              <a:rPr kumimoji="1" lang="en-US" altLang="ja-JP" sz="1600" dirty="0">
                <a:solidFill>
                  <a:prstClr val="black"/>
                </a:solidFill>
                <a:latin typeface="Arial" pitchFamily="34" charset="0"/>
                <a:cs typeface="Arial" pitchFamily="34" charset="0"/>
              </a:rPr>
              <a:t>&amp; Takayama 2007)</a:t>
            </a:r>
            <a:endParaRPr kumimoji="1" lang="en-US" altLang="ja-JP" dirty="0">
              <a:solidFill>
                <a:prstClr val="black"/>
              </a:solidFill>
              <a:latin typeface="Arial" pitchFamily="34" charset="0"/>
              <a:cs typeface="Arial" pitchFamily="34" charset="0"/>
            </a:endParaRPr>
          </a:p>
          <a:p>
            <a:pPr fontAlgn="base" latinLnBrk="0">
              <a:spcBef>
                <a:spcPct val="0"/>
              </a:spcBef>
              <a:spcAft>
                <a:spcPct val="0"/>
              </a:spcAft>
            </a:pPr>
            <a:endParaRPr kumimoji="1" lang="en-US" altLang="ja-JP" dirty="0">
              <a:solidFill>
                <a:prstClr val="black"/>
              </a:solidFill>
              <a:latin typeface="Arial" pitchFamily="34" charset="0"/>
              <a:cs typeface="Arial" pitchFamily="34" charset="0"/>
            </a:endParaRPr>
          </a:p>
          <a:p>
            <a:pPr fontAlgn="base" latinLnBrk="0">
              <a:spcBef>
                <a:spcPct val="0"/>
              </a:spcBef>
              <a:spcAft>
                <a:spcPct val="0"/>
              </a:spcAft>
            </a:pPr>
            <a:endParaRPr kumimoji="1" lang="en-US" altLang="ja-JP" dirty="0">
              <a:solidFill>
                <a:prstClr val="black"/>
              </a:solidFill>
              <a:latin typeface="Arial" pitchFamily="34" charset="0"/>
              <a:cs typeface="Arial" pitchFamily="34" charset="0"/>
            </a:endParaRPr>
          </a:p>
          <a:p>
            <a:pPr lvl="1" fontAlgn="base" latinLnBrk="0">
              <a:spcBef>
                <a:spcPct val="0"/>
              </a:spcBef>
              <a:spcAft>
                <a:spcPct val="0"/>
              </a:spcAft>
              <a:buFont typeface="Wingdings" pitchFamily="2" charset="2"/>
              <a:buChar char="ü"/>
            </a:pPr>
            <a:r>
              <a:rPr kumimoji="1" lang="en-US" altLang="ja-JP" sz="2000" dirty="0">
                <a:solidFill>
                  <a:prstClr val="black"/>
                </a:solidFill>
                <a:latin typeface="Arial" pitchFamily="34" charset="0"/>
                <a:cs typeface="Arial" pitchFamily="34" charset="0"/>
              </a:rPr>
              <a:t>resonant reaction via exotic atoms of </a:t>
            </a:r>
            <a:r>
              <a:rPr kumimoji="1" lang="en-US" altLang="ja-JP" sz="2000" baseline="30000" dirty="0">
                <a:solidFill>
                  <a:prstClr val="black"/>
                </a:solidFill>
                <a:latin typeface="Arial" pitchFamily="34" charset="0"/>
                <a:cs typeface="Arial" pitchFamily="34" charset="0"/>
              </a:rPr>
              <a:t>8</a:t>
            </a:r>
            <a:r>
              <a:rPr kumimoji="1" lang="en-US" altLang="ja-JP" sz="2000" dirty="0">
                <a:solidFill>
                  <a:prstClr val="black"/>
                </a:solidFill>
                <a:latin typeface="Arial" pitchFamily="34" charset="0"/>
                <a:cs typeface="Arial" pitchFamily="34" charset="0"/>
              </a:rPr>
              <a:t>B</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 </a:t>
            </a:r>
            <a:r>
              <a:rPr kumimoji="1" lang="en-US" altLang="ja-JP" sz="1600" dirty="0">
                <a:solidFill>
                  <a:prstClr val="black"/>
                </a:solidFill>
                <a:latin typeface="Arial" pitchFamily="34" charset="0"/>
                <a:cs typeface="Arial" pitchFamily="34" charset="0"/>
              </a:rPr>
              <a:t>(Bird et al. 2008; MK et al. 2007)</a:t>
            </a:r>
          </a:p>
        </p:txBody>
      </p:sp>
      <p:grpSp>
        <p:nvGrpSpPr>
          <p:cNvPr id="4" name="グループ化 45"/>
          <p:cNvGrpSpPr/>
          <p:nvPr/>
        </p:nvGrpSpPr>
        <p:grpSpPr>
          <a:xfrm>
            <a:off x="1727176" y="2852936"/>
            <a:ext cx="4901301" cy="639765"/>
            <a:chOff x="1979577" y="4013208"/>
            <a:chExt cx="4901301" cy="639765"/>
          </a:xfrm>
        </p:grpSpPr>
        <p:sp>
          <p:nvSpPr>
            <p:cNvPr id="228" name="テキスト ボックス 227"/>
            <p:cNvSpPr txBox="1"/>
            <p:nvPr/>
          </p:nvSpPr>
          <p:spPr>
            <a:xfrm>
              <a:off x="6069033" y="4013208"/>
              <a:ext cx="279244"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Symbol" pitchFamily="18" charset="2"/>
                </a:rPr>
                <a:t>g</a:t>
              </a:r>
              <a:endParaRPr kumimoji="1" lang="ja-JP" altLang="en-US" baseline="30000" dirty="0">
                <a:solidFill>
                  <a:prstClr val="black"/>
                </a:solidFill>
                <a:latin typeface="Symbol" pitchFamily="18" charset="2"/>
              </a:endParaRPr>
            </a:p>
          </p:txBody>
        </p:sp>
        <p:sp>
          <p:nvSpPr>
            <p:cNvPr id="229" name="右矢印 228"/>
            <p:cNvSpPr/>
            <p:nvPr/>
          </p:nvSpPr>
          <p:spPr>
            <a:xfrm>
              <a:off x="3987792" y="4305312"/>
              <a:ext cx="730260" cy="219078"/>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30" name="円/楕円 229"/>
            <p:cNvSpPr>
              <a:spLocks noChangeAspect="1"/>
            </p:cNvSpPr>
            <p:nvPr/>
          </p:nvSpPr>
          <p:spPr>
            <a:xfrm>
              <a:off x="3330558" y="4195773"/>
              <a:ext cx="411480" cy="411480"/>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31" name="円/楕円 230"/>
            <p:cNvSpPr>
              <a:spLocks noChangeAspect="1"/>
            </p:cNvSpPr>
            <p:nvPr/>
          </p:nvSpPr>
          <p:spPr>
            <a:xfrm>
              <a:off x="2216754" y="4378338"/>
              <a:ext cx="91440" cy="914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32" name="テキスト ボックス 231"/>
            <p:cNvSpPr txBox="1"/>
            <p:nvPr/>
          </p:nvSpPr>
          <p:spPr>
            <a:xfrm>
              <a:off x="1979577" y="4049721"/>
              <a:ext cx="389850"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233" name="テキスト ボックス 232"/>
            <p:cNvSpPr txBox="1"/>
            <p:nvPr/>
          </p:nvSpPr>
          <p:spPr>
            <a:xfrm>
              <a:off x="3403584" y="4191701"/>
              <a:ext cx="338554"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a:t>
              </a:r>
              <a:endParaRPr kumimoji="1" lang="ja-JP" altLang="en-US" baseline="30000" dirty="0">
                <a:solidFill>
                  <a:prstClr val="black"/>
                </a:solidFill>
                <a:latin typeface="Arial" pitchFamily="34" charset="0"/>
                <a:cs typeface="Arial" pitchFamily="34" charset="0"/>
              </a:endParaRPr>
            </a:p>
          </p:txBody>
        </p:sp>
        <p:cxnSp>
          <p:nvCxnSpPr>
            <p:cNvPr id="234" name="直線矢印コネクタ 233"/>
            <p:cNvCxnSpPr/>
            <p:nvPr/>
          </p:nvCxnSpPr>
          <p:spPr>
            <a:xfrm flipV="1">
              <a:off x="2308194" y="4414851"/>
              <a:ext cx="638190" cy="95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 name="グループ化 29"/>
            <p:cNvGrpSpPr/>
            <p:nvPr/>
          </p:nvGrpSpPr>
          <p:grpSpPr>
            <a:xfrm>
              <a:off x="4973643" y="4159260"/>
              <a:ext cx="813223" cy="493713"/>
              <a:chOff x="1504908" y="3136896"/>
              <a:chExt cx="813223" cy="493713"/>
            </a:xfrm>
          </p:grpSpPr>
          <p:grpSp>
            <p:nvGrpSpPr>
              <p:cNvPr id="6" name="グループ化 26"/>
              <p:cNvGrpSpPr/>
              <p:nvPr/>
            </p:nvGrpSpPr>
            <p:grpSpPr>
              <a:xfrm>
                <a:off x="1723986" y="3173409"/>
                <a:ext cx="457200" cy="457200"/>
                <a:chOff x="-649359" y="3136896"/>
                <a:chExt cx="457200" cy="457200"/>
              </a:xfrm>
            </p:grpSpPr>
            <p:sp>
              <p:nvSpPr>
                <p:cNvPr id="242" name="円/楕円 241"/>
                <p:cNvSpPr>
                  <a:spLocks noChangeAspect="1"/>
                </p:cNvSpPr>
                <p:nvPr/>
              </p:nvSpPr>
              <p:spPr>
                <a:xfrm>
                  <a:off x="-649359" y="3136896"/>
                  <a:ext cx="457200" cy="457200"/>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43" name="円/楕円 242"/>
                <p:cNvSpPr>
                  <a:spLocks noChangeAspect="1"/>
                </p:cNvSpPr>
                <p:nvPr/>
              </p:nvSpPr>
              <p:spPr>
                <a:xfrm>
                  <a:off x="-576333" y="3374073"/>
                  <a:ext cx="91440" cy="914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grpSp>
          <p:sp>
            <p:nvSpPr>
              <p:cNvPr id="240" name="テキスト ボックス 239"/>
              <p:cNvSpPr txBox="1"/>
              <p:nvPr/>
            </p:nvSpPr>
            <p:spPr>
              <a:xfrm>
                <a:off x="1979577" y="3173409"/>
                <a:ext cx="338554"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a:t>
                </a:r>
                <a:endParaRPr kumimoji="1" lang="ja-JP" altLang="en-US" baseline="30000" dirty="0">
                  <a:solidFill>
                    <a:prstClr val="black"/>
                  </a:solidFill>
                  <a:latin typeface="Arial" pitchFamily="34" charset="0"/>
                  <a:cs typeface="Arial" pitchFamily="34" charset="0"/>
                </a:endParaRPr>
              </a:p>
            </p:txBody>
          </p:sp>
          <p:sp>
            <p:nvSpPr>
              <p:cNvPr id="241" name="テキスト ボックス 240"/>
              <p:cNvSpPr txBox="1"/>
              <p:nvPr/>
            </p:nvSpPr>
            <p:spPr>
              <a:xfrm>
                <a:off x="1504908" y="3136896"/>
                <a:ext cx="389850"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236" name="フリーフォーム 235"/>
            <p:cNvSpPr/>
            <p:nvPr/>
          </p:nvSpPr>
          <p:spPr>
            <a:xfrm>
              <a:off x="5886468" y="4305312"/>
              <a:ext cx="994410" cy="262890"/>
            </a:xfrm>
            <a:custGeom>
              <a:avLst/>
              <a:gdLst>
                <a:gd name="connsiteX0" fmla="*/ 0 w 994410"/>
                <a:gd name="connsiteY0" fmla="*/ 150495 h 262890"/>
                <a:gd name="connsiteX1" fmla="*/ 91440 w 994410"/>
                <a:gd name="connsiteY1" fmla="*/ 70485 h 262890"/>
                <a:gd name="connsiteX2" fmla="*/ 160020 w 994410"/>
                <a:gd name="connsiteY2" fmla="*/ 253365 h 262890"/>
                <a:gd name="connsiteX3" fmla="*/ 251460 w 994410"/>
                <a:gd name="connsiteY3" fmla="*/ 127635 h 262890"/>
                <a:gd name="connsiteX4" fmla="*/ 308610 w 994410"/>
                <a:gd name="connsiteY4" fmla="*/ 230505 h 262890"/>
                <a:gd name="connsiteX5" fmla="*/ 434340 w 994410"/>
                <a:gd name="connsiteY5" fmla="*/ 1905 h 262890"/>
                <a:gd name="connsiteX6" fmla="*/ 560070 w 994410"/>
                <a:gd name="connsiteY6" fmla="*/ 241935 h 262890"/>
                <a:gd name="connsiteX7" fmla="*/ 605790 w 994410"/>
                <a:gd name="connsiteY7" fmla="*/ 104775 h 262890"/>
                <a:gd name="connsiteX8" fmla="*/ 697230 w 994410"/>
                <a:gd name="connsiteY8" fmla="*/ 196215 h 262890"/>
                <a:gd name="connsiteX9" fmla="*/ 777240 w 994410"/>
                <a:gd name="connsiteY9" fmla="*/ 150495 h 262890"/>
                <a:gd name="connsiteX10" fmla="*/ 925830 w 994410"/>
                <a:gd name="connsiteY10" fmla="*/ 173355 h 262890"/>
                <a:gd name="connsiteX11" fmla="*/ 994410 w 994410"/>
                <a:gd name="connsiteY11" fmla="*/ 139065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4410" h="262890">
                  <a:moveTo>
                    <a:pt x="0" y="150495"/>
                  </a:moveTo>
                  <a:cubicBezTo>
                    <a:pt x="32385" y="101917"/>
                    <a:pt x="64770" y="53340"/>
                    <a:pt x="91440" y="70485"/>
                  </a:cubicBezTo>
                  <a:cubicBezTo>
                    <a:pt x="118110" y="87630"/>
                    <a:pt x="133350" y="243840"/>
                    <a:pt x="160020" y="253365"/>
                  </a:cubicBezTo>
                  <a:cubicBezTo>
                    <a:pt x="186690" y="262890"/>
                    <a:pt x="226695" y="131445"/>
                    <a:pt x="251460" y="127635"/>
                  </a:cubicBezTo>
                  <a:cubicBezTo>
                    <a:pt x="276225" y="123825"/>
                    <a:pt x="278130" y="251460"/>
                    <a:pt x="308610" y="230505"/>
                  </a:cubicBezTo>
                  <a:cubicBezTo>
                    <a:pt x="339090" y="209550"/>
                    <a:pt x="392430" y="0"/>
                    <a:pt x="434340" y="1905"/>
                  </a:cubicBezTo>
                  <a:cubicBezTo>
                    <a:pt x="476250" y="3810"/>
                    <a:pt x="531495" y="224790"/>
                    <a:pt x="560070" y="241935"/>
                  </a:cubicBezTo>
                  <a:cubicBezTo>
                    <a:pt x="588645" y="259080"/>
                    <a:pt x="582930" y="112395"/>
                    <a:pt x="605790" y="104775"/>
                  </a:cubicBezTo>
                  <a:cubicBezTo>
                    <a:pt x="628650" y="97155"/>
                    <a:pt x="668655" y="188595"/>
                    <a:pt x="697230" y="196215"/>
                  </a:cubicBezTo>
                  <a:cubicBezTo>
                    <a:pt x="725805" y="203835"/>
                    <a:pt x="739140" y="154305"/>
                    <a:pt x="777240" y="150495"/>
                  </a:cubicBezTo>
                  <a:cubicBezTo>
                    <a:pt x="815340" y="146685"/>
                    <a:pt x="889635" y="175260"/>
                    <a:pt x="925830" y="173355"/>
                  </a:cubicBezTo>
                  <a:cubicBezTo>
                    <a:pt x="962025" y="171450"/>
                    <a:pt x="978217" y="155257"/>
                    <a:pt x="994410" y="139065"/>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latinLnBrk="0">
                <a:spcBef>
                  <a:spcPct val="0"/>
                </a:spcBef>
                <a:spcAft>
                  <a:spcPct val="0"/>
                </a:spcAft>
              </a:pPr>
              <a:endParaRPr kumimoji="1" lang="ja-JP" altLang="en-US" dirty="0">
                <a:solidFill>
                  <a:prstClr val="black"/>
                </a:solidFill>
              </a:endParaRPr>
            </a:p>
          </p:txBody>
        </p:sp>
        <p:cxnSp>
          <p:nvCxnSpPr>
            <p:cNvPr id="237" name="直線コネクタ 236"/>
            <p:cNvCxnSpPr/>
            <p:nvPr/>
          </p:nvCxnSpPr>
          <p:spPr>
            <a:xfrm rot="10800000">
              <a:off x="6762781" y="4378338"/>
              <a:ext cx="109539" cy="730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直線コネクタ 237"/>
            <p:cNvCxnSpPr>
              <a:stCxn id="236" idx="11"/>
            </p:cNvCxnSpPr>
            <p:nvPr/>
          </p:nvCxnSpPr>
          <p:spPr>
            <a:xfrm flipH="1">
              <a:off x="6762780" y="4444377"/>
              <a:ext cx="118098" cy="1165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グループ化 186"/>
          <p:cNvGrpSpPr/>
          <p:nvPr/>
        </p:nvGrpSpPr>
        <p:grpSpPr>
          <a:xfrm>
            <a:off x="1377757" y="3776694"/>
            <a:ext cx="5607291" cy="588410"/>
            <a:chOff x="1885749" y="2925715"/>
            <a:chExt cx="5607291" cy="588410"/>
          </a:xfrm>
        </p:grpSpPr>
        <p:sp>
          <p:nvSpPr>
            <p:cNvPr id="245" name="右矢印 244"/>
            <p:cNvSpPr/>
            <p:nvPr/>
          </p:nvSpPr>
          <p:spPr>
            <a:xfrm>
              <a:off x="4243383" y="3166464"/>
              <a:ext cx="730260" cy="219078"/>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cxnSp>
          <p:nvCxnSpPr>
            <p:cNvPr id="246" name="直線矢印コネクタ 245"/>
            <p:cNvCxnSpPr/>
            <p:nvPr/>
          </p:nvCxnSpPr>
          <p:spPr>
            <a:xfrm flipV="1">
              <a:off x="2563785" y="3276003"/>
              <a:ext cx="638190" cy="95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8" name="グループ化 29"/>
            <p:cNvGrpSpPr/>
            <p:nvPr/>
          </p:nvGrpSpPr>
          <p:grpSpPr>
            <a:xfrm>
              <a:off x="5229234" y="3020412"/>
              <a:ext cx="813223" cy="493713"/>
              <a:chOff x="1504908" y="3136896"/>
              <a:chExt cx="813223" cy="493713"/>
            </a:xfrm>
          </p:grpSpPr>
          <p:grpSp>
            <p:nvGrpSpPr>
              <p:cNvPr id="9" name="グループ化 26"/>
              <p:cNvGrpSpPr/>
              <p:nvPr/>
            </p:nvGrpSpPr>
            <p:grpSpPr>
              <a:xfrm>
                <a:off x="1723986" y="3173409"/>
                <a:ext cx="457200" cy="457200"/>
                <a:chOff x="-649359" y="3136896"/>
                <a:chExt cx="457200" cy="457200"/>
              </a:xfrm>
            </p:grpSpPr>
            <p:sp>
              <p:nvSpPr>
                <p:cNvPr id="262" name="円/楕円 261"/>
                <p:cNvSpPr>
                  <a:spLocks noChangeAspect="1"/>
                </p:cNvSpPr>
                <p:nvPr/>
              </p:nvSpPr>
              <p:spPr>
                <a:xfrm>
                  <a:off x="-649359" y="3136896"/>
                  <a:ext cx="457200" cy="457200"/>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63" name="円/楕円 262"/>
                <p:cNvSpPr>
                  <a:spLocks noChangeAspect="1"/>
                </p:cNvSpPr>
                <p:nvPr/>
              </p:nvSpPr>
              <p:spPr>
                <a:xfrm>
                  <a:off x="-576333" y="3374073"/>
                  <a:ext cx="91440" cy="914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grpSp>
          <p:sp>
            <p:nvSpPr>
              <p:cNvPr id="260" name="テキスト ボックス 259"/>
              <p:cNvSpPr txBox="1"/>
              <p:nvPr/>
            </p:nvSpPr>
            <p:spPr>
              <a:xfrm>
                <a:off x="1979577" y="3173409"/>
                <a:ext cx="338554"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B</a:t>
                </a:r>
                <a:endParaRPr kumimoji="1" lang="ja-JP" altLang="en-US" baseline="30000" dirty="0">
                  <a:solidFill>
                    <a:prstClr val="black"/>
                  </a:solidFill>
                  <a:latin typeface="Arial" pitchFamily="34" charset="0"/>
                  <a:cs typeface="Arial" pitchFamily="34" charset="0"/>
                </a:endParaRPr>
              </a:p>
            </p:txBody>
          </p:sp>
          <p:sp>
            <p:nvSpPr>
              <p:cNvPr id="261" name="テキスト ボックス 260"/>
              <p:cNvSpPr txBox="1"/>
              <p:nvPr/>
            </p:nvSpPr>
            <p:spPr>
              <a:xfrm>
                <a:off x="1504908" y="3136896"/>
                <a:ext cx="389850"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grpSp>
          <p:nvGrpSpPr>
            <p:cNvPr id="10" name="グループ化 29"/>
            <p:cNvGrpSpPr/>
            <p:nvPr/>
          </p:nvGrpSpPr>
          <p:grpSpPr>
            <a:xfrm>
              <a:off x="3294045" y="3002943"/>
              <a:ext cx="813223" cy="493713"/>
              <a:chOff x="1504908" y="3136896"/>
              <a:chExt cx="813223" cy="493713"/>
            </a:xfrm>
          </p:grpSpPr>
          <p:grpSp>
            <p:nvGrpSpPr>
              <p:cNvPr id="11" name="グループ化 26"/>
              <p:cNvGrpSpPr/>
              <p:nvPr/>
            </p:nvGrpSpPr>
            <p:grpSpPr>
              <a:xfrm>
                <a:off x="1723986" y="3173409"/>
                <a:ext cx="457200" cy="457200"/>
                <a:chOff x="-649359" y="3136896"/>
                <a:chExt cx="457200" cy="457200"/>
              </a:xfrm>
            </p:grpSpPr>
            <p:sp>
              <p:nvSpPr>
                <p:cNvPr id="257" name="円/楕円 256"/>
                <p:cNvSpPr>
                  <a:spLocks noChangeAspect="1"/>
                </p:cNvSpPr>
                <p:nvPr/>
              </p:nvSpPr>
              <p:spPr>
                <a:xfrm>
                  <a:off x="-649359" y="3136896"/>
                  <a:ext cx="457200" cy="457200"/>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58" name="円/楕円 257"/>
                <p:cNvSpPr>
                  <a:spLocks noChangeAspect="1"/>
                </p:cNvSpPr>
                <p:nvPr/>
              </p:nvSpPr>
              <p:spPr>
                <a:xfrm>
                  <a:off x="-576333" y="3374073"/>
                  <a:ext cx="91440" cy="9144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grpSp>
          <p:sp>
            <p:nvSpPr>
              <p:cNvPr id="255" name="テキスト ボックス 254"/>
              <p:cNvSpPr txBox="1"/>
              <p:nvPr/>
            </p:nvSpPr>
            <p:spPr>
              <a:xfrm>
                <a:off x="1979577" y="3173409"/>
                <a:ext cx="338554"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a:t>
                </a:r>
                <a:endParaRPr kumimoji="1" lang="ja-JP" altLang="en-US" baseline="30000" dirty="0">
                  <a:solidFill>
                    <a:prstClr val="black"/>
                  </a:solidFill>
                  <a:latin typeface="Arial" pitchFamily="34" charset="0"/>
                  <a:cs typeface="Arial" pitchFamily="34" charset="0"/>
                </a:endParaRPr>
              </a:p>
            </p:txBody>
          </p:sp>
          <p:sp>
            <p:nvSpPr>
              <p:cNvPr id="256" name="テキスト ボックス 255"/>
              <p:cNvSpPr txBox="1"/>
              <p:nvPr/>
            </p:nvSpPr>
            <p:spPr>
              <a:xfrm>
                <a:off x="1504908" y="3136896"/>
                <a:ext cx="389850"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249" name="円/楕円 248"/>
            <p:cNvSpPr>
              <a:spLocks noChangeAspect="1"/>
            </p:cNvSpPr>
            <p:nvPr/>
          </p:nvSpPr>
          <p:spPr>
            <a:xfrm>
              <a:off x="2125629" y="3039456"/>
              <a:ext cx="457200" cy="457200"/>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50" name="テキスト ボックス 249"/>
            <p:cNvSpPr txBox="1"/>
            <p:nvPr/>
          </p:nvSpPr>
          <p:spPr>
            <a:xfrm>
              <a:off x="1885749" y="2925715"/>
              <a:ext cx="312906"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a:t>
              </a:r>
              <a:endParaRPr kumimoji="1" lang="ja-JP" altLang="en-US" baseline="30000" dirty="0">
                <a:solidFill>
                  <a:prstClr val="black"/>
                </a:solidFill>
                <a:latin typeface="Arial" pitchFamily="34" charset="0"/>
                <a:cs typeface="Arial" pitchFamily="34" charset="0"/>
              </a:endParaRPr>
            </a:p>
          </p:txBody>
        </p:sp>
        <p:cxnSp>
          <p:nvCxnSpPr>
            <p:cNvPr id="251" name="直線矢印コネクタ 250"/>
            <p:cNvCxnSpPr/>
            <p:nvPr/>
          </p:nvCxnSpPr>
          <p:spPr>
            <a:xfrm flipV="1">
              <a:off x="6854850" y="3276003"/>
              <a:ext cx="638190" cy="95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2" name="円/楕円 251"/>
            <p:cNvSpPr>
              <a:spLocks noChangeAspect="1"/>
            </p:cNvSpPr>
            <p:nvPr/>
          </p:nvSpPr>
          <p:spPr>
            <a:xfrm>
              <a:off x="6416694" y="3039456"/>
              <a:ext cx="457200" cy="457200"/>
            </a:xfrm>
            <a:prstGeom prst="ellipse">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253" name="テキスト ボックス 252"/>
            <p:cNvSpPr txBox="1"/>
            <p:nvPr/>
          </p:nvSpPr>
          <p:spPr>
            <a:xfrm>
              <a:off x="6176814" y="2925715"/>
              <a:ext cx="312906" cy="369332"/>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b</a:t>
              </a:r>
              <a:endParaRPr kumimoji="1" lang="ja-JP" altLang="en-US" baseline="30000" dirty="0">
                <a:solidFill>
                  <a:prstClr val="black"/>
                </a:solidFill>
                <a:latin typeface="Arial" pitchFamily="34" charset="0"/>
                <a:cs typeface="Arial" pitchFamily="34" charset="0"/>
              </a:endParaRPr>
            </a:p>
          </p:txBody>
        </p:sp>
      </p:grpSp>
      <p:grpSp>
        <p:nvGrpSpPr>
          <p:cNvPr id="12" name="グループ化 149"/>
          <p:cNvGrpSpPr>
            <a:grpSpLocks/>
          </p:cNvGrpSpPr>
          <p:nvPr/>
        </p:nvGrpSpPr>
        <p:grpSpPr bwMode="auto">
          <a:xfrm>
            <a:off x="1259632" y="4586833"/>
            <a:ext cx="7346950" cy="676275"/>
            <a:chOff x="811161" y="1347759"/>
            <a:chExt cx="7347672" cy="676278"/>
          </a:xfrm>
        </p:grpSpPr>
        <p:grpSp>
          <p:nvGrpSpPr>
            <p:cNvPr id="13" name="グループ化 29"/>
            <p:cNvGrpSpPr>
              <a:grpSpLocks/>
            </p:cNvGrpSpPr>
            <p:nvPr/>
          </p:nvGrpSpPr>
          <p:grpSpPr bwMode="auto">
            <a:xfrm>
              <a:off x="4170357" y="1493811"/>
              <a:ext cx="957540" cy="493713"/>
              <a:chOff x="1504908" y="3136896"/>
              <a:chExt cx="957540" cy="493713"/>
            </a:xfrm>
          </p:grpSpPr>
          <p:grpSp>
            <p:nvGrpSpPr>
              <p:cNvPr id="14" name="グループ化 26"/>
              <p:cNvGrpSpPr>
                <a:grpSpLocks/>
              </p:cNvGrpSpPr>
              <p:nvPr/>
            </p:nvGrpSpPr>
            <p:grpSpPr bwMode="auto">
              <a:xfrm>
                <a:off x="1723986" y="3173409"/>
                <a:ext cx="457200" cy="457200"/>
                <a:chOff x="-649359" y="3136896"/>
                <a:chExt cx="457200" cy="457200"/>
              </a:xfrm>
            </p:grpSpPr>
            <p:sp>
              <p:nvSpPr>
                <p:cNvPr id="290" name="円/楕円 289"/>
                <p:cNvSpPr>
                  <a:spLocks noChangeAspect="1"/>
                </p:cNvSpPr>
                <p:nvPr/>
              </p:nvSpPr>
              <p:spPr>
                <a:xfrm>
                  <a:off x="-649056" y="3136895"/>
                  <a:ext cx="457245" cy="457202"/>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291" name="円/楕円 290"/>
                <p:cNvSpPr>
                  <a:spLocks noChangeAspect="1"/>
                </p:cNvSpPr>
                <p:nvPr/>
              </p:nvSpPr>
              <p:spPr>
                <a:xfrm>
                  <a:off x="-539507" y="3319458"/>
                  <a:ext cx="92084"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288" name="テキスト ボックス 197"/>
              <p:cNvSpPr txBox="1">
                <a:spLocks noChangeArrowheads="1"/>
              </p:cNvSpPr>
              <p:nvPr/>
            </p:nvSpPr>
            <p:spPr bwMode="auto">
              <a:xfrm>
                <a:off x="1979577" y="3173409"/>
                <a:ext cx="482871" cy="369333"/>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289" name="テキスト ボックス 198"/>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266" name="テキスト ボックス 163"/>
            <p:cNvSpPr txBox="1">
              <a:spLocks noChangeArrowheads="1"/>
            </p:cNvSpPr>
            <p:nvPr/>
          </p:nvSpPr>
          <p:spPr bwMode="auto">
            <a:xfrm>
              <a:off x="7346988" y="1384272"/>
              <a:ext cx="27924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Symbol" pitchFamily="18" charset="2"/>
                </a:rPr>
                <a:t>g</a:t>
              </a:r>
              <a:endParaRPr kumimoji="1" lang="ja-JP" altLang="en-US" baseline="30000" dirty="0">
                <a:solidFill>
                  <a:prstClr val="black"/>
                </a:solidFill>
                <a:latin typeface="Symbol" pitchFamily="18" charset="2"/>
              </a:endParaRPr>
            </a:p>
          </p:txBody>
        </p:sp>
        <p:sp>
          <p:nvSpPr>
            <p:cNvPr id="267" name="右矢印 266"/>
            <p:cNvSpPr/>
            <p:nvPr/>
          </p:nvSpPr>
          <p:spPr>
            <a:xfrm>
              <a:off x="5266124"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nvGrpSpPr>
            <p:cNvPr id="15" name="グループ化 59"/>
            <p:cNvGrpSpPr>
              <a:grpSpLocks/>
            </p:cNvGrpSpPr>
            <p:nvPr/>
          </p:nvGrpSpPr>
          <p:grpSpPr bwMode="auto">
            <a:xfrm>
              <a:off x="1979577" y="1457298"/>
              <a:ext cx="880371" cy="484506"/>
              <a:chOff x="1870038" y="2297097"/>
              <a:chExt cx="880371" cy="484506"/>
            </a:xfrm>
          </p:grpSpPr>
          <p:sp>
            <p:nvSpPr>
              <p:cNvPr id="283" name="円/楕円 282"/>
              <p:cNvSpPr>
                <a:spLocks noChangeAspect="1"/>
              </p:cNvSpPr>
              <p:nvPr/>
            </p:nvSpPr>
            <p:spPr>
              <a:xfrm>
                <a:off x="2052718" y="2370121"/>
                <a:ext cx="411203" cy="411164"/>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284" name="円/楕円 283"/>
              <p:cNvSpPr>
                <a:spLocks noChangeAspect="1"/>
              </p:cNvSpPr>
              <p:nvPr/>
            </p:nvSpPr>
            <p:spPr>
              <a:xfrm>
                <a:off x="2162266" y="2552684"/>
                <a:ext cx="90497" cy="9048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285" name="テキスト ボックス 194"/>
              <p:cNvSpPr txBox="1">
                <a:spLocks noChangeArrowheads="1"/>
              </p:cNvSpPr>
              <p:nvPr/>
            </p:nvSpPr>
            <p:spPr bwMode="auto">
              <a:xfrm>
                <a:off x="1870038" y="2333610"/>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286" name="テキスト ボックス 195"/>
              <p:cNvSpPr txBox="1">
                <a:spLocks noChangeArrowheads="1"/>
              </p:cNvSpPr>
              <p:nvPr/>
            </p:nvSpPr>
            <p:spPr bwMode="auto">
              <a:xfrm>
                <a:off x="2198655" y="2297097"/>
                <a:ext cx="55175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7</a:t>
                </a:r>
                <a:r>
                  <a:rPr kumimoji="1" lang="en-US" altLang="ja-JP" dirty="0">
                    <a:solidFill>
                      <a:prstClr val="black"/>
                    </a:solidFill>
                    <a:latin typeface="Arial" pitchFamily="34" charset="0"/>
                    <a:cs typeface="Arial" pitchFamily="34" charset="0"/>
                  </a:rPr>
                  <a:t>Be</a:t>
                </a:r>
                <a:endParaRPr kumimoji="1" lang="ja-JP" altLang="en-US" baseline="30000" dirty="0">
                  <a:solidFill>
                    <a:prstClr val="black"/>
                  </a:solidFill>
                  <a:latin typeface="Arial" pitchFamily="34" charset="0"/>
                  <a:cs typeface="Arial" pitchFamily="34" charset="0"/>
                </a:endParaRPr>
              </a:p>
            </p:txBody>
          </p:sp>
        </p:grpSp>
        <p:sp>
          <p:nvSpPr>
            <p:cNvPr id="269" name="右矢印 268"/>
            <p:cNvSpPr/>
            <p:nvPr/>
          </p:nvSpPr>
          <p:spPr>
            <a:xfrm>
              <a:off x="3257739"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cxnSp>
          <p:nvCxnSpPr>
            <p:cNvPr id="270" name="直線矢印コネクタ 269"/>
            <p:cNvCxnSpPr/>
            <p:nvPr/>
          </p:nvCxnSpPr>
          <p:spPr>
            <a:xfrm flipV="1">
              <a:off x="1139806" y="1749399"/>
              <a:ext cx="638238"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 name="グループ化 70"/>
            <p:cNvGrpSpPr>
              <a:grpSpLocks/>
            </p:cNvGrpSpPr>
            <p:nvPr/>
          </p:nvGrpSpPr>
          <p:grpSpPr bwMode="auto">
            <a:xfrm>
              <a:off x="811161" y="1347759"/>
              <a:ext cx="319725" cy="465777"/>
              <a:chOff x="555570" y="2260584"/>
              <a:chExt cx="319725" cy="465777"/>
            </a:xfrm>
          </p:grpSpPr>
          <p:sp>
            <p:nvSpPr>
              <p:cNvPr id="281" name="円/楕円 280"/>
              <p:cNvSpPr>
                <a:spLocks noChangeAspect="1"/>
              </p:cNvSpPr>
              <p:nvPr/>
            </p:nvSpPr>
            <p:spPr>
              <a:xfrm>
                <a:off x="738151" y="2589198"/>
                <a:ext cx="136538" cy="136526"/>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282" name="テキスト ボックス 191"/>
              <p:cNvSpPr txBox="1">
                <a:spLocks noChangeArrowheads="1"/>
              </p:cNvSpPr>
              <p:nvPr/>
            </p:nvSpPr>
            <p:spPr bwMode="auto">
              <a:xfrm>
                <a:off x="555570" y="2260584"/>
                <a:ext cx="312906"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p</a:t>
                </a:r>
                <a:endParaRPr kumimoji="1" lang="ja-JP" altLang="en-US" baseline="30000" dirty="0">
                  <a:solidFill>
                    <a:prstClr val="black"/>
                  </a:solidFill>
                  <a:latin typeface="Arial" pitchFamily="34" charset="0"/>
                  <a:cs typeface="Arial" pitchFamily="34" charset="0"/>
                </a:endParaRPr>
              </a:p>
            </p:txBody>
          </p:sp>
        </p:grpSp>
        <p:grpSp>
          <p:nvGrpSpPr>
            <p:cNvPr id="17" name="グループ化 29"/>
            <p:cNvGrpSpPr>
              <a:grpSpLocks/>
            </p:cNvGrpSpPr>
            <p:nvPr/>
          </p:nvGrpSpPr>
          <p:grpSpPr bwMode="auto">
            <a:xfrm>
              <a:off x="6251598" y="1530324"/>
              <a:ext cx="898183" cy="493713"/>
              <a:chOff x="1504908" y="3136896"/>
              <a:chExt cx="898183" cy="493713"/>
            </a:xfrm>
          </p:grpSpPr>
          <p:grpSp>
            <p:nvGrpSpPr>
              <p:cNvPr id="18" name="グループ化 26"/>
              <p:cNvGrpSpPr>
                <a:grpSpLocks/>
              </p:cNvGrpSpPr>
              <p:nvPr/>
            </p:nvGrpSpPr>
            <p:grpSpPr bwMode="auto">
              <a:xfrm>
                <a:off x="1723986" y="3173409"/>
                <a:ext cx="457200" cy="457200"/>
                <a:chOff x="-649359" y="3136896"/>
                <a:chExt cx="457200" cy="457200"/>
              </a:xfrm>
            </p:grpSpPr>
            <p:sp>
              <p:nvSpPr>
                <p:cNvPr id="279" name="円/楕円 278"/>
                <p:cNvSpPr>
                  <a:spLocks noChangeAspect="1"/>
                </p:cNvSpPr>
                <p:nvPr/>
              </p:nvSpPr>
              <p:spPr>
                <a:xfrm>
                  <a:off x="-648880" y="3136894"/>
                  <a:ext cx="427079" cy="457202"/>
                </a:xfrm>
                <a:prstGeom prst="ellipse">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280" name="円/楕円 279"/>
                <p:cNvSpPr>
                  <a:spLocks noChangeAspect="1"/>
                </p:cNvSpPr>
                <p:nvPr/>
              </p:nvSpPr>
              <p:spPr>
                <a:xfrm>
                  <a:off x="-575848" y="3373433"/>
                  <a:ext cx="90496"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277" name="テキスト ボックス 183"/>
              <p:cNvSpPr txBox="1">
                <a:spLocks noChangeArrowheads="1"/>
              </p:cNvSpPr>
              <p:nvPr/>
            </p:nvSpPr>
            <p:spPr bwMode="auto">
              <a:xfrm>
                <a:off x="1979577" y="3173409"/>
                <a:ext cx="42351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endParaRPr kumimoji="1" lang="ja-JP" altLang="en-US" baseline="30000" dirty="0">
                  <a:solidFill>
                    <a:prstClr val="black"/>
                  </a:solidFill>
                  <a:latin typeface="Arial" pitchFamily="34" charset="0"/>
                  <a:cs typeface="Arial" pitchFamily="34" charset="0"/>
                </a:endParaRPr>
              </a:p>
            </p:txBody>
          </p:sp>
          <p:sp>
            <p:nvSpPr>
              <p:cNvPr id="278" name="テキスト ボックス 184"/>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273" name="フリーフォーム 272"/>
            <p:cNvSpPr/>
            <p:nvPr/>
          </p:nvSpPr>
          <p:spPr>
            <a:xfrm>
              <a:off x="7164960" y="1676373"/>
              <a:ext cx="993873" cy="263526"/>
            </a:xfrm>
            <a:custGeom>
              <a:avLst/>
              <a:gdLst>
                <a:gd name="connsiteX0" fmla="*/ 0 w 994410"/>
                <a:gd name="connsiteY0" fmla="*/ 150495 h 262890"/>
                <a:gd name="connsiteX1" fmla="*/ 91440 w 994410"/>
                <a:gd name="connsiteY1" fmla="*/ 70485 h 262890"/>
                <a:gd name="connsiteX2" fmla="*/ 160020 w 994410"/>
                <a:gd name="connsiteY2" fmla="*/ 253365 h 262890"/>
                <a:gd name="connsiteX3" fmla="*/ 251460 w 994410"/>
                <a:gd name="connsiteY3" fmla="*/ 127635 h 262890"/>
                <a:gd name="connsiteX4" fmla="*/ 308610 w 994410"/>
                <a:gd name="connsiteY4" fmla="*/ 230505 h 262890"/>
                <a:gd name="connsiteX5" fmla="*/ 434340 w 994410"/>
                <a:gd name="connsiteY5" fmla="*/ 1905 h 262890"/>
                <a:gd name="connsiteX6" fmla="*/ 560070 w 994410"/>
                <a:gd name="connsiteY6" fmla="*/ 241935 h 262890"/>
                <a:gd name="connsiteX7" fmla="*/ 605790 w 994410"/>
                <a:gd name="connsiteY7" fmla="*/ 104775 h 262890"/>
                <a:gd name="connsiteX8" fmla="*/ 697230 w 994410"/>
                <a:gd name="connsiteY8" fmla="*/ 196215 h 262890"/>
                <a:gd name="connsiteX9" fmla="*/ 777240 w 994410"/>
                <a:gd name="connsiteY9" fmla="*/ 150495 h 262890"/>
                <a:gd name="connsiteX10" fmla="*/ 925830 w 994410"/>
                <a:gd name="connsiteY10" fmla="*/ 173355 h 262890"/>
                <a:gd name="connsiteX11" fmla="*/ 994410 w 994410"/>
                <a:gd name="connsiteY11" fmla="*/ 139065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4410" h="262890">
                  <a:moveTo>
                    <a:pt x="0" y="150495"/>
                  </a:moveTo>
                  <a:cubicBezTo>
                    <a:pt x="32385" y="101917"/>
                    <a:pt x="64770" y="53340"/>
                    <a:pt x="91440" y="70485"/>
                  </a:cubicBezTo>
                  <a:cubicBezTo>
                    <a:pt x="118110" y="87630"/>
                    <a:pt x="133350" y="243840"/>
                    <a:pt x="160020" y="253365"/>
                  </a:cubicBezTo>
                  <a:cubicBezTo>
                    <a:pt x="186690" y="262890"/>
                    <a:pt x="226695" y="131445"/>
                    <a:pt x="251460" y="127635"/>
                  </a:cubicBezTo>
                  <a:cubicBezTo>
                    <a:pt x="276225" y="123825"/>
                    <a:pt x="278130" y="251460"/>
                    <a:pt x="308610" y="230505"/>
                  </a:cubicBezTo>
                  <a:cubicBezTo>
                    <a:pt x="339090" y="209550"/>
                    <a:pt x="392430" y="0"/>
                    <a:pt x="434340" y="1905"/>
                  </a:cubicBezTo>
                  <a:cubicBezTo>
                    <a:pt x="476250" y="3810"/>
                    <a:pt x="531495" y="224790"/>
                    <a:pt x="560070" y="241935"/>
                  </a:cubicBezTo>
                  <a:cubicBezTo>
                    <a:pt x="588645" y="259080"/>
                    <a:pt x="582930" y="112395"/>
                    <a:pt x="605790" y="104775"/>
                  </a:cubicBezTo>
                  <a:cubicBezTo>
                    <a:pt x="628650" y="97155"/>
                    <a:pt x="668655" y="188595"/>
                    <a:pt x="697230" y="196215"/>
                  </a:cubicBezTo>
                  <a:cubicBezTo>
                    <a:pt x="725805" y="203835"/>
                    <a:pt x="739140" y="154305"/>
                    <a:pt x="777240" y="150495"/>
                  </a:cubicBezTo>
                  <a:cubicBezTo>
                    <a:pt x="815340" y="146685"/>
                    <a:pt x="889635" y="175260"/>
                    <a:pt x="925830" y="173355"/>
                  </a:cubicBezTo>
                  <a:cubicBezTo>
                    <a:pt x="962025" y="171450"/>
                    <a:pt x="978217" y="155257"/>
                    <a:pt x="994410" y="139065"/>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latinLnBrk="0">
                <a:spcBef>
                  <a:spcPct val="0"/>
                </a:spcBef>
                <a:spcAft>
                  <a:spcPct val="0"/>
                </a:spcAft>
                <a:defRPr/>
              </a:pPr>
              <a:endParaRPr kumimoji="1" lang="ja-JP" altLang="en-US" dirty="0">
                <a:solidFill>
                  <a:prstClr val="black"/>
                </a:solidFill>
              </a:endParaRPr>
            </a:p>
          </p:txBody>
        </p:sp>
        <p:cxnSp>
          <p:nvCxnSpPr>
            <p:cNvPr id="274" name="直線コネクタ 273"/>
            <p:cNvCxnSpPr/>
            <p:nvPr/>
          </p:nvCxnSpPr>
          <p:spPr>
            <a:xfrm rot="10800000">
              <a:off x="8041346" y="1749399"/>
              <a:ext cx="109549" cy="730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5" name="直線コネクタ 274"/>
            <p:cNvCxnSpPr>
              <a:stCxn id="273" idx="11"/>
            </p:cNvCxnSpPr>
            <p:nvPr/>
          </p:nvCxnSpPr>
          <p:spPr>
            <a:xfrm flipH="1">
              <a:off x="8041346" y="1816074"/>
              <a:ext cx="117487" cy="1158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슬라이드 번호 개체 틀 20"/>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10</a:t>
            </a:fld>
            <a:endParaRPr lang="en-US" altLang="ja-JP" dirty="0">
              <a:solidFill>
                <a:prstClr val="black">
                  <a:tint val="75000"/>
                </a:prstClr>
              </a:solidFill>
            </a:endParaRPr>
          </a:p>
        </p:txBody>
      </p:sp>
    </p:spTree>
    <p:extLst>
      <p:ext uri="{BB962C8B-B14F-4D97-AF65-F5344CB8AC3E}">
        <p14:creationId xmlns:p14="http://schemas.microsoft.com/office/powerpoint/2010/main" val="40512028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 Reaction network of X-nuclei</a:t>
            </a:r>
            <a:endParaRPr kumimoji="1" lang="ja-JP" altLang="en-US" sz="2800" b="1" baseline="30000" dirty="0">
              <a:solidFill>
                <a:prstClr val="black"/>
              </a:solidFill>
              <a:latin typeface="Arial" pitchFamily="34" charset="0"/>
            </a:endParaRPr>
          </a:p>
        </p:txBody>
      </p:sp>
      <p:sp>
        <p:nvSpPr>
          <p:cNvPr id="4" name="Text Box 2"/>
          <p:cNvSpPr txBox="1">
            <a:spLocks noChangeArrowheads="1"/>
          </p:cNvSpPr>
          <p:nvPr/>
        </p:nvSpPr>
        <p:spPr bwMode="auto">
          <a:xfrm>
            <a:off x="227013" y="617538"/>
            <a:ext cx="27844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Font typeface="Wingdings" pitchFamily="2" charset="2"/>
              <a:buChar char="Ø"/>
            </a:pPr>
            <a:r>
              <a:rPr lang="en-US" altLang="ja-JP" sz="2200" dirty="0" smtClean="0">
                <a:solidFill>
                  <a:prstClr val="black"/>
                </a:solidFill>
              </a:rPr>
              <a:t>Up to C</a:t>
            </a:r>
            <a:r>
              <a:rPr lang="en-US" altLang="ja-JP" sz="2200" baseline="-25000" dirty="0" smtClean="0">
                <a:solidFill>
                  <a:prstClr val="black"/>
                </a:solidFill>
              </a:rPr>
              <a:t>X</a:t>
            </a:r>
            <a:endParaRPr lang="en-US" altLang="ja-JP" sz="2200" dirty="0">
              <a:solidFill>
                <a:prstClr val="black"/>
              </a:solidFill>
            </a:endParaRPr>
          </a:p>
        </p:txBody>
      </p:sp>
      <p:sp>
        <p:nvSpPr>
          <p:cNvPr id="5" name="テキスト ボックス 23"/>
          <p:cNvSpPr txBox="1">
            <a:spLocks noChangeArrowheads="1"/>
          </p:cNvSpPr>
          <p:nvPr/>
        </p:nvSpPr>
        <p:spPr bwMode="auto">
          <a:xfrm>
            <a:off x="1115616" y="5070475"/>
            <a:ext cx="3360215" cy="17543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marL="342900" indent="-342900"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FontTx/>
              <a:buAutoNum type="arabicPeriod"/>
            </a:pPr>
            <a:r>
              <a:rPr lang="en-US" altLang="ja-JP" baseline="30000" dirty="0">
                <a:solidFill>
                  <a:prstClr val="black"/>
                </a:solidFill>
              </a:rPr>
              <a:t>4</a:t>
            </a:r>
            <a:r>
              <a:rPr lang="en-US" altLang="ja-JP" dirty="0">
                <a:solidFill>
                  <a:prstClr val="black"/>
                </a:solidFill>
              </a:rPr>
              <a:t>He</a:t>
            </a:r>
            <a:r>
              <a:rPr lang="en-US" altLang="ja-JP" baseline="-25000" dirty="0">
                <a:solidFill>
                  <a:prstClr val="black"/>
                </a:solidFill>
              </a:rPr>
              <a:t>X</a:t>
            </a:r>
            <a:r>
              <a:rPr lang="en-US" altLang="ja-JP" dirty="0">
                <a:solidFill>
                  <a:prstClr val="black"/>
                </a:solidFill>
              </a:rPr>
              <a:t>(d</a:t>
            </a:r>
            <a:r>
              <a:rPr lang="en-US" altLang="ja-JP" dirty="0" smtClean="0">
                <a:solidFill>
                  <a:prstClr val="black"/>
                </a:solidFill>
              </a:rPr>
              <a:t>, X</a:t>
            </a:r>
            <a:r>
              <a:rPr lang="en-US" altLang="ja-JP" baseline="30000" dirty="0" smtClean="0">
                <a:solidFill>
                  <a:prstClr val="black"/>
                </a:solidFill>
              </a:rPr>
              <a:t>-</a:t>
            </a:r>
            <a:r>
              <a:rPr lang="en-US" altLang="ja-JP" dirty="0">
                <a:solidFill>
                  <a:prstClr val="black"/>
                </a:solidFill>
              </a:rPr>
              <a:t>)</a:t>
            </a:r>
            <a:r>
              <a:rPr lang="en-US" altLang="ja-JP" baseline="30000" dirty="0">
                <a:solidFill>
                  <a:prstClr val="black"/>
                </a:solidFill>
              </a:rPr>
              <a:t>6</a:t>
            </a:r>
            <a:r>
              <a:rPr lang="en-US" altLang="ja-JP" dirty="0">
                <a:solidFill>
                  <a:prstClr val="black"/>
                </a:solidFill>
              </a:rPr>
              <a:t>Li</a:t>
            </a:r>
          </a:p>
          <a:p>
            <a:pPr eaLnBrk="1" fontAlgn="base" latinLnBrk="0" hangingPunct="1">
              <a:spcBef>
                <a:spcPct val="0"/>
              </a:spcBef>
              <a:spcAft>
                <a:spcPct val="0"/>
              </a:spcAft>
              <a:buFontTx/>
              <a:buAutoNum type="arabicPeriod"/>
            </a:pPr>
            <a:r>
              <a:rPr lang="en-US" altLang="ja-JP" baseline="30000" dirty="0">
                <a:solidFill>
                  <a:prstClr val="black"/>
                </a:solidFill>
              </a:rPr>
              <a:t>6</a:t>
            </a:r>
            <a:r>
              <a:rPr lang="en-US" altLang="ja-JP" dirty="0">
                <a:solidFill>
                  <a:prstClr val="black"/>
                </a:solidFill>
              </a:rPr>
              <a:t>Li</a:t>
            </a:r>
            <a:r>
              <a:rPr lang="en-US" altLang="ja-JP" baseline="-25000" dirty="0">
                <a:solidFill>
                  <a:prstClr val="black"/>
                </a:solidFill>
              </a:rPr>
              <a:t>X</a:t>
            </a:r>
            <a:r>
              <a:rPr lang="en-US" altLang="ja-JP" dirty="0">
                <a:solidFill>
                  <a:prstClr val="black"/>
                </a:solidFill>
              </a:rPr>
              <a:t>(p</a:t>
            </a:r>
            <a:r>
              <a:rPr lang="en-US" altLang="ja-JP" dirty="0" smtClean="0">
                <a:solidFill>
                  <a:prstClr val="black"/>
                </a:solidFill>
              </a:rPr>
              <a:t>, </a:t>
            </a:r>
            <a:r>
              <a:rPr lang="en-US" altLang="ja-JP" baseline="30000" dirty="0" smtClean="0">
                <a:solidFill>
                  <a:prstClr val="black"/>
                </a:solidFill>
              </a:rPr>
              <a:t>3</a:t>
            </a:r>
            <a:r>
              <a:rPr lang="en-US" altLang="ja-JP" dirty="0" smtClean="0">
                <a:solidFill>
                  <a:prstClr val="black"/>
                </a:solidFill>
              </a:rPr>
              <a:t>He </a:t>
            </a:r>
            <a:r>
              <a:rPr lang="en-US" altLang="ja-JP" dirty="0">
                <a:solidFill>
                  <a:prstClr val="black"/>
                </a:solidFill>
                <a:latin typeface="Symbol" pitchFamily="18" charset="2"/>
              </a:rPr>
              <a:t>a</a:t>
            </a:r>
            <a:r>
              <a:rPr lang="en-US" altLang="ja-JP" dirty="0">
                <a:solidFill>
                  <a:prstClr val="black"/>
                </a:solidFill>
              </a:rPr>
              <a:t>)X</a:t>
            </a:r>
            <a:r>
              <a:rPr lang="en-US" altLang="ja-JP" baseline="30000" dirty="0">
                <a:solidFill>
                  <a:prstClr val="black"/>
                </a:solidFill>
              </a:rPr>
              <a:t>-</a:t>
            </a:r>
          </a:p>
          <a:p>
            <a:pPr eaLnBrk="1" fontAlgn="base" latinLnBrk="0" hangingPunct="1">
              <a:spcBef>
                <a:spcPct val="0"/>
              </a:spcBef>
              <a:spcAft>
                <a:spcPct val="0"/>
              </a:spcAft>
              <a:buFontTx/>
              <a:buAutoNum type="arabicPeriod"/>
            </a:pPr>
            <a:r>
              <a:rPr lang="en-US" altLang="ja-JP" baseline="30000" dirty="0">
                <a:solidFill>
                  <a:prstClr val="black"/>
                </a:solidFill>
              </a:rPr>
              <a:t>4</a:t>
            </a:r>
            <a:r>
              <a:rPr lang="en-US" altLang="ja-JP" dirty="0">
                <a:solidFill>
                  <a:prstClr val="black"/>
                </a:solidFill>
              </a:rPr>
              <a:t>He</a:t>
            </a:r>
            <a:r>
              <a:rPr lang="en-US" altLang="ja-JP" baseline="-25000" dirty="0">
                <a:solidFill>
                  <a:prstClr val="black"/>
                </a:solidFill>
              </a:rPr>
              <a:t>X</a:t>
            </a:r>
            <a:r>
              <a:rPr lang="en-US" altLang="ja-JP" dirty="0">
                <a:solidFill>
                  <a:prstClr val="black"/>
                </a:solidFill>
              </a:rPr>
              <a:t>(t</a:t>
            </a:r>
            <a:r>
              <a:rPr lang="en-US" altLang="ja-JP" dirty="0" smtClean="0">
                <a:solidFill>
                  <a:prstClr val="black"/>
                </a:solidFill>
              </a:rPr>
              <a:t>, </a:t>
            </a:r>
            <a:r>
              <a:rPr lang="en-US" altLang="ja-JP" dirty="0" smtClean="0">
                <a:solidFill>
                  <a:prstClr val="black"/>
                </a:solidFill>
                <a:latin typeface="Symbol" pitchFamily="18" charset="2"/>
              </a:rPr>
              <a:t>g</a:t>
            </a:r>
            <a:r>
              <a:rPr lang="en-US" altLang="ja-JP" dirty="0" smtClean="0">
                <a:solidFill>
                  <a:prstClr val="black"/>
                </a:solidFill>
              </a:rPr>
              <a:t>)</a:t>
            </a:r>
            <a:r>
              <a:rPr lang="en-US" altLang="ja-JP" baseline="30000" dirty="0" smtClean="0">
                <a:solidFill>
                  <a:prstClr val="black"/>
                </a:solidFill>
              </a:rPr>
              <a:t>7</a:t>
            </a:r>
            <a:r>
              <a:rPr lang="en-US" altLang="ja-JP" dirty="0" smtClean="0">
                <a:solidFill>
                  <a:prstClr val="black"/>
                </a:solidFill>
              </a:rPr>
              <a:t>Li</a:t>
            </a:r>
            <a:r>
              <a:rPr lang="en-US" altLang="ja-JP" baseline="-25000" dirty="0" smtClean="0">
                <a:solidFill>
                  <a:prstClr val="black"/>
                </a:solidFill>
              </a:rPr>
              <a:t>X</a:t>
            </a:r>
            <a:r>
              <a:rPr lang="en-US" altLang="ja-JP" dirty="0" smtClean="0">
                <a:solidFill>
                  <a:prstClr val="black"/>
                </a:solidFill>
              </a:rPr>
              <a:t> </a:t>
            </a:r>
            <a:r>
              <a:rPr lang="en-US" altLang="ja-JP" dirty="0">
                <a:solidFill>
                  <a:prstClr val="black"/>
                </a:solidFill>
              </a:rPr>
              <a:t>&amp; </a:t>
            </a:r>
            <a:r>
              <a:rPr lang="en-US" altLang="ja-JP" baseline="30000" dirty="0">
                <a:solidFill>
                  <a:prstClr val="black"/>
                </a:solidFill>
              </a:rPr>
              <a:t>7</a:t>
            </a:r>
            <a:r>
              <a:rPr lang="en-US" altLang="ja-JP" dirty="0">
                <a:solidFill>
                  <a:prstClr val="black"/>
                </a:solidFill>
              </a:rPr>
              <a:t>Li</a:t>
            </a:r>
            <a:r>
              <a:rPr lang="en-US" altLang="ja-JP" baseline="-25000" dirty="0">
                <a:solidFill>
                  <a:prstClr val="black"/>
                </a:solidFill>
              </a:rPr>
              <a:t>X</a:t>
            </a:r>
            <a:r>
              <a:rPr lang="en-US" altLang="ja-JP" dirty="0">
                <a:solidFill>
                  <a:prstClr val="black"/>
                </a:solidFill>
              </a:rPr>
              <a:t>(p</a:t>
            </a:r>
            <a:r>
              <a:rPr lang="en-US" altLang="ja-JP" dirty="0" smtClean="0">
                <a:solidFill>
                  <a:prstClr val="black"/>
                </a:solidFill>
              </a:rPr>
              <a:t>, 2</a:t>
            </a:r>
            <a:r>
              <a:rPr lang="en-US" altLang="ja-JP" dirty="0" smtClean="0">
                <a:solidFill>
                  <a:prstClr val="black"/>
                </a:solidFill>
                <a:latin typeface="Symbol" pitchFamily="18" charset="2"/>
              </a:rPr>
              <a:t>a</a:t>
            </a:r>
            <a:r>
              <a:rPr lang="en-US" altLang="ja-JP" dirty="0" smtClean="0">
                <a:solidFill>
                  <a:prstClr val="black"/>
                </a:solidFill>
              </a:rPr>
              <a:t>)X</a:t>
            </a:r>
            <a:r>
              <a:rPr lang="en-US" altLang="ja-JP" baseline="30000" dirty="0" smtClean="0">
                <a:solidFill>
                  <a:prstClr val="black"/>
                </a:solidFill>
              </a:rPr>
              <a:t>-</a:t>
            </a:r>
            <a:endParaRPr lang="en-US" altLang="ja-JP" baseline="30000" dirty="0">
              <a:solidFill>
                <a:prstClr val="black"/>
              </a:solidFill>
            </a:endParaRPr>
          </a:p>
          <a:p>
            <a:pPr eaLnBrk="1" fontAlgn="base" latinLnBrk="0" hangingPunct="1">
              <a:spcBef>
                <a:spcPct val="0"/>
              </a:spcBef>
              <a:spcAft>
                <a:spcPct val="0"/>
              </a:spcAft>
              <a:buFontTx/>
              <a:buAutoNum type="arabicPeriod"/>
            </a:pPr>
            <a:r>
              <a:rPr lang="en-US" altLang="ja-JP" baseline="30000" dirty="0">
                <a:solidFill>
                  <a:prstClr val="black"/>
                </a:solidFill>
              </a:rPr>
              <a:t>7</a:t>
            </a:r>
            <a:r>
              <a:rPr lang="en-US" altLang="ja-JP" dirty="0">
                <a:solidFill>
                  <a:prstClr val="black"/>
                </a:solidFill>
              </a:rPr>
              <a:t>Be</a:t>
            </a:r>
            <a:r>
              <a:rPr lang="en-US" altLang="ja-JP" baseline="-25000" dirty="0">
                <a:solidFill>
                  <a:prstClr val="black"/>
                </a:solidFill>
              </a:rPr>
              <a:t>X</a:t>
            </a:r>
            <a:r>
              <a:rPr lang="en-US" altLang="ja-JP" dirty="0" smtClean="0">
                <a:solidFill>
                  <a:prstClr val="black"/>
                </a:solidFill>
              </a:rPr>
              <a:t>(, X</a:t>
            </a:r>
            <a:r>
              <a:rPr lang="en-US" altLang="ja-JP" baseline="30000" dirty="0" smtClean="0">
                <a:solidFill>
                  <a:prstClr val="black"/>
                </a:solidFill>
              </a:rPr>
              <a:t>0</a:t>
            </a:r>
            <a:r>
              <a:rPr lang="en-US" altLang="ja-JP" dirty="0" smtClean="0">
                <a:solidFill>
                  <a:prstClr val="black"/>
                </a:solidFill>
              </a:rPr>
              <a:t>)</a:t>
            </a:r>
            <a:r>
              <a:rPr lang="en-US" altLang="ja-JP" baseline="30000" dirty="0" smtClean="0">
                <a:solidFill>
                  <a:prstClr val="black"/>
                </a:solidFill>
              </a:rPr>
              <a:t>7</a:t>
            </a:r>
            <a:r>
              <a:rPr lang="en-US" altLang="ja-JP" dirty="0" smtClean="0">
                <a:solidFill>
                  <a:prstClr val="black"/>
                </a:solidFill>
              </a:rPr>
              <a:t>Li</a:t>
            </a:r>
            <a:endParaRPr lang="en-US" altLang="ja-JP" dirty="0">
              <a:solidFill>
                <a:prstClr val="black"/>
              </a:solidFill>
            </a:endParaRPr>
          </a:p>
          <a:p>
            <a:pPr eaLnBrk="1" fontAlgn="base" latinLnBrk="0" hangingPunct="1">
              <a:spcBef>
                <a:spcPct val="0"/>
              </a:spcBef>
              <a:spcAft>
                <a:spcPct val="0"/>
              </a:spcAft>
              <a:buFontTx/>
              <a:buAutoNum type="arabicPeriod"/>
            </a:pPr>
            <a:r>
              <a:rPr lang="en-US" altLang="ja-JP" baseline="30000" dirty="0">
                <a:solidFill>
                  <a:prstClr val="black"/>
                </a:solidFill>
              </a:rPr>
              <a:t>7</a:t>
            </a:r>
            <a:r>
              <a:rPr lang="en-US" altLang="ja-JP" dirty="0">
                <a:solidFill>
                  <a:prstClr val="black"/>
                </a:solidFill>
              </a:rPr>
              <a:t>Be</a:t>
            </a:r>
            <a:r>
              <a:rPr lang="en-US" altLang="ja-JP" baseline="-25000" dirty="0">
                <a:solidFill>
                  <a:prstClr val="black"/>
                </a:solidFill>
              </a:rPr>
              <a:t>X</a:t>
            </a:r>
            <a:r>
              <a:rPr lang="en-US" altLang="ja-JP" dirty="0">
                <a:solidFill>
                  <a:prstClr val="black"/>
                </a:solidFill>
              </a:rPr>
              <a:t>(p</a:t>
            </a:r>
            <a:r>
              <a:rPr lang="en-US" altLang="ja-JP" dirty="0" smtClean="0">
                <a:solidFill>
                  <a:prstClr val="black"/>
                </a:solidFill>
              </a:rPr>
              <a:t>, </a:t>
            </a:r>
            <a:r>
              <a:rPr lang="en-US" altLang="ja-JP" dirty="0" smtClean="0">
                <a:solidFill>
                  <a:prstClr val="black"/>
                </a:solidFill>
                <a:latin typeface="Symbol" pitchFamily="18" charset="2"/>
              </a:rPr>
              <a:t>g</a:t>
            </a:r>
            <a:r>
              <a:rPr lang="en-US" altLang="ja-JP" dirty="0" smtClean="0">
                <a:solidFill>
                  <a:prstClr val="black"/>
                </a:solidFill>
              </a:rPr>
              <a:t>)</a:t>
            </a:r>
            <a:r>
              <a:rPr lang="en-US" altLang="ja-JP" baseline="30000" dirty="0" smtClean="0">
                <a:solidFill>
                  <a:prstClr val="black"/>
                </a:solidFill>
              </a:rPr>
              <a:t>8</a:t>
            </a:r>
            <a:r>
              <a:rPr lang="en-US" altLang="ja-JP" dirty="0" smtClean="0">
                <a:solidFill>
                  <a:prstClr val="black"/>
                </a:solidFill>
              </a:rPr>
              <a:t>B</a:t>
            </a:r>
            <a:r>
              <a:rPr lang="en-US" altLang="ja-JP" baseline="-25000" dirty="0" smtClean="0">
                <a:solidFill>
                  <a:prstClr val="black"/>
                </a:solidFill>
              </a:rPr>
              <a:t>X</a:t>
            </a:r>
            <a:endParaRPr lang="en-US" altLang="ja-JP" baseline="-25000" dirty="0">
              <a:solidFill>
                <a:prstClr val="black"/>
              </a:solidFill>
            </a:endParaRPr>
          </a:p>
          <a:p>
            <a:pPr eaLnBrk="1" fontAlgn="base" latinLnBrk="0" hangingPunct="1">
              <a:spcBef>
                <a:spcPct val="0"/>
              </a:spcBef>
              <a:spcAft>
                <a:spcPct val="0"/>
              </a:spcAft>
              <a:buFontTx/>
              <a:buAutoNum type="arabicPeriod"/>
            </a:pPr>
            <a:r>
              <a:rPr lang="en-US" altLang="ja-JP" baseline="30000" dirty="0">
                <a:solidFill>
                  <a:prstClr val="black"/>
                </a:solidFill>
              </a:rPr>
              <a:t>8</a:t>
            </a:r>
            <a:r>
              <a:rPr lang="en-US" altLang="ja-JP" dirty="0">
                <a:solidFill>
                  <a:prstClr val="black"/>
                </a:solidFill>
              </a:rPr>
              <a:t>B</a:t>
            </a:r>
            <a:r>
              <a:rPr lang="en-US" altLang="ja-JP" baseline="-25000" dirty="0">
                <a:solidFill>
                  <a:prstClr val="black"/>
                </a:solidFill>
              </a:rPr>
              <a:t>X</a:t>
            </a:r>
            <a:r>
              <a:rPr lang="en-US" altLang="ja-JP" dirty="0" smtClean="0">
                <a:solidFill>
                  <a:prstClr val="black"/>
                </a:solidFill>
              </a:rPr>
              <a:t>(, </a:t>
            </a:r>
            <a:r>
              <a:rPr lang="en-US" altLang="ja-JP" dirty="0" err="1" smtClean="0">
                <a:solidFill>
                  <a:prstClr val="black"/>
                </a:solidFill>
              </a:rPr>
              <a:t>e</a:t>
            </a:r>
            <a:r>
              <a:rPr lang="en-US" altLang="ja-JP" baseline="30000" dirty="0" err="1" smtClean="0">
                <a:solidFill>
                  <a:prstClr val="black"/>
                </a:solidFill>
              </a:rPr>
              <a:t>+</a:t>
            </a:r>
            <a:r>
              <a:rPr lang="en-US" altLang="ja-JP" dirty="0" err="1" smtClean="0">
                <a:solidFill>
                  <a:prstClr val="black"/>
                </a:solidFill>
                <a:latin typeface="Symbol" pitchFamily="18" charset="2"/>
              </a:rPr>
              <a:t>n</a:t>
            </a:r>
            <a:r>
              <a:rPr lang="en-US" altLang="ja-JP" baseline="-25000" dirty="0" err="1" smtClean="0">
                <a:solidFill>
                  <a:prstClr val="black"/>
                </a:solidFill>
              </a:rPr>
              <a:t>e</a:t>
            </a:r>
            <a:r>
              <a:rPr lang="en-US" altLang="ja-JP" dirty="0" smtClean="0">
                <a:solidFill>
                  <a:prstClr val="black"/>
                </a:solidFill>
              </a:rPr>
              <a:t>)</a:t>
            </a:r>
            <a:r>
              <a:rPr lang="en-US" altLang="ja-JP" baseline="30000" dirty="0" smtClean="0">
                <a:solidFill>
                  <a:prstClr val="black"/>
                </a:solidFill>
              </a:rPr>
              <a:t>8</a:t>
            </a:r>
            <a:r>
              <a:rPr lang="en-US" altLang="ja-JP" dirty="0" smtClean="0">
                <a:solidFill>
                  <a:prstClr val="black"/>
                </a:solidFill>
              </a:rPr>
              <a:t>Be</a:t>
            </a:r>
            <a:r>
              <a:rPr lang="en-US" altLang="ja-JP" baseline="-25000" dirty="0" smtClean="0">
                <a:solidFill>
                  <a:prstClr val="black"/>
                </a:solidFill>
              </a:rPr>
              <a:t>X</a:t>
            </a:r>
            <a:endParaRPr lang="ja-JP" altLang="en-US" baseline="-25000" dirty="0">
              <a:solidFill>
                <a:prstClr val="black"/>
              </a:solidFill>
            </a:endParaRPr>
          </a:p>
        </p:txBody>
      </p:sp>
      <p:sp>
        <p:nvSpPr>
          <p:cNvPr id="6" name="テキスト ボックス 24"/>
          <p:cNvSpPr txBox="1">
            <a:spLocks noChangeArrowheads="1"/>
          </p:cNvSpPr>
          <p:nvPr/>
        </p:nvSpPr>
        <p:spPr bwMode="auto">
          <a:xfrm>
            <a:off x="1301564" y="4670425"/>
            <a:ext cx="30572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400" b="1" dirty="0" smtClean="0">
                <a:solidFill>
                  <a:srgbClr val="FF0000"/>
                </a:solidFill>
              </a:rPr>
              <a:t>Important reactions</a:t>
            </a:r>
            <a:endParaRPr lang="ja-JP" altLang="en-US" sz="2400" b="1" dirty="0">
              <a:solidFill>
                <a:srgbClr val="FF0000"/>
              </a:solidFill>
            </a:endParaRPr>
          </a:p>
        </p:txBody>
      </p:sp>
      <p:sp>
        <p:nvSpPr>
          <p:cNvPr id="7" name="テキスト ボックス 46"/>
          <p:cNvSpPr txBox="1">
            <a:spLocks noChangeArrowheads="1"/>
          </p:cNvSpPr>
          <p:nvPr/>
        </p:nvSpPr>
        <p:spPr bwMode="auto">
          <a:xfrm>
            <a:off x="5078016" y="4889500"/>
            <a:ext cx="4065984"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Font typeface="Wingdings" pitchFamily="2" charset="2"/>
              <a:buChar char="ü"/>
            </a:pPr>
            <a:r>
              <a:rPr lang="en-US" altLang="ja-JP" sz="2000" dirty="0" smtClean="0">
                <a:solidFill>
                  <a:prstClr val="black"/>
                </a:solidFill>
              </a:rPr>
              <a:t>X</a:t>
            </a:r>
            <a:r>
              <a:rPr lang="en-US" altLang="ja-JP" sz="2000" baseline="30000" dirty="0" smtClean="0">
                <a:solidFill>
                  <a:prstClr val="black"/>
                </a:solidFill>
              </a:rPr>
              <a:t>-</a:t>
            </a:r>
            <a:r>
              <a:rPr lang="ja-JP" altLang="en-US" sz="2000" dirty="0">
                <a:solidFill>
                  <a:prstClr val="black"/>
                </a:solidFill>
              </a:rPr>
              <a:t> </a:t>
            </a:r>
            <a:r>
              <a:rPr lang="en-US" altLang="ja-JP" sz="2000" dirty="0" smtClean="0">
                <a:solidFill>
                  <a:prstClr val="black"/>
                </a:solidFill>
              </a:rPr>
              <a:t>recombination:  </a:t>
            </a:r>
            <a:r>
              <a:rPr lang="en-US" altLang="ja-JP" sz="2000" dirty="0">
                <a:solidFill>
                  <a:prstClr val="black"/>
                </a:solidFill>
              </a:rPr>
              <a:t>16</a:t>
            </a:r>
          </a:p>
          <a:p>
            <a:pPr eaLnBrk="1" fontAlgn="base" latinLnBrk="0" hangingPunct="1">
              <a:spcBef>
                <a:spcPct val="0"/>
              </a:spcBef>
              <a:spcAft>
                <a:spcPct val="0"/>
              </a:spcAft>
              <a:buFont typeface="Wingdings" pitchFamily="2" charset="2"/>
              <a:buChar char="ü"/>
            </a:pPr>
            <a:r>
              <a:rPr lang="en-US" altLang="ja-JP" sz="2000" dirty="0" smtClean="0">
                <a:solidFill>
                  <a:prstClr val="black"/>
                </a:solidFill>
              </a:rPr>
              <a:t>X nuclear reaction:   </a:t>
            </a:r>
            <a:r>
              <a:rPr lang="en-US" altLang="ja-JP" sz="2000" dirty="0">
                <a:solidFill>
                  <a:prstClr val="black"/>
                </a:solidFill>
              </a:rPr>
              <a:t>59</a:t>
            </a:r>
          </a:p>
          <a:p>
            <a:pPr eaLnBrk="1" fontAlgn="base" latinLnBrk="0" hangingPunct="1">
              <a:spcBef>
                <a:spcPct val="0"/>
              </a:spcBef>
              <a:spcAft>
                <a:spcPct val="0"/>
              </a:spcAft>
            </a:pPr>
            <a:r>
              <a:rPr lang="en-US" altLang="ja-JP" sz="2000" dirty="0">
                <a:solidFill>
                  <a:prstClr val="black"/>
                </a:solidFill>
              </a:rPr>
              <a:t>   </a:t>
            </a:r>
            <a:r>
              <a:rPr lang="ja-JP" altLang="en-US" sz="2000" dirty="0" smtClean="0">
                <a:solidFill>
                  <a:prstClr val="black"/>
                </a:solidFill>
              </a:rPr>
              <a:t>（</a:t>
            </a:r>
            <a:r>
              <a:rPr lang="en-US" altLang="ja-JP" sz="2000" dirty="0" smtClean="0">
                <a:solidFill>
                  <a:prstClr val="black"/>
                </a:solidFill>
              </a:rPr>
              <a:t>including </a:t>
            </a:r>
            <a:r>
              <a:rPr lang="en-US" altLang="ja-JP" sz="2000" dirty="0" smtClean="0">
                <a:solidFill>
                  <a:prstClr val="black"/>
                </a:solidFill>
                <a:latin typeface="Symbol" pitchFamily="18" charset="2"/>
              </a:rPr>
              <a:t>b</a:t>
            </a:r>
            <a:r>
              <a:rPr lang="en-US" altLang="ja-JP" sz="2000" dirty="0" smtClean="0">
                <a:solidFill>
                  <a:prstClr val="black"/>
                </a:solidFill>
              </a:rPr>
              <a:t>-decay:</a:t>
            </a:r>
            <a:r>
              <a:rPr lang="ja-JP" altLang="en-US" sz="2000" dirty="0" smtClean="0">
                <a:solidFill>
                  <a:prstClr val="black"/>
                </a:solidFill>
              </a:rPr>
              <a:t>  </a:t>
            </a:r>
            <a:r>
              <a:rPr lang="en-US" altLang="ja-JP" sz="2000" dirty="0" smtClean="0">
                <a:solidFill>
                  <a:prstClr val="black"/>
                </a:solidFill>
              </a:rPr>
              <a:t> </a:t>
            </a:r>
            <a:r>
              <a:rPr lang="en-US" altLang="ja-JP" sz="2000" dirty="0">
                <a:solidFill>
                  <a:prstClr val="black"/>
                </a:solidFill>
              </a:rPr>
              <a:t>2</a:t>
            </a:r>
            <a:r>
              <a:rPr lang="ja-JP" altLang="en-US" sz="2000" dirty="0">
                <a:solidFill>
                  <a:prstClr val="black"/>
                </a:solidFill>
              </a:rPr>
              <a:t>）</a:t>
            </a:r>
            <a:endParaRPr lang="en-US" altLang="ja-JP" sz="2000" dirty="0">
              <a:solidFill>
                <a:prstClr val="black"/>
              </a:solidFill>
            </a:endParaRPr>
          </a:p>
          <a:p>
            <a:pPr eaLnBrk="1" fontAlgn="base" latinLnBrk="0" hangingPunct="1">
              <a:spcBef>
                <a:spcPct val="0"/>
              </a:spcBef>
              <a:spcAft>
                <a:spcPct val="0"/>
              </a:spcAft>
              <a:buFont typeface="Wingdings" pitchFamily="2" charset="2"/>
              <a:buChar char="ü"/>
            </a:pPr>
            <a:r>
              <a:rPr lang="en-US" altLang="ja-JP" sz="2000" dirty="0" smtClean="0">
                <a:solidFill>
                  <a:prstClr val="black"/>
                </a:solidFill>
              </a:rPr>
              <a:t>X</a:t>
            </a:r>
            <a:r>
              <a:rPr lang="en-US" altLang="ja-JP" sz="2000" baseline="30000" dirty="0" smtClean="0">
                <a:solidFill>
                  <a:prstClr val="black"/>
                </a:solidFill>
              </a:rPr>
              <a:t>-</a:t>
            </a:r>
            <a:r>
              <a:rPr lang="ja-JP" altLang="en-US" sz="2000" dirty="0">
                <a:solidFill>
                  <a:prstClr val="black"/>
                </a:solidFill>
              </a:rPr>
              <a:t> </a:t>
            </a:r>
            <a:r>
              <a:rPr lang="en-US" altLang="ja-JP" sz="2000" dirty="0" smtClean="0">
                <a:solidFill>
                  <a:prstClr val="black"/>
                </a:solidFill>
              </a:rPr>
              <a:t>charge transfer: </a:t>
            </a:r>
            <a:r>
              <a:rPr lang="en-US" altLang="ja-JP" sz="2000" dirty="0">
                <a:solidFill>
                  <a:prstClr val="black"/>
                </a:solidFill>
              </a:rPr>
              <a:t>3</a:t>
            </a:r>
          </a:p>
          <a:p>
            <a:pPr eaLnBrk="1" fontAlgn="base" latinLnBrk="0" hangingPunct="1">
              <a:spcBef>
                <a:spcPct val="0"/>
              </a:spcBef>
              <a:spcAft>
                <a:spcPct val="0"/>
              </a:spcAft>
              <a:buFont typeface="Wingdings" pitchFamily="2" charset="2"/>
              <a:buChar char="ü"/>
            </a:pPr>
            <a:r>
              <a:rPr lang="en-US" altLang="ja-JP" sz="2000" dirty="0">
                <a:solidFill>
                  <a:prstClr val="black"/>
                </a:solidFill>
              </a:rPr>
              <a:t>X-decay:    11</a:t>
            </a:r>
            <a:endParaRPr lang="ja-JP" altLang="en-US" sz="2000" dirty="0">
              <a:solidFill>
                <a:prstClr val="black"/>
              </a:solidFill>
            </a:endParaRPr>
          </a:p>
        </p:txBody>
      </p:sp>
      <p:pic>
        <p:nvPicPr>
          <p:cNvPr id="8" name="Picture 3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1000" y="471488"/>
            <a:ext cx="5478463"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p:cNvSpPr txBox="1"/>
          <p:nvPr/>
        </p:nvSpPr>
        <p:spPr>
          <a:xfrm>
            <a:off x="4626032" y="3933056"/>
            <a:ext cx="4517968" cy="830997"/>
          </a:xfrm>
          <a:prstGeom prst="rect">
            <a:avLst/>
          </a:prstGeom>
          <a:noFill/>
        </p:spPr>
        <p:txBody>
          <a:bodyPr wrap="none" rtlCol="0">
            <a:spAutoFit/>
          </a:bodyPr>
          <a:lstStyle/>
          <a:p>
            <a:pPr fontAlgn="base" latinLnBrk="0">
              <a:spcBef>
                <a:spcPct val="0"/>
              </a:spcBef>
              <a:spcAft>
                <a:spcPct val="0"/>
              </a:spcAft>
            </a:pPr>
            <a:r>
              <a:rPr kumimoji="1" lang="en-US" altLang="ja-JP" sz="1600" dirty="0">
                <a:solidFill>
                  <a:prstClr val="black"/>
                </a:solidFill>
                <a:latin typeface="Arial" pitchFamily="34" charset="0"/>
                <a:cs typeface="Arial" pitchFamily="34" charset="0"/>
              </a:rPr>
              <a:t>MK, Kajino, Boyd, Yoshida, Mathews, </a:t>
            </a:r>
          </a:p>
          <a:p>
            <a:pPr fontAlgn="base" latinLnBrk="0">
              <a:spcBef>
                <a:spcPct val="0"/>
              </a:spcBef>
              <a:spcAft>
                <a:spcPct val="0"/>
              </a:spcAft>
            </a:pPr>
            <a:r>
              <a:rPr kumimoji="1" lang="en-US" altLang="ja-JP" sz="1600" dirty="0">
                <a:solidFill>
                  <a:prstClr val="black"/>
                </a:solidFill>
                <a:latin typeface="Arial Narrow" pitchFamily="34" charset="0"/>
                <a:cs typeface="Arial" pitchFamily="34" charset="0"/>
              </a:rPr>
              <a:t>PRD 76, 76,121302 (2007); Astrophys. J. 680, 846 (2008);</a:t>
            </a:r>
          </a:p>
          <a:p>
            <a:pPr fontAlgn="base" latinLnBrk="0">
              <a:spcBef>
                <a:spcPct val="0"/>
              </a:spcBef>
              <a:spcAft>
                <a:spcPct val="0"/>
              </a:spcAft>
            </a:pPr>
            <a:r>
              <a:rPr kumimoji="1" lang="en-US" altLang="ja-JP" sz="1600" dirty="0">
                <a:solidFill>
                  <a:prstClr val="black"/>
                </a:solidFill>
                <a:latin typeface="Arial Narrow" pitchFamily="34" charset="0"/>
                <a:cs typeface="Arial" pitchFamily="34" charset="0"/>
              </a:rPr>
              <a:t>PRD 81, 083521 (2010)</a:t>
            </a:r>
            <a:endParaRPr kumimoji="1" lang="ja-JP" altLang="en-US" sz="1600" dirty="0">
              <a:solidFill>
                <a:prstClr val="black"/>
              </a:solidFill>
              <a:latin typeface="Arial Narrow" pitchFamily="34" charset="0"/>
              <a:cs typeface="Arial" pitchFamily="34" charset="0"/>
            </a:endParaRPr>
          </a:p>
        </p:txBody>
      </p:sp>
      <p:sp>
        <p:nvSpPr>
          <p:cNvPr id="10" name="포인트가 5개인 별 9"/>
          <p:cNvSpPr/>
          <p:nvPr/>
        </p:nvSpPr>
        <p:spPr>
          <a:xfrm>
            <a:off x="4355976" y="944724"/>
            <a:ext cx="410344" cy="446348"/>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ko-KR" altLang="en-US">
              <a:solidFill>
                <a:prstClr val="white"/>
              </a:solidFill>
            </a:endParaRPr>
          </a:p>
        </p:txBody>
      </p:sp>
      <p:sp>
        <p:nvSpPr>
          <p:cNvPr id="11" name="포인트가 5개인 별 10"/>
          <p:cNvSpPr/>
          <p:nvPr/>
        </p:nvSpPr>
        <p:spPr>
          <a:xfrm>
            <a:off x="863588" y="6129300"/>
            <a:ext cx="410344" cy="446348"/>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ko-KR" altLang="en-US">
              <a:solidFill>
                <a:prstClr val="white"/>
              </a:solidFill>
            </a:endParaRPr>
          </a:p>
        </p:txBody>
      </p:sp>
      <p:sp>
        <p:nvSpPr>
          <p:cNvPr id="12" name="슬라이드 번호 개체 틀 11"/>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11</a:t>
            </a:fld>
            <a:endParaRPr lang="en-US" altLang="ja-JP" dirty="0">
              <a:solidFill>
                <a:prstClr val="black">
                  <a:tint val="75000"/>
                </a:prstClr>
              </a:solidFill>
            </a:endParaRPr>
          </a:p>
        </p:txBody>
      </p:sp>
    </p:spTree>
    <p:extLst>
      <p:ext uri="{BB962C8B-B14F-4D97-AF65-F5344CB8AC3E}">
        <p14:creationId xmlns:p14="http://schemas.microsoft.com/office/powerpoint/2010/main" val="3849413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4. Nuclear reaction rate</a:t>
            </a:r>
            <a:endParaRPr kumimoji="1" lang="ja-JP" altLang="en-US" sz="2800" b="1" baseline="30000" dirty="0">
              <a:solidFill>
                <a:prstClr val="black"/>
              </a:solidFill>
              <a:latin typeface="Arial" pitchFamily="34" charset="0"/>
            </a:endParaRPr>
          </a:p>
        </p:txBody>
      </p:sp>
      <p:sp>
        <p:nvSpPr>
          <p:cNvPr id="3" name="Text Box 36"/>
          <p:cNvSpPr txBox="1">
            <a:spLocks noChangeArrowheads="1"/>
          </p:cNvSpPr>
          <p:nvPr/>
        </p:nvSpPr>
        <p:spPr bwMode="auto">
          <a:xfrm>
            <a:off x="0" y="654012"/>
            <a:ext cx="9144000" cy="1723549"/>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Binding energies of X-nuclei </a:t>
            </a:r>
            <a:r>
              <a:rPr kumimoji="1" lang="en-US" altLang="ja-JP" sz="2200" dirty="0">
                <a:solidFill>
                  <a:prstClr val="black"/>
                </a:solidFill>
                <a:latin typeface="Arial" pitchFamily="34" charset="0"/>
                <a:cs typeface="Arial" pitchFamily="34" charset="0"/>
                <a:sym typeface="Wingdings" pitchFamily="2" charset="2"/>
              </a:rPr>
              <a:t> </a:t>
            </a:r>
            <a:r>
              <a:rPr kumimoji="1" lang="en-US" altLang="ja-JP" sz="2200" dirty="0">
                <a:solidFill>
                  <a:srgbClr val="FF0000"/>
                </a:solidFill>
                <a:latin typeface="Arial" pitchFamily="34" charset="0"/>
                <a:cs typeface="Arial" pitchFamily="34" charset="0"/>
                <a:sym typeface="Wingdings" pitchFamily="2" charset="2"/>
              </a:rPr>
              <a:t>r</a:t>
            </a:r>
            <a:r>
              <a:rPr kumimoji="1" lang="en-US" altLang="ja-JP" sz="2200" dirty="0">
                <a:solidFill>
                  <a:srgbClr val="FF0000"/>
                </a:solidFill>
                <a:latin typeface="Arial" pitchFamily="34" charset="0"/>
                <a:cs typeface="Arial" pitchFamily="34" charset="0"/>
              </a:rPr>
              <a:t>eaction Q-values, detailed balance</a:t>
            </a:r>
          </a:p>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Reaction rates of X-nuclei are estimated with those of normal nuclei</a:t>
            </a:r>
          </a:p>
          <a:p>
            <a:pPr fontAlgn="base" latinLnBrk="0">
              <a:spcBef>
                <a:spcPct val="0"/>
              </a:spcBef>
              <a:spcAft>
                <a:spcPct val="0"/>
              </a:spcAft>
            </a:pPr>
            <a:r>
              <a:rPr kumimoji="1" lang="en-US" altLang="ja-JP" sz="2200" dirty="0">
                <a:solidFill>
                  <a:prstClr val="black"/>
                </a:solidFill>
                <a:latin typeface="Arial" pitchFamily="34" charset="0"/>
                <a:cs typeface="Arial" pitchFamily="34" charset="0"/>
              </a:rPr>
              <a:t>	</a:t>
            </a:r>
            <a:r>
              <a:rPr kumimoji="1" lang="en-US" altLang="ja-JP" sz="2200" dirty="0">
                <a:solidFill>
                  <a:srgbClr val="FF0000"/>
                </a:solidFill>
                <a:latin typeface="Arial" pitchFamily="34" charset="0"/>
                <a:cs typeface="Arial" pitchFamily="34" charset="0"/>
              </a:rPr>
              <a:t>correcting for </a:t>
            </a:r>
            <a:r>
              <a:rPr kumimoji="1" lang="en-US" altLang="ja-JP" sz="2200" dirty="0">
                <a:solidFill>
                  <a:prstClr val="black"/>
                </a:solidFill>
                <a:latin typeface="Arial" pitchFamily="34" charset="0"/>
                <a:cs typeface="Arial" pitchFamily="34" charset="0"/>
              </a:rPr>
              <a:t>charge number and reduced mass</a:t>
            </a:r>
          </a:p>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We adopt cross sections calculated with </a:t>
            </a:r>
            <a:r>
              <a:rPr kumimoji="1" lang="en-US" altLang="ja-JP" sz="2200" dirty="0">
                <a:solidFill>
                  <a:srgbClr val="FF0000"/>
                </a:solidFill>
                <a:latin typeface="Arial" pitchFamily="34" charset="0"/>
                <a:cs typeface="Arial" pitchFamily="34" charset="0"/>
              </a:rPr>
              <a:t>a quantum three-body model</a:t>
            </a:r>
            <a:r>
              <a:rPr kumimoji="1" lang="en-US" altLang="ja-JP" dirty="0">
                <a:solidFill>
                  <a:prstClr val="black"/>
                </a:solidFill>
                <a:latin typeface="Arial" pitchFamily="34" charset="0"/>
                <a:cs typeface="Arial" pitchFamily="34" charset="0"/>
              </a:rPr>
              <a:t>		</a:t>
            </a:r>
            <a:r>
              <a:rPr kumimoji="1" lang="en-US" altLang="ja-JP" sz="1600" dirty="0">
                <a:solidFill>
                  <a:prstClr val="black"/>
                </a:solidFill>
                <a:latin typeface="Arial" pitchFamily="34" charset="0"/>
                <a:cs typeface="Arial" pitchFamily="34" charset="0"/>
              </a:rPr>
              <a:t>(Hamaguchi et al. 2007, Kamimura et al. 2008)</a:t>
            </a:r>
            <a:endParaRPr kumimoji="1" lang="en-US" altLang="ja-JP" sz="2200" dirty="0">
              <a:solidFill>
                <a:prstClr val="black"/>
              </a:solidFill>
              <a:latin typeface="Arial" pitchFamily="34" charset="0"/>
              <a:cs typeface="Arial" pitchFamily="34" charset="0"/>
            </a:endParaRPr>
          </a:p>
        </p:txBody>
      </p:sp>
      <p:sp>
        <p:nvSpPr>
          <p:cNvPr id="4" name="Text Box 36"/>
          <p:cNvSpPr txBox="1">
            <a:spLocks noChangeArrowheads="1"/>
          </p:cNvSpPr>
          <p:nvPr/>
        </p:nvSpPr>
        <p:spPr bwMode="auto">
          <a:xfrm>
            <a:off x="0" y="2564904"/>
            <a:ext cx="9144000" cy="430887"/>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Important resonant reaction:</a:t>
            </a:r>
            <a:endParaRPr kumimoji="1" lang="en-US" altLang="ja-JP" sz="2000" dirty="0">
              <a:solidFill>
                <a:prstClr val="black"/>
              </a:solidFill>
              <a:latin typeface="Arial" pitchFamily="34" charset="0"/>
              <a:cs typeface="Arial" pitchFamily="34" charset="0"/>
            </a:endParaRPr>
          </a:p>
        </p:txBody>
      </p:sp>
      <p:grpSp>
        <p:nvGrpSpPr>
          <p:cNvPr id="2" name="グループ化 149"/>
          <p:cNvGrpSpPr>
            <a:grpSpLocks/>
          </p:cNvGrpSpPr>
          <p:nvPr/>
        </p:nvGrpSpPr>
        <p:grpSpPr bwMode="auto">
          <a:xfrm>
            <a:off x="971550" y="2850926"/>
            <a:ext cx="7346950" cy="676275"/>
            <a:chOff x="811161" y="1347759"/>
            <a:chExt cx="7347672" cy="676278"/>
          </a:xfrm>
        </p:grpSpPr>
        <p:grpSp>
          <p:nvGrpSpPr>
            <p:cNvPr id="5" name="グループ化 29"/>
            <p:cNvGrpSpPr>
              <a:grpSpLocks/>
            </p:cNvGrpSpPr>
            <p:nvPr/>
          </p:nvGrpSpPr>
          <p:grpSpPr bwMode="auto">
            <a:xfrm>
              <a:off x="4170357" y="1493811"/>
              <a:ext cx="957540" cy="493713"/>
              <a:chOff x="1504908" y="3136896"/>
              <a:chExt cx="957540" cy="493713"/>
            </a:xfrm>
          </p:grpSpPr>
          <p:grpSp>
            <p:nvGrpSpPr>
              <p:cNvPr id="6" name="グループ化 26"/>
              <p:cNvGrpSpPr>
                <a:grpSpLocks/>
              </p:cNvGrpSpPr>
              <p:nvPr/>
            </p:nvGrpSpPr>
            <p:grpSpPr bwMode="auto">
              <a:xfrm>
                <a:off x="1723986" y="3173409"/>
                <a:ext cx="457200" cy="457200"/>
                <a:chOff x="-649359" y="3136896"/>
                <a:chExt cx="457200" cy="457200"/>
              </a:xfrm>
            </p:grpSpPr>
            <p:sp>
              <p:nvSpPr>
                <p:cNvPr id="40" name="円/楕円 39"/>
                <p:cNvSpPr>
                  <a:spLocks noChangeAspect="1"/>
                </p:cNvSpPr>
                <p:nvPr/>
              </p:nvSpPr>
              <p:spPr>
                <a:xfrm>
                  <a:off x="-649056" y="3136895"/>
                  <a:ext cx="457245" cy="457202"/>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41" name="円/楕円 40"/>
                <p:cNvSpPr>
                  <a:spLocks noChangeAspect="1"/>
                </p:cNvSpPr>
                <p:nvPr/>
              </p:nvSpPr>
              <p:spPr>
                <a:xfrm>
                  <a:off x="-539507" y="3319458"/>
                  <a:ext cx="92084"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38" name="テキスト ボックス 197"/>
              <p:cNvSpPr txBox="1">
                <a:spLocks noChangeArrowheads="1"/>
              </p:cNvSpPr>
              <p:nvPr/>
            </p:nvSpPr>
            <p:spPr bwMode="auto">
              <a:xfrm>
                <a:off x="1979577" y="3173409"/>
                <a:ext cx="482871" cy="369333"/>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39" name="テキスト ボックス 198"/>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16" name="テキスト ボックス 163"/>
            <p:cNvSpPr txBox="1">
              <a:spLocks noChangeArrowheads="1"/>
            </p:cNvSpPr>
            <p:nvPr/>
          </p:nvSpPr>
          <p:spPr bwMode="auto">
            <a:xfrm>
              <a:off x="7346988" y="1384272"/>
              <a:ext cx="27924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Symbol" pitchFamily="18" charset="2"/>
                </a:rPr>
                <a:t>g</a:t>
              </a:r>
              <a:endParaRPr kumimoji="1" lang="ja-JP" altLang="en-US" baseline="30000" dirty="0">
                <a:solidFill>
                  <a:prstClr val="black"/>
                </a:solidFill>
                <a:latin typeface="Symbol" pitchFamily="18" charset="2"/>
              </a:endParaRPr>
            </a:p>
          </p:txBody>
        </p:sp>
        <p:sp>
          <p:nvSpPr>
            <p:cNvPr id="17" name="右矢印 16"/>
            <p:cNvSpPr/>
            <p:nvPr/>
          </p:nvSpPr>
          <p:spPr>
            <a:xfrm>
              <a:off x="5266124"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nvGrpSpPr>
            <p:cNvPr id="7" name="グループ化 59"/>
            <p:cNvGrpSpPr>
              <a:grpSpLocks/>
            </p:cNvGrpSpPr>
            <p:nvPr/>
          </p:nvGrpSpPr>
          <p:grpSpPr bwMode="auto">
            <a:xfrm>
              <a:off x="1979577" y="1457298"/>
              <a:ext cx="880371" cy="484506"/>
              <a:chOff x="1870038" y="2297097"/>
              <a:chExt cx="880371" cy="484506"/>
            </a:xfrm>
          </p:grpSpPr>
          <p:sp>
            <p:nvSpPr>
              <p:cNvPr id="33" name="円/楕円 32"/>
              <p:cNvSpPr>
                <a:spLocks noChangeAspect="1"/>
              </p:cNvSpPr>
              <p:nvPr/>
            </p:nvSpPr>
            <p:spPr>
              <a:xfrm>
                <a:off x="2052718" y="2370121"/>
                <a:ext cx="411203" cy="411164"/>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34" name="円/楕円 33"/>
              <p:cNvSpPr>
                <a:spLocks noChangeAspect="1"/>
              </p:cNvSpPr>
              <p:nvPr/>
            </p:nvSpPr>
            <p:spPr>
              <a:xfrm>
                <a:off x="2162266" y="2552684"/>
                <a:ext cx="90497" cy="9048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35" name="テキスト ボックス 194"/>
              <p:cNvSpPr txBox="1">
                <a:spLocks noChangeArrowheads="1"/>
              </p:cNvSpPr>
              <p:nvPr/>
            </p:nvSpPr>
            <p:spPr bwMode="auto">
              <a:xfrm>
                <a:off x="1870038" y="2333610"/>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36" name="テキスト ボックス 195"/>
              <p:cNvSpPr txBox="1">
                <a:spLocks noChangeArrowheads="1"/>
              </p:cNvSpPr>
              <p:nvPr/>
            </p:nvSpPr>
            <p:spPr bwMode="auto">
              <a:xfrm>
                <a:off x="2198655" y="2297097"/>
                <a:ext cx="55175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7</a:t>
                </a:r>
                <a:r>
                  <a:rPr kumimoji="1" lang="en-US" altLang="ja-JP" dirty="0">
                    <a:solidFill>
                      <a:prstClr val="black"/>
                    </a:solidFill>
                    <a:latin typeface="Arial" pitchFamily="34" charset="0"/>
                    <a:cs typeface="Arial" pitchFamily="34" charset="0"/>
                  </a:rPr>
                  <a:t>Be</a:t>
                </a:r>
                <a:endParaRPr kumimoji="1" lang="ja-JP" altLang="en-US" baseline="30000" dirty="0">
                  <a:solidFill>
                    <a:prstClr val="black"/>
                  </a:solidFill>
                  <a:latin typeface="Arial" pitchFamily="34" charset="0"/>
                  <a:cs typeface="Arial" pitchFamily="34" charset="0"/>
                </a:endParaRPr>
              </a:p>
            </p:txBody>
          </p:sp>
        </p:grpSp>
        <p:sp>
          <p:nvSpPr>
            <p:cNvPr id="19" name="右矢印 18"/>
            <p:cNvSpPr/>
            <p:nvPr/>
          </p:nvSpPr>
          <p:spPr>
            <a:xfrm>
              <a:off x="3257739"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cxnSp>
          <p:nvCxnSpPr>
            <p:cNvPr id="20" name="直線矢印コネクタ 19"/>
            <p:cNvCxnSpPr/>
            <p:nvPr/>
          </p:nvCxnSpPr>
          <p:spPr>
            <a:xfrm flipV="1">
              <a:off x="1139806" y="1749399"/>
              <a:ext cx="638238"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8" name="グループ化 70"/>
            <p:cNvGrpSpPr>
              <a:grpSpLocks/>
            </p:cNvGrpSpPr>
            <p:nvPr/>
          </p:nvGrpSpPr>
          <p:grpSpPr bwMode="auto">
            <a:xfrm>
              <a:off x="811161" y="1347759"/>
              <a:ext cx="319725" cy="465777"/>
              <a:chOff x="555570" y="2260584"/>
              <a:chExt cx="319725" cy="465777"/>
            </a:xfrm>
          </p:grpSpPr>
          <p:sp>
            <p:nvSpPr>
              <p:cNvPr id="31" name="円/楕円 30"/>
              <p:cNvSpPr>
                <a:spLocks noChangeAspect="1"/>
              </p:cNvSpPr>
              <p:nvPr/>
            </p:nvSpPr>
            <p:spPr>
              <a:xfrm>
                <a:off x="738151" y="2589198"/>
                <a:ext cx="136538" cy="136526"/>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32" name="テキスト ボックス 191"/>
              <p:cNvSpPr txBox="1">
                <a:spLocks noChangeArrowheads="1"/>
              </p:cNvSpPr>
              <p:nvPr/>
            </p:nvSpPr>
            <p:spPr bwMode="auto">
              <a:xfrm>
                <a:off x="555570" y="2260584"/>
                <a:ext cx="312906"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p</a:t>
                </a:r>
                <a:endParaRPr kumimoji="1" lang="ja-JP" altLang="en-US" baseline="30000" dirty="0">
                  <a:solidFill>
                    <a:prstClr val="black"/>
                  </a:solidFill>
                  <a:latin typeface="Arial" pitchFamily="34" charset="0"/>
                  <a:cs typeface="Arial" pitchFamily="34" charset="0"/>
                </a:endParaRPr>
              </a:p>
            </p:txBody>
          </p:sp>
        </p:grpSp>
        <p:grpSp>
          <p:nvGrpSpPr>
            <p:cNvPr id="9" name="グループ化 29"/>
            <p:cNvGrpSpPr>
              <a:grpSpLocks/>
            </p:cNvGrpSpPr>
            <p:nvPr/>
          </p:nvGrpSpPr>
          <p:grpSpPr bwMode="auto">
            <a:xfrm>
              <a:off x="6251598" y="1530324"/>
              <a:ext cx="898183" cy="493713"/>
              <a:chOff x="1504908" y="3136896"/>
              <a:chExt cx="898183" cy="493713"/>
            </a:xfrm>
          </p:grpSpPr>
          <p:grpSp>
            <p:nvGrpSpPr>
              <p:cNvPr id="10" name="グループ化 26"/>
              <p:cNvGrpSpPr>
                <a:grpSpLocks/>
              </p:cNvGrpSpPr>
              <p:nvPr/>
            </p:nvGrpSpPr>
            <p:grpSpPr bwMode="auto">
              <a:xfrm>
                <a:off x="1723986" y="3173409"/>
                <a:ext cx="457200" cy="457200"/>
                <a:chOff x="-649359" y="3136896"/>
                <a:chExt cx="457200" cy="457200"/>
              </a:xfrm>
            </p:grpSpPr>
            <p:sp>
              <p:nvSpPr>
                <p:cNvPr id="29" name="円/楕円 28"/>
                <p:cNvSpPr>
                  <a:spLocks noChangeAspect="1"/>
                </p:cNvSpPr>
                <p:nvPr/>
              </p:nvSpPr>
              <p:spPr>
                <a:xfrm>
                  <a:off x="-648880" y="3136894"/>
                  <a:ext cx="427079" cy="457202"/>
                </a:xfrm>
                <a:prstGeom prst="ellipse">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30" name="円/楕円 29"/>
                <p:cNvSpPr>
                  <a:spLocks noChangeAspect="1"/>
                </p:cNvSpPr>
                <p:nvPr/>
              </p:nvSpPr>
              <p:spPr>
                <a:xfrm>
                  <a:off x="-575848" y="3373433"/>
                  <a:ext cx="90496"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27" name="テキスト ボックス 183"/>
              <p:cNvSpPr txBox="1">
                <a:spLocks noChangeArrowheads="1"/>
              </p:cNvSpPr>
              <p:nvPr/>
            </p:nvSpPr>
            <p:spPr bwMode="auto">
              <a:xfrm>
                <a:off x="1979577" y="3173409"/>
                <a:ext cx="42351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endParaRPr kumimoji="1" lang="ja-JP" altLang="en-US" baseline="30000" dirty="0">
                  <a:solidFill>
                    <a:prstClr val="black"/>
                  </a:solidFill>
                  <a:latin typeface="Arial" pitchFamily="34" charset="0"/>
                  <a:cs typeface="Arial" pitchFamily="34" charset="0"/>
                </a:endParaRPr>
              </a:p>
            </p:txBody>
          </p:sp>
          <p:sp>
            <p:nvSpPr>
              <p:cNvPr id="28" name="テキスト ボックス 184"/>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23" name="フリーフォーム 22"/>
            <p:cNvSpPr/>
            <p:nvPr/>
          </p:nvSpPr>
          <p:spPr>
            <a:xfrm>
              <a:off x="7164960" y="1676373"/>
              <a:ext cx="993873" cy="263526"/>
            </a:xfrm>
            <a:custGeom>
              <a:avLst/>
              <a:gdLst>
                <a:gd name="connsiteX0" fmla="*/ 0 w 994410"/>
                <a:gd name="connsiteY0" fmla="*/ 150495 h 262890"/>
                <a:gd name="connsiteX1" fmla="*/ 91440 w 994410"/>
                <a:gd name="connsiteY1" fmla="*/ 70485 h 262890"/>
                <a:gd name="connsiteX2" fmla="*/ 160020 w 994410"/>
                <a:gd name="connsiteY2" fmla="*/ 253365 h 262890"/>
                <a:gd name="connsiteX3" fmla="*/ 251460 w 994410"/>
                <a:gd name="connsiteY3" fmla="*/ 127635 h 262890"/>
                <a:gd name="connsiteX4" fmla="*/ 308610 w 994410"/>
                <a:gd name="connsiteY4" fmla="*/ 230505 h 262890"/>
                <a:gd name="connsiteX5" fmla="*/ 434340 w 994410"/>
                <a:gd name="connsiteY5" fmla="*/ 1905 h 262890"/>
                <a:gd name="connsiteX6" fmla="*/ 560070 w 994410"/>
                <a:gd name="connsiteY6" fmla="*/ 241935 h 262890"/>
                <a:gd name="connsiteX7" fmla="*/ 605790 w 994410"/>
                <a:gd name="connsiteY7" fmla="*/ 104775 h 262890"/>
                <a:gd name="connsiteX8" fmla="*/ 697230 w 994410"/>
                <a:gd name="connsiteY8" fmla="*/ 196215 h 262890"/>
                <a:gd name="connsiteX9" fmla="*/ 777240 w 994410"/>
                <a:gd name="connsiteY9" fmla="*/ 150495 h 262890"/>
                <a:gd name="connsiteX10" fmla="*/ 925830 w 994410"/>
                <a:gd name="connsiteY10" fmla="*/ 173355 h 262890"/>
                <a:gd name="connsiteX11" fmla="*/ 994410 w 994410"/>
                <a:gd name="connsiteY11" fmla="*/ 139065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4410" h="262890">
                  <a:moveTo>
                    <a:pt x="0" y="150495"/>
                  </a:moveTo>
                  <a:cubicBezTo>
                    <a:pt x="32385" y="101917"/>
                    <a:pt x="64770" y="53340"/>
                    <a:pt x="91440" y="70485"/>
                  </a:cubicBezTo>
                  <a:cubicBezTo>
                    <a:pt x="118110" y="87630"/>
                    <a:pt x="133350" y="243840"/>
                    <a:pt x="160020" y="253365"/>
                  </a:cubicBezTo>
                  <a:cubicBezTo>
                    <a:pt x="186690" y="262890"/>
                    <a:pt x="226695" y="131445"/>
                    <a:pt x="251460" y="127635"/>
                  </a:cubicBezTo>
                  <a:cubicBezTo>
                    <a:pt x="276225" y="123825"/>
                    <a:pt x="278130" y="251460"/>
                    <a:pt x="308610" y="230505"/>
                  </a:cubicBezTo>
                  <a:cubicBezTo>
                    <a:pt x="339090" y="209550"/>
                    <a:pt x="392430" y="0"/>
                    <a:pt x="434340" y="1905"/>
                  </a:cubicBezTo>
                  <a:cubicBezTo>
                    <a:pt x="476250" y="3810"/>
                    <a:pt x="531495" y="224790"/>
                    <a:pt x="560070" y="241935"/>
                  </a:cubicBezTo>
                  <a:cubicBezTo>
                    <a:pt x="588645" y="259080"/>
                    <a:pt x="582930" y="112395"/>
                    <a:pt x="605790" y="104775"/>
                  </a:cubicBezTo>
                  <a:cubicBezTo>
                    <a:pt x="628650" y="97155"/>
                    <a:pt x="668655" y="188595"/>
                    <a:pt x="697230" y="196215"/>
                  </a:cubicBezTo>
                  <a:cubicBezTo>
                    <a:pt x="725805" y="203835"/>
                    <a:pt x="739140" y="154305"/>
                    <a:pt x="777240" y="150495"/>
                  </a:cubicBezTo>
                  <a:cubicBezTo>
                    <a:pt x="815340" y="146685"/>
                    <a:pt x="889635" y="175260"/>
                    <a:pt x="925830" y="173355"/>
                  </a:cubicBezTo>
                  <a:cubicBezTo>
                    <a:pt x="962025" y="171450"/>
                    <a:pt x="978217" y="155257"/>
                    <a:pt x="994410" y="139065"/>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latinLnBrk="0">
                <a:spcBef>
                  <a:spcPct val="0"/>
                </a:spcBef>
                <a:spcAft>
                  <a:spcPct val="0"/>
                </a:spcAft>
                <a:defRPr/>
              </a:pPr>
              <a:endParaRPr kumimoji="1" lang="ja-JP" altLang="en-US" dirty="0">
                <a:solidFill>
                  <a:prstClr val="black"/>
                </a:solidFill>
              </a:endParaRPr>
            </a:p>
          </p:txBody>
        </p:sp>
        <p:cxnSp>
          <p:nvCxnSpPr>
            <p:cNvPr id="24" name="直線コネクタ 23"/>
            <p:cNvCxnSpPr/>
            <p:nvPr/>
          </p:nvCxnSpPr>
          <p:spPr>
            <a:xfrm rot="10800000">
              <a:off x="8041346" y="1749399"/>
              <a:ext cx="109549" cy="730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23" idx="11"/>
            </p:cNvCxnSpPr>
            <p:nvPr/>
          </p:nvCxnSpPr>
          <p:spPr>
            <a:xfrm flipH="1">
              <a:off x="8041346" y="1816074"/>
              <a:ext cx="117487" cy="1158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Box 20"/>
          <p:cNvSpPr txBox="1">
            <a:spLocks noChangeArrowheads="1"/>
          </p:cNvSpPr>
          <p:nvPr/>
        </p:nvSpPr>
        <p:spPr bwMode="auto">
          <a:xfrm>
            <a:off x="35496" y="3787675"/>
            <a:ext cx="968535" cy="707886"/>
          </a:xfrm>
          <a:prstGeom prst="rect">
            <a:avLst/>
          </a:prstGeom>
          <a:noFill/>
          <a:ln w="12700">
            <a:noFill/>
            <a:miter lim="800000"/>
            <a:headEnd type="none" w="sm" len="sm"/>
            <a:tailEnd type="none" w="sm" len="sm"/>
          </a:ln>
        </p:spPr>
        <p:txBody>
          <a:bodyPr wrap="none">
            <a:spAutoFit/>
          </a:bodyPr>
          <a:lstStyle/>
          <a:p>
            <a:pPr algn="ctr" fontAlgn="base" latinLnBrk="0">
              <a:spcBef>
                <a:spcPct val="0"/>
              </a:spcBef>
              <a:spcAft>
                <a:spcPct val="0"/>
              </a:spcAft>
            </a:pPr>
            <a:r>
              <a:rPr kumimoji="1" lang="en-US" altLang="ja-JP" sz="2000" dirty="0">
                <a:solidFill>
                  <a:prstClr val="black"/>
                </a:solidFill>
                <a:latin typeface="Arial" pitchFamily="34" charset="0"/>
                <a:cs typeface="Arial" pitchFamily="34" charset="0"/>
              </a:rPr>
              <a:t>energy</a:t>
            </a:r>
            <a:endParaRPr kumimoji="1" lang="en-US" altLang="ja-JP" sz="2000" dirty="0">
              <a:solidFill>
                <a:prstClr val="black"/>
              </a:solidFill>
              <a:latin typeface="Arial" pitchFamily="34" charset="0"/>
              <a:cs typeface="Arial" pitchFamily="34" charset="0"/>
            </a:endParaRPr>
          </a:p>
          <a:p>
            <a:pPr algn="ctr" fontAlgn="base" latinLnBrk="0">
              <a:spcBef>
                <a:spcPct val="0"/>
              </a:spcBef>
              <a:spcAft>
                <a:spcPct val="0"/>
              </a:spcAft>
            </a:pPr>
            <a:r>
              <a:rPr kumimoji="1" lang="en-US" altLang="ja-JP" sz="2000" dirty="0">
                <a:solidFill>
                  <a:prstClr val="black"/>
                </a:solidFill>
                <a:latin typeface="Arial" pitchFamily="34" charset="0"/>
                <a:cs typeface="Arial" pitchFamily="34" charset="0"/>
              </a:rPr>
              <a:t>(MeV)</a:t>
            </a:r>
          </a:p>
        </p:txBody>
      </p:sp>
      <p:cxnSp>
        <p:nvCxnSpPr>
          <p:cNvPr id="43" name="直線矢印コネクタ 22"/>
          <p:cNvCxnSpPr>
            <a:cxnSpLocks noChangeShapeType="1"/>
          </p:cNvCxnSpPr>
          <p:nvPr/>
        </p:nvCxnSpPr>
        <p:spPr bwMode="auto">
          <a:xfrm flipV="1">
            <a:off x="1221438" y="3822600"/>
            <a:ext cx="0" cy="1944688"/>
          </a:xfrm>
          <a:prstGeom prst="straightConnector1">
            <a:avLst/>
          </a:prstGeom>
          <a:noFill/>
          <a:ln w="12700" algn="ctr">
            <a:solidFill>
              <a:schemeClr val="tx1"/>
            </a:solidFill>
            <a:round/>
            <a:headEnd type="none" w="sm" len="sm"/>
            <a:tailEnd type="arrow" w="med" len="med"/>
          </a:ln>
        </p:spPr>
      </p:cxnSp>
      <p:sp>
        <p:nvSpPr>
          <p:cNvPr id="44" name="テキスト ボックス 227"/>
          <p:cNvSpPr txBox="1">
            <a:spLocks noChangeArrowheads="1"/>
          </p:cNvSpPr>
          <p:nvPr/>
        </p:nvSpPr>
        <p:spPr bwMode="auto">
          <a:xfrm>
            <a:off x="4427984" y="4543325"/>
            <a:ext cx="4716016" cy="615553"/>
          </a:xfrm>
          <a:prstGeom prst="rect">
            <a:avLst/>
          </a:prstGeom>
          <a:noFill/>
          <a:ln w="9525">
            <a:noFill/>
            <a:miter lim="800000"/>
            <a:headEnd/>
            <a:tailEnd/>
          </a:ln>
        </p:spPr>
        <p:txBody>
          <a:bodyPr wrap="squar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atomic GS composed of </a:t>
            </a:r>
            <a:r>
              <a:rPr kumimoji="1" lang="en-US" altLang="ja-JP" dirty="0">
                <a:solidFill>
                  <a:srgbClr val="FF0000"/>
                </a:solidFill>
                <a:latin typeface="Arial" pitchFamily="34" charset="0"/>
                <a:cs typeface="Arial" pitchFamily="34" charset="0"/>
              </a:rPr>
              <a:t>nuclear ES </a:t>
            </a:r>
            <a:r>
              <a:rPr kumimoji="1" lang="en-US" altLang="ja-JP" dirty="0">
                <a:solidFill>
                  <a:prstClr val="black"/>
                </a:solidFill>
                <a:latin typeface="Arial" pitchFamily="34" charset="0"/>
                <a:cs typeface="Arial" pitchFamily="34" charset="0"/>
              </a:rPr>
              <a:t>and X</a:t>
            </a:r>
            <a:r>
              <a:rPr kumimoji="1" lang="en-US" altLang="ja-JP" baseline="30000" dirty="0">
                <a:solidFill>
                  <a:prstClr val="black"/>
                </a:solidFill>
                <a:latin typeface="Arial" pitchFamily="34" charset="0"/>
                <a:cs typeface="Arial" pitchFamily="34" charset="0"/>
              </a:rPr>
              <a:t>-</a:t>
            </a:r>
            <a:endParaRPr kumimoji="1" lang="en-US" altLang="ja-JP"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sz="1600" dirty="0">
                <a:solidFill>
                  <a:prstClr val="black"/>
                </a:solidFill>
                <a:latin typeface="Arial" pitchFamily="34" charset="0"/>
                <a:cs typeface="Arial" pitchFamily="34" charset="0"/>
              </a:rPr>
              <a:t>(MK, Kajino, Boyd, Yoshida, Mathews, PRD 2007)</a:t>
            </a:r>
            <a:endParaRPr kumimoji="1" lang="ja-JP" altLang="en-US" sz="1600" dirty="0">
              <a:solidFill>
                <a:prstClr val="black"/>
              </a:solidFill>
              <a:latin typeface="Arial" pitchFamily="34" charset="0"/>
              <a:cs typeface="Arial" pitchFamily="34" charset="0"/>
            </a:endParaRPr>
          </a:p>
        </p:txBody>
      </p:sp>
      <p:sp>
        <p:nvSpPr>
          <p:cNvPr id="45" name="テキスト ボックス 228"/>
          <p:cNvSpPr txBox="1">
            <a:spLocks noChangeArrowheads="1"/>
          </p:cNvSpPr>
          <p:nvPr/>
        </p:nvSpPr>
        <p:spPr bwMode="auto">
          <a:xfrm>
            <a:off x="4534917" y="3932138"/>
            <a:ext cx="2937774" cy="646331"/>
          </a:xfrm>
          <a:prstGeom prst="rect">
            <a:avLst/>
          </a:prstGeom>
          <a:noFill/>
          <a:ln w="9525">
            <a:noFill/>
            <a:miter lim="800000"/>
            <a:headEnd/>
            <a:tailEnd/>
          </a:ln>
        </p:spPr>
        <p:txBody>
          <a:bodyPr wrap="square">
            <a:spAutoFit/>
          </a:bodyPr>
          <a:lstStyle/>
          <a:p>
            <a:pPr fontAlgn="base" latinLnBrk="0">
              <a:spcBef>
                <a:spcPct val="0"/>
              </a:spcBef>
              <a:spcAft>
                <a:spcPct val="0"/>
              </a:spcAft>
              <a:defRPr/>
            </a:pPr>
            <a:r>
              <a:rPr kumimoji="1" lang="en-US" altLang="ja-JP" dirty="0">
                <a:solidFill>
                  <a:srgbClr val="FF0000"/>
                </a:solidFill>
                <a:latin typeface="Arial" pitchFamily="34" charset="0"/>
                <a:cs typeface="Arial" pitchFamily="34" charset="0"/>
              </a:rPr>
              <a:t>atomic ES</a:t>
            </a:r>
            <a:endParaRPr kumimoji="1" lang="en-US" altLang="ja-JP" dirty="0">
              <a:solidFill>
                <a:srgbClr val="FF0000"/>
              </a:solidFill>
              <a:latin typeface="Arial" pitchFamily="34" charset="0"/>
              <a:cs typeface="Arial" pitchFamily="34" charset="0"/>
            </a:endParaRPr>
          </a:p>
          <a:p>
            <a:pPr fontAlgn="base" latinLnBrk="0">
              <a:spcBef>
                <a:spcPct val="0"/>
              </a:spcBef>
              <a:spcAft>
                <a:spcPct val="0"/>
              </a:spcAft>
              <a:defRPr/>
            </a:pPr>
            <a:r>
              <a:rPr kumimoji="1" lang="en-US" altLang="ja-JP" dirty="0">
                <a:solidFill>
                  <a:prstClr val="black"/>
                </a:solidFill>
                <a:latin typeface="Arial" pitchFamily="34" charset="0"/>
                <a:cs typeface="Arial" pitchFamily="34" charset="0"/>
              </a:rPr>
              <a:t>(Bird et al. 2007)</a:t>
            </a:r>
            <a:endParaRPr kumimoji="1" lang="ja-JP" altLang="en-US" dirty="0">
              <a:solidFill>
                <a:prstClr val="black"/>
              </a:solidFill>
              <a:latin typeface="Arial" pitchFamily="34" charset="0"/>
              <a:cs typeface="Arial" pitchFamily="34" charset="0"/>
            </a:endParaRPr>
          </a:p>
        </p:txBody>
      </p:sp>
      <p:sp>
        <p:nvSpPr>
          <p:cNvPr id="46" name="Line 7"/>
          <p:cNvSpPr>
            <a:spLocks noChangeShapeType="1"/>
          </p:cNvSpPr>
          <p:nvPr/>
        </p:nvSpPr>
        <p:spPr bwMode="auto">
          <a:xfrm flipH="1">
            <a:off x="2826401" y="3941663"/>
            <a:ext cx="0" cy="1692275"/>
          </a:xfrm>
          <a:prstGeom prst="line">
            <a:avLst/>
          </a:prstGeom>
          <a:noFill/>
          <a:ln w="1905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7" name="Line 8"/>
          <p:cNvSpPr>
            <a:spLocks noChangeShapeType="1"/>
          </p:cNvSpPr>
          <p:nvPr/>
        </p:nvSpPr>
        <p:spPr bwMode="auto">
          <a:xfrm>
            <a:off x="2842276" y="5624413"/>
            <a:ext cx="1584325" cy="0"/>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8" name="Text Box 11"/>
          <p:cNvSpPr txBox="1">
            <a:spLocks noChangeArrowheads="1"/>
          </p:cNvSpPr>
          <p:nvPr/>
        </p:nvSpPr>
        <p:spPr bwMode="auto">
          <a:xfrm>
            <a:off x="3310588" y="5624413"/>
            <a:ext cx="564578"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8</a:t>
            </a:r>
            <a:r>
              <a:rPr kumimoji="1" lang="en-US" altLang="ja-JP" sz="2000" dirty="0">
                <a:solidFill>
                  <a:prstClr val="black"/>
                </a:solidFill>
                <a:latin typeface="Arial" pitchFamily="34" charset="0"/>
                <a:cs typeface="Arial" pitchFamily="34" charset="0"/>
              </a:rPr>
              <a:t>B</a:t>
            </a:r>
            <a:r>
              <a:rPr kumimoji="1" lang="en-US" altLang="ja-JP" sz="2000" baseline="-25000" dirty="0">
                <a:solidFill>
                  <a:prstClr val="black"/>
                </a:solidFill>
                <a:latin typeface="Arial" pitchFamily="34" charset="0"/>
                <a:cs typeface="Arial" pitchFamily="34" charset="0"/>
              </a:rPr>
              <a:t>X</a:t>
            </a:r>
          </a:p>
        </p:txBody>
      </p:sp>
      <p:grpSp>
        <p:nvGrpSpPr>
          <p:cNvPr id="11" name="Group 14"/>
          <p:cNvGrpSpPr>
            <a:grpSpLocks/>
          </p:cNvGrpSpPr>
          <p:nvPr/>
        </p:nvGrpSpPr>
        <p:grpSpPr bwMode="auto">
          <a:xfrm>
            <a:off x="1365901" y="5086250"/>
            <a:ext cx="1260475" cy="400050"/>
            <a:chOff x="3696" y="3157"/>
            <a:chExt cx="794" cy="252"/>
          </a:xfrm>
        </p:grpSpPr>
        <p:sp>
          <p:nvSpPr>
            <p:cNvPr id="50" name="Line 12"/>
            <p:cNvSpPr>
              <a:spLocks noChangeShapeType="1"/>
            </p:cNvSpPr>
            <p:nvPr/>
          </p:nvSpPr>
          <p:spPr bwMode="auto">
            <a:xfrm>
              <a:off x="3696" y="3158"/>
              <a:ext cx="794" cy="0"/>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51" name="Text Box 13"/>
            <p:cNvSpPr txBox="1">
              <a:spLocks noChangeArrowheads="1"/>
            </p:cNvSpPr>
            <p:nvPr/>
          </p:nvSpPr>
          <p:spPr bwMode="auto">
            <a:xfrm>
              <a:off x="3756" y="3157"/>
              <a:ext cx="629" cy="25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Be</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+p</a:t>
              </a:r>
            </a:p>
          </p:txBody>
        </p:sp>
      </p:grpSp>
      <p:sp>
        <p:nvSpPr>
          <p:cNvPr id="52" name="Line 17"/>
          <p:cNvSpPr>
            <a:spLocks noChangeShapeType="1"/>
          </p:cNvSpPr>
          <p:nvPr/>
        </p:nvSpPr>
        <p:spPr bwMode="auto">
          <a:xfrm>
            <a:off x="2735913" y="4763988"/>
            <a:ext cx="1763713" cy="0"/>
          </a:xfrm>
          <a:prstGeom prst="line">
            <a:avLst/>
          </a:prstGeom>
          <a:noFill/>
          <a:ln w="38100">
            <a:solidFill>
              <a:schemeClr val="tx1"/>
            </a:solidFill>
            <a:round/>
            <a:headEnd/>
            <a:tailEn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53" name="Text Box 19"/>
          <p:cNvSpPr txBox="1">
            <a:spLocks noChangeArrowheads="1"/>
          </p:cNvSpPr>
          <p:nvPr/>
        </p:nvSpPr>
        <p:spPr bwMode="auto">
          <a:xfrm>
            <a:off x="2775601" y="3895625"/>
            <a:ext cx="1745991"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8</a:t>
            </a:r>
            <a:r>
              <a:rPr kumimoji="1" lang="en-US" altLang="ja-JP" sz="2000" dirty="0">
                <a:solidFill>
                  <a:prstClr val="black"/>
                </a:solidFill>
                <a:latin typeface="Arial" pitchFamily="34" charset="0"/>
                <a:cs typeface="Arial" pitchFamily="34" charset="0"/>
              </a:rPr>
              <a:t>B</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a:t>
            </a:r>
            <a:r>
              <a:rPr kumimoji="1" lang="en-US" altLang="ja-JP" sz="2000" baseline="30000" dirty="0">
                <a:solidFill>
                  <a:prstClr val="black"/>
                </a:solidFill>
                <a:latin typeface="Arial" pitchFamily="34" charset="0"/>
                <a:cs typeface="Arial" pitchFamily="34" charset="0"/>
              </a:rPr>
              <a:t>a</a:t>
            </a:r>
            <a:r>
              <a:rPr kumimoji="1" lang="en-US" altLang="ja-JP" dirty="0">
                <a:solidFill>
                  <a:prstClr val="black"/>
                </a:solidFill>
                <a:latin typeface="Arial" pitchFamily="34" charset="0"/>
                <a:cs typeface="Arial" pitchFamily="34" charset="0"/>
              </a:rPr>
              <a:t>(n=2, l=1)</a:t>
            </a:r>
          </a:p>
        </p:txBody>
      </p:sp>
      <p:sp>
        <p:nvSpPr>
          <p:cNvPr id="54" name="Line 21"/>
          <p:cNvSpPr>
            <a:spLocks noChangeShapeType="1"/>
          </p:cNvSpPr>
          <p:nvPr/>
        </p:nvSpPr>
        <p:spPr bwMode="auto">
          <a:xfrm flipV="1">
            <a:off x="1978676" y="4771925"/>
            <a:ext cx="1139825" cy="279400"/>
          </a:xfrm>
          <a:prstGeom prst="line">
            <a:avLst/>
          </a:prstGeom>
          <a:noFill/>
          <a:ln w="12700">
            <a:solidFill>
              <a:schemeClr val="tx1"/>
            </a:solidFill>
            <a:round/>
            <a:headEnd type="none" w="sm" len="sm"/>
            <a:tailEnd type="triangl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55" name="Line 22"/>
          <p:cNvSpPr>
            <a:spLocks noChangeShapeType="1"/>
          </p:cNvSpPr>
          <p:nvPr/>
        </p:nvSpPr>
        <p:spPr bwMode="auto">
          <a:xfrm>
            <a:off x="3191526" y="4763988"/>
            <a:ext cx="11112" cy="823912"/>
          </a:xfrm>
          <a:prstGeom prst="line">
            <a:avLst/>
          </a:prstGeom>
          <a:noFill/>
          <a:ln w="12700">
            <a:solidFill>
              <a:schemeClr val="tx1"/>
            </a:solidFill>
            <a:round/>
            <a:headEnd type="none" w="sm" len="sm"/>
            <a:tailEnd type="triangl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56" name="Text Box 23"/>
          <p:cNvSpPr txBox="1">
            <a:spLocks noChangeArrowheads="1"/>
          </p:cNvSpPr>
          <p:nvPr/>
        </p:nvSpPr>
        <p:spPr bwMode="auto">
          <a:xfrm>
            <a:off x="2913713" y="5192613"/>
            <a:ext cx="631825" cy="3079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400" dirty="0">
                <a:solidFill>
                  <a:prstClr val="black"/>
                </a:solidFill>
                <a:latin typeface="Arial" pitchFamily="34" charset="0"/>
                <a:cs typeface="Arial" pitchFamily="34" charset="0"/>
              </a:rPr>
              <a:t>0.770</a:t>
            </a:r>
          </a:p>
        </p:txBody>
      </p:sp>
      <p:sp>
        <p:nvSpPr>
          <p:cNvPr id="57" name="Text Box 24"/>
          <p:cNvSpPr txBox="1">
            <a:spLocks noChangeArrowheads="1"/>
          </p:cNvSpPr>
          <p:nvPr/>
        </p:nvSpPr>
        <p:spPr bwMode="auto">
          <a:xfrm>
            <a:off x="2589863" y="4868763"/>
            <a:ext cx="619125" cy="3079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400" dirty="0">
                <a:solidFill>
                  <a:prstClr val="black"/>
                </a:solidFill>
                <a:latin typeface="Arial" pitchFamily="34" charset="0"/>
                <a:cs typeface="Arial" pitchFamily="34" charset="0"/>
              </a:rPr>
              <a:t>0.117</a:t>
            </a:r>
          </a:p>
        </p:txBody>
      </p:sp>
      <p:sp>
        <p:nvSpPr>
          <p:cNvPr id="58" name="テキスト ボックス 24"/>
          <p:cNvSpPr txBox="1">
            <a:spLocks noChangeArrowheads="1"/>
          </p:cNvSpPr>
          <p:nvPr/>
        </p:nvSpPr>
        <p:spPr bwMode="auto">
          <a:xfrm>
            <a:off x="3850338" y="5587900"/>
            <a:ext cx="403225" cy="369888"/>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2</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59" name="Line 17"/>
          <p:cNvSpPr>
            <a:spLocks noChangeShapeType="1"/>
          </p:cNvSpPr>
          <p:nvPr/>
        </p:nvSpPr>
        <p:spPr bwMode="auto">
          <a:xfrm>
            <a:off x="2742263" y="4292500"/>
            <a:ext cx="1763713" cy="0"/>
          </a:xfrm>
          <a:prstGeom prst="line">
            <a:avLst/>
          </a:prstGeom>
          <a:noFill/>
          <a:ln w="38100">
            <a:solidFill>
              <a:schemeClr val="tx1"/>
            </a:solidFill>
            <a:round/>
            <a:headEnd/>
            <a:tailEn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0" name="Text Box 19"/>
          <p:cNvSpPr txBox="1">
            <a:spLocks noChangeArrowheads="1"/>
          </p:cNvSpPr>
          <p:nvPr/>
        </p:nvSpPr>
        <p:spPr bwMode="auto">
          <a:xfrm>
            <a:off x="3247088" y="4359175"/>
            <a:ext cx="1076325" cy="40005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8</a:t>
            </a:r>
            <a:r>
              <a:rPr kumimoji="1" lang="en-US" altLang="ja-JP" sz="2000" dirty="0">
                <a:solidFill>
                  <a:prstClr val="black"/>
                </a:solidFill>
                <a:latin typeface="Arial" pitchFamily="34" charset="0"/>
                <a:cs typeface="Arial" pitchFamily="34" charset="0"/>
              </a:rPr>
              <a:t>B*(1</a:t>
            </a:r>
            <a:r>
              <a:rPr kumimoji="1" lang="en-US" altLang="ja-JP" sz="2000" baseline="30000" dirty="0">
                <a:solidFill>
                  <a:prstClr val="black"/>
                </a:solidFill>
                <a:latin typeface="Arial" pitchFamily="34" charset="0"/>
                <a:cs typeface="Arial" pitchFamily="34" charset="0"/>
              </a:rPr>
              <a:t>+</a:t>
            </a:r>
            <a:r>
              <a:rPr kumimoji="1" lang="en-US" altLang="ja-JP" sz="2000" dirty="0">
                <a:solidFill>
                  <a:prstClr val="black"/>
                </a:solidFill>
                <a:latin typeface="Arial" pitchFamily="34" charset="0"/>
                <a:cs typeface="Arial" pitchFamily="34" charset="0"/>
              </a:rPr>
              <a:t>)</a:t>
            </a:r>
            <a:r>
              <a:rPr kumimoji="1" lang="en-US" altLang="ja-JP" sz="2000" baseline="-25000" dirty="0">
                <a:solidFill>
                  <a:prstClr val="black"/>
                </a:solidFill>
                <a:latin typeface="Arial" pitchFamily="34" charset="0"/>
                <a:cs typeface="Arial" pitchFamily="34" charset="0"/>
              </a:rPr>
              <a:t>X</a:t>
            </a:r>
            <a:endParaRPr kumimoji="1" lang="en-US" altLang="ja-JP" dirty="0">
              <a:solidFill>
                <a:prstClr val="black"/>
              </a:solidFill>
              <a:latin typeface="Arial" pitchFamily="34" charset="0"/>
              <a:cs typeface="Arial" pitchFamily="34" charset="0"/>
            </a:endParaRPr>
          </a:p>
        </p:txBody>
      </p:sp>
      <p:sp>
        <p:nvSpPr>
          <p:cNvPr id="61" name="Line 21"/>
          <p:cNvSpPr>
            <a:spLocks noChangeShapeType="1"/>
          </p:cNvSpPr>
          <p:nvPr/>
        </p:nvSpPr>
        <p:spPr bwMode="auto">
          <a:xfrm flipV="1">
            <a:off x="1731026" y="4297263"/>
            <a:ext cx="2008187" cy="717550"/>
          </a:xfrm>
          <a:prstGeom prst="line">
            <a:avLst/>
          </a:prstGeom>
          <a:noFill/>
          <a:ln w="12700">
            <a:solidFill>
              <a:schemeClr val="tx1"/>
            </a:solidFill>
            <a:round/>
            <a:headEnd type="none" w="sm" len="sm"/>
            <a:tailEnd type="triangl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2" name="Line 22"/>
          <p:cNvSpPr>
            <a:spLocks noChangeShapeType="1"/>
          </p:cNvSpPr>
          <p:nvPr/>
        </p:nvSpPr>
        <p:spPr bwMode="auto">
          <a:xfrm>
            <a:off x="3775726" y="4297263"/>
            <a:ext cx="3175" cy="1290637"/>
          </a:xfrm>
          <a:prstGeom prst="line">
            <a:avLst/>
          </a:prstGeom>
          <a:noFill/>
          <a:ln w="12700">
            <a:solidFill>
              <a:schemeClr val="tx1"/>
            </a:solidFill>
            <a:round/>
            <a:headEnd type="none" w="sm" len="sm"/>
            <a:tailEnd type="triangl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3" name="Line 7"/>
          <p:cNvSpPr>
            <a:spLocks noChangeShapeType="1"/>
          </p:cNvSpPr>
          <p:nvPr/>
        </p:nvSpPr>
        <p:spPr bwMode="auto">
          <a:xfrm flipH="1">
            <a:off x="4426601" y="3932138"/>
            <a:ext cx="0" cy="1692275"/>
          </a:xfrm>
          <a:prstGeom prst="line">
            <a:avLst/>
          </a:prstGeom>
          <a:noFill/>
          <a:ln w="1905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4" name="Text Box 23"/>
          <p:cNvSpPr txBox="1">
            <a:spLocks noChangeArrowheads="1"/>
          </p:cNvSpPr>
          <p:nvPr/>
        </p:nvSpPr>
        <p:spPr bwMode="auto">
          <a:xfrm>
            <a:off x="3634438" y="5084663"/>
            <a:ext cx="631825" cy="3079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400" dirty="0">
                <a:solidFill>
                  <a:prstClr val="black"/>
                </a:solidFill>
                <a:latin typeface="Arial" pitchFamily="34" charset="0"/>
                <a:cs typeface="Arial" pitchFamily="34" charset="0"/>
              </a:rPr>
              <a:t>0.819</a:t>
            </a:r>
          </a:p>
        </p:txBody>
      </p:sp>
      <p:sp>
        <p:nvSpPr>
          <p:cNvPr id="65" name="Text Box 24"/>
          <p:cNvSpPr txBox="1">
            <a:spLocks noChangeArrowheads="1"/>
          </p:cNvSpPr>
          <p:nvPr/>
        </p:nvSpPr>
        <p:spPr bwMode="auto">
          <a:xfrm>
            <a:off x="1945338" y="4508400"/>
            <a:ext cx="681038" cy="3079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400" dirty="0">
                <a:solidFill>
                  <a:prstClr val="black"/>
                </a:solidFill>
                <a:latin typeface="Arial" pitchFamily="34" charset="0"/>
                <a:cs typeface="Arial" pitchFamily="34" charset="0"/>
              </a:rPr>
              <a:t>0.166 </a:t>
            </a:r>
          </a:p>
        </p:txBody>
      </p:sp>
      <p:sp>
        <p:nvSpPr>
          <p:cNvPr id="66" name="テキスト ボックス 65"/>
          <p:cNvSpPr txBox="1"/>
          <p:nvPr/>
        </p:nvSpPr>
        <p:spPr>
          <a:xfrm>
            <a:off x="3995936" y="6165304"/>
            <a:ext cx="933269"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a:t>
            </a:r>
            <a:r>
              <a:rPr kumimoji="1" lang="en-US" altLang="ja-JP" dirty="0" err="1">
                <a:solidFill>
                  <a:prstClr val="black"/>
                </a:solidFill>
                <a:latin typeface="Arial" pitchFamily="34" charset="0"/>
                <a:cs typeface="Arial" pitchFamily="34" charset="0"/>
              </a:rPr>
              <a:t>m</a:t>
            </a:r>
            <a:r>
              <a:rPr kumimoji="1" lang="en-US" altLang="ja-JP" baseline="-25000" dirty="0" err="1">
                <a:solidFill>
                  <a:prstClr val="black"/>
                </a:solidFill>
                <a:latin typeface="Arial" pitchFamily="34" charset="0"/>
                <a:cs typeface="Arial" pitchFamily="34" charset="0"/>
              </a:rPr>
              <a:t>X</a:t>
            </a:r>
            <a:r>
              <a:rPr kumimoji="1" lang="en-US" altLang="ja-JP" dirty="0">
                <a:solidFill>
                  <a:prstClr val="black"/>
                </a:solidFill>
                <a:latin typeface="Arial" pitchFamily="34" charset="0"/>
                <a:cs typeface="Arial" pitchFamily="34" charset="0"/>
              </a:rPr>
              <a:t>=∞)</a:t>
            </a:r>
            <a:endParaRPr kumimoji="1" lang="ja-JP" altLang="en-US" dirty="0">
              <a:solidFill>
                <a:prstClr val="black"/>
              </a:solidFill>
              <a:latin typeface="Arial" pitchFamily="34" charset="0"/>
              <a:cs typeface="Arial" pitchFamily="34" charset="0"/>
            </a:endParaRPr>
          </a:p>
        </p:txBody>
      </p:sp>
      <p:sp>
        <p:nvSpPr>
          <p:cNvPr id="15" name="슬라이드 번호 개체 틀 1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12</a:t>
            </a:fld>
            <a:endParaRPr lang="en-US" altLang="ja-JP" dirty="0">
              <a:solidFill>
                <a:prstClr val="black">
                  <a:tint val="75000"/>
                </a:prstClr>
              </a:solidFill>
            </a:endParaRPr>
          </a:p>
        </p:txBody>
      </p:sp>
    </p:spTree>
    <p:extLst>
      <p:ext uri="{BB962C8B-B14F-4D97-AF65-F5344CB8AC3E}">
        <p14:creationId xmlns:p14="http://schemas.microsoft.com/office/powerpoint/2010/main" val="2756590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p:cNvPicPr>
            <a:picLocks noChangeAspect="1" noChangeArrowheads="1"/>
          </p:cNvPicPr>
          <p:nvPr/>
        </p:nvPicPr>
        <p:blipFill>
          <a:blip r:embed="rId3" cstate="print"/>
          <a:srcRect/>
          <a:stretch>
            <a:fillRect/>
          </a:stretch>
        </p:blipFill>
        <p:spPr bwMode="auto">
          <a:xfrm>
            <a:off x="6048121" y="2324179"/>
            <a:ext cx="3060383" cy="2256949"/>
          </a:xfrm>
          <a:prstGeom prst="rect">
            <a:avLst/>
          </a:prstGeom>
          <a:noFill/>
          <a:ln w="9525">
            <a:noFill/>
            <a:miter lim="800000"/>
            <a:headEnd/>
            <a:tailEnd/>
          </a:ln>
        </p:spPr>
      </p:pic>
      <p:pic>
        <p:nvPicPr>
          <p:cNvPr id="47108" name="Picture 4"/>
          <p:cNvPicPr>
            <a:picLocks noChangeAspect="1" noChangeArrowheads="1"/>
          </p:cNvPicPr>
          <p:nvPr/>
        </p:nvPicPr>
        <p:blipFill>
          <a:blip r:embed="rId4" cstate="print"/>
          <a:srcRect/>
          <a:stretch>
            <a:fillRect/>
          </a:stretch>
        </p:blipFill>
        <p:spPr bwMode="auto">
          <a:xfrm>
            <a:off x="3023785" y="2262172"/>
            <a:ext cx="3060383" cy="2246948"/>
          </a:xfrm>
          <a:prstGeom prst="rect">
            <a:avLst/>
          </a:prstGeom>
          <a:noFill/>
          <a:ln w="9525">
            <a:noFill/>
            <a:miter lim="800000"/>
            <a:headEnd/>
            <a:tailEnd/>
          </a:ln>
        </p:spPr>
      </p:pic>
      <p:pic>
        <p:nvPicPr>
          <p:cNvPr id="47110" name="Picture 6"/>
          <p:cNvPicPr>
            <a:picLocks noChangeAspect="1" noChangeArrowheads="1"/>
          </p:cNvPicPr>
          <p:nvPr/>
        </p:nvPicPr>
        <p:blipFill>
          <a:blip r:embed="rId5" cstate="print"/>
          <a:srcRect/>
          <a:stretch>
            <a:fillRect/>
          </a:stretch>
        </p:blipFill>
        <p:spPr bwMode="auto">
          <a:xfrm>
            <a:off x="899592" y="4509120"/>
            <a:ext cx="3070384" cy="2316956"/>
          </a:xfrm>
          <a:prstGeom prst="rect">
            <a:avLst/>
          </a:prstGeom>
          <a:noFill/>
          <a:ln w="9525">
            <a:noFill/>
            <a:miter lim="800000"/>
            <a:headEnd/>
            <a:tailEnd/>
          </a:ln>
        </p:spPr>
      </p:pic>
      <p:sp>
        <p:nvSpPr>
          <p:cNvPr id="14"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3. Recombination cross section</a:t>
            </a:r>
            <a:endParaRPr kumimoji="1" lang="ja-JP" altLang="en-US" sz="2800" b="1" baseline="30000" dirty="0">
              <a:solidFill>
                <a:prstClr val="black"/>
              </a:solidFill>
              <a:latin typeface="Arial" pitchFamily="34" charset="0"/>
            </a:endParaRPr>
          </a:p>
        </p:txBody>
      </p:sp>
      <p:sp>
        <p:nvSpPr>
          <p:cNvPr id="3" name="テキスト ボックス 2"/>
          <p:cNvSpPr txBox="1"/>
          <p:nvPr/>
        </p:nvSpPr>
        <p:spPr>
          <a:xfrm>
            <a:off x="1" y="548680"/>
            <a:ext cx="8604448" cy="430887"/>
          </a:xfrm>
          <a:prstGeom prst="rect">
            <a:avLst/>
          </a:prstGeom>
          <a:noFill/>
        </p:spPr>
        <p:txBody>
          <a:bodyPr wrap="square" rtlCol="0">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Resonant and nonresonant cross sections for (</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Be, </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Li, </a:t>
            </a:r>
            <a:r>
              <a:rPr kumimoji="1" lang="en-US" altLang="ja-JP" sz="2200" baseline="30000" dirty="0">
                <a:solidFill>
                  <a:prstClr val="black"/>
                </a:solidFill>
                <a:latin typeface="Arial" pitchFamily="34" charset="0"/>
                <a:cs typeface="Arial" pitchFamily="34" charset="0"/>
              </a:rPr>
              <a:t>9</a:t>
            </a:r>
            <a:r>
              <a:rPr kumimoji="1" lang="en-US" altLang="ja-JP" sz="2200" dirty="0">
                <a:solidFill>
                  <a:prstClr val="black"/>
                </a:solidFill>
                <a:latin typeface="Arial" pitchFamily="34" charset="0"/>
                <a:cs typeface="Arial" pitchFamily="34" charset="0"/>
              </a:rPr>
              <a:t>Be, </a:t>
            </a:r>
            <a:r>
              <a:rPr kumimoji="1" lang="en-US" altLang="ja-JP" sz="2200" baseline="30000" dirty="0">
                <a:solidFill>
                  <a:prstClr val="black"/>
                </a:solidFill>
                <a:latin typeface="Arial" pitchFamily="34" charset="0"/>
                <a:cs typeface="Arial" pitchFamily="34" charset="0"/>
              </a:rPr>
              <a:t>4</a:t>
            </a:r>
            <a:r>
              <a:rPr kumimoji="1" lang="en-US" altLang="ja-JP" sz="2200" dirty="0">
                <a:solidFill>
                  <a:prstClr val="black"/>
                </a:solidFill>
                <a:latin typeface="Arial" pitchFamily="34" charset="0"/>
                <a:cs typeface="Arial" pitchFamily="34" charset="0"/>
              </a:rPr>
              <a:t>He)</a:t>
            </a:r>
          </a:p>
        </p:txBody>
      </p:sp>
      <p:sp>
        <p:nvSpPr>
          <p:cNvPr id="10" name="テキスト ボックス 9"/>
          <p:cNvSpPr txBox="1"/>
          <p:nvPr/>
        </p:nvSpPr>
        <p:spPr>
          <a:xfrm>
            <a:off x="5045229" y="1988840"/>
            <a:ext cx="966931"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b.s. wfs</a:t>
            </a:r>
            <a:endParaRPr kumimoji="1" lang="ja-JP" altLang="en-US" dirty="0">
              <a:solidFill>
                <a:prstClr val="black"/>
              </a:solidFill>
              <a:latin typeface="Arial" pitchFamily="34" charset="0"/>
              <a:cs typeface="Arial" pitchFamily="34" charset="0"/>
            </a:endParaRPr>
          </a:p>
        </p:txBody>
      </p:sp>
      <p:sp>
        <p:nvSpPr>
          <p:cNvPr id="13" name="テキスト ボックス 12"/>
          <p:cNvSpPr txBox="1"/>
          <p:nvPr/>
        </p:nvSpPr>
        <p:spPr>
          <a:xfrm>
            <a:off x="2987824" y="1988840"/>
            <a:ext cx="2101024" cy="338554"/>
          </a:xfrm>
          <a:prstGeom prst="rect">
            <a:avLst/>
          </a:prstGeom>
          <a:noFill/>
        </p:spPr>
        <p:txBody>
          <a:bodyPr wrap="none" rtlCol="0">
            <a:spAutoFit/>
          </a:bodyPr>
          <a:lstStyle/>
          <a:p>
            <a:pPr marL="342900" indent="-342900" fontAlgn="base" latinLnBrk="0">
              <a:spcBef>
                <a:spcPct val="0"/>
              </a:spcBef>
              <a:spcAft>
                <a:spcPct val="0"/>
              </a:spcAft>
            </a:pPr>
            <a:r>
              <a:rPr kumimoji="1" lang="en-US" altLang="ja-JP" sz="1600" dirty="0">
                <a:solidFill>
                  <a:prstClr val="black"/>
                </a:solidFill>
                <a:latin typeface="Arial" pitchFamily="34" charset="0"/>
                <a:cs typeface="Arial" pitchFamily="34" charset="0"/>
              </a:rPr>
              <a:t>ex ) </a:t>
            </a:r>
            <a:r>
              <a:rPr kumimoji="1" lang="en-US" altLang="ja-JP" sz="1600" baseline="30000" dirty="0">
                <a:solidFill>
                  <a:prstClr val="black"/>
                </a:solidFill>
                <a:latin typeface="Arial" pitchFamily="34" charset="0"/>
                <a:cs typeface="Arial" pitchFamily="34" charset="0"/>
              </a:rPr>
              <a:t>7</a:t>
            </a:r>
            <a:r>
              <a:rPr kumimoji="1" lang="en-US" altLang="ja-JP" sz="1600" dirty="0">
                <a:solidFill>
                  <a:prstClr val="black"/>
                </a:solidFill>
                <a:latin typeface="Arial" pitchFamily="34" charset="0"/>
                <a:cs typeface="Arial" pitchFamily="34" charset="0"/>
              </a:rPr>
              <a:t>Be</a:t>
            </a:r>
            <a:r>
              <a:rPr kumimoji="1" lang="en-US" altLang="ja-JP" sz="1600" baseline="-25000" dirty="0">
                <a:solidFill>
                  <a:prstClr val="black"/>
                </a:solidFill>
                <a:latin typeface="Arial" pitchFamily="34" charset="0"/>
                <a:cs typeface="Arial" pitchFamily="34" charset="0"/>
              </a:rPr>
              <a:t>X</a:t>
            </a:r>
            <a:r>
              <a:rPr kumimoji="1" lang="en-US" altLang="ja-JP" sz="1600" dirty="0">
                <a:solidFill>
                  <a:prstClr val="black"/>
                </a:solidFill>
                <a:latin typeface="Arial" pitchFamily="34" charset="0"/>
                <a:cs typeface="Arial" pitchFamily="34" charset="0"/>
              </a:rPr>
              <a:t> (m</a:t>
            </a:r>
            <a:r>
              <a:rPr kumimoji="1" lang="en-US" altLang="ja-JP" sz="1600" baseline="-25000" dirty="0">
                <a:solidFill>
                  <a:prstClr val="black"/>
                </a:solidFill>
                <a:latin typeface="Arial" pitchFamily="34" charset="0"/>
                <a:cs typeface="Arial" pitchFamily="34" charset="0"/>
              </a:rPr>
              <a:t>X</a:t>
            </a:r>
            <a:r>
              <a:rPr kumimoji="1" lang="en-US" altLang="ja-JP" sz="1600" dirty="0">
                <a:solidFill>
                  <a:prstClr val="black"/>
                </a:solidFill>
                <a:latin typeface="Arial" pitchFamily="34" charset="0"/>
                <a:cs typeface="Arial" pitchFamily="34" charset="0"/>
              </a:rPr>
              <a:t>=1 TeV)</a:t>
            </a:r>
            <a:endParaRPr kumimoji="1" lang="ja-JP" altLang="en-US" sz="1600" dirty="0">
              <a:solidFill>
                <a:prstClr val="black"/>
              </a:solidFill>
              <a:latin typeface="Arial" pitchFamily="34" charset="0"/>
              <a:cs typeface="Arial" pitchFamily="34" charset="0"/>
            </a:endParaRPr>
          </a:p>
        </p:txBody>
      </p:sp>
      <p:sp>
        <p:nvSpPr>
          <p:cNvPr id="15" name="テキスト ボックス 14"/>
          <p:cNvSpPr txBox="1"/>
          <p:nvPr/>
        </p:nvSpPr>
        <p:spPr>
          <a:xfrm>
            <a:off x="7956376" y="2060848"/>
            <a:ext cx="1018227"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s. s. wfs</a:t>
            </a:r>
            <a:endParaRPr kumimoji="1" lang="ja-JP" altLang="en-US" dirty="0">
              <a:solidFill>
                <a:prstClr val="black"/>
              </a:solidFill>
              <a:latin typeface="Arial" pitchFamily="34" charset="0"/>
              <a:cs typeface="Arial" pitchFamily="34" charset="0"/>
            </a:endParaRPr>
          </a:p>
        </p:txBody>
      </p:sp>
      <p:sp>
        <p:nvSpPr>
          <p:cNvPr id="16" name="テキスト ボックス 15"/>
          <p:cNvSpPr txBox="1"/>
          <p:nvPr/>
        </p:nvSpPr>
        <p:spPr>
          <a:xfrm>
            <a:off x="3923928" y="4653136"/>
            <a:ext cx="5245347" cy="1477328"/>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Nonresonant cross section</a:t>
            </a:r>
          </a:p>
          <a:p>
            <a:pPr marL="342900" indent="-342900" fontAlgn="base" latinLnBrk="0">
              <a:spcBef>
                <a:spcPct val="0"/>
              </a:spcBef>
              <a:spcAft>
                <a:spcPct val="0"/>
              </a:spcAft>
              <a:buFont typeface="Wingdings" pitchFamily="2" charset="2"/>
              <a:buChar char="ü"/>
            </a:pPr>
            <a:r>
              <a:rPr kumimoji="1" lang="en-US" altLang="ja-JP" dirty="0">
                <a:solidFill>
                  <a:prstClr val="black"/>
                </a:solidFill>
                <a:latin typeface="Arial" pitchFamily="34" charset="0"/>
                <a:cs typeface="Arial" pitchFamily="34" charset="0"/>
              </a:rPr>
              <a:t>Smaller binding energies of lower states</a:t>
            </a:r>
          </a:p>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	</a:t>
            </a:r>
            <a:r>
              <a:rPr kumimoji="1" lang="en-US" altLang="ja-JP" dirty="0">
                <a:solidFill>
                  <a:prstClr val="black"/>
                </a:solidFill>
                <a:latin typeface="Arial" pitchFamily="34" charset="0"/>
                <a:cs typeface="Arial" pitchFamily="34" charset="0"/>
                <a:sym typeface="Wingdings" pitchFamily="2" charset="2"/>
              </a:rPr>
              <a:t></a:t>
            </a:r>
            <a:r>
              <a:rPr kumimoji="1" lang="en-US" altLang="ja-JP" b="1" dirty="0">
                <a:solidFill>
                  <a:srgbClr val="FF0000"/>
                </a:solidFill>
                <a:latin typeface="Arial" pitchFamily="34" charset="0"/>
                <a:cs typeface="Arial" pitchFamily="34" charset="0"/>
                <a:sym typeface="Wingdings" pitchFamily="2" charset="2"/>
              </a:rPr>
              <a:t>The most important transition is</a:t>
            </a:r>
          </a:p>
          <a:p>
            <a:pPr marL="342900" indent="-342900" fontAlgn="base" latinLnBrk="0">
              <a:spcBef>
                <a:spcPct val="0"/>
              </a:spcBef>
              <a:spcAft>
                <a:spcPct val="0"/>
              </a:spcAft>
            </a:pPr>
            <a:r>
              <a:rPr kumimoji="1" lang="en-US" altLang="ja-JP" b="1" dirty="0">
                <a:solidFill>
                  <a:srgbClr val="FF0000"/>
                </a:solidFill>
                <a:latin typeface="Arial" pitchFamily="34" charset="0"/>
                <a:cs typeface="Arial" pitchFamily="34" charset="0"/>
                <a:sym typeface="Wingdings" pitchFamily="2" charset="2"/>
              </a:rPr>
              <a:t>		d-wave 2P state</a:t>
            </a:r>
          </a:p>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sym typeface="Wingdings" pitchFamily="2" charset="2"/>
              </a:rPr>
              <a:t>	(cf. p-wave  1S state for electronic ion case)</a:t>
            </a:r>
            <a:endParaRPr kumimoji="1" lang="en-US" altLang="ja-JP" dirty="0">
              <a:solidFill>
                <a:prstClr val="black"/>
              </a:solidFill>
              <a:latin typeface="Arial" pitchFamily="34" charset="0"/>
              <a:cs typeface="Arial" pitchFamily="34" charset="0"/>
            </a:endParaRPr>
          </a:p>
        </p:txBody>
      </p:sp>
      <p:pic>
        <p:nvPicPr>
          <p:cNvPr id="17" name="図 16" descr="pg7.gif"/>
          <p:cNvPicPr>
            <a:picLocks noChangeAspect="1"/>
          </p:cNvPicPr>
          <p:nvPr/>
        </p:nvPicPr>
        <p:blipFill>
          <a:blip r:embed="rId6" cstate="print"/>
          <a:stretch>
            <a:fillRect/>
          </a:stretch>
        </p:blipFill>
        <p:spPr>
          <a:xfrm>
            <a:off x="35496" y="2295922"/>
            <a:ext cx="2983992" cy="2229612"/>
          </a:xfrm>
          <a:prstGeom prst="rect">
            <a:avLst/>
          </a:prstGeom>
        </p:spPr>
      </p:pic>
      <p:sp>
        <p:nvSpPr>
          <p:cNvPr id="18" name="テキスト ボックス 17"/>
          <p:cNvSpPr txBox="1"/>
          <p:nvPr/>
        </p:nvSpPr>
        <p:spPr>
          <a:xfrm>
            <a:off x="-38100" y="980728"/>
            <a:ext cx="9464450" cy="1015663"/>
          </a:xfrm>
          <a:prstGeom prst="rect">
            <a:avLst/>
          </a:prstGeom>
          <a:noFill/>
        </p:spPr>
        <p:txBody>
          <a:bodyPr wrap="none" rtlCol="0">
            <a:spAutoFit/>
          </a:bodyPr>
          <a:lstStyle/>
          <a:p>
            <a:pPr fontAlgn="base" latinLnBrk="0">
              <a:spcBef>
                <a:spcPct val="0"/>
              </a:spcBef>
              <a:spcAft>
                <a:spcPct val="0"/>
              </a:spcAft>
            </a:pPr>
            <a:r>
              <a:rPr kumimoji="1" lang="en-US" altLang="ja-JP" sz="2000" dirty="0">
                <a:solidFill>
                  <a:prstClr val="black"/>
                </a:solidFill>
                <a:latin typeface="Arial" pitchFamily="34" charset="0"/>
                <a:cs typeface="Arial" pitchFamily="34" charset="0"/>
              </a:rPr>
              <a:t>Finite size of nuclear charge</a:t>
            </a:r>
          </a:p>
          <a:p>
            <a:pPr fontAlgn="base" latinLnBrk="0">
              <a:spcBef>
                <a:spcPct val="0"/>
              </a:spcBef>
              <a:spcAft>
                <a:spcPct val="0"/>
              </a:spcAft>
            </a:pPr>
            <a:r>
              <a:rPr kumimoji="1" lang="en-US" altLang="ja-JP" sz="2000" dirty="0">
                <a:solidFill>
                  <a:prstClr val="black"/>
                </a:solidFill>
                <a:latin typeface="Arial" pitchFamily="34" charset="0"/>
                <a:cs typeface="Arial" pitchFamily="34" charset="0"/>
                <a:sym typeface="Wingdings" pitchFamily="2" charset="2"/>
              </a:rPr>
              <a:t>binding energies of tightly bound states are smaller than those of point-charges</a:t>
            </a:r>
          </a:p>
          <a:p>
            <a:pPr fontAlgn="base" latinLnBrk="0">
              <a:spcBef>
                <a:spcPct val="0"/>
              </a:spcBef>
              <a:spcAft>
                <a:spcPct val="0"/>
              </a:spcAft>
            </a:pPr>
            <a:r>
              <a:rPr kumimoji="1" lang="en-US" altLang="ja-JP" sz="2000" dirty="0">
                <a:solidFill>
                  <a:prstClr val="black"/>
                </a:solidFill>
                <a:latin typeface="Arial" pitchFamily="34" charset="0"/>
                <a:cs typeface="Arial" pitchFamily="34" charset="0"/>
                <a:sym typeface="Wingdings" pitchFamily="2" charset="2"/>
              </a:rPr>
              <a:t>wave functions and recombination cross sections are also different</a:t>
            </a:r>
            <a:endParaRPr kumimoji="1" lang="ja-JP" altLang="en-US" sz="2000" dirty="0">
              <a:solidFill>
                <a:prstClr val="black"/>
              </a:solidFill>
              <a:latin typeface="Arial" pitchFamily="34" charset="0"/>
              <a:cs typeface="Arial" pitchFamily="34" charset="0"/>
            </a:endParaRPr>
          </a:p>
        </p:txBody>
      </p:sp>
      <p:sp>
        <p:nvSpPr>
          <p:cNvPr id="19" name="テキスト ボックス 18"/>
          <p:cNvSpPr txBox="1"/>
          <p:nvPr/>
        </p:nvSpPr>
        <p:spPr>
          <a:xfrm>
            <a:off x="3995936" y="6181857"/>
            <a:ext cx="5078634" cy="646331"/>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sym typeface="Wingdings" pitchFamily="2" charset="2"/>
              </a:rPr>
              <a:t>inclusion of many transitions </a:t>
            </a:r>
          </a:p>
          <a:p>
            <a:pPr fontAlgn="base" latinLnBrk="0">
              <a:spcBef>
                <a:spcPct val="0"/>
              </a:spcBef>
              <a:spcAft>
                <a:spcPct val="0"/>
              </a:spcAft>
            </a:pPr>
            <a:r>
              <a:rPr kumimoji="1" lang="en-US" altLang="ja-JP" dirty="0">
                <a:solidFill>
                  <a:prstClr val="black"/>
                </a:solidFill>
                <a:latin typeface="Arial" pitchFamily="34" charset="0"/>
                <a:cs typeface="Arial" pitchFamily="34" charset="0"/>
                <a:sym typeface="Wingdings" pitchFamily="2" charset="2"/>
              </a:rPr>
              <a:t></a:t>
            </a:r>
            <a:r>
              <a:rPr kumimoji="1" lang="en-US" altLang="ja-JP" b="1" dirty="0">
                <a:solidFill>
                  <a:srgbClr val="0070C0"/>
                </a:solidFill>
                <a:latin typeface="Arial" pitchFamily="34" charset="0"/>
                <a:cs typeface="Arial" pitchFamily="34" charset="0"/>
                <a:sym typeface="Wingdings" pitchFamily="2" charset="2"/>
              </a:rPr>
              <a:t>rate is 6 times larger than previous result</a:t>
            </a:r>
          </a:p>
        </p:txBody>
      </p:sp>
      <p:sp>
        <p:nvSpPr>
          <p:cNvPr id="5" name="슬라이드 번호 개체 틀 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13</a:t>
            </a:fld>
            <a:endParaRPr lang="en-US" altLang="ja-JP" dirty="0">
              <a:solidFill>
                <a:prstClr val="black">
                  <a:tint val="75000"/>
                </a:prstClr>
              </a:solidFill>
            </a:endParaRPr>
          </a:p>
        </p:txBody>
      </p:sp>
    </p:spTree>
    <p:extLst>
      <p:ext uri="{BB962C8B-B14F-4D97-AF65-F5344CB8AC3E}">
        <p14:creationId xmlns:p14="http://schemas.microsoft.com/office/powerpoint/2010/main" val="11644502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4. Nuclear reaction rate</a:t>
            </a:r>
            <a:endParaRPr kumimoji="1" lang="ja-JP" altLang="en-US" sz="2800" b="1" baseline="30000" dirty="0">
              <a:solidFill>
                <a:prstClr val="black"/>
              </a:solidFill>
              <a:latin typeface="Arial" pitchFamily="34" charset="0"/>
            </a:endParaRPr>
          </a:p>
        </p:txBody>
      </p:sp>
      <p:sp>
        <p:nvSpPr>
          <p:cNvPr id="4" name="Text Box 36"/>
          <p:cNvSpPr txBox="1">
            <a:spLocks noChangeArrowheads="1"/>
          </p:cNvSpPr>
          <p:nvPr/>
        </p:nvSpPr>
        <p:spPr bwMode="auto">
          <a:xfrm>
            <a:off x="0" y="2564904"/>
            <a:ext cx="9144000" cy="430887"/>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Important resonant reaction:</a:t>
            </a:r>
            <a:endParaRPr kumimoji="1" lang="en-US" altLang="ja-JP" sz="2000" dirty="0">
              <a:solidFill>
                <a:prstClr val="black"/>
              </a:solidFill>
              <a:latin typeface="Arial" pitchFamily="34" charset="0"/>
              <a:cs typeface="Arial" pitchFamily="34" charset="0"/>
            </a:endParaRPr>
          </a:p>
        </p:txBody>
      </p:sp>
      <p:sp>
        <p:nvSpPr>
          <p:cNvPr id="9" name="テキスト ボックス 8"/>
          <p:cNvSpPr txBox="1"/>
          <p:nvPr/>
        </p:nvSpPr>
        <p:spPr>
          <a:xfrm>
            <a:off x="2141021" y="3549513"/>
            <a:ext cx="1526380"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b.s. wfs (</a:t>
            </a: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r>
              <a:rPr kumimoji="1" lang="en-US" altLang="ja-JP" baseline="-25000" dirty="0">
                <a:solidFill>
                  <a:prstClr val="black"/>
                </a:solidFill>
                <a:latin typeface="Arial" pitchFamily="34" charset="0"/>
                <a:cs typeface="Arial" pitchFamily="34" charset="0"/>
              </a:rPr>
              <a:t>X</a:t>
            </a:r>
            <a:r>
              <a:rPr kumimoji="1" lang="en-US" altLang="ja-JP" dirty="0">
                <a:solidFill>
                  <a:prstClr val="black"/>
                </a:solidFill>
                <a:latin typeface="Arial" pitchFamily="34" charset="0"/>
                <a:cs typeface="Arial" pitchFamily="34" charset="0"/>
              </a:rPr>
              <a:t>)</a:t>
            </a:r>
            <a:endParaRPr kumimoji="1" lang="ja-JP" altLang="en-US" dirty="0">
              <a:solidFill>
                <a:prstClr val="black"/>
              </a:solidFill>
              <a:latin typeface="Arial" pitchFamily="34" charset="0"/>
              <a:cs typeface="Arial" pitchFamily="34" charset="0"/>
            </a:endParaRPr>
          </a:p>
        </p:txBody>
      </p:sp>
      <p:sp>
        <p:nvSpPr>
          <p:cNvPr id="11" name="テキスト ボックス 10"/>
          <p:cNvSpPr txBox="1"/>
          <p:nvPr/>
        </p:nvSpPr>
        <p:spPr>
          <a:xfrm>
            <a:off x="5344796" y="3501008"/>
            <a:ext cx="2492990"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Thermal reaction rates</a:t>
            </a:r>
            <a:endParaRPr kumimoji="1" lang="ja-JP" altLang="en-US" dirty="0">
              <a:solidFill>
                <a:prstClr val="black"/>
              </a:solidFill>
              <a:latin typeface="Arial" pitchFamily="34" charset="0"/>
              <a:cs typeface="Arial" pitchFamily="34" charset="0"/>
            </a:endParaRPr>
          </a:p>
        </p:txBody>
      </p:sp>
      <p:sp>
        <p:nvSpPr>
          <p:cNvPr id="13" name="テキスト ボックス 12"/>
          <p:cNvSpPr txBox="1"/>
          <p:nvPr/>
        </p:nvSpPr>
        <p:spPr>
          <a:xfrm>
            <a:off x="859089" y="3549513"/>
            <a:ext cx="1164101" cy="369332"/>
          </a:xfrm>
          <a:prstGeom prst="rect">
            <a:avLst/>
          </a:prstGeom>
          <a:noFill/>
        </p:spPr>
        <p:txBody>
          <a:bodyPr wrap="none" rtlCol="0">
            <a:spAutoFit/>
          </a:bodyPr>
          <a:lstStyle/>
          <a:p>
            <a:pPr marL="342900" indent="-342900" fontAlgn="base" latinLnBrk="0">
              <a:spcBef>
                <a:spcPct val="0"/>
              </a:spcBef>
              <a:spcAft>
                <a:spcPct val="0"/>
              </a:spcAft>
            </a:pPr>
            <a:r>
              <a:rPr kumimoji="1" lang="en-US" altLang="ja-JP" dirty="0">
                <a:solidFill>
                  <a:prstClr val="black"/>
                </a:solidFill>
                <a:latin typeface="Arial" pitchFamily="34" charset="0"/>
                <a:cs typeface="Arial" pitchFamily="34" charset="0"/>
              </a:rPr>
              <a:t>ex) m</a:t>
            </a:r>
            <a:r>
              <a:rPr kumimoji="1" lang="en-US" altLang="ja-JP" baseline="-25000" dirty="0">
                <a:solidFill>
                  <a:prstClr val="black"/>
                </a:solidFill>
                <a:latin typeface="Arial" pitchFamily="34" charset="0"/>
                <a:cs typeface="Arial" pitchFamily="34" charset="0"/>
              </a:rPr>
              <a:t>X</a:t>
            </a:r>
            <a:r>
              <a:rPr kumimoji="1" lang="en-US" altLang="ja-JP" dirty="0">
                <a:solidFill>
                  <a:prstClr val="black"/>
                </a:solidFill>
                <a:latin typeface="Arial" pitchFamily="34" charset="0"/>
                <a:cs typeface="Arial" pitchFamily="34" charset="0"/>
              </a:rPr>
              <a:t>=∞</a:t>
            </a:r>
            <a:endParaRPr kumimoji="1" lang="ja-JP" altLang="en-US" dirty="0">
              <a:solidFill>
                <a:prstClr val="black"/>
              </a:solidFill>
              <a:latin typeface="Arial" pitchFamily="34" charset="0"/>
              <a:cs typeface="Arial" pitchFamily="34" charset="0"/>
            </a:endParaRPr>
          </a:p>
        </p:txBody>
      </p:sp>
      <p:pic>
        <p:nvPicPr>
          <p:cNvPr id="68610" name="Picture 2"/>
          <p:cNvPicPr>
            <a:picLocks noChangeAspect="1" noChangeArrowheads="1"/>
          </p:cNvPicPr>
          <p:nvPr/>
        </p:nvPicPr>
        <p:blipFill>
          <a:blip r:embed="rId3" cstate="print"/>
          <a:srcRect/>
          <a:stretch>
            <a:fillRect/>
          </a:stretch>
        </p:blipFill>
        <p:spPr bwMode="auto">
          <a:xfrm>
            <a:off x="5004048" y="3911689"/>
            <a:ext cx="3998614" cy="2928715"/>
          </a:xfrm>
          <a:prstGeom prst="rect">
            <a:avLst/>
          </a:prstGeom>
          <a:noFill/>
          <a:ln w="9525">
            <a:noFill/>
            <a:miter lim="800000"/>
            <a:headEnd/>
            <a:tailEnd/>
          </a:ln>
        </p:spPr>
      </p:pic>
      <p:pic>
        <p:nvPicPr>
          <p:cNvPr id="68612" name="Picture 4"/>
          <p:cNvPicPr>
            <a:picLocks noChangeAspect="1" noChangeArrowheads="1"/>
          </p:cNvPicPr>
          <p:nvPr/>
        </p:nvPicPr>
        <p:blipFill>
          <a:blip r:embed="rId4" cstate="print"/>
          <a:srcRect/>
          <a:stretch>
            <a:fillRect/>
          </a:stretch>
        </p:blipFill>
        <p:spPr bwMode="auto">
          <a:xfrm>
            <a:off x="751585" y="3918844"/>
            <a:ext cx="4036439" cy="2966540"/>
          </a:xfrm>
          <a:prstGeom prst="rect">
            <a:avLst/>
          </a:prstGeom>
          <a:noFill/>
          <a:ln w="9525">
            <a:noFill/>
            <a:miter lim="800000"/>
            <a:headEnd/>
            <a:tailEnd/>
          </a:ln>
        </p:spPr>
      </p:pic>
      <p:sp>
        <p:nvSpPr>
          <p:cNvPr id="38" name="Text Box 36"/>
          <p:cNvSpPr txBox="1">
            <a:spLocks noChangeArrowheads="1"/>
          </p:cNvSpPr>
          <p:nvPr/>
        </p:nvSpPr>
        <p:spPr bwMode="auto">
          <a:xfrm>
            <a:off x="0" y="654012"/>
            <a:ext cx="9144000" cy="1723549"/>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Binding energies of X-nuclei </a:t>
            </a:r>
            <a:r>
              <a:rPr kumimoji="1" lang="en-US" altLang="ja-JP" sz="2200" dirty="0">
                <a:solidFill>
                  <a:prstClr val="black"/>
                </a:solidFill>
                <a:latin typeface="Arial" pitchFamily="34" charset="0"/>
                <a:cs typeface="Arial" pitchFamily="34" charset="0"/>
                <a:sym typeface="Wingdings" pitchFamily="2" charset="2"/>
              </a:rPr>
              <a:t> </a:t>
            </a:r>
            <a:r>
              <a:rPr kumimoji="1" lang="en-US" altLang="ja-JP" sz="2200" dirty="0">
                <a:solidFill>
                  <a:srgbClr val="FF0000"/>
                </a:solidFill>
                <a:latin typeface="Arial" pitchFamily="34" charset="0"/>
                <a:cs typeface="Arial" pitchFamily="34" charset="0"/>
                <a:sym typeface="Wingdings" pitchFamily="2" charset="2"/>
              </a:rPr>
              <a:t>r</a:t>
            </a:r>
            <a:r>
              <a:rPr kumimoji="1" lang="en-US" altLang="ja-JP" sz="2200" dirty="0">
                <a:solidFill>
                  <a:srgbClr val="FF0000"/>
                </a:solidFill>
                <a:latin typeface="Arial" pitchFamily="34" charset="0"/>
                <a:cs typeface="Arial" pitchFamily="34" charset="0"/>
              </a:rPr>
              <a:t>eaction Q-values, detailed balance</a:t>
            </a:r>
          </a:p>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Reaction rates of X-nuclei are estimated with those of normal nuclei</a:t>
            </a:r>
          </a:p>
          <a:p>
            <a:pPr fontAlgn="base" latinLnBrk="0">
              <a:spcBef>
                <a:spcPct val="0"/>
              </a:spcBef>
              <a:spcAft>
                <a:spcPct val="0"/>
              </a:spcAft>
            </a:pPr>
            <a:r>
              <a:rPr kumimoji="1" lang="en-US" altLang="ja-JP" sz="2200" dirty="0">
                <a:solidFill>
                  <a:prstClr val="black"/>
                </a:solidFill>
                <a:latin typeface="Arial" pitchFamily="34" charset="0"/>
                <a:cs typeface="Arial" pitchFamily="34" charset="0"/>
              </a:rPr>
              <a:t>	</a:t>
            </a:r>
            <a:r>
              <a:rPr kumimoji="1" lang="en-US" altLang="ja-JP" sz="2200" dirty="0">
                <a:solidFill>
                  <a:srgbClr val="FF0000"/>
                </a:solidFill>
                <a:latin typeface="Arial" pitchFamily="34" charset="0"/>
                <a:cs typeface="Arial" pitchFamily="34" charset="0"/>
              </a:rPr>
              <a:t>correcting for </a:t>
            </a:r>
            <a:r>
              <a:rPr kumimoji="1" lang="en-US" altLang="ja-JP" sz="2200" dirty="0">
                <a:solidFill>
                  <a:prstClr val="black"/>
                </a:solidFill>
                <a:latin typeface="Arial" pitchFamily="34" charset="0"/>
                <a:cs typeface="Arial" pitchFamily="34" charset="0"/>
              </a:rPr>
              <a:t>charge number and reduced mass</a:t>
            </a:r>
          </a:p>
          <a:p>
            <a:pPr fontAlgn="base" latinLnBrk="0">
              <a:spcBef>
                <a:spcPct val="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We adopt cross sections calculated with </a:t>
            </a:r>
            <a:r>
              <a:rPr kumimoji="1" lang="en-US" altLang="ja-JP" sz="2200" dirty="0">
                <a:solidFill>
                  <a:srgbClr val="FF0000"/>
                </a:solidFill>
                <a:latin typeface="Arial" pitchFamily="34" charset="0"/>
                <a:cs typeface="Arial" pitchFamily="34" charset="0"/>
              </a:rPr>
              <a:t>a quantum three-body model</a:t>
            </a:r>
            <a:r>
              <a:rPr kumimoji="1" lang="en-US" altLang="ja-JP" dirty="0">
                <a:solidFill>
                  <a:prstClr val="black"/>
                </a:solidFill>
                <a:latin typeface="Arial" pitchFamily="34" charset="0"/>
                <a:cs typeface="Arial" pitchFamily="34" charset="0"/>
              </a:rPr>
              <a:t>		</a:t>
            </a:r>
            <a:r>
              <a:rPr kumimoji="1" lang="en-US" altLang="ja-JP" sz="1600" dirty="0">
                <a:solidFill>
                  <a:prstClr val="black"/>
                </a:solidFill>
                <a:latin typeface="Arial" pitchFamily="34" charset="0"/>
                <a:cs typeface="Arial" pitchFamily="34" charset="0"/>
              </a:rPr>
              <a:t>(Hamaguchi et al. 2007, Kamimura et al. 2008)</a:t>
            </a:r>
            <a:endParaRPr kumimoji="1" lang="en-US" altLang="ja-JP" sz="2200" dirty="0">
              <a:solidFill>
                <a:prstClr val="black"/>
              </a:solidFill>
              <a:latin typeface="Arial" pitchFamily="34" charset="0"/>
              <a:cs typeface="Arial" pitchFamily="34" charset="0"/>
            </a:endParaRPr>
          </a:p>
        </p:txBody>
      </p:sp>
      <p:grpSp>
        <p:nvGrpSpPr>
          <p:cNvPr id="2" name="グループ化 149"/>
          <p:cNvGrpSpPr>
            <a:grpSpLocks/>
          </p:cNvGrpSpPr>
          <p:nvPr/>
        </p:nvGrpSpPr>
        <p:grpSpPr bwMode="auto">
          <a:xfrm>
            <a:off x="971550" y="2850926"/>
            <a:ext cx="7346950" cy="676275"/>
            <a:chOff x="811161" y="1347759"/>
            <a:chExt cx="7347672" cy="676278"/>
          </a:xfrm>
        </p:grpSpPr>
        <p:grpSp>
          <p:nvGrpSpPr>
            <p:cNvPr id="3" name="グループ化 29"/>
            <p:cNvGrpSpPr>
              <a:grpSpLocks/>
            </p:cNvGrpSpPr>
            <p:nvPr/>
          </p:nvGrpSpPr>
          <p:grpSpPr bwMode="auto">
            <a:xfrm>
              <a:off x="4170357" y="1493811"/>
              <a:ext cx="957540" cy="493713"/>
              <a:chOff x="1504908" y="3136896"/>
              <a:chExt cx="957540" cy="493713"/>
            </a:xfrm>
          </p:grpSpPr>
          <p:grpSp>
            <p:nvGrpSpPr>
              <p:cNvPr id="5" name="グループ化 26"/>
              <p:cNvGrpSpPr>
                <a:grpSpLocks/>
              </p:cNvGrpSpPr>
              <p:nvPr/>
            </p:nvGrpSpPr>
            <p:grpSpPr bwMode="auto">
              <a:xfrm>
                <a:off x="1723986" y="3173409"/>
                <a:ext cx="457200" cy="457200"/>
                <a:chOff x="-649359" y="3136896"/>
                <a:chExt cx="457200" cy="457200"/>
              </a:xfrm>
            </p:grpSpPr>
            <p:sp>
              <p:nvSpPr>
                <p:cNvPr id="65" name="円/楕円 64"/>
                <p:cNvSpPr>
                  <a:spLocks noChangeAspect="1"/>
                </p:cNvSpPr>
                <p:nvPr/>
              </p:nvSpPr>
              <p:spPr>
                <a:xfrm>
                  <a:off x="-649056" y="3136895"/>
                  <a:ext cx="457245" cy="457202"/>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94" name="円/楕円 93"/>
                <p:cNvSpPr>
                  <a:spLocks noChangeAspect="1"/>
                </p:cNvSpPr>
                <p:nvPr/>
              </p:nvSpPr>
              <p:spPr>
                <a:xfrm>
                  <a:off x="-539507" y="3319458"/>
                  <a:ext cx="92084"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63" name="テキスト ボックス 197"/>
              <p:cNvSpPr txBox="1">
                <a:spLocks noChangeArrowheads="1"/>
              </p:cNvSpPr>
              <p:nvPr/>
            </p:nvSpPr>
            <p:spPr bwMode="auto">
              <a:xfrm>
                <a:off x="1979577" y="3173409"/>
                <a:ext cx="482871" cy="369333"/>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64" name="テキスト ボックス 198"/>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41" name="テキスト ボックス 163"/>
            <p:cNvSpPr txBox="1">
              <a:spLocks noChangeArrowheads="1"/>
            </p:cNvSpPr>
            <p:nvPr/>
          </p:nvSpPr>
          <p:spPr bwMode="auto">
            <a:xfrm>
              <a:off x="7346988" y="1384272"/>
              <a:ext cx="27924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Symbol" pitchFamily="18" charset="2"/>
                </a:rPr>
                <a:t>g</a:t>
              </a:r>
              <a:endParaRPr kumimoji="1" lang="ja-JP" altLang="en-US" baseline="30000" dirty="0">
                <a:solidFill>
                  <a:prstClr val="black"/>
                </a:solidFill>
                <a:latin typeface="Symbol" pitchFamily="18" charset="2"/>
              </a:endParaRPr>
            </a:p>
          </p:txBody>
        </p:sp>
        <p:sp>
          <p:nvSpPr>
            <p:cNvPr id="42" name="右矢印 41"/>
            <p:cNvSpPr/>
            <p:nvPr/>
          </p:nvSpPr>
          <p:spPr>
            <a:xfrm>
              <a:off x="5266124"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nvGrpSpPr>
            <p:cNvPr id="6" name="グループ化 59"/>
            <p:cNvGrpSpPr>
              <a:grpSpLocks/>
            </p:cNvGrpSpPr>
            <p:nvPr/>
          </p:nvGrpSpPr>
          <p:grpSpPr bwMode="auto">
            <a:xfrm>
              <a:off x="1979577" y="1457298"/>
              <a:ext cx="880371" cy="484506"/>
              <a:chOff x="1870038" y="2297097"/>
              <a:chExt cx="880371" cy="484506"/>
            </a:xfrm>
          </p:grpSpPr>
          <p:sp>
            <p:nvSpPr>
              <p:cNvPr id="58" name="円/楕円 57"/>
              <p:cNvSpPr>
                <a:spLocks noChangeAspect="1"/>
              </p:cNvSpPr>
              <p:nvPr/>
            </p:nvSpPr>
            <p:spPr>
              <a:xfrm>
                <a:off x="2052718" y="2370121"/>
                <a:ext cx="411203" cy="411164"/>
              </a:xfrm>
              <a:prstGeom prst="ellipse">
                <a:avLst/>
              </a:prstGeom>
              <a:solidFill>
                <a:srgbClr val="73ECF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59" name="円/楕円 58"/>
              <p:cNvSpPr>
                <a:spLocks noChangeAspect="1"/>
              </p:cNvSpPr>
              <p:nvPr/>
            </p:nvSpPr>
            <p:spPr>
              <a:xfrm>
                <a:off x="2162266" y="2552684"/>
                <a:ext cx="90497" cy="9048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60" name="テキスト ボックス 194"/>
              <p:cNvSpPr txBox="1">
                <a:spLocks noChangeArrowheads="1"/>
              </p:cNvSpPr>
              <p:nvPr/>
            </p:nvSpPr>
            <p:spPr bwMode="auto">
              <a:xfrm>
                <a:off x="1870038" y="2333610"/>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sp>
            <p:nvSpPr>
              <p:cNvPr id="61" name="テキスト ボックス 195"/>
              <p:cNvSpPr txBox="1">
                <a:spLocks noChangeArrowheads="1"/>
              </p:cNvSpPr>
              <p:nvPr/>
            </p:nvSpPr>
            <p:spPr bwMode="auto">
              <a:xfrm>
                <a:off x="2198655" y="2297097"/>
                <a:ext cx="55175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7</a:t>
                </a:r>
                <a:r>
                  <a:rPr kumimoji="1" lang="en-US" altLang="ja-JP" dirty="0">
                    <a:solidFill>
                      <a:prstClr val="black"/>
                    </a:solidFill>
                    <a:latin typeface="Arial" pitchFamily="34" charset="0"/>
                    <a:cs typeface="Arial" pitchFamily="34" charset="0"/>
                  </a:rPr>
                  <a:t>Be</a:t>
                </a:r>
                <a:endParaRPr kumimoji="1" lang="ja-JP" altLang="en-US" baseline="30000" dirty="0">
                  <a:solidFill>
                    <a:prstClr val="black"/>
                  </a:solidFill>
                  <a:latin typeface="Arial" pitchFamily="34" charset="0"/>
                  <a:cs typeface="Arial" pitchFamily="34" charset="0"/>
                </a:endParaRPr>
              </a:p>
            </p:txBody>
          </p:sp>
        </p:grpSp>
        <p:sp>
          <p:nvSpPr>
            <p:cNvPr id="44" name="右矢印 43"/>
            <p:cNvSpPr/>
            <p:nvPr/>
          </p:nvSpPr>
          <p:spPr>
            <a:xfrm>
              <a:off x="3257739" y="1676373"/>
              <a:ext cx="730322" cy="21907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cxnSp>
          <p:nvCxnSpPr>
            <p:cNvPr id="45" name="直線矢印コネクタ 44"/>
            <p:cNvCxnSpPr/>
            <p:nvPr/>
          </p:nvCxnSpPr>
          <p:spPr>
            <a:xfrm flipV="1">
              <a:off x="1139806" y="1749399"/>
              <a:ext cx="638238"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 name="グループ化 70"/>
            <p:cNvGrpSpPr>
              <a:grpSpLocks/>
            </p:cNvGrpSpPr>
            <p:nvPr/>
          </p:nvGrpSpPr>
          <p:grpSpPr bwMode="auto">
            <a:xfrm>
              <a:off x="811161" y="1347759"/>
              <a:ext cx="319725" cy="465777"/>
              <a:chOff x="555570" y="2260584"/>
              <a:chExt cx="319725" cy="465777"/>
            </a:xfrm>
          </p:grpSpPr>
          <p:sp>
            <p:nvSpPr>
              <p:cNvPr id="56" name="円/楕円 55"/>
              <p:cNvSpPr>
                <a:spLocks noChangeAspect="1"/>
              </p:cNvSpPr>
              <p:nvPr/>
            </p:nvSpPr>
            <p:spPr>
              <a:xfrm>
                <a:off x="738151" y="2589198"/>
                <a:ext cx="136538" cy="136526"/>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57" name="テキスト ボックス 191"/>
              <p:cNvSpPr txBox="1">
                <a:spLocks noChangeArrowheads="1"/>
              </p:cNvSpPr>
              <p:nvPr/>
            </p:nvSpPr>
            <p:spPr bwMode="auto">
              <a:xfrm>
                <a:off x="555570" y="2260584"/>
                <a:ext cx="312906"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p</a:t>
                </a:r>
                <a:endParaRPr kumimoji="1" lang="ja-JP" altLang="en-US" baseline="30000" dirty="0">
                  <a:solidFill>
                    <a:prstClr val="black"/>
                  </a:solidFill>
                  <a:latin typeface="Arial" pitchFamily="34" charset="0"/>
                  <a:cs typeface="Arial" pitchFamily="34" charset="0"/>
                </a:endParaRPr>
              </a:p>
            </p:txBody>
          </p:sp>
        </p:grpSp>
        <p:grpSp>
          <p:nvGrpSpPr>
            <p:cNvPr id="8" name="グループ化 29"/>
            <p:cNvGrpSpPr>
              <a:grpSpLocks/>
            </p:cNvGrpSpPr>
            <p:nvPr/>
          </p:nvGrpSpPr>
          <p:grpSpPr bwMode="auto">
            <a:xfrm>
              <a:off x="6251598" y="1530324"/>
              <a:ext cx="898183" cy="493713"/>
              <a:chOff x="1504908" y="3136896"/>
              <a:chExt cx="898183" cy="493713"/>
            </a:xfrm>
          </p:grpSpPr>
          <p:grpSp>
            <p:nvGrpSpPr>
              <p:cNvPr id="10" name="グループ化 26"/>
              <p:cNvGrpSpPr>
                <a:grpSpLocks/>
              </p:cNvGrpSpPr>
              <p:nvPr/>
            </p:nvGrpSpPr>
            <p:grpSpPr bwMode="auto">
              <a:xfrm>
                <a:off x="1723986" y="3173409"/>
                <a:ext cx="457200" cy="457200"/>
                <a:chOff x="-649359" y="3136896"/>
                <a:chExt cx="457200" cy="457200"/>
              </a:xfrm>
            </p:grpSpPr>
            <p:sp>
              <p:nvSpPr>
                <p:cNvPr id="54" name="円/楕円 53"/>
                <p:cNvSpPr>
                  <a:spLocks noChangeAspect="1"/>
                </p:cNvSpPr>
                <p:nvPr/>
              </p:nvSpPr>
              <p:spPr>
                <a:xfrm>
                  <a:off x="-648880" y="3136894"/>
                  <a:ext cx="427079" cy="457202"/>
                </a:xfrm>
                <a:prstGeom prst="ellipse">
                  <a:avLst/>
                </a:prstGeom>
                <a:solidFill>
                  <a:srgbClr val="CC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sp>
              <p:nvSpPr>
                <p:cNvPr id="55" name="円/楕円 54"/>
                <p:cNvSpPr>
                  <a:spLocks noChangeAspect="1"/>
                </p:cNvSpPr>
                <p:nvPr/>
              </p:nvSpPr>
              <p:spPr>
                <a:xfrm>
                  <a:off x="-575848" y="3373433"/>
                  <a:ext cx="90496" cy="920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latinLnBrk="0">
                    <a:spcBef>
                      <a:spcPct val="0"/>
                    </a:spcBef>
                    <a:spcAft>
                      <a:spcPct val="0"/>
                    </a:spcAft>
                    <a:defRPr/>
                  </a:pPr>
                  <a:endParaRPr kumimoji="1" lang="ja-JP" altLang="en-US" dirty="0">
                    <a:solidFill>
                      <a:prstClr val="white"/>
                    </a:solidFill>
                  </a:endParaRPr>
                </a:p>
              </p:txBody>
            </p:sp>
          </p:grpSp>
          <p:sp>
            <p:nvSpPr>
              <p:cNvPr id="52" name="テキスト ボックス 183"/>
              <p:cNvSpPr txBox="1">
                <a:spLocks noChangeArrowheads="1"/>
              </p:cNvSpPr>
              <p:nvPr/>
            </p:nvSpPr>
            <p:spPr bwMode="auto">
              <a:xfrm>
                <a:off x="1979577" y="3173409"/>
                <a:ext cx="423514"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baseline="30000" dirty="0">
                    <a:solidFill>
                      <a:prstClr val="black"/>
                    </a:solidFill>
                    <a:latin typeface="Arial" pitchFamily="34" charset="0"/>
                    <a:cs typeface="Arial" pitchFamily="34" charset="0"/>
                  </a:rPr>
                  <a:t>8</a:t>
                </a:r>
                <a:r>
                  <a:rPr kumimoji="1" lang="en-US" altLang="ja-JP" dirty="0">
                    <a:solidFill>
                      <a:prstClr val="black"/>
                    </a:solidFill>
                    <a:latin typeface="Arial" pitchFamily="34" charset="0"/>
                    <a:cs typeface="Arial" pitchFamily="34" charset="0"/>
                  </a:rPr>
                  <a:t>B</a:t>
                </a:r>
                <a:endParaRPr kumimoji="1" lang="ja-JP" altLang="en-US" baseline="30000" dirty="0">
                  <a:solidFill>
                    <a:prstClr val="black"/>
                  </a:solidFill>
                  <a:latin typeface="Arial" pitchFamily="34" charset="0"/>
                  <a:cs typeface="Arial" pitchFamily="34" charset="0"/>
                </a:endParaRPr>
              </a:p>
            </p:txBody>
          </p:sp>
          <p:sp>
            <p:nvSpPr>
              <p:cNvPr id="53" name="テキスト ボックス 184"/>
              <p:cNvSpPr txBox="1">
                <a:spLocks noChangeArrowheads="1"/>
              </p:cNvSpPr>
              <p:nvPr/>
            </p:nvSpPr>
            <p:spPr bwMode="auto">
              <a:xfrm>
                <a:off x="1504908" y="3136896"/>
                <a:ext cx="389850" cy="369332"/>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X</a:t>
                </a:r>
                <a:r>
                  <a:rPr kumimoji="1" lang="en-US" altLang="ja-JP" baseline="30000" dirty="0">
                    <a:solidFill>
                      <a:prstClr val="black"/>
                    </a:solidFill>
                    <a:latin typeface="Arial" pitchFamily="34" charset="0"/>
                    <a:cs typeface="Arial" pitchFamily="34" charset="0"/>
                  </a:rPr>
                  <a:t>-</a:t>
                </a:r>
                <a:endParaRPr kumimoji="1" lang="ja-JP" altLang="en-US" baseline="30000" dirty="0">
                  <a:solidFill>
                    <a:prstClr val="black"/>
                  </a:solidFill>
                  <a:latin typeface="Arial" pitchFamily="34" charset="0"/>
                  <a:cs typeface="Arial" pitchFamily="34" charset="0"/>
                </a:endParaRPr>
              </a:p>
            </p:txBody>
          </p:sp>
        </p:grpSp>
        <p:sp>
          <p:nvSpPr>
            <p:cNvPr id="48" name="フリーフォーム 47"/>
            <p:cNvSpPr/>
            <p:nvPr/>
          </p:nvSpPr>
          <p:spPr>
            <a:xfrm>
              <a:off x="7164960" y="1676373"/>
              <a:ext cx="993873" cy="263526"/>
            </a:xfrm>
            <a:custGeom>
              <a:avLst/>
              <a:gdLst>
                <a:gd name="connsiteX0" fmla="*/ 0 w 994410"/>
                <a:gd name="connsiteY0" fmla="*/ 150495 h 262890"/>
                <a:gd name="connsiteX1" fmla="*/ 91440 w 994410"/>
                <a:gd name="connsiteY1" fmla="*/ 70485 h 262890"/>
                <a:gd name="connsiteX2" fmla="*/ 160020 w 994410"/>
                <a:gd name="connsiteY2" fmla="*/ 253365 h 262890"/>
                <a:gd name="connsiteX3" fmla="*/ 251460 w 994410"/>
                <a:gd name="connsiteY3" fmla="*/ 127635 h 262890"/>
                <a:gd name="connsiteX4" fmla="*/ 308610 w 994410"/>
                <a:gd name="connsiteY4" fmla="*/ 230505 h 262890"/>
                <a:gd name="connsiteX5" fmla="*/ 434340 w 994410"/>
                <a:gd name="connsiteY5" fmla="*/ 1905 h 262890"/>
                <a:gd name="connsiteX6" fmla="*/ 560070 w 994410"/>
                <a:gd name="connsiteY6" fmla="*/ 241935 h 262890"/>
                <a:gd name="connsiteX7" fmla="*/ 605790 w 994410"/>
                <a:gd name="connsiteY7" fmla="*/ 104775 h 262890"/>
                <a:gd name="connsiteX8" fmla="*/ 697230 w 994410"/>
                <a:gd name="connsiteY8" fmla="*/ 196215 h 262890"/>
                <a:gd name="connsiteX9" fmla="*/ 777240 w 994410"/>
                <a:gd name="connsiteY9" fmla="*/ 150495 h 262890"/>
                <a:gd name="connsiteX10" fmla="*/ 925830 w 994410"/>
                <a:gd name="connsiteY10" fmla="*/ 173355 h 262890"/>
                <a:gd name="connsiteX11" fmla="*/ 994410 w 994410"/>
                <a:gd name="connsiteY11" fmla="*/ 139065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4410" h="262890">
                  <a:moveTo>
                    <a:pt x="0" y="150495"/>
                  </a:moveTo>
                  <a:cubicBezTo>
                    <a:pt x="32385" y="101917"/>
                    <a:pt x="64770" y="53340"/>
                    <a:pt x="91440" y="70485"/>
                  </a:cubicBezTo>
                  <a:cubicBezTo>
                    <a:pt x="118110" y="87630"/>
                    <a:pt x="133350" y="243840"/>
                    <a:pt x="160020" y="253365"/>
                  </a:cubicBezTo>
                  <a:cubicBezTo>
                    <a:pt x="186690" y="262890"/>
                    <a:pt x="226695" y="131445"/>
                    <a:pt x="251460" y="127635"/>
                  </a:cubicBezTo>
                  <a:cubicBezTo>
                    <a:pt x="276225" y="123825"/>
                    <a:pt x="278130" y="251460"/>
                    <a:pt x="308610" y="230505"/>
                  </a:cubicBezTo>
                  <a:cubicBezTo>
                    <a:pt x="339090" y="209550"/>
                    <a:pt x="392430" y="0"/>
                    <a:pt x="434340" y="1905"/>
                  </a:cubicBezTo>
                  <a:cubicBezTo>
                    <a:pt x="476250" y="3810"/>
                    <a:pt x="531495" y="224790"/>
                    <a:pt x="560070" y="241935"/>
                  </a:cubicBezTo>
                  <a:cubicBezTo>
                    <a:pt x="588645" y="259080"/>
                    <a:pt x="582930" y="112395"/>
                    <a:pt x="605790" y="104775"/>
                  </a:cubicBezTo>
                  <a:cubicBezTo>
                    <a:pt x="628650" y="97155"/>
                    <a:pt x="668655" y="188595"/>
                    <a:pt x="697230" y="196215"/>
                  </a:cubicBezTo>
                  <a:cubicBezTo>
                    <a:pt x="725805" y="203835"/>
                    <a:pt x="739140" y="154305"/>
                    <a:pt x="777240" y="150495"/>
                  </a:cubicBezTo>
                  <a:cubicBezTo>
                    <a:pt x="815340" y="146685"/>
                    <a:pt x="889635" y="175260"/>
                    <a:pt x="925830" y="173355"/>
                  </a:cubicBezTo>
                  <a:cubicBezTo>
                    <a:pt x="962025" y="171450"/>
                    <a:pt x="978217" y="155257"/>
                    <a:pt x="994410" y="139065"/>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latinLnBrk="0">
                <a:spcBef>
                  <a:spcPct val="0"/>
                </a:spcBef>
                <a:spcAft>
                  <a:spcPct val="0"/>
                </a:spcAft>
                <a:defRPr/>
              </a:pPr>
              <a:endParaRPr kumimoji="1" lang="ja-JP" altLang="en-US" dirty="0">
                <a:solidFill>
                  <a:prstClr val="black"/>
                </a:solidFill>
              </a:endParaRPr>
            </a:p>
          </p:txBody>
        </p:sp>
        <p:cxnSp>
          <p:nvCxnSpPr>
            <p:cNvPr id="49" name="直線コネクタ 48"/>
            <p:cNvCxnSpPr/>
            <p:nvPr/>
          </p:nvCxnSpPr>
          <p:spPr>
            <a:xfrm rot="10800000">
              <a:off x="8041346" y="1749399"/>
              <a:ext cx="109549" cy="730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a:stCxn id="48" idx="11"/>
            </p:cNvCxnSpPr>
            <p:nvPr/>
          </p:nvCxnSpPr>
          <p:spPr>
            <a:xfrm flipH="1">
              <a:off x="8041346" y="1816074"/>
              <a:ext cx="117487" cy="1158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슬라이드 번호 개체 틀 15"/>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14</a:t>
            </a:fld>
            <a:endParaRPr lang="en-US" altLang="ja-JP" dirty="0">
              <a:solidFill>
                <a:prstClr val="black">
                  <a:tint val="75000"/>
                </a:prstClr>
              </a:solidFill>
            </a:endParaRPr>
          </a:p>
        </p:txBody>
      </p:sp>
    </p:spTree>
    <p:extLst>
      <p:ext uri="{BB962C8B-B14F-4D97-AF65-F5344CB8AC3E}">
        <p14:creationId xmlns:p14="http://schemas.microsoft.com/office/powerpoint/2010/main" val="16183277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cstate="print"/>
          <a:srcRect/>
          <a:stretch>
            <a:fillRect/>
          </a:stretch>
        </p:blipFill>
        <p:spPr bwMode="auto">
          <a:xfrm>
            <a:off x="467544" y="1280603"/>
            <a:ext cx="5903119" cy="4524661"/>
          </a:xfrm>
          <a:prstGeom prst="rect">
            <a:avLst/>
          </a:prstGeom>
          <a:noFill/>
          <a:ln w="9525">
            <a:noFill/>
            <a:miter lim="800000"/>
            <a:headEnd/>
            <a:tailEnd/>
          </a:ln>
        </p:spPr>
      </p:pic>
      <p:sp>
        <p:nvSpPr>
          <p:cNvPr id="15371" name="Text Box 33"/>
          <p:cNvSpPr txBox="1">
            <a:spLocks noChangeArrowheads="1"/>
          </p:cNvSpPr>
          <p:nvPr/>
        </p:nvSpPr>
        <p:spPr bwMode="auto">
          <a:xfrm>
            <a:off x="4355976" y="1988840"/>
            <a:ext cx="1604927" cy="400110"/>
          </a:xfrm>
          <a:prstGeom prst="rect">
            <a:avLst/>
          </a:prstGeom>
          <a:solidFill>
            <a:srgbClr val="FF0000">
              <a:alpha val="30000"/>
            </a:srgbClr>
          </a:solid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Li </a:t>
            </a:r>
            <a:r>
              <a:rPr kumimoji="1" lang="en-US" altLang="ja-JP" sz="2000" dirty="0">
                <a:solidFill>
                  <a:prstClr val="black"/>
                </a:solidFill>
                <a:latin typeface="Arial" pitchFamily="34" charset="0"/>
                <a:cs typeface="Arial" pitchFamily="34" charset="0"/>
              </a:rPr>
              <a:t>reduction</a:t>
            </a:r>
            <a:endParaRPr kumimoji="1" lang="en-US" altLang="ja-JP" sz="2000" dirty="0">
              <a:solidFill>
                <a:prstClr val="black"/>
              </a:solidFill>
              <a:latin typeface="Arial" pitchFamily="34" charset="0"/>
              <a:cs typeface="Arial" pitchFamily="34" charset="0"/>
            </a:endParaRPr>
          </a:p>
        </p:txBody>
      </p:sp>
      <p:sp>
        <p:nvSpPr>
          <p:cNvPr id="15372" name="Text Box 34"/>
          <p:cNvSpPr txBox="1">
            <a:spLocks noChangeArrowheads="1"/>
          </p:cNvSpPr>
          <p:nvPr/>
        </p:nvSpPr>
        <p:spPr bwMode="auto">
          <a:xfrm>
            <a:off x="1547664" y="1628800"/>
            <a:ext cx="1747594" cy="400110"/>
          </a:xfrm>
          <a:prstGeom prst="rect">
            <a:avLst/>
          </a:prstGeom>
          <a:solidFill>
            <a:srgbClr val="002060">
              <a:alpha val="30000"/>
            </a:srgbClr>
          </a:solid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6</a:t>
            </a:r>
            <a:r>
              <a:rPr kumimoji="1" lang="en-US" altLang="ja-JP" sz="2000" dirty="0">
                <a:solidFill>
                  <a:prstClr val="black"/>
                </a:solidFill>
                <a:latin typeface="Arial" pitchFamily="34" charset="0"/>
                <a:cs typeface="Arial" pitchFamily="34" charset="0"/>
              </a:rPr>
              <a:t>Li production</a:t>
            </a:r>
          </a:p>
        </p:txBody>
      </p:sp>
      <p:sp>
        <p:nvSpPr>
          <p:cNvPr id="20" name="Text Box 52"/>
          <p:cNvSpPr txBox="1">
            <a:spLocks noChangeArrowheads="1"/>
          </p:cNvSpPr>
          <p:nvPr/>
        </p:nvSpPr>
        <p:spPr bwMode="auto">
          <a:xfrm>
            <a:off x="179512" y="1628800"/>
            <a:ext cx="1082348" cy="400110"/>
          </a:xfrm>
          <a:prstGeom prst="rect">
            <a:avLst/>
          </a:prstGeom>
          <a:noFill/>
          <a:ln w="254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000" dirty="0" smtClean="0">
                <a:solidFill>
                  <a:prstClr val="black"/>
                </a:solidFill>
              </a:rPr>
              <a:t>Lifetime</a:t>
            </a:r>
            <a:endParaRPr lang="en-US" altLang="ja-JP" sz="2000" dirty="0">
              <a:solidFill>
                <a:prstClr val="black"/>
              </a:solidFill>
            </a:endParaRPr>
          </a:p>
        </p:txBody>
      </p:sp>
      <p:sp>
        <p:nvSpPr>
          <p:cNvPr id="21" name="Text Box 52"/>
          <p:cNvSpPr txBox="1">
            <a:spLocks noChangeArrowheads="1"/>
          </p:cNvSpPr>
          <p:nvPr/>
        </p:nvSpPr>
        <p:spPr bwMode="auto">
          <a:xfrm>
            <a:off x="5364088" y="5373216"/>
            <a:ext cx="2547685" cy="400110"/>
          </a:xfrm>
          <a:prstGeom prst="rect">
            <a:avLst/>
          </a:prstGeom>
          <a:noFill/>
          <a:ln w="254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000" dirty="0" smtClean="0">
                <a:solidFill>
                  <a:prstClr val="black"/>
                </a:solidFill>
              </a:rPr>
              <a:t>Abundance </a:t>
            </a:r>
            <a:r>
              <a:rPr lang="en-US" altLang="ja-JP" sz="2000" dirty="0" smtClean="0">
                <a:solidFill>
                  <a:prstClr val="black"/>
                </a:solidFill>
                <a:cs typeface="Arial" pitchFamily="34" charset="0"/>
              </a:rPr>
              <a:t>Y</a:t>
            </a:r>
            <a:r>
              <a:rPr lang="en-US" altLang="ja-JP" sz="2000" baseline="-25000" dirty="0" smtClean="0">
                <a:solidFill>
                  <a:prstClr val="black"/>
                </a:solidFill>
                <a:cs typeface="Arial" pitchFamily="34" charset="0"/>
              </a:rPr>
              <a:t>X</a:t>
            </a:r>
            <a:r>
              <a:rPr lang="en-US" altLang="ja-JP" sz="2000" dirty="0" smtClean="0">
                <a:solidFill>
                  <a:prstClr val="black"/>
                </a:solidFill>
                <a:cs typeface="Arial" pitchFamily="34" charset="0"/>
              </a:rPr>
              <a:t>=n</a:t>
            </a:r>
            <a:r>
              <a:rPr lang="en-US" altLang="ja-JP" sz="2000" baseline="-25000" dirty="0" smtClean="0">
                <a:solidFill>
                  <a:prstClr val="black"/>
                </a:solidFill>
                <a:cs typeface="Arial" pitchFamily="34" charset="0"/>
              </a:rPr>
              <a:t>X</a:t>
            </a:r>
            <a:r>
              <a:rPr lang="en-US" altLang="ja-JP" sz="2000" dirty="0" smtClean="0">
                <a:solidFill>
                  <a:prstClr val="black"/>
                </a:solidFill>
                <a:cs typeface="Arial" pitchFamily="34" charset="0"/>
              </a:rPr>
              <a:t>/n</a:t>
            </a:r>
            <a:r>
              <a:rPr lang="en-US" altLang="ja-JP" sz="2000" baseline="-25000" dirty="0" smtClean="0">
                <a:solidFill>
                  <a:prstClr val="black"/>
                </a:solidFill>
                <a:cs typeface="Arial" pitchFamily="34" charset="0"/>
              </a:rPr>
              <a:t>b</a:t>
            </a:r>
            <a:endParaRPr lang="en-US" altLang="ja-JP" sz="2000" dirty="0">
              <a:solidFill>
                <a:prstClr val="black"/>
              </a:solidFill>
            </a:endParaRPr>
          </a:p>
        </p:txBody>
      </p:sp>
      <p:sp>
        <p:nvSpPr>
          <p:cNvPr id="13"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Parameter search: case 1 </a:t>
            </a:r>
            <a:r>
              <a:rPr kumimoji="1" lang="en-US" altLang="ja-JP" sz="2800" dirty="0">
                <a:solidFill>
                  <a:prstClr val="black"/>
                </a:solidFill>
                <a:latin typeface="Arial" pitchFamily="34" charset="0"/>
                <a:cs typeface="Arial" pitchFamily="34" charset="0"/>
              </a:rPr>
              <a:t>(m</a:t>
            </a:r>
            <a:r>
              <a:rPr kumimoji="1" lang="en-US" altLang="ja-JP" sz="2800" baseline="-25000" dirty="0">
                <a:solidFill>
                  <a:prstClr val="black"/>
                </a:solidFill>
                <a:latin typeface="Arial" pitchFamily="34" charset="0"/>
                <a:cs typeface="Arial" pitchFamily="34" charset="0"/>
              </a:rPr>
              <a:t>x</a:t>
            </a:r>
            <a:r>
              <a:rPr kumimoji="1" lang="en-US" altLang="ja-JP" sz="2800" dirty="0">
                <a:solidFill>
                  <a:prstClr val="black"/>
                </a:solidFill>
                <a:latin typeface="Arial" pitchFamily="34" charset="0"/>
                <a:cs typeface="Arial" pitchFamily="34" charset="0"/>
              </a:rPr>
              <a:t>=1 TeV)</a:t>
            </a:r>
            <a:endParaRPr kumimoji="1" lang="ja-JP" altLang="en-US" sz="2800" b="1" baseline="30000" dirty="0">
              <a:solidFill>
                <a:prstClr val="black"/>
              </a:solidFill>
              <a:latin typeface="Arial" pitchFamily="34" charset="0"/>
              <a:cs typeface="Arial" pitchFamily="34" charset="0"/>
            </a:endParaRPr>
          </a:p>
        </p:txBody>
      </p:sp>
      <p:sp>
        <p:nvSpPr>
          <p:cNvPr id="14" name="Text Box 34"/>
          <p:cNvSpPr txBox="1">
            <a:spLocks noChangeArrowheads="1"/>
          </p:cNvSpPr>
          <p:nvPr/>
        </p:nvSpPr>
        <p:spPr bwMode="auto">
          <a:xfrm>
            <a:off x="6732240" y="1412776"/>
            <a:ext cx="186044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SzPct val="60000"/>
            </a:pPr>
            <a:r>
              <a:rPr lang="en-US" altLang="ja-JP" sz="2000" dirty="0" smtClean="0">
                <a:solidFill>
                  <a:prstClr val="black"/>
                </a:solidFill>
                <a:latin typeface="Symbol" pitchFamily="18" charset="2"/>
              </a:rPr>
              <a:t>h=</a:t>
            </a:r>
            <a:r>
              <a:rPr lang="en-US" altLang="ja-JP" sz="2000" dirty="0" smtClean="0">
                <a:solidFill>
                  <a:prstClr val="black"/>
                </a:solidFill>
                <a:cs typeface="Arial" pitchFamily="34" charset="0"/>
              </a:rPr>
              <a:t>6.19×10</a:t>
            </a:r>
            <a:r>
              <a:rPr lang="en-US" altLang="ja-JP" sz="2000" baseline="30000" dirty="0" smtClean="0">
                <a:solidFill>
                  <a:prstClr val="black"/>
                </a:solidFill>
                <a:cs typeface="Arial" pitchFamily="34" charset="0"/>
              </a:rPr>
              <a:t>-10</a:t>
            </a:r>
            <a:r>
              <a:rPr lang="en-US" altLang="ja-JP" sz="2000" dirty="0" smtClean="0">
                <a:solidFill>
                  <a:prstClr val="black"/>
                </a:solidFill>
                <a:cs typeface="Arial" pitchFamily="34" charset="0"/>
              </a:rPr>
              <a:t> </a:t>
            </a:r>
          </a:p>
          <a:p>
            <a:pPr eaLnBrk="1" fontAlgn="base" latinLnBrk="0" hangingPunct="1">
              <a:spcBef>
                <a:spcPct val="0"/>
              </a:spcBef>
              <a:spcAft>
                <a:spcPct val="0"/>
              </a:spcAft>
              <a:buSzPct val="60000"/>
            </a:pPr>
            <a:r>
              <a:rPr lang="en-US" altLang="ja-JP" sz="2000" dirty="0" smtClean="0">
                <a:solidFill>
                  <a:prstClr val="black"/>
                </a:solidFill>
                <a:cs typeface="Arial" pitchFamily="34" charset="0"/>
              </a:rPr>
              <a:t>      </a:t>
            </a:r>
            <a:r>
              <a:rPr lang="en-US" altLang="ja-JP" dirty="0" smtClean="0">
                <a:solidFill>
                  <a:prstClr val="black"/>
                </a:solidFill>
                <a:cs typeface="Arial" pitchFamily="34" charset="0"/>
              </a:rPr>
              <a:t>(WMAP 9yr)</a:t>
            </a:r>
            <a:endParaRPr lang="ja-JP" altLang="en-US" sz="2000" dirty="0" smtClean="0">
              <a:solidFill>
                <a:prstClr val="black"/>
              </a:solidFill>
            </a:endParaRPr>
          </a:p>
        </p:txBody>
      </p:sp>
      <p:sp>
        <p:nvSpPr>
          <p:cNvPr id="15" name="Text Box 15"/>
          <p:cNvSpPr txBox="1">
            <a:spLocks noChangeArrowheads="1"/>
          </p:cNvSpPr>
          <p:nvPr/>
        </p:nvSpPr>
        <p:spPr bwMode="auto">
          <a:xfrm>
            <a:off x="467544" y="639093"/>
            <a:ext cx="5967413" cy="7016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buSzPct val="60000"/>
            </a:pPr>
            <a:r>
              <a:rPr kumimoji="1" lang="en-US" altLang="ja-JP" sz="2000" dirty="0">
                <a:solidFill>
                  <a:prstClr val="black"/>
                </a:solidFill>
                <a:latin typeface="Arial" pitchFamily="34" charset="0"/>
                <a:cs typeface="Arial" pitchFamily="34" charset="0"/>
              </a:rPr>
              <a:t>Contours of calculated Li abundance relative to the </a:t>
            </a:r>
          </a:p>
          <a:p>
            <a:pPr fontAlgn="base" latinLnBrk="0">
              <a:spcBef>
                <a:spcPct val="0"/>
              </a:spcBef>
              <a:spcAft>
                <a:spcPct val="0"/>
              </a:spcAft>
              <a:buSzPct val="60000"/>
            </a:pPr>
            <a:r>
              <a:rPr kumimoji="1" lang="en-US" altLang="ja-JP" sz="2000" dirty="0">
                <a:solidFill>
                  <a:prstClr val="black"/>
                </a:solidFill>
                <a:latin typeface="Arial" pitchFamily="34" charset="0"/>
                <a:cs typeface="Arial" pitchFamily="34" charset="0"/>
              </a:rPr>
              <a:t>observed value:     d(</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Calc</a:t>
            </a:r>
            <a:r>
              <a:rPr kumimoji="1" lang="en-US" altLang="ja-JP" sz="2000" dirty="0">
                <a:solidFill>
                  <a:prstClr val="black"/>
                </a:solidFill>
                <a:latin typeface="Arial" pitchFamily="34" charset="0"/>
                <a:cs typeface="Arial" pitchFamily="34" charset="0"/>
              </a:rPr>
              <a:t>/</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Obs</a:t>
            </a:r>
          </a:p>
        </p:txBody>
      </p:sp>
      <p:sp>
        <p:nvSpPr>
          <p:cNvPr id="25" name="テキスト ボックス 24"/>
          <p:cNvSpPr txBox="1"/>
          <p:nvPr/>
        </p:nvSpPr>
        <p:spPr>
          <a:xfrm>
            <a:off x="0" y="5961474"/>
            <a:ext cx="9144000" cy="707886"/>
          </a:xfrm>
          <a:prstGeom prst="rect">
            <a:avLst/>
          </a:prstGeom>
          <a:noFill/>
        </p:spPr>
        <p:txBody>
          <a:bodyPr wrap="square" rtlCol="0">
            <a:spAutoFit/>
          </a:bodyPr>
          <a:lstStyle/>
          <a:p>
            <a:pPr fontAlgn="base" latinLnBrk="0">
              <a:spcBef>
                <a:spcPct val="0"/>
              </a:spcBef>
              <a:spcAft>
                <a:spcPct val="0"/>
              </a:spcAft>
              <a:buFont typeface="Wingdings" pitchFamily="2" charset="2"/>
              <a:buChar char="Ø"/>
            </a:pPr>
            <a:r>
              <a:rPr kumimoji="1" lang="en-US" altLang="ja-JP" sz="2000" dirty="0">
                <a:solidFill>
                  <a:prstClr val="black"/>
                </a:solidFill>
                <a:latin typeface="Arial" pitchFamily="34" charset="0"/>
                <a:cs typeface="Arial" pitchFamily="34" charset="0"/>
                <a:sym typeface="Wingdings" pitchFamily="2" charset="2"/>
              </a:rPr>
              <a:t>Realistic parameter region is shifted to </a:t>
            </a:r>
            <a:r>
              <a:rPr kumimoji="1" lang="en-US" altLang="ja-JP" sz="2000" b="1" dirty="0">
                <a:solidFill>
                  <a:srgbClr val="FF0000"/>
                </a:solidFill>
                <a:latin typeface="Arial" pitchFamily="34" charset="0"/>
                <a:cs typeface="Arial" pitchFamily="34" charset="0"/>
              </a:rPr>
              <a:t>Y</a:t>
            </a:r>
            <a:r>
              <a:rPr kumimoji="1" lang="en-US" altLang="ja-JP" sz="2000" b="1" baseline="-25000" dirty="0">
                <a:solidFill>
                  <a:srgbClr val="FF0000"/>
                </a:solidFill>
                <a:latin typeface="Arial" pitchFamily="34" charset="0"/>
                <a:cs typeface="Arial" pitchFamily="34" charset="0"/>
              </a:rPr>
              <a:t>X</a:t>
            </a:r>
            <a:r>
              <a:rPr kumimoji="1" lang="en-US" altLang="ja-JP" sz="2000" b="1" dirty="0">
                <a:solidFill>
                  <a:srgbClr val="FF0000"/>
                </a:solidFill>
                <a:latin typeface="Arial" pitchFamily="34" charset="0"/>
                <a:cs typeface="Arial" pitchFamily="34" charset="0"/>
              </a:rPr>
              <a:t> </a:t>
            </a:r>
            <a:r>
              <a:rPr kumimoji="1" lang="en-US" altLang="ja-JP" sz="2000" b="1" dirty="0">
                <a:solidFill>
                  <a:srgbClr val="FF0000"/>
                </a:solidFill>
                <a:latin typeface="Arial" pitchFamily="34" charset="0"/>
                <a:ea typeface="ＭＳ ゴシック" pitchFamily="49" charset="-128"/>
                <a:cs typeface="Arial" pitchFamily="34" charset="0"/>
              </a:rPr>
              <a:t>≿ </a:t>
            </a:r>
            <a:r>
              <a:rPr kumimoji="1" lang="en-US" altLang="ja-JP" sz="2000" b="1" dirty="0">
                <a:solidFill>
                  <a:srgbClr val="FF0000"/>
                </a:solidFill>
                <a:latin typeface="Arial" pitchFamily="34" charset="0"/>
                <a:cs typeface="Arial" pitchFamily="34" charset="0"/>
              </a:rPr>
              <a:t>0.02 and </a:t>
            </a:r>
            <a:r>
              <a:rPr kumimoji="1" lang="en-US" altLang="ja-JP" sz="2000" b="1" dirty="0">
                <a:solidFill>
                  <a:srgbClr val="FF0000"/>
                </a:solidFill>
                <a:latin typeface="Symbol" pitchFamily="18" charset="2"/>
                <a:cs typeface="Arial" pitchFamily="34" charset="0"/>
              </a:rPr>
              <a:t>t</a:t>
            </a:r>
            <a:r>
              <a:rPr kumimoji="1" lang="en-US" altLang="ja-JP" sz="2000" b="1" baseline="-25000" dirty="0">
                <a:solidFill>
                  <a:srgbClr val="FF0000"/>
                </a:solidFill>
                <a:latin typeface="Arial" pitchFamily="34" charset="0"/>
                <a:cs typeface="Arial" pitchFamily="34" charset="0"/>
              </a:rPr>
              <a:t>X</a:t>
            </a:r>
            <a:r>
              <a:rPr kumimoji="1" lang="en-US" altLang="ja-JP" sz="2000" b="1" dirty="0">
                <a:solidFill>
                  <a:srgbClr val="FF0000"/>
                </a:solidFill>
                <a:latin typeface="Arial" pitchFamily="34" charset="0"/>
                <a:cs typeface="Arial" pitchFamily="34" charset="0"/>
              </a:rPr>
              <a:t>≈(0.6-3)x10</a:t>
            </a:r>
            <a:r>
              <a:rPr kumimoji="1" lang="en-US" altLang="ja-JP" sz="2000" b="1" baseline="30000" dirty="0">
                <a:solidFill>
                  <a:srgbClr val="FF0000"/>
                </a:solidFill>
                <a:latin typeface="Arial" pitchFamily="34" charset="0"/>
                <a:cs typeface="Arial" pitchFamily="34" charset="0"/>
              </a:rPr>
              <a:t>3</a:t>
            </a:r>
            <a:r>
              <a:rPr kumimoji="1" lang="en-US" altLang="ja-JP" sz="2000" b="1" dirty="0">
                <a:solidFill>
                  <a:srgbClr val="FF0000"/>
                </a:solidFill>
                <a:latin typeface="Arial" pitchFamily="34" charset="0"/>
                <a:cs typeface="Arial" pitchFamily="34" charset="0"/>
              </a:rPr>
              <a:t>s</a:t>
            </a:r>
          </a:p>
          <a:p>
            <a:pPr fontAlgn="base" latinLnBrk="0">
              <a:spcBef>
                <a:spcPct val="0"/>
              </a:spcBef>
              <a:spcAft>
                <a:spcPct val="0"/>
              </a:spcAft>
            </a:pPr>
            <a:r>
              <a:rPr kumimoji="1" lang="en-US" altLang="ja-JP" sz="2000" b="1" dirty="0">
                <a:solidFill>
                  <a:srgbClr val="FF0000"/>
                </a:solidFill>
                <a:latin typeface="Arial" pitchFamily="34" charset="0"/>
                <a:cs typeface="Arial" pitchFamily="34" charset="0"/>
                <a:sym typeface="Wingdings" pitchFamily="2" charset="2"/>
              </a:rPr>
              <a:t>	     </a:t>
            </a:r>
            <a:r>
              <a:rPr kumimoji="1" lang="en-US" altLang="ja-JP" sz="2000" dirty="0">
                <a:solidFill>
                  <a:prstClr val="black"/>
                </a:solidFill>
                <a:latin typeface="Arial" pitchFamily="34" charset="0"/>
                <a:cs typeface="Arial" pitchFamily="34" charset="0"/>
                <a:sym typeface="Wingdings" pitchFamily="2" charset="2"/>
              </a:rPr>
              <a:t>from the previous one: </a:t>
            </a:r>
            <a:r>
              <a:rPr kumimoji="1" lang="en-US" altLang="ja-JP" sz="2000" dirty="0">
                <a:solidFill>
                  <a:prstClr val="black"/>
                </a:solidFill>
                <a:latin typeface="Arial" pitchFamily="34" charset="0"/>
                <a:cs typeface="Arial" pitchFamily="34" charset="0"/>
              </a:rPr>
              <a:t>Y</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 </a:t>
            </a:r>
            <a:r>
              <a:rPr kumimoji="1" lang="en-US" altLang="ja-JP" sz="2000" dirty="0">
                <a:solidFill>
                  <a:prstClr val="black"/>
                </a:solidFill>
                <a:latin typeface="Arial" pitchFamily="34" charset="0"/>
                <a:ea typeface="ＭＳ ゴシック" pitchFamily="49" charset="-128"/>
                <a:cs typeface="Arial" pitchFamily="34" charset="0"/>
              </a:rPr>
              <a:t>≿ </a:t>
            </a:r>
            <a:r>
              <a:rPr kumimoji="1" lang="en-US" altLang="ja-JP" sz="2000" dirty="0">
                <a:solidFill>
                  <a:prstClr val="black"/>
                </a:solidFill>
                <a:latin typeface="Arial" pitchFamily="34" charset="0"/>
                <a:cs typeface="Arial" pitchFamily="34" charset="0"/>
              </a:rPr>
              <a:t>1 and </a:t>
            </a:r>
            <a:r>
              <a:rPr kumimoji="1" lang="en-US" altLang="ja-JP" sz="2000" dirty="0">
                <a:solidFill>
                  <a:prstClr val="black"/>
                </a:solidFill>
                <a:latin typeface="Symbol" pitchFamily="18" charset="2"/>
                <a:cs typeface="Arial" pitchFamily="34" charset="0"/>
              </a:rPr>
              <a:t>t</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≈(1-2)x10</a:t>
            </a:r>
            <a:r>
              <a:rPr kumimoji="1" lang="en-US" altLang="ja-JP" sz="2000" baseline="30000" dirty="0">
                <a:solidFill>
                  <a:prstClr val="black"/>
                </a:solidFill>
                <a:latin typeface="Arial" pitchFamily="34" charset="0"/>
                <a:cs typeface="Arial" pitchFamily="34" charset="0"/>
              </a:rPr>
              <a:t>3</a:t>
            </a:r>
            <a:r>
              <a:rPr kumimoji="1" lang="en-US" altLang="ja-JP" sz="2000" dirty="0">
                <a:solidFill>
                  <a:prstClr val="black"/>
                </a:solidFill>
                <a:latin typeface="Arial" pitchFamily="34" charset="0"/>
                <a:cs typeface="Arial" pitchFamily="34" charset="0"/>
              </a:rPr>
              <a:t> s </a:t>
            </a:r>
            <a:r>
              <a:rPr kumimoji="1" lang="en-US" altLang="ja-JP" dirty="0">
                <a:solidFill>
                  <a:prstClr val="black"/>
                </a:solidFill>
                <a:latin typeface="Arial" pitchFamily="34" charset="0"/>
                <a:cs typeface="Arial" pitchFamily="34" charset="0"/>
              </a:rPr>
              <a:t>(MK et al. 2010)</a:t>
            </a:r>
            <a:endParaRPr kumimoji="1" lang="en-US" altLang="ja-JP" dirty="0">
              <a:solidFill>
                <a:prstClr val="black"/>
              </a:solidFill>
              <a:latin typeface="Arial" pitchFamily="34" charset="0"/>
              <a:cs typeface="Arial" pitchFamily="34" charset="0"/>
              <a:sym typeface="Wingdings" pitchFamily="2" charset="2"/>
            </a:endParaRPr>
          </a:p>
        </p:txBody>
      </p:sp>
      <p:sp>
        <p:nvSpPr>
          <p:cNvPr id="16" name="Text Box 18"/>
          <p:cNvSpPr txBox="1">
            <a:spLocks noChangeArrowheads="1"/>
          </p:cNvSpPr>
          <p:nvPr/>
        </p:nvSpPr>
        <p:spPr bwMode="auto">
          <a:xfrm>
            <a:off x="6187385" y="2708920"/>
            <a:ext cx="2993127" cy="1107996"/>
          </a:xfrm>
          <a:prstGeom prst="rect">
            <a:avLst/>
          </a:prstGeom>
          <a:noFill/>
          <a:ln w="12700">
            <a:noFill/>
            <a:miter lim="800000"/>
            <a:headEnd type="none" w="sm" len="sm"/>
            <a:tailEnd type="none" w="sm" len="sm"/>
          </a:ln>
        </p:spPr>
        <p:txBody>
          <a:bodyPr wrap="square">
            <a:spAutoFit/>
          </a:bodyPr>
          <a:lstStyle/>
          <a:p>
            <a:pPr fontAlgn="base" latinLnBrk="0">
              <a:spcBef>
                <a:spcPct val="0"/>
              </a:spcBef>
              <a:spcAft>
                <a:spcPct val="0"/>
              </a:spcAft>
            </a:pPr>
            <a:r>
              <a:rPr kumimoji="1" lang="en-US" altLang="ja-JP" sz="2200" b="1" dirty="0">
                <a:solidFill>
                  <a:prstClr val="black"/>
                </a:solidFill>
                <a:latin typeface="Arial" pitchFamily="34" charset="0"/>
                <a:cs typeface="Arial" pitchFamily="34" charset="0"/>
              </a:rPr>
              <a:t>Region for</a:t>
            </a:r>
            <a:endParaRPr kumimoji="1" lang="en-US" altLang="ja-JP" sz="2200" b="1"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sz="2200" b="1" baseline="30000" dirty="0">
                <a:solidFill>
                  <a:prstClr val="black"/>
                </a:solidFill>
                <a:latin typeface="Arial" pitchFamily="34" charset="0"/>
                <a:cs typeface="Arial" pitchFamily="34" charset="0"/>
              </a:rPr>
              <a:t>7</a:t>
            </a:r>
            <a:r>
              <a:rPr kumimoji="1" lang="en-US" altLang="ja-JP" sz="2200" b="1" dirty="0">
                <a:solidFill>
                  <a:prstClr val="black"/>
                </a:solidFill>
                <a:latin typeface="Arial" pitchFamily="34" charset="0"/>
                <a:cs typeface="Arial" pitchFamily="34" charset="0"/>
              </a:rPr>
              <a:t>Li </a:t>
            </a:r>
            <a:r>
              <a:rPr kumimoji="1" lang="en-US" altLang="ja-JP" sz="2200" b="1" dirty="0">
                <a:solidFill>
                  <a:prstClr val="black"/>
                </a:solidFill>
                <a:latin typeface="Arial" pitchFamily="34" charset="0"/>
                <a:cs typeface="Arial" pitchFamily="34" charset="0"/>
              </a:rPr>
              <a:t>reduction without</a:t>
            </a:r>
          </a:p>
          <a:p>
            <a:pPr fontAlgn="base" latinLnBrk="0">
              <a:spcBef>
                <a:spcPct val="0"/>
              </a:spcBef>
              <a:spcAft>
                <a:spcPct val="0"/>
              </a:spcAft>
            </a:pPr>
            <a:r>
              <a:rPr kumimoji="1" lang="en-US" altLang="ja-JP" sz="2200" b="1" baseline="30000" dirty="0">
                <a:solidFill>
                  <a:prstClr val="black"/>
                </a:solidFill>
                <a:latin typeface="Arial" pitchFamily="34" charset="0"/>
                <a:cs typeface="Arial" pitchFamily="34" charset="0"/>
              </a:rPr>
              <a:t>6</a:t>
            </a:r>
            <a:r>
              <a:rPr kumimoji="1" lang="en-US" altLang="ja-JP" sz="2200" b="1" dirty="0">
                <a:solidFill>
                  <a:prstClr val="black"/>
                </a:solidFill>
                <a:latin typeface="Arial" pitchFamily="34" charset="0"/>
                <a:cs typeface="Arial" pitchFamily="34" charset="0"/>
              </a:rPr>
              <a:t>Li overproduction</a:t>
            </a:r>
            <a:endParaRPr kumimoji="1" lang="en-US" altLang="ja-JP" sz="2200" b="1" dirty="0">
              <a:solidFill>
                <a:prstClr val="black"/>
              </a:solidFill>
              <a:latin typeface="Arial" pitchFamily="34" charset="0"/>
              <a:cs typeface="Arial" pitchFamily="34" charset="0"/>
            </a:endParaRPr>
          </a:p>
        </p:txBody>
      </p:sp>
      <p:sp>
        <p:nvSpPr>
          <p:cNvPr id="18" name="Line 36"/>
          <p:cNvSpPr>
            <a:spLocks noChangeShapeType="1"/>
          </p:cNvSpPr>
          <p:nvPr/>
        </p:nvSpPr>
        <p:spPr bwMode="auto">
          <a:xfrm flipH="1">
            <a:off x="5796136" y="3284984"/>
            <a:ext cx="504056" cy="1296144"/>
          </a:xfrm>
          <a:prstGeom prst="line">
            <a:avLst/>
          </a:prstGeom>
          <a:noFill/>
          <a:ln w="38100">
            <a:solidFill>
              <a:schemeClr val="tx1"/>
            </a:solidFill>
            <a:round/>
            <a:headEnd type="none" w="sm" len="sm"/>
            <a:tailEnd type="triangle" w="lg"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 name="슬라이드 번호 개체 틀 3"/>
          <p:cNvSpPr>
            <a:spLocks noGrp="1"/>
          </p:cNvSpPr>
          <p:nvPr>
            <p:ph type="sldNum" sz="quarter" idx="12"/>
          </p:nvPr>
        </p:nvSpPr>
        <p:spPr/>
        <p:txBody>
          <a:bodyPr/>
          <a:lstStyle/>
          <a:p>
            <a:pPr>
              <a:defRPr/>
            </a:pPr>
            <a:fld id="{88C0DA93-6C9D-4FF8-B091-AE28B227A363}" type="slidenum">
              <a:rPr lang="en-US" altLang="ja-JP" smtClean="0">
                <a:solidFill>
                  <a:prstClr val="black">
                    <a:tint val="75000"/>
                  </a:prstClr>
                </a:solidFill>
              </a:rPr>
              <a:pPr>
                <a:defRPr/>
              </a:pPr>
              <a:t>15</a:t>
            </a:fld>
            <a:endParaRPr lang="en-US" altLang="ja-JP" dirty="0">
              <a:solidFill>
                <a:prstClr val="black">
                  <a:tint val="75000"/>
                </a:prstClr>
              </a:solidFill>
            </a:endParaRPr>
          </a:p>
        </p:txBody>
      </p:sp>
    </p:spTree>
    <p:extLst>
      <p:ext uri="{BB962C8B-B14F-4D97-AF65-F5344CB8AC3E}">
        <p14:creationId xmlns:p14="http://schemas.microsoft.com/office/powerpoint/2010/main" val="2124446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7544" y="1258869"/>
            <a:ext cx="5903119" cy="4633151"/>
          </a:xfrm>
          <a:prstGeom prst="rect">
            <a:avLst/>
          </a:prstGeom>
          <a:noFill/>
          <a:ln w="9525">
            <a:noFill/>
            <a:miter lim="800000"/>
            <a:headEnd/>
            <a:tailEnd/>
          </a:ln>
        </p:spPr>
      </p:pic>
      <p:sp>
        <p:nvSpPr>
          <p:cNvPr id="15363" name="Text Box 15"/>
          <p:cNvSpPr txBox="1">
            <a:spLocks noChangeArrowheads="1"/>
          </p:cNvSpPr>
          <p:nvPr/>
        </p:nvSpPr>
        <p:spPr bwMode="auto">
          <a:xfrm>
            <a:off x="467544" y="639093"/>
            <a:ext cx="5967413" cy="7016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buSzPct val="60000"/>
            </a:pPr>
            <a:r>
              <a:rPr kumimoji="1" lang="en-US" altLang="ja-JP" sz="2000" dirty="0">
                <a:solidFill>
                  <a:prstClr val="black"/>
                </a:solidFill>
                <a:latin typeface="Arial" pitchFamily="34" charset="0"/>
                <a:cs typeface="Arial" pitchFamily="34" charset="0"/>
              </a:rPr>
              <a:t>Contours of calculated Li abundance relative to the </a:t>
            </a:r>
          </a:p>
          <a:p>
            <a:pPr fontAlgn="base" latinLnBrk="0">
              <a:spcBef>
                <a:spcPct val="0"/>
              </a:spcBef>
              <a:spcAft>
                <a:spcPct val="0"/>
              </a:spcAft>
              <a:buSzPct val="60000"/>
            </a:pPr>
            <a:r>
              <a:rPr kumimoji="1" lang="en-US" altLang="ja-JP" sz="2000" dirty="0">
                <a:solidFill>
                  <a:prstClr val="black"/>
                </a:solidFill>
                <a:latin typeface="Arial" pitchFamily="34" charset="0"/>
                <a:cs typeface="Arial" pitchFamily="34" charset="0"/>
              </a:rPr>
              <a:t>observed value:     d(</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Calc</a:t>
            </a:r>
            <a:r>
              <a:rPr kumimoji="1" lang="en-US" altLang="ja-JP" sz="2000" dirty="0">
                <a:solidFill>
                  <a:prstClr val="black"/>
                </a:solidFill>
                <a:latin typeface="Arial" pitchFamily="34" charset="0"/>
                <a:cs typeface="Arial" pitchFamily="34" charset="0"/>
              </a:rPr>
              <a:t>/</a:t>
            </a:r>
            <a:r>
              <a:rPr kumimoji="1" lang="en-US" altLang="ja-JP" sz="2000" baseline="30000" dirty="0">
                <a:solidFill>
                  <a:prstClr val="black"/>
                </a:solidFill>
                <a:latin typeface="Arial" pitchFamily="34" charset="0"/>
                <a:cs typeface="Arial" pitchFamily="34" charset="0"/>
              </a:rPr>
              <a:t>A</a:t>
            </a:r>
            <a:r>
              <a:rPr kumimoji="1" lang="en-US" altLang="ja-JP" sz="2000" dirty="0">
                <a:solidFill>
                  <a:prstClr val="black"/>
                </a:solidFill>
                <a:latin typeface="Arial" pitchFamily="34" charset="0"/>
                <a:cs typeface="Arial" pitchFamily="34" charset="0"/>
              </a:rPr>
              <a:t>Li</a:t>
            </a:r>
            <a:r>
              <a:rPr kumimoji="1" lang="en-US" altLang="ja-JP" sz="2000" baseline="30000" dirty="0">
                <a:solidFill>
                  <a:prstClr val="black"/>
                </a:solidFill>
                <a:latin typeface="Arial" pitchFamily="34" charset="0"/>
                <a:cs typeface="Arial" pitchFamily="34" charset="0"/>
              </a:rPr>
              <a:t>Obs</a:t>
            </a:r>
          </a:p>
        </p:txBody>
      </p:sp>
      <p:sp>
        <p:nvSpPr>
          <p:cNvPr id="17"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Parameter search: case 2 </a:t>
            </a:r>
            <a:r>
              <a:rPr kumimoji="1" lang="en-US" altLang="ja-JP" sz="2800" dirty="0">
                <a:solidFill>
                  <a:prstClr val="black"/>
                </a:solidFill>
                <a:latin typeface="Arial" pitchFamily="34" charset="0"/>
                <a:cs typeface="Arial" pitchFamily="34" charset="0"/>
              </a:rPr>
              <a:t>(m</a:t>
            </a:r>
            <a:r>
              <a:rPr kumimoji="1" lang="en-US" altLang="ja-JP" sz="2800" baseline="-25000" dirty="0">
                <a:solidFill>
                  <a:prstClr val="black"/>
                </a:solidFill>
                <a:latin typeface="Arial" pitchFamily="34" charset="0"/>
                <a:cs typeface="Arial" pitchFamily="34" charset="0"/>
              </a:rPr>
              <a:t>x</a:t>
            </a:r>
            <a:r>
              <a:rPr kumimoji="1" lang="en-US" altLang="ja-JP" sz="2800" dirty="0">
                <a:solidFill>
                  <a:prstClr val="black"/>
                </a:solidFill>
                <a:latin typeface="Arial" pitchFamily="34" charset="0"/>
                <a:cs typeface="Arial" pitchFamily="34" charset="0"/>
              </a:rPr>
              <a:t>=1 GeV)</a:t>
            </a:r>
            <a:endParaRPr kumimoji="1" lang="ja-JP" altLang="en-US" sz="2800" b="1" baseline="30000" dirty="0">
              <a:solidFill>
                <a:prstClr val="black"/>
              </a:solidFill>
              <a:latin typeface="Arial" pitchFamily="34" charset="0"/>
              <a:cs typeface="Arial" pitchFamily="34" charset="0"/>
            </a:endParaRPr>
          </a:p>
        </p:txBody>
      </p:sp>
      <p:sp>
        <p:nvSpPr>
          <p:cNvPr id="28" name="Text Box 33"/>
          <p:cNvSpPr txBox="1">
            <a:spLocks noChangeArrowheads="1"/>
          </p:cNvSpPr>
          <p:nvPr/>
        </p:nvSpPr>
        <p:spPr bwMode="auto">
          <a:xfrm>
            <a:off x="4355976" y="1988840"/>
            <a:ext cx="1604927" cy="400110"/>
          </a:xfrm>
          <a:prstGeom prst="rect">
            <a:avLst/>
          </a:prstGeom>
          <a:solidFill>
            <a:srgbClr val="FF0000">
              <a:alpha val="30000"/>
            </a:srgbClr>
          </a:solid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7</a:t>
            </a:r>
            <a:r>
              <a:rPr kumimoji="1" lang="en-US" altLang="ja-JP" sz="2000" dirty="0">
                <a:solidFill>
                  <a:prstClr val="black"/>
                </a:solidFill>
                <a:latin typeface="Arial" pitchFamily="34" charset="0"/>
                <a:cs typeface="Arial" pitchFamily="34" charset="0"/>
              </a:rPr>
              <a:t>Li </a:t>
            </a:r>
            <a:r>
              <a:rPr kumimoji="1" lang="en-US" altLang="ja-JP" sz="2000" dirty="0">
                <a:solidFill>
                  <a:prstClr val="black"/>
                </a:solidFill>
                <a:latin typeface="Arial" pitchFamily="34" charset="0"/>
                <a:cs typeface="Arial" pitchFamily="34" charset="0"/>
              </a:rPr>
              <a:t>reduction</a:t>
            </a:r>
            <a:endParaRPr kumimoji="1" lang="en-US" altLang="ja-JP" sz="2000" dirty="0">
              <a:solidFill>
                <a:prstClr val="black"/>
              </a:solidFill>
              <a:latin typeface="Arial" pitchFamily="34" charset="0"/>
              <a:cs typeface="Arial" pitchFamily="34" charset="0"/>
            </a:endParaRPr>
          </a:p>
        </p:txBody>
      </p:sp>
      <p:sp>
        <p:nvSpPr>
          <p:cNvPr id="29" name="Text Box 34"/>
          <p:cNvSpPr txBox="1">
            <a:spLocks noChangeArrowheads="1"/>
          </p:cNvSpPr>
          <p:nvPr/>
        </p:nvSpPr>
        <p:spPr bwMode="auto">
          <a:xfrm>
            <a:off x="2195736" y="1628800"/>
            <a:ext cx="1747594" cy="400110"/>
          </a:xfrm>
          <a:prstGeom prst="rect">
            <a:avLst/>
          </a:prstGeom>
          <a:solidFill>
            <a:srgbClr val="002060">
              <a:alpha val="30000"/>
            </a:srgbClr>
          </a:solid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baseline="30000" dirty="0">
                <a:solidFill>
                  <a:prstClr val="black"/>
                </a:solidFill>
                <a:latin typeface="Arial" pitchFamily="34" charset="0"/>
                <a:cs typeface="Arial" pitchFamily="34" charset="0"/>
              </a:rPr>
              <a:t>6</a:t>
            </a:r>
            <a:r>
              <a:rPr kumimoji="1" lang="en-US" altLang="ja-JP" sz="2000" dirty="0">
                <a:solidFill>
                  <a:prstClr val="black"/>
                </a:solidFill>
                <a:latin typeface="Arial" pitchFamily="34" charset="0"/>
                <a:cs typeface="Arial" pitchFamily="34" charset="0"/>
              </a:rPr>
              <a:t>Li production</a:t>
            </a:r>
          </a:p>
        </p:txBody>
      </p:sp>
      <p:sp>
        <p:nvSpPr>
          <p:cNvPr id="31" name="Text Box 18"/>
          <p:cNvSpPr txBox="1">
            <a:spLocks noChangeArrowheads="1"/>
          </p:cNvSpPr>
          <p:nvPr/>
        </p:nvSpPr>
        <p:spPr bwMode="auto">
          <a:xfrm>
            <a:off x="6187385" y="2708920"/>
            <a:ext cx="2993127" cy="1107996"/>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200" b="1" dirty="0">
                <a:solidFill>
                  <a:prstClr val="black"/>
                </a:solidFill>
                <a:latin typeface="Arial" pitchFamily="34" charset="0"/>
                <a:cs typeface="Arial" pitchFamily="34" charset="0"/>
              </a:rPr>
              <a:t>Region for</a:t>
            </a:r>
            <a:endParaRPr kumimoji="1" lang="en-US" altLang="ja-JP" sz="2200" b="1"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sz="2200" b="1" baseline="30000" dirty="0">
                <a:solidFill>
                  <a:prstClr val="black"/>
                </a:solidFill>
                <a:latin typeface="Arial" pitchFamily="34" charset="0"/>
                <a:cs typeface="Arial" pitchFamily="34" charset="0"/>
              </a:rPr>
              <a:t>7</a:t>
            </a:r>
            <a:r>
              <a:rPr kumimoji="1" lang="en-US" altLang="ja-JP" sz="2200" b="1" dirty="0">
                <a:solidFill>
                  <a:prstClr val="black"/>
                </a:solidFill>
                <a:latin typeface="Arial" pitchFamily="34" charset="0"/>
                <a:cs typeface="Arial" pitchFamily="34" charset="0"/>
              </a:rPr>
              <a:t>Li </a:t>
            </a:r>
            <a:r>
              <a:rPr kumimoji="1" lang="en-US" altLang="ja-JP" sz="2200" b="1" dirty="0">
                <a:solidFill>
                  <a:prstClr val="black"/>
                </a:solidFill>
                <a:latin typeface="Arial" pitchFamily="34" charset="0"/>
                <a:cs typeface="Arial" pitchFamily="34" charset="0"/>
              </a:rPr>
              <a:t>reduction without</a:t>
            </a:r>
          </a:p>
          <a:p>
            <a:pPr fontAlgn="base" latinLnBrk="0">
              <a:spcBef>
                <a:spcPct val="0"/>
              </a:spcBef>
              <a:spcAft>
                <a:spcPct val="0"/>
              </a:spcAft>
            </a:pPr>
            <a:r>
              <a:rPr kumimoji="1" lang="en-US" altLang="ja-JP" sz="2200" b="1" baseline="30000" dirty="0">
                <a:solidFill>
                  <a:prstClr val="black"/>
                </a:solidFill>
                <a:latin typeface="Arial" pitchFamily="34" charset="0"/>
                <a:cs typeface="Arial" pitchFamily="34" charset="0"/>
              </a:rPr>
              <a:t>6</a:t>
            </a:r>
            <a:r>
              <a:rPr kumimoji="1" lang="en-US" altLang="ja-JP" sz="2200" b="1" dirty="0">
                <a:solidFill>
                  <a:prstClr val="black"/>
                </a:solidFill>
                <a:latin typeface="Arial" pitchFamily="34" charset="0"/>
                <a:cs typeface="Arial" pitchFamily="34" charset="0"/>
              </a:rPr>
              <a:t>Li overproduction</a:t>
            </a:r>
            <a:endParaRPr kumimoji="1" lang="en-US" altLang="ja-JP" sz="2200" b="1" dirty="0">
              <a:solidFill>
                <a:prstClr val="black"/>
              </a:solidFill>
              <a:latin typeface="Arial" pitchFamily="34" charset="0"/>
              <a:cs typeface="Arial" pitchFamily="34" charset="0"/>
            </a:endParaRPr>
          </a:p>
        </p:txBody>
      </p:sp>
      <p:sp>
        <p:nvSpPr>
          <p:cNvPr id="32" name="Line 36"/>
          <p:cNvSpPr>
            <a:spLocks noChangeShapeType="1"/>
          </p:cNvSpPr>
          <p:nvPr/>
        </p:nvSpPr>
        <p:spPr bwMode="auto">
          <a:xfrm flipH="1">
            <a:off x="5724128" y="3284984"/>
            <a:ext cx="576064" cy="576064"/>
          </a:xfrm>
          <a:prstGeom prst="line">
            <a:avLst/>
          </a:prstGeom>
          <a:noFill/>
          <a:ln w="38100">
            <a:solidFill>
              <a:schemeClr val="tx1"/>
            </a:solidFill>
            <a:round/>
            <a:headEnd type="none" w="sm" len="sm"/>
            <a:tailEnd type="triangle" w="lg"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33" name="Text Box 52"/>
          <p:cNvSpPr txBox="1">
            <a:spLocks noChangeArrowheads="1"/>
          </p:cNvSpPr>
          <p:nvPr/>
        </p:nvSpPr>
        <p:spPr bwMode="auto">
          <a:xfrm>
            <a:off x="179512" y="1628800"/>
            <a:ext cx="1082348" cy="400110"/>
          </a:xfrm>
          <a:prstGeom prst="rect">
            <a:avLst/>
          </a:prstGeom>
          <a:noFill/>
          <a:ln w="254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000" dirty="0" smtClean="0">
                <a:solidFill>
                  <a:prstClr val="black"/>
                </a:solidFill>
              </a:rPr>
              <a:t>Lifetime</a:t>
            </a:r>
            <a:endParaRPr lang="en-US" altLang="ja-JP" sz="2000" dirty="0">
              <a:solidFill>
                <a:prstClr val="black"/>
              </a:solidFill>
            </a:endParaRPr>
          </a:p>
        </p:txBody>
      </p:sp>
      <p:sp>
        <p:nvSpPr>
          <p:cNvPr id="34" name="Text Box 52"/>
          <p:cNvSpPr txBox="1">
            <a:spLocks noChangeArrowheads="1"/>
          </p:cNvSpPr>
          <p:nvPr/>
        </p:nvSpPr>
        <p:spPr bwMode="auto">
          <a:xfrm>
            <a:off x="5364088" y="5373216"/>
            <a:ext cx="2547685" cy="400110"/>
          </a:xfrm>
          <a:prstGeom prst="rect">
            <a:avLst/>
          </a:prstGeom>
          <a:noFill/>
          <a:ln w="254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pPr>
            <a:r>
              <a:rPr lang="en-US" altLang="ja-JP" sz="2000" dirty="0" smtClean="0">
                <a:solidFill>
                  <a:prstClr val="black"/>
                </a:solidFill>
              </a:rPr>
              <a:t>Abundance </a:t>
            </a:r>
            <a:r>
              <a:rPr lang="en-US" altLang="ja-JP" sz="2000" dirty="0" smtClean="0">
                <a:solidFill>
                  <a:prstClr val="black"/>
                </a:solidFill>
                <a:cs typeface="Arial" pitchFamily="34" charset="0"/>
              </a:rPr>
              <a:t>Y</a:t>
            </a:r>
            <a:r>
              <a:rPr lang="en-US" altLang="ja-JP" sz="2000" baseline="-25000" dirty="0" smtClean="0">
                <a:solidFill>
                  <a:prstClr val="black"/>
                </a:solidFill>
                <a:cs typeface="Arial" pitchFamily="34" charset="0"/>
              </a:rPr>
              <a:t>X</a:t>
            </a:r>
            <a:r>
              <a:rPr lang="en-US" altLang="ja-JP" sz="2000" dirty="0" smtClean="0">
                <a:solidFill>
                  <a:prstClr val="black"/>
                </a:solidFill>
                <a:cs typeface="Arial" pitchFamily="34" charset="0"/>
              </a:rPr>
              <a:t>=n</a:t>
            </a:r>
            <a:r>
              <a:rPr lang="en-US" altLang="ja-JP" sz="2000" baseline="-25000" dirty="0" smtClean="0">
                <a:solidFill>
                  <a:prstClr val="black"/>
                </a:solidFill>
                <a:cs typeface="Arial" pitchFamily="34" charset="0"/>
              </a:rPr>
              <a:t>X</a:t>
            </a:r>
            <a:r>
              <a:rPr lang="en-US" altLang="ja-JP" sz="2000" dirty="0" smtClean="0">
                <a:solidFill>
                  <a:prstClr val="black"/>
                </a:solidFill>
                <a:cs typeface="Arial" pitchFamily="34" charset="0"/>
              </a:rPr>
              <a:t>/n</a:t>
            </a:r>
            <a:r>
              <a:rPr lang="en-US" altLang="ja-JP" sz="2000" baseline="-25000" dirty="0" smtClean="0">
                <a:solidFill>
                  <a:prstClr val="black"/>
                </a:solidFill>
                <a:cs typeface="Arial" pitchFamily="34" charset="0"/>
              </a:rPr>
              <a:t>b</a:t>
            </a:r>
            <a:endParaRPr lang="en-US" altLang="ja-JP" sz="2000" dirty="0">
              <a:solidFill>
                <a:prstClr val="black"/>
              </a:solidFill>
            </a:endParaRPr>
          </a:p>
        </p:txBody>
      </p:sp>
      <p:sp>
        <p:nvSpPr>
          <p:cNvPr id="35" name="Text Box 34"/>
          <p:cNvSpPr txBox="1">
            <a:spLocks noChangeArrowheads="1"/>
          </p:cNvSpPr>
          <p:nvPr/>
        </p:nvSpPr>
        <p:spPr bwMode="auto">
          <a:xfrm>
            <a:off x="6732240" y="1412776"/>
            <a:ext cx="186044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fontAlgn="base" latinLnBrk="0" hangingPunct="1">
              <a:spcBef>
                <a:spcPct val="0"/>
              </a:spcBef>
              <a:spcAft>
                <a:spcPct val="0"/>
              </a:spcAft>
              <a:buSzPct val="60000"/>
            </a:pPr>
            <a:r>
              <a:rPr lang="en-US" altLang="ja-JP" sz="2000" dirty="0" smtClean="0">
                <a:solidFill>
                  <a:prstClr val="black"/>
                </a:solidFill>
                <a:latin typeface="Symbol" pitchFamily="18" charset="2"/>
              </a:rPr>
              <a:t>h=</a:t>
            </a:r>
            <a:r>
              <a:rPr lang="en-US" altLang="ja-JP" sz="2000" dirty="0" smtClean="0">
                <a:solidFill>
                  <a:prstClr val="black"/>
                </a:solidFill>
                <a:cs typeface="Arial" pitchFamily="34" charset="0"/>
              </a:rPr>
              <a:t>6.19×10</a:t>
            </a:r>
            <a:r>
              <a:rPr lang="en-US" altLang="ja-JP" sz="2000" baseline="30000" dirty="0" smtClean="0">
                <a:solidFill>
                  <a:prstClr val="black"/>
                </a:solidFill>
                <a:cs typeface="Arial" pitchFamily="34" charset="0"/>
              </a:rPr>
              <a:t>-10</a:t>
            </a:r>
            <a:r>
              <a:rPr lang="en-US" altLang="ja-JP" sz="2000" dirty="0" smtClean="0">
                <a:solidFill>
                  <a:prstClr val="black"/>
                </a:solidFill>
                <a:cs typeface="Arial" pitchFamily="34" charset="0"/>
              </a:rPr>
              <a:t> </a:t>
            </a:r>
          </a:p>
          <a:p>
            <a:pPr eaLnBrk="1" fontAlgn="base" latinLnBrk="0" hangingPunct="1">
              <a:spcBef>
                <a:spcPct val="0"/>
              </a:spcBef>
              <a:spcAft>
                <a:spcPct val="0"/>
              </a:spcAft>
              <a:buSzPct val="60000"/>
            </a:pPr>
            <a:r>
              <a:rPr lang="en-US" altLang="ja-JP" sz="2000" dirty="0" smtClean="0">
                <a:solidFill>
                  <a:prstClr val="black"/>
                </a:solidFill>
                <a:cs typeface="Arial" pitchFamily="34" charset="0"/>
              </a:rPr>
              <a:t>      </a:t>
            </a:r>
            <a:r>
              <a:rPr lang="en-US" altLang="ja-JP" dirty="0" smtClean="0">
                <a:solidFill>
                  <a:prstClr val="black"/>
                </a:solidFill>
                <a:cs typeface="Arial" pitchFamily="34" charset="0"/>
              </a:rPr>
              <a:t>(WMAP 9yr)</a:t>
            </a:r>
            <a:endParaRPr lang="ja-JP" altLang="en-US" sz="2000" dirty="0" smtClean="0">
              <a:solidFill>
                <a:prstClr val="black"/>
              </a:solidFill>
            </a:endParaRPr>
          </a:p>
        </p:txBody>
      </p:sp>
      <p:sp>
        <p:nvSpPr>
          <p:cNvPr id="37" name="テキスト ボックス 36"/>
          <p:cNvSpPr txBox="1"/>
          <p:nvPr/>
        </p:nvSpPr>
        <p:spPr>
          <a:xfrm>
            <a:off x="0" y="5961474"/>
            <a:ext cx="9144000" cy="707886"/>
          </a:xfrm>
          <a:prstGeom prst="rect">
            <a:avLst/>
          </a:prstGeom>
          <a:noFill/>
        </p:spPr>
        <p:txBody>
          <a:bodyPr wrap="square" rtlCol="0">
            <a:spAutoFit/>
          </a:bodyPr>
          <a:lstStyle/>
          <a:p>
            <a:pPr fontAlgn="base" latinLnBrk="0">
              <a:spcBef>
                <a:spcPct val="0"/>
              </a:spcBef>
              <a:spcAft>
                <a:spcPct val="0"/>
              </a:spcAft>
              <a:buFont typeface="Wingdings" pitchFamily="2" charset="2"/>
              <a:buChar char="Ø"/>
            </a:pPr>
            <a:r>
              <a:rPr kumimoji="1" lang="en-US" altLang="ja-JP" sz="2000" dirty="0">
                <a:solidFill>
                  <a:prstClr val="black"/>
                </a:solidFill>
                <a:latin typeface="Arial" pitchFamily="34" charset="0"/>
                <a:cs typeface="Arial" pitchFamily="34" charset="0"/>
                <a:sym typeface="Wingdings" pitchFamily="2" charset="2"/>
              </a:rPr>
              <a:t>Parameter region for smaller mass cases locates at longer lifetime region:</a:t>
            </a:r>
          </a:p>
          <a:p>
            <a:pPr fontAlgn="base" latinLnBrk="0">
              <a:spcBef>
                <a:spcPct val="0"/>
              </a:spcBef>
              <a:spcAft>
                <a:spcPct val="0"/>
              </a:spcAft>
            </a:pPr>
            <a:r>
              <a:rPr kumimoji="1" lang="en-US" altLang="ja-JP" sz="2000" b="1" dirty="0">
                <a:solidFill>
                  <a:srgbClr val="FF0000"/>
                </a:solidFill>
                <a:latin typeface="Arial" pitchFamily="34" charset="0"/>
                <a:cs typeface="Arial" pitchFamily="34" charset="0"/>
                <a:sym typeface="Wingdings" pitchFamily="2" charset="2"/>
              </a:rPr>
              <a:t>	</a:t>
            </a:r>
            <a:r>
              <a:rPr kumimoji="1" lang="en-US" altLang="ja-JP" sz="2000" b="1" dirty="0">
                <a:solidFill>
                  <a:srgbClr val="FF0000"/>
                </a:solidFill>
                <a:latin typeface="Arial" pitchFamily="34" charset="0"/>
                <a:cs typeface="Arial" pitchFamily="34" charset="0"/>
              </a:rPr>
              <a:t>Y</a:t>
            </a:r>
            <a:r>
              <a:rPr kumimoji="1" lang="en-US" altLang="ja-JP" sz="2000" b="1" baseline="-25000" dirty="0">
                <a:solidFill>
                  <a:srgbClr val="FF0000"/>
                </a:solidFill>
                <a:latin typeface="Arial" pitchFamily="34" charset="0"/>
                <a:cs typeface="Arial" pitchFamily="34" charset="0"/>
              </a:rPr>
              <a:t>X</a:t>
            </a:r>
            <a:r>
              <a:rPr kumimoji="1" lang="en-US" altLang="ja-JP" sz="2000" b="1" dirty="0">
                <a:solidFill>
                  <a:srgbClr val="FF0000"/>
                </a:solidFill>
                <a:latin typeface="Arial" pitchFamily="34" charset="0"/>
                <a:cs typeface="Arial" pitchFamily="34" charset="0"/>
              </a:rPr>
              <a:t> </a:t>
            </a:r>
            <a:r>
              <a:rPr kumimoji="1" lang="en-US" altLang="ja-JP" sz="2000" b="1" dirty="0">
                <a:solidFill>
                  <a:srgbClr val="FF0000"/>
                </a:solidFill>
                <a:latin typeface="Arial" pitchFamily="34" charset="0"/>
                <a:ea typeface="ＭＳ ゴシック" pitchFamily="49" charset="-128"/>
                <a:cs typeface="Arial" pitchFamily="34" charset="0"/>
              </a:rPr>
              <a:t>≿ </a:t>
            </a:r>
            <a:r>
              <a:rPr kumimoji="1" lang="en-US" altLang="ja-JP" sz="2000" b="1" dirty="0">
                <a:solidFill>
                  <a:srgbClr val="FF0000"/>
                </a:solidFill>
                <a:latin typeface="Arial" pitchFamily="34" charset="0"/>
                <a:cs typeface="Arial" pitchFamily="34" charset="0"/>
              </a:rPr>
              <a:t>0.1 and </a:t>
            </a:r>
            <a:r>
              <a:rPr kumimoji="1" lang="en-US" altLang="ja-JP" sz="2000" b="1" dirty="0">
                <a:solidFill>
                  <a:srgbClr val="FF0000"/>
                </a:solidFill>
                <a:latin typeface="Symbol" pitchFamily="18" charset="2"/>
                <a:cs typeface="Arial" pitchFamily="34" charset="0"/>
              </a:rPr>
              <a:t>t</a:t>
            </a:r>
            <a:r>
              <a:rPr kumimoji="1" lang="en-US" altLang="ja-JP" sz="2000" b="1" baseline="-25000" dirty="0">
                <a:solidFill>
                  <a:srgbClr val="FF0000"/>
                </a:solidFill>
                <a:latin typeface="Arial" pitchFamily="34" charset="0"/>
                <a:cs typeface="Arial" pitchFamily="34" charset="0"/>
              </a:rPr>
              <a:t>X</a:t>
            </a:r>
            <a:r>
              <a:rPr kumimoji="1" lang="en-US" altLang="ja-JP" sz="2000" b="1" dirty="0">
                <a:solidFill>
                  <a:srgbClr val="FF0000"/>
                </a:solidFill>
                <a:latin typeface="Arial" pitchFamily="34" charset="0"/>
                <a:cs typeface="Arial" pitchFamily="34" charset="0"/>
              </a:rPr>
              <a:t>≈5x10</a:t>
            </a:r>
            <a:r>
              <a:rPr kumimoji="1" lang="en-US" altLang="ja-JP" sz="2000" b="1" baseline="30000" dirty="0">
                <a:solidFill>
                  <a:srgbClr val="FF0000"/>
                </a:solidFill>
                <a:latin typeface="Arial" pitchFamily="34" charset="0"/>
                <a:cs typeface="Arial" pitchFamily="34" charset="0"/>
              </a:rPr>
              <a:t>3</a:t>
            </a:r>
            <a:r>
              <a:rPr kumimoji="1" lang="en-US" altLang="ja-JP" sz="2000" b="1" dirty="0">
                <a:solidFill>
                  <a:srgbClr val="FF0000"/>
                </a:solidFill>
                <a:latin typeface="Arial" pitchFamily="34" charset="0"/>
                <a:cs typeface="Arial" pitchFamily="34" charset="0"/>
              </a:rPr>
              <a:t>-2x10</a:t>
            </a:r>
            <a:r>
              <a:rPr kumimoji="1" lang="en-US" altLang="ja-JP" sz="2000" b="1" baseline="30000" dirty="0">
                <a:solidFill>
                  <a:srgbClr val="FF0000"/>
                </a:solidFill>
                <a:latin typeface="Arial" pitchFamily="34" charset="0"/>
                <a:cs typeface="Arial" pitchFamily="34" charset="0"/>
              </a:rPr>
              <a:t>5</a:t>
            </a:r>
            <a:r>
              <a:rPr kumimoji="1" lang="en-US" altLang="ja-JP" sz="2000" b="1" dirty="0">
                <a:solidFill>
                  <a:srgbClr val="FF0000"/>
                </a:solidFill>
                <a:latin typeface="Arial" pitchFamily="34" charset="0"/>
                <a:cs typeface="Arial" pitchFamily="34" charset="0"/>
              </a:rPr>
              <a:t> s</a:t>
            </a:r>
            <a:r>
              <a:rPr kumimoji="1" lang="en-US" altLang="ja-JP" dirty="0">
                <a:solidFill>
                  <a:prstClr val="black"/>
                </a:solidFill>
                <a:latin typeface="Arial" pitchFamily="34" charset="0"/>
                <a:cs typeface="Arial" pitchFamily="34" charset="0"/>
                <a:sym typeface="Wingdings" pitchFamily="2" charset="2"/>
              </a:rPr>
              <a:t> (for m</a:t>
            </a:r>
            <a:r>
              <a:rPr kumimoji="1" lang="en-US" altLang="ja-JP" baseline="-25000" dirty="0">
                <a:solidFill>
                  <a:prstClr val="black"/>
                </a:solidFill>
                <a:latin typeface="Arial" pitchFamily="34" charset="0"/>
                <a:cs typeface="Arial" pitchFamily="34" charset="0"/>
                <a:sym typeface="Wingdings" pitchFamily="2" charset="2"/>
              </a:rPr>
              <a:t>X</a:t>
            </a:r>
            <a:r>
              <a:rPr kumimoji="1" lang="en-US" altLang="ja-JP" dirty="0">
                <a:solidFill>
                  <a:prstClr val="black"/>
                </a:solidFill>
                <a:latin typeface="Arial" pitchFamily="34" charset="0"/>
                <a:cs typeface="Arial" pitchFamily="34" charset="0"/>
                <a:sym typeface="Wingdings" pitchFamily="2" charset="2"/>
              </a:rPr>
              <a:t>=1 GeV)</a:t>
            </a:r>
            <a:endParaRPr kumimoji="1" lang="en-US" altLang="ja-JP" sz="2000" b="1" dirty="0">
              <a:solidFill>
                <a:srgbClr val="FF0000"/>
              </a:solidFill>
              <a:latin typeface="Arial" pitchFamily="34" charset="0"/>
              <a:cs typeface="Arial" pitchFamily="34" charset="0"/>
            </a:endParaRPr>
          </a:p>
        </p:txBody>
      </p:sp>
      <p:sp>
        <p:nvSpPr>
          <p:cNvPr id="4" name="슬라이드 번호 개체 틀 3"/>
          <p:cNvSpPr>
            <a:spLocks noGrp="1"/>
          </p:cNvSpPr>
          <p:nvPr>
            <p:ph type="sldNum" sz="quarter" idx="12"/>
          </p:nvPr>
        </p:nvSpPr>
        <p:spPr/>
        <p:txBody>
          <a:bodyPr/>
          <a:lstStyle/>
          <a:p>
            <a:pPr>
              <a:defRPr/>
            </a:pPr>
            <a:fld id="{88C0DA93-6C9D-4FF8-B091-AE28B227A363}" type="slidenum">
              <a:rPr lang="en-US" altLang="ja-JP" smtClean="0">
                <a:solidFill>
                  <a:prstClr val="black">
                    <a:tint val="75000"/>
                  </a:prstClr>
                </a:solidFill>
              </a:rPr>
              <a:pPr>
                <a:defRPr/>
              </a:pPr>
              <a:t>16</a:t>
            </a:fld>
            <a:endParaRPr lang="en-US" altLang="ja-JP" dirty="0">
              <a:solidFill>
                <a:prstClr val="black">
                  <a:tint val="75000"/>
                </a:prstClr>
              </a:solidFill>
            </a:endParaRPr>
          </a:p>
        </p:txBody>
      </p:sp>
    </p:spTree>
    <p:extLst>
      <p:ext uri="{BB962C8B-B14F-4D97-AF65-F5344CB8AC3E}">
        <p14:creationId xmlns:p14="http://schemas.microsoft.com/office/powerpoint/2010/main" val="742606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Text Box 2"/>
          <p:cNvSpPr txBox="1">
            <a:spLocks noChangeArrowheads="1"/>
          </p:cNvSpPr>
          <p:nvPr/>
        </p:nvSpPr>
        <p:spPr bwMode="auto">
          <a:xfrm>
            <a:off x="0" y="822186"/>
            <a:ext cx="9144000" cy="6063198"/>
          </a:xfrm>
          <a:prstGeom prst="rect">
            <a:avLst/>
          </a:prstGeom>
          <a:noFill/>
          <a:ln w="12700">
            <a:noFill/>
            <a:miter lim="800000"/>
            <a:headEnd type="none" w="sm" len="sm"/>
            <a:tailEnd type="none" w="sm" len="sm"/>
          </a:ln>
          <a:effectLst/>
        </p:spPr>
        <p:txBody>
          <a:bodyPr wrap="square">
            <a:spAutoFit/>
          </a:bodyPr>
          <a:lstStyle/>
          <a:p>
            <a:pPr marL="457200" indent="-457200" fontAlgn="base" latinLnBrk="0">
              <a:spcBef>
                <a:spcPct val="0"/>
              </a:spcBef>
              <a:spcAft>
                <a:spcPct val="0"/>
              </a:spcAft>
              <a:buFont typeface="Wingdings" pitchFamily="2" charset="2"/>
              <a:buChar char="Ø"/>
              <a:defRPr/>
            </a:pPr>
            <a:r>
              <a:rPr kumimoji="1" lang="en-US" altLang="ja-JP" sz="2200" dirty="0">
                <a:solidFill>
                  <a:prstClr val="black"/>
                </a:solidFill>
                <a:latin typeface="Arial" pitchFamily="34" charset="0"/>
                <a:cs typeface="Arial" pitchFamily="34" charset="0"/>
              </a:rPr>
              <a:t>We </a:t>
            </a:r>
            <a:r>
              <a:rPr kumimoji="1" lang="en-US" altLang="ja-JP" sz="2200" dirty="0">
                <a:solidFill>
                  <a:prstClr val="black"/>
                </a:solidFill>
                <a:latin typeface="Arial" pitchFamily="34" charset="0"/>
                <a:cs typeface="Arial" pitchFamily="34" charset="0"/>
              </a:rPr>
              <a:t>calculated </a:t>
            </a:r>
            <a:r>
              <a:rPr kumimoji="1" lang="en-US" altLang="ja-JP" sz="2200" dirty="0">
                <a:solidFill>
                  <a:prstClr val="black"/>
                </a:solidFill>
                <a:latin typeface="Arial" pitchFamily="34" charset="0"/>
                <a:cs typeface="Arial" pitchFamily="34" charset="0"/>
              </a:rPr>
              <a:t>light-element nucleosynthesis during BBN with negatively-charged X</a:t>
            </a:r>
            <a:r>
              <a:rPr kumimoji="1" lang="en-US" altLang="ja-JP" sz="2200" baseline="30000" dirty="0">
                <a:solidFill>
                  <a:prstClr val="black"/>
                </a:solidFill>
                <a:latin typeface="Arial" pitchFamily="34" charset="0"/>
                <a:cs typeface="Arial" pitchFamily="34" charset="0"/>
              </a:rPr>
              <a:t>-</a:t>
            </a:r>
            <a:r>
              <a:rPr kumimoji="1" lang="en-US" altLang="ja-JP" sz="2200" dirty="0">
                <a:solidFill>
                  <a:prstClr val="black"/>
                </a:solidFill>
                <a:latin typeface="Arial" pitchFamily="34" charset="0"/>
                <a:cs typeface="Arial" pitchFamily="34" charset="0"/>
              </a:rPr>
              <a:t> particles </a:t>
            </a:r>
            <a:r>
              <a:rPr kumimoji="1" lang="en-US" altLang="ja-JP" sz="2200" dirty="0">
                <a:solidFill>
                  <a:prstClr val="black"/>
                </a:solidFill>
                <a:latin typeface="Arial" pitchFamily="34" charset="0"/>
                <a:cs typeface="Arial" pitchFamily="34" charset="0"/>
              </a:rPr>
              <a:t>dynamically.</a:t>
            </a:r>
          </a:p>
          <a:p>
            <a:pPr marL="457200" indent="-457200" fontAlgn="base" latinLnBrk="0">
              <a:spcBef>
                <a:spcPct val="0"/>
              </a:spcBef>
              <a:spcAft>
                <a:spcPct val="0"/>
              </a:spcAft>
              <a:buFont typeface="Wingdings" pitchFamily="2" charset="2"/>
              <a:buChar char="Ø"/>
              <a:defRPr/>
            </a:pPr>
            <a:endParaRPr kumimoji="1" lang="en-US" altLang="ja-JP" sz="2200" dirty="0">
              <a:solidFill>
                <a:prstClr val="black"/>
              </a:solidFill>
              <a:latin typeface="Arial" pitchFamily="34" charset="0"/>
              <a:cs typeface="Arial" pitchFamily="34" charset="0"/>
            </a:endParaRPr>
          </a:p>
          <a:p>
            <a:pPr marL="457200" indent="-457200" fontAlgn="base" latinLnBrk="0">
              <a:spcBef>
                <a:spcPct val="0"/>
              </a:spcBef>
              <a:spcAft>
                <a:spcPct val="0"/>
              </a:spcAft>
              <a:buFont typeface="Wingdings" pitchFamily="2" charset="2"/>
              <a:buChar char="Ø"/>
              <a:defRPr/>
            </a:pPr>
            <a:r>
              <a:rPr kumimoji="1" lang="en-US" altLang="ja-JP" sz="2200" b="1" dirty="0">
                <a:solidFill>
                  <a:srgbClr val="FF0000"/>
                </a:solidFill>
                <a:latin typeface="Arial" pitchFamily="34" charset="0"/>
                <a:cs typeface="Arial" pitchFamily="34" charset="0"/>
              </a:rPr>
              <a:t>New route of </a:t>
            </a:r>
            <a:r>
              <a:rPr kumimoji="1" lang="en-US" altLang="ja-JP" sz="2200" b="1" baseline="30000" dirty="0">
                <a:solidFill>
                  <a:srgbClr val="FF0000"/>
                </a:solidFill>
                <a:latin typeface="Arial" pitchFamily="34" charset="0"/>
                <a:cs typeface="Arial" pitchFamily="34" charset="0"/>
              </a:rPr>
              <a:t>7</a:t>
            </a:r>
            <a:r>
              <a:rPr kumimoji="1" lang="en-US" altLang="ja-JP" sz="2200" b="1" dirty="0">
                <a:solidFill>
                  <a:srgbClr val="FF0000"/>
                </a:solidFill>
                <a:latin typeface="Arial" pitchFamily="34" charset="0"/>
                <a:cs typeface="Arial" pitchFamily="34" charset="0"/>
              </a:rPr>
              <a:t>Be</a:t>
            </a:r>
            <a:r>
              <a:rPr kumimoji="1" lang="en-US" altLang="ja-JP" sz="2200" b="1" baseline="-25000" dirty="0">
                <a:solidFill>
                  <a:srgbClr val="FF0000"/>
                </a:solidFill>
                <a:latin typeface="Arial" pitchFamily="34" charset="0"/>
                <a:cs typeface="Arial" pitchFamily="34" charset="0"/>
              </a:rPr>
              <a:t>X</a:t>
            </a:r>
            <a:r>
              <a:rPr kumimoji="1" lang="en-US" altLang="ja-JP" sz="2200" b="1" dirty="0">
                <a:solidFill>
                  <a:srgbClr val="FF0000"/>
                </a:solidFill>
                <a:latin typeface="Arial" pitchFamily="34" charset="0"/>
                <a:cs typeface="Arial" pitchFamily="34" charset="0"/>
              </a:rPr>
              <a:t> formation </a:t>
            </a:r>
            <a:r>
              <a:rPr kumimoji="1" lang="en-US" altLang="ja-JP" sz="2200" dirty="0">
                <a:solidFill>
                  <a:prstClr val="black"/>
                </a:solidFill>
                <a:latin typeface="Arial" pitchFamily="34" charset="0"/>
                <a:cs typeface="Arial" pitchFamily="34" charset="0"/>
              </a:rPr>
              <a:t>(</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Be exchange between </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Be</a:t>
            </a:r>
            <a:r>
              <a:rPr kumimoji="1" lang="en-US" altLang="ja-JP" sz="2200" baseline="30000" dirty="0">
                <a:solidFill>
                  <a:prstClr val="black"/>
                </a:solidFill>
                <a:latin typeface="Arial" pitchFamily="34" charset="0"/>
                <a:cs typeface="Arial" pitchFamily="34" charset="0"/>
              </a:rPr>
              <a:t>3+</a:t>
            </a:r>
            <a:r>
              <a:rPr kumimoji="1" lang="en-US" altLang="ja-JP" sz="2200" dirty="0">
                <a:solidFill>
                  <a:prstClr val="black"/>
                </a:solidFill>
                <a:latin typeface="Arial" pitchFamily="34" charset="0"/>
                <a:cs typeface="Arial" pitchFamily="34" charset="0"/>
              </a:rPr>
              <a:t> and X</a:t>
            </a:r>
            <a:r>
              <a:rPr kumimoji="1" lang="en-US" altLang="ja-JP" sz="2200" baseline="30000" dirty="0">
                <a:solidFill>
                  <a:prstClr val="black"/>
                </a:solidFill>
                <a:latin typeface="Arial" pitchFamily="34" charset="0"/>
                <a:cs typeface="Arial" pitchFamily="34" charset="0"/>
              </a:rPr>
              <a:t>-</a:t>
            </a:r>
            <a:r>
              <a:rPr kumimoji="1" lang="en-US" altLang="ja-JP" sz="2200" dirty="0">
                <a:solidFill>
                  <a:prstClr val="black"/>
                </a:solidFill>
                <a:latin typeface="Arial" pitchFamily="34" charset="0"/>
                <a:cs typeface="Arial" pitchFamily="34" charset="0"/>
              </a:rPr>
              <a:t>)</a:t>
            </a:r>
          </a:p>
          <a:p>
            <a:pPr marL="457200" indent="-457200" fontAlgn="base" latinLnBrk="0">
              <a:spcBef>
                <a:spcPct val="0"/>
              </a:spcBef>
              <a:spcAft>
                <a:spcPct val="0"/>
              </a:spcAft>
              <a:buFont typeface="Wingdings" pitchFamily="2" charset="2"/>
              <a:buChar char="Ø"/>
              <a:defRPr/>
            </a:pPr>
            <a:endParaRPr kumimoji="1" lang="en-US" altLang="ja-JP" sz="2200" dirty="0">
              <a:solidFill>
                <a:prstClr val="black"/>
              </a:solidFill>
              <a:latin typeface="Arial" pitchFamily="34" charset="0"/>
              <a:cs typeface="Arial" pitchFamily="34" charset="0"/>
            </a:endParaRPr>
          </a:p>
          <a:p>
            <a:pPr marL="457200" indent="-457200" fontAlgn="base" latinLnBrk="0">
              <a:spcBef>
                <a:spcPct val="0"/>
              </a:spcBef>
              <a:spcAft>
                <a:spcPct val="0"/>
              </a:spcAft>
              <a:buFont typeface="Wingdings" pitchFamily="2" charset="2"/>
              <a:buChar char="Ø"/>
              <a:defRPr/>
            </a:pPr>
            <a:r>
              <a:rPr kumimoji="1" lang="en-US" altLang="ja-JP" sz="2200" dirty="0">
                <a:solidFill>
                  <a:prstClr val="black"/>
                </a:solidFill>
                <a:latin typeface="Arial" pitchFamily="34" charset="0"/>
                <a:cs typeface="Arial" pitchFamily="34" charset="0"/>
              </a:rPr>
              <a:t>We calculated rates of recombination of X</a:t>
            </a:r>
            <a:r>
              <a:rPr kumimoji="1" lang="en-US" altLang="ja-JP" sz="2200" baseline="30000" dirty="0">
                <a:solidFill>
                  <a:prstClr val="black"/>
                </a:solidFill>
                <a:latin typeface="Arial" pitchFamily="34" charset="0"/>
                <a:cs typeface="Arial" pitchFamily="34" charset="0"/>
              </a:rPr>
              <a:t>-</a:t>
            </a:r>
            <a:r>
              <a:rPr kumimoji="1" lang="en-US" altLang="ja-JP" sz="2200" dirty="0">
                <a:solidFill>
                  <a:prstClr val="black"/>
                </a:solidFill>
                <a:latin typeface="Arial" pitchFamily="34" charset="0"/>
                <a:cs typeface="Arial" pitchFamily="34" charset="0"/>
              </a:rPr>
              <a:t> and </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Be, </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Li, </a:t>
            </a:r>
            <a:r>
              <a:rPr kumimoji="1" lang="en-US" altLang="ja-JP" sz="2200" baseline="30000" dirty="0">
                <a:solidFill>
                  <a:prstClr val="black"/>
                </a:solidFill>
                <a:latin typeface="Arial" pitchFamily="34" charset="0"/>
                <a:cs typeface="Arial" pitchFamily="34" charset="0"/>
              </a:rPr>
              <a:t>9</a:t>
            </a:r>
            <a:r>
              <a:rPr kumimoji="1" lang="en-US" altLang="ja-JP" sz="2200" dirty="0">
                <a:solidFill>
                  <a:prstClr val="black"/>
                </a:solidFill>
                <a:latin typeface="Arial" pitchFamily="34" charset="0"/>
                <a:cs typeface="Arial" pitchFamily="34" charset="0"/>
              </a:rPr>
              <a:t>Be, </a:t>
            </a:r>
            <a:r>
              <a:rPr kumimoji="1" lang="en-US" altLang="ja-JP" sz="2200" baseline="30000" dirty="0">
                <a:solidFill>
                  <a:prstClr val="black"/>
                </a:solidFill>
                <a:latin typeface="Arial" pitchFamily="34" charset="0"/>
                <a:cs typeface="Arial" pitchFamily="34" charset="0"/>
              </a:rPr>
              <a:t>4</a:t>
            </a:r>
            <a:r>
              <a:rPr kumimoji="1" lang="en-US" altLang="ja-JP" sz="2200" dirty="0">
                <a:solidFill>
                  <a:prstClr val="black"/>
                </a:solidFill>
                <a:latin typeface="Arial" pitchFamily="34" charset="0"/>
                <a:cs typeface="Arial" pitchFamily="34" charset="0"/>
              </a:rPr>
              <a:t>He</a:t>
            </a:r>
          </a:p>
          <a:p>
            <a:pPr marL="457200" indent="-457200" fontAlgn="base" latinLnBrk="0">
              <a:spcBef>
                <a:spcPct val="0"/>
              </a:spcBef>
              <a:spcAft>
                <a:spcPct val="0"/>
              </a:spcAft>
              <a:buFont typeface="Wingdings" pitchFamily="2" charset="2"/>
              <a:buChar char="Ø"/>
              <a:defRPr/>
            </a:pPr>
            <a:endParaRPr kumimoji="1" lang="en-US" altLang="ja-JP" sz="2200" b="1" dirty="0">
              <a:solidFill>
                <a:srgbClr val="FF0000"/>
              </a:solidFill>
              <a:latin typeface="Arial" pitchFamily="34" charset="0"/>
              <a:cs typeface="Arial" pitchFamily="34" charset="0"/>
            </a:endParaRPr>
          </a:p>
          <a:p>
            <a:pPr marL="457200" indent="-457200" fontAlgn="base" latinLnBrk="0">
              <a:spcBef>
                <a:spcPct val="0"/>
              </a:spcBef>
              <a:spcAft>
                <a:spcPct val="0"/>
              </a:spcAft>
              <a:buFont typeface="Wingdings" pitchFamily="2" charset="2"/>
              <a:buChar char="Ø"/>
              <a:defRPr/>
            </a:pPr>
            <a:r>
              <a:rPr kumimoji="1" lang="en-US" altLang="ja-JP" sz="2200" b="1" dirty="0">
                <a:solidFill>
                  <a:srgbClr val="FF0000"/>
                </a:solidFill>
                <a:latin typeface="Arial" pitchFamily="34" charset="0"/>
                <a:cs typeface="Arial" pitchFamily="34" charset="0"/>
              </a:rPr>
              <a:t>New </a:t>
            </a:r>
            <a:r>
              <a:rPr kumimoji="1" lang="en-US" altLang="ja-JP" sz="2200" b="1" baseline="30000" dirty="0">
                <a:solidFill>
                  <a:srgbClr val="FF0000"/>
                </a:solidFill>
                <a:latin typeface="Arial" pitchFamily="34" charset="0"/>
                <a:cs typeface="Arial" pitchFamily="34" charset="0"/>
              </a:rPr>
              <a:t>9</a:t>
            </a:r>
            <a:r>
              <a:rPr kumimoji="1" lang="en-US" altLang="ja-JP" sz="2200" b="1" dirty="0">
                <a:solidFill>
                  <a:srgbClr val="FF0000"/>
                </a:solidFill>
                <a:latin typeface="Arial" pitchFamily="34" charset="0"/>
                <a:cs typeface="Arial" pitchFamily="34" charset="0"/>
              </a:rPr>
              <a:t>Be production reaction </a:t>
            </a:r>
            <a:r>
              <a:rPr kumimoji="1" lang="en-US" altLang="ja-JP" sz="2200" dirty="0">
                <a:solidFill>
                  <a:prstClr val="black"/>
                </a:solidFill>
                <a:latin typeface="Arial" pitchFamily="34" charset="0"/>
                <a:cs typeface="Arial" pitchFamily="34" charset="0"/>
              </a:rPr>
              <a:t>[</a:t>
            </a: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Li</a:t>
            </a:r>
            <a:r>
              <a:rPr kumimoji="1" lang="en-US" altLang="ja-JP" sz="2200" baseline="-25000" dirty="0">
                <a:solidFill>
                  <a:prstClr val="black"/>
                </a:solidFill>
                <a:latin typeface="Arial" pitchFamily="34" charset="0"/>
                <a:cs typeface="Arial" pitchFamily="34" charset="0"/>
              </a:rPr>
              <a:t>X</a:t>
            </a:r>
            <a:r>
              <a:rPr kumimoji="1" lang="en-US" altLang="ja-JP" sz="2200" dirty="0">
                <a:solidFill>
                  <a:prstClr val="black"/>
                </a:solidFill>
                <a:latin typeface="Arial" pitchFamily="34" charset="0"/>
                <a:cs typeface="Arial" pitchFamily="34" charset="0"/>
              </a:rPr>
              <a:t>(d, X</a:t>
            </a:r>
            <a:r>
              <a:rPr kumimoji="1" lang="en-US" altLang="ja-JP" sz="2200" baseline="30000" dirty="0">
                <a:solidFill>
                  <a:prstClr val="black"/>
                </a:solidFill>
                <a:latin typeface="Arial" pitchFamily="34" charset="0"/>
                <a:cs typeface="Arial" pitchFamily="34" charset="0"/>
              </a:rPr>
              <a:t>-</a:t>
            </a:r>
            <a:r>
              <a:rPr kumimoji="1" lang="en-US" altLang="ja-JP" sz="2200" dirty="0">
                <a:solidFill>
                  <a:prstClr val="black"/>
                </a:solidFill>
                <a:latin typeface="Arial" pitchFamily="34" charset="0"/>
                <a:cs typeface="Arial" pitchFamily="34" charset="0"/>
              </a:rPr>
              <a:t>)</a:t>
            </a:r>
            <a:r>
              <a:rPr kumimoji="1" lang="en-US" altLang="ja-JP" sz="2200" baseline="30000" dirty="0">
                <a:solidFill>
                  <a:prstClr val="black"/>
                </a:solidFill>
                <a:latin typeface="Arial" pitchFamily="34" charset="0"/>
                <a:cs typeface="Arial" pitchFamily="34" charset="0"/>
              </a:rPr>
              <a:t>9</a:t>
            </a:r>
            <a:r>
              <a:rPr kumimoji="1" lang="en-US" altLang="ja-JP" sz="2200" dirty="0">
                <a:solidFill>
                  <a:prstClr val="black"/>
                </a:solidFill>
                <a:latin typeface="Arial" pitchFamily="34" charset="0"/>
                <a:cs typeface="Arial" pitchFamily="34" charset="0"/>
              </a:rPr>
              <a:t>Be].</a:t>
            </a:r>
          </a:p>
          <a:p>
            <a:pPr marL="457200" indent="-457200" fontAlgn="base" latinLnBrk="0">
              <a:spcBef>
                <a:spcPct val="0"/>
              </a:spcBef>
              <a:spcAft>
                <a:spcPct val="0"/>
              </a:spcAft>
              <a:defRPr/>
            </a:pPr>
            <a:endParaRPr kumimoji="1" lang="en-US" altLang="ja-JP" sz="2200" b="1" dirty="0">
              <a:solidFill>
                <a:srgbClr val="FF0000"/>
              </a:solidFill>
              <a:latin typeface="Arial" pitchFamily="34" charset="0"/>
              <a:cs typeface="Arial" pitchFamily="34" charset="0"/>
            </a:endParaRPr>
          </a:p>
          <a:p>
            <a:pPr marL="457200" indent="-457200" fontAlgn="base" latinLnBrk="0">
              <a:spcBef>
                <a:spcPct val="0"/>
              </a:spcBef>
              <a:spcAft>
                <a:spcPct val="0"/>
              </a:spcAft>
              <a:buFont typeface="Wingdings" pitchFamily="2" charset="2"/>
              <a:buChar char="Ø"/>
              <a:defRPr/>
            </a:pPr>
            <a:r>
              <a:rPr kumimoji="1" lang="en-US" altLang="ja-JP" sz="2200" b="1" dirty="0">
                <a:solidFill>
                  <a:srgbClr val="FF0000"/>
                </a:solidFill>
                <a:latin typeface="Arial" pitchFamily="34" charset="0"/>
                <a:cs typeface="Arial" pitchFamily="34" charset="0"/>
              </a:rPr>
              <a:t>Parameter region of </a:t>
            </a:r>
            <a:r>
              <a:rPr kumimoji="1" lang="en-US" altLang="ja-JP" sz="2200" b="1" baseline="30000" dirty="0">
                <a:solidFill>
                  <a:srgbClr val="FF0000"/>
                </a:solidFill>
                <a:latin typeface="Arial" pitchFamily="34" charset="0"/>
                <a:cs typeface="Arial" pitchFamily="34" charset="0"/>
              </a:rPr>
              <a:t>7</a:t>
            </a:r>
            <a:r>
              <a:rPr kumimoji="1" lang="en-US" altLang="ja-JP" sz="2200" b="1" dirty="0">
                <a:solidFill>
                  <a:srgbClr val="FF0000"/>
                </a:solidFill>
                <a:latin typeface="Arial" pitchFamily="34" charset="0"/>
                <a:cs typeface="Arial" pitchFamily="34" charset="0"/>
              </a:rPr>
              <a:t>Li reduction is moved</a:t>
            </a:r>
            <a:endParaRPr kumimoji="1" lang="en-US" altLang="ja-JP" sz="2200" b="1" dirty="0">
              <a:solidFill>
                <a:srgbClr val="FF0000"/>
              </a:solidFill>
              <a:latin typeface="Arial" pitchFamily="34" charset="0"/>
              <a:cs typeface="Arial" pitchFamily="34" charset="0"/>
            </a:endParaRPr>
          </a:p>
          <a:p>
            <a:pPr marL="914400" lvl="1" indent="-457200" fontAlgn="base" latinLnBrk="0">
              <a:spcBef>
                <a:spcPct val="0"/>
              </a:spcBef>
              <a:spcAft>
                <a:spcPct val="0"/>
              </a:spcAft>
              <a:buFont typeface="Wingdings" pitchFamily="2" charset="2"/>
              <a:buChar char="ü"/>
              <a:defRPr/>
            </a:pPr>
            <a:r>
              <a:rPr kumimoji="1" lang="en-US" altLang="ja-JP" sz="2000" dirty="0">
                <a:solidFill>
                  <a:prstClr val="black"/>
                </a:solidFill>
                <a:latin typeface="Arial" pitchFamily="34" charset="0"/>
                <a:cs typeface="Arial" pitchFamily="34" charset="0"/>
              </a:rPr>
              <a:t>Y</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 </a:t>
            </a:r>
            <a:r>
              <a:rPr kumimoji="1" lang="en-US" altLang="ja-JP" sz="2000" dirty="0">
                <a:solidFill>
                  <a:prstClr val="black"/>
                </a:solidFill>
                <a:latin typeface="Arial" pitchFamily="34" charset="0"/>
                <a:ea typeface="ＭＳ ゴシック" pitchFamily="49" charset="-128"/>
                <a:cs typeface="Arial" pitchFamily="34" charset="0"/>
              </a:rPr>
              <a:t>≿ </a:t>
            </a:r>
            <a:r>
              <a:rPr kumimoji="1" lang="en-US" altLang="ja-JP" sz="2000" dirty="0">
                <a:solidFill>
                  <a:prstClr val="black"/>
                </a:solidFill>
                <a:latin typeface="Arial" pitchFamily="34" charset="0"/>
                <a:cs typeface="Arial" pitchFamily="34" charset="0"/>
              </a:rPr>
              <a:t>0.02 and t</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≈(0.6-3)x10</a:t>
            </a:r>
            <a:r>
              <a:rPr kumimoji="1" lang="en-US" altLang="ja-JP" sz="2000" baseline="30000" dirty="0">
                <a:solidFill>
                  <a:prstClr val="black"/>
                </a:solidFill>
                <a:latin typeface="Arial" pitchFamily="34" charset="0"/>
                <a:cs typeface="Arial" pitchFamily="34" charset="0"/>
              </a:rPr>
              <a:t>3</a:t>
            </a:r>
            <a:r>
              <a:rPr kumimoji="1" lang="en-US" altLang="ja-JP" sz="2000" dirty="0">
                <a:solidFill>
                  <a:prstClr val="black"/>
                </a:solidFill>
                <a:latin typeface="Arial" pitchFamily="34" charset="0"/>
                <a:cs typeface="Arial" pitchFamily="34" charset="0"/>
              </a:rPr>
              <a:t>s (for m</a:t>
            </a:r>
            <a:r>
              <a:rPr kumimoji="1" lang="en-US" altLang="ja-JP" sz="2000" baseline="-25000" dirty="0">
                <a:solidFill>
                  <a:prstClr val="black"/>
                </a:solidFill>
                <a:latin typeface="Arial" pitchFamily="34" charset="0"/>
                <a:cs typeface="Arial" pitchFamily="34" charset="0"/>
              </a:rPr>
              <a:t>X</a:t>
            </a:r>
            <a:r>
              <a:rPr kumimoji="1" lang="en-US" altLang="ja-JP" sz="2000" dirty="0">
                <a:solidFill>
                  <a:prstClr val="black"/>
                </a:solidFill>
                <a:latin typeface="Arial" pitchFamily="34" charset="0"/>
                <a:cs typeface="Arial" pitchFamily="34" charset="0"/>
              </a:rPr>
              <a:t>=1 TeV)</a:t>
            </a:r>
          </a:p>
          <a:p>
            <a:pPr marL="914400" lvl="1" indent="-457200" fontAlgn="base" latinLnBrk="0">
              <a:spcBef>
                <a:spcPct val="0"/>
              </a:spcBef>
              <a:spcAft>
                <a:spcPct val="0"/>
              </a:spcAft>
              <a:defRPr/>
            </a:pPr>
            <a:r>
              <a:rPr kumimoji="1" lang="en-US" altLang="ja-JP" sz="2000" dirty="0">
                <a:solidFill>
                  <a:prstClr val="black"/>
                </a:solidFill>
                <a:latin typeface="Arial" pitchFamily="34" charset="0"/>
                <a:cs typeface="Arial" pitchFamily="34" charset="0"/>
              </a:rPr>
              <a:t>	</a:t>
            </a:r>
            <a:r>
              <a:rPr kumimoji="1" lang="en-US" altLang="ja-JP" sz="2000" dirty="0">
                <a:solidFill>
                  <a:prstClr val="black"/>
                </a:solidFill>
                <a:latin typeface="Arial" pitchFamily="34" charset="0"/>
                <a:cs typeface="Arial" pitchFamily="34" charset="0"/>
                <a:sym typeface="Wingdings" pitchFamily="2" charset="2"/>
              </a:rPr>
              <a:t>required abundance of X</a:t>
            </a:r>
            <a:r>
              <a:rPr kumimoji="1" lang="en-US" altLang="ja-JP" sz="2000" baseline="30000" dirty="0">
                <a:solidFill>
                  <a:prstClr val="black"/>
                </a:solidFill>
                <a:latin typeface="Arial" pitchFamily="34" charset="0"/>
                <a:cs typeface="Arial" pitchFamily="34" charset="0"/>
                <a:sym typeface="Wingdings" pitchFamily="2" charset="2"/>
              </a:rPr>
              <a:t>-</a:t>
            </a:r>
            <a:r>
              <a:rPr kumimoji="1" lang="en-US" altLang="ja-JP" sz="2000" dirty="0">
                <a:solidFill>
                  <a:prstClr val="black"/>
                </a:solidFill>
                <a:latin typeface="Arial" pitchFamily="34" charset="0"/>
                <a:cs typeface="Arial" pitchFamily="34" charset="0"/>
                <a:sym typeface="Wingdings" pitchFamily="2" charset="2"/>
              </a:rPr>
              <a:t> particle is smaller than the previous estimate by more than a factor of 10</a:t>
            </a:r>
            <a:endParaRPr kumimoji="1" lang="en-US" altLang="ja-JP" sz="2000" dirty="0">
              <a:solidFill>
                <a:prstClr val="black"/>
              </a:solidFill>
              <a:latin typeface="Arial" pitchFamily="34" charset="0"/>
              <a:cs typeface="Arial" pitchFamily="34" charset="0"/>
            </a:endParaRPr>
          </a:p>
          <a:p>
            <a:pPr marL="457200" indent="-457200" fontAlgn="base" latinLnBrk="0">
              <a:spcBef>
                <a:spcPct val="0"/>
              </a:spcBef>
              <a:spcAft>
                <a:spcPct val="0"/>
              </a:spcAft>
              <a:defRPr/>
            </a:pPr>
            <a:endParaRPr kumimoji="1" lang="en-US" altLang="ja-JP" sz="2200" b="1" dirty="0">
              <a:solidFill>
                <a:srgbClr val="FF0000"/>
              </a:solidFill>
              <a:latin typeface="Arial" pitchFamily="34" charset="0"/>
              <a:cs typeface="Arial" pitchFamily="34" charset="0"/>
            </a:endParaRPr>
          </a:p>
          <a:p>
            <a:pPr marL="457200" indent="-457200" fontAlgn="base" latinLnBrk="0">
              <a:spcBef>
                <a:spcPct val="0"/>
              </a:spcBef>
              <a:spcAft>
                <a:spcPct val="0"/>
              </a:spcAft>
              <a:buFont typeface="Wingdings" pitchFamily="2" charset="2"/>
              <a:buChar char="Ø"/>
              <a:defRPr/>
            </a:pPr>
            <a:r>
              <a:rPr kumimoji="1" lang="en-US" altLang="ja-JP" sz="2200" b="1" dirty="0">
                <a:solidFill>
                  <a:srgbClr val="FF0000"/>
                </a:solidFill>
                <a:latin typeface="Arial" pitchFamily="34" charset="0"/>
                <a:cs typeface="Arial" pitchFamily="34" charset="0"/>
              </a:rPr>
              <a:t>Resulting </a:t>
            </a:r>
            <a:r>
              <a:rPr kumimoji="1" lang="en-US" altLang="ja-JP" sz="2200" b="1" baseline="30000" dirty="0">
                <a:solidFill>
                  <a:srgbClr val="FF0000"/>
                </a:solidFill>
                <a:latin typeface="Arial" pitchFamily="34" charset="0"/>
                <a:cs typeface="Arial" pitchFamily="34" charset="0"/>
              </a:rPr>
              <a:t>7</a:t>
            </a:r>
            <a:r>
              <a:rPr kumimoji="1" lang="en-US" altLang="ja-JP" sz="2200" b="1" dirty="0">
                <a:solidFill>
                  <a:srgbClr val="FF0000"/>
                </a:solidFill>
                <a:latin typeface="Arial" pitchFamily="34" charset="0"/>
                <a:cs typeface="Arial" pitchFamily="34" charset="0"/>
              </a:rPr>
              <a:t>Li abundance depends significantly on assumed nuclear charge distribution</a:t>
            </a:r>
            <a:endParaRPr kumimoji="1" lang="en-US" altLang="ja-JP" sz="2200" b="1" dirty="0">
              <a:solidFill>
                <a:srgbClr val="FF0000"/>
              </a:solidFill>
              <a:latin typeface="Arial" pitchFamily="34" charset="0"/>
              <a:cs typeface="Arial" pitchFamily="34" charset="0"/>
            </a:endParaRPr>
          </a:p>
          <a:p>
            <a:pPr marL="914400" lvl="1" indent="-457200" fontAlgn="base" latinLnBrk="0">
              <a:spcBef>
                <a:spcPct val="0"/>
              </a:spcBef>
              <a:spcAft>
                <a:spcPct val="0"/>
              </a:spcAft>
              <a:buFont typeface="Wingdings" pitchFamily="2" charset="2"/>
              <a:buChar char="ü"/>
              <a:defRPr/>
            </a:pPr>
            <a:r>
              <a:rPr kumimoji="1" lang="en-US" altLang="ja-JP" sz="2000" dirty="0">
                <a:solidFill>
                  <a:prstClr val="black"/>
                </a:solidFill>
                <a:latin typeface="Arial" pitchFamily="34" charset="0"/>
                <a:cs typeface="Arial" pitchFamily="34" charset="0"/>
              </a:rPr>
              <a:t>Energy levels of X-nuclides are affected by charge distribution</a:t>
            </a:r>
          </a:p>
          <a:p>
            <a:pPr marL="914400" lvl="1" indent="-457200" fontAlgn="base" latinLnBrk="0">
              <a:spcBef>
                <a:spcPct val="0"/>
              </a:spcBef>
              <a:spcAft>
                <a:spcPct val="0"/>
              </a:spcAft>
              <a:defRPr/>
            </a:pPr>
            <a:r>
              <a:rPr kumimoji="1" lang="en-US" altLang="ja-JP" sz="2000" dirty="0">
                <a:solidFill>
                  <a:prstClr val="black"/>
                </a:solidFill>
                <a:latin typeface="Arial" pitchFamily="34" charset="0"/>
                <a:cs typeface="Arial" pitchFamily="34" charset="0"/>
                <a:sym typeface="Wingdings" pitchFamily="2" charset="2"/>
              </a:rPr>
              <a:t> resonant reaction rates are also affected</a:t>
            </a:r>
            <a:endParaRPr kumimoji="1" lang="en-US" altLang="ja-JP" sz="2000" b="1" dirty="0">
              <a:solidFill>
                <a:srgbClr val="FF0000"/>
              </a:solidFill>
              <a:latin typeface="Arial" pitchFamily="34" charset="0"/>
              <a:cs typeface="Arial" pitchFamily="34" charset="0"/>
            </a:endParaRPr>
          </a:p>
        </p:txBody>
      </p:sp>
      <p:sp>
        <p:nvSpPr>
          <p:cNvPr id="4"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3200" b="1" dirty="0">
                <a:solidFill>
                  <a:prstClr val="black"/>
                </a:solidFill>
                <a:latin typeface="Arial" pitchFamily="34" charset="0"/>
              </a:rPr>
              <a:t>Summary</a:t>
            </a:r>
            <a:endParaRPr kumimoji="1" lang="ja-JP" altLang="en-US" sz="3200" b="1" baseline="30000" dirty="0">
              <a:solidFill>
                <a:prstClr val="black"/>
              </a:solidFill>
              <a:latin typeface="Arial" pitchFamily="34" charset="0"/>
            </a:endParaRPr>
          </a:p>
        </p:txBody>
      </p:sp>
      <p:sp>
        <p:nvSpPr>
          <p:cNvPr id="5" name="슬라이드 번호 개체 틀 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17</a:t>
            </a:fld>
            <a:endParaRPr lang="en-US" altLang="ja-JP" dirty="0">
              <a:solidFill>
                <a:prstClr val="black">
                  <a:tint val="75000"/>
                </a:prstClr>
              </a:solidFill>
            </a:endParaRPr>
          </a:p>
        </p:txBody>
      </p:sp>
    </p:spTree>
    <p:extLst>
      <p:ext uri="{BB962C8B-B14F-4D97-AF65-F5344CB8AC3E}">
        <p14:creationId xmlns:p14="http://schemas.microsoft.com/office/powerpoint/2010/main" val="3542304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179512" y="1700808"/>
            <a:ext cx="4896544" cy="1143000"/>
          </a:xfrm>
        </p:spPr>
        <p:txBody>
          <a:bodyPr>
            <a:normAutofit fontScale="90000"/>
          </a:bodyPr>
          <a:lstStyle/>
          <a:p>
            <a:r>
              <a:rPr lang="en-US" altLang="ko-KR" dirty="0" smtClean="0"/>
              <a:t>Sterile</a:t>
            </a:r>
            <a:br>
              <a:rPr lang="en-US" altLang="ko-KR" dirty="0" smtClean="0"/>
            </a:br>
            <a:r>
              <a:rPr lang="ko-KR" altLang="en-US" dirty="0" smtClean="0"/>
              <a:t> </a:t>
            </a:r>
            <a:r>
              <a:rPr lang="en-US" altLang="ko-KR" dirty="0" smtClean="0"/>
              <a:t>Neutrino</a:t>
            </a:r>
            <a:endParaRPr lang="ko-KR" altLang="en-US" dirty="0"/>
          </a:p>
        </p:txBody>
      </p:sp>
      <p:pic>
        <p:nvPicPr>
          <p:cNvPr id="7170" name="Picture 2" descr="sterile neutrino origin에 대한 이미지 검색결과">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692696"/>
            <a:ext cx="4743450" cy="5076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905690"/>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743" y="70248"/>
            <a:ext cx="8625398" cy="1143000"/>
          </a:xfrm>
        </p:spPr>
        <p:txBody>
          <a:bodyPr>
            <a:normAutofit/>
          </a:bodyPr>
          <a:lstStyle/>
          <a:p>
            <a:r>
              <a:rPr lang="en-US" sz="3200" b="1" dirty="0" smtClean="0">
                <a:solidFill>
                  <a:srgbClr val="000090"/>
                </a:solidFill>
              </a:rPr>
              <a:t>However, Four Experimental Anomalies </a:t>
            </a:r>
            <a:br>
              <a:rPr lang="en-US" sz="3200" b="1" dirty="0" smtClean="0">
                <a:solidFill>
                  <a:srgbClr val="000090"/>
                </a:solidFill>
              </a:rPr>
            </a:br>
            <a:r>
              <a:rPr lang="en-US" sz="3200" b="1" dirty="0" smtClean="0">
                <a:solidFill>
                  <a:srgbClr val="000090"/>
                </a:solidFill>
              </a:rPr>
              <a:t>Do Not Fit Within the 3</a:t>
            </a:r>
            <a:r>
              <a:rPr lang="en-US" sz="3200" b="1" dirty="0" smtClean="0">
                <a:solidFill>
                  <a:srgbClr val="000090"/>
                </a:solidFill>
                <a:latin typeface="Symbol" charset="2"/>
                <a:cs typeface="Symbol" charset="2"/>
              </a:rPr>
              <a:t>n</a:t>
            </a:r>
            <a:r>
              <a:rPr lang="en-US" sz="3200" b="1" dirty="0" smtClean="0">
                <a:solidFill>
                  <a:srgbClr val="000090"/>
                </a:solidFill>
              </a:rPr>
              <a:t> Mixing </a:t>
            </a:r>
            <a:r>
              <a:rPr lang="en-US" sz="3200" b="1" dirty="0">
                <a:solidFill>
                  <a:srgbClr val="000090"/>
                </a:solidFill>
              </a:rPr>
              <a:t>P</a:t>
            </a:r>
            <a:r>
              <a:rPr lang="en-US" sz="3200" b="1" dirty="0" smtClean="0">
                <a:solidFill>
                  <a:srgbClr val="000090"/>
                </a:solidFill>
              </a:rPr>
              <a:t>icture</a:t>
            </a:r>
            <a:endParaRPr lang="en-US" sz="3200" b="1" dirty="0">
              <a:solidFill>
                <a:srgbClr val="000090"/>
              </a:solidFill>
            </a:endParaRPr>
          </a:p>
        </p:txBody>
      </p:sp>
      <p:sp>
        <p:nvSpPr>
          <p:cNvPr id="3" name="Content Placeholder 2"/>
          <p:cNvSpPr>
            <a:spLocks noGrp="1"/>
          </p:cNvSpPr>
          <p:nvPr>
            <p:ph idx="1"/>
          </p:nvPr>
        </p:nvSpPr>
        <p:spPr>
          <a:xfrm>
            <a:off x="381743" y="1213248"/>
            <a:ext cx="8229600" cy="4057083"/>
          </a:xfrm>
        </p:spPr>
        <p:txBody>
          <a:bodyPr/>
          <a:lstStyle/>
          <a:p>
            <a:pPr lvl="1">
              <a:buClr>
                <a:srgbClr val="800000"/>
              </a:buClr>
              <a:buFont typeface="Wingdings" charset="2"/>
              <a:buChar char="§"/>
            </a:pPr>
            <a:r>
              <a:rPr lang="en-US" sz="2400" b="1" dirty="0" smtClean="0"/>
              <a:t> LSND</a:t>
            </a:r>
          </a:p>
          <a:p>
            <a:pPr marL="0" indent="0">
              <a:buClr>
                <a:srgbClr val="800000"/>
              </a:buClr>
              <a:buNone/>
            </a:pPr>
            <a:r>
              <a:rPr lang="en-US" sz="2400" b="1" dirty="0" smtClean="0"/>
              <a:t> </a:t>
            </a:r>
          </a:p>
          <a:p>
            <a:pPr lvl="1">
              <a:buClr>
                <a:srgbClr val="800000"/>
              </a:buClr>
              <a:buFont typeface="Wingdings" charset="2"/>
              <a:buChar char="§"/>
            </a:pPr>
            <a:r>
              <a:rPr lang="en-US" sz="2400" b="1" dirty="0" err="1" smtClean="0"/>
              <a:t>MiniBooNE</a:t>
            </a:r>
            <a:endParaRPr lang="en-US" sz="2400" b="1" dirty="0" smtClean="0"/>
          </a:p>
          <a:p>
            <a:pPr marL="0" indent="0">
              <a:buClr>
                <a:srgbClr val="800000"/>
              </a:buClr>
              <a:buNone/>
            </a:pPr>
            <a:endParaRPr lang="en-US" sz="2400" b="1" dirty="0" smtClean="0"/>
          </a:p>
          <a:p>
            <a:pPr lvl="1">
              <a:buClr>
                <a:srgbClr val="800000"/>
              </a:buClr>
              <a:buFont typeface="Wingdings" charset="2"/>
              <a:buChar char="§"/>
            </a:pPr>
            <a:r>
              <a:rPr lang="en-US" sz="2400" b="1" dirty="0" smtClean="0"/>
              <a:t>The Gallium </a:t>
            </a:r>
            <a:r>
              <a:rPr lang="en-US" sz="2400" b="1" dirty="0"/>
              <a:t>Anomaly</a:t>
            </a:r>
          </a:p>
          <a:p>
            <a:pPr>
              <a:buClr>
                <a:srgbClr val="800000"/>
              </a:buClr>
              <a:buFont typeface="Wingdings" charset="2"/>
              <a:buChar char="§"/>
            </a:pPr>
            <a:endParaRPr lang="en-US" sz="2400" b="1" dirty="0" smtClean="0"/>
          </a:p>
          <a:p>
            <a:pPr lvl="1">
              <a:buClr>
                <a:srgbClr val="800000"/>
              </a:buClr>
              <a:buFont typeface="Wingdings" charset="2"/>
              <a:buChar char="§"/>
            </a:pPr>
            <a:r>
              <a:rPr lang="en-US" sz="2400" b="1" dirty="0" smtClean="0"/>
              <a:t>The Short Base-Line Reactor Neutrino Anomaly</a:t>
            </a:r>
          </a:p>
        </p:txBody>
      </p:sp>
      <p:sp>
        <p:nvSpPr>
          <p:cNvPr id="4" name="TextBox 3"/>
          <p:cNvSpPr txBox="1"/>
          <p:nvPr/>
        </p:nvSpPr>
        <p:spPr>
          <a:xfrm>
            <a:off x="287912" y="4796435"/>
            <a:ext cx="8719229" cy="1938992"/>
          </a:xfrm>
          <a:prstGeom prst="rect">
            <a:avLst/>
          </a:prstGeom>
          <a:solidFill>
            <a:srgbClr val="FFFF00">
              <a:alpha val="47000"/>
            </a:srgbClr>
          </a:solidFill>
        </p:spPr>
        <p:txBody>
          <a:bodyPr wrap="square" rtlCol="0">
            <a:spAutoFit/>
          </a:bodyPr>
          <a:lstStyle/>
          <a:p>
            <a:pPr defTabSz="457200" latinLnBrk="0"/>
            <a:r>
              <a:rPr lang="en-US" sz="2400" b="1" dirty="0">
                <a:solidFill>
                  <a:prstClr val="black"/>
                </a:solidFill>
              </a:rPr>
              <a:t>These anomalies possibly suggest a fourth sterile neutrino, requiring a mass on the 1 </a:t>
            </a:r>
            <a:r>
              <a:rPr lang="en-US" sz="2400" b="1" dirty="0" err="1">
                <a:solidFill>
                  <a:prstClr val="black"/>
                </a:solidFill>
              </a:rPr>
              <a:t>eV</a:t>
            </a:r>
            <a:r>
              <a:rPr lang="en-US" sz="2400" b="1" dirty="0">
                <a:solidFill>
                  <a:prstClr val="black"/>
                </a:solidFill>
              </a:rPr>
              <a:t> scale.</a:t>
            </a:r>
          </a:p>
          <a:p>
            <a:pPr defTabSz="457200" latinLnBrk="0"/>
            <a:endParaRPr lang="en-US" sz="2400" b="1" dirty="0">
              <a:solidFill>
                <a:prstClr val="black"/>
              </a:solidFill>
            </a:endParaRPr>
          </a:p>
          <a:p>
            <a:pPr defTabSz="457200" latinLnBrk="0"/>
            <a:r>
              <a:rPr lang="en-US" sz="2400" b="1" dirty="0">
                <a:solidFill>
                  <a:prstClr val="black"/>
                </a:solidFill>
              </a:rPr>
              <a:t>However, there are also complex nuclear physics issues associated with each anomaly.</a:t>
            </a:r>
            <a:endParaRPr lang="en-US" sz="2400" b="1" dirty="0">
              <a:solidFill>
                <a:prstClr val="black"/>
              </a:solidFill>
            </a:endParaRPr>
          </a:p>
        </p:txBody>
      </p:sp>
    </p:spTree>
    <p:extLst>
      <p:ext uri="{BB962C8B-B14F-4D97-AF65-F5344CB8AC3E}">
        <p14:creationId xmlns:p14="http://schemas.microsoft.com/office/powerpoint/2010/main" val="1448549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p:cNvSpPr/>
          <p:nvPr/>
        </p:nvSpPr>
        <p:spPr>
          <a:xfrm>
            <a:off x="0" y="-2939"/>
            <a:ext cx="9144000" cy="468902"/>
          </a:xfrm>
          <a:prstGeom prst="rect">
            <a:avLst/>
          </a:prstGeom>
          <a:solidFill>
            <a:srgbClr val="01A7CB"/>
          </a:solidFill>
          <a:ln>
            <a:solidFill>
              <a:srgbClr val="01A7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2" name="직사각형 1"/>
          <p:cNvSpPr/>
          <p:nvPr/>
        </p:nvSpPr>
        <p:spPr>
          <a:xfrm>
            <a:off x="0" y="0"/>
            <a:ext cx="9144000" cy="394232"/>
          </a:xfrm>
          <a:prstGeom prst="rect">
            <a:avLst/>
          </a:prstGeom>
          <a:solidFill>
            <a:srgbClr val="62C6C6"/>
          </a:solidFill>
          <a:ln>
            <a:solidFill>
              <a:srgbClr val="62C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grpSp>
        <p:nvGrpSpPr>
          <p:cNvPr id="7" name="그룹 6"/>
          <p:cNvGrpSpPr/>
          <p:nvPr/>
        </p:nvGrpSpPr>
        <p:grpSpPr>
          <a:xfrm>
            <a:off x="0" y="68791"/>
            <a:ext cx="3473450" cy="400110"/>
            <a:chOff x="0" y="22225"/>
            <a:chExt cx="3473450" cy="400110"/>
          </a:xfrm>
        </p:grpSpPr>
        <p:sp>
          <p:nvSpPr>
            <p:cNvPr id="3" name="사각형: 잘린 한쪽 모서리 2"/>
            <p:cNvSpPr/>
            <p:nvPr/>
          </p:nvSpPr>
          <p:spPr>
            <a:xfrm>
              <a:off x="0" y="25164"/>
              <a:ext cx="3473450" cy="394232"/>
            </a:xfrm>
            <a:prstGeom prst="snip1Rect">
              <a:avLst>
                <a:gd name="adj" fmla="val 50000"/>
              </a:avLst>
            </a:prstGeom>
            <a:solidFill>
              <a:srgbClr val="006E93"/>
            </a:solidFill>
            <a:ln>
              <a:solidFill>
                <a:srgbClr val="006E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6" name="TextBox 5"/>
            <p:cNvSpPr txBox="1"/>
            <p:nvPr/>
          </p:nvSpPr>
          <p:spPr>
            <a:xfrm>
              <a:off x="0" y="22225"/>
              <a:ext cx="2857500" cy="400110"/>
            </a:xfrm>
            <a:prstGeom prst="rect">
              <a:avLst/>
            </a:prstGeom>
            <a:noFill/>
          </p:spPr>
          <p:txBody>
            <a:bodyPr wrap="square" rtlCol="0">
              <a:spAutoFit/>
            </a:bodyPr>
            <a:lstStyle/>
            <a:p>
              <a:pPr defTabSz="457200" latinLnBrk="0"/>
              <a:r>
                <a:rPr lang="en-US" altLang="ko-KR" sz="2000" b="1" dirty="0">
                  <a:solidFill>
                    <a:prstClr val="white"/>
                  </a:solidFill>
                  <a:latin typeface="맑은 고딕"/>
                </a:rPr>
                <a:t>1. </a:t>
              </a:r>
              <a:r>
                <a:rPr lang="ko-KR" altLang="en-US" sz="2000" b="1" dirty="0">
                  <a:solidFill>
                    <a:prstClr val="white"/>
                  </a:solidFill>
                  <a:latin typeface="맑은 고딕"/>
                </a:rPr>
                <a:t>연구 개요 및 목표</a:t>
              </a:r>
            </a:p>
          </p:txBody>
        </p:sp>
      </p:grpSp>
      <p:sp>
        <p:nvSpPr>
          <p:cNvPr id="9" name="TextBox 8"/>
          <p:cNvSpPr txBox="1"/>
          <p:nvPr/>
        </p:nvSpPr>
        <p:spPr>
          <a:xfrm>
            <a:off x="3473450" y="65852"/>
            <a:ext cx="4619264" cy="400110"/>
          </a:xfrm>
          <a:prstGeom prst="rect">
            <a:avLst/>
          </a:prstGeom>
          <a:noFill/>
        </p:spPr>
        <p:txBody>
          <a:bodyPr wrap="square" rtlCol="0">
            <a:spAutoFit/>
          </a:bodyPr>
          <a:lstStyle/>
          <a:p>
            <a:pPr defTabSz="457200" latinLnBrk="0"/>
            <a:r>
              <a:rPr lang="en-US" altLang="ko-KR" sz="2000" b="1" dirty="0">
                <a:solidFill>
                  <a:prstClr val="white"/>
                </a:solidFill>
                <a:effectLst>
                  <a:outerShdw blurRad="38100" dist="38100" dir="2700000" algn="tl">
                    <a:srgbClr val="000000">
                      <a:alpha val="43137"/>
                    </a:srgbClr>
                  </a:outerShdw>
                </a:effectLst>
                <a:latin typeface="맑은 고딕"/>
              </a:rPr>
              <a:t>1-1. </a:t>
            </a:r>
            <a:r>
              <a:rPr lang="ko-KR" altLang="en-US" sz="2000" b="1" dirty="0">
                <a:solidFill>
                  <a:prstClr val="white"/>
                </a:solidFill>
                <a:effectLst>
                  <a:outerShdw blurRad="38100" dist="38100" dir="2700000" algn="tl">
                    <a:srgbClr val="000000">
                      <a:alpha val="43137"/>
                    </a:srgbClr>
                  </a:outerShdw>
                </a:effectLst>
                <a:latin typeface="맑은 고딕"/>
              </a:rPr>
              <a:t>연구 개요 </a:t>
            </a:r>
            <a:r>
              <a:rPr lang="en-US" altLang="ko-KR" sz="1600" b="1" dirty="0">
                <a:solidFill>
                  <a:prstClr val="white"/>
                </a:solidFill>
                <a:effectLst>
                  <a:outerShdw blurRad="38100" dist="38100" dir="2700000" algn="tl">
                    <a:srgbClr val="000000">
                      <a:alpha val="43137"/>
                    </a:srgbClr>
                  </a:outerShdw>
                </a:effectLst>
                <a:latin typeface="맑은 고딕"/>
              </a:rPr>
              <a:t>: </a:t>
            </a:r>
            <a:r>
              <a:rPr lang="ko-KR" altLang="en-US" sz="1600" b="1" dirty="0">
                <a:solidFill>
                  <a:prstClr val="white"/>
                </a:solidFill>
                <a:effectLst>
                  <a:outerShdw blurRad="38100" dist="38100" dir="2700000" algn="tl">
                    <a:srgbClr val="000000">
                      <a:alpha val="43137"/>
                    </a:srgbClr>
                  </a:outerShdw>
                </a:effectLst>
                <a:latin typeface="맑은 고딕"/>
              </a:rPr>
              <a:t>원소의 생성 과정</a:t>
            </a:r>
            <a:endParaRPr lang="ko-KR" altLang="en-US" sz="2000" b="1" dirty="0">
              <a:solidFill>
                <a:prstClr val="white"/>
              </a:solidFill>
              <a:effectLst>
                <a:outerShdw blurRad="38100" dist="38100" dir="2700000" algn="tl">
                  <a:srgbClr val="000000">
                    <a:alpha val="43137"/>
                  </a:srgbClr>
                </a:outerShdw>
              </a:effectLst>
              <a:latin typeface="맑은 고딕"/>
            </a:endParaRPr>
          </a:p>
        </p:txBody>
      </p:sp>
      <p:sp>
        <p:nvSpPr>
          <p:cNvPr id="27" name="タイトル 1"/>
          <p:cNvSpPr txBox="1">
            <a:spLocks/>
          </p:cNvSpPr>
          <p:nvPr/>
        </p:nvSpPr>
        <p:spPr>
          <a:xfrm>
            <a:off x="827584" y="633264"/>
            <a:ext cx="7620000" cy="682774"/>
          </a:xfrm>
          <a:prstGeom prst="rect">
            <a:avLst/>
          </a:prstGeom>
        </p:spPr>
        <p:txBody>
          <a:bodyPr>
            <a:normAutofit fontScale="90000" lnSpcReduction="10000"/>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algn="ctr"/>
            <a:r>
              <a:rPr lang="en-US" altLang="ja-JP" sz="2400" b="1" dirty="0">
                <a:solidFill>
                  <a:prstClr val="black"/>
                </a:solidFill>
                <a:latin typeface="Cambria Math" panose="02040503050406030204" pitchFamily="18" charset="0"/>
                <a:ea typeface="Cambria Math" panose="02040503050406030204" pitchFamily="18" charset="0"/>
              </a:rPr>
              <a:t>Supernova Nucleosynthesis in Neutrino-Driven Winds</a:t>
            </a:r>
            <a:r>
              <a:rPr lang="en-US" altLang="ja-JP" sz="2400" dirty="0">
                <a:solidFill>
                  <a:prstClr val="black"/>
                </a:solidFill>
                <a:latin typeface="HGP創英角ｺﾞｼｯｸUB" pitchFamily="50" charset="-128"/>
                <a:ea typeface="HGP創英角ｺﾞｼｯｸUB" pitchFamily="50" charset="-128"/>
              </a:rPr>
              <a:t/>
            </a:r>
            <a:br>
              <a:rPr lang="en-US" altLang="ja-JP" sz="2400" dirty="0">
                <a:solidFill>
                  <a:prstClr val="black"/>
                </a:solidFill>
                <a:latin typeface="HGP創英角ｺﾞｼｯｸUB" pitchFamily="50" charset="-128"/>
                <a:ea typeface="HGP創英角ｺﾞｼｯｸUB" pitchFamily="50" charset="-128"/>
              </a:rPr>
            </a:br>
            <a:r>
              <a:rPr lang="en-US" altLang="ja-JP" sz="500" dirty="0">
                <a:solidFill>
                  <a:prstClr val="black"/>
                </a:solidFill>
                <a:latin typeface="HGP創英角ｺﾞｼｯｸUB" pitchFamily="50" charset="-128"/>
                <a:ea typeface="HGP創英角ｺﾞｼｯｸUB" pitchFamily="50" charset="-128"/>
              </a:rPr>
              <a:t>  </a:t>
            </a:r>
            <a:r>
              <a:rPr lang="en-US" altLang="ja-JP" sz="2400" dirty="0">
                <a:solidFill>
                  <a:prstClr val="black"/>
                </a:solidFill>
                <a:latin typeface="HGP創英角ｺﾞｼｯｸUB" pitchFamily="50" charset="-128"/>
                <a:ea typeface="HGP創英角ｺﾞｼｯｸUB" pitchFamily="50" charset="-128"/>
              </a:rPr>
              <a:t/>
            </a:r>
            <a:br>
              <a:rPr lang="en-US" altLang="ja-JP" sz="2400" dirty="0">
                <a:solidFill>
                  <a:prstClr val="black"/>
                </a:solidFill>
                <a:latin typeface="HGP創英角ｺﾞｼｯｸUB" pitchFamily="50" charset="-128"/>
                <a:ea typeface="HGP創英角ｺﾞｼｯｸUB" pitchFamily="50" charset="-128"/>
              </a:rPr>
            </a:br>
            <a:r>
              <a:rPr lang="en-US" altLang="ja-JP" sz="2000" dirty="0">
                <a:solidFill>
                  <a:prstClr val="black"/>
                </a:solidFill>
                <a:latin typeface="Cambria Math" panose="02040503050406030204" pitchFamily="18" charset="0"/>
                <a:ea typeface="Cambria Math" panose="02040503050406030204" pitchFamily="18" charset="0"/>
              </a:rPr>
              <a:t>Movie by Chiba, Koura &amp; </a:t>
            </a:r>
            <a:r>
              <a:rPr lang="en-US" altLang="ja-JP" sz="2000" dirty="0" err="1">
                <a:solidFill>
                  <a:prstClr val="black"/>
                </a:solidFill>
                <a:latin typeface="Cambria Math" panose="02040503050406030204" pitchFamily="18" charset="0"/>
                <a:ea typeface="Cambria Math" panose="02040503050406030204" pitchFamily="18" charset="0"/>
              </a:rPr>
              <a:t>Kajino</a:t>
            </a:r>
            <a:endParaRPr lang="ja-JP" altLang="en-US" sz="2000" dirty="0">
              <a:solidFill>
                <a:prstClr val="black"/>
              </a:solidFill>
              <a:latin typeface="Cambria Math" panose="02040503050406030204" pitchFamily="18" charset="0"/>
              <a:ea typeface="HGP創英角ｺﾞｼｯｸUB" pitchFamily="50" charset="-128"/>
            </a:endParaRPr>
          </a:p>
        </p:txBody>
      </p:sp>
      <p:sp>
        <p:nvSpPr>
          <p:cNvPr id="28" name="コンテンツ プレースホルダ 2"/>
          <p:cNvSpPr txBox="1">
            <a:spLocks/>
          </p:cNvSpPr>
          <p:nvPr/>
        </p:nvSpPr>
        <p:spPr>
          <a:xfrm>
            <a:off x="457200" y="1600200"/>
            <a:ext cx="8229600" cy="4525963"/>
          </a:xfrm>
          <a:prstGeom prst="rect">
            <a:avLst/>
          </a:prstGeom>
        </p:spPr>
        <p:txBody>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None/>
            </a:pPr>
            <a:r>
              <a:rPr lang="en-US" altLang="ja-JP">
                <a:solidFill>
                  <a:prstClr val="black"/>
                </a:solidFill>
              </a:rPr>
              <a:t> </a:t>
            </a:r>
            <a:endParaRPr lang="ja-JP" altLang="en-US">
              <a:solidFill>
                <a:prstClr val="black"/>
              </a:solidFill>
            </a:endParaRPr>
          </a:p>
        </p:txBody>
      </p:sp>
      <p:pic>
        <p:nvPicPr>
          <p:cNvPr id="29" name="Picture 2" descr="C:\Documents and Settings\chiba\My Documents\MO\2011.04.01\aaanim.gif"/>
          <p:cNvPicPr>
            <a:picLocks noChangeAspect="1" noChangeArrowheads="1" noCrop="1"/>
          </p:cNvPicPr>
          <p:nvPr/>
        </p:nvPicPr>
        <p:blipFill>
          <a:blip r:embed="rId2" cstate="print"/>
          <a:srcRect/>
          <a:stretch>
            <a:fillRect/>
          </a:stretch>
        </p:blipFill>
        <p:spPr bwMode="auto">
          <a:xfrm>
            <a:off x="144463" y="1295400"/>
            <a:ext cx="8847137" cy="5402263"/>
          </a:xfrm>
          <a:prstGeom prst="rect">
            <a:avLst/>
          </a:prstGeom>
          <a:noFill/>
          <a:ln w="9525">
            <a:noFill/>
            <a:miter lim="800000"/>
            <a:headEnd/>
            <a:tailEnd/>
          </a:ln>
        </p:spPr>
      </p:pic>
      <p:sp>
        <p:nvSpPr>
          <p:cNvPr id="30" name="テキスト ボックス 5"/>
          <p:cNvSpPr txBox="1">
            <a:spLocks noChangeArrowheads="1"/>
          </p:cNvSpPr>
          <p:nvPr/>
        </p:nvSpPr>
        <p:spPr bwMode="auto">
          <a:xfrm rot="16200000">
            <a:off x="-1672431" y="3656955"/>
            <a:ext cx="3806825" cy="461665"/>
          </a:xfrm>
          <a:prstGeom prst="rect">
            <a:avLst/>
          </a:prstGeom>
          <a:solidFill>
            <a:schemeClr val="bg1"/>
          </a:solidFill>
          <a:ln w="9525">
            <a:noFill/>
            <a:miter lim="800000"/>
            <a:headEnd/>
            <a:tailEnd/>
          </a:ln>
        </p:spPr>
        <p:txBody>
          <a:bodyPr>
            <a:spAutoFit/>
          </a:bodyPr>
          <a:lstStyle/>
          <a:p>
            <a:pPr algn="ctr" defTabSz="457200" latinLnBrk="0"/>
            <a:r>
              <a:rPr lang="en-US" altLang="ja-JP" sz="2400" b="1" dirty="0">
                <a:solidFill>
                  <a:srgbClr val="000000"/>
                </a:solidFill>
                <a:latin typeface="HY견고딕" panose="02030600000101010101" pitchFamily="18" charset="-127"/>
                <a:ea typeface="HY견고딕" panose="02030600000101010101" pitchFamily="18" charset="-127"/>
              </a:rPr>
              <a:t>Proton Number</a:t>
            </a:r>
            <a:r>
              <a:rPr lang="ja-JP" altLang="en-US" sz="2400" b="1" dirty="0">
                <a:solidFill>
                  <a:srgbClr val="000000"/>
                </a:solidFill>
                <a:latin typeface="HY견고딕" panose="02030600000101010101" pitchFamily="18" charset="-127"/>
                <a:ea typeface="HY견고딕" panose="02030600000101010101" pitchFamily="18" charset="-127"/>
              </a:rPr>
              <a:t>　</a:t>
            </a:r>
            <a:r>
              <a:rPr lang="en-US" altLang="ja-JP" sz="2400" b="1" dirty="0">
                <a:solidFill>
                  <a:srgbClr val="000000"/>
                </a:solidFill>
                <a:latin typeface="HY견고딕" panose="02030600000101010101" pitchFamily="18" charset="-127"/>
                <a:ea typeface="HY견고딕" panose="02030600000101010101" pitchFamily="18" charset="-127"/>
              </a:rPr>
              <a:t>Z</a:t>
            </a:r>
            <a:endParaRPr lang="ja-JP" altLang="en-US" sz="2400" b="1" dirty="0">
              <a:solidFill>
                <a:srgbClr val="000000"/>
              </a:solidFill>
              <a:latin typeface="HY견고딕" panose="02030600000101010101" pitchFamily="18" charset="-127"/>
              <a:ea typeface="HY견고딕" panose="02030600000101010101" pitchFamily="18" charset="-127"/>
            </a:endParaRPr>
          </a:p>
        </p:txBody>
      </p:sp>
      <p:sp>
        <p:nvSpPr>
          <p:cNvPr id="31" name="テキスト ボックス 6"/>
          <p:cNvSpPr txBox="1">
            <a:spLocks noChangeArrowheads="1"/>
          </p:cNvSpPr>
          <p:nvPr/>
        </p:nvSpPr>
        <p:spPr bwMode="auto">
          <a:xfrm>
            <a:off x="1066800" y="4311650"/>
            <a:ext cx="1524000" cy="1108075"/>
          </a:xfrm>
          <a:prstGeom prst="rect">
            <a:avLst/>
          </a:prstGeom>
          <a:noFill/>
          <a:ln w="9525">
            <a:noFill/>
            <a:miter lim="800000"/>
            <a:headEnd/>
            <a:tailEnd/>
          </a:ln>
        </p:spPr>
        <p:txBody>
          <a:bodyPr>
            <a:spAutoFit/>
          </a:bodyPr>
          <a:lstStyle/>
          <a:p>
            <a:pPr defTabSz="457200" latinLnBrk="0">
              <a:buFont typeface="Arial" pitchFamily="34" charset="0"/>
              <a:buNone/>
            </a:pPr>
            <a:r>
              <a:rPr lang="en-US" altLang="ja-JP" baseline="30000">
                <a:solidFill>
                  <a:srgbClr val="000000"/>
                </a:solidFill>
              </a:rPr>
              <a:t>         58</a:t>
            </a:r>
            <a:r>
              <a:rPr lang="en-US" altLang="ja-JP">
                <a:solidFill>
                  <a:srgbClr val="000000"/>
                </a:solidFill>
              </a:rPr>
              <a:t>Ni</a:t>
            </a:r>
            <a:endParaRPr lang="en-US" altLang="ja-JP" baseline="30000">
              <a:solidFill>
                <a:srgbClr val="000000"/>
              </a:solidFill>
            </a:endParaRPr>
          </a:p>
          <a:p>
            <a:pPr defTabSz="457200" latinLnBrk="0"/>
            <a:endParaRPr lang="en-US" altLang="ja-JP" baseline="30000">
              <a:solidFill>
                <a:srgbClr val="000000"/>
              </a:solidFill>
            </a:endParaRPr>
          </a:p>
          <a:p>
            <a:pPr defTabSz="457200" latinLnBrk="0"/>
            <a:r>
              <a:rPr lang="en-US" altLang="ja-JP" baseline="30000">
                <a:solidFill>
                  <a:srgbClr val="000000"/>
                </a:solidFill>
              </a:rPr>
              <a:t>                         56</a:t>
            </a:r>
            <a:r>
              <a:rPr lang="en-US" altLang="ja-JP">
                <a:solidFill>
                  <a:srgbClr val="000000"/>
                </a:solidFill>
              </a:rPr>
              <a:t>Fe</a:t>
            </a:r>
          </a:p>
          <a:p>
            <a:pPr defTabSz="457200" latinLnBrk="0">
              <a:buFont typeface="Arial" pitchFamily="34" charset="0"/>
              <a:buNone/>
            </a:pPr>
            <a:r>
              <a:rPr lang="en-US" altLang="ja-JP" baseline="30000">
                <a:solidFill>
                  <a:srgbClr val="000000"/>
                </a:solidFill>
              </a:rPr>
              <a:t>40</a:t>
            </a:r>
            <a:r>
              <a:rPr lang="en-US" altLang="ja-JP">
                <a:solidFill>
                  <a:srgbClr val="000000"/>
                </a:solidFill>
              </a:rPr>
              <a:t>Ca</a:t>
            </a:r>
            <a:endParaRPr lang="ja-JP" altLang="en-US">
              <a:solidFill>
                <a:srgbClr val="000000"/>
              </a:solidFill>
            </a:endParaRPr>
          </a:p>
        </p:txBody>
      </p:sp>
      <p:sp>
        <p:nvSpPr>
          <p:cNvPr id="32" name="テキスト ボックス 7"/>
          <p:cNvSpPr txBox="1">
            <a:spLocks noChangeArrowheads="1"/>
          </p:cNvSpPr>
          <p:nvPr/>
        </p:nvSpPr>
        <p:spPr bwMode="auto">
          <a:xfrm>
            <a:off x="4191000" y="2298700"/>
            <a:ext cx="719138" cy="368300"/>
          </a:xfrm>
          <a:prstGeom prst="rect">
            <a:avLst/>
          </a:prstGeom>
          <a:noFill/>
          <a:ln w="9525">
            <a:noFill/>
            <a:miter lim="800000"/>
            <a:headEnd/>
            <a:tailEnd/>
          </a:ln>
        </p:spPr>
        <p:txBody>
          <a:bodyPr>
            <a:spAutoFit/>
          </a:bodyPr>
          <a:lstStyle/>
          <a:p>
            <a:pPr defTabSz="457200" latinLnBrk="0"/>
            <a:r>
              <a:rPr lang="en-US" altLang="ja-JP" baseline="30000">
                <a:solidFill>
                  <a:srgbClr val="000000"/>
                </a:solidFill>
              </a:rPr>
              <a:t>208</a:t>
            </a:r>
            <a:r>
              <a:rPr lang="en-US" altLang="ja-JP">
                <a:solidFill>
                  <a:srgbClr val="000000"/>
                </a:solidFill>
              </a:rPr>
              <a:t>Pb</a:t>
            </a:r>
            <a:endParaRPr lang="ja-JP" altLang="en-US">
              <a:solidFill>
                <a:srgbClr val="000000"/>
              </a:solidFill>
            </a:endParaRPr>
          </a:p>
        </p:txBody>
      </p:sp>
      <p:sp>
        <p:nvSpPr>
          <p:cNvPr id="33" name="テキスト ボックス 8"/>
          <p:cNvSpPr txBox="1">
            <a:spLocks noChangeArrowheads="1"/>
          </p:cNvSpPr>
          <p:nvPr/>
        </p:nvSpPr>
        <p:spPr bwMode="auto">
          <a:xfrm>
            <a:off x="5029200" y="1841500"/>
            <a:ext cx="719138" cy="368300"/>
          </a:xfrm>
          <a:prstGeom prst="rect">
            <a:avLst/>
          </a:prstGeom>
          <a:noFill/>
          <a:ln w="9525">
            <a:noFill/>
            <a:miter lim="800000"/>
            <a:headEnd/>
            <a:tailEnd/>
          </a:ln>
        </p:spPr>
        <p:txBody>
          <a:bodyPr>
            <a:spAutoFit/>
          </a:bodyPr>
          <a:lstStyle/>
          <a:p>
            <a:pPr defTabSz="457200" latinLnBrk="0"/>
            <a:r>
              <a:rPr lang="en-US" altLang="ja-JP" baseline="30000">
                <a:solidFill>
                  <a:srgbClr val="000000"/>
                </a:solidFill>
              </a:rPr>
              <a:t>235</a:t>
            </a:r>
            <a:r>
              <a:rPr lang="en-US" altLang="ja-JP">
                <a:solidFill>
                  <a:srgbClr val="000000"/>
                </a:solidFill>
              </a:rPr>
              <a:t>U</a:t>
            </a:r>
            <a:endParaRPr lang="ja-JP" altLang="en-US">
              <a:solidFill>
                <a:srgbClr val="000000"/>
              </a:solidFill>
            </a:endParaRPr>
          </a:p>
        </p:txBody>
      </p:sp>
      <p:sp>
        <p:nvSpPr>
          <p:cNvPr id="34" name="テキスト ボックス 15"/>
          <p:cNvSpPr txBox="1">
            <a:spLocks noChangeArrowheads="1"/>
          </p:cNvSpPr>
          <p:nvPr/>
        </p:nvSpPr>
        <p:spPr bwMode="auto">
          <a:xfrm>
            <a:off x="2895600" y="6324600"/>
            <a:ext cx="6008688" cy="368300"/>
          </a:xfrm>
          <a:prstGeom prst="rect">
            <a:avLst/>
          </a:prstGeom>
          <a:solidFill>
            <a:schemeClr val="bg1"/>
          </a:solidFill>
          <a:ln w="9525">
            <a:noFill/>
            <a:miter lim="800000"/>
            <a:headEnd/>
            <a:tailEnd/>
          </a:ln>
        </p:spPr>
        <p:txBody>
          <a:bodyPr>
            <a:spAutoFit/>
          </a:bodyPr>
          <a:lstStyle/>
          <a:p>
            <a:pPr defTabSz="457200" latinLnBrk="0"/>
            <a:r>
              <a:rPr lang="ja-JP" altLang="en-US">
                <a:solidFill>
                  <a:srgbClr val="000000"/>
                </a:solidFill>
              </a:rPr>
              <a:t>　　</a:t>
            </a:r>
          </a:p>
        </p:txBody>
      </p:sp>
      <p:sp>
        <p:nvSpPr>
          <p:cNvPr id="35" name="テキスト ボックス 15"/>
          <p:cNvSpPr txBox="1">
            <a:spLocks noChangeArrowheads="1"/>
          </p:cNvSpPr>
          <p:nvPr/>
        </p:nvSpPr>
        <p:spPr bwMode="auto">
          <a:xfrm>
            <a:off x="1447800" y="3144838"/>
            <a:ext cx="55626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defTabSz="457200" eaLnBrk="1" latinLnBrk="0" hangingPunct="1">
              <a:spcBef>
                <a:spcPct val="0"/>
              </a:spcBef>
              <a:buFontTx/>
              <a:buNone/>
              <a:defRPr/>
            </a:pPr>
            <a:r>
              <a:rPr lang="en-US" altLang="ja-JP" sz="1400" dirty="0">
                <a:solidFill>
                  <a:srgbClr val="000000"/>
                </a:solidFill>
                <a:latin typeface="Arial" pitchFamily="34" charset="0"/>
              </a:rPr>
              <a:t>                                                                                                       184</a:t>
            </a:r>
          </a:p>
          <a:p>
            <a:pPr defTabSz="457200" eaLnBrk="1" latinLnBrk="0" hangingPunct="1">
              <a:spcBef>
                <a:spcPct val="0"/>
              </a:spcBef>
              <a:buFontTx/>
              <a:buNone/>
              <a:defRPr/>
            </a:pPr>
            <a:r>
              <a:rPr lang="en-US" altLang="ja-JP" sz="1400" dirty="0">
                <a:solidFill>
                  <a:srgbClr val="000000"/>
                </a:solidFill>
                <a:latin typeface="Arial" pitchFamily="34" charset="0"/>
              </a:rPr>
              <a:t>  </a:t>
            </a:r>
          </a:p>
          <a:p>
            <a:pPr defTabSz="457200" eaLnBrk="1" latinLnBrk="0" hangingPunct="1">
              <a:spcBef>
                <a:spcPct val="0"/>
              </a:spcBef>
              <a:buFontTx/>
              <a:buNone/>
              <a:defRPr/>
            </a:pPr>
            <a:endParaRPr lang="en-US" altLang="ja-JP" sz="1400" dirty="0">
              <a:solidFill>
                <a:srgbClr val="000000"/>
              </a:solidFill>
              <a:latin typeface="Arial" pitchFamily="34" charset="0"/>
            </a:endParaRPr>
          </a:p>
          <a:p>
            <a:pPr defTabSz="457200" eaLnBrk="1" latinLnBrk="0" hangingPunct="1">
              <a:spcBef>
                <a:spcPct val="0"/>
              </a:spcBef>
              <a:buFontTx/>
              <a:buNone/>
              <a:defRPr/>
            </a:pPr>
            <a:endParaRPr lang="en-US" altLang="ja-JP" sz="1400" dirty="0">
              <a:solidFill>
                <a:srgbClr val="000000"/>
              </a:solidFill>
              <a:latin typeface="Arial" pitchFamily="34" charset="0"/>
            </a:endParaRPr>
          </a:p>
          <a:p>
            <a:pPr defTabSz="457200" eaLnBrk="1" latinLnBrk="0" hangingPunct="1">
              <a:spcBef>
                <a:spcPct val="0"/>
              </a:spcBef>
              <a:buFontTx/>
              <a:buNone/>
              <a:defRPr/>
            </a:pPr>
            <a:r>
              <a:rPr lang="en-US" altLang="ja-JP" sz="800" dirty="0">
                <a:solidFill>
                  <a:srgbClr val="000000"/>
                </a:solidFill>
                <a:latin typeface="Arial" pitchFamily="34" charset="0"/>
              </a:rPr>
              <a:t>  </a:t>
            </a:r>
          </a:p>
          <a:p>
            <a:pPr defTabSz="457200" eaLnBrk="1" latinLnBrk="0" hangingPunct="1">
              <a:spcBef>
                <a:spcPct val="0"/>
              </a:spcBef>
              <a:buFontTx/>
              <a:buNone/>
              <a:defRPr/>
            </a:pPr>
            <a:r>
              <a:rPr lang="en-US" altLang="ja-JP" sz="1400" dirty="0">
                <a:solidFill>
                  <a:srgbClr val="000000"/>
                </a:solidFill>
                <a:latin typeface="Arial" pitchFamily="34" charset="0"/>
              </a:rPr>
              <a:t>                                                                  126</a:t>
            </a:r>
          </a:p>
          <a:p>
            <a:pPr defTabSz="457200" eaLnBrk="1" latinLnBrk="0" hangingPunct="1">
              <a:spcBef>
                <a:spcPct val="0"/>
              </a:spcBef>
              <a:buFontTx/>
              <a:buNone/>
              <a:defRPr/>
            </a:pPr>
            <a:endParaRPr lang="en-US" altLang="ja-JP" sz="1400" dirty="0">
              <a:solidFill>
                <a:srgbClr val="000000"/>
              </a:solidFill>
              <a:latin typeface="Arial" pitchFamily="34" charset="0"/>
            </a:endParaRPr>
          </a:p>
          <a:p>
            <a:pPr defTabSz="457200" eaLnBrk="1" latinLnBrk="0" hangingPunct="1">
              <a:spcBef>
                <a:spcPct val="0"/>
              </a:spcBef>
              <a:buFontTx/>
              <a:buNone/>
              <a:defRPr/>
            </a:pPr>
            <a:r>
              <a:rPr lang="en-US" altLang="ja-JP" sz="1400" dirty="0">
                <a:solidFill>
                  <a:srgbClr val="000000"/>
                </a:solidFill>
                <a:latin typeface="Arial" pitchFamily="34" charset="0"/>
              </a:rPr>
              <a:t>  </a:t>
            </a:r>
          </a:p>
          <a:p>
            <a:pPr defTabSz="457200" eaLnBrk="1" latinLnBrk="0" hangingPunct="1">
              <a:spcBef>
                <a:spcPct val="0"/>
              </a:spcBef>
              <a:buFontTx/>
              <a:buNone/>
              <a:defRPr/>
            </a:pPr>
            <a:r>
              <a:rPr lang="en-US" altLang="ja-JP" sz="1400" dirty="0">
                <a:solidFill>
                  <a:srgbClr val="000000"/>
                </a:solidFill>
                <a:latin typeface="Arial" pitchFamily="34" charset="0"/>
              </a:rPr>
              <a:t>                                        82</a:t>
            </a:r>
          </a:p>
          <a:p>
            <a:pPr defTabSz="457200" eaLnBrk="1" latinLnBrk="0" hangingPunct="1">
              <a:spcBef>
                <a:spcPct val="0"/>
              </a:spcBef>
              <a:buFontTx/>
              <a:buNone/>
              <a:defRPr/>
            </a:pPr>
            <a:r>
              <a:rPr lang="en-US" altLang="ja-JP" sz="1400" dirty="0">
                <a:solidFill>
                  <a:srgbClr val="000000"/>
                </a:solidFill>
                <a:latin typeface="Arial" pitchFamily="34" charset="0"/>
              </a:rPr>
              <a:t>  </a:t>
            </a:r>
          </a:p>
          <a:p>
            <a:pPr defTabSz="457200" eaLnBrk="1" latinLnBrk="0" hangingPunct="1">
              <a:spcBef>
                <a:spcPct val="0"/>
              </a:spcBef>
              <a:buFontTx/>
              <a:buNone/>
              <a:defRPr/>
            </a:pPr>
            <a:r>
              <a:rPr lang="en-US" altLang="ja-JP" sz="1400" dirty="0">
                <a:solidFill>
                  <a:srgbClr val="000000"/>
                </a:solidFill>
                <a:latin typeface="Arial" pitchFamily="34" charset="0"/>
              </a:rPr>
              <a:t>                   50</a:t>
            </a:r>
          </a:p>
          <a:p>
            <a:pPr defTabSz="457200" eaLnBrk="1" latinLnBrk="0" hangingPunct="1">
              <a:spcBef>
                <a:spcPct val="0"/>
              </a:spcBef>
              <a:buFont typeface="Arial" pitchFamily="34" charset="0"/>
              <a:buNone/>
              <a:defRPr/>
            </a:pPr>
            <a:r>
              <a:rPr lang="en-US" altLang="ja-JP" sz="1400" dirty="0">
                <a:solidFill>
                  <a:srgbClr val="000000"/>
                </a:solidFill>
                <a:latin typeface="Arial" pitchFamily="34" charset="0"/>
              </a:rPr>
              <a:t>     28</a:t>
            </a:r>
          </a:p>
          <a:p>
            <a:pPr defTabSz="457200" eaLnBrk="1" latinLnBrk="0" hangingPunct="1">
              <a:spcBef>
                <a:spcPct val="0"/>
              </a:spcBef>
              <a:buFont typeface="Arial" pitchFamily="34" charset="0"/>
              <a:buNone/>
              <a:defRPr/>
            </a:pPr>
            <a:r>
              <a:rPr lang="en-US" altLang="ja-JP" sz="1400" dirty="0">
                <a:solidFill>
                  <a:srgbClr val="000000"/>
                </a:solidFill>
                <a:latin typeface="Arial" pitchFamily="34" charset="0"/>
              </a:rPr>
              <a:t>20 </a:t>
            </a:r>
          </a:p>
          <a:p>
            <a:pPr marL="342900" indent="-342900" defTabSz="457200" eaLnBrk="1" latinLnBrk="0" hangingPunct="1">
              <a:spcBef>
                <a:spcPct val="0"/>
              </a:spcBef>
              <a:buFontTx/>
              <a:buAutoNum type="arabicPlain" startAt="20"/>
              <a:defRPr/>
            </a:pPr>
            <a:endParaRPr lang="en-US" altLang="ja-JP" sz="1400" dirty="0">
              <a:solidFill>
                <a:srgbClr val="000000"/>
              </a:solidFill>
              <a:latin typeface="Arial" pitchFamily="34" charset="0"/>
            </a:endParaRPr>
          </a:p>
        </p:txBody>
      </p:sp>
      <p:sp>
        <p:nvSpPr>
          <p:cNvPr id="36" name="テキスト ボックス 4"/>
          <p:cNvSpPr txBox="1">
            <a:spLocks noChangeArrowheads="1"/>
          </p:cNvSpPr>
          <p:nvPr/>
        </p:nvSpPr>
        <p:spPr bwMode="auto">
          <a:xfrm>
            <a:off x="2182813" y="6248400"/>
            <a:ext cx="4078288" cy="461665"/>
          </a:xfrm>
          <a:prstGeom prst="rect">
            <a:avLst/>
          </a:prstGeom>
          <a:noFill/>
          <a:ln w="9525">
            <a:noFill/>
            <a:miter lim="800000"/>
            <a:headEnd/>
            <a:tailEnd/>
          </a:ln>
        </p:spPr>
        <p:txBody>
          <a:bodyPr wrap="square">
            <a:spAutoFit/>
          </a:bodyPr>
          <a:lstStyle/>
          <a:p>
            <a:pPr defTabSz="457200" latinLnBrk="0"/>
            <a:r>
              <a:rPr lang="ja-JP" altLang="en-US" sz="2400" b="1" dirty="0">
                <a:solidFill>
                  <a:srgbClr val="000000"/>
                </a:solidFill>
                <a:latin typeface="HY견고딕" panose="02030600000101010101" pitchFamily="18" charset="-127"/>
                <a:ea typeface="HY견고딕" panose="02030600000101010101" pitchFamily="18" charset="-127"/>
              </a:rPr>
              <a:t>　</a:t>
            </a:r>
            <a:r>
              <a:rPr lang="en-US" altLang="ja-JP" sz="2400" b="1" dirty="0">
                <a:solidFill>
                  <a:srgbClr val="000000"/>
                </a:solidFill>
                <a:latin typeface="HY견고딕" panose="02030600000101010101" pitchFamily="18" charset="-127"/>
                <a:ea typeface="HY견고딕" panose="02030600000101010101" pitchFamily="18" charset="-127"/>
              </a:rPr>
              <a:t>Neutron Number</a:t>
            </a:r>
            <a:r>
              <a:rPr lang="ja-JP" altLang="en-US" sz="2400" b="1" dirty="0">
                <a:solidFill>
                  <a:srgbClr val="000000"/>
                </a:solidFill>
                <a:latin typeface="HY견고딕" panose="02030600000101010101" pitchFamily="18" charset="-127"/>
                <a:ea typeface="HY견고딕" panose="02030600000101010101" pitchFamily="18" charset="-127"/>
              </a:rPr>
              <a:t>　</a:t>
            </a:r>
            <a:r>
              <a:rPr lang="en-US" altLang="ja-JP" sz="2400" b="1" dirty="0">
                <a:solidFill>
                  <a:srgbClr val="000000"/>
                </a:solidFill>
                <a:latin typeface="HY견고딕" panose="02030600000101010101" pitchFamily="18" charset="-127"/>
                <a:ea typeface="HY견고딕" panose="02030600000101010101" pitchFamily="18" charset="-127"/>
              </a:rPr>
              <a:t>N</a:t>
            </a:r>
            <a:endParaRPr lang="ja-JP" altLang="en-US" sz="2400" b="1" dirty="0">
              <a:solidFill>
                <a:srgbClr val="000000"/>
              </a:solidFill>
              <a:latin typeface="HY견고딕" panose="02030600000101010101" pitchFamily="18" charset="-127"/>
              <a:ea typeface="HY견고딕" panose="02030600000101010101" pitchFamily="18" charset="-127"/>
            </a:endParaRPr>
          </a:p>
        </p:txBody>
      </p:sp>
      <p:sp>
        <p:nvSpPr>
          <p:cNvPr id="37" name="正方形/長方形 1"/>
          <p:cNvSpPr/>
          <p:nvPr/>
        </p:nvSpPr>
        <p:spPr>
          <a:xfrm>
            <a:off x="1865313" y="4738688"/>
            <a:ext cx="46037" cy="730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latinLnBrk="0">
              <a:defRPr/>
            </a:pPr>
            <a:endParaRPr lang="ja-JP" altLang="en-US">
              <a:solidFill>
                <a:prstClr val="white"/>
              </a:solidFill>
            </a:endParaRPr>
          </a:p>
        </p:txBody>
      </p:sp>
      <p:sp>
        <p:nvSpPr>
          <p:cNvPr id="38" name="正方形/長方形 15"/>
          <p:cNvSpPr/>
          <p:nvPr/>
        </p:nvSpPr>
        <p:spPr>
          <a:xfrm>
            <a:off x="1608138" y="5043488"/>
            <a:ext cx="46037" cy="730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latinLnBrk="0">
              <a:defRPr/>
            </a:pPr>
            <a:endParaRPr lang="ja-JP" altLang="en-US">
              <a:solidFill>
                <a:prstClr val="white"/>
              </a:solidFill>
            </a:endParaRPr>
          </a:p>
        </p:txBody>
      </p:sp>
      <p:sp>
        <p:nvSpPr>
          <p:cNvPr id="39" name="正方形/長方形 16"/>
          <p:cNvSpPr/>
          <p:nvPr/>
        </p:nvSpPr>
        <p:spPr>
          <a:xfrm>
            <a:off x="3535363" y="3900488"/>
            <a:ext cx="46037" cy="730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latinLnBrk="0">
              <a:defRPr/>
            </a:pPr>
            <a:endParaRPr lang="ja-JP" altLang="en-US">
              <a:solidFill>
                <a:prstClr val="white"/>
              </a:solidFill>
            </a:endParaRPr>
          </a:p>
        </p:txBody>
      </p:sp>
      <p:sp>
        <p:nvSpPr>
          <p:cNvPr id="40" name="テキスト ボックス 7"/>
          <p:cNvSpPr txBox="1">
            <a:spLocks noChangeArrowheads="1"/>
          </p:cNvSpPr>
          <p:nvPr/>
        </p:nvSpPr>
        <p:spPr bwMode="auto">
          <a:xfrm>
            <a:off x="2709863" y="3441700"/>
            <a:ext cx="719137" cy="368300"/>
          </a:xfrm>
          <a:prstGeom prst="rect">
            <a:avLst/>
          </a:prstGeom>
          <a:noFill/>
          <a:ln w="9525">
            <a:noFill/>
            <a:miter lim="800000"/>
            <a:headEnd/>
            <a:tailEnd/>
          </a:ln>
        </p:spPr>
        <p:txBody>
          <a:bodyPr>
            <a:spAutoFit/>
          </a:bodyPr>
          <a:lstStyle/>
          <a:p>
            <a:pPr defTabSz="457200" latinLnBrk="0"/>
            <a:r>
              <a:rPr lang="en-US" altLang="ja-JP" baseline="30000">
                <a:solidFill>
                  <a:srgbClr val="000000"/>
                </a:solidFill>
              </a:rPr>
              <a:t>132</a:t>
            </a:r>
            <a:r>
              <a:rPr lang="en-US" altLang="ja-JP">
                <a:solidFill>
                  <a:srgbClr val="000000"/>
                </a:solidFill>
              </a:rPr>
              <a:t>Sn</a:t>
            </a:r>
            <a:endParaRPr lang="ja-JP" altLang="en-US">
              <a:solidFill>
                <a:srgbClr val="000000"/>
              </a:solidFill>
            </a:endParaRPr>
          </a:p>
        </p:txBody>
      </p:sp>
      <p:pic>
        <p:nvPicPr>
          <p:cNvPr id="25" name="Picture 4" descr="nucleosynthesis에 대한 이미지 검색결과">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491" y="4194235"/>
            <a:ext cx="3463636" cy="1593273"/>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rot="18900000">
            <a:off x="-600658" y="2745783"/>
            <a:ext cx="6624634" cy="954107"/>
          </a:xfrm>
          <a:prstGeom prst="rect">
            <a:avLst/>
          </a:prstGeom>
          <a:solidFill>
            <a:srgbClr val="FF0000"/>
          </a:solidFill>
        </p:spPr>
        <p:txBody>
          <a:bodyPr wrap="none" rtlCol="0">
            <a:spAutoFit/>
          </a:bodyPr>
          <a:lstStyle/>
          <a:p>
            <a:pPr defTabSz="457200" latinLnBrk="0"/>
            <a:r>
              <a:rPr lang="en-US" altLang="ko-KR" sz="2800" dirty="0">
                <a:solidFill>
                  <a:prstClr val="white"/>
                </a:solidFill>
              </a:rPr>
              <a:t>Exotic Nuclear Structure and Reactions </a:t>
            </a:r>
          </a:p>
          <a:p>
            <a:pPr defTabSz="457200" latinLnBrk="0"/>
            <a:r>
              <a:rPr lang="en-US" altLang="ko-KR" sz="2800" dirty="0">
                <a:solidFill>
                  <a:prstClr val="white"/>
                </a:solidFill>
              </a:rPr>
              <a:t>heavily</a:t>
            </a:r>
            <a:r>
              <a:rPr lang="en-US" altLang="ko-KR" sz="2800" dirty="0">
                <a:solidFill>
                  <a:srgbClr val="FFFF00"/>
                </a:solidFill>
              </a:rPr>
              <a:t> depend on Nuclear Models</a:t>
            </a:r>
            <a:endParaRPr lang="ko-KR" altLang="en-US" sz="2800" dirty="0">
              <a:solidFill>
                <a:srgbClr val="FFFF00"/>
              </a:solidFill>
            </a:endParaRPr>
          </a:p>
        </p:txBody>
      </p:sp>
      <p:sp>
        <p:nvSpPr>
          <p:cNvPr id="5" name="바닥글 개체 틀 4"/>
          <p:cNvSpPr>
            <a:spLocks noGrp="1"/>
          </p:cNvSpPr>
          <p:nvPr>
            <p:ph type="ftr" sz="quarter" idx="11"/>
          </p:nvPr>
        </p:nvSpPr>
        <p:spPr/>
        <p:txBody>
          <a:bodyPr/>
          <a:lstStyle/>
          <a:p>
            <a:r>
              <a:rPr lang="en-US" altLang="ko-KR">
                <a:solidFill>
                  <a:prstClr val="black">
                    <a:tint val="75000"/>
                  </a:prstClr>
                </a:solidFill>
              </a:rPr>
              <a:t>NRF Presentation, March 3, 2017</a:t>
            </a:r>
            <a:endParaRPr lang="ko-KR" altLang="en-US">
              <a:solidFill>
                <a:prstClr val="black">
                  <a:tint val="75000"/>
                </a:prstClr>
              </a:solidFill>
            </a:endParaRPr>
          </a:p>
        </p:txBody>
      </p:sp>
      <p:sp>
        <p:nvSpPr>
          <p:cNvPr id="10" name="슬라이드 번호 개체 틀 9"/>
          <p:cNvSpPr>
            <a:spLocks noGrp="1"/>
          </p:cNvSpPr>
          <p:nvPr>
            <p:ph type="sldNum" sz="quarter" idx="12"/>
          </p:nvPr>
        </p:nvSpPr>
        <p:spPr/>
        <p:txBody>
          <a:bodyPr/>
          <a:lstStyle/>
          <a:p>
            <a:fld id="{986094A0-92CC-4D96-8E49-683194D244B8}" type="slidenum">
              <a:rPr lang="ko-KR" altLang="en-US" smtClean="0">
                <a:solidFill>
                  <a:prstClr val="black">
                    <a:tint val="75000"/>
                  </a:prstClr>
                </a:solidFill>
              </a:rPr>
              <a:pPr/>
              <a:t>2</a:t>
            </a:fld>
            <a:endParaRPr lang="ko-KR" altLang="en-US">
              <a:solidFill>
                <a:prstClr val="black">
                  <a:tint val="75000"/>
                </a:prstClr>
              </a:solidFill>
            </a:endParaRPr>
          </a:p>
        </p:txBody>
      </p:sp>
    </p:spTree>
    <p:extLst>
      <p:ext uri="{BB962C8B-B14F-4D97-AF65-F5344CB8AC3E}">
        <p14:creationId xmlns:p14="http://schemas.microsoft.com/office/powerpoint/2010/main" val="324181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1+#ppt_w/2"/>
                                          </p:val>
                                        </p:tav>
                                        <p:tav tm="100000">
                                          <p:val>
                                            <p:strVal val="#ppt_x"/>
                                          </p:val>
                                        </p:tav>
                                      </p:tavLst>
                                    </p:anim>
                                    <p:anim calcmode="lin" valueType="num">
                                      <p:cBhvr additive="base">
                                        <p:cTn id="13"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2512"/>
            <a:ext cx="8229600" cy="1143000"/>
          </a:xfrm>
        </p:spPr>
        <p:txBody>
          <a:bodyPr/>
          <a:lstStyle/>
          <a:p>
            <a:r>
              <a:rPr lang="en-US" b="1" dirty="0" err="1" smtClean="0">
                <a:solidFill>
                  <a:srgbClr val="000090"/>
                </a:solidFill>
              </a:rPr>
              <a:t>MiniBooNE</a:t>
            </a:r>
            <a:endParaRPr lang="en-US" b="1" dirty="0">
              <a:solidFill>
                <a:srgbClr val="000090"/>
              </a:solidFill>
            </a:endParaRPr>
          </a:p>
        </p:txBody>
      </p:sp>
      <p:pic>
        <p:nvPicPr>
          <p:cNvPr id="6" name="Picture 5"/>
          <p:cNvPicPr>
            <a:picLocks noChangeAspect="1"/>
          </p:cNvPicPr>
          <p:nvPr/>
        </p:nvPicPr>
        <p:blipFill>
          <a:blip r:embed="rId3"/>
          <a:stretch>
            <a:fillRect/>
          </a:stretch>
        </p:blipFill>
        <p:spPr>
          <a:xfrm>
            <a:off x="6100479" y="218988"/>
            <a:ext cx="3043521" cy="3062079"/>
          </a:xfrm>
          <a:prstGeom prst="rect">
            <a:avLst/>
          </a:prstGeom>
        </p:spPr>
      </p:pic>
      <p:pic>
        <p:nvPicPr>
          <p:cNvPr id="7" name="Picture 6"/>
          <p:cNvPicPr>
            <a:picLocks noChangeAspect="1"/>
          </p:cNvPicPr>
          <p:nvPr/>
        </p:nvPicPr>
        <p:blipFill>
          <a:blip r:embed="rId4"/>
          <a:stretch>
            <a:fillRect/>
          </a:stretch>
        </p:blipFill>
        <p:spPr>
          <a:xfrm>
            <a:off x="983091" y="1335295"/>
            <a:ext cx="3937000" cy="596900"/>
          </a:xfrm>
          <a:prstGeom prst="rect">
            <a:avLst/>
          </a:prstGeom>
        </p:spPr>
      </p:pic>
      <p:sp>
        <p:nvSpPr>
          <p:cNvPr id="8" name="TextBox 7"/>
          <p:cNvSpPr txBox="1"/>
          <p:nvPr/>
        </p:nvSpPr>
        <p:spPr>
          <a:xfrm>
            <a:off x="262769" y="656966"/>
            <a:ext cx="6138407" cy="646331"/>
          </a:xfrm>
          <a:prstGeom prst="rect">
            <a:avLst/>
          </a:prstGeom>
          <a:noFill/>
        </p:spPr>
        <p:txBody>
          <a:bodyPr wrap="none" rtlCol="0">
            <a:spAutoFit/>
          </a:bodyPr>
          <a:lstStyle/>
          <a:p>
            <a:pPr defTabSz="457200" latinLnBrk="0"/>
            <a:r>
              <a:rPr lang="en-US" b="1" dirty="0">
                <a:solidFill>
                  <a:prstClr val="black"/>
                </a:solidFill>
              </a:rPr>
              <a:t>Uses the Booster Neutrino Beam at </a:t>
            </a:r>
            <a:r>
              <a:rPr lang="en-US" b="1" dirty="0" err="1">
                <a:solidFill>
                  <a:prstClr val="black"/>
                </a:solidFill>
              </a:rPr>
              <a:t>Fermilab</a:t>
            </a:r>
            <a:endParaRPr lang="en-US" b="1" dirty="0">
              <a:solidFill>
                <a:prstClr val="black"/>
              </a:solidFill>
            </a:endParaRPr>
          </a:p>
          <a:p>
            <a:pPr defTabSz="457200" latinLnBrk="0"/>
            <a:r>
              <a:rPr lang="en-US" b="1" dirty="0">
                <a:solidFill>
                  <a:prstClr val="black"/>
                </a:solidFill>
              </a:rPr>
              <a:t>Designed to test LSND , same L/E, but with &lt;E&gt;~ </a:t>
            </a:r>
            <a:r>
              <a:rPr lang="en-US" b="1" dirty="0" err="1">
                <a:solidFill>
                  <a:prstClr val="black"/>
                </a:solidFill>
              </a:rPr>
              <a:t>GeV</a:t>
            </a:r>
            <a:r>
              <a:rPr lang="en-US" b="1" dirty="0">
                <a:solidFill>
                  <a:prstClr val="black"/>
                </a:solidFill>
              </a:rPr>
              <a:t>, L=541 m</a:t>
            </a:r>
            <a:r>
              <a:rPr lang="en-US" dirty="0">
                <a:solidFill>
                  <a:prstClr val="black"/>
                </a:solidFill>
              </a:rPr>
              <a:t> </a:t>
            </a:r>
            <a:endParaRPr lang="en-US" dirty="0">
              <a:solidFill>
                <a:prstClr val="black"/>
              </a:solidFill>
            </a:endParaRPr>
          </a:p>
        </p:txBody>
      </p:sp>
      <p:pic>
        <p:nvPicPr>
          <p:cNvPr id="9" name="Picture 8"/>
          <p:cNvPicPr>
            <a:picLocks noChangeAspect="1"/>
          </p:cNvPicPr>
          <p:nvPr/>
        </p:nvPicPr>
        <p:blipFill>
          <a:blip r:embed="rId5"/>
          <a:stretch>
            <a:fillRect/>
          </a:stretch>
        </p:blipFill>
        <p:spPr>
          <a:xfrm>
            <a:off x="2341991" y="1929357"/>
            <a:ext cx="2578100" cy="419100"/>
          </a:xfrm>
          <a:prstGeom prst="rect">
            <a:avLst/>
          </a:prstGeom>
        </p:spPr>
      </p:pic>
      <p:sp>
        <p:nvSpPr>
          <p:cNvPr id="10" name="TextBox 9"/>
          <p:cNvSpPr txBox="1"/>
          <p:nvPr/>
        </p:nvSpPr>
        <p:spPr>
          <a:xfrm>
            <a:off x="729915" y="1976251"/>
            <a:ext cx="1461570" cy="369332"/>
          </a:xfrm>
          <a:prstGeom prst="rect">
            <a:avLst/>
          </a:prstGeom>
          <a:noFill/>
        </p:spPr>
        <p:txBody>
          <a:bodyPr wrap="none" rtlCol="0">
            <a:spAutoFit/>
          </a:bodyPr>
          <a:lstStyle/>
          <a:p>
            <a:pPr defTabSz="457200" latinLnBrk="0"/>
            <a:r>
              <a:rPr lang="en-US" b="1" dirty="0">
                <a:solidFill>
                  <a:srgbClr val="800000"/>
                </a:solidFill>
              </a:rPr>
              <a:t>Searched for:</a:t>
            </a:r>
            <a:endParaRPr lang="en-US" b="1" dirty="0">
              <a:solidFill>
                <a:srgbClr val="800000"/>
              </a:solidFill>
            </a:endParaRPr>
          </a:p>
        </p:txBody>
      </p:sp>
      <p:pic>
        <p:nvPicPr>
          <p:cNvPr id="12" name="Picture 11"/>
          <p:cNvPicPr>
            <a:picLocks noChangeAspect="1"/>
          </p:cNvPicPr>
          <p:nvPr/>
        </p:nvPicPr>
        <p:blipFill>
          <a:blip r:embed="rId6"/>
          <a:stretch>
            <a:fillRect/>
          </a:stretch>
        </p:blipFill>
        <p:spPr>
          <a:xfrm>
            <a:off x="72996" y="2593775"/>
            <a:ext cx="3471916" cy="3920871"/>
          </a:xfrm>
          <a:prstGeom prst="rect">
            <a:avLst/>
          </a:prstGeom>
        </p:spPr>
      </p:pic>
      <p:sp>
        <p:nvSpPr>
          <p:cNvPr id="13" name="TextBox 12"/>
          <p:cNvSpPr txBox="1"/>
          <p:nvPr/>
        </p:nvSpPr>
        <p:spPr>
          <a:xfrm>
            <a:off x="3417133" y="2951946"/>
            <a:ext cx="5750292" cy="1323439"/>
          </a:xfrm>
          <a:prstGeom prst="rect">
            <a:avLst/>
          </a:prstGeom>
          <a:noFill/>
          <a:ln w="38100" cmpd="sng">
            <a:solidFill>
              <a:srgbClr val="FF0000"/>
            </a:solidFill>
          </a:ln>
        </p:spPr>
        <p:txBody>
          <a:bodyPr wrap="square" rtlCol="0">
            <a:spAutoFit/>
          </a:bodyPr>
          <a:lstStyle/>
          <a:p>
            <a:pPr defTabSz="457200" latinLnBrk="0"/>
            <a:r>
              <a:rPr lang="en-US" sz="2000" b="1" dirty="0">
                <a:solidFill>
                  <a:prstClr val="black"/>
                </a:solidFill>
              </a:rPr>
              <a:t>Observed an excess below 500 MeV</a:t>
            </a:r>
          </a:p>
          <a:p>
            <a:pPr defTabSz="457200" latinLnBrk="0"/>
            <a:r>
              <a:rPr lang="en-US" sz="2000" b="1" dirty="0">
                <a:solidFill>
                  <a:prstClr val="black"/>
                </a:solidFill>
              </a:rPr>
              <a:t>Observed no excess above 500 MeV</a:t>
            </a:r>
          </a:p>
          <a:p>
            <a:pPr defTabSz="457200" latinLnBrk="0"/>
            <a:r>
              <a:rPr lang="en-US" sz="2000" b="1" dirty="0">
                <a:solidFill>
                  <a:prstClr val="black"/>
                </a:solidFill>
              </a:rPr>
              <a:t>To explain both LSND and </a:t>
            </a:r>
            <a:r>
              <a:rPr lang="en-US" sz="2000" b="1" dirty="0" err="1">
                <a:solidFill>
                  <a:prstClr val="black"/>
                </a:solidFill>
              </a:rPr>
              <a:t>MiniBooNe</a:t>
            </a:r>
            <a:r>
              <a:rPr lang="en-US" sz="2000" b="1" dirty="0">
                <a:solidFill>
                  <a:prstClr val="black"/>
                </a:solidFill>
              </a:rPr>
              <a:t> by oscillations requires 3 active &amp; 2 sterile neutrinos (3+2 models)</a:t>
            </a:r>
          </a:p>
        </p:txBody>
      </p:sp>
      <p:pic>
        <p:nvPicPr>
          <p:cNvPr id="14" name="Picture 13"/>
          <p:cNvPicPr>
            <a:picLocks noChangeAspect="1"/>
          </p:cNvPicPr>
          <p:nvPr/>
        </p:nvPicPr>
        <p:blipFill>
          <a:blip r:embed="rId7"/>
          <a:stretch>
            <a:fillRect/>
          </a:stretch>
        </p:blipFill>
        <p:spPr>
          <a:xfrm>
            <a:off x="3819656" y="4900854"/>
            <a:ext cx="2935566" cy="1805154"/>
          </a:xfrm>
          <a:prstGeom prst="rect">
            <a:avLst/>
          </a:prstGeom>
        </p:spPr>
      </p:pic>
      <p:sp>
        <p:nvSpPr>
          <p:cNvPr id="16" name="TextBox 15"/>
          <p:cNvSpPr txBox="1"/>
          <p:nvPr/>
        </p:nvSpPr>
        <p:spPr>
          <a:xfrm>
            <a:off x="6755222" y="4878270"/>
            <a:ext cx="2388778" cy="2031325"/>
          </a:xfrm>
          <a:prstGeom prst="rect">
            <a:avLst/>
          </a:prstGeom>
          <a:noFill/>
        </p:spPr>
        <p:txBody>
          <a:bodyPr wrap="square" rtlCol="0">
            <a:spAutoFit/>
          </a:bodyPr>
          <a:lstStyle/>
          <a:p>
            <a:pPr defTabSz="457200" latinLnBrk="0"/>
            <a:r>
              <a:rPr lang="en-US" dirty="0">
                <a:solidFill>
                  <a:prstClr val="black"/>
                </a:solidFill>
              </a:rPr>
              <a:t> </a:t>
            </a:r>
            <a:r>
              <a:rPr lang="en-US" dirty="0" err="1">
                <a:solidFill>
                  <a:prstClr val="black"/>
                </a:solidFill>
              </a:rPr>
              <a:t>Lavato</a:t>
            </a:r>
            <a:r>
              <a:rPr lang="en-US" dirty="0">
                <a:solidFill>
                  <a:prstClr val="black"/>
                </a:solidFill>
              </a:rPr>
              <a:t> </a:t>
            </a:r>
            <a:r>
              <a:rPr lang="en-US" i="1" dirty="0">
                <a:solidFill>
                  <a:prstClr val="black"/>
                </a:solidFill>
              </a:rPr>
              <a:t>et al. </a:t>
            </a:r>
            <a:r>
              <a:rPr lang="en-US" dirty="0">
                <a:solidFill>
                  <a:prstClr val="black"/>
                </a:solidFill>
              </a:rPr>
              <a:t>find that 2-body currents enhance both the vector and axial contributions to the neutrino cross sections</a:t>
            </a:r>
          </a:p>
          <a:p>
            <a:pPr defTabSz="457200" latinLnBrk="0"/>
            <a:r>
              <a:rPr lang="en-US" sz="1600" b="1" dirty="0">
                <a:solidFill>
                  <a:srgbClr val="7F7F7F"/>
                </a:solidFill>
              </a:rPr>
              <a:t>arXiv:1509.00451  </a:t>
            </a:r>
            <a:endParaRPr lang="en-US" sz="1600" b="1" dirty="0">
              <a:solidFill>
                <a:srgbClr val="7F7F7F"/>
              </a:solidFill>
            </a:endParaRPr>
          </a:p>
        </p:txBody>
      </p:sp>
      <p:sp>
        <p:nvSpPr>
          <p:cNvPr id="17" name="Rectangle 16"/>
          <p:cNvSpPr/>
          <p:nvPr/>
        </p:nvSpPr>
        <p:spPr>
          <a:xfrm>
            <a:off x="3393708" y="4554211"/>
            <a:ext cx="5669140" cy="338554"/>
          </a:xfrm>
          <a:prstGeom prst="rect">
            <a:avLst/>
          </a:prstGeom>
        </p:spPr>
        <p:txBody>
          <a:bodyPr wrap="none">
            <a:spAutoFit/>
          </a:bodyPr>
          <a:lstStyle/>
          <a:p>
            <a:pPr defTabSz="457200" latinLnBrk="0"/>
            <a:r>
              <a:rPr lang="en-US" sz="1600" b="1" dirty="0">
                <a:solidFill>
                  <a:srgbClr val="7F7F7F"/>
                </a:solidFill>
              </a:rPr>
              <a:t>Kopp, JHEP05</a:t>
            </a:r>
            <a:r>
              <a:rPr lang="en-US" sz="1600" b="1" dirty="0">
                <a:solidFill>
                  <a:srgbClr val="7F7F7F"/>
                </a:solidFill>
              </a:rPr>
              <a:t>(2013)</a:t>
            </a:r>
            <a:r>
              <a:rPr lang="en-US" sz="1600" b="1" dirty="0">
                <a:solidFill>
                  <a:srgbClr val="7F7F7F"/>
                </a:solidFill>
              </a:rPr>
              <a:t>050; Gariazz0 et al., arXiv:1507.08204 (2015) </a:t>
            </a:r>
            <a:endParaRPr lang="en-US" sz="1600" b="1" dirty="0">
              <a:solidFill>
                <a:srgbClr val="7F7F7F"/>
              </a:solidFill>
            </a:endParaRPr>
          </a:p>
        </p:txBody>
      </p:sp>
      <p:sp>
        <p:nvSpPr>
          <p:cNvPr id="18" name="Rectangle 17"/>
          <p:cNvSpPr/>
          <p:nvPr/>
        </p:nvSpPr>
        <p:spPr>
          <a:xfrm>
            <a:off x="3325505" y="3244334"/>
            <a:ext cx="184666" cy="369332"/>
          </a:xfrm>
          <a:prstGeom prst="rect">
            <a:avLst/>
          </a:prstGeom>
        </p:spPr>
        <p:txBody>
          <a:bodyPr wrap="none">
            <a:spAutoFit/>
          </a:bodyPr>
          <a:lstStyle/>
          <a:p>
            <a:pPr defTabSz="457200" latinLnBrk="0"/>
            <a:r>
              <a:rPr lang="en-US" dirty="0">
                <a:solidFill>
                  <a:prstClr val="black"/>
                </a:solidFill>
              </a:rPr>
              <a:t>	</a:t>
            </a:r>
            <a:endParaRPr lang="en-US" b="1" dirty="0">
              <a:solidFill>
                <a:prstClr val="black"/>
              </a:solidFill>
              <a:hlinkClick r:id="rId8"/>
            </a:endParaRPr>
          </a:p>
        </p:txBody>
      </p:sp>
      <p:sp>
        <p:nvSpPr>
          <p:cNvPr id="21" name="TextBox 20"/>
          <p:cNvSpPr txBox="1"/>
          <p:nvPr/>
        </p:nvSpPr>
        <p:spPr>
          <a:xfrm>
            <a:off x="457200" y="6468148"/>
            <a:ext cx="1897976" cy="338554"/>
          </a:xfrm>
          <a:prstGeom prst="rect">
            <a:avLst/>
          </a:prstGeom>
          <a:noFill/>
        </p:spPr>
        <p:txBody>
          <a:bodyPr wrap="none" rtlCol="0">
            <a:spAutoFit/>
          </a:bodyPr>
          <a:lstStyle/>
          <a:p>
            <a:pPr defTabSz="457200" latinLnBrk="0"/>
            <a:r>
              <a:rPr lang="en-US" sz="1600" dirty="0">
                <a:solidFill>
                  <a:srgbClr val="7F7F7F"/>
                </a:solidFill>
              </a:rPr>
              <a:t>PRL, </a:t>
            </a:r>
            <a:r>
              <a:rPr lang="en-US" sz="1600" b="1" dirty="0">
                <a:solidFill>
                  <a:srgbClr val="7F7F7F"/>
                </a:solidFill>
              </a:rPr>
              <a:t>98</a:t>
            </a:r>
            <a:r>
              <a:rPr lang="en-US" sz="1600" dirty="0">
                <a:solidFill>
                  <a:srgbClr val="7F7F7F"/>
                </a:solidFill>
              </a:rPr>
              <a:t> (23): 231801</a:t>
            </a:r>
            <a:r>
              <a:rPr lang="en-US" sz="1600" dirty="0">
                <a:solidFill>
                  <a:srgbClr val="7F7F7F"/>
                </a:solidFill>
              </a:rPr>
              <a:t> </a:t>
            </a:r>
            <a:endParaRPr lang="en-US" sz="1600" dirty="0">
              <a:solidFill>
                <a:srgbClr val="7F7F7F"/>
              </a:solidFill>
            </a:endParaRPr>
          </a:p>
        </p:txBody>
      </p:sp>
      <p:sp>
        <p:nvSpPr>
          <p:cNvPr id="22" name="Rectangle 21"/>
          <p:cNvSpPr/>
          <p:nvPr/>
        </p:nvSpPr>
        <p:spPr>
          <a:xfrm>
            <a:off x="3345778" y="4289325"/>
            <a:ext cx="5735607" cy="369332"/>
          </a:xfrm>
          <a:prstGeom prst="rect">
            <a:avLst/>
          </a:prstGeom>
        </p:spPr>
        <p:txBody>
          <a:bodyPr wrap="square">
            <a:spAutoFit/>
          </a:bodyPr>
          <a:lstStyle/>
          <a:p>
            <a:pPr defTabSz="457200" latinLnBrk="0"/>
            <a:r>
              <a:rPr lang="is-IS" b="1" dirty="0">
                <a:solidFill>
                  <a:prstClr val="white">
                    <a:lumMod val="50000"/>
                  </a:prstClr>
                </a:solidFill>
              </a:rPr>
              <a:t> </a:t>
            </a:r>
            <a:r>
              <a:rPr lang="is-IS" sz="1600" b="1" dirty="0">
                <a:solidFill>
                  <a:prstClr val="white">
                    <a:lumMod val="50000"/>
                  </a:prstClr>
                </a:solidFill>
              </a:rPr>
              <a:t>Conrad</a:t>
            </a:r>
            <a:r>
              <a:rPr lang="is-IS" sz="1600" b="1" dirty="0">
                <a:solidFill>
                  <a:prstClr val="white">
                    <a:lumMod val="50000"/>
                  </a:prstClr>
                </a:solidFill>
              </a:rPr>
              <a:t> </a:t>
            </a:r>
            <a:r>
              <a:rPr lang="is-IS" sz="1600" b="1" dirty="0">
                <a:solidFill>
                  <a:prstClr val="white">
                    <a:lumMod val="50000"/>
                  </a:prstClr>
                </a:solidFill>
              </a:rPr>
              <a:t>et al., </a:t>
            </a:r>
            <a:r>
              <a:rPr lang="is-IS" sz="1600" b="1" dirty="0">
                <a:solidFill>
                  <a:prstClr val="white">
                    <a:lumMod val="50000"/>
                  </a:prstClr>
                </a:solidFill>
              </a:rPr>
              <a:t>Rev. Nucl. Part. Sci. 63, 45 (</a:t>
            </a:r>
            <a:r>
              <a:rPr lang="is-IS" sz="1600" b="1" dirty="0">
                <a:solidFill>
                  <a:srgbClr val="7F7F7F"/>
                </a:solidFill>
              </a:rPr>
              <a:t>2013)</a:t>
            </a:r>
            <a:endParaRPr lang="en-US" sz="1600" b="1" dirty="0">
              <a:solidFill>
                <a:srgbClr val="7F7F7F"/>
              </a:solidFill>
            </a:endParaRPr>
          </a:p>
        </p:txBody>
      </p:sp>
    </p:spTree>
    <p:extLst>
      <p:ext uri="{BB962C8B-B14F-4D97-AF65-F5344CB8AC3E}">
        <p14:creationId xmlns:p14="http://schemas.microsoft.com/office/powerpoint/2010/main" val="1452932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882275"/>
            <a:ext cx="5700665" cy="4917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484006" y="132601"/>
            <a:ext cx="3763851" cy="400110"/>
          </a:xfrm>
          <a:prstGeom prst="rect">
            <a:avLst/>
          </a:prstGeom>
          <a:noFill/>
        </p:spPr>
        <p:txBody>
          <a:bodyPr wrap="none" rtlCol="0">
            <a:spAutoFit/>
          </a:bodyPr>
          <a:lstStyle/>
          <a:p>
            <a:r>
              <a:rPr lang="en-US" altLang="ko-KR" sz="2000" b="1" dirty="0">
                <a:solidFill>
                  <a:prstClr val="black"/>
                </a:solidFill>
                <a:effectLst>
                  <a:outerShdw blurRad="38100" dist="38100" dir="2700000" algn="tl">
                    <a:srgbClr val="000000">
                      <a:alpha val="43137"/>
                    </a:srgbClr>
                  </a:outerShdw>
                </a:effectLst>
              </a:rPr>
              <a:t>Summary of M</a:t>
            </a:r>
            <a:r>
              <a:rPr lang="en-US" altLang="ko-KR" sz="2400" b="1" baseline="-25000" dirty="0">
                <a:solidFill>
                  <a:prstClr val="black"/>
                </a:solidFill>
                <a:effectLst>
                  <a:outerShdw blurRad="38100" dist="38100" dir="2700000" algn="tl">
                    <a:srgbClr val="000000">
                      <a:alpha val="43137"/>
                    </a:srgbClr>
                  </a:outerShdw>
                </a:effectLst>
              </a:rPr>
              <a:t>A</a:t>
            </a:r>
            <a:r>
              <a:rPr lang="en-US" altLang="ko-KR" sz="2000" b="1" dirty="0">
                <a:solidFill>
                  <a:prstClr val="black"/>
                </a:solidFill>
                <a:effectLst>
                  <a:outerShdw blurRad="38100" dist="38100" dir="2700000" algn="tl">
                    <a:srgbClr val="000000">
                      <a:alpha val="43137"/>
                    </a:srgbClr>
                  </a:outerShdw>
                </a:effectLst>
              </a:rPr>
              <a:t> experiments</a:t>
            </a:r>
            <a:endParaRPr lang="ko-KR" altLang="en-US" sz="2000" b="1" dirty="0">
              <a:solidFill>
                <a:prstClr val="black"/>
              </a:solidFill>
              <a:effectLst>
                <a:outerShdw blurRad="38100" dist="38100" dir="2700000" algn="tl">
                  <a:srgbClr val="000000">
                    <a:alpha val="43137"/>
                  </a:srgbClr>
                </a:outerShdw>
              </a:effectLst>
            </a:endParaRPr>
          </a:p>
        </p:txBody>
      </p:sp>
      <p:sp>
        <p:nvSpPr>
          <p:cNvPr id="7" name="직사각형 6"/>
          <p:cNvSpPr/>
          <p:nvPr/>
        </p:nvSpPr>
        <p:spPr>
          <a:xfrm>
            <a:off x="3250516" y="6061000"/>
            <a:ext cx="5660845" cy="400110"/>
          </a:xfrm>
          <a:prstGeom prst="rect">
            <a:avLst/>
          </a:prstGeom>
        </p:spPr>
        <p:txBody>
          <a:bodyPr wrap="none">
            <a:spAutoFit/>
          </a:bodyPr>
          <a:lstStyle/>
          <a:p>
            <a:r>
              <a:rPr lang="en-US" altLang="ko-KR" b="1" dirty="0">
                <a:solidFill>
                  <a:srgbClr val="7030A0"/>
                </a:solidFill>
                <a:effectLst>
                  <a:outerShdw blurRad="38100" dist="38100" dir="2700000" algn="tl">
                    <a:srgbClr val="000000">
                      <a:alpha val="43137"/>
                    </a:srgbClr>
                  </a:outerShdw>
                </a:effectLst>
              </a:rPr>
              <a:t>M</a:t>
            </a:r>
            <a:r>
              <a:rPr lang="en-US" altLang="ko-KR" sz="2000" b="1" baseline="-25000" dirty="0">
                <a:solidFill>
                  <a:srgbClr val="7030A0"/>
                </a:solidFill>
                <a:effectLst>
                  <a:outerShdw blurRad="38100" dist="38100" dir="2700000" algn="tl">
                    <a:srgbClr val="000000">
                      <a:alpha val="43137"/>
                    </a:srgbClr>
                  </a:outerShdw>
                </a:effectLst>
              </a:rPr>
              <a:t>A </a:t>
            </a:r>
            <a:r>
              <a:rPr lang="en-US" altLang="ko-KR" sz="2000" b="1" dirty="0">
                <a:solidFill>
                  <a:srgbClr val="7030A0"/>
                </a:solidFill>
                <a:effectLst>
                  <a:outerShdw blurRad="38100" dist="38100" dir="2700000" algn="tl">
                    <a:srgbClr val="000000">
                      <a:alpha val="43137"/>
                    </a:srgbClr>
                  </a:outerShdw>
                </a:effectLst>
              </a:rPr>
              <a:t>=  1.03 ~ 1.32 GeV ?   OPEN PROBLEM ! </a:t>
            </a:r>
            <a:endParaRPr lang="ko-KR" altLang="en-US" dirty="0">
              <a:solidFill>
                <a:srgbClr val="7030A0"/>
              </a:solidFill>
            </a:endParaRPr>
          </a:p>
        </p:txBody>
      </p:sp>
      <p:sp>
        <p:nvSpPr>
          <p:cNvPr id="8" name="바닥글 개체 틀 7"/>
          <p:cNvSpPr>
            <a:spLocks noGrp="1"/>
          </p:cNvSpPr>
          <p:nvPr>
            <p:ph type="ftr" sz="quarter" idx="11"/>
          </p:nvPr>
        </p:nvSpPr>
        <p:spPr/>
        <p:txBody>
          <a:bodyPr/>
          <a:lstStyle/>
          <a:p>
            <a:r>
              <a:rPr lang="sv-SE" altLang="ko-KR" smtClean="0">
                <a:solidFill>
                  <a:prstClr val="black">
                    <a:tint val="75000"/>
                  </a:prstClr>
                </a:solidFill>
              </a:rPr>
              <a:t>RIKEN Seminar, Jan. 20, 2017</a:t>
            </a:r>
            <a:endParaRPr lang="ko-KR" altLang="en-US">
              <a:solidFill>
                <a:prstClr val="black">
                  <a:tint val="75000"/>
                </a:prstClr>
              </a:solidFill>
            </a:endParaRPr>
          </a:p>
        </p:txBody>
      </p:sp>
      <p:sp>
        <p:nvSpPr>
          <p:cNvPr id="9" name="포인트가 5개인 별 8"/>
          <p:cNvSpPr/>
          <p:nvPr/>
        </p:nvSpPr>
        <p:spPr>
          <a:xfrm>
            <a:off x="4134235" y="4509120"/>
            <a:ext cx="626368" cy="55436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7242"/>
            <a:ext cx="3779912" cy="6327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257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13623"/>
            <a:ext cx="4448175" cy="605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271965"/>
            <a:ext cx="3069134" cy="6317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910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endParaRPr lang="ko-KR" alt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285"/>
            <a:ext cx="4638675"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375" y="153988"/>
            <a:ext cx="4410075"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8675" y="3408065"/>
            <a:ext cx="3882814" cy="3299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2293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0469" y="2013585"/>
            <a:ext cx="5169173" cy="4183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125"/>
          <p:cNvSpPr/>
          <p:nvPr/>
        </p:nvSpPr>
        <p:spPr>
          <a:xfrm>
            <a:off x="297667" y="325744"/>
            <a:ext cx="8548666" cy="1653981"/>
          </a:xfrm>
          <a:prstGeom prst="rect">
            <a:avLst/>
          </a:prstGeom>
          <a:ln w="12700">
            <a:miter lim="400000"/>
          </a:ln>
          <a:extLst>
            <a:ext uri="{C572A759-6A51-4108-AA02-DFA0A04FC94B}">
              <ma14:wrappingTextBoxFlag xmlns="" xmlns:ma14="http://schemas.microsoft.com/office/mac/drawingml/2011/main" val="1"/>
            </a:ext>
          </a:extLst>
        </p:spPr>
        <p:txBody>
          <a:bodyPr lIns="35717" tIns="35717" rIns="35717" bIns="35717" anchor="ctr">
            <a:normAutofit fontScale="85000" lnSpcReduction="20000"/>
          </a:bodyPr>
          <a:lstStyle>
            <a:lvl1pPr algn="just" defTabSz="906828">
              <a:lnSpc>
                <a:spcPct val="120000"/>
              </a:lnSpc>
              <a:defRPr sz="5742" b="1">
                <a:latin typeface="Times New Roman"/>
                <a:ea typeface="Times New Roman"/>
                <a:cs typeface="Times New Roman"/>
                <a:sym typeface="Times New Roman"/>
              </a:defRPr>
            </a:lvl1pPr>
          </a:lstStyle>
          <a:p>
            <a:r>
              <a:rPr lang="en-US" altLang="ko-KR" dirty="0" smtClean="0">
                <a:solidFill>
                  <a:prstClr val="black"/>
                </a:solidFill>
              </a:rPr>
              <a:t>How</a:t>
            </a:r>
            <a:r>
              <a:rPr lang="ko-KR" altLang="en-US" dirty="0" smtClean="0">
                <a:solidFill>
                  <a:prstClr val="black"/>
                </a:solidFill>
              </a:rPr>
              <a:t> </a:t>
            </a:r>
            <a:r>
              <a:rPr lang="en-US" altLang="ko-KR" dirty="0" smtClean="0">
                <a:solidFill>
                  <a:prstClr val="black"/>
                </a:solidFill>
              </a:rPr>
              <a:t>to understand the origin of Sterile Neutrino ?</a:t>
            </a:r>
            <a:endParaRPr dirty="0">
              <a:solidFill>
                <a:prstClr val="black"/>
              </a:solidFill>
            </a:endParaRPr>
          </a:p>
        </p:txBody>
      </p:sp>
    </p:spTree>
    <p:extLst>
      <p:ext uri="{BB962C8B-B14F-4D97-AF65-F5344CB8AC3E}">
        <p14:creationId xmlns:p14="http://schemas.microsoft.com/office/powerpoint/2010/main" val="2032117639"/>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p:nvPr/>
        </p:nvSpPr>
        <p:spPr>
          <a:xfrm>
            <a:off x="0" y="-93619"/>
            <a:ext cx="9080321" cy="1303238"/>
          </a:xfrm>
          <a:prstGeom prst="rect">
            <a:avLst/>
          </a:prstGeom>
          <a:ln w="12700">
            <a:miter lim="400000"/>
          </a:ln>
          <a:extLst>
            <a:ext uri="{C572A759-6A51-4108-AA02-DFA0A04FC94B}">
              <ma14:wrappingTextBoxFlag xmlns="" xmlns:ma14="http://schemas.microsoft.com/office/mac/drawingml/2011/main" val="1"/>
            </a:ext>
          </a:extLst>
        </p:spPr>
        <p:txBody>
          <a:bodyPr lIns="35717" tIns="35717" rIns="35717" bIns="35717" anchor="ctr">
            <a:spAutoFit/>
          </a:bodyPr>
          <a:lstStyle/>
          <a:p>
            <a:pPr>
              <a:defRPr sz="5000">
                <a:latin typeface="Times New Roman"/>
                <a:ea typeface="Times New Roman"/>
                <a:cs typeface="Times New Roman"/>
                <a:sym typeface="Times New Roman"/>
              </a:defRPr>
            </a:pPr>
            <a:r>
              <a:rPr sz="4000" dirty="0">
                <a:solidFill>
                  <a:prstClr val="black"/>
                </a:solidFill>
                <a:latin typeface="Times New Roman"/>
                <a:ea typeface="Times New Roman"/>
                <a:cs typeface="Times New Roman"/>
                <a:sym typeface="Times New Roman"/>
              </a:rPr>
              <a:t>Sterile-active neutrino oscillations</a:t>
            </a:r>
          </a:p>
          <a:p>
            <a:pPr>
              <a:defRPr sz="5000">
                <a:latin typeface="Times New Roman"/>
                <a:ea typeface="Times New Roman"/>
                <a:cs typeface="Times New Roman"/>
                <a:sym typeface="Times New Roman"/>
              </a:defRPr>
            </a:pPr>
            <a:r>
              <a:rPr sz="4000" dirty="0">
                <a:solidFill>
                  <a:prstClr val="black"/>
                </a:solidFill>
                <a:latin typeface="Times New Roman"/>
                <a:ea typeface="Times New Roman"/>
                <a:cs typeface="Times New Roman"/>
                <a:sym typeface="Times New Roman"/>
              </a:rPr>
              <a:t> and shortcuts in the extra dimension</a:t>
            </a:r>
          </a:p>
        </p:txBody>
      </p:sp>
      <p:sp>
        <p:nvSpPr>
          <p:cNvPr id="129" name="Shape 129"/>
          <p:cNvSpPr/>
          <p:nvPr/>
        </p:nvSpPr>
        <p:spPr>
          <a:xfrm>
            <a:off x="5524284" y="1030368"/>
            <a:ext cx="3574244" cy="579963"/>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pPr>
              <a:defRPr sz="3300">
                <a:latin typeface="Times New Roman"/>
                <a:ea typeface="Times New Roman"/>
                <a:cs typeface="Times New Roman"/>
                <a:sym typeface="Times New Roman"/>
              </a:defRPr>
            </a:pPr>
            <a:r>
              <a:rPr sz="3300" dirty="0">
                <a:solidFill>
                  <a:prstClr val="black"/>
                </a:solidFill>
                <a:latin typeface="Times New Roman"/>
                <a:ea typeface="Times New Roman"/>
                <a:cs typeface="Times New Roman"/>
                <a:sym typeface="Times New Roman"/>
              </a:rPr>
              <a:t>[</a:t>
            </a:r>
            <a:r>
              <a:rPr sz="1400" dirty="0">
                <a:solidFill>
                  <a:prstClr val="black"/>
                </a:solidFill>
                <a:latin typeface="Times New Roman"/>
                <a:ea typeface="Times New Roman"/>
                <a:cs typeface="Times New Roman"/>
                <a:sym typeface="Times New Roman"/>
              </a:rPr>
              <a:t>H. pas et al., Phys.  Rev. D </a:t>
            </a:r>
            <a:r>
              <a:rPr sz="1400" b="1" dirty="0">
                <a:solidFill>
                  <a:prstClr val="black"/>
                </a:solidFill>
                <a:latin typeface="Times New Roman"/>
                <a:ea typeface="Times New Roman"/>
                <a:cs typeface="Times New Roman"/>
                <a:sym typeface="Times New Roman"/>
              </a:rPr>
              <a:t>72</a:t>
            </a:r>
            <a:r>
              <a:rPr sz="1400" dirty="0">
                <a:solidFill>
                  <a:prstClr val="black"/>
                </a:solidFill>
                <a:latin typeface="Times New Roman"/>
                <a:ea typeface="Times New Roman"/>
                <a:cs typeface="Times New Roman"/>
                <a:sym typeface="Times New Roman"/>
              </a:rPr>
              <a:t>, 095017 (2005)]</a:t>
            </a:r>
          </a:p>
        </p:txBody>
      </p:sp>
      <p:sp>
        <p:nvSpPr>
          <p:cNvPr id="130" name="Shape 130"/>
          <p:cNvSpPr/>
          <p:nvPr/>
        </p:nvSpPr>
        <p:spPr>
          <a:xfrm>
            <a:off x="46732" y="2898525"/>
            <a:ext cx="4525112" cy="331822"/>
          </a:xfrm>
          <a:prstGeom prst="rect">
            <a:avLst/>
          </a:prstGeom>
          <a:ln w="12700">
            <a:miter lim="400000"/>
          </a:ln>
          <a:extLst>
            <a:ext uri="{C572A759-6A51-4108-AA02-DFA0A04FC94B}">
              <ma14:wrappingTextBoxFlag xmlns="" xmlns:ma14="http://schemas.microsoft.com/office/mac/drawingml/2011/main" val="1"/>
            </a:ext>
          </a:extLst>
        </p:spPr>
        <p:txBody>
          <a:bodyPr wrap="square" lIns="35717" tIns="35717" rIns="35717" bIns="35717" anchor="ctr">
            <a:spAutoFit/>
          </a:bodyPr>
          <a:lstStyle>
            <a:lvl1pPr>
              <a:defRPr sz="4200" b="1">
                <a:latin typeface="Times New Roman"/>
                <a:ea typeface="Times New Roman"/>
                <a:cs typeface="Times New Roman"/>
                <a:sym typeface="Times New Roman"/>
              </a:defRPr>
            </a:lvl1pPr>
          </a:lstStyle>
          <a:p>
            <a:r>
              <a:rPr sz="1700" dirty="0">
                <a:solidFill>
                  <a:prstClr val="black"/>
                </a:solidFill>
              </a:rPr>
              <a:t>How does it affect the big bang nucleosynthesis?</a:t>
            </a:r>
          </a:p>
        </p:txBody>
      </p:sp>
      <p:sp>
        <p:nvSpPr>
          <p:cNvPr id="131" name="Shape 131"/>
          <p:cNvSpPr/>
          <p:nvPr/>
        </p:nvSpPr>
        <p:spPr>
          <a:xfrm>
            <a:off x="1184548" y="2091518"/>
            <a:ext cx="6987856" cy="0"/>
          </a:xfrm>
          <a:prstGeom prst="line">
            <a:avLst/>
          </a:prstGeom>
          <a:ln w="50800">
            <a:solidFill>
              <a:srgbClr val="000000"/>
            </a:solidFill>
            <a:miter lim="400000"/>
            <a:tailEnd type="triangle"/>
          </a:ln>
        </p:spPr>
        <p:txBody>
          <a:bodyPr lIns="35717" tIns="35717" rIns="35717" bIns="35717" anchor="ctr"/>
          <a:lstStyle/>
          <a:p>
            <a:pPr>
              <a:defRPr sz="2400">
                <a:solidFill>
                  <a:srgbClr val="FFFFFF"/>
                </a:solidFill>
                <a:effectLst>
                  <a:outerShdw blurRad="25400" dist="23998" dir="2700000" rotWithShape="0">
                    <a:srgbClr val="000000">
                      <a:alpha val="31034"/>
                    </a:srgbClr>
                  </a:outerShdw>
                </a:effectLst>
              </a:defRPr>
            </a:pPr>
            <a:endParaRPr sz="2400">
              <a:solidFill>
                <a:srgbClr val="FFFFFF"/>
              </a:solidFill>
              <a:effectLst>
                <a:outerShdw blurRad="25400" dist="23998" dir="2700000" rotWithShape="0">
                  <a:srgbClr val="000000">
                    <a:alpha val="31034"/>
                  </a:srgbClr>
                </a:outerShdw>
              </a:effectLst>
            </a:endParaRPr>
          </a:p>
        </p:txBody>
      </p:sp>
      <p:sp>
        <p:nvSpPr>
          <p:cNvPr id="132" name="Shape 132"/>
          <p:cNvSpPr/>
          <p:nvPr/>
        </p:nvSpPr>
        <p:spPr>
          <a:xfrm>
            <a:off x="1585243" y="1573047"/>
            <a:ext cx="2078714" cy="512234"/>
          </a:xfrm>
          <a:custGeom>
            <a:avLst/>
            <a:gdLst/>
            <a:ahLst/>
            <a:cxnLst>
              <a:cxn ang="0">
                <a:pos x="wd2" y="hd2"/>
              </a:cxn>
              <a:cxn ang="5400000">
                <a:pos x="wd2" y="hd2"/>
              </a:cxn>
              <a:cxn ang="10800000">
                <a:pos x="wd2" y="hd2"/>
              </a:cxn>
              <a:cxn ang="16200000">
                <a:pos x="wd2" y="hd2"/>
              </a:cxn>
            </a:cxnLst>
            <a:rect l="0" t="0" r="r" b="b"/>
            <a:pathLst>
              <a:path w="21600" h="21310" extrusionOk="0">
                <a:moveTo>
                  <a:pt x="0" y="20939"/>
                </a:moveTo>
                <a:cubicBezTo>
                  <a:pt x="2540" y="7980"/>
                  <a:pt x="6403" y="292"/>
                  <a:pt x="10517" y="8"/>
                </a:cubicBezTo>
                <a:cubicBezTo>
                  <a:pt x="14844" y="-290"/>
                  <a:pt x="18952" y="7606"/>
                  <a:pt x="21600" y="21310"/>
                </a:cubicBezTo>
              </a:path>
            </a:pathLst>
          </a:custGeom>
          <a:ln w="50800">
            <a:solidFill>
              <a:srgbClr val="000000"/>
            </a:solidFill>
            <a:miter lim="400000"/>
          </a:ln>
        </p:spPr>
        <p:txBody>
          <a:bodyPr lIns="35717" tIns="35717" rIns="35717" bIns="35717" anchor="ctr"/>
          <a:lstStyle/>
          <a:p>
            <a:pPr>
              <a:defRPr sz="2400">
                <a:solidFill>
                  <a:srgbClr val="FFFFFF"/>
                </a:solidFill>
                <a:effectLst>
                  <a:outerShdw blurRad="25400" dist="23998" dir="2700000" rotWithShape="0">
                    <a:srgbClr val="000000">
                      <a:alpha val="31034"/>
                    </a:srgbClr>
                  </a:outerShdw>
                </a:effectLst>
              </a:defRPr>
            </a:pPr>
            <a:endParaRPr sz="2400">
              <a:solidFill>
                <a:srgbClr val="FFFFFF"/>
              </a:solidFill>
              <a:effectLst>
                <a:outerShdw blurRad="25400" dist="23998" dir="2700000" rotWithShape="0">
                  <a:srgbClr val="000000">
                    <a:alpha val="31034"/>
                  </a:srgbClr>
                </a:outerShdw>
              </a:effectLst>
            </a:endParaRPr>
          </a:p>
        </p:txBody>
      </p:sp>
      <p:sp>
        <p:nvSpPr>
          <p:cNvPr id="133" name="Shape 133"/>
          <p:cNvSpPr/>
          <p:nvPr/>
        </p:nvSpPr>
        <p:spPr>
          <a:xfrm rot="10800000" flipH="1">
            <a:off x="3639071" y="2048526"/>
            <a:ext cx="2078713" cy="550917"/>
          </a:xfrm>
          <a:custGeom>
            <a:avLst/>
            <a:gdLst/>
            <a:ahLst/>
            <a:cxnLst>
              <a:cxn ang="0">
                <a:pos x="wd2" y="hd2"/>
              </a:cxn>
              <a:cxn ang="5400000">
                <a:pos x="wd2" y="hd2"/>
              </a:cxn>
              <a:cxn ang="10800000">
                <a:pos x="wd2" y="hd2"/>
              </a:cxn>
              <a:cxn ang="16200000">
                <a:pos x="wd2" y="hd2"/>
              </a:cxn>
            </a:cxnLst>
            <a:rect l="0" t="0" r="r" b="b"/>
            <a:pathLst>
              <a:path w="21600" h="21335" extrusionOk="0">
                <a:moveTo>
                  <a:pt x="0" y="20989"/>
                </a:moveTo>
                <a:cubicBezTo>
                  <a:pt x="2497" y="7603"/>
                  <a:pt x="6620" y="-265"/>
                  <a:pt x="10993" y="7"/>
                </a:cubicBezTo>
                <a:cubicBezTo>
                  <a:pt x="15249" y="271"/>
                  <a:pt x="19204" y="8225"/>
                  <a:pt x="21600" y="21335"/>
                </a:cubicBezTo>
              </a:path>
            </a:pathLst>
          </a:custGeom>
          <a:ln w="50800">
            <a:solidFill>
              <a:srgbClr val="000000"/>
            </a:solidFill>
            <a:miter lim="400000"/>
          </a:ln>
        </p:spPr>
        <p:txBody>
          <a:bodyPr lIns="35717" tIns="35717" rIns="35717" bIns="35717" anchor="ctr"/>
          <a:lstStyle/>
          <a:p>
            <a:pPr>
              <a:defRPr sz="2400">
                <a:solidFill>
                  <a:srgbClr val="FFFFFF"/>
                </a:solidFill>
                <a:effectLst>
                  <a:outerShdw blurRad="25400" dist="23998" dir="2700000" rotWithShape="0">
                    <a:srgbClr val="000000">
                      <a:alpha val="31034"/>
                    </a:srgbClr>
                  </a:outerShdw>
                </a:effectLst>
              </a:defRPr>
            </a:pPr>
            <a:endParaRPr sz="2400">
              <a:solidFill>
                <a:srgbClr val="FFFFFF"/>
              </a:solidFill>
              <a:effectLst>
                <a:outerShdw blurRad="25400" dist="23998" dir="2700000" rotWithShape="0">
                  <a:srgbClr val="000000">
                    <a:alpha val="31034"/>
                  </a:srgbClr>
                </a:outerShdw>
              </a:effectLst>
            </a:endParaRPr>
          </a:p>
        </p:txBody>
      </p:sp>
      <p:sp>
        <p:nvSpPr>
          <p:cNvPr id="134" name="Shape 134"/>
          <p:cNvSpPr/>
          <p:nvPr/>
        </p:nvSpPr>
        <p:spPr>
          <a:xfrm>
            <a:off x="5701829" y="1571374"/>
            <a:ext cx="2078713" cy="504977"/>
          </a:xfrm>
          <a:custGeom>
            <a:avLst/>
            <a:gdLst/>
            <a:ahLst/>
            <a:cxnLst>
              <a:cxn ang="0">
                <a:pos x="wd2" y="hd2"/>
              </a:cxn>
              <a:cxn ang="5400000">
                <a:pos x="wd2" y="hd2"/>
              </a:cxn>
              <a:cxn ang="10800000">
                <a:pos x="wd2" y="hd2"/>
              </a:cxn>
              <a:cxn ang="16200000">
                <a:pos x="wd2" y="hd2"/>
              </a:cxn>
            </a:cxnLst>
            <a:rect l="0" t="0" r="r" b="b"/>
            <a:pathLst>
              <a:path w="21600" h="20889" extrusionOk="0">
                <a:moveTo>
                  <a:pt x="0" y="20520"/>
                </a:moveTo>
                <a:cubicBezTo>
                  <a:pt x="2763" y="6886"/>
                  <a:pt x="6988" y="-711"/>
                  <a:pt x="11384" y="52"/>
                </a:cubicBezTo>
                <a:cubicBezTo>
                  <a:pt x="15389" y="747"/>
                  <a:pt x="19119" y="8355"/>
                  <a:pt x="21600" y="20889"/>
                </a:cubicBezTo>
              </a:path>
            </a:pathLst>
          </a:custGeom>
          <a:ln w="50800">
            <a:solidFill>
              <a:srgbClr val="000000"/>
            </a:solidFill>
            <a:miter lim="400000"/>
          </a:ln>
        </p:spPr>
        <p:txBody>
          <a:bodyPr lIns="35717" tIns="35717" rIns="35717" bIns="35717" anchor="ctr"/>
          <a:lstStyle/>
          <a:p>
            <a:pPr>
              <a:defRPr sz="2400">
                <a:solidFill>
                  <a:srgbClr val="FFFFFF"/>
                </a:solidFill>
                <a:effectLst>
                  <a:outerShdw blurRad="25400" dist="23998" dir="2700000" rotWithShape="0">
                    <a:srgbClr val="000000">
                      <a:alpha val="31034"/>
                    </a:srgbClr>
                  </a:outerShdw>
                </a:effectLst>
              </a:defRPr>
            </a:pPr>
            <a:endParaRPr sz="2400">
              <a:solidFill>
                <a:srgbClr val="FFFFFF"/>
              </a:solidFill>
              <a:effectLst>
                <a:outerShdw blurRad="25400" dist="23998" dir="2700000" rotWithShape="0">
                  <a:srgbClr val="000000">
                    <a:alpha val="31034"/>
                  </a:srgbClr>
                </a:outerShdw>
              </a:effectLst>
            </a:endParaRPr>
          </a:p>
        </p:txBody>
      </p:sp>
      <p:sp>
        <p:nvSpPr>
          <p:cNvPr id="135" name="Shape 135"/>
          <p:cNvSpPr/>
          <p:nvPr/>
        </p:nvSpPr>
        <p:spPr>
          <a:xfrm>
            <a:off x="2168514" y="1509221"/>
            <a:ext cx="1396212" cy="656907"/>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defRPr sz="3800">
                <a:latin typeface="Apple Braille Outline 6 Dot"/>
                <a:ea typeface="Apple Braille Outline 6 Dot"/>
                <a:cs typeface="Apple Braille Outline 6 Dot"/>
                <a:sym typeface="Apple Braille Outline 6 Dot"/>
              </a:defRPr>
            </a:lvl1pPr>
          </a:lstStyle>
          <a:p>
            <a:r>
              <a:rPr dirty="0">
                <a:solidFill>
                  <a:prstClr val="black"/>
                </a:solidFill>
              </a:rPr>
              <a:t>Brane</a:t>
            </a:r>
          </a:p>
        </p:txBody>
      </p:sp>
      <p:pic>
        <p:nvPicPr>
          <p:cNvPr id="136" name="pasted-image.pdf"/>
          <p:cNvPicPr>
            <a:picLocks noChangeAspect="1"/>
          </p:cNvPicPr>
          <p:nvPr/>
        </p:nvPicPr>
        <p:blipFill>
          <a:blip r:embed="rId2">
            <a:extLst/>
          </a:blip>
          <a:stretch>
            <a:fillRect/>
          </a:stretch>
        </p:blipFill>
        <p:spPr>
          <a:xfrm>
            <a:off x="4396500" y="2702072"/>
            <a:ext cx="803673" cy="196454"/>
          </a:xfrm>
          <a:prstGeom prst="rect">
            <a:avLst/>
          </a:prstGeom>
          <a:ln w="12700">
            <a:miter lim="400000"/>
          </a:ln>
        </p:spPr>
      </p:pic>
      <p:pic>
        <p:nvPicPr>
          <p:cNvPr id="137" name="pasted-image.pdf"/>
          <p:cNvPicPr>
            <a:picLocks noChangeAspect="1"/>
          </p:cNvPicPr>
          <p:nvPr/>
        </p:nvPicPr>
        <p:blipFill>
          <a:blip r:embed="rId3">
            <a:extLst/>
          </a:blip>
          <a:stretch>
            <a:fillRect/>
          </a:stretch>
        </p:blipFill>
        <p:spPr>
          <a:xfrm>
            <a:off x="7726065" y="2218350"/>
            <a:ext cx="812602" cy="196454"/>
          </a:xfrm>
          <a:prstGeom prst="rect">
            <a:avLst/>
          </a:prstGeom>
          <a:ln w="12700">
            <a:miter lim="400000"/>
          </a:ln>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1882" y="3230347"/>
            <a:ext cx="4259147" cy="346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1029" y="3277108"/>
            <a:ext cx="1822703" cy="60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49399" y="3884676"/>
            <a:ext cx="3687704" cy="708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4284" y="4694765"/>
            <a:ext cx="1464672" cy="60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7399358"/>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130"/>
                                        </p:tgtEl>
                                        <p:attrNameLst>
                                          <p:attrName>style.visibility</p:attrName>
                                        </p:attrNameLst>
                                      </p:cBhvr>
                                      <p:to>
                                        <p:strVal val="visible"/>
                                      </p:to>
                                    </p:set>
                                    <p:anim calcmode="lin" valueType="num">
                                      <p:cBhvr>
                                        <p:cTn id="7" dur="2500" fill="hold"/>
                                        <p:tgtEl>
                                          <p:spTgt spid="130"/>
                                        </p:tgtEl>
                                        <p:attrNameLst>
                                          <p:attrName>ppt_x</p:attrName>
                                        </p:attrNameLst>
                                      </p:cBhvr>
                                      <p:tavLst>
                                        <p:tav tm="0">
                                          <p:val>
                                            <p:strVal val="#ppt_x"/>
                                          </p:val>
                                        </p:tav>
                                        <p:tav tm="100000">
                                          <p:val>
                                            <p:strVal val="#ppt_x"/>
                                          </p:val>
                                        </p:tav>
                                      </p:tavLst>
                                    </p:anim>
                                    <p:anim calcmode="lin" valueType="num">
                                      <p:cBhvr>
                                        <p:cTn id="8" dur="2500" fill="hold"/>
                                        <p:tgtEl>
                                          <p:spTgt spid="1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p:nvPr/>
        </p:nvSpPr>
        <p:spPr>
          <a:xfrm>
            <a:off x="0" y="260648"/>
            <a:ext cx="9262148" cy="564574"/>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4200">
                <a:latin typeface="Times New Roman"/>
                <a:ea typeface="Times New Roman"/>
                <a:cs typeface="Times New Roman"/>
                <a:sym typeface="Times New Roman"/>
              </a:defRPr>
            </a:lvl1pPr>
          </a:lstStyle>
          <a:p>
            <a:r>
              <a:rPr sz="3200" dirty="0">
                <a:solidFill>
                  <a:prstClr val="black"/>
                </a:solidFill>
              </a:rPr>
              <a:t>The cosmic expansion rate in five-dimensional universe</a:t>
            </a:r>
          </a:p>
        </p:txBody>
      </p:sp>
      <p:sp>
        <p:nvSpPr>
          <p:cNvPr id="140" name="Shape 140"/>
          <p:cNvSpPr/>
          <p:nvPr/>
        </p:nvSpPr>
        <p:spPr>
          <a:xfrm>
            <a:off x="269167" y="3097712"/>
            <a:ext cx="6177714" cy="45685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pPr>
              <a:defRPr sz="2500">
                <a:latin typeface="Times New Roman"/>
                <a:ea typeface="Times New Roman"/>
                <a:cs typeface="Times New Roman"/>
                <a:sym typeface="Times New Roman"/>
              </a:defRPr>
            </a:pPr>
            <a:r>
              <a:rPr sz="2500">
                <a:solidFill>
                  <a:prstClr val="black"/>
                </a:solidFill>
                <a:latin typeface="Times New Roman"/>
                <a:ea typeface="Times New Roman"/>
                <a:cs typeface="Times New Roman"/>
                <a:sym typeface="Times New Roman"/>
              </a:rPr>
              <a:t>P. Binetrun </a:t>
            </a:r>
            <a:r>
              <a:rPr sz="2500" i="1">
                <a:solidFill>
                  <a:prstClr val="black"/>
                </a:solidFill>
                <a:latin typeface="Times New Roman"/>
                <a:ea typeface="Times New Roman"/>
                <a:cs typeface="Times New Roman"/>
                <a:sym typeface="Times New Roman"/>
              </a:rPr>
              <a:t>et</a:t>
            </a:r>
            <a:r>
              <a:rPr sz="2500">
                <a:solidFill>
                  <a:prstClr val="black"/>
                </a:solidFill>
                <a:latin typeface="Times New Roman"/>
                <a:ea typeface="Times New Roman"/>
                <a:cs typeface="Times New Roman"/>
                <a:sym typeface="Times New Roman"/>
              </a:rPr>
              <a:t> al., Phys. Lett. B </a:t>
            </a:r>
            <a:r>
              <a:rPr sz="2500" b="1">
                <a:solidFill>
                  <a:prstClr val="black"/>
                </a:solidFill>
                <a:latin typeface="Times New Roman"/>
                <a:ea typeface="Times New Roman"/>
                <a:cs typeface="Times New Roman"/>
                <a:sym typeface="Times New Roman"/>
              </a:rPr>
              <a:t>477</a:t>
            </a:r>
            <a:r>
              <a:rPr sz="2500">
                <a:solidFill>
                  <a:prstClr val="black"/>
                </a:solidFill>
                <a:latin typeface="Times New Roman"/>
                <a:ea typeface="Times New Roman"/>
                <a:cs typeface="Times New Roman"/>
                <a:sym typeface="Times New Roman"/>
              </a:rPr>
              <a:t>, 285 (2000)</a:t>
            </a:r>
          </a:p>
        </p:txBody>
      </p:sp>
      <p:pic>
        <p:nvPicPr>
          <p:cNvPr id="141" name="pasted-image.pdf"/>
          <p:cNvPicPr>
            <a:picLocks noChangeAspect="1"/>
          </p:cNvPicPr>
          <p:nvPr/>
        </p:nvPicPr>
        <p:blipFill>
          <a:blip r:embed="rId2">
            <a:extLst/>
          </a:blip>
          <a:stretch>
            <a:fillRect/>
          </a:stretch>
        </p:blipFill>
        <p:spPr>
          <a:xfrm>
            <a:off x="594393" y="1605090"/>
            <a:ext cx="3424639" cy="946446"/>
          </a:xfrm>
          <a:prstGeom prst="rect">
            <a:avLst/>
          </a:prstGeom>
          <a:ln w="12700">
            <a:miter lim="400000"/>
          </a:ln>
        </p:spPr>
      </p:pic>
      <p:pic>
        <p:nvPicPr>
          <p:cNvPr id="142" name="pasted-image.pdf"/>
          <p:cNvPicPr>
            <a:picLocks noChangeAspect="1"/>
          </p:cNvPicPr>
          <p:nvPr/>
        </p:nvPicPr>
        <p:blipFill>
          <a:blip r:embed="rId3">
            <a:extLst/>
          </a:blip>
          <a:stretch>
            <a:fillRect/>
          </a:stretch>
        </p:blipFill>
        <p:spPr>
          <a:xfrm>
            <a:off x="417508" y="3883217"/>
            <a:ext cx="1776941" cy="214186"/>
          </a:xfrm>
          <a:prstGeom prst="rect">
            <a:avLst/>
          </a:prstGeom>
          <a:ln w="12700">
            <a:miter lim="400000"/>
          </a:ln>
        </p:spPr>
      </p:pic>
      <p:pic>
        <p:nvPicPr>
          <p:cNvPr id="143" name="pasted-image.pdf"/>
          <p:cNvPicPr>
            <a:picLocks noChangeAspect="1"/>
          </p:cNvPicPr>
          <p:nvPr/>
        </p:nvPicPr>
        <p:blipFill>
          <a:blip r:embed="rId4">
            <a:extLst/>
          </a:blip>
          <a:stretch>
            <a:fillRect/>
          </a:stretch>
        </p:blipFill>
        <p:spPr>
          <a:xfrm>
            <a:off x="437732" y="4368631"/>
            <a:ext cx="2076018" cy="250032"/>
          </a:xfrm>
          <a:prstGeom prst="rect">
            <a:avLst/>
          </a:prstGeom>
          <a:ln w="12700">
            <a:miter lim="400000"/>
          </a:ln>
        </p:spPr>
      </p:pic>
      <p:pic>
        <p:nvPicPr>
          <p:cNvPr id="144" name="pasted-image.pdf"/>
          <p:cNvPicPr>
            <a:picLocks noChangeAspect="1"/>
          </p:cNvPicPr>
          <p:nvPr/>
        </p:nvPicPr>
        <p:blipFill>
          <a:blip r:embed="rId5">
            <a:extLst/>
          </a:blip>
          <a:stretch>
            <a:fillRect/>
          </a:stretch>
        </p:blipFill>
        <p:spPr>
          <a:xfrm>
            <a:off x="417706" y="5399467"/>
            <a:ext cx="2684160" cy="250032"/>
          </a:xfrm>
          <a:prstGeom prst="rect">
            <a:avLst/>
          </a:prstGeom>
          <a:ln w="12700">
            <a:miter lim="400000"/>
          </a:ln>
        </p:spPr>
      </p:pic>
      <p:pic>
        <p:nvPicPr>
          <p:cNvPr id="145" name="pasted-image.pdf"/>
          <p:cNvPicPr>
            <a:picLocks noChangeAspect="1"/>
          </p:cNvPicPr>
          <p:nvPr/>
        </p:nvPicPr>
        <p:blipFill>
          <a:blip r:embed="rId6">
            <a:extLst/>
          </a:blip>
          <a:stretch>
            <a:fillRect/>
          </a:stretch>
        </p:blipFill>
        <p:spPr>
          <a:xfrm>
            <a:off x="362465" y="4889891"/>
            <a:ext cx="3128629" cy="214186"/>
          </a:xfrm>
          <a:prstGeom prst="rect">
            <a:avLst/>
          </a:prstGeom>
          <a:ln w="12700">
            <a:miter lim="400000"/>
          </a:ln>
        </p:spPr>
      </p:pic>
      <p:pic>
        <p:nvPicPr>
          <p:cNvPr id="146" name="fig1-eps-converted-to.pdf"/>
          <p:cNvPicPr>
            <a:picLocks noChangeAspect="1"/>
          </p:cNvPicPr>
          <p:nvPr/>
        </p:nvPicPr>
        <p:blipFill>
          <a:blip r:embed="rId7">
            <a:extLst/>
          </a:blip>
          <a:stretch>
            <a:fillRect/>
          </a:stretch>
        </p:blipFill>
        <p:spPr>
          <a:xfrm>
            <a:off x="4802703" y="1092892"/>
            <a:ext cx="3899305" cy="4906626"/>
          </a:xfrm>
          <a:prstGeom prst="rect">
            <a:avLst/>
          </a:prstGeom>
          <a:ln w="12700">
            <a:miter lim="400000"/>
          </a:ln>
        </p:spPr>
      </p:pic>
      <p:sp>
        <p:nvSpPr>
          <p:cNvPr id="147" name="Shape 147"/>
          <p:cNvSpPr/>
          <p:nvPr/>
        </p:nvSpPr>
        <p:spPr>
          <a:xfrm>
            <a:off x="2513750" y="6035015"/>
            <a:ext cx="6594686" cy="45685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pPr>
              <a:defRPr sz="2500">
                <a:latin typeface="Times New Roman"/>
                <a:ea typeface="Times New Roman"/>
                <a:cs typeface="Times New Roman"/>
                <a:sym typeface="Times New Roman"/>
              </a:defRPr>
            </a:pPr>
            <a:r>
              <a:rPr sz="2500" dirty="0">
                <a:solidFill>
                  <a:prstClr val="black"/>
                </a:solidFill>
                <a:latin typeface="Times New Roman"/>
                <a:ea typeface="Times New Roman"/>
                <a:cs typeface="Times New Roman"/>
                <a:sym typeface="Times New Roman"/>
              </a:rPr>
              <a:t>D/H : R. Cooke </a:t>
            </a:r>
            <a:r>
              <a:rPr sz="2500" i="1" dirty="0">
                <a:solidFill>
                  <a:prstClr val="black"/>
                </a:solidFill>
                <a:latin typeface="Times New Roman"/>
                <a:ea typeface="Times New Roman"/>
                <a:cs typeface="Times New Roman"/>
                <a:sym typeface="Times New Roman"/>
              </a:rPr>
              <a:t>et</a:t>
            </a:r>
            <a:r>
              <a:rPr sz="2500" dirty="0">
                <a:solidFill>
                  <a:prstClr val="black"/>
                </a:solidFill>
                <a:latin typeface="Times New Roman"/>
                <a:ea typeface="Times New Roman"/>
                <a:cs typeface="Times New Roman"/>
                <a:sym typeface="Times New Roman"/>
              </a:rPr>
              <a:t> al., </a:t>
            </a:r>
            <a:r>
              <a:rPr sz="2500" dirty="0" err="1">
                <a:solidFill>
                  <a:prstClr val="black"/>
                </a:solidFill>
                <a:latin typeface="Times New Roman"/>
                <a:ea typeface="Times New Roman"/>
                <a:cs typeface="Times New Roman"/>
                <a:sym typeface="Times New Roman"/>
              </a:rPr>
              <a:t>Astrophys</a:t>
            </a:r>
            <a:r>
              <a:rPr sz="2500" dirty="0">
                <a:solidFill>
                  <a:prstClr val="black"/>
                </a:solidFill>
                <a:latin typeface="Times New Roman"/>
                <a:ea typeface="Times New Roman"/>
                <a:cs typeface="Times New Roman"/>
                <a:sym typeface="Times New Roman"/>
              </a:rPr>
              <a:t>. J. </a:t>
            </a:r>
            <a:r>
              <a:rPr sz="2500" b="1" dirty="0">
                <a:solidFill>
                  <a:prstClr val="black"/>
                </a:solidFill>
                <a:latin typeface="Times New Roman"/>
                <a:ea typeface="Times New Roman"/>
                <a:cs typeface="Times New Roman"/>
                <a:sym typeface="Times New Roman"/>
              </a:rPr>
              <a:t>781</a:t>
            </a:r>
            <a:r>
              <a:rPr sz="2500" dirty="0">
                <a:solidFill>
                  <a:prstClr val="black"/>
                </a:solidFill>
                <a:latin typeface="Times New Roman"/>
                <a:ea typeface="Times New Roman"/>
                <a:cs typeface="Times New Roman"/>
                <a:sym typeface="Times New Roman"/>
              </a:rPr>
              <a:t>, 31 (2014)</a:t>
            </a:r>
          </a:p>
        </p:txBody>
      </p:sp>
      <p:sp>
        <p:nvSpPr>
          <p:cNvPr id="148" name="Shape 148"/>
          <p:cNvSpPr/>
          <p:nvPr/>
        </p:nvSpPr>
        <p:spPr>
          <a:xfrm>
            <a:off x="2513751" y="6392202"/>
            <a:ext cx="6771658" cy="45685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pPr>
              <a:defRPr sz="2500">
                <a:latin typeface="Times New Roman"/>
                <a:ea typeface="Times New Roman"/>
                <a:cs typeface="Times New Roman"/>
                <a:sym typeface="Times New Roman"/>
              </a:defRPr>
            </a:pPr>
            <a:r>
              <a:rPr sz="2500">
                <a:solidFill>
                  <a:prstClr val="black"/>
                </a:solidFill>
                <a:latin typeface="Times New Roman"/>
                <a:ea typeface="Times New Roman"/>
                <a:cs typeface="Times New Roman"/>
                <a:sym typeface="Times New Roman"/>
              </a:rPr>
              <a:t>Yp : Y. I. Izotov  </a:t>
            </a:r>
            <a:r>
              <a:rPr sz="2500" i="1">
                <a:solidFill>
                  <a:prstClr val="black"/>
                </a:solidFill>
                <a:latin typeface="Times New Roman"/>
                <a:ea typeface="Times New Roman"/>
                <a:cs typeface="Times New Roman"/>
                <a:sym typeface="Times New Roman"/>
              </a:rPr>
              <a:t>et </a:t>
            </a:r>
            <a:r>
              <a:rPr sz="2500">
                <a:solidFill>
                  <a:prstClr val="black"/>
                </a:solidFill>
                <a:latin typeface="Times New Roman"/>
                <a:ea typeface="Times New Roman"/>
                <a:cs typeface="Times New Roman"/>
                <a:sym typeface="Times New Roman"/>
              </a:rPr>
              <a:t>al., Astron. Soc. </a:t>
            </a:r>
            <a:r>
              <a:rPr sz="2500" b="1">
                <a:solidFill>
                  <a:prstClr val="black"/>
                </a:solidFill>
                <a:latin typeface="Times New Roman"/>
                <a:ea typeface="Times New Roman"/>
                <a:cs typeface="Times New Roman"/>
                <a:sym typeface="Times New Roman"/>
              </a:rPr>
              <a:t>445</a:t>
            </a:r>
            <a:r>
              <a:rPr sz="2500">
                <a:solidFill>
                  <a:prstClr val="black"/>
                </a:solidFill>
                <a:latin typeface="Times New Roman"/>
                <a:ea typeface="Times New Roman"/>
                <a:cs typeface="Times New Roman"/>
                <a:sym typeface="Times New Roman"/>
              </a:rPr>
              <a:t>, 778 (2014)</a:t>
            </a:r>
          </a:p>
        </p:txBody>
      </p:sp>
    </p:spTree>
    <p:extLst>
      <p:ext uri="{BB962C8B-B14F-4D97-AF65-F5344CB8AC3E}">
        <p14:creationId xmlns:p14="http://schemas.microsoft.com/office/powerpoint/2010/main" val="1544396041"/>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p:nvPr/>
        </p:nvSpPr>
        <p:spPr>
          <a:xfrm>
            <a:off x="252428" y="354647"/>
            <a:ext cx="8941419" cy="71846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4200">
                <a:latin typeface="Times New Roman"/>
                <a:ea typeface="Times New Roman"/>
                <a:cs typeface="Times New Roman"/>
                <a:sym typeface="Times New Roman"/>
              </a:defRPr>
            </a:lvl1pPr>
          </a:lstStyle>
          <a:p>
            <a:r>
              <a:rPr>
                <a:solidFill>
                  <a:prstClr val="black"/>
                </a:solidFill>
              </a:rPr>
              <a:t>The energy density of the sterile neutrino</a:t>
            </a:r>
          </a:p>
        </p:txBody>
      </p:sp>
      <p:pic>
        <p:nvPicPr>
          <p:cNvPr id="151" name="pasted-image.pdf"/>
          <p:cNvPicPr>
            <a:picLocks noChangeAspect="1"/>
          </p:cNvPicPr>
          <p:nvPr/>
        </p:nvPicPr>
        <p:blipFill>
          <a:blip r:embed="rId2">
            <a:extLst/>
          </a:blip>
          <a:stretch>
            <a:fillRect/>
          </a:stretch>
        </p:blipFill>
        <p:spPr>
          <a:xfrm>
            <a:off x="693240" y="1452282"/>
            <a:ext cx="2755318" cy="300757"/>
          </a:xfrm>
          <a:prstGeom prst="rect">
            <a:avLst/>
          </a:prstGeom>
          <a:ln w="12700">
            <a:miter lim="400000"/>
          </a:ln>
        </p:spPr>
      </p:pic>
      <p:grpSp>
        <p:nvGrpSpPr>
          <p:cNvPr id="154" name="Group 154"/>
          <p:cNvGrpSpPr/>
          <p:nvPr/>
        </p:nvGrpSpPr>
        <p:grpSpPr>
          <a:xfrm>
            <a:off x="3200538" y="1832281"/>
            <a:ext cx="457596" cy="484131"/>
            <a:chOff x="0" y="0"/>
            <a:chExt cx="650802" cy="688540"/>
          </a:xfrm>
        </p:grpSpPr>
        <p:sp>
          <p:nvSpPr>
            <p:cNvPr id="152" name="Shape 152"/>
            <p:cNvSpPr/>
            <p:nvPr/>
          </p:nvSpPr>
          <p:spPr>
            <a:xfrm>
              <a:off x="5712" y="676575"/>
              <a:ext cx="645091" cy="1"/>
            </a:xfrm>
            <a:prstGeom prst="line">
              <a:avLst/>
            </a:prstGeom>
            <a:noFill/>
            <a:ln w="50800" cap="flat">
              <a:solidFill>
                <a:srgbClr val="FF330B"/>
              </a:solidFill>
              <a:prstDash val="solid"/>
              <a:miter lim="400000"/>
              <a:tailEnd type="triangle" w="med" len="med"/>
            </a:ln>
            <a:effectLst/>
          </p:spPr>
          <p:txBody>
            <a:bodyPr wrap="square" lIns="50800" tIns="50800" rIns="50800" bIns="50800" numCol="1" anchor="ctr">
              <a:noAutofit/>
            </a:bodyPr>
            <a:lstStyle/>
            <a:p>
              <a:pPr>
                <a:defRPr sz="2400"/>
              </a:pPr>
              <a:endParaRPr sz="2400">
                <a:solidFill>
                  <a:prstClr val="black"/>
                </a:solidFill>
              </a:endParaRPr>
            </a:p>
          </p:txBody>
        </p:sp>
        <p:sp>
          <p:nvSpPr>
            <p:cNvPr id="153" name="Shape 153"/>
            <p:cNvSpPr/>
            <p:nvPr/>
          </p:nvSpPr>
          <p:spPr>
            <a:xfrm flipV="1">
              <a:off x="-1" y="-1"/>
              <a:ext cx="2" cy="688542"/>
            </a:xfrm>
            <a:prstGeom prst="line">
              <a:avLst/>
            </a:prstGeom>
            <a:noFill/>
            <a:ln w="50800" cap="flat">
              <a:solidFill>
                <a:srgbClr val="FF330B"/>
              </a:solidFill>
              <a:prstDash val="solid"/>
              <a:miter lim="400000"/>
            </a:ln>
            <a:effectLst/>
          </p:spPr>
          <p:txBody>
            <a:bodyPr wrap="square" lIns="50800" tIns="50800" rIns="50800" bIns="50800" numCol="1" anchor="ctr">
              <a:noAutofit/>
            </a:bodyPr>
            <a:lstStyle/>
            <a:p>
              <a:pPr>
                <a:defRPr sz="2400"/>
              </a:pPr>
              <a:endParaRPr sz="2400">
                <a:solidFill>
                  <a:prstClr val="black"/>
                </a:solidFill>
              </a:endParaRPr>
            </a:p>
          </p:txBody>
        </p:sp>
      </p:grpSp>
      <p:pic>
        <p:nvPicPr>
          <p:cNvPr id="155" name="pasted-image.pdf"/>
          <p:cNvPicPr>
            <a:picLocks noChangeAspect="1"/>
          </p:cNvPicPr>
          <p:nvPr/>
        </p:nvPicPr>
        <p:blipFill>
          <a:blip r:embed="rId3">
            <a:extLst/>
          </a:blip>
          <a:stretch>
            <a:fillRect/>
          </a:stretch>
        </p:blipFill>
        <p:spPr>
          <a:xfrm>
            <a:off x="4087603" y="2137173"/>
            <a:ext cx="4705946" cy="973337"/>
          </a:xfrm>
          <a:prstGeom prst="rect">
            <a:avLst/>
          </a:prstGeom>
          <a:ln w="12700">
            <a:miter lim="400000"/>
          </a:ln>
        </p:spPr>
      </p:pic>
      <p:sp>
        <p:nvSpPr>
          <p:cNvPr id="156" name="Shape 156"/>
          <p:cNvSpPr/>
          <p:nvPr/>
        </p:nvSpPr>
        <p:spPr>
          <a:xfrm>
            <a:off x="4082690" y="1589147"/>
            <a:ext cx="2484652" cy="59535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3400">
                <a:latin typeface="Times New Roman"/>
                <a:ea typeface="Times New Roman"/>
                <a:cs typeface="Times New Roman"/>
                <a:sym typeface="Times New Roman"/>
              </a:defRPr>
            </a:lvl1pPr>
          </a:lstStyle>
          <a:p>
            <a:r>
              <a:rPr>
                <a:solidFill>
                  <a:prstClr val="black"/>
                </a:solidFill>
              </a:rPr>
              <a:t>Rate equation</a:t>
            </a:r>
          </a:p>
        </p:txBody>
      </p:sp>
      <p:pic>
        <p:nvPicPr>
          <p:cNvPr id="157" name="pasted-image.pdf"/>
          <p:cNvPicPr>
            <a:picLocks noChangeAspect="1"/>
          </p:cNvPicPr>
          <p:nvPr/>
        </p:nvPicPr>
        <p:blipFill>
          <a:blip r:embed="rId4">
            <a:extLst/>
          </a:blip>
          <a:stretch>
            <a:fillRect/>
          </a:stretch>
        </p:blipFill>
        <p:spPr>
          <a:xfrm>
            <a:off x="4000500" y="3342381"/>
            <a:ext cx="964406" cy="232173"/>
          </a:xfrm>
          <a:prstGeom prst="rect">
            <a:avLst/>
          </a:prstGeom>
          <a:ln w="12700">
            <a:miter lim="400000"/>
          </a:ln>
        </p:spPr>
      </p:pic>
      <p:pic>
        <p:nvPicPr>
          <p:cNvPr id="158" name="pasted-image.pdf"/>
          <p:cNvPicPr>
            <a:picLocks noChangeAspect="1"/>
          </p:cNvPicPr>
          <p:nvPr/>
        </p:nvPicPr>
        <p:blipFill>
          <a:blip r:embed="rId5">
            <a:extLst/>
          </a:blip>
          <a:stretch>
            <a:fillRect/>
          </a:stretch>
        </p:blipFill>
        <p:spPr>
          <a:xfrm>
            <a:off x="3951289" y="3743916"/>
            <a:ext cx="1303735" cy="232173"/>
          </a:xfrm>
          <a:prstGeom prst="rect">
            <a:avLst/>
          </a:prstGeom>
          <a:ln w="12700">
            <a:miter lim="400000"/>
          </a:ln>
        </p:spPr>
      </p:pic>
      <p:pic>
        <p:nvPicPr>
          <p:cNvPr id="159" name="pasted-image.pdf"/>
          <p:cNvPicPr>
            <a:picLocks noChangeAspect="1"/>
          </p:cNvPicPr>
          <p:nvPr/>
        </p:nvPicPr>
        <p:blipFill>
          <a:blip r:embed="rId6">
            <a:extLst/>
          </a:blip>
          <a:stretch>
            <a:fillRect/>
          </a:stretch>
        </p:blipFill>
        <p:spPr>
          <a:xfrm>
            <a:off x="6690205" y="3726057"/>
            <a:ext cx="1785938" cy="214313"/>
          </a:xfrm>
          <a:prstGeom prst="rect">
            <a:avLst/>
          </a:prstGeom>
          <a:ln w="12700">
            <a:miter lim="400000"/>
          </a:ln>
        </p:spPr>
      </p:pic>
      <p:pic>
        <p:nvPicPr>
          <p:cNvPr id="160" name="pasted-image.pdf"/>
          <p:cNvPicPr>
            <a:picLocks noChangeAspect="1"/>
          </p:cNvPicPr>
          <p:nvPr/>
        </p:nvPicPr>
        <p:blipFill>
          <a:blip r:embed="rId7">
            <a:extLst/>
          </a:blip>
          <a:stretch>
            <a:fillRect/>
          </a:stretch>
        </p:blipFill>
        <p:spPr>
          <a:xfrm>
            <a:off x="5499136" y="3347609"/>
            <a:ext cx="812602" cy="232173"/>
          </a:xfrm>
          <a:prstGeom prst="rect">
            <a:avLst/>
          </a:prstGeom>
          <a:ln w="12700">
            <a:miter lim="400000"/>
          </a:ln>
        </p:spPr>
      </p:pic>
      <p:pic>
        <p:nvPicPr>
          <p:cNvPr id="161" name="pasted-image.pdf"/>
          <p:cNvPicPr>
            <a:picLocks noChangeAspect="1"/>
          </p:cNvPicPr>
          <p:nvPr/>
        </p:nvPicPr>
        <p:blipFill>
          <a:blip r:embed="rId8">
            <a:extLst/>
          </a:blip>
          <a:stretch>
            <a:fillRect/>
          </a:stretch>
        </p:blipFill>
        <p:spPr>
          <a:xfrm>
            <a:off x="6672346" y="3356539"/>
            <a:ext cx="1821657" cy="214313"/>
          </a:xfrm>
          <a:prstGeom prst="rect">
            <a:avLst/>
          </a:prstGeom>
          <a:ln w="12700">
            <a:miter lim="400000"/>
          </a:ln>
        </p:spPr>
      </p:pic>
      <p:pic>
        <p:nvPicPr>
          <p:cNvPr id="162" name="pasted-image.pdf"/>
          <p:cNvPicPr>
            <a:picLocks noChangeAspect="1"/>
          </p:cNvPicPr>
          <p:nvPr/>
        </p:nvPicPr>
        <p:blipFill>
          <a:blip r:embed="rId9">
            <a:extLst/>
          </a:blip>
          <a:stretch>
            <a:fillRect/>
          </a:stretch>
        </p:blipFill>
        <p:spPr>
          <a:xfrm>
            <a:off x="5178431" y="4483685"/>
            <a:ext cx="2375298" cy="330399"/>
          </a:xfrm>
          <a:prstGeom prst="rect">
            <a:avLst/>
          </a:prstGeom>
          <a:ln w="12700">
            <a:miter lim="400000"/>
          </a:ln>
        </p:spPr>
      </p:pic>
      <p:sp>
        <p:nvSpPr>
          <p:cNvPr id="163" name="Shape 163"/>
          <p:cNvSpPr/>
          <p:nvPr/>
        </p:nvSpPr>
        <p:spPr>
          <a:xfrm>
            <a:off x="318189" y="4356204"/>
            <a:ext cx="6718182" cy="533796"/>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3000">
                <a:latin typeface="Times New Roman"/>
                <a:ea typeface="Times New Roman"/>
                <a:cs typeface="Times New Roman"/>
                <a:sym typeface="Times New Roman"/>
              </a:defRPr>
            </a:lvl1pPr>
          </a:lstStyle>
          <a:p>
            <a:r>
              <a:rPr>
                <a:solidFill>
                  <a:prstClr val="black"/>
                </a:solidFill>
              </a:rPr>
              <a:t>The production rate of the sterile neutrino :</a:t>
            </a:r>
          </a:p>
        </p:txBody>
      </p:sp>
      <p:pic>
        <p:nvPicPr>
          <p:cNvPr id="164" name="pasted-image.pdf"/>
          <p:cNvPicPr>
            <a:picLocks noChangeAspect="1"/>
          </p:cNvPicPr>
          <p:nvPr/>
        </p:nvPicPr>
        <p:blipFill>
          <a:blip r:embed="rId10">
            <a:extLst/>
          </a:blip>
          <a:stretch>
            <a:fillRect/>
          </a:stretch>
        </p:blipFill>
        <p:spPr>
          <a:xfrm>
            <a:off x="573098" y="6329663"/>
            <a:ext cx="4082110" cy="289062"/>
          </a:xfrm>
          <a:prstGeom prst="rect">
            <a:avLst/>
          </a:prstGeom>
          <a:ln w="12700">
            <a:miter lim="400000"/>
          </a:ln>
        </p:spPr>
      </p:pic>
      <p:pic>
        <p:nvPicPr>
          <p:cNvPr id="165" name="pasted-image.pdf"/>
          <p:cNvPicPr>
            <a:picLocks noChangeAspect="1"/>
          </p:cNvPicPr>
          <p:nvPr/>
        </p:nvPicPr>
        <p:blipFill>
          <a:blip r:embed="rId11">
            <a:extLst/>
          </a:blip>
          <a:stretch>
            <a:fillRect/>
          </a:stretch>
        </p:blipFill>
        <p:spPr>
          <a:xfrm>
            <a:off x="476417" y="5135770"/>
            <a:ext cx="5276093" cy="816112"/>
          </a:xfrm>
          <a:prstGeom prst="rect">
            <a:avLst/>
          </a:prstGeom>
          <a:ln w="12700">
            <a:miter lim="400000"/>
          </a:ln>
        </p:spPr>
      </p:pic>
    </p:spTree>
    <p:extLst>
      <p:ext uri="{BB962C8B-B14F-4D97-AF65-F5344CB8AC3E}">
        <p14:creationId xmlns:p14="http://schemas.microsoft.com/office/powerpoint/2010/main" val="1100772677"/>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431022" y="354647"/>
            <a:ext cx="5874874" cy="71846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4200">
                <a:latin typeface="Times New Roman"/>
                <a:ea typeface="Times New Roman"/>
                <a:cs typeface="Times New Roman"/>
                <a:sym typeface="Times New Roman"/>
              </a:defRPr>
            </a:lvl1pPr>
          </a:lstStyle>
          <a:p>
            <a:r>
              <a:rPr>
                <a:solidFill>
                  <a:prstClr val="black"/>
                </a:solidFill>
              </a:rPr>
              <a:t>The effective mixing angle</a:t>
            </a:r>
          </a:p>
        </p:txBody>
      </p:sp>
      <p:pic>
        <p:nvPicPr>
          <p:cNvPr id="168" name="pasted-image.pdf"/>
          <p:cNvPicPr>
            <a:picLocks noChangeAspect="1"/>
          </p:cNvPicPr>
          <p:nvPr/>
        </p:nvPicPr>
        <p:blipFill>
          <a:blip r:embed="rId2">
            <a:extLst/>
          </a:blip>
          <a:stretch>
            <a:fillRect/>
          </a:stretch>
        </p:blipFill>
        <p:spPr>
          <a:xfrm>
            <a:off x="727003" y="1355250"/>
            <a:ext cx="7625954" cy="1312665"/>
          </a:xfrm>
          <a:prstGeom prst="rect">
            <a:avLst/>
          </a:prstGeom>
          <a:ln w="12700">
            <a:miter lim="400000"/>
          </a:ln>
        </p:spPr>
      </p:pic>
      <p:pic>
        <p:nvPicPr>
          <p:cNvPr id="169" name="pasted-image.pdf"/>
          <p:cNvPicPr>
            <a:picLocks noChangeAspect="1"/>
          </p:cNvPicPr>
          <p:nvPr/>
        </p:nvPicPr>
        <p:blipFill>
          <a:blip r:embed="rId3">
            <a:extLst/>
          </a:blip>
          <a:stretch>
            <a:fillRect/>
          </a:stretch>
        </p:blipFill>
        <p:spPr>
          <a:xfrm>
            <a:off x="482086" y="3716892"/>
            <a:ext cx="4634509" cy="258962"/>
          </a:xfrm>
          <a:prstGeom prst="rect">
            <a:avLst/>
          </a:prstGeom>
          <a:ln w="12700">
            <a:miter lim="400000"/>
          </a:ln>
        </p:spPr>
      </p:pic>
      <p:pic>
        <p:nvPicPr>
          <p:cNvPr id="170" name="pasted-image.pdf"/>
          <p:cNvPicPr>
            <a:picLocks noChangeAspect="1"/>
          </p:cNvPicPr>
          <p:nvPr/>
        </p:nvPicPr>
        <p:blipFill>
          <a:blip r:embed="rId4">
            <a:extLst/>
          </a:blip>
          <a:stretch>
            <a:fillRect/>
          </a:stretch>
        </p:blipFill>
        <p:spPr>
          <a:xfrm>
            <a:off x="5868723" y="3707962"/>
            <a:ext cx="2678907" cy="276821"/>
          </a:xfrm>
          <a:prstGeom prst="rect">
            <a:avLst/>
          </a:prstGeom>
          <a:ln w="12700">
            <a:miter lim="400000"/>
          </a:ln>
        </p:spPr>
      </p:pic>
      <p:pic>
        <p:nvPicPr>
          <p:cNvPr id="171" name="pasted-image.pdf"/>
          <p:cNvPicPr>
            <a:picLocks noChangeAspect="1"/>
          </p:cNvPicPr>
          <p:nvPr/>
        </p:nvPicPr>
        <p:blipFill>
          <a:blip r:embed="rId5">
            <a:extLst/>
          </a:blip>
          <a:stretch>
            <a:fillRect/>
          </a:stretch>
        </p:blipFill>
        <p:spPr>
          <a:xfrm>
            <a:off x="481673" y="4215887"/>
            <a:ext cx="3554016" cy="294680"/>
          </a:xfrm>
          <a:prstGeom prst="rect">
            <a:avLst/>
          </a:prstGeom>
          <a:ln w="12700">
            <a:miter lim="400000"/>
          </a:ln>
        </p:spPr>
      </p:pic>
      <p:pic>
        <p:nvPicPr>
          <p:cNvPr id="172" name="pasted-image.pdf"/>
          <p:cNvPicPr>
            <a:picLocks noChangeAspect="1"/>
          </p:cNvPicPr>
          <p:nvPr/>
        </p:nvPicPr>
        <p:blipFill>
          <a:blip r:embed="rId6">
            <a:extLst/>
          </a:blip>
          <a:stretch>
            <a:fillRect/>
          </a:stretch>
        </p:blipFill>
        <p:spPr>
          <a:xfrm>
            <a:off x="5851877" y="4274734"/>
            <a:ext cx="1553766" cy="258962"/>
          </a:xfrm>
          <a:prstGeom prst="rect">
            <a:avLst/>
          </a:prstGeom>
          <a:ln w="12700">
            <a:miter lim="400000"/>
          </a:ln>
        </p:spPr>
      </p:pic>
      <p:sp>
        <p:nvSpPr>
          <p:cNvPr id="173" name="Shape 173"/>
          <p:cNvSpPr/>
          <p:nvPr/>
        </p:nvSpPr>
        <p:spPr>
          <a:xfrm>
            <a:off x="5120038" y="2635960"/>
            <a:ext cx="1357057" cy="1"/>
          </a:xfrm>
          <a:prstGeom prst="line">
            <a:avLst/>
          </a:prstGeom>
          <a:ln w="50800">
            <a:solidFill>
              <a:srgbClr val="FF330B"/>
            </a:solidFill>
            <a:miter lim="400000"/>
          </a:ln>
        </p:spPr>
        <p:txBody>
          <a:bodyPr lIns="35717" tIns="35717" rIns="35717" bIns="35717" anchor="ctr"/>
          <a:lstStyle/>
          <a:p>
            <a:pPr>
              <a:defRPr sz="2400"/>
            </a:pPr>
            <a:endParaRPr sz="2400">
              <a:solidFill>
                <a:prstClr val="black"/>
              </a:solidFill>
            </a:endParaRPr>
          </a:p>
        </p:txBody>
      </p:sp>
      <p:sp>
        <p:nvSpPr>
          <p:cNvPr id="174" name="Shape 174"/>
          <p:cNvSpPr/>
          <p:nvPr/>
        </p:nvSpPr>
        <p:spPr>
          <a:xfrm>
            <a:off x="5180983" y="2657441"/>
            <a:ext cx="1736690" cy="45685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defRPr sz="2500">
                <a:latin typeface="Times New Roman"/>
                <a:ea typeface="Times New Roman"/>
                <a:cs typeface="Times New Roman"/>
                <a:sym typeface="Times New Roman"/>
              </a:defRPr>
            </a:lvl1pPr>
          </a:lstStyle>
          <a:p>
            <a:r>
              <a:rPr>
                <a:solidFill>
                  <a:prstClr val="black"/>
                </a:solidFill>
              </a:rPr>
              <a:t>Matter effect</a:t>
            </a:r>
          </a:p>
        </p:txBody>
      </p:sp>
      <p:sp>
        <p:nvSpPr>
          <p:cNvPr id="175" name="Shape 175"/>
          <p:cNvSpPr/>
          <p:nvPr/>
        </p:nvSpPr>
        <p:spPr>
          <a:xfrm>
            <a:off x="7011411" y="2635960"/>
            <a:ext cx="771940" cy="1"/>
          </a:xfrm>
          <a:prstGeom prst="line">
            <a:avLst/>
          </a:prstGeom>
          <a:ln w="50800">
            <a:solidFill>
              <a:srgbClr val="FF330B"/>
            </a:solidFill>
            <a:miter lim="400000"/>
          </a:ln>
        </p:spPr>
        <p:txBody>
          <a:bodyPr lIns="35717" tIns="35717" rIns="35717" bIns="35717" anchor="ctr"/>
          <a:lstStyle/>
          <a:p>
            <a:pPr>
              <a:defRPr sz="2400"/>
            </a:pPr>
            <a:endParaRPr sz="2400">
              <a:solidFill>
                <a:prstClr val="black"/>
              </a:solidFill>
            </a:endParaRPr>
          </a:p>
        </p:txBody>
      </p:sp>
      <p:sp>
        <p:nvSpPr>
          <p:cNvPr id="176" name="Shape 176"/>
          <p:cNvSpPr/>
          <p:nvPr/>
        </p:nvSpPr>
        <p:spPr>
          <a:xfrm>
            <a:off x="6569717" y="2498749"/>
            <a:ext cx="2643989" cy="1226294"/>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p>
            <a:pPr>
              <a:defRPr sz="2500">
                <a:latin typeface="Times New Roman"/>
                <a:ea typeface="Times New Roman"/>
                <a:cs typeface="Times New Roman"/>
                <a:sym typeface="Times New Roman"/>
              </a:defRPr>
            </a:pPr>
            <a:r>
              <a:rPr sz="2500">
                <a:solidFill>
                  <a:prstClr val="black"/>
                </a:solidFill>
                <a:latin typeface="Times New Roman"/>
                <a:ea typeface="Times New Roman"/>
                <a:cs typeface="Times New Roman"/>
                <a:sym typeface="Times New Roman"/>
              </a:rPr>
              <a:t>Geodesic </a:t>
            </a:r>
          </a:p>
          <a:p>
            <a:pPr>
              <a:defRPr sz="2500">
                <a:latin typeface="Times New Roman"/>
                <a:ea typeface="Times New Roman"/>
                <a:cs typeface="Times New Roman"/>
                <a:sym typeface="Times New Roman"/>
              </a:defRPr>
            </a:pPr>
            <a:r>
              <a:rPr sz="2500">
                <a:solidFill>
                  <a:prstClr val="black"/>
                </a:solidFill>
                <a:latin typeface="Times New Roman"/>
                <a:ea typeface="Times New Roman"/>
                <a:cs typeface="Times New Roman"/>
                <a:sym typeface="Times New Roman"/>
              </a:rPr>
              <a:t>differences between</a:t>
            </a:r>
          </a:p>
          <a:p>
            <a:pPr>
              <a:defRPr sz="2500">
                <a:latin typeface="Times New Roman"/>
                <a:ea typeface="Times New Roman"/>
                <a:cs typeface="Times New Roman"/>
                <a:sym typeface="Times New Roman"/>
              </a:defRPr>
            </a:pPr>
            <a:r>
              <a:rPr sz="2500">
                <a:solidFill>
                  <a:prstClr val="black"/>
                </a:solidFill>
                <a:latin typeface="Times New Roman"/>
                <a:ea typeface="Times New Roman"/>
                <a:cs typeface="Times New Roman"/>
                <a:sym typeface="Times New Roman"/>
              </a:rPr>
              <a:t>bulk and brane</a:t>
            </a:r>
          </a:p>
        </p:txBody>
      </p:sp>
      <p:sp>
        <p:nvSpPr>
          <p:cNvPr id="177" name="Shape 177"/>
          <p:cNvSpPr/>
          <p:nvPr/>
        </p:nvSpPr>
        <p:spPr>
          <a:xfrm>
            <a:off x="431022" y="4834186"/>
            <a:ext cx="3338988" cy="610741"/>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3500">
                <a:latin typeface="Times New Roman"/>
                <a:ea typeface="Times New Roman"/>
                <a:cs typeface="Times New Roman"/>
                <a:sym typeface="Times New Roman"/>
              </a:defRPr>
            </a:lvl1pPr>
          </a:lstStyle>
          <a:p>
            <a:r>
              <a:rPr>
                <a:solidFill>
                  <a:prstClr val="black"/>
                </a:solidFill>
              </a:rPr>
              <a:t>Resonance energy</a:t>
            </a:r>
          </a:p>
        </p:txBody>
      </p:sp>
      <p:pic>
        <p:nvPicPr>
          <p:cNvPr id="178" name="pasted-image.pdf"/>
          <p:cNvPicPr>
            <a:picLocks noChangeAspect="1"/>
          </p:cNvPicPr>
          <p:nvPr/>
        </p:nvPicPr>
        <p:blipFill>
          <a:blip r:embed="rId7">
            <a:extLst/>
          </a:blip>
          <a:stretch>
            <a:fillRect/>
          </a:stretch>
        </p:blipFill>
        <p:spPr>
          <a:xfrm>
            <a:off x="4464832" y="5724234"/>
            <a:ext cx="2487743" cy="598226"/>
          </a:xfrm>
          <a:prstGeom prst="rect">
            <a:avLst/>
          </a:prstGeom>
          <a:ln w="12700">
            <a:miter lim="400000"/>
          </a:ln>
        </p:spPr>
      </p:pic>
      <p:pic>
        <p:nvPicPr>
          <p:cNvPr id="179" name="pasted-image.pdf"/>
          <p:cNvPicPr>
            <a:picLocks noChangeAspect="1"/>
          </p:cNvPicPr>
          <p:nvPr/>
        </p:nvPicPr>
        <p:blipFill>
          <a:blip r:embed="rId8">
            <a:extLst/>
          </a:blip>
          <a:stretch>
            <a:fillRect/>
          </a:stretch>
        </p:blipFill>
        <p:spPr>
          <a:xfrm>
            <a:off x="7318872" y="5909067"/>
            <a:ext cx="1431902" cy="258962"/>
          </a:xfrm>
          <a:prstGeom prst="rect">
            <a:avLst/>
          </a:prstGeom>
          <a:ln w="12700">
            <a:miter lim="400000"/>
          </a:ln>
        </p:spPr>
      </p:pic>
      <p:pic>
        <p:nvPicPr>
          <p:cNvPr id="180" name="pasted-image.pdf"/>
          <p:cNvPicPr>
            <a:picLocks noChangeAspect="1"/>
          </p:cNvPicPr>
          <p:nvPr/>
        </p:nvPicPr>
        <p:blipFill>
          <a:blip r:embed="rId9">
            <a:extLst/>
          </a:blip>
          <a:stretch>
            <a:fillRect/>
          </a:stretch>
        </p:blipFill>
        <p:spPr>
          <a:xfrm>
            <a:off x="910291" y="5541340"/>
            <a:ext cx="2821782" cy="964407"/>
          </a:xfrm>
          <a:prstGeom prst="rect">
            <a:avLst/>
          </a:prstGeom>
          <a:ln w="12700">
            <a:miter lim="400000"/>
          </a:ln>
        </p:spPr>
      </p:pic>
    </p:spTree>
    <p:extLst>
      <p:ext uri="{BB962C8B-B14F-4D97-AF65-F5344CB8AC3E}">
        <p14:creationId xmlns:p14="http://schemas.microsoft.com/office/powerpoint/2010/main" val="444666110"/>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66" y="1454406"/>
            <a:ext cx="8786257" cy="3535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851451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0" y="0"/>
            <a:ext cx="9144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pic>
        <p:nvPicPr>
          <p:cNvPr id="2" name="407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952500"/>
            <a:ext cx="9144000" cy="4953000"/>
          </a:xfrm>
          <a:prstGeom prst="rect">
            <a:avLst/>
          </a:prstGeom>
        </p:spPr>
      </p:pic>
      <p:sp>
        <p:nvSpPr>
          <p:cNvPr id="5" name="직사각형 4"/>
          <p:cNvSpPr/>
          <p:nvPr/>
        </p:nvSpPr>
        <p:spPr>
          <a:xfrm>
            <a:off x="51876" y="-13178"/>
            <a:ext cx="9092124" cy="646331"/>
          </a:xfrm>
          <a:prstGeom prst="rect">
            <a:avLst/>
          </a:prstGeom>
        </p:spPr>
        <p:txBody>
          <a:bodyPr wrap="square">
            <a:spAutoFit/>
          </a:bodyPr>
          <a:lstStyle/>
          <a:p>
            <a:pPr defTabSz="457200" latinLnBrk="0">
              <a:lnSpc>
                <a:spcPct val="150000"/>
              </a:lnSpc>
            </a:pPr>
            <a:r>
              <a:rPr lang="en-US" altLang="ko-KR" sz="2400" b="1" dirty="0">
                <a:solidFill>
                  <a:srgbClr val="FFF8FF"/>
                </a:solidFill>
                <a:latin typeface="Arial" panose="020B0604020202020204" pitchFamily="34" charset="0"/>
                <a:cs typeface="Arial" panose="020B0604020202020204" pitchFamily="34" charset="0"/>
              </a:rPr>
              <a:t>Nuclear chart simulation</a:t>
            </a:r>
            <a:endParaRPr lang="en-US" altLang="ko-KR" b="1" dirty="0">
              <a:solidFill>
                <a:srgbClr val="FFF8FF"/>
              </a:solidFill>
              <a:latin typeface="Arial" panose="020B0604020202020204" pitchFamily="34" charset="0"/>
              <a:cs typeface="Arial" panose="020B0604020202020204" pitchFamily="34" charset="0"/>
            </a:endParaRPr>
          </a:p>
        </p:txBody>
      </p:sp>
      <p:sp>
        <p:nvSpPr>
          <p:cNvPr id="6" name="직사각형 5"/>
          <p:cNvSpPr/>
          <p:nvPr/>
        </p:nvSpPr>
        <p:spPr>
          <a:xfrm>
            <a:off x="3027354" y="3332828"/>
            <a:ext cx="71438" cy="7269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srgbClr val="00B0F0"/>
              </a:solidFill>
            </a:endParaRPr>
          </a:p>
        </p:txBody>
      </p:sp>
      <p:cxnSp>
        <p:nvCxnSpPr>
          <p:cNvPr id="7" name="직선 화살표 연결선 6"/>
          <p:cNvCxnSpPr>
            <a:endCxn id="6" idx="0"/>
          </p:cNvCxnSpPr>
          <p:nvPr/>
        </p:nvCxnSpPr>
        <p:spPr>
          <a:xfrm>
            <a:off x="2599531" y="2556670"/>
            <a:ext cx="463542" cy="776158"/>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2137969" y="2220765"/>
                <a:ext cx="758023" cy="406009"/>
              </a:xfrm>
              <a:prstGeom prst="rect">
                <a:avLst/>
              </a:prstGeom>
              <a:noFill/>
              <a:ln>
                <a:noFill/>
              </a:ln>
            </p:spPr>
            <p:txBody>
              <a:bodyPr wrap="square" rtlCol="0">
                <a:spAutoFit/>
              </a:bodyPr>
              <a:lstStyle/>
              <a:p>
                <a:pPr defTabSz="457200" latinLnBrk="0"/>
                <a14:m>
                  <m:oMathPara xmlns:m="http://schemas.openxmlformats.org/officeDocument/2006/math">
                    <m:oMathParaPr>
                      <m:jc m:val="centerGroup"/>
                    </m:oMathParaPr>
                    <m:oMath xmlns:m="http://schemas.openxmlformats.org/officeDocument/2006/math">
                      <m:sPre>
                        <m:sPrePr>
                          <m:ctrlPr>
                            <a:rPr lang="en-US" altLang="ko-KR" b="1" i="1">
                              <a:solidFill>
                                <a:srgbClr val="00B0F0"/>
                              </a:solidFill>
                              <a:latin typeface="Cambria Math"/>
                            </a:rPr>
                          </m:ctrlPr>
                        </m:sPrePr>
                        <m:sub/>
                        <m:sup>
                          <m:r>
                            <a:rPr lang="en-US" altLang="ko-KR" b="1">
                              <a:solidFill>
                                <a:srgbClr val="00B0F0"/>
                              </a:solidFill>
                              <a:latin typeface="Cambria Math" panose="02040503050406030204" pitchFamily="18" charset="0"/>
                            </a:rPr>
                            <m:t>𝟗𝟖</m:t>
                          </m:r>
                        </m:sup>
                        <m:e>
                          <m:r>
                            <a:rPr lang="en-US" altLang="ko-KR" b="1">
                              <a:solidFill>
                                <a:srgbClr val="00B0F0"/>
                              </a:solidFill>
                              <a:latin typeface="Cambria Math" panose="02040503050406030204" pitchFamily="18" charset="0"/>
                            </a:rPr>
                            <m:t>𝐓</m:t>
                          </m:r>
                        </m:e>
                      </m:sPre>
                      <m:r>
                        <a:rPr lang="en-US" altLang="ko-KR" b="1">
                          <a:solidFill>
                            <a:srgbClr val="00B0F0"/>
                          </a:solidFill>
                          <a:latin typeface="Cambria Math" panose="02040503050406030204" pitchFamily="18" charset="0"/>
                        </a:rPr>
                        <m:t>𝐜</m:t>
                      </m:r>
                    </m:oMath>
                  </m:oMathPara>
                </a14:m>
                <a:endParaRPr lang="ko-KR" altLang="en-US" b="1" dirty="0">
                  <a:solidFill>
                    <a:srgbClr val="00B0F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37969" y="2220765"/>
                <a:ext cx="758023" cy="406009"/>
              </a:xfrm>
              <a:prstGeom prst="rect">
                <a:avLst/>
              </a:prstGeom>
              <a:blipFill>
                <a:blip r:embed="rId7"/>
                <a:stretch>
                  <a:fillRect/>
                </a:stretch>
              </a:blipFill>
              <a:ln>
                <a:noFill/>
              </a:ln>
            </p:spPr>
            <p:txBody>
              <a:bodyPr/>
              <a:lstStyle/>
              <a:p>
                <a:r>
                  <a:rPr lang="ko-KR" altLang="en-US">
                    <a:noFill/>
                  </a:rPr>
                  <a:t> </a:t>
                </a:r>
              </a:p>
            </p:txBody>
          </p:sp>
        </mc:Fallback>
      </mc:AlternateContent>
      <mc:AlternateContent xmlns:mc="http://schemas.openxmlformats.org/markup-compatibility/2006" xmlns:a14="http://schemas.microsoft.com/office/drawing/2010/main">
        <mc:Choice Requires="a14">
          <p:sp>
            <p:nvSpPr>
              <p:cNvPr id="4" name="직사각형 3"/>
              <p:cNvSpPr/>
              <p:nvPr/>
            </p:nvSpPr>
            <p:spPr>
              <a:xfrm>
                <a:off x="2084450" y="5935361"/>
                <a:ext cx="4975100" cy="646331"/>
              </a:xfrm>
              <a:prstGeom prst="rect">
                <a:avLst/>
              </a:prstGeom>
            </p:spPr>
            <p:txBody>
              <a:bodyPr wrap="square">
                <a:spAutoFit/>
              </a:bodyPr>
              <a:lstStyle/>
              <a:p>
                <a:pPr defTabSz="457200" latinLnBrk="0">
                  <a:lnSpc>
                    <a:spcPct val="150000"/>
                  </a:lnSpc>
                </a:pPr>
                <a:r>
                  <a:rPr lang="en-US" altLang="ko-KR" sz="2400" b="1" dirty="0">
                    <a:solidFill>
                      <a:srgbClr val="FFF8FF"/>
                    </a:solidFill>
                    <a:latin typeface="Arial" panose="020B0604020202020204" pitchFamily="34" charset="0"/>
                    <a:cs typeface="Arial" panose="020B0604020202020204" pitchFamily="34" charset="0"/>
                  </a:rPr>
                  <a:t> </a:t>
                </a:r>
                <a:r>
                  <a:rPr lang="en-US" altLang="ko-KR" b="1" dirty="0">
                    <a:solidFill>
                      <a:srgbClr val="FFF8FF"/>
                    </a:solidFill>
                    <a:latin typeface="Arial" panose="020B0604020202020204" pitchFamily="34" charset="0"/>
                    <a:cs typeface="Arial" panose="020B0604020202020204" pitchFamily="34" charset="0"/>
                  </a:rPr>
                  <a:t>Middle </a:t>
                </a:r>
                <a:r>
                  <a:rPr lang="en-US" altLang="ko-KR" b="1" dirty="0">
                    <a:solidFill>
                      <a:srgbClr val="FFF8FF"/>
                    </a:solidFill>
                    <a:latin typeface="Arial" panose="020B0604020202020204" pitchFamily="34" charset="0"/>
                    <a:cs typeface="Arial" panose="020B0604020202020204" pitchFamily="34" charset="0"/>
                  </a:rPr>
                  <a:t>of O-rich ~ He/C layer (2.4 ~ 6 </a:t>
                </a:r>
                <a14:m>
                  <m:oMath xmlns:m="http://schemas.openxmlformats.org/officeDocument/2006/math">
                    <m:sSub>
                      <m:sSubPr>
                        <m:ctrlPr>
                          <a:rPr lang="en-US" altLang="ko-KR" b="1" i="1">
                            <a:solidFill>
                              <a:srgbClr val="FFF8FF"/>
                            </a:solidFill>
                            <a:latin typeface="Cambria Math"/>
                            <a:cs typeface="Arial" panose="020B0604020202020204" pitchFamily="34" charset="0"/>
                          </a:rPr>
                        </m:ctrlPr>
                      </m:sSubPr>
                      <m:e>
                        <m:r>
                          <a:rPr lang="en-US" altLang="ko-KR" b="1">
                            <a:solidFill>
                              <a:srgbClr val="FFF8FF"/>
                            </a:solidFill>
                            <a:latin typeface="Cambria Math" panose="02040503050406030204" pitchFamily="18" charset="0"/>
                            <a:cs typeface="Arial" panose="020B0604020202020204" pitchFamily="34" charset="0"/>
                          </a:rPr>
                          <m:t>𝐌</m:t>
                        </m:r>
                      </m:e>
                      <m:sub>
                        <m:r>
                          <a:rPr lang="en-US" altLang="ko-KR" b="1">
                            <a:solidFill>
                              <a:srgbClr val="FFF8FF"/>
                            </a:solidFill>
                            <a:latin typeface="Cambria Math" panose="02040503050406030204" pitchFamily="18" charset="0"/>
                            <a:ea typeface="Cambria Math" panose="02040503050406030204" pitchFamily="18" charset="0"/>
                            <a:cs typeface="Arial" panose="020B0604020202020204" pitchFamily="34" charset="0"/>
                          </a:rPr>
                          <m:t>⨀</m:t>
                        </m:r>
                      </m:sub>
                    </m:sSub>
                  </m:oMath>
                </a14:m>
                <a:r>
                  <a:rPr lang="en-US" altLang="ko-KR" b="1" dirty="0">
                    <a:solidFill>
                      <a:srgbClr val="FFF8FF"/>
                    </a:solidFill>
                    <a:latin typeface="Arial" panose="020B0604020202020204" pitchFamily="34" charset="0"/>
                    <a:cs typeface="Arial" panose="020B0604020202020204" pitchFamily="34" charset="0"/>
                  </a:rPr>
                  <a:t>)</a:t>
                </a:r>
              </a:p>
            </p:txBody>
          </p:sp>
        </mc:Choice>
        <mc:Fallback xmlns="">
          <p:sp>
            <p:nvSpPr>
              <p:cNvPr id="4" name="직사각형 3"/>
              <p:cNvSpPr>
                <a:spLocks noRot="1" noChangeAspect="1" noMove="1" noResize="1" noEditPoints="1" noAdjustHandles="1" noChangeArrowheads="1" noChangeShapeType="1" noTextEdit="1"/>
              </p:cNvSpPr>
              <p:nvPr/>
            </p:nvSpPr>
            <p:spPr>
              <a:xfrm>
                <a:off x="2084450" y="5935361"/>
                <a:ext cx="4975100" cy="646331"/>
              </a:xfrm>
              <a:prstGeom prst="rect">
                <a:avLst/>
              </a:prstGeom>
              <a:blipFill>
                <a:blip r:embed="rId8"/>
                <a:stretch>
                  <a:fillRect b="-1887"/>
                </a:stretch>
              </a:blipFill>
            </p:spPr>
            <p:txBody>
              <a:bodyPr/>
              <a:lstStyle/>
              <a:p>
                <a:r>
                  <a:rPr lang="ko-KR" altLang="en-US">
                    <a:noFill/>
                  </a:rPr>
                  <a:t> </a:t>
                </a:r>
              </a:p>
            </p:txBody>
          </p:sp>
        </mc:Fallback>
      </mc:AlternateContent>
      <p:sp>
        <p:nvSpPr>
          <p:cNvPr id="9" name="바닥글 개체 틀 8"/>
          <p:cNvSpPr>
            <a:spLocks noGrp="1"/>
          </p:cNvSpPr>
          <p:nvPr>
            <p:ph type="ftr" sz="quarter" idx="11"/>
          </p:nvPr>
        </p:nvSpPr>
        <p:spPr/>
        <p:txBody>
          <a:bodyPr/>
          <a:lstStyle/>
          <a:p>
            <a:r>
              <a:rPr lang="en-US" altLang="ko-KR" smtClean="0">
                <a:solidFill>
                  <a:prstClr val="black">
                    <a:lumMod val="50000"/>
                    <a:lumOff val="50000"/>
                  </a:prstClr>
                </a:solidFill>
              </a:rPr>
              <a:t>ISPUN, Sep. 25-30, 2017, Halong Bay, Vietnam</a:t>
            </a:r>
            <a:endParaRPr lang="ko-KR" altLang="en-US">
              <a:solidFill>
                <a:prstClr val="black">
                  <a:lumMod val="50000"/>
                  <a:lumOff val="50000"/>
                </a:prstClr>
              </a:solidFill>
            </a:endParaRPr>
          </a:p>
        </p:txBody>
      </p:sp>
      <p:sp>
        <p:nvSpPr>
          <p:cNvPr id="11" name="직사각형 10"/>
          <p:cNvSpPr/>
          <p:nvPr/>
        </p:nvSpPr>
        <p:spPr>
          <a:xfrm>
            <a:off x="2543959" y="1168769"/>
            <a:ext cx="724694" cy="4762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2" name="직사각형 11"/>
          <p:cNvSpPr/>
          <p:nvPr/>
        </p:nvSpPr>
        <p:spPr>
          <a:xfrm>
            <a:off x="3027354" y="3332828"/>
            <a:ext cx="71438" cy="72690"/>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srgbClr val="00B0F0"/>
              </a:solidFill>
            </a:endParaRPr>
          </a:p>
        </p:txBody>
      </p:sp>
      <p:sp>
        <p:nvSpPr>
          <p:cNvPr id="14" name="직사각형 13"/>
          <p:cNvSpPr/>
          <p:nvPr/>
        </p:nvSpPr>
        <p:spPr>
          <a:xfrm>
            <a:off x="2543959" y="1168769"/>
            <a:ext cx="724694" cy="4762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5" name="직사각형 14"/>
          <p:cNvSpPr/>
          <p:nvPr/>
        </p:nvSpPr>
        <p:spPr>
          <a:xfrm>
            <a:off x="647237" y="5038724"/>
            <a:ext cx="1065008"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6" name="직사각형 15"/>
          <p:cNvSpPr/>
          <p:nvPr/>
        </p:nvSpPr>
        <p:spPr>
          <a:xfrm>
            <a:off x="1028170" y="4454524"/>
            <a:ext cx="1417526"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7" name="직사각형 16"/>
          <p:cNvSpPr/>
          <p:nvPr/>
        </p:nvSpPr>
        <p:spPr>
          <a:xfrm>
            <a:off x="1184109" y="4117656"/>
            <a:ext cx="1886728"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8" name="직사각형 17"/>
          <p:cNvSpPr/>
          <p:nvPr/>
        </p:nvSpPr>
        <p:spPr>
          <a:xfrm>
            <a:off x="2484149" y="3008539"/>
            <a:ext cx="3038595"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19" name="직사각형 18"/>
          <p:cNvSpPr/>
          <p:nvPr/>
        </p:nvSpPr>
        <p:spPr>
          <a:xfrm rot="16200000">
            <a:off x="397211" y="4823902"/>
            <a:ext cx="1065008"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20" name="직사각형 19"/>
          <p:cNvSpPr/>
          <p:nvPr/>
        </p:nvSpPr>
        <p:spPr>
          <a:xfrm rot="16200000">
            <a:off x="823548" y="4290489"/>
            <a:ext cx="1288660"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21" name="직사각형 20"/>
          <p:cNvSpPr/>
          <p:nvPr/>
        </p:nvSpPr>
        <p:spPr>
          <a:xfrm rot="16200000">
            <a:off x="1127808" y="4009496"/>
            <a:ext cx="1417526"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22" name="직사각형 21"/>
          <p:cNvSpPr/>
          <p:nvPr/>
        </p:nvSpPr>
        <p:spPr>
          <a:xfrm rot="16200000">
            <a:off x="1575684" y="3037968"/>
            <a:ext cx="2511235" cy="45719"/>
          </a:xfrm>
          <a:prstGeom prst="rect">
            <a:avLst/>
          </a:prstGeom>
          <a:noFill/>
          <a:ln w="3175">
            <a:solidFill>
              <a:srgbClr val="8984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latinLnBrk="0"/>
            <a:endParaRPr lang="ko-KR" altLang="en-US">
              <a:solidFill>
                <a:prstClr val="white"/>
              </a:solidFill>
            </a:endParaRPr>
          </a:p>
        </p:txBody>
      </p:sp>
      <p:sp>
        <p:nvSpPr>
          <p:cNvPr id="23" name="TextBox 22"/>
          <p:cNvSpPr txBox="1"/>
          <p:nvPr/>
        </p:nvSpPr>
        <p:spPr>
          <a:xfrm>
            <a:off x="1730768" y="4924066"/>
            <a:ext cx="504825" cy="261610"/>
          </a:xfrm>
          <a:prstGeom prst="rect">
            <a:avLst/>
          </a:prstGeom>
          <a:noFill/>
        </p:spPr>
        <p:txBody>
          <a:bodyPr wrap="square" rtlCol="0">
            <a:spAutoFit/>
          </a:bodyPr>
          <a:lstStyle/>
          <a:p>
            <a:pPr defTabSz="457200" latinLnBrk="0"/>
            <a:r>
              <a:rPr lang="en-US" altLang="ko-KR" sz="1100" dirty="0">
                <a:solidFill>
                  <a:srgbClr val="898485"/>
                </a:solidFill>
              </a:rPr>
              <a:t>Z=8</a:t>
            </a:r>
            <a:endParaRPr lang="ko-KR" altLang="en-US" sz="1100" dirty="0">
              <a:solidFill>
                <a:srgbClr val="898485"/>
              </a:solidFill>
            </a:endParaRPr>
          </a:p>
        </p:txBody>
      </p:sp>
      <p:sp>
        <p:nvSpPr>
          <p:cNvPr id="24" name="TextBox 23"/>
          <p:cNvSpPr txBox="1"/>
          <p:nvPr/>
        </p:nvSpPr>
        <p:spPr>
          <a:xfrm>
            <a:off x="2490779" y="4343458"/>
            <a:ext cx="504825" cy="261610"/>
          </a:xfrm>
          <a:prstGeom prst="rect">
            <a:avLst/>
          </a:prstGeom>
          <a:noFill/>
        </p:spPr>
        <p:txBody>
          <a:bodyPr wrap="square" rtlCol="0">
            <a:spAutoFit/>
          </a:bodyPr>
          <a:lstStyle/>
          <a:p>
            <a:pPr defTabSz="457200" latinLnBrk="0"/>
            <a:r>
              <a:rPr lang="en-US" altLang="ko-KR" sz="1100" dirty="0">
                <a:solidFill>
                  <a:srgbClr val="898485"/>
                </a:solidFill>
              </a:rPr>
              <a:t>Z=20</a:t>
            </a:r>
            <a:endParaRPr lang="ko-KR" altLang="en-US" sz="1100" dirty="0">
              <a:solidFill>
                <a:srgbClr val="898485"/>
              </a:solidFill>
            </a:endParaRPr>
          </a:p>
        </p:txBody>
      </p:sp>
      <p:sp>
        <p:nvSpPr>
          <p:cNvPr id="25" name="TextBox 24"/>
          <p:cNvSpPr txBox="1"/>
          <p:nvPr/>
        </p:nvSpPr>
        <p:spPr>
          <a:xfrm>
            <a:off x="3111084" y="4009710"/>
            <a:ext cx="504825" cy="261610"/>
          </a:xfrm>
          <a:prstGeom prst="rect">
            <a:avLst/>
          </a:prstGeom>
          <a:noFill/>
        </p:spPr>
        <p:txBody>
          <a:bodyPr wrap="square" rtlCol="0">
            <a:spAutoFit/>
          </a:bodyPr>
          <a:lstStyle/>
          <a:p>
            <a:pPr defTabSz="457200" latinLnBrk="0"/>
            <a:r>
              <a:rPr lang="en-US" altLang="ko-KR" sz="1100" dirty="0">
                <a:solidFill>
                  <a:srgbClr val="898485"/>
                </a:solidFill>
              </a:rPr>
              <a:t>Z=28</a:t>
            </a:r>
            <a:endParaRPr lang="ko-KR" altLang="en-US" sz="1100" dirty="0">
              <a:solidFill>
                <a:srgbClr val="898485"/>
              </a:solidFill>
            </a:endParaRPr>
          </a:p>
        </p:txBody>
      </p:sp>
      <p:sp>
        <p:nvSpPr>
          <p:cNvPr id="26" name="TextBox 25"/>
          <p:cNvSpPr txBox="1"/>
          <p:nvPr/>
        </p:nvSpPr>
        <p:spPr>
          <a:xfrm>
            <a:off x="5580976" y="2896784"/>
            <a:ext cx="504825" cy="261610"/>
          </a:xfrm>
          <a:prstGeom prst="rect">
            <a:avLst/>
          </a:prstGeom>
          <a:noFill/>
        </p:spPr>
        <p:txBody>
          <a:bodyPr wrap="square" rtlCol="0">
            <a:spAutoFit/>
          </a:bodyPr>
          <a:lstStyle/>
          <a:p>
            <a:pPr defTabSz="457200" latinLnBrk="0"/>
            <a:r>
              <a:rPr lang="en-US" altLang="ko-KR" sz="1100" dirty="0">
                <a:solidFill>
                  <a:srgbClr val="898485"/>
                </a:solidFill>
              </a:rPr>
              <a:t>Z=50</a:t>
            </a:r>
            <a:endParaRPr lang="ko-KR" altLang="en-US" sz="1100" dirty="0">
              <a:solidFill>
                <a:srgbClr val="898485"/>
              </a:solidFill>
            </a:endParaRPr>
          </a:p>
        </p:txBody>
      </p:sp>
      <p:sp>
        <p:nvSpPr>
          <p:cNvPr id="27" name="TextBox 26"/>
          <p:cNvSpPr txBox="1"/>
          <p:nvPr/>
        </p:nvSpPr>
        <p:spPr>
          <a:xfrm>
            <a:off x="667657" y="4019434"/>
            <a:ext cx="504825" cy="261610"/>
          </a:xfrm>
          <a:prstGeom prst="rect">
            <a:avLst/>
          </a:prstGeom>
          <a:noFill/>
        </p:spPr>
        <p:txBody>
          <a:bodyPr wrap="square" rtlCol="0">
            <a:spAutoFit/>
          </a:bodyPr>
          <a:lstStyle/>
          <a:p>
            <a:pPr defTabSz="457200" latinLnBrk="0"/>
            <a:r>
              <a:rPr lang="en-US" altLang="ko-KR" sz="1100" dirty="0">
                <a:solidFill>
                  <a:srgbClr val="898485"/>
                </a:solidFill>
              </a:rPr>
              <a:t>N=8</a:t>
            </a:r>
            <a:endParaRPr lang="ko-KR" altLang="en-US" sz="1100" dirty="0">
              <a:solidFill>
                <a:srgbClr val="898485"/>
              </a:solidFill>
            </a:endParaRPr>
          </a:p>
        </p:txBody>
      </p:sp>
      <p:sp>
        <p:nvSpPr>
          <p:cNvPr id="28" name="TextBox 27"/>
          <p:cNvSpPr txBox="1"/>
          <p:nvPr/>
        </p:nvSpPr>
        <p:spPr>
          <a:xfrm>
            <a:off x="1230781" y="3371857"/>
            <a:ext cx="504825" cy="261610"/>
          </a:xfrm>
          <a:prstGeom prst="rect">
            <a:avLst/>
          </a:prstGeom>
          <a:noFill/>
        </p:spPr>
        <p:txBody>
          <a:bodyPr wrap="square" rtlCol="0">
            <a:spAutoFit/>
          </a:bodyPr>
          <a:lstStyle/>
          <a:p>
            <a:pPr defTabSz="457200" latinLnBrk="0"/>
            <a:r>
              <a:rPr lang="en-US" altLang="ko-KR" sz="1100" dirty="0">
                <a:solidFill>
                  <a:srgbClr val="898485"/>
                </a:solidFill>
              </a:rPr>
              <a:t>N=20</a:t>
            </a:r>
            <a:endParaRPr lang="ko-KR" altLang="en-US" sz="1100" dirty="0">
              <a:solidFill>
                <a:srgbClr val="898485"/>
              </a:solidFill>
            </a:endParaRPr>
          </a:p>
        </p:txBody>
      </p:sp>
      <p:sp>
        <p:nvSpPr>
          <p:cNvPr id="29" name="TextBox 28"/>
          <p:cNvSpPr txBox="1"/>
          <p:nvPr/>
        </p:nvSpPr>
        <p:spPr>
          <a:xfrm>
            <a:off x="1608543" y="3039902"/>
            <a:ext cx="504825" cy="261610"/>
          </a:xfrm>
          <a:prstGeom prst="rect">
            <a:avLst/>
          </a:prstGeom>
          <a:noFill/>
        </p:spPr>
        <p:txBody>
          <a:bodyPr wrap="square" rtlCol="0">
            <a:spAutoFit/>
          </a:bodyPr>
          <a:lstStyle/>
          <a:p>
            <a:pPr defTabSz="457200" latinLnBrk="0"/>
            <a:r>
              <a:rPr lang="en-US" altLang="ko-KR" sz="1100" dirty="0">
                <a:solidFill>
                  <a:srgbClr val="898485"/>
                </a:solidFill>
              </a:rPr>
              <a:t>N=28</a:t>
            </a:r>
            <a:endParaRPr lang="ko-KR" altLang="en-US" sz="1100" dirty="0">
              <a:solidFill>
                <a:srgbClr val="898485"/>
              </a:solidFill>
            </a:endParaRPr>
          </a:p>
        </p:txBody>
      </p:sp>
      <p:sp>
        <p:nvSpPr>
          <p:cNvPr id="30" name="TextBox 29"/>
          <p:cNvSpPr txBox="1"/>
          <p:nvPr/>
        </p:nvSpPr>
        <p:spPr>
          <a:xfrm>
            <a:off x="2593060" y="1581639"/>
            <a:ext cx="504825" cy="261610"/>
          </a:xfrm>
          <a:prstGeom prst="rect">
            <a:avLst/>
          </a:prstGeom>
          <a:noFill/>
        </p:spPr>
        <p:txBody>
          <a:bodyPr wrap="square" rtlCol="0">
            <a:spAutoFit/>
          </a:bodyPr>
          <a:lstStyle/>
          <a:p>
            <a:pPr defTabSz="457200" latinLnBrk="0"/>
            <a:r>
              <a:rPr lang="en-US" altLang="ko-KR" sz="1100" dirty="0">
                <a:solidFill>
                  <a:srgbClr val="898485"/>
                </a:solidFill>
              </a:rPr>
              <a:t>N=50</a:t>
            </a:r>
            <a:endParaRPr lang="ko-KR" altLang="en-US" sz="1100" dirty="0">
              <a:solidFill>
                <a:srgbClr val="898485"/>
              </a:solidFill>
            </a:endParaRPr>
          </a:p>
        </p:txBody>
      </p:sp>
    </p:spTree>
    <p:extLst>
      <p:ext uri="{BB962C8B-B14F-4D97-AF65-F5344CB8AC3E}">
        <p14:creationId xmlns:p14="http://schemas.microsoft.com/office/powerpoint/2010/main" val="1030500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p:nvPr/>
        </p:nvSpPr>
        <p:spPr>
          <a:xfrm>
            <a:off x="142390" y="186410"/>
            <a:ext cx="6543455" cy="71846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4200">
                <a:latin typeface="Times New Roman"/>
                <a:ea typeface="Times New Roman"/>
                <a:cs typeface="Times New Roman"/>
                <a:sym typeface="Times New Roman"/>
              </a:defRPr>
            </a:lvl1pPr>
          </a:lstStyle>
          <a:p>
            <a:r>
              <a:rPr dirty="0">
                <a:solidFill>
                  <a:prstClr val="black"/>
                </a:solidFill>
              </a:rPr>
              <a:t>The result of the rate equation</a:t>
            </a:r>
          </a:p>
        </p:txBody>
      </p:sp>
      <p:pic>
        <p:nvPicPr>
          <p:cNvPr id="183" name="fig2-eps-converted-to.pdf"/>
          <p:cNvPicPr>
            <a:picLocks noChangeAspect="1"/>
          </p:cNvPicPr>
          <p:nvPr/>
        </p:nvPicPr>
        <p:blipFill>
          <a:blip r:embed="rId2">
            <a:extLst/>
          </a:blip>
          <a:stretch>
            <a:fillRect/>
          </a:stretch>
        </p:blipFill>
        <p:spPr>
          <a:xfrm>
            <a:off x="105608" y="1412981"/>
            <a:ext cx="5321954" cy="3725368"/>
          </a:xfrm>
          <a:prstGeom prst="rect">
            <a:avLst/>
          </a:prstGeom>
          <a:ln w="12700">
            <a:miter lim="400000"/>
          </a:ln>
        </p:spPr>
      </p:pic>
      <p:pic>
        <p:nvPicPr>
          <p:cNvPr id="184" name="fig4-eps-converted-to.pdf"/>
          <p:cNvPicPr>
            <a:picLocks noChangeAspect="1"/>
          </p:cNvPicPr>
          <p:nvPr/>
        </p:nvPicPr>
        <p:blipFill>
          <a:blip r:embed="rId3">
            <a:extLst/>
          </a:blip>
          <a:stretch>
            <a:fillRect/>
          </a:stretch>
        </p:blipFill>
        <p:spPr>
          <a:xfrm>
            <a:off x="5192664" y="1192925"/>
            <a:ext cx="3834601" cy="4825206"/>
          </a:xfrm>
          <a:prstGeom prst="rect">
            <a:avLst/>
          </a:prstGeom>
          <a:ln w="12700">
            <a:miter lim="400000"/>
          </a:ln>
        </p:spPr>
      </p:pic>
      <p:pic>
        <p:nvPicPr>
          <p:cNvPr id="185" name="pasted-image.pdf"/>
          <p:cNvPicPr>
            <a:picLocks noChangeAspect="1"/>
          </p:cNvPicPr>
          <p:nvPr/>
        </p:nvPicPr>
        <p:blipFill>
          <a:blip r:embed="rId4">
            <a:extLst/>
          </a:blip>
          <a:stretch>
            <a:fillRect/>
          </a:stretch>
        </p:blipFill>
        <p:spPr>
          <a:xfrm>
            <a:off x="7158787" y="545641"/>
            <a:ext cx="1848446" cy="330399"/>
          </a:xfrm>
          <a:prstGeom prst="rect">
            <a:avLst/>
          </a:prstGeom>
          <a:ln w="12700">
            <a:miter lim="400000"/>
          </a:ln>
        </p:spPr>
      </p:pic>
      <p:sp>
        <p:nvSpPr>
          <p:cNvPr id="186" name="Shape 186"/>
          <p:cNvSpPr/>
          <p:nvPr/>
        </p:nvSpPr>
        <p:spPr>
          <a:xfrm>
            <a:off x="2111730" y="1400559"/>
            <a:ext cx="1458730" cy="579963"/>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3300">
                <a:latin typeface="Times New Roman"/>
                <a:ea typeface="Times New Roman"/>
                <a:cs typeface="Times New Roman"/>
                <a:sym typeface="Times New Roman"/>
              </a:defRPr>
            </a:lvl1pPr>
          </a:lstStyle>
          <a:p>
            <a:r>
              <a:rPr dirty="0">
                <a:solidFill>
                  <a:prstClr val="black"/>
                </a:solidFill>
              </a:rPr>
              <a:t>Contour</a:t>
            </a:r>
          </a:p>
        </p:txBody>
      </p:sp>
      <p:sp>
        <p:nvSpPr>
          <p:cNvPr id="187" name="Shape 187"/>
          <p:cNvSpPr/>
          <p:nvPr/>
        </p:nvSpPr>
        <p:spPr>
          <a:xfrm>
            <a:off x="5239794" y="5992783"/>
            <a:ext cx="3904206" cy="579963"/>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3300">
                <a:latin typeface="Times New Roman"/>
                <a:ea typeface="Times New Roman"/>
                <a:cs typeface="Times New Roman"/>
                <a:sym typeface="Times New Roman"/>
              </a:defRPr>
            </a:lvl1pPr>
          </a:lstStyle>
          <a:p>
            <a:r>
              <a:rPr dirty="0">
                <a:solidFill>
                  <a:prstClr val="black"/>
                </a:solidFill>
              </a:rPr>
              <a:t>Temperature evolution</a:t>
            </a:r>
          </a:p>
        </p:txBody>
      </p:sp>
      <p:sp>
        <p:nvSpPr>
          <p:cNvPr id="188" name="Shape 188"/>
          <p:cNvSpPr/>
          <p:nvPr/>
        </p:nvSpPr>
        <p:spPr>
          <a:xfrm flipV="1">
            <a:off x="2636494" y="5193308"/>
            <a:ext cx="1" cy="484131"/>
          </a:xfrm>
          <a:prstGeom prst="line">
            <a:avLst/>
          </a:prstGeom>
          <a:ln w="50800">
            <a:solidFill>
              <a:srgbClr val="FF330B"/>
            </a:solidFill>
            <a:miter lim="400000"/>
            <a:headEnd type="triangle"/>
          </a:ln>
        </p:spPr>
        <p:txBody>
          <a:bodyPr lIns="35717" tIns="35717" rIns="35717" bIns="35717" anchor="ctr"/>
          <a:lstStyle/>
          <a:p>
            <a:pPr>
              <a:defRPr sz="2400"/>
            </a:pPr>
            <a:endParaRPr sz="2400">
              <a:solidFill>
                <a:prstClr val="black"/>
              </a:solidFill>
            </a:endParaRPr>
          </a:p>
        </p:txBody>
      </p:sp>
      <p:pic>
        <p:nvPicPr>
          <p:cNvPr id="189" name="pasted-image.pdf"/>
          <p:cNvPicPr>
            <a:picLocks noChangeAspect="1"/>
          </p:cNvPicPr>
          <p:nvPr/>
        </p:nvPicPr>
        <p:blipFill>
          <a:blip r:embed="rId5">
            <a:extLst/>
          </a:blip>
          <a:stretch>
            <a:fillRect/>
          </a:stretch>
        </p:blipFill>
        <p:spPr>
          <a:xfrm>
            <a:off x="287516" y="5821696"/>
            <a:ext cx="4912824" cy="751050"/>
          </a:xfrm>
          <a:prstGeom prst="rect">
            <a:avLst/>
          </a:prstGeom>
          <a:ln w="12700">
            <a:miter lim="400000"/>
          </a:ln>
        </p:spPr>
      </p:pic>
    </p:spTree>
    <p:extLst>
      <p:ext uri="{BB962C8B-B14F-4D97-AF65-F5344CB8AC3E}">
        <p14:creationId xmlns:p14="http://schemas.microsoft.com/office/powerpoint/2010/main" val="4021264428"/>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Shape 206"/>
          <p:cNvSpPr/>
          <p:nvPr/>
        </p:nvSpPr>
        <p:spPr>
          <a:xfrm>
            <a:off x="341725" y="354647"/>
            <a:ext cx="3436835" cy="718462"/>
          </a:xfrm>
          <a:prstGeom prst="rect">
            <a:avLst/>
          </a:prstGeom>
          <a:ln w="12700">
            <a:miter lim="400000"/>
          </a:ln>
          <a:extLst>
            <a:ext uri="{C572A759-6A51-4108-AA02-DFA0A04FC94B}">
              <ma14:wrappingTextBoxFlag xmlns="" xmlns:ma14="http://schemas.microsoft.com/office/mac/drawingml/2011/main" val="1"/>
            </a:ext>
          </a:extLst>
        </p:spPr>
        <p:txBody>
          <a:bodyPr wrap="none" lIns="35717" tIns="35717" rIns="35717" bIns="35717" anchor="ctr">
            <a:spAutoFit/>
          </a:bodyPr>
          <a:lstStyle>
            <a:lvl1pPr algn="l">
              <a:defRPr sz="4200">
                <a:latin typeface="Times New Roman"/>
                <a:ea typeface="Times New Roman"/>
                <a:cs typeface="Times New Roman"/>
                <a:sym typeface="Times New Roman"/>
              </a:defRPr>
            </a:lvl1pPr>
          </a:lstStyle>
          <a:p>
            <a:r>
              <a:rPr>
                <a:solidFill>
                  <a:prstClr val="black"/>
                </a:solidFill>
              </a:rPr>
              <a:t>BBN constraint</a:t>
            </a:r>
          </a:p>
        </p:txBody>
      </p:sp>
      <p:sp>
        <p:nvSpPr>
          <p:cNvPr id="207" name="Shape 207"/>
          <p:cNvSpPr/>
          <p:nvPr/>
        </p:nvSpPr>
        <p:spPr>
          <a:xfrm>
            <a:off x="3270521" y="1455818"/>
            <a:ext cx="526190" cy="1"/>
          </a:xfrm>
          <a:prstGeom prst="line">
            <a:avLst/>
          </a:prstGeom>
          <a:ln w="38100">
            <a:solidFill>
              <a:srgbClr val="000000"/>
            </a:solidFill>
            <a:miter lim="400000"/>
            <a:tailEnd type="triangle"/>
          </a:ln>
        </p:spPr>
        <p:txBody>
          <a:bodyPr lIns="35717" tIns="35717" rIns="35717" bIns="35717" anchor="ctr"/>
          <a:lstStyle/>
          <a:p>
            <a:pPr>
              <a:defRPr sz="2400"/>
            </a:pPr>
            <a:endParaRPr sz="2400">
              <a:solidFill>
                <a:prstClr val="black"/>
              </a:solidFill>
            </a:endParaRPr>
          </a:p>
        </p:txBody>
      </p:sp>
      <p:pic>
        <p:nvPicPr>
          <p:cNvPr id="208" name="pasted-image.pdf"/>
          <p:cNvPicPr>
            <a:picLocks noChangeAspect="1"/>
          </p:cNvPicPr>
          <p:nvPr/>
        </p:nvPicPr>
        <p:blipFill>
          <a:blip r:embed="rId2">
            <a:extLst/>
          </a:blip>
          <a:stretch>
            <a:fillRect/>
          </a:stretch>
        </p:blipFill>
        <p:spPr>
          <a:xfrm>
            <a:off x="3963919" y="1327830"/>
            <a:ext cx="383977" cy="232173"/>
          </a:xfrm>
          <a:prstGeom prst="rect">
            <a:avLst/>
          </a:prstGeom>
          <a:ln w="12700">
            <a:miter lim="400000"/>
          </a:ln>
        </p:spPr>
      </p:pic>
      <p:sp>
        <p:nvSpPr>
          <p:cNvPr id="209" name="Shape 209"/>
          <p:cNvSpPr/>
          <p:nvPr/>
        </p:nvSpPr>
        <p:spPr>
          <a:xfrm>
            <a:off x="4520677" y="1455818"/>
            <a:ext cx="526190" cy="1"/>
          </a:xfrm>
          <a:prstGeom prst="line">
            <a:avLst/>
          </a:prstGeom>
          <a:ln w="38100">
            <a:solidFill>
              <a:srgbClr val="000000"/>
            </a:solidFill>
            <a:miter lim="400000"/>
            <a:tailEnd type="triangle"/>
          </a:ln>
        </p:spPr>
        <p:txBody>
          <a:bodyPr lIns="35717" tIns="35717" rIns="35717" bIns="35717" anchor="ctr"/>
          <a:lstStyle/>
          <a:p>
            <a:pPr>
              <a:defRPr sz="2400"/>
            </a:pPr>
            <a:endParaRPr sz="2400">
              <a:solidFill>
                <a:prstClr val="black"/>
              </a:solidFill>
            </a:endParaRPr>
          </a:p>
        </p:txBody>
      </p:sp>
      <p:pic>
        <p:nvPicPr>
          <p:cNvPr id="210" name="pasted-image.pdf"/>
          <p:cNvPicPr>
            <a:picLocks noChangeAspect="1"/>
          </p:cNvPicPr>
          <p:nvPr/>
        </p:nvPicPr>
        <p:blipFill>
          <a:blip r:embed="rId3">
            <a:extLst/>
          </a:blip>
          <a:stretch>
            <a:fillRect/>
          </a:stretch>
        </p:blipFill>
        <p:spPr>
          <a:xfrm>
            <a:off x="5203553" y="1301320"/>
            <a:ext cx="383155" cy="308997"/>
          </a:xfrm>
          <a:prstGeom prst="rect">
            <a:avLst/>
          </a:prstGeom>
          <a:ln w="12700">
            <a:miter lim="400000"/>
          </a:ln>
        </p:spPr>
      </p:pic>
      <p:sp>
        <p:nvSpPr>
          <p:cNvPr id="211" name="Shape 211"/>
          <p:cNvSpPr/>
          <p:nvPr/>
        </p:nvSpPr>
        <p:spPr>
          <a:xfrm>
            <a:off x="5770832" y="1455818"/>
            <a:ext cx="526191" cy="1"/>
          </a:xfrm>
          <a:prstGeom prst="line">
            <a:avLst/>
          </a:prstGeom>
          <a:ln w="38100">
            <a:solidFill>
              <a:srgbClr val="000000"/>
            </a:solidFill>
            <a:miter lim="400000"/>
            <a:tailEnd type="triangle"/>
          </a:ln>
        </p:spPr>
        <p:txBody>
          <a:bodyPr lIns="35717" tIns="35717" rIns="35717" bIns="35717" anchor="ctr"/>
          <a:lstStyle/>
          <a:p>
            <a:pPr>
              <a:defRPr sz="2400"/>
            </a:pPr>
            <a:endParaRPr sz="2400">
              <a:solidFill>
                <a:prstClr val="black"/>
              </a:solidFill>
            </a:endParaRPr>
          </a:p>
        </p:txBody>
      </p:sp>
      <p:pic>
        <p:nvPicPr>
          <p:cNvPr id="212" name="pasted-image.pdf"/>
          <p:cNvPicPr>
            <a:picLocks noChangeAspect="1"/>
          </p:cNvPicPr>
          <p:nvPr/>
        </p:nvPicPr>
        <p:blipFill>
          <a:blip r:embed="rId4">
            <a:extLst/>
          </a:blip>
          <a:stretch>
            <a:fillRect/>
          </a:stretch>
        </p:blipFill>
        <p:spPr>
          <a:xfrm>
            <a:off x="6503538" y="1298868"/>
            <a:ext cx="1358488" cy="366118"/>
          </a:xfrm>
          <a:prstGeom prst="rect">
            <a:avLst/>
          </a:prstGeom>
          <a:ln w="12700">
            <a:miter lim="400000"/>
          </a:ln>
        </p:spPr>
      </p:pic>
      <p:pic>
        <p:nvPicPr>
          <p:cNvPr id="213" name="pasted-image.pdf"/>
          <p:cNvPicPr>
            <a:picLocks noChangeAspect="1"/>
          </p:cNvPicPr>
          <p:nvPr/>
        </p:nvPicPr>
        <p:blipFill>
          <a:blip r:embed="rId5">
            <a:extLst/>
          </a:blip>
          <a:stretch>
            <a:fillRect/>
          </a:stretch>
        </p:blipFill>
        <p:spPr>
          <a:xfrm>
            <a:off x="1118810" y="1254350"/>
            <a:ext cx="1982391" cy="366118"/>
          </a:xfrm>
          <a:prstGeom prst="rect">
            <a:avLst/>
          </a:prstGeom>
          <a:ln w="12700">
            <a:miter lim="400000"/>
          </a:ln>
        </p:spPr>
      </p:pic>
      <p:pic>
        <p:nvPicPr>
          <p:cNvPr id="214" name="fig12-eps-converted-to.pdf"/>
          <p:cNvPicPr>
            <a:picLocks noChangeAspect="1"/>
          </p:cNvPicPr>
          <p:nvPr/>
        </p:nvPicPr>
        <p:blipFill>
          <a:blip r:embed="rId6">
            <a:extLst/>
          </a:blip>
          <a:stretch>
            <a:fillRect/>
          </a:stretch>
        </p:blipFill>
        <p:spPr>
          <a:xfrm>
            <a:off x="824056" y="1711282"/>
            <a:ext cx="3871372" cy="4871476"/>
          </a:xfrm>
          <a:prstGeom prst="rect">
            <a:avLst/>
          </a:prstGeom>
          <a:ln w="12700">
            <a:miter lim="400000"/>
          </a:ln>
        </p:spPr>
      </p:pic>
      <p:pic>
        <p:nvPicPr>
          <p:cNvPr id="215" name="fig13-eps-converted-to.pdf"/>
          <p:cNvPicPr>
            <a:picLocks noChangeAspect="1"/>
          </p:cNvPicPr>
          <p:nvPr/>
        </p:nvPicPr>
        <p:blipFill>
          <a:blip r:embed="rId7">
            <a:extLst/>
          </a:blip>
          <a:stretch>
            <a:fillRect/>
          </a:stretch>
        </p:blipFill>
        <p:spPr>
          <a:xfrm>
            <a:off x="4923787" y="1720212"/>
            <a:ext cx="3871372" cy="4871475"/>
          </a:xfrm>
          <a:prstGeom prst="rect">
            <a:avLst/>
          </a:prstGeom>
          <a:ln w="12700">
            <a:miter lim="400000"/>
          </a:ln>
        </p:spPr>
      </p:pic>
    </p:spTree>
    <p:extLst>
      <p:ext uri="{BB962C8B-B14F-4D97-AF65-F5344CB8AC3E}">
        <p14:creationId xmlns:p14="http://schemas.microsoft.com/office/powerpoint/2010/main" val="3769176121"/>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289" y="1960712"/>
            <a:ext cx="7982762" cy="2531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9071220"/>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51520" y="3212976"/>
            <a:ext cx="8229600" cy="1143000"/>
          </a:xfrm>
        </p:spPr>
        <p:txBody>
          <a:bodyPr>
            <a:normAutofit/>
          </a:bodyPr>
          <a:lstStyle/>
          <a:p>
            <a:r>
              <a:rPr lang="en-US" altLang="ko-KR" dirty="0" smtClean="0"/>
              <a:t>Nuclear Pasta in Neutron Star</a:t>
            </a:r>
            <a:endParaRPr lang="ko-KR" altLang="en-US" dirty="0"/>
          </a:p>
        </p:txBody>
      </p:sp>
    </p:spTree>
    <p:extLst>
      <p:ext uri="{BB962C8B-B14F-4D97-AF65-F5344CB8AC3E}">
        <p14:creationId xmlns:p14="http://schemas.microsoft.com/office/powerpoint/2010/main" val="214442524"/>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2"/>
          <a:stretch>
            <a:fillRect/>
          </a:stretch>
        </p:blipFill>
        <p:spPr>
          <a:xfrm>
            <a:off x="3429309" y="1556792"/>
            <a:ext cx="5648055" cy="4301730"/>
          </a:xfrm>
          <a:prstGeom prst="rect">
            <a:avLst/>
          </a:prstGeom>
        </p:spPr>
      </p:pic>
      <p:sp>
        <p:nvSpPr>
          <p:cNvPr id="5" name="직사각형 4"/>
          <p:cNvSpPr/>
          <p:nvPr/>
        </p:nvSpPr>
        <p:spPr>
          <a:xfrm>
            <a:off x="71500" y="5858522"/>
            <a:ext cx="9001000" cy="923330"/>
          </a:xfrm>
          <a:prstGeom prst="rect">
            <a:avLst/>
          </a:prstGeom>
        </p:spPr>
        <p:txBody>
          <a:bodyPr wrap="square">
            <a:spAutoFit/>
          </a:bodyPr>
          <a:lstStyle/>
          <a:p>
            <a:r>
              <a:rPr lang="en-US" altLang="ko-KR" dirty="0">
                <a:solidFill>
                  <a:prstClr val="black"/>
                </a:solidFill>
              </a:rPr>
              <a:t>Tsuyoshi </a:t>
            </a:r>
            <a:r>
              <a:rPr lang="en-US" altLang="ko-KR" dirty="0" err="1">
                <a:solidFill>
                  <a:prstClr val="black"/>
                </a:solidFill>
              </a:rPr>
              <a:t>Miyatsu</a:t>
            </a:r>
            <a:r>
              <a:rPr lang="en-US" altLang="ko-KR" dirty="0">
                <a:solidFill>
                  <a:prstClr val="black"/>
                </a:solidFill>
              </a:rPr>
              <a:t>, Myung-Ki Cheoun (</a:t>
            </a:r>
            <a:r>
              <a:rPr lang="en-US" altLang="ko-KR" dirty="0" err="1">
                <a:solidFill>
                  <a:prstClr val="black"/>
                </a:solidFill>
              </a:rPr>
              <a:t>SoongSil</a:t>
            </a:r>
            <a:r>
              <a:rPr lang="en-US" altLang="ko-KR" dirty="0">
                <a:solidFill>
                  <a:prstClr val="black"/>
                </a:solidFill>
              </a:rPr>
              <a:t> U.), Koichi Saito (Tokyo U. of Sci., Noda Campus</a:t>
            </a:r>
            <a:r>
              <a:rPr lang="en-US" altLang="ko-KR" dirty="0">
                <a:solidFill>
                  <a:prstClr val="black"/>
                </a:solidFill>
              </a:rPr>
              <a:t>).</a:t>
            </a:r>
            <a:endParaRPr lang="en-US" altLang="ko-KR" dirty="0">
              <a:solidFill>
                <a:prstClr val="black"/>
              </a:solidFill>
            </a:endParaRPr>
          </a:p>
          <a:p>
            <a:r>
              <a:rPr lang="en-US" altLang="ko-KR" dirty="0">
                <a:solidFill>
                  <a:prstClr val="black"/>
                </a:solidFill>
              </a:rPr>
              <a:t>Published in </a:t>
            </a:r>
            <a:r>
              <a:rPr lang="en-US" altLang="ko-KR" dirty="0" err="1">
                <a:solidFill>
                  <a:prstClr val="black"/>
                </a:solidFill>
              </a:rPr>
              <a:t>Astrophys.J</a:t>
            </a:r>
            <a:r>
              <a:rPr lang="en-US" altLang="ko-KR" dirty="0">
                <a:solidFill>
                  <a:prstClr val="black"/>
                </a:solidFill>
              </a:rPr>
              <a:t>. 813 (2015) no.2, 135 </a:t>
            </a:r>
            <a:endParaRPr lang="ko-KR" altLang="en-US" dirty="0">
              <a:solidFill>
                <a:prstClr val="black"/>
              </a:solidFill>
            </a:endParaRPr>
          </a:p>
        </p:txBody>
      </p:sp>
      <p:pic>
        <p:nvPicPr>
          <p:cNvPr id="6" name="그림 5"/>
          <p:cNvPicPr>
            <a:picLocks noChangeAspect="1"/>
          </p:cNvPicPr>
          <p:nvPr/>
        </p:nvPicPr>
        <p:blipFill>
          <a:blip r:embed="rId3"/>
          <a:stretch>
            <a:fillRect/>
          </a:stretch>
        </p:blipFill>
        <p:spPr>
          <a:xfrm>
            <a:off x="51685" y="44624"/>
            <a:ext cx="4736339" cy="3545422"/>
          </a:xfrm>
          <a:prstGeom prst="rect">
            <a:avLst/>
          </a:prstGeom>
        </p:spPr>
      </p:pic>
      <p:sp>
        <p:nvSpPr>
          <p:cNvPr id="2" name="바닥글 개체 틀 1"/>
          <p:cNvSpPr>
            <a:spLocks noGrp="1"/>
          </p:cNvSpPr>
          <p:nvPr>
            <p:ph type="ftr" sz="quarter" idx="11"/>
          </p:nvPr>
        </p:nvSpPr>
        <p:spPr/>
        <p:txBody>
          <a:bodyPr/>
          <a:lstStyle/>
          <a:p>
            <a:r>
              <a:rPr lang="en-US" altLang="ko-KR" smtClean="0">
                <a:solidFill>
                  <a:prstClr val="black">
                    <a:tint val="75000"/>
                  </a:prstClr>
                </a:solidFill>
              </a:rPr>
              <a:t>HaPhy, APCTP, Pohang, 13-14 Oct., 2017</a:t>
            </a:r>
            <a:endParaRPr lang="ko-KR" altLang="en-US">
              <a:solidFill>
                <a:prstClr val="black">
                  <a:tint val="75000"/>
                </a:prstClr>
              </a:solidFill>
            </a:endParaRPr>
          </a:p>
        </p:txBody>
      </p:sp>
    </p:spTree>
    <p:extLst>
      <p:ext uri="{BB962C8B-B14F-4D97-AF65-F5344CB8AC3E}">
        <p14:creationId xmlns:p14="http://schemas.microsoft.com/office/powerpoint/2010/main" val="36772738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488"/>
            <a:ext cx="5642248" cy="4224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159788"/>
            <a:ext cx="5140265" cy="2698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4156929"/>
            <a:ext cx="4658866" cy="2319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283528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573016"/>
            <a:ext cx="6667500"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직사각형 3"/>
          <p:cNvSpPr/>
          <p:nvPr/>
        </p:nvSpPr>
        <p:spPr>
          <a:xfrm>
            <a:off x="107504" y="44624"/>
            <a:ext cx="8856984" cy="3323987"/>
          </a:xfrm>
          <a:prstGeom prst="rect">
            <a:avLst/>
          </a:prstGeom>
        </p:spPr>
        <p:txBody>
          <a:bodyPr wrap="square">
            <a:spAutoFit/>
          </a:bodyPr>
          <a:lstStyle/>
          <a:p>
            <a:r>
              <a:rPr lang="en-US" altLang="ko-KR" sz="1400" dirty="0" smtClean="0"/>
              <a:t>This nuclear pasta forms in the dense crust of a neutron star thanks to long-range repulsive forces competing with something called the strong force, which is the force that binds quarks together.</a:t>
            </a:r>
          </a:p>
          <a:p>
            <a:endParaRPr lang="en-US" altLang="ko-KR" sz="1400" dirty="0" smtClean="0"/>
          </a:p>
          <a:p>
            <a:r>
              <a:rPr lang="en-US" altLang="ko-KR" sz="1400" dirty="0" smtClean="0"/>
              <a:t>In other words, two powerful forces are working against one another, forcing the matter – which consists of various particles – to structure itself in a scaffold-like (pasta) way.</a:t>
            </a:r>
          </a:p>
          <a:p>
            <a:endParaRPr lang="en-US" altLang="ko-KR" sz="1400" dirty="0" smtClean="0"/>
          </a:p>
          <a:p>
            <a:r>
              <a:rPr lang="en-US" altLang="ko-KR" sz="1400" dirty="0" smtClean="0"/>
              <a:t>As one of the team, Greg Huber, a biological physicist from the University of California, Santa Barbara, explains:</a:t>
            </a:r>
          </a:p>
          <a:p>
            <a:r>
              <a:rPr lang="en-US" altLang="ko-KR" sz="1400" dirty="0" smtClean="0"/>
              <a:t>"When you have a dense collection of protons and neutrons like you do on the surface of a neutron star, the strong nuclear force and the electromagnetic forces conspire to give you phases of matter you wouldn't be able to predict if you had just looked at those forces operating on small collections of neutrons and protons."</a:t>
            </a:r>
          </a:p>
          <a:p>
            <a:endParaRPr lang="en-US" altLang="ko-KR" sz="1400" dirty="0" smtClean="0"/>
          </a:p>
          <a:p>
            <a:r>
              <a:rPr lang="en-US" altLang="ko-KR" sz="1400" dirty="0" smtClean="0"/>
              <a:t>Now, it turns out that these pasta-like structures look a lot like the structures inside biological cells, even though they are vastly different.</a:t>
            </a:r>
          </a:p>
          <a:p>
            <a:r>
              <a:rPr lang="en-US" altLang="ko-KR" sz="1400" dirty="0" smtClean="0"/>
              <a:t>This odd similarity was first discovered in 2014, when Huber was studying the unique shapes on our endoplasmic reticulum (ER) – the little organelle in our cells that makes proteins and lipids.</a:t>
            </a:r>
            <a:endParaRPr lang="en-US" altLang="ko-KR" sz="1400" dirty="0"/>
          </a:p>
        </p:txBody>
      </p:sp>
    </p:spTree>
    <p:extLst>
      <p:ext uri="{BB962C8B-B14F-4D97-AF65-F5344CB8AC3E}">
        <p14:creationId xmlns:p14="http://schemas.microsoft.com/office/powerpoint/2010/main" val="37796020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51520" y="3212976"/>
            <a:ext cx="8229600" cy="1143000"/>
          </a:xfrm>
        </p:spPr>
        <p:txBody>
          <a:bodyPr>
            <a:normAutofit fontScale="90000"/>
          </a:bodyPr>
          <a:lstStyle/>
          <a:p>
            <a:r>
              <a:rPr lang="en-US" altLang="ko-KR" dirty="0" smtClean="0"/>
              <a:t>Particle Production </a:t>
            </a:r>
            <a:br>
              <a:rPr lang="en-US" altLang="ko-KR" dirty="0" smtClean="0"/>
            </a:br>
            <a:r>
              <a:rPr lang="en-US" altLang="ko-KR" dirty="0" smtClean="0"/>
              <a:t>in Strong Magnetic Field</a:t>
            </a:r>
            <a:endParaRPr lang="ko-KR" altLang="en-US" dirty="0"/>
          </a:p>
        </p:txBody>
      </p:sp>
    </p:spTree>
    <p:extLst>
      <p:ext uri="{BB962C8B-B14F-4D97-AF65-F5344CB8AC3E}">
        <p14:creationId xmlns:p14="http://schemas.microsoft.com/office/powerpoint/2010/main" val="263438398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777875"/>
          </a:xfrm>
        </p:spPr>
        <p:txBody>
          <a:bodyPr/>
          <a:lstStyle/>
          <a:p>
            <a:pPr fontAlgn="auto">
              <a:spcAft>
                <a:spcPts val="0"/>
              </a:spcAft>
              <a:defRPr/>
            </a:pPr>
            <a:r>
              <a:rPr lang="en-US" altLang="ja-JP" sz="2800" b="1" dirty="0" smtClean="0">
                <a:solidFill>
                  <a:srgbClr val="FF0000"/>
                </a:solidFill>
              </a:rPr>
              <a:t>Beyond</a:t>
            </a:r>
            <a:r>
              <a:rPr lang="en-US" altLang="ja-JP" sz="2800" b="1" dirty="0" smtClean="0">
                <a:solidFill>
                  <a:srgbClr val="FFFF00"/>
                </a:solidFill>
              </a:rPr>
              <a:t> Synchrotron Radiation </a:t>
            </a:r>
            <a:endParaRPr lang="ja-JP" altLang="en-US" sz="2800" b="1" dirty="0">
              <a:solidFill>
                <a:srgbClr val="FFFF00"/>
              </a:solidFill>
            </a:endParaRPr>
          </a:p>
        </p:txBody>
      </p:sp>
      <mc:AlternateContent xmlns:mc="http://schemas.openxmlformats.org/markup-compatibility/2006" xmlns:a14="http://schemas.microsoft.com/office/drawing/2010/main">
        <mc:Choice Requires="a14">
          <p:sp>
            <p:nvSpPr>
              <p:cNvPr id="24579" name="テキスト ボックス 2"/>
              <p:cNvSpPr txBox="1">
                <a:spLocks noChangeArrowheads="1"/>
              </p:cNvSpPr>
              <p:nvPr/>
            </p:nvSpPr>
            <p:spPr bwMode="auto">
              <a:xfrm>
                <a:off x="251520" y="1052513"/>
                <a:ext cx="8640960" cy="576741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a:defRPr kumimoji="1" sz="2800">
                    <a:solidFill>
                      <a:schemeClr val="tx1"/>
                    </a:solidFill>
                    <a:latin typeface="Times New Roman" panose="02020603050405020304" pitchFamily="18" charset="0"/>
                    <a:ea typeface="ＭＳ Ｐゴシック" panose="020B0600070205080204" pitchFamily="50" charset="-128"/>
                  </a:defRPr>
                </a:lvl3pPr>
                <a:lvl4pPr marL="1600200" indent="-228600">
                  <a:defRPr kumimoji="1" sz="2800">
                    <a:solidFill>
                      <a:schemeClr val="tx1"/>
                    </a:solidFill>
                    <a:latin typeface="Times New Roman" panose="02020603050405020304" pitchFamily="18" charset="0"/>
                    <a:ea typeface="ＭＳ Ｐゴシック" panose="020B0600070205080204" pitchFamily="50" charset="-128"/>
                  </a:defRPr>
                </a:lvl4pPr>
                <a:lvl5pPr marL="2057400" indent="-228600">
                  <a:defRPr kumimoji="1" sz="28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1"/>
                    </a:solidFill>
                    <a:latin typeface="Times New Roman" panose="02020603050405020304" pitchFamily="18" charset="0"/>
                    <a:ea typeface="ＭＳ Ｐゴシック" panose="020B0600070205080204" pitchFamily="50" charset="-128"/>
                  </a:defRPr>
                </a:lvl9pPr>
              </a:lstStyle>
              <a:p>
                <a:pPr eaLnBrk="0" fontAlgn="base" latinLnBrk="0" hangingPunct="0">
                  <a:spcBef>
                    <a:spcPct val="0"/>
                  </a:spcBef>
                  <a:spcAft>
                    <a:spcPct val="0"/>
                  </a:spcAft>
                </a:pPr>
                <a:r>
                  <a:rPr lang="en-US" altLang="ja-JP" sz="2000" b="1" dirty="0" smtClean="0">
                    <a:solidFill>
                      <a:prstClr val="white"/>
                    </a:solidFill>
                  </a:rPr>
                  <a:t>1GeV</a:t>
                </a:r>
                <a:r>
                  <a:rPr lang="ja-JP" altLang="en-US" sz="2000" b="1" dirty="0">
                    <a:solidFill>
                      <a:prstClr val="white"/>
                    </a:solidFill>
                  </a:rPr>
                  <a:t>～</a:t>
                </a:r>
                <a:r>
                  <a:rPr lang="en-US" altLang="ja-JP" sz="2000" b="1" dirty="0" smtClean="0">
                    <a:solidFill>
                      <a:prstClr val="white"/>
                    </a:solidFill>
                  </a:rPr>
                  <a:t>1TeV of proton</a:t>
                </a:r>
                <a:endParaRPr lang="en-US" altLang="ja-JP" sz="2000" b="1" dirty="0">
                  <a:solidFill>
                    <a:prstClr val="white"/>
                  </a:solidFill>
                </a:endParaRPr>
              </a:p>
              <a:p>
                <a:pPr eaLnBrk="0" fontAlgn="base" latinLnBrk="0" hangingPunct="0">
                  <a:spcBef>
                    <a:spcPts val="1200"/>
                  </a:spcBef>
                  <a:spcAft>
                    <a:spcPct val="0"/>
                  </a:spcAft>
                </a:pPr>
                <a:r>
                  <a:rPr lang="ja-JP" altLang="en-US" sz="2000" b="1" dirty="0">
                    <a:solidFill>
                      <a:prstClr val="white"/>
                    </a:solidFill>
                  </a:rPr>
                  <a:t>　⇒　</a:t>
                </a:r>
                <a:r>
                  <a:rPr lang="en-US" altLang="ja-JP" sz="2000" b="1" dirty="0" smtClean="0">
                    <a:solidFill>
                      <a:prstClr val="white"/>
                    </a:solidFill>
                  </a:rPr>
                  <a:t>Synchrotron Radiation</a:t>
                </a:r>
                <a:r>
                  <a:rPr lang="ja-JP" altLang="en-US" sz="2000" b="1" dirty="0">
                    <a:solidFill>
                      <a:prstClr val="white"/>
                    </a:solidFill>
                  </a:rPr>
                  <a:t>　</a:t>
                </a:r>
                <a:endParaRPr lang="en-US" altLang="ja-JP" sz="2000" b="1" dirty="0">
                  <a:solidFill>
                    <a:prstClr val="white"/>
                  </a:solidFill>
                </a:endParaRPr>
              </a:p>
              <a:p>
                <a:pPr eaLnBrk="0" fontAlgn="base" latinLnBrk="0" hangingPunct="0">
                  <a:spcBef>
                    <a:spcPts val="1200"/>
                  </a:spcBef>
                  <a:spcAft>
                    <a:spcPct val="0"/>
                  </a:spcAft>
                </a:pPr>
                <a:r>
                  <a:rPr lang="ja-JP" altLang="en-US" sz="2000" b="1" dirty="0">
                    <a:solidFill>
                      <a:prstClr val="white"/>
                    </a:solidFill>
                  </a:rPr>
                  <a:t>　　</a:t>
                </a:r>
                <a:r>
                  <a:rPr lang="ja-JP" altLang="en-US" sz="2000" b="1" dirty="0" smtClean="0">
                    <a:solidFill>
                      <a:srgbClr val="FF0000"/>
                    </a:solidFill>
                  </a:rPr>
                  <a:t>・</a:t>
                </a:r>
                <a:r>
                  <a:rPr lang="ja-JP" altLang="en-US" sz="2000" b="1" dirty="0">
                    <a:solidFill>
                      <a:srgbClr val="FF0000"/>
                    </a:solidFill>
                  </a:rPr>
                  <a:t>・・　</a:t>
                </a:r>
                <a:r>
                  <a:rPr lang="en-US" altLang="ja-JP" sz="2000" b="1" dirty="0" smtClean="0">
                    <a:solidFill>
                      <a:srgbClr val="FF0000"/>
                    </a:solidFill>
                  </a:rPr>
                  <a:t>Pion Production ???</a:t>
                </a:r>
                <a:endParaRPr lang="en-US" altLang="ja-JP" sz="2000" b="1" i="1" dirty="0" smtClean="0">
                  <a:solidFill>
                    <a:srgbClr val="FF0000"/>
                  </a:solidFill>
                  <a:latin typeface="Cambria Math" panose="02040503050406030204" pitchFamily="18" charset="0"/>
                </a:endParaRPr>
              </a:p>
              <a:p>
                <a:pPr eaLnBrk="0" fontAlgn="base" latinLnBrk="0" hangingPunct="0">
                  <a:spcBef>
                    <a:spcPts val="1200"/>
                  </a:spcBef>
                  <a:spcAft>
                    <a:spcPct val="0"/>
                  </a:spcAft>
                </a:pPr>
                <a:r>
                  <a:rPr lang="ja-JP" altLang="en-US" sz="2000" b="1" dirty="0" smtClean="0">
                    <a:solidFill>
                      <a:prstClr val="white"/>
                    </a:solidFill>
                  </a:rPr>
                  <a:t>            </a:t>
                </a:r>
                <a14:m>
                  <m:oMath xmlns:m="http://schemas.openxmlformats.org/officeDocument/2006/math">
                    <m:r>
                      <a:rPr lang="ja-JP" altLang="en-US" sz="2000" b="1" i="1" dirty="0">
                        <a:solidFill>
                          <a:prstClr val="white"/>
                        </a:solidFill>
                        <a:latin typeface="Cambria Math" panose="02040503050406030204" pitchFamily="18" charset="0"/>
                      </a:rPr>
                      <m:t> </m:t>
                    </m:r>
                    <m:r>
                      <a:rPr lang="en-US" altLang="ja-JP" sz="2000" b="1" i="1" dirty="0">
                        <a:solidFill>
                          <a:prstClr val="white"/>
                        </a:solidFill>
                        <a:latin typeface="Cambria Math" panose="02040503050406030204" pitchFamily="18" charset="0"/>
                      </a:rPr>
                      <m:t>(</m:t>
                    </m:r>
                    <m:r>
                      <a:rPr lang="en-US" altLang="ja-JP" sz="2000" b="1" i="1" dirty="0">
                        <a:solidFill>
                          <a:prstClr val="white"/>
                        </a:solidFill>
                        <a:latin typeface="Cambria Math" panose="02040503050406030204" pitchFamily="18" charset="0"/>
                      </a:rPr>
                      <m:t>𝑺𝒕𝒓𝒐𝒏𝒈</m:t>
                    </m:r>
                    <m:r>
                      <a:rPr lang="en-US" altLang="ja-JP" sz="2000" b="1" i="1" dirty="0">
                        <a:solidFill>
                          <a:prstClr val="white"/>
                        </a:solidFill>
                        <a:latin typeface="Cambria Math" panose="02040503050406030204" pitchFamily="18" charset="0"/>
                      </a:rPr>
                      <m:t> </m:t>
                    </m:r>
                    <m:r>
                      <a:rPr lang="en-US" altLang="ja-JP" sz="2000" b="1" i="1" dirty="0">
                        <a:solidFill>
                          <a:prstClr val="white"/>
                        </a:solidFill>
                        <a:latin typeface="Cambria Math" panose="02040503050406030204" pitchFamily="18" charset="0"/>
                      </a:rPr>
                      <m:t>𝑭𝒐𝒓𝒄𝒆</m:t>
                    </m:r>
                    <m:r>
                      <a:rPr lang="en-US" altLang="ja-JP" sz="2000" b="1" i="1" dirty="0">
                        <a:solidFill>
                          <a:prstClr val="white"/>
                        </a:solidFill>
                        <a:latin typeface="Cambria Math" panose="02040503050406030204" pitchFamily="18" charset="0"/>
                      </a:rPr>
                      <m:t> &gt; </m:t>
                    </m:r>
                    <m:r>
                      <a:rPr lang="en-US" altLang="ja-JP" sz="2000" b="1" i="1" dirty="0" err="1">
                        <a:solidFill>
                          <a:prstClr val="white"/>
                        </a:solidFill>
                        <a:latin typeface="Cambria Math" panose="02040503050406030204" pitchFamily="18" charset="0"/>
                      </a:rPr>
                      <m:t>𝑬</m:t>
                    </m:r>
                    <m:r>
                      <a:rPr lang="en-US" altLang="ja-JP" sz="2000" b="1" i="1" dirty="0" err="1">
                        <a:solidFill>
                          <a:prstClr val="white"/>
                        </a:solidFill>
                        <a:latin typeface="Cambria Math" panose="02040503050406030204" pitchFamily="18" charset="0"/>
                      </a:rPr>
                      <m:t>.</m:t>
                    </m:r>
                    <m:r>
                      <a:rPr lang="en-US" altLang="ja-JP" sz="2000" b="1" i="1" dirty="0" err="1">
                        <a:solidFill>
                          <a:prstClr val="white"/>
                        </a:solidFill>
                        <a:latin typeface="Cambria Math" panose="02040503050406030204" pitchFamily="18" charset="0"/>
                      </a:rPr>
                      <m:t>𝑴𝒂𝒈</m:t>
                    </m:r>
                    <m:r>
                      <a:rPr lang="en-US" altLang="ja-JP" sz="2000" b="1" i="1" dirty="0">
                        <a:solidFill>
                          <a:prstClr val="white"/>
                        </a:solidFill>
                        <a:latin typeface="Cambria Math" panose="02040503050406030204" pitchFamily="18" charset="0"/>
                      </a:rPr>
                      <m:t>. </m:t>
                    </m:r>
                    <m:r>
                      <a:rPr lang="en-US" altLang="ja-JP" sz="2000" b="1" i="1" dirty="0">
                        <a:solidFill>
                          <a:prstClr val="white"/>
                        </a:solidFill>
                        <a:latin typeface="Cambria Math" panose="02040503050406030204" pitchFamily="18" charset="0"/>
                      </a:rPr>
                      <m:t>𝑭𝒐𝒓𝒄𝒆</m:t>
                    </m:r>
                    <m:r>
                      <a:rPr lang="en-US" altLang="ja-JP" sz="2000" b="1" i="1" dirty="0">
                        <a:solidFill>
                          <a:prstClr val="white"/>
                        </a:solidFill>
                        <a:latin typeface="Cambria Math" panose="02040503050406030204" pitchFamily="18" charset="0"/>
                      </a:rPr>
                      <m:t>)</m:t>
                    </m:r>
                  </m:oMath>
                </a14:m>
                <a:endParaRPr lang="en-US" altLang="ja-JP" sz="2000" b="1" dirty="0">
                  <a:solidFill>
                    <a:prstClr val="white"/>
                  </a:solidFill>
                  <a:cs typeface="Times New Roman" panose="02020603050405020304" pitchFamily="18" charset="0"/>
                </a:endParaRPr>
              </a:p>
              <a:p>
                <a:pPr eaLnBrk="0" fontAlgn="base" latinLnBrk="0" hangingPunct="0">
                  <a:spcBef>
                    <a:spcPts val="2400"/>
                  </a:spcBef>
                  <a:spcAft>
                    <a:spcPct val="0"/>
                  </a:spcAft>
                </a:pPr>
                <a14:m>
                  <m:oMathPara xmlns:m="http://schemas.openxmlformats.org/officeDocument/2006/math">
                    <m:oMathParaPr>
                      <m:jc m:val="centerGroup"/>
                    </m:oMathParaPr>
                    <m:oMath xmlns:m="http://schemas.openxmlformats.org/officeDocument/2006/math">
                      <m:r>
                        <a:rPr lang="en-US" altLang="ja-JP" sz="2400" b="1" i="1" dirty="0" smtClean="0">
                          <a:solidFill>
                            <a:srgbClr val="FFFFCC"/>
                          </a:solidFill>
                          <a:latin typeface="Cambria Math"/>
                        </a:rPr>
                        <m:t>𝑵𝒆𝒆𝒅</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𝒕𝒐</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𝒄𝒂𝒍𝒄𝒖𝒍𝒂𝒕𝒆</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𝒇𝒓𝒐𝒎</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𝒔𝒆𝒎𝒊</m:t>
                      </m:r>
                      <m:r>
                        <a:rPr lang="en-US" altLang="ja-JP" sz="2400" b="1" i="1" dirty="0" smtClean="0">
                          <a:solidFill>
                            <a:srgbClr val="FFFFCC"/>
                          </a:solidFill>
                          <a:latin typeface="Cambria Math"/>
                        </a:rPr>
                        <m:t>−</m:t>
                      </m:r>
                      <m:r>
                        <a:rPr lang="en-US" altLang="ja-JP" sz="2400" b="1" i="1" dirty="0" smtClean="0">
                          <a:solidFill>
                            <a:srgbClr val="FFFFCC"/>
                          </a:solidFill>
                          <a:latin typeface="Cambria Math"/>
                        </a:rPr>
                        <m:t>𝒄𝒍𝒂𝒔𝒔𝒊𝒄𝒂𝒍</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𝒕𝒐</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𝒒𝒖𝒂𝒏𝒕𝒖𝒎</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𝒇𝒊𝒆𝒍𝒅</m:t>
                      </m:r>
                      <m:r>
                        <a:rPr lang="en-US" altLang="ja-JP" sz="2400" b="1" i="1" dirty="0" smtClean="0">
                          <a:solidFill>
                            <a:srgbClr val="FFFFCC"/>
                          </a:solidFill>
                          <a:latin typeface="Cambria Math"/>
                        </a:rPr>
                        <m:t> </m:t>
                      </m:r>
                      <m:r>
                        <a:rPr lang="en-US" altLang="ja-JP" sz="2400" b="1" i="1" dirty="0" smtClean="0">
                          <a:solidFill>
                            <a:srgbClr val="FFFFCC"/>
                          </a:solidFill>
                          <a:latin typeface="Cambria Math"/>
                        </a:rPr>
                        <m:t>𝒕𝒉𝒆𝒐𝒓𝒚</m:t>
                      </m:r>
                    </m:oMath>
                  </m:oMathPara>
                </a14:m>
                <a:endParaRPr lang="en-US" altLang="ja-JP" sz="2400" b="1" dirty="0" smtClean="0">
                  <a:solidFill>
                    <a:prstClr val="white"/>
                  </a:solidFill>
                </a:endParaRPr>
              </a:p>
              <a:p>
                <a:pPr eaLnBrk="0" fontAlgn="base" latinLnBrk="0" hangingPunct="0">
                  <a:spcBef>
                    <a:spcPts val="2400"/>
                  </a:spcBef>
                  <a:spcAft>
                    <a:spcPct val="0"/>
                  </a:spcAft>
                </a:pPr>
                <a:r>
                  <a:rPr lang="ja-JP" altLang="en-US" sz="2400" b="1" dirty="0" smtClean="0">
                    <a:solidFill>
                      <a:prstClr val="white"/>
                    </a:solidFill>
                  </a:rPr>
                  <a:t>　</a:t>
                </a:r>
                <a:r>
                  <a:rPr lang="en-US" altLang="ja-JP" sz="2400" b="1" dirty="0" smtClean="0">
                    <a:solidFill>
                      <a:prstClr val="white"/>
                    </a:solidFill>
                  </a:rPr>
                  <a:t>Ref:</a:t>
                </a:r>
                <a:r>
                  <a:rPr lang="ja-JP" altLang="en-US" sz="2400" b="1" dirty="0">
                    <a:solidFill>
                      <a:prstClr val="white"/>
                    </a:solidFill>
                  </a:rPr>
                  <a:t>　</a:t>
                </a:r>
                <a:r>
                  <a:rPr lang="en-US" altLang="ja-JP" sz="1800" b="1" dirty="0" err="1" smtClean="0">
                    <a:solidFill>
                      <a:prstClr val="white"/>
                    </a:solidFill>
                  </a:rPr>
                  <a:t>V.L.Ginzburg</a:t>
                </a:r>
                <a:r>
                  <a:rPr lang="en-US" altLang="ja-JP" sz="1800" b="1" dirty="0" smtClean="0">
                    <a:solidFill>
                      <a:prstClr val="white"/>
                    </a:solidFill>
                  </a:rPr>
                  <a:t> et al., </a:t>
                </a:r>
                <a:r>
                  <a:rPr lang="en-US" altLang="ja-JP" sz="1800" b="1" dirty="0" err="1" smtClean="0">
                    <a:solidFill>
                      <a:prstClr val="white"/>
                    </a:solidFill>
                  </a:rPr>
                  <a:t>UsFiN</a:t>
                </a:r>
                <a:r>
                  <a:rPr lang="en-US" altLang="ja-JP" sz="1800" b="1" dirty="0" smtClean="0">
                    <a:solidFill>
                      <a:prstClr val="white"/>
                    </a:solidFill>
                  </a:rPr>
                  <a:t> 87, 65,  ARA&amp;A  3, 297 (1965) </a:t>
                </a:r>
              </a:p>
              <a:p>
                <a:pPr eaLnBrk="0" fontAlgn="base" latinLnBrk="0" hangingPunct="0">
                  <a:spcBef>
                    <a:spcPts val="600"/>
                  </a:spcBef>
                  <a:spcAft>
                    <a:spcPct val="0"/>
                  </a:spcAft>
                </a:pPr>
                <a:r>
                  <a:rPr lang="en-US" altLang="ja-JP" sz="1800" b="1" dirty="0">
                    <a:solidFill>
                      <a:prstClr val="white"/>
                    </a:solidFill>
                  </a:rPr>
                  <a:t> </a:t>
                </a:r>
                <a:r>
                  <a:rPr lang="en-US" altLang="ja-JP" sz="1800" b="1" dirty="0" smtClean="0">
                    <a:solidFill>
                      <a:prstClr val="white"/>
                    </a:solidFill>
                  </a:rPr>
                  <a:t>                </a:t>
                </a:r>
                <a:r>
                  <a:rPr lang="en-US" altLang="ja-JP" sz="1800" b="1" dirty="0" err="1" smtClean="0">
                    <a:solidFill>
                      <a:prstClr val="white"/>
                    </a:solidFill>
                  </a:rPr>
                  <a:t>T.Kajino</a:t>
                </a:r>
                <a:r>
                  <a:rPr lang="en-US" altLang="ja-JP" sz="1800" b="1" dirty="0" smtClean="0">
                    <a:solidFill>
                      <a:prstClr val="white"/>
                    </a:solidFill>
                  </a:rPr>
                  <a:t> et al., </a:t>
                </a:r>
                <a:r>
                  <a:rPr lang="en-US" altLang="ja-JP" sz="1800" b="1" dirty="0" err="1" smtClean="0">
                    <a:solidFill>
                      <a:prstClr val="white"/>
                    </a:solidFill>
                  </a:rPr>
                  <a:t>ApJ</a:t>
                </a:r>
                <a:r>
                  <a:rPr lang="en-US" altLang="ja-JP" sz="1800" b="1" dirty="0" smtClean="0">
                    <a:solidFill>
                      <a:prstClr val="white"/>
                    </a:solidFill>
                  </a:rPr>
                  <a:t> 782, 70 (2014) </a:t>
                </a:r>
                <a:endParaRPr lang="en-US" altLang="ja-JP" sz="1800" b="1" dirty="0">
                  <a:solidFill>
                    <a:prstClr val="white"/>
                  </a:solidFill>
                </a:endParaRPr>
              </a:p>
              <a:p>
                <a:pPr eaLnBrk="0" fontAlgn="base" latinLnBrk="0" hangingPunct="0">
                  <a:spcBef>
                    <a:spcPts val="1200"/>
                  </a:spcBef>
                  <a:spcAft>
                    <a:spcPct val="0"/>
                  </a:spcAft>
                </a:pPr>
                <a:r>
                  <a:rPr lang="en-US" altLang="ja-JP" sz="2400" b="1" dirty="0" smtClean="0">
                    <a:solidFill>
                      <a:prstClr val="white"/>
                    </a:solidFill>
                  </a:rPr>
                  <a:t>         However, Scalar particle   (not PS particle)</a:t>
                </a:r>
              </a:p>
              <a:p>
                <a:pPr eaLnBrk="0" fontAlgn="base" latinLnBrk="0" hangingPunct="0">
                  <a:spcBef>
                    <a:spcPts val="1800"/>
                  </a:spcBef>
                  <a:spcAft>
                    <a:spcPct val="0"/>
                  </a:spcAft>
                </a:pPr>
                <a:r>
                  <a:rPr lang="ja-JP" altLang="en-US" sz="2400" b="1" dirty="0" smtClean="0">
                    <a:solidFill>
                      <a:prstClr val="white"/>
                    </a:solidFill>
                  </a:rPr>
                  <a:t>　　　</a:t>
                </a:r>
                <a:r>
                  <a:rPr lang="en-US" altLang="ja-JP" sz="2400" b="1" dirty="0" smtClean="0">
                    <a:solidFill>
                      <a:prstClr val="white"/>
                    </a:solidFill>
                  </a:rPr>
                  <a:t>PV coupling    source term                            </a:t>
                </a:r>
              </a:p>
              <a:p>
                <a:pPr eaLnBrk="0" fontAlgn="base" latinLnBrk="0" hangingPunct="0">
                  <a:spcBef>
                    <a:spcPts val="800"/>
                  </a:spcBef>
                  <a:spcAft>
                    <a:spcPct val="0"/>
                  </a:spcAft>
                </a:pPr>
                <a:r>
                  <a:rPr lang="en-US" altLang="ja-JP" sz="2400" b="1" dirty="0" smtClean="0">
                    <a:solidFill>
                      <a:prstClr val="white"/>
                    </a:solidFill>
                  </a:rPr>
                  <a:t>                                      </a:t>
                </a:r>
                <a14:m>
                  <m:oMath xmlns:m="http://schemas.openxmlformats.org/officeDocument/2006/math">
                    <m:r>
                      <a:rPr lang="en-US" altLang="ja-JP" sz="2400" b="1" i="1" smtClean="0">
                        <a:solidFill>
                          <a:prstClr val="white"/>
                        </a:solidFill>
                        <a:latin typeface="Cambria Math" panose="02040503050406030204" pitchFamily="18" charset="0"/>
                      </a:rPr>
                      <m:t>𝒒</m:t>
                    </m:r>
                    <m:r>
                      <a:rPr lang="en-US" altLang="ja-JP" sz="2400" b="1" i="1" smtClean="0">
                        <a:solidFill>
                          <a:prstClr val="white"/>
                        </a:solidFill>
                        <a:latin typeface="Cambria Math" panose="02040503050406030204" pitchFamily="18" charset="0"/>
                        <a:ea typeface="Cambria Math" panose="02040503050406030204" pitchFamily="18" charset="0"/>
                      </a:rPr>
                      <m:t>⊥</m:t>
                    </m:r>
                    <m:r>
                      <a:rPr lang="en-US" altLang="ja-JP" sz="2400" b="1" i="1" smtClean="0">
                        <a:solidFill>
                          <a:prstClr val="white"/>
                        </a:solidFill>
                        <a:latin typeface="Cambria Math" panose="02040503050406030204" pitchFamily="18" charset="0"/>
                        <a:ea typeface="Cambria Math" panose="02040503050406030204" pitchFamily="18" charset="0"/>
                      </a:rPr>
                      <m:t>𝑩</m:t>
                    </m:r>
                    <m:r>
                      <a:rPr lang="en-US" altLang="ja-JP" sz="2400" b="1" i="1" smtClean="0">
                        <a:solidFill>
                          <a:prstClr val="white"/>
                        </a:solidFill>
                        <a:latin typeface="Cambria Math" panose="02040503050406030204" pitchFamily="18" charset="0"/>
                        <a:ea typeface="Cambria Math" panose="02040503050406030204" pitchFamily="18" charset="0"/>
                      </a:rPr>
                      <m:t> </m:t>
                    </m:r>
                  </m:oMath>
                </a14:m>
                <a:r>
                  <a:rPr lang="en-US" altLang="ja-JP" sz="2400" b="1" dirty="0" smtClean="0">
                    <a:solidFill>
                      <a:prstClr val="white"/>
                    </a:solidFill>
                  </a:rPr>
                  <a:t>     </a:t>
                </a:r>
                <a:r>
                  <a:rPr lang="en-US" altLang="ja-JP" sz="2400" b="1" dirty="0" smtClean="0">
                    <a:solidFill>
                      <a:srgbClr val="FFCC00"/>
                    </a:solidFill>
                  </a:rPr>
                  <a:t>Spin Flip </a:t>
                </a:r>
                <a:r>
                  <a:rPr lang="en-US" altLang="ja-JP" sz="2400" b="1" dirty="0" smtClean="0">
                    <a:solidFill>
                      <a:prstClr val="white"/>
                    </a:solidFill>
                  </a:rPr>
                  <a:t>process is dominant?</a:t>
                </a:r>
              </a:p>
              <a:p>
                <a:pPr eaLnBrk="0" fontAlgn="base" latinLnBrk="0" hangingPunct="0">
                  <a:spcBef>
                    <a:spcPts val="2000"/>
                  </a:spcBef>
                  <a:spcAft>
                    <a:spcPct val="0"/>
                  </a:spcAft>
                </a:pPr>
                <a:r>
                  <a:rPr lang="en-US" altLang="ja-JP" sz="2400" b="1" dirty="0" smtClean="0">
                    <a:solidFill>
                      <a:prstClr val="white"/>
                    </a:solidFill>
                  </a:rPr>
                  <a:t>   Anomalous Magnetic Moment </a:t>
                </a:r>
                <a:r>
                  <a:rPr lang="ja-JP" altLang="en-US" sz="2400" b="1" dirty="0" smtClean="0">
                    <a:solidFill>
                      <a:prstClr val="white"/>
                    </a:solidFill>
                  </a:rPr>
                  <a:t>⇒　</a:t>
                </a:r>
                <a:r>
                  <a:rPr lang="en-US" altLang="ja-JP" sz="2400" b="1" dirty="0" smtClean="0">
                    <a:solidFill>
                      <a:prstClr val="white"/>
                    </a:solidFill>
                  </a:rPr>
                  <a:t>Tensor field kinematics                  </a:t>
                </a:r>
                <a:endParaRPr lang="en-US" altLang="ja-JP" sz="2400" b="1" dirty="0">
                  <a:solidFill>
                    <a:prstClr val="white"/>
                  </a:solidFill>
                </a:endParaRPr>
              </a:p>
            </p:txBody>
          </p:sp>
        </mc:Choice>
        <mc:Fallback xmlns="">
          <p:sp>
            <p:nvSpPr>
              <p:cNvPr id="24579" name="テキスト ボックス 2"/>
              <p:cNvSpPr txBox="1">
                <a:spLocks noRot="1" noChangeAspect="1" noMove="1" noResize="1" noEditPoints="1" noAdjustHandles="1" noChangeArrowheads="1" noChangeShapeType="1" noTextEdit="1"/>
              </p:cNvSpPr>
              <p:nvPr/>
            </p:nvSpPr>
            <p:spPr bwMode="auto">
              <a:xfrm>
                <a:off x="251520" y="1052513"/>
                <a:ext cx="8640960" cy="5767413"/>
              </a:xfrm>
              <a:prstGeom prst="rect">
                <a:avLst/>
              </a:prstGeom>
              <a:blipFill rotWithShape="1">
                <a:blip r:embed="rId4" cstate="print"/>
                <a:stretch>
                  <a:fillRect l="-705" t="-740" r="-8745" b="-1586"/>
                </a:stretch>
              </a:blip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ko-KR" altLang="en-US">
                    <a:noFill/>
                  </a:rPr>
                  <a:t> </a:t>
                </a:r>
              </a:p>
            </p:txBody>
          </p:sp>
        </mc:Fallback>
      </mc:AlternateContent>
      <p:graphicFrame>
        <p:nvGraphicFramePr>
          <p:cNvPr id="4" name="オブジェクト 3"/>
          <p:cNvGraphicFramePr>
            <a:graphicFrameLocks noChangeAspect="1"/>
          </p:cNvGraphicFramePr>
          <p:nvPr>
            <p:extLst>
              <p:ext uri="{D42A27DB-BD31-4B8C-83A1-F6EECF244321}">
                <p14:modId xmlns:p14="http://schemas.microsoft.com/office/powerpoint/2010/main" val="3935592811"/>
              </p:ext>
            </p:extLst>
          </p:nvPr>
        </p:nvGraphicFramePr>
        <p:xfrm>
          <a:off x="4860032" y="5301208"/>
          <a:ext cx="1404352" cy="467230"/>
        </p:xfrm>
        <a:graphic>
          <a:graphicData uri="http://schemas.openxmlformats.org/presentationml/2006/ole">
            <mc:AlternateContent xmlns:mc="http://schemas.openxmlformats.org/markup-compatibility/2006">
              <mc:Choice xmlns:v="urn:schemas-microsoft-com:vml" Requires="v">
                <p:oleObj spid="_x0000_s10247" name="数式" r:id="rId5" imgW="761669" imgH="253890" progId="Equation.3">
                  <p:embed/>
                </p:oleObj>
              </mc:Choice>
              <mc:Fallback>
                <p:oleObj name="数式" r:id="rId5" imgW="761669" imgH="25389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032" y="5301208"/>
                        <a:ext cx="1404352" cy="467230"/>
                      </a:xfrm>
                      <a:prstGeom prst="rect">
                        <a:avLst/>
                      </a:prstGeom>
                      <a:solidFill>
                        <a:srgbClr val="FFFFCC"/>
                      </a:solidFill>
                      <a:ln w="9525">
                        <a:solidFill>
                          <a:srgbClr val="FF0000"/>
                        </a:solidFill>
                        <a:miter lim="800000"/>
                        <a:headEnd/>
                        <a:tailEnd/>
                      </a:ln>
                    </p:spPr>
                  </p:pic>
                </p:oleObj>
              </mc:Fallback>
            </mc:AlternateContent>
          </a:graphicData>
        </a:graphic>
      </p:graphicFrame>
      <p:pic>
        <p:nvPicPr>
          <p:cNvPr id="11" name="Picture 2"/>
          <p:cNvPicPr>
            <a:picLocks noChangeAspect="1" noChangeArrowheads="1"/>
          </p:cNvPicPr>
          <p:nvPr/>
        </p:nvPicPr>
        <p:blipFill>
          <a:blip r:embed="rId7" cstate="print"/>
          <a:srcRect/>
          <a:stretch>
            <a:fillRect/>
          </a:stretch>
        </p:blipFill>
        <p:spPr bwMode="auto">
          <a:xfrm>
            <a:off x="0" y="4509120"/>
            <a:ext cx="9144000" cy="2348880"/>
          </a:xfrm>
          <a:prstGeom prst="rect">
            <a:avLst/>
          </a:prstGeom>
          <a:noFill/>
          <a:ln w="9525">
            <a:noFill/>
            <a:miter lim="800000"/>
            <a:headEnd/>
            <a:tailEnd/>
          </a:ln>
        </p:spPr>
      </p:pic>
      <p:pic>
        <p:nvPicPr>
          <p:cNvPr id="5" name="Picture 6"/>
          <p:cNvPicPr>
            <a:picLocks noChangeAspect="1" noChangeArrowheads="1"/>
          </p:cNvPicPr>
          <p:nvPr/>
        </p:nvPicPr>
        <p:blipFill>
          <a:blip r:embed="rId8" cstate="print"/>
          <a:srcRect/>
          <a:stretch>
            <a:fillRect/>
          </a:stretch>
        </p:blipFill>
        <p:spPr bwMode="auto">
          <a:xfrm>
            <a:off x="5724127" y="3501008"/>
            <a:ext cx="984109" cy="288032"/>
          </a:xfrm>
          <a:prstGeom prst="rect">
            <a:avLst/>
          </a:prstGeom>
          <a:noFill/>
          <a:ln w="9525">
            <a:noFill/>
            <a:miter lim="800000"/>
            <a:headEnd/>
            <a:tailEnd/>
          </a:ln>
        </p:spPr>
      </p:pic>
      <p:pic>
        <p:nvPicPr>
          <p:cNvPr id="12" name="Picture 1"/>
          <p:cNvPicPr>
            <a:picLocks noChangeAspect="1" noChangeArrowheads="1"/>
          </p:cNvPicPr>
          <p:nvPr/>
        </p:nvPicPr>
        <p:blipFill>
          <a:blip r:embed="rId9" cstate="print"/>
          <a:srcRect/>
          <a:stretch>
            <a:fillRect/>
          </a:stretch>
        </p:blipFill>
        <p:spPr bwMode="auto">
          <a:xfrm>
            <a:off x="0" y="836712"/>
            <a:ext cx="7812360" cy="3672408"/>
          </a:xfrm>
          <a:prstGeom prst="rect">
            <a:avLst/>
          </a:prstGeom>
          <a:solidFill>
            <a:schemeClr val="tx1"/>
          </a:solidFill>
          <a:ln w="9525">
            <a:noFill/>
            <a:miter lim="800000"/>
            <a:headEnd/>
            <a:tailEnd/>
          </a:ln>
        </p:spPr>
      </p:pic>
      <p:pic>
        <p:nvPicPr>
          <p:cNvPr id="13" name="Picture 2" descr="https://encrypted-tbn0.gstatic.com/images?q=tbn:ANd9GcRsPFTolxj3v5vN9j3q7WTcuAQBSFUJc_UT3iQByaJlRdmJU72oxA">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57975" y="0"/>
            <a:ext cx="2486025" cy="2514600"/>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직선 화살표 연결선 14"/>
          <p:cNvCxnSpPr>
            <a:endCxn id="13" idx="1"/>
          </p:cNvCxnSpPr>
          <p:nvPr/>
        </p:nvCxnSpPr>
        <p:spPr>
          <a:xfrm flipV="1">
            <a:off x="3131840" y="1257300"/>
            <a:ext cx="3526135" cy="152362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2054" name="Picture 6"/>
          <p:cNvPicPr>
            <a:picLocks noChangeAspect="1" noChangeArrowheads="1"/>
          </p:cNvPicPr>
          <p:nvPr/>
        </p:nvPicPr>
        <p:blipFill>
          <a:blip r:embed="rId12" cstate="print"/>
          <a:srcRect/>
          <a:stretch>
            <a:fillRect/>
          </a:stretch>
        </p:blipFill>
        <p:spPr bwMode="auto">
          <a:xfrm>
            <a:off x="4860032" y="1052736"/>
            <a:ext cx="1076325" cy="361950"/>
          </a:xfrm>
          <a:prstGeom prst="rect">
            <a:avLst/>
          </a:prstGeom>
          <a:noFill/>
          <a:ln w="9525">
            <a:noFill/>
            <a:miter lim="800000"/>
            <a:headEnd/>
            <a:tailEnd/>
          </a:ln>
        </p:spPr>
      </p:pic>
      <p:pic>
        <p:nvPicPr>
          <p:cNvPr id="2052" name="Picture 4"/>
          <p:cNvPicPr>
            <a:picLocks noChangeAspect="1" noChangeArrowheads="1"/>
          </p:cNvPicPr>
          <p:nvPr/>
        </p:nvPicPr>
        <p:blipFill>
          <a:blip r:embed="rId13" cstate="print"/>
          <a:srcRect/>
          <a:stretch>
            <a:fillRect/>
          </a:stretch>
        </p:blipFill>
        <p:spPr bwMode="auto">
          <a:xfrm>
            <a:off x="4355976" y="2780928"/>
            <a:ext cx="2590800" cy="647700"/>
          </a:xfrm>
          <a:prstGeom prst="rect">
            <a:avLst/>
          </a:prstGeom>
          <a:noFill/>
          <a:ln w="9525">
            <a:noFill/>
            <a:miter lim="800000"/>
            <a:headEnd/>
            <a:tailEnd/>
          </a:ln>
        </p:spPr>
      </p:pic>
      <p:cxnSp>
        <p:nvCxnSpPr>
          <p:cNvPr id="16" name="직선 화살표 연결선 15"/>
          <p:cNvCxnSpPr/>
          <p:nvPr/>
        </p:nvCxnSpPr>
        <p:spPr>
          <a:xfrm flipH="1">
            <a:off x="8028384" y="692696"/>
            <a:ext cx="360040" cy="36004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8" name="직선 화살표 연결선 17"/>
          <p:cNvCxnSpPr/>
          <p:nvPr/>
        </p:nvCxnSpPr>
        <p:spPr>
          <a:xfrm flipH="1" flipV="1">
            <a:off x="7956376" y="1412776"/>
            <a:ext cx="720080" cy="21602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8" name="구부러진 연결선 27"/>
          <p:cNvCxnSpPr/>
          <p:nvPr/>
        </p:nvCxnSpPr>
        <p:spPr>
          <a:xfrm rot="16200000" flipH="1">
            <a:off x="7992380" y="1808820"/>
            <a:ext cx="936104" cy="432048"/>
          </a:xfrm>
          <a:prstGeom prst="curved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구부러진 연결선 28"/>
          <p:cNvCxnSpPr/>
          <p:nvPr/>
        </p:nvCxnSpPr>
        <p:spPr>
          <a:xfrm rot="16200000" flipH="1">
            <a:off x="7956376" y="1196752"/>
            <a:ext cx="1368152" cy="648072"/>
          </a:xfrm>
          <a:prstGeom prst="curved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바닥글 개체 틀 2"/>
          <p:cNvSpPr>
            <a:spLocks noGrp="1"/>
          </p:cNvSpPr>
          <p:nvPr>
            <p:ph type="ftr" sz="quarter" idx="11"/>
          </p:nvPr>
        </p:nvSpPr>
        <p:spPr/>
        <p:txBody>
          <a:bodyPr/>
          <a:lstStyle/>
          <a:p>
            <a:pPr>
              <a:defRPr/>
            </a:pPr>
            <a:r>
              <a:rPr lang="en-US" altLang="ja-JP" smtClean="0">
                <a:solidFill>
                  <a:prstClr val="white"/>
                </a:solidFill>
              </a:rPr>
              <a:t>HaPhy, APCTP, Pohang, 13-14 Oct., 2017</a:t>
            </a:r>
            <a:endParaRPr lang="en-US" altLang="ja-JP">
              <a:solidFill>
                <a:prstClr val="white"/>
              </a:solidFill>
            </a:endParaRPr>
          </a:p>
        </p:txBody>
      </p:sp>
    </p:spTree>
    <p:extLst>
      <p:ext uri="{BB962C8B-B14F-4D97-AF65-F5344CB8AC3E}">
        <p14:creationId xmlns:p14="http://schemas.microsoft.com/office/powerpoint/2010/main" val="313446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52"/>
                                        </p:tgtEl>
                                        <p:attrNameLst>
                                          <p:attrName>style.visibility</p:attrName>
                                        </p:attrNameLst>
                                      </p:cBhvr>
                                      <p:to>
                                        <p:strVal val="visible"/>
                                      </p:to>
                                    </p:set>
                                    <p:anim calcmode="lin" valueType="num">
                                      <p:cBhvr additive="base">
                                        <p:cTn id="15" dur="500" fill="hold"/>
                                        <p:tgtEl>
                                          <p:spTgt spid="2052"/>
                                        </p:tgtEl>
                                        <p:attrNameLst>
                                          <p:attrName>ppt_x</p:attrName>
                                        </p:attrNameLst>
                                      </p:cBhvr>
                                      <p:tavLst>
                                        <p:tav tm="0">
                                          <p:val>
                                            <p:strVal val="#ppt_x"/>
                                          </p:val>
                                        </p:tav>
                                        <p:tav tm="100000">
                                          <p:val>
                                            <p:strVal val="#ppt_x"/>
                                          </p:val>
                                        </p:tav>
                                      </p:tavLst>
                                    </p:anim>
                                    <p:anim calcmode="lin" valueType="num">
                                      <p:cBhvr additive="base">
                                        <p:cTn id="16"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1+#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xit" presetSubtype="8" fill="hold" nodeType="clickEffect">
                                  <p:stCondLst>
                                    <p:cond delay="0"/>
                                  </p:stCondLst>
                                  <p:childTnLst>
                                    <p:anim calcmode="lin" valueType="num">
                                      <p:cBhvr additive="base">
                                        <p:cTn id="38" dur="500"/>
                                        <p:tgtEl>
                                          <p:spTgt spid="2052"/>
                                        </p:tgtEl>
                                        <p:attrNameLst>
                                          <p:attrName>ppt_x</p:attrName>
                                        </p:attrNameLst>
                                      </p:cBhvr>
                                      <p:tavLst>
                                        <p:tav tm="0">
                                          <p:val>
                                            <p:strVal val="ppt_x"/>
                                          </p:val>
                                        </p:tav>
                                        <p:tav tm="100000">
                                          <p:val>
                                            <p:strVal val="0-ppt_w/2"/>
                                          </p:val>
                                        </p:tav>
                                      </p:tavLst>
                                    </p:anim>
                                    <p:anim calcmode="lin" valueType="num">
                                      <p:cBhvr additive="base">
                                        <p:cTn id="39" dur="500"/>
                                        <p:tgtEl>
                                          <p:spTgt spid="2052"/>
                                        </p:tgtEl>
                                        <p:attrNameLst>
                                          <p:attrName>ppt_y</p:attrName>
                                        </p:attrNameLst>
                                      </p:cBhvr>
                                      <p:tavLst>
                                        <p:tav tm="0">
                                          <p:val>
                                            <p:strVal val="ppt_y"/>
                                          </p:val>
                                        </p:tav>
                                        <p:tav tm="100000">
                                          <p:val>
                                            <p:strVal val="ppt_y"/>
                                          </p:val>
                                        </p:tav>
                                      </p:tavLst>
                                    </p:anim>
                                    <p:set>
                                      <p:cBhvr>
                                        <p:cTn id="40" dur="1" fill="hold">
                                          <p:stCondLst>
                                            <p:cond delay="499"/>
                                          </p:stCondLst>
                                        </p:cTn>
                                        <p:tgtEl>
                                          <p:spTgt spid="2052"/>
                                        </p:tgtEl>
                                        <p:attrNameLst>
                                          <p:attrName>style.visibility</p:attrName>
                                        </p:attrNameLst>
                                      </p:cBhvr>
                                      <p:to>
                                        <p:strVal val="hidden"/>
                                      </p:to>
                                    </p:set>
                                  </p:childTnLst>
                                </p:cTn>
                              </p:par>
                              <p:par>
                                <p:cTn id="41" presetID="2" presetClass="exit" presetSubtype="8" fill="hold" nodeType="withEffect">
                                  <p:stCondLst>
                                    <p:cond delay="0"/>
                                  </p:stCondLst>
                                  <p:childTnLst>
                                    <p:anim calcmode="lin" valueType="num">
                                      <p:cBhvr additive="base">
                                        <p:cTn id="42" dur="500"/>
                                        <p:tgtEl>
                                          <p:spTgt spid="2054"/>
                                        </p:tgtEl>
                                        <p:attrNameLst>
                                          <p:attrName>ppt_x</p:attrName>
                                        </p:attrNameLst>
                                      </p:cBhvr>
                                      <p:tavLst>
                                        <p:tav tm="0">
                                          <p:val>
                                            <p:strVal val="ppt_x"/>
                                          </p:val>
                                        </p:tav>
                                        <p:tav tm="100000">
                                          <p:val>
                                            <p:strVal val="0-ppt_w/2"/>
                                          </p:val>
                                        </p:tav>
                                      </p:tavLst>
                                    </p:anim>
                                    <p:anim calcmode="lin" valueType="num">
                                      <p:cBhvr additive="base">
                                        <p:cTn id="43" dur="500"/>
                                        <p:tgtEl>
                                          <p:spTgt spid="2054"/>
                                        </p:tgtEl>
                                        <p:attrNameLst>
                                          <p:attrName>ppt_y</p:attrName>
                                        </p:attrNameLst>
                                      </p:cBhvr>
                                      <p:tavLst>
                                        <p:tav tm="0">
                                          <p:val>
                                            <p:strVal val="ppt_y"/>
                                          </p:val>
                                        </p:tav>
                                        <p:tav tm="100000">
                                          <p:val>
                                            <p:strVal val="ppt_y"/>
                                          </p:val>
                                        </p:tav>
                                      </p:tavLst>
                                    </p:anim>
                                    <p:set>
                                      <p:cBhvr>
                                        <p:cTn id="44" dur="1" fill="hold">
                                          <p:stCondLst>
                                            <p:cond delay="499"/>
                                          </p:stCondLst>
                                        </p:cTn>
                                        <p:tgtEl>
                                          <p:spTgt spid="2054"/>
                                        </p:tgtEl>
                                        <p:attrNameLst>
                                          <p:attrName>style.visibility</p:attrName>
                                        </p:attrNameLst>
                                      </p:cBhvr>
                                      <p:to>
                                        <p:strVal val="hidden"/>
                                      </p:to>
                                    </p:set>
                                  </p:childTnLst>
                                </p:cTn>
                              </p:par>
                              <p:par>
                                <p:cTn id="45" presetID="2" presetClass="exit" presetSubtype="2" fill="hold" nodeType="withEffect">
                                  <p:stCondLst>
                                    <p:cond delay="0"/>
                                  </p:stCondLst>
                                  <p:childTnLst>
                                    <p:anim calcmode="lin" valueType="num">
                                      <p:cBhvr additive="base">
                                        <p:cTn id="46" dur="500"/>
                                        <p:tgtEl>
                                          <p:spTgt spid="5"/>
                                        </p:tgtEl>
                                        <p:attrNameLst>
                                          <p:attrName>ppt_x</p:attrName>
                                        </p:attrNameLst>
                                      </p:cBhvr>
                                      <p:tavLst>
                                        <p:tav tm="0">
                                          <p:val>
                                            <p:strVal val="ppt_x"/>
                                          </p:val>
                                        </p:tav>
                                        <p:tav tm="100000">
                                          <p:val>
                                            <p:strVal val="1+ppt_w/2"/>
                                          </p:val>
                                        </p:tav>
                                      </p:tavLst>
                                    </p:anim>
                                    <p:anim calcmode="lin" valueType="num">
                                      <p:cBhvr additive="base">
                                        <p:cTn id="47" dur="500"/>
                                        <p:tgtEl>
                                          <p:spTgt spid="5"/>
                                        </p:tgtEl>
                                        <p:attrNameLst>
                                          <p:attrName>ppt_y</p:attrName>
                                        </p:attrNameLst>
                                      </p:cBhvr>
                                      <p:tavLst>
                                        <p:tav tm="0">
                                          <p:val>
                                            <p:strVal val="ppt_y"/>
                                          </p:val>
                                        </p:tav>
                                        <p:tav tm="100000">
                                          <p:val>
                                            <p:strVal val="ppt_y"/>
                                          </p:val>
                                        </p:tav>
                                      </p:tavLst>
                                    </p:anim>
                                    <p:set>
                                      <p:cBhvr>
                                        <p:cTn id="48" dur="1" fill="hold">
                                          <p:stCondLst>
                                            <p:cond delay="499"/>
                                          </p:stCondLst>
                                        </p:cTn>
                                        <p:tgtEl>
                                          <p:spTgt spid="5"/>
                                        </p:tgtEl>
                                        <p:attrNameLst>
                                          <p:attrName>style.visibility</p:attrName>
                                        </p:attrNameLst>
                                      </p:cBhvr>
                                      <p:to>
                                        <p:strVal val="hidden"/>
                                      </p:to>
                                    </p:set>
                                  </p:childTnLst>
                                </p:cTn>
                              </p:par>
                              <p:par>
                                <p:cTn id="49" presetID="2" presetClass="exit" presetSubtype="4" fill="hold" nodeType="withEffect">
                                  <p:stCondLst>
                                    <p:cond delay="0"/>
                                  </p:stCondLst>
                                  <p:childTnLst>
                                    <p:anim calcmode="lin" valueType="num">
                                      <p:cBhvr additive="base">
                                        <p:cTn id="50" dur="500"/>
                                        <p:tgtEl>
                                          <p:spTgt spid="12"/>
                                        </p:tgtEl>
                                        <p:attrNameLst>
                                          <p:attrName>ppt_x</p:attrName>
                                        </p:attrNameLst>
                                      </p:cBhvr>
                                      <p:tavLst>
                                        <p:tav tm="0">
                                          <p:val>
                                            <p:strVal val="ppt_x"/>
                                          </p:val>
                                        </p:tav>
                                        <p:tav tm="100000">
                                          <p:val>
                                            <p:strVal val="ppt_x"/>
                                          </p:val>
                                        </p:tav>
                                      </p:tavLst>
                                    </p:anim>
                                    <p:anim calcmode="lin" valueType="num">
                                      <p:cBhvr additive="base">
                                        <p:cTn id="51" dur="500"/>
                                        <p:tgtEl>
                                          <p:spTgt spid="12"/>
                                        </p:tgtEl>
                                        <p:attrNameLst>
                                          <p:attrName>ppt_y</p:attrName>
                                        </p:attrNameLst>
                                      </p:cBhvr>
                                      <p:tavLst>
                                        <p:tav tm="0">
                                          <p:val>
                                            <p:strVal val="ppt_y"/>
                                          </p:val>
                                        </p:tav>
                                        <p:tav tm="100000">
                                          <p:val>
                                            <p:strVal val="1+ppt_h/2"/>
                                          </p:val>
                                        </p:tav>
                                      </p:tavLst>
                                    </p:anim>
                                    <p:set>
                                      <p:cBhvr>
                                        <p:cTn id="52" dur="1" fill="hold">
                                          <p:stCondLst>
                                            <p:cond delay="499"/>
                                          </p:stCondLst>
                                        </p:cTn>
                                        <p:tgtEl>
                                          <p:spTgt spid="12"/>
                                        </p:tgtEl>
                                        <p:attrNameLst>
                                          <p:attrName>style.visibility</p:attrName>
                                        </p:attrNameLst>
                                      </p:cBhvr>
                                      <p:to>
                                        <p:strVal val="hidden"/>
                                      </p:to>
                                    </p:set>
                                  </p:childTnLst>
                                </p:cTn>
                              </p:par>
                              <p:par>
                                <p:cTn id="53" presetID="2" presetClass="exit" presetSubtype="4" fill="hold" nodeType="withEffect">
                                  <p:stCondLst>
                                    <p:cond delay="0"/>
                                  </p:stCondLst>
                                  <p:childTnLst>
                                    <p:anim calcmode="lin" valueType="num">
                                      <p:cBhvr additive="base">
                                        <p:cTn id="54" dur="500"/>
                                        <p:tgtEl>
                                          <p:spTgt spid="15"/>
                                        </p:tgtEl>
                                        <p:attrNameLst>
                                          <p:attrName>ppt_x</p:attrName>
                                        </p:attrNameLst>
                                      </p:cBhvr>
                                      <p:tavLst>
                                        <p:tav tm="0">
                                          <p:val>
                                            <p:strVal val="ppt_x"/>
                                          </p:val>
                                        </p:tav>
                                        <p:tav tm="100000">
                                          <p:val>
                                            <p:strVal val="ppt_x"/>
                                          </p:val>
                                        </p:tav>
                                      </p:tavLst>
                                    </p:anim>
                                    <p:anim calcmode="lin" valueType="num">
                                      <p:cBhvr additive="base">
                                        <p:cTn id="55" dur="500"/>
                                        <p:tgtEl>
                                          <p:spTgt spid="15"/>
                                        </p:tgtEl>
                                        <p:attrNameLst>
                                          <p:attrName>ppt_y</p:attrName>
                                        </p:attrNameLst>
                                      </p:cBhvr>
                                      <p:tavLst>
                                        <p:tav tm="0">
                                          <p:val>
                                            <p:strVal val="ppt_y"/>
                                          </p:val>
                                        </p:tav>
                                        <p:tav tm="100000">
                                          <p:val>
                                            <p:strVal val="1+ppt_h/2"/>
                                          </p:val>
                                        </p:tav>
                                      </p:tavLst>
                                    </p:anim>
                                    <p:set>
                                      <p:cBhvr>
                                        <p:cTn id="56" dur="1" fill="hold">
                                          <p:stCondLst>
                                            <p:cond delay="499"/>
                                          </p:stCondLst>
                                        </p:cTn>
                                        <p:tgtEl>
                                          <p:spTgt spid="15"/>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2" presetClass="exit" presetSubtype="4" fill="hold" nodeType="clickEffect">
                                  <p:stCondLst>
                                    <p:cond delay="0"/>
                                  </p:stCondLst>
                                  <p:childTnLst>
                                    <p:anim calcmode="lin" valueType="num">
                                      <p:cBhvr additive="base">
                                        <p:cTn id="60" dur="500"/>
                                        <p:tgtEl>
                                          <p:spTgt spid="11"/>
                                        </p:tgtEl>
                                        <p:attrNameLst>
                                          <p:attrName>ppt_x</p:attrName>
                                        </p:attrNameLst>
                                      </p:cBhvr>
                                      <p:tavLst>
                                        <p:tav tm="0">
                                          <p:val>
                                            <p:strVal val="ppt_x"/>
                                          </p:val>
                                        </p:tav>
                                        <p:tav tm="100000">
                                          <p:val>
                                            <p:strVal val="ppt_x"/>
                                          </p:val>
                                        </p:tav>
                                      </p:tavLst>
                                    </p:anim>
                                    <p:anim calcmode="lin" valueType="num">
                                      <p:cBhvr additive="base">
                                        <p:cTn id="61" dur="500"/>
                                        <p:tgtEl>
                                          <p:spTgt spid="11"/>
                                        </p:tgtEl>
                                        <p:attrNameLst>
                                          <p:attrName>ppt_y</p:attrName>
                                        </p:attrNameLst>
                                      </p:cBhvr>
                                      <p:tavLst>
                                        <p:tav tm="0">
                                          <p:val>
                                            <p:strVal val="ppt_y"/>
                                          </p:val>
                                        </p:tav>
                                        <p:tav tm="100000">
                                          <p:val>
                                            <p:strVal val="1+ppt_h/2"/>
                                          </p:val>
                                        </p:tav>
                                      </p:tavLst>
                                    </p:anim>
                                    <p:set>
                                      <p:cBhvr>
                                        <p:cTn id="6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251520" y="587350"/>
            <a:ext cx="5328592" cy="784231"/>
          </a:xfrm>
          <a:solidFill>
            <a:srgbClr val="FFFFCC"/>
          </a:solidFill>
        </p:spPr>
        <p:txBody>
          <a:bodyPr>
            <a:normAutofit fontScale="90000"/>
          </a:bodyPr>
          <a:lstStyle/>
          <a:p>
            <a:pPr algn="ctr"/>
            <a:r>
              <a:rPr kumimoji="1" lang="en-US" altLang="ja-JP" sz="2800" b="1" cap="none" dirty="0" smtClean="0">
                <a:solidFill>
                  <a:schemeClr val="bg2">
                    <a:lumMod val="60000"/>
                    <a:lumOff val="40000"/>
                  </a:schemeClr>
                </a:solidFill>
                <a:latin typeface="Century Schoolbook" panose="02040604050505020304" pitchFamily="18" charset="0"/>
              </a:rPr>
              <a:t>Temperature Dependence </a:t>
            </a:r>
            <a:r>
              <a:rPr kumimoji="1" lang="en-US" altLang="ja-JP" sz="2800" b="1" cap="none" dirty="0" smtClean="0">
                <a:solidFill>
                  <a:srgbClr val="FF0000"/>
                </a:solidFill>
                <a:latin typeface="Century Schoolbook" panose="02040604050505020304" pitchFamily="18" charset="0"/>
              </a:rPr>
              <a:t/>
            </a:r>
            <a:br>
              <a:rPr kumimoji="1" lang="en-US" altLang="ja-JP" sz="2800" b="1" cap="none" dirty="0" smtClean="0">
                <a:solidFill>
                  <a:srgbClr val="FF0000"/>
                </a:solidFill>
                <a:latin typeface="Century Schoolbook" panose="02040604050505020304" pitchFamily="18" charset="0"/>
              </a:rPr>
            </a:br>
            <a:r>
              <a:rPr lang="en-US" altLang="ja-JP" sz="2800" b="1" cap="none" dirty="0" smtClean="0">
                <a:solidFill>
                  <a:srgbClr val="00B050"/>
                </a:solidFill>
                <a:latin typeface="Century Schoolbook" panose="02040604050505020304" pitchFamily="18" charset="0"/>
              </a:rPr>
              <a:t>of</a:t>
            </a:r>
            <a:r>
              <a:rPr lang="en-US" altLang="ja-JP" sz="2800" b="1" cap="none" dirty="0" smtClean="0">
                <a:solidFill>
                  <a:srgbClr val="FF0000"/>
                </a:solidFill>
                <a:latin typeface="Century Schoolbook" panose="02040604050505020304" pitchFamily="18" charset="0"/>
              </a:rPr>
              <a:t> </a:t>
            </a:r>
            <a:r>
              <a:rPr kumimoji="1" lang="en-US" altLang="ja-JP" sz="2800" b="1" cap="none" dirty="0" err="1" smtClean="0">
                <a:solidFill>
                  <a:srgbClr val="FF0000"/>
                </a:solidFill>
                <a:latin typeface="Century Schoolbook" panose="02040604050505020304" pitchFamily="18" charset="0"/>
              </a:rPr>
              <a:t>Axion</a:t>
            </a:r>
            <a:r>
              <a:rPr kumimoji="1" lang="en-US" altLang="ja-JP" sz="2800" b="1" cap="none" dirty="0" smtClean="0">
                <a:solidFill>
                  <a:srgbClr val="FF0000"/>
                </a:solidFill>
                <a:latin typeface="Century Schoolbook" panose="02040604050505020304" pitchFamily="18" charset="0"/>
              </a:rPr>
              <a:t> </a:t>
            </a:r>
            <a:r>
              <a:rPr kumimoji="1" lang="en-US" altLang="ja-JP" sz="2800" b="1" cap="none" dirty="0" smtClean="0">
                <a:solidFill>
                  <a:srgbClr val="990099"/>
                </a:solidFill>
                <a:latin typeface="Century Schoolbook" panose="02040604050505020304" pitchFamily="18" charset="0"/>
              </a:rPr>
              <a:t>Luminosity</a:t>
            </a:r>
            <a:endParaRPr kumimoji="1" lang="ja-JP" altLang="en-US" sz="2800" b="1" cap="none" dirty="0">
              <a:solidFill>
                <a:srgbClr val="990099"/>
              </a:solidFill>
              <a:latin typeface="Century Schoolbook" panose="02040604050505020304" pitchFamily="18" charset="0"/>
            </a:endParaRPr>
          </a:p>
        </p:txBody>
      </p:sp>
      <p:grpSp>
        <p:nvGrpSpPr>
          <p:cNvPr id="2" name="グループ化 1"/>
          <p:cNvGrpSpPr/>
          <p:nvPr/>
        </p:nvGrpSpPr>
        <p:grpSpPr>
          <a:xfrm>
            <a:off x="5875664" y="510856"/>
            <a:ext cx="3166190" cy="1011624"/>
            <a:chOff x="5688635" y="798519"/>
            <a:chExt cx="3166190" cy="1011624"/>
          </a:xfrm>
        </p:grpSpPr>
        <p:sp>
          <p:nvSpPr>
            <p:cNvPr id="6" name="テキスト ボックス 5"/>
            <p:cNvSpPr txBox="1"/>
            <p:nvPr/>
          </p:nvSpPr>
          <p:spPr>
            <a:xfrm>
              <a:off x="5688635" y="798519"/>
              <a:ext cx="3166190" cy="1011624"/>
            </a:xfrm>
            <a:prstGeom prst="rect">
              <a:avLst/>
            </a:prstGeom>
            <a:solidFill>
              <a:srgbClr val="CCFFFF"/>
            </a:solidFill>
            <a:ln w="50800" cmpd="dbl">
              <a:solidFill>
                <a:srgbClr val="FF0000"/>
              </a:solidFill>
            </a:ln>
          </p:spPr>
          <p:txBody>
            <a:bodyPr wrap="square" rtlCol="0">
              <a:spAutoFit/>
            </a:bodyPr>
            <a:lstStyle/>
            <a:p>
              <a:pPr algn="ctr" eaLnBrk="0" fontAlgn="base" latinLnBrk="0" hangingPunct="0">
                <a:lnSpc>
                  <a:spcPts val="2800"/>
                </a:lnSpc>
                <a:spcBef>
                  <a:spcPts val="1800"/>
                </a:spcBef>
                <a:spcAft>
                  <a:spcPct val="0"/>
                </a:spcAft>
              </a:pPr>
              <a:r>
                <a:rPr kumimoji="1" lang="en-US" altLang="ja-JP" sz="2000" b="1" dirty="0">
                  <a:solidFill>
                    <a:srgbClr val="00B050"/>
                  </a:solidFill>
                  <a:latin typeface="Times New Roman" panose="02020603050405020304" pitchFamily="18" charset="0"/>
                </a:rPr>
                <a:t>Axion</a:t>
              </a:r>
              <a:r>
                <a:rPr kumimoji="1" lang="en-US" altLang="ja-JP" sz="2000" b="1" dirty="0">
                  <a:solidFill>
                    <a:srgbClr val="18276C">
                      <a:lumMod val="60000"/>
                      <a:lumOff val="40000"/>
                    </a:srgbClr>
                  </a:solidFill>
                  <a:latin typeface="Times New Roman" panose="02020603050405020304" pitchFamily="18" charset="0"/>
                </a:rPr>
                <a:t>–</a:t>
              </a:r>
              <a:r>
                <a:rPr kumimoji="1" lang="en-US" altLang="ja-JP" sz="2000" b="1" dirty="0">
                  <a:solidFill>
                    <a:srgbClr val="FF0000"/>
                  </a:solidFill>
                  <a:latin typeface="Times New Roman" panose="02020603050405020304" pitchFamily="18" charset="0"/>
                </a:rPr>
                <a:t>N</a:t>
              </a:r>
              <a:r>
                <a:rPr kumimoji="1" lang="en-US" altLang="ja-JP" sz="2000" b="1" dirty="0">
                  <a:solidFill>
                    <a:prstClr val="black"/>
                  </a:solidFill>
                  <a:latin typeface="Times New Roman" panose="02020603050405020304" pitchFamily="18" charset="0"/>
                </a:rPr>
                <a:t>,</a:t>
              </a:r>
              <a:r>
                <a:rPr kumimoji="1" lang="en-US" altLang="ja-JP" sz="2000" b="1" dirty="0">
                  <a:solidFill>
                    <a:prstClr val="white"/>
                  </a:solidFill>
                  <a:latin typeface="Times New Roman" panose="02020603050405020304" pitchFamily="18" charset="0"/>
                </a:rPr>
                <a:t> </a:t>
              </a:r>
              <a:r>
                <a:rPr kumimoji="1" lang="en-US" altLang="ja-JP" sz="2000" b="1" dirty="0">
                  <a:solidFill>
                    <a:srgbClr val="0066FF"/>
                  </a:solidFill>
                  <a:latin typeface="Times New Roman" panose="02020603050405020304" pitchFamily="18" charset="0"/>
                </a:rPr>
                <a:t>e</a:t>
              </a:r>
              <a:r>
                <a:rPr kumimoji="1" lang="en-US" altLang="ja-JP" sz="2000" b="1" dirty="0">
                  <a:solidFill>
                    <a:prstClr val="white"/>
                  </a:solidFill>
                  <a:latin typeface="Times New Roman" panose="02020603050405020304" pitchFamily="18" charset="0"/>
                </a:rPr>
                <a:t>   </a:t>
              </a:r>
              <a:r>
                <a:rPr kumimoji="1" lang="en-US" altLang="ja-JP" sz="2000" dirty="0">
                  <a:solidFill>
                    <a:prstClr val="black"/>
                  </a:solidFill>
                  <a:latin typeface="Times New Roman" panose="02020603050405020304" pitchFamily="18" charset="0"/>
                </a:rPr>
                <a:t>Coupling</a:t>
              </a:r>
              <a:endParaRPr kumimoji="1" lang="en-US" altLang="ja-JP" sz="2400" dirty="0">
                <a:solidFill>
                  <a:prstClr val="black"/>
                </a:solidFill>
                <a:latin typeface="Times New Roman" panose="02020603050405020304" pitchFamily="18" charset="0"/>
              </a:endParaRPr>
            </a:p>
            <a:p>
              <a:pPr algn="ctr" eaLnBrk="0" fontAlgn="base" latinLnBrk="0" hangingPunct="0">
                <a:lnSpc>
                  <a:spcPts val="2800"/>
                </a:lnSpc>
                <a:spcBef>
                  <a:spcPts val="1800"/>
                </a:spcBef>
                <a:spcAft>
                  <a:spcPct val="0"/>
                </a:spcAft>
              </a:pPr>
              <a:endParaRPr kumimoji="1" lang="en-US" altLang="ja-JP" sz="2000" dirty="0">
                <a:solidFill>
                  <a:prstClr val="black"/>
                </a:solidFill>
                <a:latin typeface="Times New Roman" panose="02020603050405020304" pitchFamily="18" charset="0"/>
              </a:endParaRPr>
            </a:p>
          </p:txBody>
        </p:sp>
        <p:graphicFrame>
          <p:nvGraphicFramePr>
            <p:cNvPr id="7" name="Object 11"/>
            <p:cNvGraphicFramePr>
              <a:graphicFrameLocks noChangeAspect="1"/>
            </p:cNvGraphicFramePr>
            <p:nvPr>
              <p:extLst>
                <p:ext uri="{D42A27DB-BD31-4B8C-83A1-F6EECF244321}">
                  <p14:modId xmlns:p14="http://schemas.microsoft.com/office/powerpoint/2010/main" val="3722782978"/>
                </p:ext>
              </p:extLst>
            </p:nvPr>
          </p:nvGraphicFramePr>
          <p:xfrm>
            <a:off x="5832651" y="1306808"/>
            <a:ext cx="2870802" cy="355807"/>
          </p:xfrm>
          <a:graphic>
            <a:graphicData uri="http://schemas.openxmlformats.org/presentationml/2006/ole">
              <mc:AlternateContent xmlns:mc="http://schemas.openxmlformats.org/markup-compatibility/2006">
                <mc:Choice xmlns:v="urn:schemas-microsoft-com:vml" Requires="v">
                  <p:oleObj spid="_x0000_s11276" name="数式" r:id="rId3" imgW="1739880" imgH="215640" progId="Equation.3">
                    <p:embed/>
                  </p:oleObj>
                </mc:Choice>
                <mc:Fallback>
                  <p:oleObj name="数式" r:id="rId3" imgW="1739880" imgH="215640" progId="Equation.3">
                    <p:embed/>
                    <p:pic>
                      <p:nvPicPr>
                        <p:cNvPr id="0" name=""/>
                        <p:cNvPicPr>
                          <a:picLocks noChangeAspect="1" noChangeArrowheads="1"/>
                        </p:cNvPicPr>
                        <p:nvPr/>
                      </p:nvPicPr>
                      <p:blipFill>
                        <a:blip r:embed="rId4"/>
                        <a:srcRect/>
                        <a:stretch>
                          <a:fillRect/>
                        </a:stretch>
                      </p:blipFill>
                      <p:spPr bwMode="auto">
                        <a:xfrm>
                          <a:off x="5832651" y="1306808"/>
                          <a:ext cx="2870802" cy="355807"/>
                        </a:xfrm>
                        <a:prstGeom prst="rect">
                          <a:avLst/>
                        </a:prstGeom>
                        <a:noFill/>
                        <a:ln w="57150" cmpd="dbl">
                          <a:noFill/>
                          <a:miter lim="800000"/>
                          <a:headEnd/>
                          <a:tailEnd/>
                        </a:ln>
                        <a:effectLst/>
                        <a:extLst/>
                      </p:spPr>
                    </p:pic>
                  </p:oleObj>
                </mc:Fallback>
              </mc:AlternateContent>
            </a:graphicData>
          </a:graphic>
        </p:graphicFrame>
      </p:grpSp>
      <p:graphicFrame>
        <p:nvGraphicFramePr>
          <p:cNvPr id="8" name="オブジェクト 7"/>
          <p:cNvGraphicFramePr>
            <a:graphicFrameLocks noChangeAspect="1"/>
          </p:cNvGraphicFramePr>
          <p:nvPr>
            <p:extLst>
              <p:ext uri="{D42A27DB-BD31-4B8C-83A1-F6EECF244321}">
                <p14:modId xmlns:p14="http://schemas.microsoft.com/office/powerpoint/2010/main" val="1076238444"/>
              </p:ext>
            </p:extLst>
          </p:nvPr>
        </p:nvGraphicFramePr>
        <p:xfrm>
          <a:off x="7308304" y="3281581"/>
          <a:ext cx="1733550" cy="1576388"/>
        </p:xfrm>
        <a:graphic>
          <a:graphicData uri="http://schemas.openxmlformats.org/presentationml/2006/ole">
            <mc:AlternateContent xmlns:mc="http://schemas.openxmlformats.org/markup-compatibility/2006">
              <mc:Choice xmlns:v="urn:schemas-microsoft-com:vml" Requires="v">
                <p:oleObj spid="_x0000_s11277" name="数式" r:id="rId5" imgW="1054080" imgH="965160" progId="Equation.3">
                  <p:embed/>
                </p:oleObj>
              </mc:Choice>
              <mc:Fallback>
                <p:oleObj name="数式" r:id="rId5" imgW="1054080" imgH="965160" progId="Equation.3">
                  <p:embed/>
                  <p:pic>
                    <p:nvPicPr>
                      <p:cNvPr id="0" name=""/>
                      <p:cNvPicPr/>
                      <p:nvPr/>
                    </p:nvPicPr>
                    <p:blipFill>
                      <a:blip r:embed="rId6"/>
                      <a:stretch>
                        <a:fillRect/>
                      </a:stretch>
                    </p:blipFill>
                    <p:spPr>
                      <a:xfrm>
                        <a:off x="7308304" y="3281581"/>
                        <a:ext cx="1733550" cy="1576388"/>
                      </a:xfrm>
                      <a:prstGeom prst="rect">
                        <a:avLst/>
                      </a:prstGeom>
                      <a:solidFill>
                        <a:schemeClr val="tx1"/>
                      </a:solidFill>
                      <a:ln w="38100" cmpd="dbl">
                        <a:solidFill>
                          <a:srgbClr val="00B0F0"/>
                        </a:solidFill>
                      </a:ln>
                    </p:spPr>
                  </p:pic>
                </p:oleObj>
              </mc:Fallback>
            </mc:AlternateContent>
          </a:graphicData>
        </a:graphic>
      </p:graphicFrame>
      <p:sp>
        <p:nvSpPr>
          <p:cNvPr id="10" name="テキスト ボックス 9"/>
          <p:cNvSpPr txBox="1"/>
          <p:nvPr/>
        </p:nvSpPr>
        <p:spPr>
          <a:xfrm>
            <a:off x="7308303" y="1619054"/>
            <a:ext cx="1604992" cy="1538883"/>
          </a:xfrm>
          <a:prstGeom prst="rect">
            <a:avLst/>
          </a:prstGeom>
          <a:noFill/>
        </p:spPr>
        <p:txBody>
          <a:bodyPr wrap="square" rtlCol="0">
            <a:spAutoFit/>
          </a:bodyPr>
          <a:lstStyle/>
          <a:p>
            <a:pPr algn="ctr" eaLnBrk="0" fontAlgn="base" latinLnBrk="0" hangingPunct="0">
              <a:spcBef>
                <a:spcPct val="0"/>
              </a:spcBef>
              <a:spcAft>
                <a:spcPct val="0"/>
              </a:spcAft>
            </a:pPr>
            <a:r>
              <a:rPr kumimoji="1" lang="en-US" altLang="ja-JP" sz="2000" b="1" dirty="0">
                <a:solidFill>
                  <a:prstClr val="white"/>
                </a:solidFill>
                <a:latin typeface="Times New Roman" panose="02020603050405020304" pitchFamily="18" charset="0"/>
              </a:rPr>
              <a:t>1/100  of Max. Value</a:t>
            </a:r>
          </a:p>
          <a:p>
            <a:pPr algn="ctr" eaLnBrk="0" fontAlgn="base" latinLnBrk="0" hangingPunct="0">
              <a:spcBef>
                <a:spcPct val="0"/>
              </a:spcBef>
              <a:spcAft>
                <a:spcPct val="0"/>
              </a:spcAft>
            </a:pPr>
            <a:r>
              <a:rPr kumimoji="1" lang="en-US" altLang="ja-JP" dirty="0">
                <a:solidFill>
                  <a:prstClr val="white"/>
                </a:solidFill>
                <a:latin typeface="Times New Roman" panose="02020603050405020304" pitchFamily="18" charset="0"/>
              </a:rPr>
              <a:t>N. Iwamoto, </a:t>
            </a:r>
            <a:r>
              <a:rPr kumimoji="1" lang="en-US" altLang="ja-JP" dirty="0">
                <a:solidFill>
                  <a:prstClr val="white"/>
                </a:solidFill>
                <a:latin typeface="Times New Roman" panose="02020603050405020304" pitchFamily="18" charset="0"/>
              </a:rPr>
              <a:t>PRL</a:t>
            </a:r>
            <a:r>
              <a:rPr kumimoji="1" lang="en-US" altLang="ja-JP" b="1" dirty="0">
                <a:solidFill>
                  <a:prstClr val="white"/>
                </a:solidFill>
                <a:latin typeface="Times New Roman" panose="02020603050405020304" pitchFamily="18" charset="0"/>
              </a:rPr>
              <a:t>53</a:t>
            </a:r>
            <a:r>
              <a:rPr kumimoji="1" lang="en-US" altLang="ja-JP" dirty="0">
                <a:solidFill>
                  <a:prstClr val="white"/>
                </a:solidFill>
                <a:latin typeface="Times New Roman" panose="02020603050405020304" pitchFamily="18" charset="0"/>
              </a:rPr>
              <a:t>, 1198 </a:t>
            </a:r>
            <a:r>
              <a:rPr kumimoji="1" lang="en-US" altLang="ja-JP" dirty="0">
                <a:solidFill>
                  <a:prstClr val="white"/>
                </a:solidFill>
                <a:latin typeface="Times New Roman" panose="02020603050405020304" pitchFamily="18" charset="0"/>
              </a:rPr>
              <a:t>(84</a:t>
            </a:r>
            <a:r>
              <a:rPr kumimoji="1" lang="en-US" altLang="ja-JP" dirty="0">
                <a:solidFill>
                  <a:prstClr val="white"/>
                </a:solidFill>
                <a:latin typeface="Times New Roman" panose="02020603050405020304" pitchFamily="18" charset="0"/>
              </a:rPr>
              <a:t>)</a:t>
            </a:r>
            <a:endParaRPr kumimoji="1" lang="ja-JP" altLang="en-US" dirty="0">
              <a:solidFill>
                <a:prstClr val="white"/>
              </a:solidFill>
              <a:latin typeface="Times New Roman" panose="02020603050405020304" pitchFamily="18" charset="0"/>
            </a:endParaRPr>
          </a:p>
        </p:txBody>
      </p:sp>
      <p:pic>
        <p:nvPicPr>
          <p:cNvPr id="9" name="図 8"/>
          <p:cNvPicPr>
            <a:picLocks noChangeAspect="1"/>
          </p:cNvPicPr>
          <p:nvPr/>
        </p:nvPicPr>
        <p:blipFill>
          <a:blip r:embed="rId7"/>
          <a:stretch>
            <a:fillRect/>
          </a:stretch>
        </p:blipFill>
        <p:spPr>
          <a:xfrm>
            <a:off x="107504" y="1642064"/>
            <a:ext cx="7088258" cy="5255968"/>
          </a:xfrm>
          <a:prstGeom prst="rect">
            <a:avLst/>
          </a:prstGeom>
        </p:spPr>
      </p:pic>
      <p:pic>
        <p:nvPicPr>
          <p:cNvPr id="11" name="図 10"/>
          <p:cNvPicPr>
            <a:picLocks noChangeAspect="1"/>
          </p:cNvPicPr>
          <p:nvPr/>
        </p:nvPicPr>
        <p:blipFill>
          <a:blip r:embed="rId8"/>
          <a:stretch>
            <a:fillRect/>
          </a:stretch>
        </p:blipFill>
        <p:spPr>
          <a:xfrm>
            <a:off x="7090181" y="5085184"/>
            <a:ext cx="2041237" cy="583211"/>
          </a:xfrm>
          <a:prstGeom prst="rect">
            <a:avLst/>
          </a:prstGeom>
          <a:ln w="31750">
            <a:solidFill>
              <a:srgbClr val="00B050"/>
            </a:solidFill>
          </a:ln>
        </p:spPr>
      </p:pic>
      <p:sp>
        <p:nvSpPr>
          <p:cNvPr id="3" name="テキスト ボックス 2"/>
          <p:cNvSpPr txBox="1"/>
          <p:nvPr/>
        </p:nvSpPr>
        <p:spPr>
          <a:xfrm>
            <a:off x="5371608" y="6525344"/>
            <a:ext cx="648072" cy="246221"/>
          </a:xfrm>
          <a:prstGeom prst="rect">
            <a:avLst/>
          </a:prstGeom>
          <a:solidFill>
            <a:schemeClr val="tx1"/>
          </a:solidFill>
        </p:spPr>
        <p:txBody>
          <a:bodyPr wrap="square" lIns="0" tIns="0" rIns="0" bIns="0" rtlCol="0">
            <a:spAutoFit/>
          </a:bodyPr>
          <a:lstStyle/>
          <a:p>
            <a:pPr eaLnBrk="0" fontAlgn="base" latinLnBrk="0" hangingPunct="0">
              <a:spcBef>
                <a:spcPct val="0"/>
              </a:spcBef>
              <a:spcAft>
                <a:spcPct val="0"/>
              </a:spcAft>
            </a:pPr>
            <a:r>
              <a:rPr kumimoji="1" lang="en-US" altLang="ja-JP" sz="1600" dirty="0">
                <a:solidFill>
                  <a:prstClr val="black"/>
                </a:solidFill>
                <a:latin typeface="Times New Roman" panose="02020603050405020304" pitchFamily="18" charset="0"/>
              </a:rPr>
              <a:t>(</a:t>
            </a:r>
            <a:r>
              <a:rPr kumimoji="1" lang="en-US" altLang="ja-JP" sz="1600" b="1" dirty="0" err="1">
                <a:solidFill>
                  <a:prstClr val="black"/>
                </a:solidFill>
                <a:latin typeface="Times New Roman" panose="02020603050405020304" pitchFamily="18" charset="0"/>
              </a:rPr>
              <a:t>keV</a:t>
            </a:r>
            <a:r>
              <a:rPr kumimoji="1" lang="en-US" altLang="ja-JP" sz="1600" b="1" dirty="0">
                <a:solidFill>
                  <a:prstClr val="black"/>
                </a:solidFill>
                <a:latin typeface="Times New Roman" panose="02020603050405020304" pitchFamily="18" charset="0"/>
              </a:rPr>
              <a:t>)</a:t>
            </a:r>
            <a:endParaRPr kumimoji="1" lang="ja-JP" altLang="en-US" sz="1600" b="1" dirty="0">
              <a:solidFill>
                <a:prstClr val="black"/>
              </a:solidFill>
              <a:latin typeface="Times New Roman" panose="02020603050405020304" pitchFamily="18" charset="0"/>
            </a:endParaRPr>
          </a:p>
        </p:txBody>
      </p:sp>
      <p:sp>
        <p:nvSpPr>
          <p:cNvPr id="12" name="Text Box 11"/>
          <p:cNvSpPr txBox="1">
            <a:spLocks noChangeArrowheads="1"/>
          </p:cNvSpPr>
          <p:nvPr/>
        </p:nvSpPr>
        <p:spPr bwMode="auto">
          <a:xfrm>
            <a:off x="0" y="0"/>
            <a:ext cx="3203848" cy="461665"/>
          </a:xfrm>
          <a:prstGeom prst="rect">
            <a:avLst/>
          </a:prstGeom>
          <a:solidFill>
            <a:sysClr val="windowText" lastClr="000000">
              <a:alpha val="87057"/>
            </a:sysClr>
          </a:solidFill>
          <a:ln w="57150" algn="ctr">
            <a:noFill/>
            <a:miter lim="800000"/>
            <a:headEnd/>
            <a:tailEnd/>
          </a:ln>
        </p:spPr>
        <p:txBody>
          <a:bodyPr wrap="square">
            <a:spAutoFit/>
          </a:bodyPr>
          <a:lstStyle/>
          <a:p>
            <a:pPr latinLnBrk="0">
              <a:defRPr/>
            </a:pPr>
            <a:r>
              <a:rPr lang="en-US" altLang="ko-KR" sz="2400" b="1" kern="0" dirty="0" err="1">
                <a:solidFill>
                  <a:prstClr val="white"/>
                </a:solidFill>
                <a:latin typeface="맑은 고딕"/>
              </a:rPr>
              <a:t>Magnetar</a:t>
            </a:r>
            <a:r>
              <a:rPr lang="en-US" altLang="ko-KR" sz="2400" b="1" kern="0" dirty="0">
                <a:solidFill>
                  <a:prstClr val="white"/>
                </a:solidFill>
                <a:latin typeface="맑은 고딕"/>
              </a:rPr>
              <a:t> &amp; </a:t>
            </a:r>
            <a:r>
              <a:rPr lang="en-US" altLang="ko-KR" sz="2400" b="1" kern="0" dirty="0" err="1">
                <a:solidFill>
                  <a:prstClr val="white"/>
                </a:solidFill>
                <a:latin typeface="맑은 고딕"/>
              </a:rPr>
              <a:t>SMaF</a:t>
            </a:r>
            <a:endParaRPr lang="en-US" altLang="ko-KR" b="1" kern="0" dirty="0">
              <a:solidFill>
                <a:prstClr val="white"/>
              </a:solidFill>
              <a:latin typeface="맑은 고딕"/>
            </a:endParaRPr>
          </a:p>
        </p:txBody>
      </p:sp>
      <p:sp>
        <p:nvSpPr>
          <p:cNvPr id="13" name="Text Box 12"/>
          <p:cNvSpPr txBox="1">
            <a:spLocks noChangeArrowheads="1"/>
          </p:cNvSpPr>
          <p:nvPr/>
        </p:nvSpPr>
        <p:spPr bwMode="auto">
          <a:xfrm>
            <a:off x="3059832" y="-18246"/>
            <a:ext cx="6084168" cy="461657"/>
          </a:xfrm>
          <a:prstGeom prst="rect">
            <a:avLst/>
          </a:prstGeom>
          <a:solidFill>
            <a:schemeClr val="tx1">
              <a:lumMod val="50000"/>
              <a:alpha val="79000"/>
            </a:schemeClr>
          </a:solidFill>
          <a:ln w="38100">
            <a:noFill/>
            <a:miter lim="800000"/>
            <a:headEnd/>
            <a:tailEnd/>
          </a:ln>
        </p:spPr>
        <p:txBody>
          <a:bodyPr wrap="square" lIns="91436" tIns="45716" rIns="91436" bIns="45716">
            <a:spAutoFit/>
          </a:bodyPr>
          <a:lstStyle/>
          <a:p>
            <a:pPr latinLnBrk="0">
              <a:defRPr/>
            </a:pPr>
            <a:r>
              <a:rPr lang="en-US" altLang="ko-KR" sz="2400" b="1" kern="0" dirty="0" err="1">
                <a:solidFill>
                  <a:prstClr val="white"/>
                </a:solidFill>
                <a:latin typeface="맑은 고딕"/>
              </a:rPr>
              <a:t>Axion</a:t>
            </a:r>
            <a:r>
              <a:rPr lang="en-US" altLang="ko-KR" sz="2400" b="1" kern="0" dirty="0">
                <a:solidFill>
                  <a:prstClr val="white"/>
                </a:solidFill>
                <a:latin typeface="맑은 고딕"/>
              </a:rPr>
              <a:t> Luminosity from </a:t>
            </a:r>
            <a:r>
              <a:rPr lang="en-US" altLang="ko-KR" sz="2400" b="1" kern="0" dirty="0" err="1">
                <a:solidFill>
                  <a:prstClr val="white"/>
                </a:solidFill>
                <a:latin typeface="맑은 고딕"/>
              </a:rPr>
              <a:t>Magnetar</a:t>
            </a:r>
            <a:endParaRPr lang="en-US" altLang="ko-KR" sz="2400" b="1" kern="0" dirty="0">
              <a:solidFill>
                <a:prstClr val="white"/>
              </a:solidFill>
              <a:latin typeface="맑은 고딕"/>
            </a:endParaRPr>
          </a:p>
        </p:txBody>
      </p:sp>
      <p:sp>
        <p:nvSpPr>
          <p:cNvPr id="5" name="바닥글 개체 틀 4"/>
          <p:cNvSpPr>
            <a:spLocks noGrp="1"/>
          </p:cNvSpPr>
          <p:nvPr>
            <p:ph type="ftr" sz="quarter" idx="11"/>
          </p:nvPr>
        </p:nvSpPr>
        <p:spPr/>
        <p:txBody>
          <a:bodyPr/>
          <a:lstStyle/>
          <a:p>
            <a:pPr>
              <a:defRPr/>
            </a:pPr>
            <a:r>
              <a:rPr lang="en-US" altLang="ja-JP" smtClean="0">
                <a:solidFill>
                  <a:prstClr val="white"/>
                </a:solidFill>
              </a:rPr>
              <a:t>HaPhy, APCTP, Pohang, 13-14 Oct., 2017</a:t>
            </a:r>
            <a:endParaRPr lang="en-US" altLang="ja-JP">
              <a:solidFill>
                <a:prstClr val="white"/>
              </a:solidFill>
            </a:endParaRPr>
          </a:p>
        </p:txBody>
      </p:sp>
    </p:spTree>
    <p:extLst>
      <p:ext uri="{BB962C8B-B14F-4D97-AF65-F5344CB8AC3E}">
        <p14:creationId xmlns:p14="http://schemas.microsoft.com/office/powerpoint/2010/main" val="2156674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51520" y="3212976"/>
            <a:ext cx="8229600" cy="1143000"/>
          </a:xfrm>
        </p:spPr>
        <p:txBody>
          <a:bodyPr/>
          <a:lstStyle/>
          <a:p>
            <a:r>
              <a:rPr lang="en-US" altLang="ko-KR" dirty="0" smtClean="0"/>
              <a:t>X-particles in BBN</a:t>
            </a:r>
            <a:endParaRPr lang="ko-KR" altLang="en-US" dirty="0"/>
          </a:p>
        </p:txBody>
      </p:sp>
    </p:spTree>
    <p:extLst>
      <p:ext uri="{BB962C8B-B14F-4D97-AF65-F5344CB8AC3E}">
        <p14:creationId xmlns:p14="http://schemas.microsoft.com/office/powerpoint/2010/main" val="1375110013"/>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図 2"/>
          <p:cNvPicPr>
            <a:picLocks noChangeAspect="1"/>
          </p:cNvPicPr>
          <p:nvPr/>
        </p:nvPicPr>
        <p:blipFill>
          <a:blip r:embed="rId3"/>
          <a:stretch>
            <a:fillRect/>
          </a:stretch>
        </p:blipFill>
        <p:spPr>
          <a:xfrm>
            <a:off x="395536" y="476672"/>
            <a:ext cx="4405068" cy="6192688"/>
          </a:xfrm>
          <a:prstGeom prst="rect">
            <a:avLst/>
          </a:prstGeom>
        </p:spPr>
      </p:pic>
      <p:pic>
        <p:nvPicPr>
          <p:cNvPr id="4" name="図 3"/>
          <p:cNvPicPr>
            <a:picLocks noChangeAspect="1"/>
          </p:cNvPicPr>
          <p:nvPr/>
        </p:nvPicPr>
        <p:blipFill>
          <a:blip r:embed="rId4"/>
          <a:stretch>
            <a:fillRect/>
          </a:stretch>
        </p:blipFill>
        <p:spPr>
          <a:xfrm>
            <a:off x="1763687" y="332656"/>
            <a:ext cx="964783" cy="355446"/>
          </a:xfrm>
          <a:prstGeom prst="rect">
            <a:avLst/>
          </a:prstGeom>
          <a:ln w="25400">
            <a:solidFill>
              <a:srgbClr val="FF9966"/>
            </a:solidFill>
          </a:ln>
        </p:spPr>
      </p:pic>
      <p:graphicFrame>
        <p:nvGraphicFramePr>
          <p:cNvPr id="5" name="オブジェクト 4"/>
          <p:cNvGraphicFramePr>
            <a:graphicFrameLocks noChangeAspect="1"/>
          </p:cNvGraphicFramePr>
          <p:nvPr>
            <p:extLst/>
          </p:nvPr>
        </p:nvGraphicFramePr>
        <p:xfrm>
          <a:off x="5098700" y="1600591"/>
          <a:ext cx="3227350" cy="758460"/>
        </p:xfrm>
        <a:graphic>
          <a:graphicData uri="http://schemas.openxmlformats.org/presentationml/2006/ole">
            <mc:AlternateContent xmlns:mc="http://schemas.openxmlformats.org/markup-compatibility/2006">
              <mc:Choice xmlns:v="urn:schemas-microsoft-com:vml" Requires="v">
                <p:oleObj spid="_x0000_s12305" name="数式" r:id="rId5" imgW="1777680" imgH="419040" progId="Equation.3">
                  <p:embed/>
                </p:oleObj>
              </mc:Choice>
              <mc:Fallback>
                <p:oleObj name="数式" r:id="rId5" imgW="1777680" imgH="419040" progId="Equation.3">
                  <p:embed/>
                  <p:pic>
                    <p:nvPicPr>
                      <p:cNvPr id="0" name=""/>
                      <p:cNvPicPr/>
                      <p:nvPr/>
                    </p:nvPicPr>
                    <p:blipFill>
                      <a:blip r:embed="rId6"/>
                      <a:stretch>
                        <a:fillRect/>
                      </a:stretch>
                    </p:blipFill>
                    <p:spPr>
                      <a:xfrm>
                        <a:off x="5098700" y="1600591"/>
                        <a:ext cx="3227350" cy="758460"/>
                      </a:xfrm>
                      <a:prstGeom prst="rect">
                        <a:avLst/>
                      </a:prstGeom>
                      <a:solidFill>
                        <a:schemeClr val="tx1"/>
                      </a:solidFill>
                    </p:spPr>
                  </p:pic>
                </p:oleObj>
              </mc:Fallback>
            </mc:AlternateContent>
          </a:graphicData>
        </a:graphic>
      </p:graphicFrame>
      <p:graphicFrame>
        <p:nvGraphicFramePr>
          <p:cNvPr id="6" name="オブジェクト 5"/>
          <p:cNvGraphicFramePr>
            <a:graphicFrameLocks noChangeAspect="1"/>
          </p:cNvGraphicFramePr>
          <p:nvPr>
            <p:extLst/>
          </p:nvPr>
        </p:nvGraphicFramePr>
        <p:xfrm>
          <a:off x="5069556" y="3788494"/>
          <a:ext cx="3657600" cy="2736850"/>
        </p:xfrm>
        <a:graphic>
          <a:graphicData uri="http://schemas.openxmlformats.org/presentationml/2006/ole">
            <mc:AlternateContent xmlns:mc="http://schemas.openxmlformats.org/markup-compatibility/2006">
              <mc:Choice xmlns:v="urn:schemas-microsoft-com:vml" Requires="v">
                <p:oleObj spid="_x0000_s12306" name="数式" r:id="rId7" imgW="2006280" imgH="1511280" progId="Equation.3">
                  <p:embed/>
                </p:oleObj>
              </mc:Choice>
              <mc:Fallback>
                <p:oleObj name="数式" r:id="rId7" imgW="2006280" imgH="1511280" progId="Equation.3">
                  <p:embed/>
                  <p:pic>
                    <p:nvPicPr>
                      <p:cNvPr id="0" name=""/>
                      <p:cNvPicPr/>
                      <p:nvPr/>
                    </p:nvPicPr>
                    <p:blipFill>
                      <a:blip r:embed="rId8"/>
                      <a:stretch>
                        <a:fillRect/>
                      </a:stretch>
                    </p:blipFill>
                    <p:spPr>
                      <a:xfrm>
                        <a:off x="5069556" y="3788494"/>
                        <a:ext cx="3657600" cy="2736850"/>
                      </a:xfrm>
                      <a:prstGeom prst="rect">
                        <a:avLst/>
                      </a:prstGeom>
                      <a:solidFill>
                        <a:schemeClr val="tx1"/>
                      </a:solidFill>
                    </p:spPr>
                  </p:pic>
                </p:oleObj>
              </mc:Fallback>
            </mc:AlternateContent>
          </a:graphicData>
        </a:graphic>
      </p:graphicFrame>
      <p:graphicFrame>
        <p:nvGraphicFramePr>
          <p:cNvPr id="7" name="オブジェクト 6"/>
          <p:cNvGraphicFramePr>
            <a:graphicFrameLocks noChangeAspect="1"/>
          </p:cNvGraphicFramePr>
          <p:nvPr>
            <p:extLst/>
          </p:nvPr>
        </p:nvGraphicFramePr>
        <p:xfrm>
          <a:off x="5197475" y="2565400"/>
          <a:ext cx="3416300" cy="763588"/>
        </p:xfrm>
        <a:graphic>
          <a:graphicData uri="http://schemas.openxmlformats.org/presentationml/2006/ole">
            <mc:AlternateContent xmlns:mc="http://schemas.openxmlformats.org/markup-compatibility/2006">
              <mc:Choice xmlns:v="urn:schemas-microsoft-com:vml" Requires="v">
                <p:oleObj spid="_x0000_s12307" name="数式" r:id="rId9" imgW="1981080" imgH="444240" progId="Equation.3">
                  <p:embed/>
                </p:oleObj>
              </mc:Choice>
              <mc:Fallback>
                <p:oleObj name="数式" r:id="rId9" imgW="1981080" imgH="444240" progId="Equation.3">
                  <p:embed/>
                  <p:pic>
                    <p:nvPicPr>
                      <p:cNvPr id="0" name=""/>
                      <p:cNvPicPr/>
                      <p:nvPr/>
                    </p:nvPicPr>
                    <p:blipFill>
                      <a:blip r:embed="rId10"/>
                      <a:stretch>
                        <a:fillRect/>
                      </a:stretch>
                    </p:blipFill>
                    <p:spPr>
                      <a:xfrm>
                        <a:off x="5197475" y="2565400"/>
                        <a:ext cx="3416300" cy="763588"/>
                      </a:xfrm>
                      <a:prstGeom prst="rect">
                        <a:avLst/>
                      </a:prstGeom>
                      <a:solidFill>
                        <a:schemeClr val="tx1"/>
                      </a:solidFill>
                    </p:spPr>
                  </p:pic>
                </p:oleObj>
              </mc:Fallback>
            </mc:AlternateContent>
          </a:graphicData>
        </a:graphic>
      </p:graphicFrame>
      <p:pic>
        <p:nvPicPr>
          <p:cNvPr id="8" name="図 7"/>
          <p:cNvPicPr>
            <a:picLocks noChangeAspect="1"/>
          </p:cNvPicPr>
          <p:nvPr/>
        </p:nvPicPr>
        <p:blipFill>
          <a:blip r:embed="rId11"/>
          <a:stretch>
            <a:fillRect/>
          </a:stretch>
        </p:blipFill>
        <p:spPr>
          <a:xfrm>
            <a:off x="6789950" y="466112"/>
            <a:ext cx="2118888" cy="605397"/>
          </a:xfrm>
          <a:prstGeom prst="rect">
            <a:avLst/>
          </a:prstGeom>
        </p:spPr>
      </p:pic>
      <p:sp>
        <p:nvSpPr>
          <p:cNvPr id="2" name="テキスト ボックス 1"/>
          <p:cNvSpPr txBox="1"/>
          <p:nvPr/>
        </p:nvSpPr>
        <p:spPr>
          <a:xfrm>
            <a:off x="5344223" y="478249"/>
            <a:ext cx="1244001" cy="707886"/>
          </a:xfrm>
          <a:prstGeom prst="rect">
            <a:avLst/>
          </a:prstGeom>
          <a:noFill/>
          <a:ln w="31750">
            <a:solidFill>
              <a:srgbClr val="DDFFDD"/>
            </a:solidFill>
          </a:ln>
        </p:spPr>
        <p:txBody>
          <a:bodyPr wrap="square" rtlCol="0">
            <a:spAutoFit/>
          </a:bodyPr>
          <a:lstStyle/>
          <a:p>
            <a:pPr algn="ctr" eaLnBrk="0" fontAlgn="base" latinLnBrk="0" hangingPunct="0">
              <a:spcBef>
                <a:spcPct val="0"/>
              </a:spcBef>
              <a:spcAft>
                <a:spcPct val="0"/>
              </a:spcAft>
            </a:pPr>
            <a:r>
              <a:rPr kumimoji="1" lang="en-US" altLang="ja-JP" sz="2000" b="1" dirty="0">
                <a:solidFill>
                  <a:srgbClr val="FFFF00"/>
                </a:solidFill>
                <a:latin typeface="Times New Roman" panose="02020603050405020304" pitchFamily="18" charset="0"/>
              </a:rPr>
              <a:t> Energy-Interval </a:t>
            </a:r>
            <a:endParaRPr kumimoji="1" lang="ja-JP" altLang="en-US" sz="2000" b="1" dirty="0">
              <a:solidFill>
                <a:srgbClr val="FFFF00"/>
              </a:solidFill>
              <a:latin typeface="Times New Roman" panose="02020603050405020304" pitchFamily="18" charset="0"/>
            </a:endParaRPr>
          </a:p>
        </p:txBody>
      </p:sp>
      <p:sp>
        <p:nvSpPr>
          <p:cNvPr id="9" name="바닥글 개체 틀 8"/>
          <p:cNvSpPr>
            <a:spLocks noGrp="1"/>
          </p:cNvSpPr>
          <p:nvPr>
            <p:ph type="ftr" sz="quarter" idx="11"/>
          </p:nvPr>
        </p:nvSpPr>
        <p:spPr/>
        <p:txBody>
          <a:bodyPr/>
          <a:lstStyle/>
          <a:p>
            <a:pPr>
              <a:defRPr/>
            </a:pPr>
            <a:r>
              <a:rPr lang="en-US" altLang="ja-JP" smtClean="0">
                <a:solidFill>
                  <a:prstClr val="white"/>
                </a:solidFill>
              </a:rPr>
              <a:t>HaPhy, APCTP, Pohang, 13-14 Oct., 2017</a:t>
            </a:r>
            <a:endParaRPr lang="en-US" altLang="ja-JP">
              <a:solidFill>
                <a:prstClr val="white"/>
              </a:solidFill>
            </a:endParaRPr>
          </a:p>
        </p:txBody>
      </p:sp>
    </p:spTree>
    <p:extLst>
      <p:ext uri="{BB962C8B-B14F-4D97-AF65-F5344CB8AC3E}">
        <p14:creationId xmlns:p14="http://schemas.microsoft.com/office/powerpoint/2010/main" val="3887546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14951" y="1275147"/>
            <a:ext cx="5439408" cy="3672408"/>
          </a:xfrm>
          <a:prstGeom prst="rect">
            <a:avLst/>
          </a:prstGeom>
        </p:spPr>
      </p:pic>
      <p:sp>
        <p:nvSpPr>
          <p:cNvPr id="2" name="タイトル 1"/>
          <p:cNvSpPr>
            <a:spLocks noGrp="1"/>
          </p:cNvSpPr>
          <p:nvPr>
            <p:ph type="title"/>
          </p:nvPr>
        </p:nvSpPr>
        <p:spPr>
          <a:xfrm>
            <a:off x="7751" y="598124"/>
            <a:ext cx="6868506" cy="504056"/>
          </a:xfrm>
        </p:spPr>
        <p:txBody>
          <a:bodyPr>
            <a:normAutofit fontScale="90000"/>
          </a:bodyPr>
          <a:lstStyle/>
          <a:p>
            <a:pPr algn="ctr"/>
            <a:r>
              <a:rPr kumimoji="1" lang="en-US" altLang="ja-JP" sz="2800" cap="none" dirty="0" smtClean="0">
                <a:solidFill>
                  <a:srgbClr val="FFFF99"/>
                </a:solidFill>
                <a:latin typeface="Century Schoolbook" panose="02040604050505020304" pitchFamily="18" charset="0"/>
              </a:rPr>
              <a:t>Density Dependence  of  </a:t>
            </a:r>
            <a:r>
              <a:rPr kumimoji="1" lang="en-US" altLang="ja-JP" sz="2800" cap="none" dirty="0" err="1" smtClean="0">
                <a:solidFill>
                  <a:srgbClr val="FDDF03"/>
                </a:solidFill>
                <a:latin typeface="Century Schoolbook" panose="02040604050505020304" pitchFamily="18" charset="0"/>
              </a:rPr>
              <a:t>Axion</a:t>
            </a:r>
            <a:r>
              <a:rPr kumimoji="1" lang="en-US" altLang="ja-JP" sz="2800" cap="none" dirty="0" smtClean="0">
                <a:solidFill>
                  <a:srgbClr val="FDDF03"/>
                </a:solidFill>
                <a:latin typeface="Century Schoolbook" panose="02040604050505020304" pitchFamily="18" charset="0"/>
              </a:rPr>
              <a:t> Luminosity</a:t>
            </a:r>
            <a:endParaRPr kumimoji="1" lang="ja-JP" altLang="en-US" sz="2800" cap="none" dirty="0">
              <a:solidFill>
                <a:srgbClr val="FDDF03"/>
              </a:solidFill>
              <a:latin typeface="Century Schoolbook" panose="02040604050505020304" pitchFamily="18" charset="0"/>
            </a:endParaRPr>
          </a:p>
        </p:txBody>
      </p:sp>
      <p:sp>
        <p:nvSpPr>
          <p:cNvPr id="5" name="テキスト ボックス 4"/>
          <p:cNvSpPr txBox="1"/>
          <p:nvPr/>
        </p:nvSpPr>
        <p:spPr>
          <a:xfrm>
            <a:off x="3275856" y="2874422"/>
            <a:ext cx="648072" cy="307777"/>
          </a:xfrm>
          <a:prstGeom prst="rect">
            <a:avLst/>
          </a:prstGeom>
          <a:noFill/>
        </p:spPr>
        <p:txBody>
          <a:bodyPr wrap="square" rtlCol="0">
            <a:spAutoFit/>
          </a:bodyPr>
          <a:lstStyle/>
          <a:p>
            <a:pPr eaLnBrk="0" fontAlgn="base" latinLnBrk="0" hangingPunct="0">
              <a:spcBef>
                <a:spcPct val="0"/>
              </a:spcBef>
              <a:spcAft>
                <a:spcPct val="0"/>
              </a:spcAft>
            </a:pPr>
            <a:r>
              <a:rPr kumimoji="1" lang="en-US" altLang="ja-JP" sz="1400" dirty="0">
                <a:solidFill>
                  <a:prstClr val="black"/>
                </a:solidFill>
                <a:latin typeface="Times New Roman" panose="02020603050405020304" pitchFamily="18" charset="0"/>
              </a:rPr>
              <a:t>MU</a:t>
            </a:r>
            <a:endParaRPr kumimoji="1" lang="ja-JP" altLang="en-US" sz="1400" dirty="0">
              <a:solidFill>
                <a:prstClr val="black"/>
              </a:solidFill>
              <a:latin typeface="Times New Roman" panose="02020603050405020304" pitchFamily="18" charset="0"/>
            </a:endParaRPr>
          </a:p>
        </p:txBody>
      </p:sp>
      <p:sp>
        <p:nvSpPr>
          <p:cNvPr id="6" name="テキスト ボックス 5"/>
          <p:cNvSpPr txBox="1"/>
          <p:nvPr/>
        </p:nvSpPr>
        <p:spPr>
          <a:xfrm>
            <a:off x="4644008" y="1988840"/>
            <a:ext cx="504056" cy="307777"/>
          </a:xfrm>
          <a:prstGeom prst="rect">
            <a:avLst/>
          </a:prstGeom>
          <a:noFill/>
        </p:spPr>
        <p:txBody>
          <a:bodyPr wrap="square" rtlCol="0">
            <a:spAutoFit/>
          </a:bodyPr>
          <a:lstStyle/>
          <a:p>
            <a:pPr eaLnBrk="0" fontAlgn="base" latinLnBrk="0" hangingPunct="0">
              <a:spcBef>
                <a:spcPct val="0"/>
              </a:spcBef>
              <a:spcAft>
                <a:spcPct val="0"/>
              </a:spcAft>
            </a:pPr>
            <a:r>
              <a:rPr kumimoji="1" lang="en-US" altLang="ja-JP" sz="1400" dirty="0">
                <a:solidFill>
                  <a:prstClr val="black"/>
                </a:solidFill>
                <a:latin typeface="Times New Roman" panose="02020603050405020304" pitchFamily="18" charset="0"/>
              </a:rPr>
              <a:t>D</a:t>
            </a:r>
            <a:r>
              <a:rPr kumimoji="1" lang="en-US" altLang="ja-JP" sz="1400" dirty="0">
                <a:solidFill>
                  <a:prstClr val="black"/>
                </a:solidFill>
                <a:latin typeface="Times New Roman" panose="02020603050405020304" pitchFamily="18" charset="0"/>
              </a:rPr>
              <a:t>U</a:t>
            </a:r>
            <a:endParaRPr kumimoji="1" lang="ja-JP" altLang="en-US" sz="1400" dirty="0">
              <a:solidFill>
                <a:prstClr val="black"/>
              </a:solidFill>
              <a:latin typeface="Times New Roman" panose="02020603050405020304" pitchFamily="18" charset="0"/>
            </a:endParaRPr>
          </a:p>
        </p:txBody>
      </p:sp>
      <p:pic>
        <p:nvPicPr>
          <p:cNvPr id="8" name="図 7"/>
          <p:cNvPicPr>
            <a:picLocks noChangeAspect="1"/>
          </p:cNvPicPr>
          <p:nvPr/>
        </p:nvPicPr>
        <p:blipFill>
          <a:blip r:embed="rId3"/>
          <a:stretch>
            <a:fillRect/>
          </a:stretch>
        </p:blipFill>
        <p:spPr>
          <a:xfrm>
            <a:off x="4788024" y="3717032"/>
            <a:ext cx="4228265" cy="3103575"/>
          </a:xfrm>
          <a:prstGeom prst="rect">
            <a:avLst/>
          </a:prstGeom>
        </p:spPr>
      </p:pic>
      <p:sp>
        <p:nvSpPr>
          <p:cNvPr id="9" name="テキスト ボックス 8"/>
          <p:cNvSpPr txBox="1"/>
          <p:nvPr/>
        </p:nvSpPr>
        <p:spPr>
          <a:xfrm>
            <a:off x="6228184" y="3111351"/>
            <a:ext cx="2520280" cy="461665"/>
          </a:xfrm>
          <a:prstGeom prst="rect">
            <a:avLst/>
          </a:prstGeom>
          <a:noFill/>
        </p:spPr>
        <p:txBody>
          <a:bodyPr wrap="square" rtlCol="0">
            <a:spAutoFit/>
          </a:bodyPr>
          <a:lstStyle/>
          <a:p>
            <a:pPr eaLnBrk="0" fontAlgn="base" latinLnBrk="0" hangingPunct="0">
              <a:spcBef>
                <a:spcPct val="0"/>
              </a:spcBef>
              <a:spcAft>
                <a:spcPct val="0"/>
              </a:spcAft>
            </a:pPr>
            <a:r>
              <a:rPr kumimoji="1" lang="en-US" altLang="ja-JP" sz="2400" b="1" dirty="0" err="1">
                <a:solidFill>
                  <a:srgbClr val="FFFF99"/>
                </a:solidFill>
                <a:latin typeface="Times New Roman" panose="02020603050405020304" pitchFamily="18" charset="0"/>
              </a:rPr>
              <a:t>SMaF</a:t>
            </a:r>
            <a:r>
              <a:rPr kumimoji="1" lang="en-US" altLang="ja-JP" sz="2400" b="1" dirty="0">
                <a:solidFill>
                  <a:srgbClr val="FFFF99"/>
                </a:solidFill>
                <a:latin typeface="Times New Roman" panose="02020603050405020304" pitchFamily="18" charset="0"/>
              </a:rPr>
              <a:t> Dep.</a:t>
            </a:r>
            <a:endParaRPr kumimoji="1" lang="ja-JP" altLang="en-US" sz="2400" b="1" dirty="0">
              <a:solidFill>
                <a:srgbClr val="FFFF99"/>
              </a:solidFill>
              <a:latin typeface="Times New Roman" panose="02020603050405020304" pitchFamily="18" charset="0"/>
            </a:endParaRPr>
          </a:p>
        </p:txBody>
      </p:sp>
      <p:sp>
        <p:nvSpPr>
          <p:cNvPr id="10" name="Text Box 11"/>
          <p:cNvSpPr txBox="1">
            <a:spLocks noChangeArrowheads="1"/>
          </p:cNvSpPr>
          <p:nvPr/>
        </p:nvSpPr>
        <p:spPr bwMode="auto">
          <a:xfrm>
            <a:off x="0" y="0"/>
            <a:ext cx="3203848" cy="461665"/>
          </a:xfrm>
          <a:prstGeom prst="rect">
            <a:avLst/>
          </a:prstGeom>
          <a:solidFill>
            <a:sysClr val="windowText" lastClr="000000">
              <a:alpha val="87057"/>
            </a:sysClr>
          </a:solidFill>
          <a:ln w="57150" algn="ctr">
            <a:noFill/>
            <a:miter lim="800000"/>
            <a:headEnd/>
            <a:tailEnd/>
          </a:ln>
        </p:spPr>
        <p:txBody>
          <a:bodyPr wrap="square">
            <a:spAutoFit/>
          </a:bodyPr>
          <a:lstStyle/>
          <a:p>
            <a:pPr latinLnBrk="0">
              <a:defRPr/>
            </a:pPr>
            <a:r>
              <a:rPr lang="en-US" altLang="ko-KR" sz="2400" b="1" kern="0" dirty="0" err="1">
                <a:solidFill>
                  <a:prstClr val="white"/>
                </a:solidFill>
                <a:latin typeface="맑은 고딕"/>
              </a:rPr>
              <a:t>Magnetar</a:t>
            </a:r>
            <a:r>
              <a:rPr lang="en-US" altLang="ko-KR" sz="2400" b="1" kern="0" dirty="0">
                <a:solidFill>
                  <a:prstClr val="white"/>
                </a:solidFill>
                <a:latin typeface="맑은 고딕"/>
              </a:rPr>
              <a:t> &amp; </a:t>
            </a:r>
            <a:r>
              <a:rPr lang="en-US" altLang="ko-KR" sz="2400" b="1" kern="0" dirty="0" err="1">
                <a:solidFill>
                  <a:prstClr val="white"/>
                </a:solidFill>
                <a:latin typeface="맑은 고딕"/>
              </a:rPr>
              <a:t>SMaF</a:t>
            </a:r>
            <a:endParaRPr lang="en-US" altLang="ko-KR" b="1" kern="0" dirty="0">
              <a:solidFill>
                <a:prstClr val="white"/>
              </a:solidFill>
              <a:latin typeface="맑은 고딕"/>
            </a:endParaRPr>
          </a:p>
        </p:txBody>
      </p:sp>
      <p:sp>
        <p:nvSpPr>
          <p:cNvPr id="11" name="Text Box 12"/>
          <p:cNvSpPr txBox="1">
            <a:spLocks noChangeArrowheads="1"/>
          </p:cNvSpPr>
          <p:nvPr/>
        </p:nvSpPr>
        <p:spPr bwMode="auto">
          <a:xfrm>
            <a:off x="3059832" y="-18246"/>
            <a:ext cx="6084168" cy="461657"/>
          </a:xfrm>
          <a:prstGeom prst="rect">
            <a:avLst/>
          </a:prstGeom>
          <a:solidFill>
            <a:schemeClr val="tx1">
              <a:lumMod val="50000"/>
              <a:alpha val="79000"/>
            </a:schemeClr>
          </a:solidFill>
          <a:ln w="38100">
            <a:noFill/>
            <a:miter lim="800000"/>
            <a:headEnd/>
            <a:tailEnd/>
          </a:ln>
        </p:spPr>
        <p:txBody>
          <a:bodyPr wrap="square" lIns="91436" tIns="45716" rIns="91436" bIns="45716">
            <a:spAutoFit/>
          </a:bodyPr>
          <a:lstStyle/>
          <a:p>
            <a:pPr latinLnBrk="0">
              <a:defRPr/>
            </a:pPr>
            <a:r>
              <a:rPr lang="en-US" altLang="ko-KR" sz="2400" b="1" kern="0" dirty="0" err="1">
                <a:solidFill>
                  <a:prstClr val="white"/>
                </a:solidFill>
                <a:latin typeface="맑은 고딕"/>
              </a:rPr>
              <a:t>Axion</a:t>
            </a:r>
            <a:r>
              <a:rPr lang="en-US" altLang="ko-KR" sz="2400" b="1" kern="0" dirty="0">
                <a:solidFill>
                  <a:prstClr val="white"/>
                </a:solidFill>
                <a:latin typeface="맑은 고딕"/>
              </a:rPr>
              <a:t> Luminosity from </a:t>
            </a:r>
            <a:r>
              <a:rPr lang="en-US" altLang="ko-KR" sz="2400" b="1" kern="0" dirty="0" err="1">
                <a:solidFill>
                  <a:prstClr val="white"/>
                </a:solidFill>
                <a:latin typeface="맑은 고딕"/>
              </a:rPr>
              <a:t>Magnetar</a:t>
            </a:r>
            <a:endParaRPr lang="en-US" altLang="ko-KR" sz="2400" b="1" kern="0" dirty="0">
              <a:solidFill>
                <a:prstClr val="white"/>
              </a:solidFill>
              <a:latin typeface="맑은 고딕"/>
            </a:endParaRPr>
          </a:p>
        </p:txBody>
      </p:sp>
      <p:sp>
        <p:nvSpPr>
          <p:cNvPr id="3" name="바닥글 개체 틀 2"/>
          <p:cNvSpPr>
            <a:spLocks noGrp="1"/>
          </p:cNvSpPr>
          <p:nvPr>
            <p:ph type="ftr" sz="quarter" idx="11"/>
          </p:nvPr>
        </p:nvSpPr>
        <p:spPr/>
        <p:txBody>
          <a:bodyPr/>
          <a:lstStyle/>
          <a:p>
            <a:pPr>
              <a:defRPr/>
            </a:pPr>
            <a:r>
              <a:rPr lang="en-US" altLang="ja-JP" smtClean="0">
                <a:solidFill>
                  <a:prstClr val="white"/>
                </a:solidFill>
              </a:rPr>
              <a:t>HaPhy, APCTP, Pohang, 13-14 Oct., 2017</a:t>
            </a:r>
            <a:endParaRPr lang="en-US" altLang="ja-JP">
              <a:solidFill>
                <a:prstClr val="white"/>
              </a:solidFill>
            </a:endParaRPr>
          </a:p>
        </p:txBody>
      </p:sp>
    </p:spTree>
    <p:extLst>
      <p:ext uri="{BB962C8B-B14F-4D97-AF65-F5344CB8AC3E}">
        <p14:creationId xmlns:p14="http://schemas.microsoft.com/office/powerpoint/2010/main" val="9832908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251520" y="3212976"/>
            <a:ext cx="8229600" cy="1143000"/>
          </a:xfrm>
        </p:spPr>
        <p:txBody>
          <a:bodyPr/>
          <a:lstStyle/>
          <a:p>
            <a:r>
              <a:rPr lang="ko-KR" altLang="en-US" dirty="0" smtClean="0"/>
              <a:t>감사합니다</a:t>
            </a:r>
            <a:r>
              <a:rPr lang="en-US" altLang="ko-KR" dirty="0" smtClean="0"/>
              <a:t>. </a:t>
            </a:r>
            <a:endParaRPr lang="ko-KR" altLang="en-US" dirty="0"/>
          </a:p>
        </p:txBody>
      </p:sp>
    </p:spTree>
    <p:extLst>
      <p:ext uri="{BB962C8B-B14F-4D97-AF65-F5344CB8AC3E}">
        <p14:creationId xmlns:p14="http://schemas.microsoft.com/office/powerpoint/2010/main" val="3189290971"/>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67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6096" y="3166640"/>
            <a:ext cx="3662363" cy="3214688"/>
          </a:xfrm>
          <a:prstGeom prst="rect">
            <a:avLst/>
          </a:prstGeom>
          <a:noFill/>
          <a:ln w="9525">
            <a:noFill/>
            <a:miter lim="800000"/>
            <a:headEnd/>
            <a:tailEnd/>
          </a:ln>
        </p:spPr>
      </p:pic>
      <p:sp>
        <p:nvSpPr>
          <p:cNvPr id="47" name="Rectangle 2"/>
          <p:cNvSpPr>
            <a:spLocks noChangeArrowheads="1"/>
          </p:cNvSpPr>
          <p:nvPr/>
        </p:nvSpPr>
        <p:spPr bwMode="auto">
          <a:xfrm>
            <a:off x="0" y="798570"/>
            <a:ext cx="9144000" cy="1514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latinLnBrk="0">
              <a:spcBef>
                <a:spcPct val="20000"/>
              </a:spcBef>
              <a:buFont typeface="Wingdings" pitchFamily="2" charset="2"/>
              <a:buChar char="Ø"/>
            </a:pPr>
            <a:r>
              <a:rPr kumimoji="1" lang="en-US" altLang="ja-JP" sz="2200" b="1" baseline="30000" dirty="0">
                <a:solidFill>
                  <a:srgbClr val="FF0000"/>
                </a:solidFill>
                <a:latin typeface="Arial" pitchFamily="34" charset="0"/>
                <a:cs typeface="Arial" pitchFamily="34" charset="0"/>
              </a:rPr>
              <a:t>7</a:t>
            </a:r>
            <a:r>
              <a:rPr kumimoji="1" lang="en-US" altLang="ja-JP" sz="2200" b="1" dirty="0">
                <a:solidFill>
                  <a:srgbClr val="FF0000"/>
                </a:solidFill>
                <a:latin typeface="Arial" pitchFamily="34" charset="0"/>
                <a:cs typeface="Arial" pitchFamily="34" charset="0"/>
              </a:rPr>
              <a:t>Li/H in MPSs &lt; </a:t>
            </a:r>
            <a:r>
              <a:rPr kumimoji="1" lang="en-US" altLang="ja-JP" sz="2200" b="1" baseline="30000" dirty="0">
                <a:solidFill>
                  <a:srgbClr val="FF0000"/>
                </a:solidFill>
                <a:latin typeface="Arial" pitchFamily="34" charset="0"/>
                <a:cs typeface="Arial" pitchFamily="34" charset="0"/>
              </a:rPr>
              <a:t>7</a:t>
            </a:r>
            <a:r>
              <a:rPr kumimoji="1" lang="en-US" altLang="ja-JP" sz="2200" b="1" dirty="0">
                <a:solidFill>
                  <a:srgbClr val="FF0000"/>
                </a:solidFill>
                <a:latin typeface="Arial" pitchFamily="34" charset="0"/>
                <a:cs typeface="Arial" pitchFamily="34" charset="0"/>
              </a:rPr>
              <a:t>Li/H in SBBN</a:t>
            </a:r>
            <a:endParaRPr kumimoji="1" lang="ja-JP" altLang="en-US" sz="2200" b="1" dirty="0">
              <a:solidFill>
                <a:srgbClr val="FF0000"/>
              </a:solidFill>
              <a:latin typeface="Arial" pitchFamily="34" charset="0"/>
              <a:cs typeface="Arial" pitchFamily="34" charset="0"/>
            </a:endParaRPr>
          </a:p>
          <a:p>
            <a:pPr marL="342900" indent="-342900" latinLnBrk="0">
              <a:spcBef>
                <a:spcPct val="20000"/>
              </a:spcBef>
            </a:pPr>
            <a:r>
              <a:rPr kumimoji="1" lang="en-US" altLang="ja-JP" sz="2000" dirty="0">
                <a:solidFill>
                  <a:prstClr val="black"/>
                </a:solidFill>
                <a:latin typeface="Arial" pitchFamily="34" charset="0"/>
                <a:cs typeface="Arial" pitchFamily="34" charset="0"/>
              </a:rPr>
              <a:t>		</a:t>
            </a:r>
            <a:r>
              <a:rPr kumimoji="1" lang="en-US" altLang="ja-JP" sz="2000" b="1" baseline="30000" dirty="0">
                <a:solidFill>
                  <a:srgbClr val="FF0000"/>
                </a:solidFill>
                <a:latin typeface="Arial" pitchFamily="34" charset="0"/>
                <a:cs typeface="Arial" pitchFamily="34" charset="0"/>
              </a:rPr>
              <a:t>7</a:t>
            </a:r>
            <a:r>
              <a:rPr kumimoji="1" lang="en-US" altLang="ja-JP" sz="2000" b="1" dirty="0">
                <a:solidFill>
                  <a:srgbClr val="FF0000"/>
                </a:solidFill>
                <a:latin typeface="Arial" pitchFamily="34" charset="0"/>
                <a:cs typeface="Arial" pitchFamily="34" charset="0"/>
              </a:rPr>
              <a:t>Li/H=(1.1-1.5)×10</a:t>
            </a:r>
            <a:r>
              <a:rPr kumimoji="1" lang="en-US" altLang="ja-JP" sz="2000" b="1" baseline="30000" dirty="0">
                <a:solidFill>
                  <a:srgbClr val="FF0000"/>
                </a:solidFill>
                <a:latin typeface="Arial" pitchFamily="34" charset="0"/>
                <a:cs typeface="Arial" pitchFamily="34" charset="0"/>
              </a:rPr>
              <a:t>-10</a:t>
            </a:r>
            <a:r>
              <a:rPr kumimoji="1" lang="en-US" altLang="ja-JP" sz="2000" b="1" dirty="0">
                <a:solidFill>
                  <a:srgbClr val="FF0000"/>
                </a:solidFill>
                <a:latin typeface="Arial" pitchFamily="34" charset="0"/>
                <a:cs typeface="Arial" pitchFamily="34" charset="0"/>
              </a:rPr>
              <a:t>  </a:t>
            </a:r>
            <a:r>
              <a:rPr kumimoji="1" lang="en-US" altLang="ja-JP" sz="2000" dirty="0">
                <a:solidFill>
                  <a:prstClr val="black"/>
                </a:solidFill>
                <a:latin typeface="Arial" pitchFamily="34" charset="0"/>
                <a:cs typeface="Arial" pitchFamily="34" charset="0"/>
                <a:sym typeface="Wingdings" pitchFamily="2" charset="2"/>
              </a:rPr>
              <a:t></a:t>
            </a:r>
            <a:r>
              <a:rPr kumimoji="1" lang="en-US" altLang="ja-JP" sz="2000" dirty="0">
                <a:solidFill>
                  <a:prstClr val="black"/>
                </a:solidFill>
                <a:latin typeface="Arial" pitchFamily="34" charset="0"/>
                <a:cs typeface="Arial" pitchFamily="34" charset="0"/>
              </a:rPr>
              <a:t>fit of LiI 6708 A line</a:t>
            </a:r>
          </a:p>
          <a:p>
            <a:pPr marL="342900" indent="-342900" latinLnBrk="0">
              <a:spcBef>
                <a:spcPct val="20000"/>
              </a:spcBef>
            </a:pPr>
            <a:r>
              <a:rPr kumimoji="1" lang="en-US" altLang="ja-JP" sz="1600" dirty="0">
                <a:solidFill>
                  <a:prstClr val="black">
                    <a:lumMod val="50000"/>
                    <a:lumOff val="50000"/>
                  </a:prstClr>
                </a:solidFill>
                <a:latin typeface="Arial" pitchFamily="34" charset="0"/>
                <a:cs typeface="Arial" pitchFamily="34" charset="0"/>
              </a:rPr>
              <a:t>		(Spite &amp; Spite 1982, Ryan et al. 2000, Melendez &amp; Ramirez 2004, Asplund et al. 	2006, 	Bonifacio et al. 2007, Shi et al. 2007, Aoki et al. 2009, Sbordone 2010)</a:t>
            </a:r>
            <a:endParaRPr kumimoji="1" lang="en-US" altLang="ja-JP" sz="2200" b="1" dirty="0">
              <a:solidFill>
                <a:srgbClr val="FF0000"/>
              </a:solidFill>
              <a:latin typeface="Arial" pitchFamily="34" charset="0"/>
              <a:cs typeface="Arial" pitchFamily="34" charset="0"/>
            </a:endParaRPr>
          </a:p>
        </p:txBody>
      </p:sp>
      <p:sp>
        <p:nvSpPr>
          <p:cNvPr id="94" name="Text Box 11"/>
          <p:cNvSpPr txBox="1">
            <a:spLocks noChangeArrowheads="1"/>
          </p:cNvSpPr>
          <p:nvPr/>
        </p:nvSpPr>
        <p:spPr bwMode="auto">
          <a:xfrm>
            <a:off x="6012160" y="2852936"/>
            <a:ext cx="1249142" cy="523220"/>
          </a:xfrm>
          <a:prstGeom prst="rect">
            <a:avLst/>
          </a:prstGeom>
          <a:noFill/>
          <a:ln w="12700">
            <a:noFill/>
            <a:miter lim="800000"/>
            <a:headEnd type="none" w="sm" len="sm"/>
            <a:tailEnd type="none" w="sm" len="sm"/>
          </a:ln>
        </p:spPr>
        <p:txBody>
          <a:bodyPr wrap="none">
            <a:spAutoFit/>
          </a:bodyPr>
          <a:lstStyle/>
          <a:p>
            <a:pPr latinLnBrk="0"/>
            <a:r>
              <a:rPr kumimoji="1" lang="en-US" altLang="ja-JP" sz="2800" baseline="30000" dirty="0">
                <a:solidFill>
                  <a:prstClr val="black"/>
                </a:solidFill>
                <a:latin typeface="Arial" pitchFamily="34" charset="0"/>
                <a:cs typeface="Arial" pitchFamily="34" charset="0"/>
              </a:rPr>
              <a:t>7</a:t>
            </a:r>
            <a:r>
              <a:rPr kumimoji="1" lang="en-US" altLang="ja-JP" sz="2800" dirty="0">
                <a:solidFill>
                  <a:prstClr val="black"/>
                </a:solidFill>
                <a:latin typeface="Arial" pitchFamily="34" charset="0"/>
                <a:cs typeface="Arial" pitchFamily="34" charset="0"/>
              </a:rPr>
              <a:t>Li</a:t>
            </a:r>
            <a:r>
              <a:rPr kumimoji="1" lang="en-US" altLang="ja-JP" sz="2800" baseline="-25000" dirty="0">
                <a:solidFill>
                  <a:prstClr val="black"/>
                </a:solidFill>
                <a:latin typeface="Arial" pitchFamily="34" charset="0"/>
                <a:cs typeface="Arial" pitchFamily="34" charset="0"/>
              </a:rPr>
              <a:t>S</a:t>
            </a:r>
            <a:r>
              <a:rPr kumimoji="1" lang="en-US" altLang="ja-JP" sz="2800" baseline="-25000" dirty="0">
                <a:solidFill>
                  <a:prstClr val="black"/>
                </a:solidFill>
                <a:latin typeface="Arial" pitchFamily="34" charset="0"/>
                <a:cs typeface="Arial" pitchFamily="34" charset="0"/>
              </a:rPr>
              <a:t>BBN</a:t>
            </a:r>
            <a:endParaRPr kumimoji="1" lang="en-US" altLang="ja-JP" sz="2800" baseline="-25000" dirty="0">
              <a:solidFill>
                <a:prstClr val="black"/>
              </a:solidFill>
              <a:latin typeface="Arial" pitchFamily="34" charset="0"/>
              <a:cs typeface="Arial" pitchFamily="34" charset="0"/>
            </a:endParaRPr>
          </a:p>
        </p:txBody>
      </p:sp>
      <p:pic>
        <p:nvPicPr>
          <p:cNvPr id="41677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5357" y="3119586"/>
            <a:ext cx="4905375" cy="3333750"/>
          </a:xfrm>
          <a:prstGeom prst="rect">
            <a:avLst/>
          </a:prstGeom>
          <a:noFill/>
          <a:ln w="9525">
            <a:noFill/>
            <a:miter lim="800000"/>
            <a:headEnd/>
            <a:tailEnd/>
          </a:ln>
        </p:spPr>
      </p:pic>
      <p:sp>
        <p:nvSpPr>
          <p:cNvPr id="29" name="テキスト ボックス 28"/>
          <p:cNvSpPr txBox="1"/>
          <p:nvPr/>
        </p:nvSpPr>
        <p:spPr>
          <a:xfrm>
            <a:off x="3479052" y="3501112"/>
            <a:ext cx="1151277" cy="338554"/>
          </a:xfrm>
          <a:prstGeom prst="rect">
            <a:avLst/>
          </a:prstGeom>
          <a:noFill/>
        </p:spPr>
        <p:txBody>
          <a:bodyPr wrap="none" rtlCol="0">
            <a:spAutoFit/>
          </a:bodyPr>
          <a:lstStyle/>
          <a:p>
            <a:pPr latinLnBrk="0"/>
            <a:r>
              <a:rPr kumimoji="1" lang="en-US" altLang="ja-JP" sz="1600" dirty="0">
                <a:solidFill>
                  <a:srgbClr val="3333CC"/>
                </a:solidFill>
                <a:latin typeface="Arial" pitchFamily="34" charset="0"/>
                <a:cs typeface="Arial" pitchFamily="34" charset="0"/>
              </a:rPr>
              <a:t>Asplund06</a:t>
            </a:r>
            <a:endParaRPr kumimoji="1" lang="ja-JP" altLang="en-US" sz="1600" dirty="0">
              <a:solidFill>
                <a:srgbClr val="3333CC"/>
              </a:solidFill>
              <a:latin typeface="Arial" pitchFamily="34" charset="0"/>
              <a:cs typeface="Arial" pitchFamily="34" charset="0"/>
            </a:endParaRPr>
          </a:p>
        </p:txBody>
      </p:sp>
      <p:sp>
        <p:nvSpPr>
          <p:cNvPr id="30" name="テキスト ボックス 29"/>
          <p:cNvSpPr txBox="1"/>
          <p:nvPr/>
        </p:nvSpPr>
        <p:spPr>
          <a:xfrm>
            <a:off x="2182908" y="4703762"/>
            <a:ext cx="1300356" cy="338554"/>
          </a:xfrm>
          <a:prstGeom prst="rect">
            <a:avLst/>
          </a:prstGeom>
          <a:noFill/>
        </p:spPr>
        <p:txBody>
          <a:bodyPr wrap="none" rtlCol="0">
            <a:spAutoFit/>
          </a:bodyPr>
          <a:lstStyle/>
          <a:p>
            <a:pPr latinLnBrk="0"/>
            <a:r>
              <a:rPr kumimoji="1" lang="en-US" altLang="ja-JP" sz="1600" dirty="0">
                <a:solidFill>
                  <a:prstClr val="black"/>
                </a:solidFill>
                <a:latin typeface="Arial" pitchFamily="34" charset="0"/>
                <a:cs typeface="Arial" pitchFamily="34" charset="0"/>
              </a:rPr>
              <a:t>Sbordone10</a:t>
            </a:r>
            <a:endParaRPr kumimoji="1" lang="ja-JP" altLang="en-US" sz="1600" dirty="0">
              <a:solidFill>
                <a:prstClr val="black"/>
              </a:solidFill>
              <a:latin typeface="Arial" pitchFamily="34" charset="0"/>
              <a:cs typeface="Arial" pitchFamily="34" charset="0"/>
            </a:endParaRPr>
          </a:p>
        </p:txBody>
      </p:sp>
      <p:sp>
        <p:nvSpPr>
          <p:cNvPr id="31" name="テキスト ボックス 30"/>
          <p:cNvSpPr txBox="1"/>
          <p:nvPr/>
        </p:nvSpPr>
        <p:spPr>
          <a:xfrm>
            <a:off x="1462828" y="3717136"/>
            <a:ext cx="809837" cy="338554"/>
          </a:xfrm>
          <a:prstGeom prst="rect">
            <a:avLst/>
          </a:prstGeom>
          <a:noFill/>
        </p:spPr>
        <p:txBody>
          <a:bodyPr wrap="none" rtlCol="0">
            <a:spAutoFit/>
          </a:bodyPr>
          <a:lstStyle/>
          <a:p>
            <a:pPr latinLnBrk="0"/>
            <a:r>
              <a:rPr kumimoji="1" lang="en-US" altLang="ja-JP" sz="1600" dirty="0">
                <a:solidFill>
                  <a:srgbClr val="FF0000"/>
                </a:solidFill>
                <a:latin typeface="Arial" pitchFamily="34" charset="0"/>
                <a:cs typeface="Arial" pitchFamily="34" charset="0"/>
              </a:rPr>
              <a:t>Aoki09</a:t>
            </a:r>
            <a:endParaRPr kumimoji="1" lang="ja-JP" altLang="en-US" sz="1600" dirty="0">
              <a:solidFill>
                <a:srgbClr val="FF0000"/>
              </a:solidFill>
              <a:latin typeface="Arial" pitchFamily="34" charset="0"/>
              <a:cs typeface="Arial" pitchFamily="34" charset="0"/>
            </a:endParaRPr>
          </a:p>
        </p:txBody>
      </p:sp>
      <p:sp>
        <p:nvSpPr>
          <p:cNvPr id="32" name="テキスト ボックス 31"/>
          <p:cNvSpPr txBox="1"/>
          <p:nvPr/>
        </p:nvSpPr>
        <p:spPr>
          <a:xfrm>
            <a:off x="768215" y="5322885"/>
            <a:ext cx="2337499" cy="338554"/>
          </a:xfrm>
          <a:prstGeom prst="rect">
            <a:avLst/>
          </a:prstGeom>
          <a:noFill/>
        </p:spPr>
        <p:txBody>
          <a:bodyPr wrap="none" rtlCol="0">
            <a:spAutoFit/>
          </a:bodyPr>
          <a:lstStyle/>
          <a:p>
            <a:pPr latinLnBrk="0"/>
            <a:r>
              <a:rPr kumimoji="1" lang="en-US" altLang="ja-JP" sz="1600" dirty="0">
                <a:solidFill>
                  <a:srgbClr val="FF3399"/>
                </a:solidFill>
                <a:latin typeface="Arial" pitchFamily="34" charset="0"/>
                <a:cs typeface="Arial" pitchFamily="34" charset="0"/>
              </a:rPr>
              <a:t>Gonzalez Hernandez08</a:t>
            </a:r>
            <a:endParaRPr kumimoji="1" lang="ja-JP" altLang="en-US" sz="1600" dirty="0">
              <a:solidFill>
                <a:srgbClr val="FF3399"/>
              </a:solidFill>
              <a:latin typeface="Arial" pitchFamily="34" charset="0"/>
              <a:cs typeface="Arial" pitchFamily="34" charset="0"/>
            </a:endParaRPr>
          </a:p>
        </p:txBody>
      </p:sp>
      <p:sp>
        <p:nvSpPr>
          <p:cNvPr id="96" name="AutoShape 13"/>
          <p:cNvSpPr>
            <a:spLocks noChangeAspect="1" noChangeArrowheads="1"/>
          </p:cNvSpPr>
          <p:nvPr/>
        </p:nvSpPr>
        <p:spPr bwMode="auto">
          <a:xfrm>
            <a:off x="6156176" y="3412067"/>
            <a:ext cx="432048" cy="867033"/>
          </a:xfrm>
          <a:prstGeom prst="downArrow">
            <a:avLst>
              <a:gd name="adj1" fmla="val 50000"/>
              <a:gd name="adj2" fmla="val 50170"/>
            </a:avLst>
          </a:prstGeom>
          <a:solidFill>
            <a:srgbClr val="339966">
              <a:alpha val="59999"/>
            </a:srgbClr>
          </a:solidFill>
          <a:ln w="12700">
            <a:solidFill>
              <a:schemeClr val="tx1"/>
            </a:solidFill>
            <a:miter lim="800000"/>
            <a:headEnd type="none" w="sm" len="sm"/>
            <a:tailEnd type="none" w="sm" len="sm"/>
          </a:ln>
        </p:spPr>
        <p:txBody>
          <a:bodyPr vert="eaVert" wrap="none" anchor="ctr"/>
          <a:lstStyle/>
          <a:p>
            <a:pPr latinLnBrk="0"/>
            <a:endParaRPr kumimoji="1" lang="ja-JP" altLang="en-US" dirty="0">
              <a:solidFill>
                <a:prstClr val="black"/>
              </a:solidFill>
            </a:endParaRPr>
          </a:p>
        </p:txBody>
      </p:sp>
      <p:sp>
        <p:nvSpPr>
          <p:cNvPr id="105" name="Text Box 30"/>
          <p:cNvSpPr txBox="1">
            <a:spLocks noChangeArrowheads="1"/>
          </p:cNvSpPr>
          <p:nvPr/>
        </p:nvSpPr>
        <p:spPr bwMode="auto">
          <a:xfrm>
            <a:off x="6588224" y="3573016"/>
            <a:ext cx="1755609" cy="461665"/>
          </a:xfrm>
          <a:prstGeom prst="rect">
            <a:avLst/>
          </a:prstGeom>
          <a:noFill/>
          <a:ln w="9525" algn="ctr">
            <a:noFill/>
            <a:miter lim="800000"/>
            <a:headEnd/>
            <a:tailEnd/>
          </a:ln>
        </p:spPr>
        <p:txBody>
          <a:bodyPr wrap="none">
            <a:spAutoFit/>
          </a:bodyPr>
          <a:lstStyle/>
          <a:p>
            <a:pPr latinLnBrk="0"/>
            <a:r>
              <a:rPr kumimoji="1" lang="en-US" altLang="ja-JP" sz="2400" b="1" dirty="0">
                <a:solidFill>
                  <a:srgbClr val="FF0000"/>
                </a:solidFill>
                <a:latin typeface="Arial" pitchFamily="34" charset="0"/>
                <a:cs typeface="Arial" pitchFamily="34" charset="0"/>
              </a:rPr>
              <a:t>Li problem</a:t>
            </a:r>
            <a:endParaRPr kumimoji="1" lang="en-US" altLang="ja-JP" sz="2400" b="1" dirty="0">
              <a:solidFill>
                <a:srgbClr val="FF0000"/>
              </a:solidFill>
              <a:latin typeface="Arial" pitchFamily="34" charset="0"/>
              <a:cs typeface="Arial" pitchFamily="34" charset="0"/>
            </a:endParaRPr>
          </a:p>
        </p:txBody>
      </p:sp>
      <p:sp>
        <p:nvSpPr>
          <p:cNvPr id="35" name="Text Box 81"/>
          <p:cNvSpPr txBox="1">
            <a:spLocks noChangeArrowheads="1"/>
          </p:cNvSpPr>
          <p:nvPr/>
        </p:nvSpPr>
        <p:spPr bwMode="auto">
          <a:xfrm>
            <a:off x="2457642" y="5604547"/>
            <a:ext cx="2601912" cy="396875"/>
          </a:xfrm>
          <a:prstGeom prst="rect">
            <a:avLst/>
          </a:prstGeom>
          <a:solidFill>
            <a:srgbClr val="0000FF">
              <a:alpha val="20000"/>
            </a:srgbClr>
          </a:solidFill>
          <a:ln w="12700">
            <a:noFill/>
            <a:miter lim="800000"/>
            <a:headEnd type="none" w="sm" len="sm"/>
            <a:tailEnd type="none" w="sm" len="sm"/>
          </a:ln>
        </p:spPr>
        <p:txBody>
          <a:bodyPr wrap="none">
            <a:spAutoFit/>
          </a:bodyPr>
          <a:lstStyle/>
          <a:p>
            <a:pPr latinLnBrk="0"/>
            <a:r>
              <a:rPr kumimoji="1" lang="en-US" altLang="ja-JP" sz="2000" dirty="0">
                <a:solidFill>
                  <a:prstClr val="black"/>
                </a:solidFill>
                <a:latin typeface="Arial" pitchFamily="34" charset="0"/>
                <a:cs typeface="Arial" pitchFamily="34" charset="0"/>
              </a:rPr>
              <a:t>Old stars ~ </a:t>
            </a:r>
            <a:r>
              <a:rPr kumimoji="1" lang="en-US" altLang="ja-JP" sz="2000" dirty="0">
                <a:solidFill>
                  <a:prstClr val="black"/>
                </a:solidFill>
                <a:latin typeface="Arial" pitchFamily="34" charset="0"/>
                <a:cs typeface="Arial" pitchFamily="34" charset="0"/>
              </a:rPr>
              <a:t>primordial</a:t>
            </a:r>
            <a:endParaRPr kumimoji="1" lang="en-US" altLang="ja-JP" sz="2000" dirty="0">
              <a:solidFill>
                <a:prstClr val="black"/>
              </a:solidFill>
              <a:latin typeface="Arial" pitchFamily="34" charset="0"/>
              <a:cs typeface="Arial" pitchFamily="34" charset="0"/>
            </a:endParaRPr>
          </a:p>
        </p:txBody>
      </p:sp>
      <p:sp>
        <p:nvSpPr>
          <p:cNvPr id="92" name="Text Box 9"/>
          <p:cNvSpPr txBox="1">
            <a:spLocks noChangeArrowheads="1"/>
          </p:cNvSpPr>
          <p:nvPr/>
        </p:nvSpPr>
        <p:spPr bwMode="auto">
          <a:xfrm>
            <a:off x="2843808" y="2852936"/>
            <a:ext cx="2480166" cy="369332"/>
          </a:xfrm>
          <a:prstGeom prst="rect">
            <a:avLst/>
          </a:prstGeom>
          <a:noFill/>
          <a:ln w="12700">
            <a:noFill/>
            <a:miter lim="800000"/>
            <a:headEnd type="none" w="sm" len="sm"/>
            <a:tailEnd type="none" w="sm" len="sm"/>
          </a:ln>
        </p:spPr>
        <p:txBody>
          <a:bodyPr wrap="none">
            <a:spAutoFit/>
          </a:bodyPr>
          <a:lstStyle/>
          <a:p>
            <a:pPr latinLnBrk="0"/>
            <a:r>
              <a:rPr kumimoji="1" lang="en-US" altLang="ja-JP" dirty="0">
                <a:solidFill>
                  <a:prstClr val="black"/>
                </a:solidFill>
                <a:latin typeface="Arial" pitchFamily="34" charset="0"/>
                <a:cs typeface="Arial" pitchFamily="34" charset="0"/>
              </a:rPr>
              <a:t>Sbordone </a:t>
            </a:r>
            <a:r>
              <a:rPr kumimoji="1" lang="en-US" altLang="ja-JP" dirty="0">
                <a:solidFill>
                  <a:prstClr val="black"/>
                </a:solidFill>
                <a:latin typeface="Arial" pitchFamily="34" charset="0"/>
                <a:cs typeface="Arial" pitchFamily="34" charset="0"/>
              </a:rPr>
              <a:t>et al. (</a:t>
            </a:r>
            <a:r>
              <a:rPr kumimoji="1" lang="en-US" altLang="ja-JP" dirty="0">
                <a:solidFill>
                  <a:prstClr val="black"/>
                </a:solidFill>
                <a:latin typeface="Arial" pitchFamily="34" charset="0"/>
                <a:cs typeface="Arial" pitchFamily="34" charset="0"/>
              </a:rPr>
              <a:t>2010)</a:t>
            </a:r>
            <a:endParaRPr kumimoji="1" lang="en-US" altLang="ja-JP" dirty="0">
              <a:solidFill>
                <a:prstClr val="black"/>
              </a:solidFill>
              <a:latin typeface="Arial" pitchFamily="34" charset="0"/>
              <a:cs typeface="Arial" pitchFamily="34" charset="0"/>
            </a:endParaRPr>
          </a:p>
        </p:txBody>
      </p:sp>
      <p:sp>
        <p:nvSpPr>
          <p:cNvPr id="42" name="Text Box 9"/>
          <p:cNvSpPr txBox="1">
            <a:spLocks noChangeArrowheads="1"/>
          </p:cNvSpPr>
          <p:nvPr/>
        </p:nvSpPr>
        <p:spPr bwMode="auto">
          <a:xfrm>
            <a:off x="7251699" y="2915097"/>
            <a:ext cx="1928813" cy="369887"/>
          </a:xfrm>
          <a:prstGeom prst="rect">
            <a:avLst/>
          </a:prstGeom>
          <a:noFill/>
          <a:ln w="12700">
            <a:noFill/>
            <a:miter lim="800000"/>
            <a:headEnd type="none" w="sm" len="sm"/>
            <a:tailEnd type="none" w="sm" len="sm"/>
          </a:ln>
        </p:spPr>
        <p:txBody>
          <a:bodyPr wrap="none">
            <a:spAutoFit/>
          </a:bodyPr>
          <a:lstStyle/>
          <a:p>
            <a:pPr latinLnBrk="0"/>
            <a:r>
              <a:rPr kumimoji="1" lang="en-US" altLang="ja-JP" dirty="0">
                <a:solidFill>
                  <a:prstClr val="black"/>
                </a:solidFill>
                <a:latin typeface="Arial" pitchFamily="34" charset="0"/>
                <a:cs typeface="Arial" pitchFamily="34" charset="0"/>
              </a:rPr>
              <a:t>Aoki et al. (2009)</a:t>
            </a:r>
          </a:p>
        </p:txBody>
      </p:sp>
      <p:sp>
        <p:nvSpPr>
          <p:cNvPr id="95" name="Line 12"/>
          <p:cNvSpPr>
            <a:spLocks noChangeShapeType="1"/>
          </p:cNvSpPr>
          <p:nvPr/>
        </p:nvSpPr>
        <p:spPr bwMode="auto">
          <a:xfrm>
            <a:off x="6012160" y="3412067"/>
            <a:ext cx="2880320" cy="0"/>
          </a:xfrm>
          <a:prstGeom prst="line">
            <a:avLst/>
          </a:prstGeom>
          <a:noFill/>
          <a:ln w="38100">
            <a:solidFill>
              <a:schemeClr val="tx2"/>
            </a:solidFill>
            <a:round/>
            <a:headEnd type="none" w="sm" len="sm"/>
            <a:tailEnd type="none" w="sm" len="sm"/>
          </a:ln>
        </p:spPr>
        <p:txBody>
          <a:bodyPr wrap="none"/>
          <a:lstStyle/>
          <a:p>
            <a:pPr latinLnBrk="0"/>
            <a:endParaRPr kumimoji="1" lang="ja-JP" altLang="en-US" dirty="0">
              <a:solidFill>
                <a:prstClr val="black"/>
              </a:solidFill>
            </a:endParaRPr>
          </a:p>
        </p:txBody>
      </p:sp>
      <p:sp>
        <p:nvSpPr>
          <p:cNvPr id="106" name="テキスト ボックス 105"/>
          <p:cNvSpPr txBox="1"/>
          <p:nvPr/>
        </p:nvSpPr>
        <p:spPr>
          <a:xfrm>
            <a:off x="35496" y="2843644"/>
            <a:ext cx="1447832" cy="369332"/>
          </a:xfrm>
          <a:prstGeom prst="rect">
            <a:avLst/>
          </a:prstGeom>
          <a:noFill/>
          <a:ln w="19050">
            <a:solidFill>
              <a:schemeClr val="tx1"/>
            </a:solidFill>
          </a:ln>
        </p:spPr>
        <p:txBody>
          <a:bodyPr wrap="none" rtlCol="0">
            <a:spAutoFit/>
          </a:bodyPr>
          <a:lstStyle/>
          <a:p>
            <a:pPr latinLnBrk="0"/>
            <a:r>
              <a:rPr kumimoji="1" lang="en-US" altLang="ja-JP" dirty="0">
                <a:solidFill>
                  <a:prstClr val="black"/>
                </a:solidFill>
                <a:latin typeface="Arial"/>
                <a:cs typeface="Arial"/>
              </a:rPr>
              <a:t>log(Li/H)+12</a:t>
            </a:r>
            <a:endParaRPr kumimoji="1" lang="ja-JP" altLang="en-US" dirty="0">
              <a:solidFill>
                <a:prstClr val="black"/>
              </a:solidFill>
              <a:latin typeface="Symbol" pitchFamily="18" charset="2"/>
            </a:endParaRPr>
          </a:p>
        </p:txBody>
      </p:sp>
      <p:sp>
        <p:nvSpPr>
          <p:cNvPr id="93" name="Line 10"/>
          <p:cNvSpPr>
            <a:spLocks noChangeShapeType="1"/>
          </p:cNvSpPr>
          <p:nvPr/>
        </p:nvSpPr>
        <p:spPr bwMode="auto">
          <a:xfrm>
            <a:off x="6012160" y="4293096"/>
            <a:ext cx="2880320" cy="0"/>
          </a:xfrm>
          <a:prstGeom prst="line">
            <a:avLst/>
          </a:prstGeom>
          <a:noFill/>
          <a:ln w="38100">
            <a:solidFill>
              <a:srgbClr val="FF0000"/>
            </a:solidFill>
            <a:round/>
            <a:headEnd type="none" w="sm" len="sm"/>
            <a:tailEnd type="none" w="sm" len="sm"/>
          </a:ln>
        </p:spPr>
        <p:txBody>
          <a:bodyPr wrap="none"/>
          <a:lstStyle/>
          <a:p>
            <a:pPr latinLnBrk="0"/>
            <a:endParaRPr kumimoji="1" lang="ja-JP" altLang="en-US" dirty="0">
              <a:solidFill>
                <a:prstClr val="black"/>
              </a:solidFill>
            </a:endParaRPr>
          </a:p>
        </p:txBody>
      </p:sp>
      <p:sp>
        <p:nvSpPr>
          <p:cNvPr id="20"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4. </a:t>
            </a:r>
            <a:r>
              <a:rPr kumimoji="1" lang="en-US" altLang="ja-JP" sz="2800" b="1" baseline="30000" dirty="0">
                <a:solidFill>
                  <a:prstClr val="black"/>
                </a:solidFill>
                <a:latin typeface="Arial" pitchFamily="34" charset="0"/>
              </a:rPr>
              <a:t>7</a:t>
            </a:r>
            <a:r>
              <a:rPr kumimoji="1" lang="en-US" altLang="ja-JP" sz="2800" b="1" dirty="0">
                <a:solidFill>
                  <a:prstClr val="black"/>
                </a:solidFill>
                <a:latin typeface="Arial" pitchFamily="34" charset="0"/>
              </a:rPr>
              <a:t>Li problem</a:t>
            </a:r>
            <a:endParaRPr kumimoji="1" lang="ja-JP" altLang="en-US" sz="2800" b="1" baseline="30000" dirty="0">
              <a:solidFill>
                <a:prstClr val="black"/>
              </a:solidFill>
              <a:latin typeface="Arial" pitchFamily="34" charset="0"/>
            </a:endParaRPr>
          </a:p>
        </p:txBody>
      </p:sp>
      <p:sp>
        <p:nvSpPr>
          <p:cNvPr id="4" name="슬라이드 번호 개체 틀 3"/>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43</a:t>
            </a:fld>
            <a:endParaRPr lang="en-US" altLang="ja-JP" dirty="0">
              <a:solidFill>
                <a:prstClr val="black">
                  <a:tint val="75000"/>
                </a:prstClr>
              </a:solidFill>
            </a:endParaRPr>
          </a:p>
        </p:txBody>
      </p:sp>
    </p:spTree>
    <p:extLst>
      <p:ext uri="{BB962C8B-B14F-4D97-AF65-F5344CB8AC3E}">
        <p14:creationId xmlns:p14="http://schemas.microsoft.com/office/powerpoint/2010/main" val="224631628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Picture 8" descr="asplund"/>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13123" y="697415"/>
            <a:ext cx="5834063" cy="4529138"/>
          </a:xfrm>
          <a:prstGeom prst="rect">
            <a:avLst/>
          </a:prstGeom>
          <a:noFill/>
          <a:ln w="9525">
            <a:noFill/>
            <a:miter lim="800000"/>
            <a:headEnd/>
            <a:tailEnd/>
          </a:ln>
        </p:spPr>
      </p:pic>
      <p:sp>
        <p:nvSpPr>
          <p:cNvPr id="92" name="Text Box 9"/>
          <p:cNvSpPr txBox="1">
            <a:spLocks noChangeArrowheads="1"/>
          </p:cNvSpPr>
          <p:nvPr/>
        </p:nvSpPr>
        <p:spPr bwMode="auto">
          <a:xfrm>
            <a:off x="6859184" y="580991"/>
            <a:ext cx="2313454"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Asplund et al. (2006)</a:t>
            </a:r>
          </a:p>
        </p:txBody>
      </p:sp>
      <p:sp>
        <p:nvSpPr>
          <p:cNvPr id="93" name="Line 10"/>
          <p:cNvSpPr>
            <a:spLocks noChangeShapeType="1"/>
          </p:cNvSpPr>
          <p:nvPr/>
        </p:nvSpPr>
        <p:spPr bwMode="auto">
          <a:xfrm>
            <a:off x="4449748" y="1921378"/>
            <a:ext cx="4608513" cy="0"/>
          </a:xfrm>
          <a:prstGeom prst="line">
            <a:avLst/>
          </a:prstGeom>
          <a:noFill/>
          <a:ln w="38100">
            <a:solidFill>
              <a:srgbClr val="FF0000"/>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94" name="Text Box 11"/>
          <p:cNvSpPr txBox="1">
            <a:spLocks noChangeArrowheads="1"/>
          </p:cNvSpPr>
          <p:nvPr/>
        </p:nvSpPr>
        <p:spPr bwMode="auto">
          <a:xfrm>
            <a:off x="7029436" y="897440"/>
            <a:ext cx="1092200" cy="519113"/>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800" baseline="30000" dirty="0">
                <a:solidFill>
                  <a:prstClr val="black"/>
                </a:solidFill>
                <a:latin typeface="Arial" pitchFamily="34" charset="0"/>
                <a:cs typeface="Arial" pitchFamily="34" charset="0"/>
              </a:rPr>
              <a:t>7</a:t>
            </a:r>
            <a:r>
              <a:rPr kumimoji="1" lang="en-US" altLang="ja-JP" sz="2800" dirty="0">
                <a:solidFill>
                  <a:prstClr val="black"/>
                </a:solidFill>
                <a:latin typeface="Arial" pitchFamily="34" charset="0"/>
                <a:cs typeface="Arial" pitchFamily="34" charset="0"/>
              </a:rPr>
              <a:t>Li</a:t>
            </a:r>
            <a:r>
              <a:rPr kumimoji="1" lang="en-US" altLang="ja-JP" sz="2800" baseline="-25000" dirty="0">
                <a:solidFill>
                  <a:prstClr val="black"/>
                </a:solidFill>
                <a:latin typeface="Arial" pitchFamily="34" charset="0"/>
                <a:cs typeface="Arial" pitchFamily="34" charset="0"/>
              </a:rPr>
              <a:t>BBN</a:t>
            </a:r>
          </a:p>
        </p:txBody>
      </p:sp>
      <p:sp>
        <p:nvSpPr>
          <p:cNvPr id="95" name="Line 12"/>
          <p:cNvSpPr>
            <a:spLocks noChangeShapeType="1"/>
          </p:cNvSpPr>
          <p:nvPr/>
        </p:nvSpPr>
        <p:spPr bwMode="auto">
          <a:xfrm>
            <a:off x="4449748" y="1381628"/>
            <a:ext cx="4572000" cy="0"/>
          </a:xfrm>
          <a:prstGeom prst="line">
            <a:avLst/>
          </a:prstGeom>
          <a:noFill/>
          <a:ln w="38100">
            <a:solidFill>
              <a:schemeClr val="tx2"/>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96" name="AutoShape 13"/>
          <p:cNvSpPr>
            <a:spLocks noChangeAspect="1" noChangeArrowheads="1"/>
          </p:cNvSpPr>
          <p:nvPr/>
        </p:nvSpPr>
        <p:spPr bwMode="auto">
          <a:xfrm>
            <a:off x="4719623" y="1453065"/>
            <a:ext cx="233363" cy="468313"/>
          </a:xfrm>
          <a:prstGeom prst="downArrow">
            <a:avLst>
              <a:gd name="adj1" fmla="val 50000"/>
              <a:gd name="adj2" fmla="val 50170"/>
            </a:avLst>
          </a:prstGeom>
          <a:solidFill>
            <a:srgbClr val="339966">
              <a:alpha val="59999"/>
            </a:srgbClr>
          </a:solidFill>
          <a:ln w="12700">
            <a:solidFill>
              <a:schemeClr val="tx1"/>
            </a:solidFill>
            <a:miter lim="800000"/>
            <a:headEnd type="none" w="sm" len="sm"/>
            <a:tailEnd type="none" w="sm" len="sm"/>
          </a:ln>
        </p:spPr>
        <p:txBody>
          <a:bodyPr vert="eaVert" wrap="none" anchor="ctr"/>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97" name="Line 15"/>
          <p:cNvSpPr>
            <a:spLocks noChangeShapeType="1"/>
          </p:cNvSpPr>
          <p:nvPr/>
        </p:nvSpPr>
        <p:spPr bwMode="auto">
          <a:xfrm>
            <a:off x="4449748" y="3505703"/>
            <a:ext cx="4608513" cy="0"/>
          </a:xfrm>
          <a:prstGeom prst="line">
            <a:avLst/>
          </a:prstGeom>
          <a:noFill/>
          <a:ln w="38100">
            <a:solidFill>
              <a:srgbClr val="0000FF"/>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98" name="Line 18"/>
          <p:cNvSpPr>
            <a:spLocks noChangeShapeType="1"/>
          </p:cNvSpPr>
          <p:nvPr/>
        </p:nvSpPr>
        <p:spPr bwMode="auto">
          <a:xfrm>
            <a:off x="4449748" y="4405815"/>
            <a:ext cx="1588" cy="647700"/>
          </a:xfrm>
          <a:prstGeom prst="line">
            <a:avLst/>
          </a:prstGeom>
          <a:noFill/>
          <a:ln w="254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99" name="Freeform 19"/>
          <p:cNvSpPr>
            <a:spLocks noChangeAspect="1"/>
          </p:cNvSpPr>
          <p:nvPr/>
        </p:nvSpPr>
        <p:spPr bwMode="auto">
          <a:xfrm>
            <a:off x="4225911" y="4958265"/>
            <a:ext cx="474662" cy="196850"/>
          </a:xfrm>
          <a:custGeom>
            <a:avLst/>
            <a:gdLst>
              <a:gd name="T0" fmla="*/ 0 w 748"/>
              <a:gd name="T1" fmla="*/ 2147483647 h 311"/>
              <a:gd name="T2" fmla="*/ 2147483647 w 748"/>
              <a:gd name="T3" fmla="*/ 2147483647 h 311"/>
              <a:gd name="T4" fmla="*/ 2147483647 w 748"/>
              <a:gd name="T5" fmla="*/ 2147483647 h 311"/>
              <a:gd name="T6" fmla="*/ 2147483647 w 748"/>
              <a:gd name="T7" fmla="*/ 2147483647 h 311"/>
              <a:gd name="T8" fmla="*/ 0 60000 65536"/>
              <a:gd name="T9" fmla="*/ 0 60000 65536"/>
              <a:gd name="T10" fmla="*/ 0 60000 65536"/>
              <a:gd name="T11" fmla="*/ 0 60000 65536"/>
              <a:gd name="T12" fmla="*/ 0 w 748"/>
              <a:gd name="T13" fmla="*/ 0 h 311"/>
              <a:gd name="T14" fmla="*/ 748 w 748"/>
              <a:gd name="T15" fmla="*/ 311 h 311"/>
            </a:gdLst>
            <a:ahLst/>
            <a:cxnLst>
              <a:cxn ang="T8">
                <a:pos x="T0" y="T1"/>
              </a:cxn>
              <a:cxn ang="T9">
                <a:pos x="T2" y="T3"/>
              </a:cxn>
              <a:cxn ang="T10">
                <a:pos x="T4" y="T5"/>
              </a:cxn>
              <a:cxn ang="T11">
                <a:pos x="T6" y="T7"/>
              </a:cxn>
            </a:cxnLst>
            <a:rect l="T12" t="T13" r="T14" b="T15"/>
            <a:pathLst>
              <a:path w="748" h="311">
                <a:moveTo>
                  <a:pt x="0" y="178"/>
                </a:moveTo>
                <a:cubicBezTo>
                  <a:pt x="81" y="89"/>
                  <a:pt x="162" y="0"/>
                  <a:pt x="249" y="19"/>
                </a:cubicBezTo>
                <a:cubicBezTo>
                  <a:pt x="336" y="38"/>
                  <a:pt x="438" y="273"/>
                  <a:pt x="521" y="292"/>
                </a:cubicBezTo>
                <a:cubicBezTo>
                  <a:pt x="604" y="311"/>
                  <a:pt x="676" y="222"/>
                  <a:pt x="748" y="133"/>
                </a:cubicBezTo>
              </a:path>
            </a:pathLst>
          </a:custGeom>
          <a:noFill/>
          <a:ln w="254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00" name="Freeform 20"/>
          <p:cNvSpPr>
            <a:spLocks noChangeAspect="1"/>
          </p:cNvSpPr>
          <p:nvPr/>
        </p:nvSpPr>
        <p:spPr bwMode="auto">
          <a:xfrm>
            <a:off x="4225911" y="5072565"/>
            <a:ext cx="474662" cy="196850"/>
          </a:xfrm>
          <a:custGeom>
            <a:avLst/>
            <a:gdLst>
              <a:gd name="T0" fmla="*/ 0 w 748"/>
              <a:gd name="T1" fmla="*/ 2147483647 h 311"/>
              <a:gd name="T2" fmla="*/ 2147483647 w 748"/>
              <a:gd name="T3" fmla="*/ 2147483647 h 311"/>
              <a:gd name="T4" fmla="*/ 2147483647 w 748"/>
              <a:gd name="T5" fmla="*/ 2147483647 h 311"/>
              <a:gd name="T6" fmla="*/ 2147483647 w 748"/>
              <a:gd name="T7" fmla="*/ 2147483647 h 311"/>
              <a:gd name="T8" fmla="*/ 0 60000 65536"/>
              <a:gd name="T9" fmla="*/ 0 60000 65536"/>
              <a:gd name="T10" fmla="*/ 0 60000 65536"/>
              <a:gd name="T11" fmla="*/ 0 60000 65536"/>
              <a:gd name="T12" fmla="*/ 0 w 748"/>
              <a:gd name="T13" fmla="*/ 0 h 311"/>
              <a:gd name="T14" fmla="*/ 748 w 748"/>
              <a:gd name="T15" fmla="*/ 311 h 311"/>
            </a:gdLst>
            <a:ahLst/>
            <a:cxnLst>
              <a:cxn ang="T8">
                <a:pos x="T0" y="T1"/>
              </a:cxn>
              <a:cxn ang="T9">
                <a:pos x="T2" y="T3"/>
              </a:cxn>
              <a:cxn ang="T10">
                <a:pos x="T4" y="T5"/>
              </a:cxn>
              <a:cxn ang="T11">
                <a:pos x="T6" y="T7"/>
              </a:cxn>
            </a:cxnLst>
            <a:rect l="T12" t="T13" r="T14" b="T15"/>
            <a:pathLst>
              <a:path w="748" h="311">
                <a:moveTo>
                  <a:pt x="0" y="178"/>
                </a:moveTo>
                <a:cubicBezTo>
                  <a:pt x="81" y="89"/>
                  <a:pt x="162" y="0"/>
                  <a:pt x="249" y="19"/>
                </a:cubicBezTo>
                <a:cubicBezTo>
                  <a:pt x="336" y="38"/>
                  <a:pt x="438" y="273"/>
                  <a:pt x="521" y="292"/>
                </a:cubicBezTo>
                <a:cubicBezTo>
                  <a:pt x="604" y="311"/>
                  <a:pt x="676" y="222"/>
                  <a:pt x="748" y="133"/>
                </a:cubicBezTo>
              </a:path>
            </a:pathLst>
          </a:custGeom>
          <a:noFill/>
          <a:ln w="254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01" name="Line 21"/>
          <p:cNvSpPr>
            <a:spLocks noChangeShapeType="1"/>
          </p:cNvSpPr>
          <p:nvPr/>
        </p:nvSpPr>
        <p:spPr bwMode="auto">
          <a:xfrm>
            <a:off x="4449748" y="5485315"/>
            <a:ext cx="4572000" cy="0"/>
          </a:xfrm>
          <a:prstGeom prst="line">
            <a:avLst/>
          </a:prstGeom>
          <a:noFill/>
          <a:ln w="38100">
            <a:solidFill>
              <a:schemeClr val="tx2"/>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02" name="Text Box 22"/>
          <p:cNvSpPr txBox="1">
            <a:spLocks noChangeArrowheads="1"/>
          </p:cNvSpPr>
          <p:nvPr/>
        </p:nvSpPr>
        <p:spPr bwMode="auto">
          <a:xfrm>
            <a:off x="3981436" y="5328153"/>
            <a:ext cx="534987" cy="33655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-2.0</a:t>
            </a:r>
          </a:p>
        </p:txBody>
      </p:sp>
      <p:sp>
        <p:nvSpPr>
          <p:cNvPr id="103" name="Text Box 24"/>
          <p:cNvSpPr txBox="1">
            <a:spLocks noChangeArrowheads="1"/>
          </p:cNvSpPr>
          <p:nvPr/>
        </p:nvSpPr>
        <p:spPr bwMode="auto">
          <a:xfrm>
            <a:off x="7583473" y="4894765"/>
            <a:ext cx="1092200" cy="519113"/>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800" baseline="30000" dirty="0">
                <a:solidFill>
                  <a:prstClr val="black"/>
                </a:solidFill>
                <a:latin typeface="Arial" pitchFamily="34" charset="0"/>
              </a:rPr>
              <a:t>6</a:t>
            </a:r>
            <a:r>
              <a:rPr kumimoji="1" lang="en-US" altLang="ja-JP" sz="2800" dirty="0">
                <a:solidFill>
                  <a:prstClr val="black"/>
                </a:solidFill>
                <a:latin typeface="Arial" pitchFamily="34" charset="0"/>
              </a:rPr>
              <a:t>Li</a:t>
            </a:r>
            <a:r>
              <a:rPr kumimoji="1" lang="en-US" altLang="ja-JP" sz="2800" baseline="-25000" dirty="0">
                <a:solidFill>
                  <a:prstClr val="black"/>
                </a:solidFill>
                <a:latin typeface="Arial" pitchFamily="34" charset="0"/>
              </a:rPr>
              <a:t>BBN</a:t>
            </a:r>
          </a:p>
        </p:txBody>
      </p:sp>
      <p:sp>
        <p:nvSpPr>
          <p:cNvPr id="104" name="Line 26"/>
          <p:cNvSpPr>
            <a:spLocks noChangeShapeType="1"/>
          </p:cNvSpPr>
          <p:nvPr/>
        </p:nvSpPr>
        <p:spPr bwMode="auto">
          <a:xfrm>
            <a:off x="4451336" y="5197978"/>
            <a:ext cx="0" cy="539750"/>
          </a:xfrm>
          <a:prstGeom prst="line">
            <a:avLst/>
          </a:prstGeom>
          <a:noFill/>
          <a:ln w="254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05" name="Text Box 30"/>
          <p:cNvSpPr txBox="1">
            <a:spLocks noChangeArrowheads="1"/>
          </p:cNvSpPr>
          <p:nvPr/>
        </p:nvSpPr>
        <p:spPr bwMode="auto">
          <a:xfrm>
            <a:off x="4938698" y="1416553"/>
            <a:ext cx="1755609" cy="461665"/>
          </a:xfrm>
          <a:prstGeom prst="rect">
            <a:avLst/>
          </a:prstGeom>
          <a:noFill/>
          <a:ln w="9525" algn="ctr">
            <a:noFill/>
            <a:miter lim="800000"/>
            <a:headEnd/>
            <a:tailEnd/>
          </a:ln>
        </p:spPr>
        <p:txBody>
          <a:bodyPr wrap="none">
            <a:spAutoFit/>
          </a:bodyPr>
          <a:lstStyle/>
          <a:p>
            <a:pPr fontAlgn="base" latinLnBrk="0">
              <a:spcBef>
                <a:spcPct val="0"/>
              </a:spcBef>
              <a:spcAft>
                <a:spcPct val="0"/>
              </a:spcAft>
            </a:pPr>
            <a:r>
              <a:rPr kumimoji="1" lang="en-US" altLang="ja-JP" sz="2400" b="1" dirty="0">
                <a:solidFill>
                  <a:srgbClr val="FF0000"/>
                </a:solidFill>
                <a:latin typeface="Arial" pitchFamily="34" charset="0"/>
                <a:cs typeface="Arial" pitchFamily="34" charset="0"/>
              </a:rPr>
              <a:t>Li problem</a:t>
            </a:r>
            <a:endParaRPr kumimoji="1" lang="en-US" altLang="ja-JP" sz="2400" b="1" dirty="0">
              <a:solidFill>
                <a:srgbClr val="FF0000"/>
              </a:solidFill>
              <a:latin typeface="Arial" pitchFamily="34" charset="0"/>
              <a:cs typeface="Arial" pitchFamily="34" charset="0"/>
            </a:endParaRPr>
          </a:p>
        </p:txBody>
      </p:sp>
      <p:sp>
        <p:nvSpPr>
          <p:cNvPr id="106" name="テキスト ボックス 105"/>
          <p:cNvSpPr txBox="1"/>
          <p:nvPr/>
        </p:nvSpPr>
        <p:spPr>
          <a:xfrm>
            <a:off x="3833723" y="548680"/>
            <a:ext cx="1661032" cy="369332"/>
          </a:xfrm>
          <a:prstGeom prst="rect">
            <a:avLst/>
          </a:prstGeom>
          <a:noFill/>
          <a:ln w="19050">
            <a:solidFill>
              <a:schemeClr val="tx1"/>
            </a:solidFill>
          </a:ln>
        </p:spPr>
        <p:txBody>
          <a:bodyPr wrap="none" rtlCol="0">
            <a:spAutoFit/>
          </a:bodyPr>
          <a:lstStyle/>
          <a:p>
            <a:pPr fontAlgn="base" latinLnBrk="0">
              <a:spcBef>
                <a:spcPct val="0"/>
              </a:spcBef>
              <a:spcAft>
                <a:spcPct val="0"/>
              </a:spcAft>
            </a:pPr>
            <a:r>
              <a:rPr kumimoji="1" lang="en-US" altLang="ja-JP" dirty="0">
                <a:solidFill>
                  <a:prstClr val="black"/>
                </a:solidFill>
                <a:latin typeface="Arial"/>
                <a:cs typeface="Arial"/>
              </a:rPr>
              <a:t>log(</a:t>
            </a:r>
            <a:r>
              <a:rPr kumimoji="1" lang="en-US" altLang="ja-JP" baseline="30000" dirty="0">
                <a:solidFill>
                  <a:prstClr val="black"/>
                </a:solidFill>
                <a:latin typeface="Arial"/>
                <a:cs typeface="Arial"/>
              </a:rPr>
              <a:t>6,7</a:t>
            </a:r>
            <a:r>
              <a:rPr kumimoji="1" lang="en-US" altLang="ja-JP" dirty="0">
                <a:solidFill>
                  <a:prstClr val="black"/>
                </a:solidFill>
                <a:latin typeface="Arial"/>
                <a:cs typeface="Arial"/>
              </a:rPr>
              <a:t>Li/H)+12</a:t>
            </a:r>
            <a:endParaRPr kumimoji="1" lang="ja-JP" altLang="en-US" dirty="0">
              <a:solidFill>
                <a:prstClr val="black"/>
              </a:solidFill>
              <a:latin typeface="Symbol" pitchFamily="18" charset="2"/>
            </a:endParaRPr>
          </a:p>
        </p:txBody>
      </p:sp>
      <p:sp>
        <p:nvSpPr>
          <p:cNvPr id="110" name="AutoShape 23"/>
          <p:cNvSpPr>
            <a:spLocks noChangeArrowheads="1"/>
          </p:cNvSpPr>
          <p:nvPr/>
        </p:nvSpPr>
        <p:spPr bwMode="auto">
          <a:xfrm>
            <a:off x="7331061" y="3037390"/>
            <a:ext cx="301625" cy="2436813"/>
          </a:xfrm>
          <a:prstGeom prst="upArrow">
            <a:avLst>
              <a:gd name="adj1" fmla="val 50000"/>
              <a:gd name="adj2" fmla="val 201974"/>
            </a:avLst>
          </a:prstGeom>
          <a:solidFill>
            <a:srgbClr val="FFFF00"/>
          </a:solidFill>
          <a:ln w="12700">
            <a:solidFill>
              <a:schemeClr val="tx1"/>
            </a:solidFill>
            <a:miter lim="800000"/>
            <a:headEnd type="none" w="sm" len="sm"/>
            <a:tailEnd type="none" w="sm" len="sm"/>
          </a:ln>
        </p:spPr>
        <p:txBody>
          <a:bodyPr vert="eaVert" wrap="none" anchor="ctr"/>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11" name="Text Box 25"/>
          <p:cNvSpPr txBox="1">
            <a:spLocks noChangeArrowheads="1"/>
          </p:cNvSpPr>
          <p:nvPr/>
        </p:nvSpPr>
        <p:spPr bwMode="auto">
          <a:xfrm>
            <a:off x="7535848" y="3721603"/>
            <a:ext cx="1178528" cy="52322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800" b="1" dirty="0">
                <a:solidFill>
                  <a:srgbClr val="0070C0"/>
                </a:solidFill>
                <a:latin typeface="Arial" pitchFamily="34" charset="0"/>
                <a:ea typeface="ＭＳ ゴシック" pitchFamily="49" charset="-128"/>
                <a:cs typeface="Arial" pitchFamily="34" charset="0"/>
              </a:rPr>
              <a:t>≿10</a:t>
            </a:r>
            <a:r>
              <a:rPr kumimoji="1" lang="en-US" altLang="ja-JP" sz="2800" b="1" baseline="30000" dirty="0">
                <a:solidFill>
                  <a:srgbClr val="0070C0"/>
                </a:solidFill>
                <a:latin typeface="Arial" pitchFamily="34" charset="0"/>
                <a:ea typeface="ＭＳ ゴシック" pitchFamily="49" charset="-128"/>
                <a:cs typeface="Arial" pitchFamily="34" charset="0"/>
              </a:rPr>
              <a:t>3</a:t>
            </a:r>
            <a:r>
              <a:rPr kumimoji="1" lang="en-US" altLang="ja-JP" sz="2800" b="1" dirty="0">
                <a:solidFill>
                  <a:srgbClr val="0070C0"/>
                </a:solidFill>
                <a:latin typeface="Arial" pitchFamily="34" charset="0"/>
                <a:ea typeface="ＭＳ ゴシック" pitchFamily="49" charset="-128"/>
                <a:cs typeface="Arial" pitchFamily="34" charset="0"/>
              </a:rPr>
              <a:t>x</a:t>
            </a:r>
            <a:endParaRPr kumimoji="1" lang="ja-JP" altLang="en-US" sz="2800" b="1" dirty="0">
              <a:solidFill>
                <a:srgbClr val="0070C0"/>
              </a:solidFill>
              <a:latin typeface="Arial" pitchFamily="34" charset="0"/>
              <a:cs typeface="Arial" pitchFamily="34" charset="0"/>
            </a:endParaRPr>
          </a:p>
        </p:txBody>
      </p:sp>
      <p:sp>
        <p:nvSpPr>
          <p:cNvPr id="112" name="Text Box 29"/>
          <p:cNvSpPr txBox="1">
            <a:spLocks noChangeArrowheads="1"/>
          </p:cNvSpPr>
          <p:nvPr/>
        </p:nvSpPr>
        <p:spPr bwMode="auto">
          <a:xfrm>
            <a:off x="6588224" y="4299453"/>
            <a:ext cx="2372765" cy="523220"/>
          </a:xfrm>
          <a:prstGeom prst="rect">
            <a:avLst/>
          </a:prstGeom>
          <a:noFill/>
          <a:ln w="9525" algn="ctr">
            <a:noFill/>
            <a:miter lim="800000"/>
            <a:headEnd/>
            <a:tailEnd/>
          </a:ln>
        </p:spPr>
        <p:txBody>
          <a:bodyPr wrap="none">
            <a:spAutoFit/>
          </a:bodyPr>
          <a:lstStyle/>
          <a:p>
            <a:pPr fontAlgn="base" latinLnBrk="0">
              <a:spcBef>
                <a:spcPct val="0"/>
              </a:spcBef>
              <a:spcAft>
                <a:spcPct val="0"/>
              </a:spcAft>
            </a:pPr>
            <a:r>
              <a:rPr kumimoji="1" lang="en-US" altLang="ja-JP" sz="2800" b="1" baseline="30000" dirty="0">
                <a:solidFill>
                  <a:srgbClr val="0070C0"/>
                </a:solidFill>
                <a:latin typeface="Arial" pitchFamily="34" charset="0"/>
                <a:cs typeface="Arial" pitchFamily="34" charset="0"/>
              </a:rPr>
              <a:t>6</a:t>
            </a:r>
            <a:r>
              <a:rPr kumimoji="1" lang="en-US" altLang="ja-JP" sz="2800" b="1" dirty="0">
                <a:solidFill>
                  <a:srgbClr val="0070C0"/>
                </a:solidFill>
                <a:latin typeface="Arial" pitchFamily="34" charset="0"/>
                <a:cs typeface="Arial" pitchFamily="34" charset="0"/>
              </a:rPr>
              <a:t>Li </a:t>
            </a:r>
            <a:r>
              <a:rPr kumimoji="1" lang="en-US" altLang="ja-JP" sz="2800" b="1" dirty="0">
                <a:solidFill>
                  <a:srgbClr val="0070C0"/>
                </a:solidFill>
                <a:latin typeface="Arial" pitchFamily="34" charset="0"/>
                <a:cs typeface="Arial" pitchFamily="34" charset="0"/>
              </a:rPr>
              <a:t>problem?</a:t>
            </a:r>
            <a:endParaRPr kumimoji="1" lang="en-US" altLang="ja-JP" sz="2800" b="1" dirty="0">
              <a:solidFill>
                <a:srgbClr val="0070C0"/>
              </a:solidFill>
              <a:latin typeface="Arial" pitchFamily="34" charset="0"/>
              <a:cs typeface="Arial" pitchFamily="34" charset="0"/>
            </a:endParaRPr>
          </a:p>
        </p:txBody>
      </p:sp>
      <p:sp>
        <p:nvSpPr>
          <p:cNvPr id="46" name="テキスト ボックス 45"/>
          <p:cNvSpPr txBox="1"/>
          <p:nvPr/>
        </p:nvSpPr>
        <p:spPr>
          <a:xfrm>
            <a:off x="6105546" y="5583272"/>
            <a:ext cx="2986715" cy="369332"/>
          </a:xfrm>
          <a:prstGeom prst="rect">
            <a:avLst/>
          </a:prstGeom>
          <a:noFill/>
          <a:ln w="19050">
            <a:solidFill>
              <a:schemeClr val="tx1"/>
            </a:solidFill>
          </a:ln>
        </p:spPr>
        <p:txBody>
          <a:bodyPr wrap="none" rtlCol="0">
            <a:spAutoFit/>
          </a:bodyPr>
          <a:lstStyle/>
          <a:p>
            <a:pPr fontAlgn="base" latinLnBrk="0">
              <a:spcBef>
                <a:spcPct val="0"/>
              </a:spcBef>
              <a:spcAft>
                <a:spcPct val="0"/>
              </a:spcAft>
            </a:pPr>
            <a:r>
              <a:rPr kumimoji="1" lang="en-US" altLang="ja-JP" dirty="0">
                <a:solidFill>
                  <a:prstClr val="black"/>
                </a:solidFill>
                <a:latin typeface="Arial"/>
                <a:cs typeface="Arial"/>
              </a:rPr>
              <a:t>[Fe/H]=log{(Fe/H)/(Fe/H)</a:t>
            </a:r>
            <a:r>
              <a:rPr kumimoji="1" lang="en-US" altLang="ja-JP" baseline="-25000" dirty="0">
                <a:solidFill>
                  <a:prstClr val="black"/>
                </a:solidFill>
                <a:latin typeface="Wingdings 2" pitchFamily="18" charset="2"/>
                <a:cs typeface="Arial"/>
              </a:rPr>
              <a:t>8</a:t>
            </a:r>
            <a:r>
              <a:rPr kumimoji="1" lang="en-US" altLang="ja-JP" dirty="0">
                <a:solidFill>
                  <a:prstClr val="black"/>
                </a:solidFill>
                <a:latin typeface="Arial"/>
                <a:cs typeface="Arial"/>
              </a:rPr>
              <a:t>}</a:t>
            </a:r>
            <a:endParaRPr kumimoji="1" lang="ja-JP" altLang="en-US" dirty="0">
              <a:solidFill>
                <a:prstClr val="black"/>
              </a:solidFill>
              <a:latin typeface="Symbol" pitchFamily="18" charset="2"/>
            </a:endParaRPr>
          </a:p>
        </p:txBody>
      </p:sp>
      <p:sp>
        <p:nvSpPr>
          <p:cNvPr id="47" name="Rectangle 2"/>
          <p:cNvSpPr>
            <a:spLocks noChangeArrowheads="1"/>
          </p:cNvSpPr>
          <p:nvPr/>
        </p:nvSpPr>
        <p:spPr bwMode="auto">
          <a:xfrm>
            <a:off x="-56795" y="648172"/>
            <a:ext cx="4751388" cy="6209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42900" indent="-342900" fontAlgn="base" latinLnBrk="0">
              <a:spcBef>
                <a:spcPct val="20000"/>
              </a:spcBef>
              <a:spcAft>
                <a:spcPct val="0"/>
              </a:spcAft>
              <a:buFont typeface="Wingdings" pitchFamily="2" charset="2"/>
              <a:buChar char="Ø"/>
            </a:pP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Li abundance observed in </a:t>
            </a:r>
          </a:p>
          <a:p>
            <a:pPr marL="342900" indent="-342900" fontAlgn="base" latinLnBrk="0">
              <a:spcBef>
                <a:spcPct val="20000"/>
              </a:spcBef>
              <a:spcAft>
                <a:spcPct val="0"/>
              </a:spcAft>
              <a:buClr>
                <a:srgbClr val="4F81BD"/>
              </a:buClr>
              <a:buFont typeface="Wingdings" pitchFamily="2" charset="2"/>
              <a:buNone/>
            </a:pPr>
            <a:r>
              <a:rPr kumimoji="1" lang="en-US" altLang="ja-JP" sz="2200" dirty="0">
                <a:solidFill>
                  <a:prstClr val="black"/>
                </a:solidFill>
                <a:latin typeface="Arial" pitchFamily="34" charset="0"/>
                <a:cs typeface="Arial" pitchFamily="34" charset="0"/>
              </a:rPr>
              <a:t> </a:t>
            </a:r>
            <a:r>
              <a:rPr kumimoji="1" lang="en-US" altLang="ja-JP" sz="2200" dirty="0">
                <a:solidFill>
                  <a:prstClr val="black"/>
                </a:solidFill>
                <a:latin typeface="Arial" pitchFamily="34" charset="0"/>
                <a:cs typeface="Arial" pitchFamily="34" charset="0"/>
              </a:rPr>
              <a:t>    metal-poor stars are a</a:t>
            </a:r>
          </a:p>
          <a:p>
            <a:pPr marL="342900" indent="-342900" fontAlgn="base" latinLnBrk="0">
              <a:spcBef>
                <a:spcPct val="20000"/>
              </a:spcBef>
              <a:spcAft>
                <a:spcPct val="0"/>
              </a:spcAft>
              <a:buClr>
                <a:srgbClr val="4F81BD"/>
              </a:buClr>
              <a:buFont typeface="Wingdings" pitchFamily="2" charset="2"/>
              <a:buNone/>
            </a:pPr>
            <a:r>
              <a:rPr kumimoji="1" lang="en-US" altLang="ja-JP" sz="2200" dirty="0">
                <a:solidFill>
                  <a:prstClr val="black"/>
                </a:solidFill>
                <a:latin typeface="Arial" pitchFamily="34" charset="0"/>
                <a:cs typeface="Arial" pitchFamily="34" charset="0"/>
              </a:rPr>
              <a:t> </a:t>
            </a:r>
            <a:r>
              <a:rPr kumimoji="1" lang="en-US" altLang="ja-JP" sz="2200" dirty="0">
                <a:solidFill>
                  <a:prstClr val="black"/>
                </a:solidFill>
                <a:latin typeface="Arial" pitchFamily="34" charset="0"/>
                <a:cs typeface="Arial" pitchFamily="34" charset="0"/>
              </a:rPr>
              <a:t>    factor~3 smaller than SBBN</a:t>
            </a:r>
            <a:endParaRPr kumimoji="1" lang="ja-JP" altLang="en-US" sz="2200" dirty="0">
              <a:solidFill>
                <a:prstClr val="black"/>
              </a:solidFill>
              <a:latin typeface="Arial" pitchFamily="34" charset="0"/>
              <a:cs typeface="Arial" pitchFamily="34" charset="0"/>
            </a:endParaRPr>
          </a:p>
          <a:p>
            <a:pPr marL="342900" indent="-342900" fontAlgn="base" latinLnBrk="0">
              <a:spcBef>
                <a:spcPct val="20000"/>
              </a:spcBef>
              <a:spcAft>
                <a:spcPct val="0"/>
              </a:spcAft>
              <a:buClr>
                <a:srgbClr val="4F81BD"/>
              </a:buClr>
              <a:buFont typeface="Wingdings" pitchFamily="2" charset="2"/>
              <a:buChar char="l"/>
            </a:pPr>
            <a:endParaRPr kumimoji="1" lang="ja-JP" altLang="en-US" sz="2200" dirty="0">
              <a:solidFill>
                <a:prstClr val="black"/>
              </a:solidFill>
              <a:latin typeface="Arial" pitchFamily="34" charset="0"/>
              <a:cs typeface="Arial" pitchFamily="34" charset="0"/>
            </a:endParaRPr>
          </a:p>
          <a:p>
            <a:pPr marL="342900" indent="-342900" fontAlgn="base" latinLnBrk="0">
              <a:spcBef>
                <a:spcPct val="20000"/>
              </a:spcBef>
              <a:spcAft>
                <a:spcPct val="0"/>
              </a:spcAft>
              <a:buFont typeface="Wingdings" pitchFamily="2" charset="2"/>
              <a:buChar char="Ø"/>
            </a:pPr>
            <a:endParaRPr kumimoji="1" lang="en-US" altLang="ja-JP" sz="2200" dirty="0">
              <a:solidFill>
                <a:prstClr val="black"/>
              </a:solidFill>
              <a:latin typeface="Arial" pitchFamily="34" charset="0"/>
              <a:cs typeface="Arial" pitchFamily="34" charset="0"/>
            </a:endParaRPr>
          </a:p>
          <a:p>
            <a:pPr marL="342900" indent="-342900" fontAlgn="base" latinLnBrk="0">
              <a:spcBef>
                <a:spcPct val="20000"/>
              </a:spcBef>
              <a:spcAft>
                <a:spcPct val="0"/>
              </a:spcAft>
              <a:buFont typeface="Wingdings" pitchFamily="2" charset="2"/>
              <a:buChar char="Ø"/>
            </a:pPr>
            <a:endParaRPr kumimoji="1" lang="en-US" altLang="ja-JP" sz="2200" dirty="0">
              <a:solidFill>
                <a:prstClr val="black"/>
              </a:solidFill>
              <a:latin typeface="Arial" pitchFamily="34" charset="0"/>
              <a:cs typeface="Arial" pitchFamily="34" charset="0"/>
            </a:endParaRPr>
          </a:p>
          <a:p>
            <a:pPr marL="342900" indent="-342900" fontAlgn="base" latinLnBrk="0">
              <a:spcBef>
                <a:spcPct val="2000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It has been reported that</a:t>
            </a:r>
          </a:p>
          <a:p>
            <a:pPr marL="342900" indent="-342900" fontAlgn="base" latinLnBrk="0">
              <a:spcBef>
                <a:spcPct val="20000"/>
              </a:spcBef>
              <a:spcAft>
                <a:spcPct val="0"/>
              </a:spcAft>
            </a:pPr>
            <a:r>
              <a:rPr kumimoji="1" lang="en-US" altLang="ja-JP" sz="2200" dirty="0">
                <a:solidFill>
                  <a:prstClr val="black"/>
                </a:solidFill>
                <a:latin typeface="Arial" pitchFamily="34" charset="0"/>
                <a:cs typeface="Arial" pitchFamily="34" charset="0"/>
              </a:rPr>
              <a:t>     some of the stars have</a:t>
            </a:r>
          </a:p>
          <a:p>
            <a:pPr fontAlgn="base" latinLnBrk="0">
              <a:spcBef>
                <a:spcPct val="20000"/>
              </a:spcBef>
              <a:spcAft>
                <a:spcPct val="0"/>
              </a:spcAft>
              <a:buClr>
                <a:srgbClr val="4F81BD"/>
              </a:buClr>
            </a:pPr>
            <a:r>
              <a:rPr kumimoji="1" lang="en-US" altLang="ja-JP" sz="2200" dirty="0">
                <a:solidFill>
                  <a:prstClr val="black"/>
                </a:solidFill>
                <a:latin typeface="Arial" pitchFamily="34" charset="0"/>
                <a:cs typeface="Arial" pitchFamily="34" charset="0"/>
              </a:rPr>
              <a:t>     large abundances of </a:t>
            </a:r>
            <a:r>
              <a:rPr kumimoji="1" lang="en-US" altLang="ja-JP" sz="2200" baseline="30000" dirty="0">
                <a:solidFill>
                  <a:prstClr val="black"/>
                </a:solidFill>
                <a:latin typeface="Arial" pitchFamily="34" charset="0"/>
                <a:cs typeface="Arial" pitchFamily="34" charset="0"/>
              </a:rPr>
              <a:t>6</a:t>
            </a:r>
            <a:r>
              <a:rPr kumimoji="1" lang="en-US" altLang="ja-JP" sz="2200" dirty="0">
                <a:solidFill>
                  <a:prstClr val="black"/>
                </a:solidFill>
                <a:latin typeface="Arial" pitchFamily="34" charset="0"/>
                <a:cs typeface="Arial" pitchFamily="34" charset="0"/>
              </a:rPr>
              <a:t>Li</a:t>
            </a:r>
          </a:p>
          <a:p>
            <a:pPr marL="342900" indent="-342900" fontAlgn="base" latinLnBrk="0">
              <a:spcBef>
                <a:spcPct val="20000"/>
              </a:spcBef>
              <a:spcAft>
                <a:spcPct val="0"/>
              </a:spcAft>
              <a:buFont typeface="Wingdings" pitchFamily="2" charset="2"/>
              <a:buChar char="Ø"/>
            </a:pPr>
            <a:endParaRPr kumimoji="1" lang="en-US" altLang="ja-JP" sz="2200" dirty="0">
              <a:solidFill>
                <a:prstClr val="black"/>
              </a:solidFill>
              <a:latin typeface="Arial" pitchFamily="34" charset="0"/>
              <a:cs typeface="Arial" pitchFamily="34" charset="0"/>
            </a:endParaRPr>
          </a:p>
          <a:p>
            <a:pPr marL="342900" indent="-342900" fontAlgn="base" latinLnBrk="0">
              <a:spcBef>
                <a:spcPct val="20000"/>
              </a:spcBef>
              <a:spcAft>
                <a:spcPct val="0"/>
              </a:spcAft>
            </a:pPr>
            <a:endParaRPr kumimoji="1" lang="en-US" altLang="ja-JP" sz="2200" dirty="0">
              <a:solidFill>
                <a:prstClr val="black"/>
              </a:solidFill>
              <a:latin typeface="Arial" pitchFamily="34" charset="0"/>
              <a:cs typeface="Arial" pitchFamily="34" charset="0"/>
            </a:endParaRPr>
          </a:p>
          <a:p>
            <a:pPr marL="342900" indent="-342900" fontAlgn="base" latinLnBrk="0">
              <a:spcBef>
                <a:spcPct val="20000"/>
              </a:spcBef>
              <a:spcAft>
                <a:spcPct val="0"/>
              </a:spcAft>
              <a:buFont typeface="Wingdings" pitchFamily="2" charset="2"/>
              <a:buChar char="Ø"/>
            </a:pPr>
            <a:r>
              <a:rPr kumimoji="1" lang="en-US" altLang="ja-JP" sz="2200" dirty="0">
                <a:solidFill>
                  <a:prstClr val="black"/>
                </a:solidFill>
                <a:latin typeface="Arial" pitchFamily="34" charset="0"/>
                <a:cs typeface="Arial" pitchFamily="34" charset="0"/>
              </a:rPr>
              <a:t>But, Lind et al. firstly perform</a:t>
            </a:r>
          </a:p>
          <a:p>
            <a:pPr marL="342900" indent="-342900" fontAlgn="base" latinLnBrk="0">
              <a:spcBef>
                <a:spcPct val="20000"/>
              </a:spcBef>
              <a:spcAft>
                <a:spcPct val="0"/>
              </a:spcAft>
            </a:pPr>
            <a:r>
              <a:rPr kumimoji="1" lang="en-US" altLang="ja-JP" sz="2200" dirty="0">
                <a:solidFill>
                  <a:prstClr val="black"/>
                </a:solidFill>
                <a:latin typeface="Arial" pitchFamily="34" charset="0"/>
                <a:cs typeface="Arial" pitchFamily="34" charset="0"/>
              </a:rPr>
              <a:t>     3D NLTE analysis for atmosphere, and found</a:t>
            </a:r>
          </a:p>
          <a:p>
            <a:pPr fontAlgn="base" latinLnBrk="0">
              <a:spcBef>
                <a:spcPct val="20000"/>
              </a:spcBef>
              <a:spcAft>
                <a:spcPct val="0"/>
              </a:spcAft>
              <a:buClr>
                <a:srgbClr val="4F81BD"/>
              </a:buClr>
            </a:pPr>
            <a:r>
              <a:rPr kumimoji="1" lang="en-US" altLang="ja-JP" sz="2200" dirty="0">
                <a:solidFill>
                  <a:prstClr val="black"/>
                </a:solidFill>
                <a:latin typeface="Arial" pitchFamily="34" charset="0"/>
                <a:cs typeface="Arial" pitchFamily="34" charset="0"/>
              </a:rPr>
              <a:t>    </a:t>
            </a:r>
            <a:r>
              <a:rPr kumimoji="1" lang="en-US" altLang="ja-JP" sz="2200" b="1" dirty="0">
                <a:solidFill>
                  <a:srgbClr val="FF0000"/>
                </a:solidFill>
                <a:latin typeface="Arial" pitchFamily="34" charset="0"/>
                <a:cs typeface="Arial" pitchFamily="34" charset="0"/>
              </a:rPr>
              <a:t> no detection</a:t>
            </a:r>
          </a:p>
          <a:p>
            <a:pPr fontAlgn="base" latinLnBrk="0">
              <a:spcBef>
                <a:spcPct val="20000"/>
              </a:spcBef>
              <a:spcAft>
                <a:spcPct val="0"/>
              </a:spcAft>
              <a:buClr>
                <a:srgbClr val="4F81BD"/>
              </a:buClr>
            </a:pPr>
            <a:endParaRPr kumimoji="1" lang="en-US" altLang="ja-JP" sz="2200" dirty="0">
              <a:solidFill>
                <a:prstClr val="black"/>
              </a:solidFill>
              <a:latin typeface="Arial" pitchFamily="34" charset="0"/>
              <a:cs typeface="Arial" pitchFamily="34" charset="0"/>
            </a:endParaRPr>
          </a:p>
          <a:p>
            <a:pPr fontAlgn="base" latinLnBrk="0">
              <a:spcBef>
                <a:spcPct val="20000"/>
              </a:spcBef>
              <a:spcAft>
                <a:spcPct val="0"/>
              </a:spcAft>
              <a:buClr>
                <a:srgbClr val="4F81BD"/>
              </a:buClr>
            </a:pPr>
            <a:endParaRPr kumimoji="1" lang="ja-JP" altLang="en-US" sz="2200" dirty="0">
              <a:solidFill>
                <a:prstClr val="black"/>
              </a:solidFill>
              <a:latin typeface="Arial" pitchFamily="34" charset="0"/>
              <a:cs typeface="Arial" pitchFamily="34" charset="0"/>
            </a:endParaRPr>
          </a:p>
        </p:txBody>
      </p:sp>
      <p:sp>
        <p:nvSpPr>
          <p:cNvPr id="35" name="Text Box 81"/>
          <p:cNvSpPr txBox="1">
            <a:spLocks noChangeArrowheads="1"/>
          </p:cNvSpPr>
          <p:nvPr/>
        </p:nvSpPr>
        <p:spPr bwMode="auto">
          <a:xfrm>
            <a:off x="4139952" y="2204864"/>
            <a:ext cx="2601912" cy="396875"/>
          </a:xfrm>
          <a:prstGeom prst="rect">
            <a:avLst/>
          </a:prstGeom>
          <a:solidFill>
            <a:srgbClr val="0000FF">
              <a:alpha val="20000"/>
            </a:srgbClr>
          </a:solid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prstClr val="black"/>
                </a:solidFill>
                <a:latin typeface="Arial" pitchFamily="34" charset="0"/>
                <a:cs typeface="Arial" pitchFamily="34" charset="0"/>
              </a:rPr>
              <a:t>Old stars ~ primordial</a:t>
            </a:r>
          </a:p>
        </p:txBody>
      </p:sp>
      <p:sp>
        <p:nvSpPr>
          <p:cNvPr id="36" name="Text Box 23"/>
          <p:cNvSpPr txBox="1">
            <a:spLocks noChangeArrowheads="1"/>
          </p:cNvSpPr>
          <p:nvPr/>
        </p:nvSpPr>
        <p:spPr bwMode="auto">
          <a:xfrm>
            <a:off x="553541" y="2062009"/>
            <a:ext cx="3154363" cy="430887"/>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pPr>
            <a:r>
              <a:rPr kumimoji="1" lang="en-US" altLang="ja-JP" sz="2200" baseline="30000" dirty="0">
                <a:solidFill>
                  <a:prstClr val="black"/>
                </a:solidFill>
                <a:latin typeface="Arial" pitchFamily="34" charset="0"/>
                <a:cs typeface="Arial" pitchFamily="34" charset="0"/>
              </a:rPr>
              <a:t>7</a:t>
            </a:r>
            <a:r>
              <a:rPr kumimoji="1" lang="en-US" altLang="ja-JP" sz="2200" dirty="0">
                <a:solidFill>
                  <a:prstClr val="black"/>
                </a:solidFill>
                <a:latin typeface="Arial" pitchFamily="34" charset="0"/>
                <a:cs typeface="Arial" pitchFamily="34" charset="0"/>
              </a:rPr>
              <a:t>Li/H=(1.1-1.5)×10</a:t>
            </a:r>
            <a:r>
              <a:rPr kumimoji="1" lang="en-US" altLang="ja-JP" sz="2200" baseline="30000" dirty="0">
                <a:solidFill>
                  <a:prstClr val="black"/>
                </a:solidFill>
                <a:latin typeface="Arial" pitchFamily="34" charset="0"/>
                <a:cs typeface="Arial" pitchFamily="34" charset="0"/>
              </a:rPr>
              <a:t>-10</a:t>
            </a:r>
          </a:p>
        </p:txBody>
      </p:sp>
      <p:sp>
        <p:nvSpPr>
          <p:cNvPr id="37" name="Text Box 25"/>
          <p:cNvSpPr txBox="1">
            <a:spLocks noChangeArrowheads="1"/>
          </p:cNvSpPr>
          <p:nvPr/>
        </p:nvSpPr>
        <p:spPr bwMode="auto">
          <a:xfrm>
            <a:off x="431304" y="4365104"/>
            <a:ext cx="3276600" cy="430887"/>
          </a:xfrm>
          <a:prstGeom prst="rect">
            <a:avLst/>
          </a:prstGeom>
          <a:noFill/>
          <a:ln w="12700">
            <a:noFill/>
            <a:miter lim="800000"/>
            <a:headEnd type="none" w="sm" len="sm"/>
            <a:tailEnd type="none" w="sm" len="sm"/>
          </a:ln>
        </p:spPr>
        <p:txBody>
          <a:bodyPr>
            <a:spAutoFit/>
          </a:bodyPr>
          <a:lstStyle/>
          <a:p>
            <a:pPr fontAlgn="base" latinLnBrk="0">
              <a:spcBef>
                <a:spcPct val="0"/>
              </a:spcBef>
              <a:spcAft>
                <a:spcPct val="0"/>
              </a:spcAft>
            </a:pPr>
            <a:r>
              <a:rPr kumimoji="1" lang="en-US" altLang="ja-JP" sz="2200" baseline="30000" dirty="0">
                <a:solidFill>
                  <a:prstClr val="black"/>
                </a:solidFill>
                <a:latin typeface="Arial" pitchFamily="34" charset="0"/>
                <a:cs typeface="Arial" pitchFamily="34" charset="0"/>
              </a:rPr>
              <a:t>6</a:t>
            </a:r>
            <a:r>
              <a:rPr kumimoji="1" lang="en-US" altLang="ja-JP" sz="2200" dirty="0">
                <a:solidFill>
                  <a:prstClr val="black"/>
                </a:solidFill>
                <a:latin typeface="Arial" pitchFamily="34" charset="0"/>
                <a:cs typeface="Arial" pitchFamily="34" charset="0"/>
              </a:rPr>
              <a:t>Li/H ≈ 6×10</a:t>
            </a:r>
            <a:r>
              <a:rPr kumimoji="1" lang="en-US" altLang="ja-JP" sz="2200" baseline="30000" dirty="0">
                <a:solidFill>
                  <a:prstClr val="black"/>
                </a:solidFill>
                <a:latin typeface="Arial" pitchFamily="34" charset="0"/>
                <a:cs typeface="Arial" pitchFamily="34" charset="0"/>
              </a:rPr>
              <a:t>-12</a:t>
            </a:r>
          </a:p>
        </p:txBody>
      </p:sp>
      <p:sp>
        <p:nvSpPr>
          <p:cNvPr id="43" name="Text Box 9"/>
          <p:cNvSpPr txBox="1">
            <a:spLocks noChangeArrowheads="1"/>
          </p:cNvSpPr>
          <p:nvPr/>
        </p:nvSpPr>
        <p:spPr bwMode="auto">
          <a:xfrm>
            <a:off x="2411760" y="6237312"/>
            <a:ext cx="4724563"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b="1" dirty="0">
                <a:solidFill>
                  <a:srgbClr val="FF0000"/>
                </a:solidFill>
                <a:latin typeface="Arial" pitchFamily="34" charset="0"/>
                <a:cs typeface="Arial" pitchFamily="34" charset="0"/>
              </a:rPr>
              <a:t>News! </a:t>
            </a:r>
            <a:r>
              <a:rPr kumimoji="1" lang="en-US" altLang="ja-JP" dirty="0">
                <a:solidFill>
                  <a:prstClr val="black"/>
                </a:solidFill>
                <a:latin typeface="Arial" pitchFamily="34" charset="0"/>
                <a:cs typeface="Arial" pitchFamily="34" charset="0"/>
              </a:rPr>
              <a:t>Lind </a:t>
            </a:r>
            <a:r>
              <a:rPr kumimoji="1" lang="en-US" altLang="ja-JP" dirty="0">
                <a:solidFill>
                  <a:prstClr val="black"/>
                </a:solidFill>
                <a:latin typeface="Arial" pitchFamily="34" charset="0"/>
                <a:cs typeface="Arial" pitchFamily="34" charset="0"/>
              </a:rPr>
              <a:t>et </a:t>
            </a:r>
            <a:r>
              <a:rPr kumimoji="1" lang="en-US" altLang="ja-JP" dirty="0">
                <a:solidFill>
                  <a:prstClr val="black"/>
                </a:solidFill>
                <a:latin typeface="Arial" pitchFamily="34" charset="0"/>
                <a:cs typeface="Arial" pitchFamily="34" charset="0"/>
              </a:rPr>
              <a:t>al. Astron. Astrophys. (2013)</a:t>
            </a:r>
            <a:endParaRPr kumimoji="1" lang="en-US" altLang="ja-JP" dirty="0">
              <a:solidFill>
                <a:prstClr val="black"/>
              </a:solidFill>
              <a:latin typeface="Arial" pitchFamily="34" charset="0"/>
              <a:cs typeface="Arial" pitchFamily="34" charset="0"/>
            </a:endParaRPr>
          </a:p>
        </p:txBody>
      </p:sp>
      <p:sp>
        <p:nvSpPr>
          <p:cNvPr id="39"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4. </a:t>
            </a:r>
            <a:r>
              <a:rPr kumimoji="1" lang="en-US" altLang="ja-JP" sz="2800" b="1" baseline="30000" dirty="0">
                <a:solidFill>
                  <a:prstClr val="black"/>
                </a:solidFill>
                <a:latin typeface="Arial" pitchFamily="34" charset="0"/>
              </a:rPr>
              <a:t>6</a:t>
            </a:r>
            <a:r>
              <a:rPr kumimoji="1" lang="en-US" altLang="ja-JP" sz="2800" b="1" dirty="0">
                <a:solidFill>
                  <a:prstClr val="black"/>
                </a:solidFill>
                <a:latin typeface="Arial" pitchFamily="34" charset="0"/>
              </a:rPr>
              <a:t>Li problem</a:t>
            </a:r>
            <a:endParaRPr kumimoji="1" lang="ja-JP" altLang="en-US" sz="2800" b="1" baseline="30000" dirty="0">
              <a:solidFill>
                <a:prstClr val="black"/>
              </a:solidFill>
              <a:latin typeface="Arial" pitchFamily="34" charset="0"/>
            </a:endParaRPr>
          </a:p>
        </p:txBody>
      </p:sp>
      <p:sp>
        <p:nvSpPr>
          <p:cNvPr id="4" name="슬라이드 번호 개체 틀 3"/>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44</a:t>
            </a:fld>
            <a:endParaRPr lang="en-US" altLang="ja-JP" dirty="0">
              <a:solidFill>
                <a:prstClr val="black">
                  <a:tint val="75000"/>
                </a:prstClr>
              </a:solidFill>
            </a:endParaRPr>
          </a:p>
        </p:txBody>
      </p:sp>
    </p:spTree>
    <p:extLst>
      <p:ext uri="{BB962C8B-B14F-4D97-AF65-F5344CB8AC3E}">
        <p14:creationId xmlns:p14="http://schemas.microsoft.com/office/powerpoint/2010/main" val="7898519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슬라이드 번호 개체 틀 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5</a:t>
            </a:fld>
            <a:endParaRPr lang="en-US" altLang="ja-JP" dirty="0">
              <a:solidFill>
                <a:prstClr val="black">
                  <a:tint val="75000"/>
                </a:prstClr>
              </a:solidFill>
            </a:endParaRPr>
          </a:p>
        </p:txBody>
      </p:sp>
      <p:sp>
        <p:nvSpPr>
          <p:cNvPr id="2" name="TextBox 1"/>
          <p:cNvSpPr txBox="1"/>
          <p:nvPr/>
        </p:nvSpPr>
        <p:spPr>
          <a:xfrm>
            <a:off x="3023828" y="2816932"/>
            <a:ext cx="2978701" cy="1323439"/>
          </a:xfrm>
          <a:prstGeom prst="rect">
            <a:avLst/>
          </a:prstGeom>
          <a:noFill/>
        </p:spPr>
        <p:txBody>
          <a:bodyPr wrap="none" rtlCol="0">
            <a:spAutoFit/>
          </a:bodyPr>
          <a:lstStyle/>
          <a:p>
            <a:pPr fontAlgn="base" latinLnBrk="0">
              <a:spcBef>
                <a:spcPct val="0"/>
              </a:spcBef>
              <a:spcAft>
                <a:spcPct val="0"/>
              </a:spcAft>
            </a:pPr>
            <a:r>
              <a:rPr kumimoji="1" lang="en-US" altLang="ko-KR" sz="8000" dirty="0">
                <a:solidFill>
                  <a:prstClr val="black"/>
                </a:solidFill>
                <a:latin typeface="Arial" pitchFamily="34" charset="0"/>
                <a:ea typeface="ＭＳ Ｐゴシック" pitchFamily="50" charset="-128"/>
                <a:cs typeface="Arial" pitchFamily="34" charset="0"/>
              </a:rPr>
              <a:t>XBBN</a:t>
            </a:r>
            <a:endParaRPr kumimoji="1" lang="ko-KR" altLang="en-US" sz="8000" dirty="0">
              <a:solidFill>
                <a:prstClr val="black"/>
              </a:solidFill>
              <a:latin typeface="Arial" pitchFamily="34" charset="0"/>
              <a:cs typeface="Arial" pitchFamily="34" charset="0"/>
            </a:endParaRPr>
          </a:p>
        </p:txBody>
      </p:sp>
      <p:pic>
        <p:nvPicPr>
          <p:cNvPr id="1510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24644"/>
            <a:ext cx="7929525" cy="5771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899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10402"/>
                                        </p:tgtEl>
                                        <p:attrNameLst>
                                          <p:attrName>style.visibility</p:attrName>
                                        </p:attrNameLst>
                                      </p:cBhvr>
                                      <p:to>
                                        <p:strVal val="visible"/>
                                      </p:to>
                                    </p:set>
                                    <p:anim calcmode="lin" valueType="num">
                                      <p:cBhvr additive="base">
                                        <p:cTn id="7" dur="500" fill="hold"/>
                                        <p:tgtEl>
                                          <p:spTgt spid="1510402"/>
                                        </p:tgtEl>
                                        <p:attrNameLst>
                                          <p:attrName>ppt_x</p:attrName>
                                        </p:attrNameLst>
                                      </p:cBhvr>
                                      <p:tavLst>
                                        <p:tav tm="0">
                                          <p:val>
                                            <p:strVal val="#ppt_x"/>
                                          </p:val>
                                        </p:tav>
                                        <p:tav tm="100000">
                                          <p:val>
                                            <p:strVal val="#ppt_x"/>
                                          </p:val>
                                        </p:tav>
                                      </p:tavLst>
                                    </p:anim>
                                    <p:anim calcmode="lin" valueType="num">
                                      <p:cBhvr additive="base">
                                        <p:cTn id="8" dur="500" fill="hold"/>
                                        <p:tgtEl>
                                          <p:spTgt spid="15104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ectangle 3"/>
          <p:cNvSpPr>
            <a:spLocks noChangeArrowheads="1"/>
          </p:cNvSpPr>
          <p:nvPr/>
        </p:nvSpPr>
        <p:spPr bwMode="auto">
          <a:xfrm>
            <a:off x="0" y="512676"/>
            <a:ext cx="9144000" cy="580986"/>
          </a:xfrm>
          <a:prstGeom prst="rect">
            <a:avLst/>
          </a:prstGeom>
          <a:noFill/>
          <a:ln w="9525">
            <a:noFill/>
            <a:miter lim="800000"/>
            <a:headEnd/>
            <a:tailEnd/>
          </a:ln>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1. Thermal history of the universe</a:t>
            </a:r>
            <a:endParaRPr kumimoji="1" lang="ja-JP" altLang="en-US" sz="2800" b="1" dirty="0">
              <a:solidFill>
                <a:prstClr val="black"/>
              </a:solidFill>
              <a:latin typeface="Arial" pitchFamily="34" charset="0"/>
            </a:endParaRPr>
          </a:p>
        </p:txBody>
      </p:sp>
      <p:sp>
        <p:nvSpPr>
          <p:cNvPr id="41" name="Rectangle 3"/>
          <p:cNvSpPr>
            <a:spLocks noChangeArrowheads="1"/>
          </p:cNvSpPr>
          <p:nvPr/>
        </p:nvSpPr>
        <p:spPr bwMode="auto">
          <a:xfrm>
            <a:off x="508" y="8620"/>
            <a:ext cx="9144000" cy="580986"/>
          </a:xfrm>
          <a:prstGeom prst="rect">
            <a:avLst/>
          </a:prstGeom>
          <a:noFill/>
          <a:ln w="9525">
            <a:noFill/>
            <a:miter lim="800000"/>
            <a:headEnd/>
            <a:tailEnd/>
          </a:ln>
        </p:spPr>
        <p:txBody>
          <a:bodyPr lIns="92075" tIns="46038" rIns="92075" bIns="46038" anchor="ctr"/>
          <a:lstStyle/>
          <a:p>
            <a:pPr algn="ctr" latinLnBrk="0"/>
            <a:r>
              <a:rPr kumimoji="1" lang="en-US" altLang="ja-JP" sz="3200" b="1" dirty="0">
                <a:solidFill>
                  <a:prstClr val="black"/>
                </a:solidFill>
                <a:latin typeface="Arial" pitchFamily="34" charset="0"/>
                <a:cs typeface="Arial" pitchFamily="34" charset="0"/>
              </a:rPr>
              <a:t>I. Introduction</a:t>
            </a:r>
            <a:endParaRPr kumimoji="1" lang="ja-JP" altLang="en-US" sz="3200" b="1" dirty="0">
              <a:solidFill>
                <a:prstClr val="black"/>
              </a:solidFill>
              <a:latin typeface="Arial" pitchFamily="34" charset="0"/>
              <a:cs typeface="Arial" pitchFamily="34" charset="0"/>
            </a:endParaRPr>
          </a:p>
        </p:txBody>
      </p:sp>
      <p:sp>
        <p:nvSpPr>
          <p:cNvPr id="16" name="Text Box 5"/>
          <p:cNvSpPr txBox="1">
            <a:spLocks noChangeArrowheads="1"/>
          </p:cNvSpPr>
          <p:nvPr/>
        </p:nvSpPr>
        <p:spPr bwMode="auto">
          <a:xfrm>
            <a:off x="6361362" y="1268760"/>
            <a:ext cx="2738250" cy="707886"/>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prstClr val="black"/>
                </a:solidFill>
                <a:latin typeface="Arial" pitchFamily="34" charset="0"/>
                <a:cs typeface="Arial" pitchFamily="34" charset="0"/>
              </a:rPr>
              <a:t>ħ=c=k</a:t>
            </a:r>
            <a:r>
              <a:rPr kumimoji="1" lang="en-US" altLang="ja-JP" sz="2000" baseline="-25000" dirty="0">
                <a:solidFill>
                  <a:prstClr val="black"/>
                </a:solidFill>
                <a:latin typeface="Arial" pitchFamily="34" charset="0"/>
                <a:cs typeface="Arial" pitchFamily="34" charset="0"/>
              </a:rPr>
              <a:t>B</a:t>
            </a:r>
            <a:r>
              <a:rPr kumimoji="1" lang="en-US" altLang="ja-JP" sz="2000" dirty="0">
                <a:solidFill>
                  <a:prstClr val="black"/>
                </a:solidFill>
                <a:latin typeface="Arial" pitchFamily="34" charset="0"/>
                <a:cs typeface="Arial" pitchFamily="34" charset="0"/>
              </a:rPr>
              <a:t>≡1</a:t>
            </a:r>
          </a:p>
          <a:p>
            <a:pPr fontAlgn="base" latinLnBrk="0">
              <a:spcBef>
                <a:spcPct val="0"/>
              </a:spcBef>
              <a:spcAft>
                <a:spcPct val="0"/>
              </a:spcAft>
            </a:pPr>
            <a:r>
              <a:rPr kumimoji="1" lang="en-US" altLang="ja-JP" sz="2000" dirty="0">
                <a:solidFill>
                  <a:prstClr val="black"/>
                </a:solidFill>
                <a:latin typeface="Arial" pitchFamily="34" charset="0"/>
                <a:cs typeface="Arial" pitchFamily="34" charset="0"/>
              </a:rPr>
              <a:t>1MeV=1.1605×10</a:t>
            </a:r>
            <a:r>
              <a:rPr kumimoji="1" lang="en-US" altLang="ja-JP" sz="2000" baseline="30000" dirty="0">
                <a:solidFill>
                  <a:prstClr val="black"/>
                </a:solidFill>
                <a:latin typeface="Arial" pitchFamily="34" charset="0"/>
                <a:cs typeface="Arial" pitchFamily="34" charset="0"/>
              </a:rPr>
              <a:t>10 </a:t>
            </a:r>
            <a:r>
              <a:rPr kumimoji="1" lang="en-US" altLang="ja-JP" sz="2000" dirty="0">
                <a:solidFill>
                  <a:prstClr val="black"/>
                </a:solidFill>
                <a:latin typeface="Arial" pitchFamily="34" charset="0"/>
                <a:cs typeface="Arial" pitchFamily="34" charset="0"/>
              </a:rPr>
              <a:t>K</a:t>
            </a:r>
          </a:p>
        </p:txBody>
      </p:sp>
      <p:sp>
        <p:nvSpPr>
          <p:cNvPr id="17" name="Oval 6"/>
          <p:cNvSpPr>
            <a:spLocks noChangeArrowheads="1"/>
          </p:cNvSpPr>
          <p:nvPr/>
        </p:nvSpPr>
        <p:spPr bwMode="auto">
          <a:xfrm>
            <a:off x="134999" y="2088809"/>
            <a:ext cx="914400" cy="914400"/>
          </a:xfrm>
          <a:prstGeom prst="ellipse">
            <a:avLst/>
          </a:prstGeom>
          <a:solidFill>
            <a:srgbClr val="FFFFFF"/>
          </a:solidFill>
          <a:ln w="12700">
            <a:solidFill>
              <a:schemeClr val="tx1"/>
            </a:solidFill>
            <a:round/>
            <a:headEnd type="none" w="sm" len="sm"/>
            <a:tailEnd type="none" w="sm" len="sm"/>
          </a:ln>
        </p:spPr>
        <p:txBody>
          <a:bodyPr wrap="none" anchor="ctr"/>
          <a:lstStyle/>
          <a:p>
            <a:pPr algn="ctr" fontAlgn="base" latinLnBrk="0">
              <a:spcBef>
                <a:spcPct val="0"/>
              </a:spcBef>
              <a:spcAft>
                <a:spcPct val="0"/>
              </a:spcAft>
            </a:pPr>
            <a:r>
              <a:rPr kumimoji="1" lang="en-US" altLang="ja-JP" sz="2000" b="1" dirty="0">
                <a:solidFill>
                  <a:prstClr val="black"/>
                </a:solidFill>
                <a:latin typeface="Arial" pitchFamily="34" charset="0"/>
              </a:rPr>
              <a:t>Big</a:t>
            </a:r>
          </a:p>
          <a:p>
            <a:pPr algn="ctr" fontAlgn="base" latinLnBrk="0">
              <a:spcBef>
                <a:spcPct val="0"/>
              </a:spcBef>
              <a:spcAft>
                <a:spcPct val="0"/>
              </a:spcAft>
            </a:pPr>
            <a:r>
              <a:rPr kumimoji="1" lang="en-US" altLang="ja-JP" sz="2000" b="1" dirty="0">
                <a:solidFill>
                  <a:prstClr val="black"/>
                </a:solidFill>
                <a:latin typeface="Arial" pitchFamily="34" charset="0"/>
              </a:rPr>
              <a:t>Bang</a:t>
            </a:r>
          </a:p>
        </p:txBody>
      </p:sp>
      <p:sp>
        <p:nvSpPr>
          <p:cNvPr id="18" name="Line 7"/>
          <p:cNvSpPr>
            <a:spLocks noChangeShapeType="1"/>
          </p:cNvSpPr>
          <p:nvPr/>
        </p:nvSpPr>
        <p:spPr bwMode="auto">
          <a:xfrm>
            <a:off x="1035112" y="2557122"/>
            <a:ext cx="7165975" cy="0"/>
          </a:xfrm>
          <a:prstGeom prst="line">
            <a:avLst/>
          </a:prstGeom>
          <a:noFill/>
          <a:ln w="38100">
            <a:solidFill>
              <a:schemeClr val="tx1"/>
            </a:solidFill>
            <a:round/>
            <a:headEnd type="none" w="sm" len="sm"/>
            <a:tailEnd type="triangle" w="med"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9" name="Text Box 8"/>
          <p:cNvSpPr txBox="1">
            <a:spLocks noChangeArrowheads="1"/>
          </p:cNvSpPr>
          <p:nvPr/>
        </p:nvSpPr>
        <p:spPr bwMode="auto">
          <a:xfrm>
            <a:off x="7520992" y="2625943"/>
            <a:ext cx="1623008"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prstClr val="black"/>
                </a:solidFill>
                <a:latin typeface="Arial" pitchFamily="34" charset="0"/>
              </a:rPr>
              <a:t>Temperature</a:t>
            </a:r>
            <a:endParaRPr kumimoji="1" lang="ja-JP" altLang="en-US" sz="2000" dirty="0">
              <a:solidFill>
                <a:prstClr val="black"/>
              </a:solidFill>
              <a:latin typeface="Arial" pitchFamily="34" charset="0"/>
            </a:endParaRPr>
          </a:p>
        </p:txBody>
      </p:sp>
      <p:sp>
        <p:nvSpPr>
          <p:cNvPr id="20" name="Text Box 9"/>
          <p:cNvSpPr txBox="1">
            <a:spLocks noChangeArrowheads="1"/>
          </p:cNvSpPr>
          <p:nvPr/>
        </p:nvSpPr>
        <p:spPr bwMode="auto">
          <a:xfrm>
            <a:off x="7572162" y="2121009"/>
            <a:ext cx="979755"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rPr>
              <a:t>0.2meV</a:t>
            </a:r>
          </a:p>
        </p:txBody>
      </p:sp>
      <p:sp>
        <p:nvSpPr>
          <p:cNvPr id="21" name="Text Box 10"/>
          <p:cNvSpPr txBox="1">
            <a:spLocks noChangeArrowheads="1"/>
          </p:cNvSpPr>
          <p:nvPr/>
        </p:nvSpPr>
        <p:spPr bwMode="auto">
          <a:xfrm>
            <a:off x="5606970" y="2121009"/>
            <a:ext cx="787395"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rPr>
              <a:t>0.3eV</a:t>
            </a:r>
          </a:p>
        </p:txBody>
      </p:sp>
      <p:sp>
        <p:nvSpPr>
          <p:cNvPr id="22" name="Line 11"/>
          <p:cNvSpPr>
            <a:spLocks noChangeShapeType="1"/>
          </p:cNvSpPr>
          <p:nvPr/>
        </p:nvSpPr>
        <p:spPr bwMode="auto">
          <a:xfrm>
            <a:off x="6008600" y="2449172"/>
            <a:ext cx="0" cy="215900"/>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23" name="Text Box 23"/>
          <p:cNvSpPr txBox="1">
            <a:spLocks noChangeArrowheads="1"/>
          </p:cNvSpPr>
          <p:nvPr/>
        </p:nvSpPr>
        <p:spPr bwMode="auto">
          <a:xfrm>
            <a:off x="3417478" y="2121009"/>
            <a:ext cx="1313180"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rPr>
              <a:t>1-0.01MeV</a:t>
            </a:r>
          </a:p>
        </p:txBody>
      </p:sp>
      <p:sp>
        <p:nvSpPr>
          <p:cNvPr id="24" name="Line 24"/>
          <p:cNvSpPr>
            <a:spLocks noChangeShapeType="1"/>
          </p:cNvSpPr>
          <p:nvPr/>
        </p:nvSpPr>
        <p:spPr bwMode="auto">
          <a:xfrm>
            <a:off x="4062303" y="2449172"/>
            <a:ext cx="0" cy="215900"/>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25" name="Text Box 25"/>
          <p:cNvSpPr txBox="1">
            <a:spLocks noChangeArrowheads="1"/>
          </p:cNvSpPr>
          <p:nvPr/>
        </p:nvSpPr>
        <p:spPr bwMode="auto">
          <a:xfrm>
            <a:off x="1687473" y="2114194"/>
            <a:ext cx="1107996" cy="369332"/>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rPr>
              <a:t>200 MeV</a:t>
            </a:r>
          </a:p>
        </p:txBody>
      </p:sp>
      <p:sp>
        <p:nvSpPr>
          <p:cNvPr id="26" name="Text Box 35"/>
          <p:cNvSpPr txBox="1">
            <a:spLocks noChangeArrowheads="1"/>
          </p:cNvSpPr>
          <p:nvPr/>
        </p:nvSpPr>
        <p:spPr bwMode="auto">
          <a:xfrm>
            <a:off x="117414" y="3465004"/>
            <a:ext cx="1779654" cy="40011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2000" dirty="0">
                <a:solidFill>
                  <a:prstClr val="black"/>
                </a:solidFill>
                <a:latin typeface="Arial" pitchFamily="34" charset="0"/>
              </a:rPr>
              <a:t>[Components]</a:t>
            </a:r>
            <a:endParaRPr kumimoji="1" lang="en-US" altLang="ja-JP" sz="2000" dirty="0">
              <a:solidFill>
                <a:prstClr val="black"/>
              </a:solidFill>
              <a:latin typeface="Arial" pitchFamily="34" charset="0"/>
            </a:endParaRPr>
          </a:p>
        </p:txBody>
      </p:sp>
      <p:sp>
        <p:nvSpPr>
          <p:cNvPr id="29" name="Text Box 36"/>
          <p:cNvSpPr txBox="1">
            <a:spLocks noChangeArrowheads="1"/>
          </p:cNvSpPr>
          <p:nvPr/>
        </p:nvSpPr>
        <p:spPr bwMode="auto">
          <a:xfrm>
            <a:off x="141321" y="4144104"/>
            <a:ext cx="994183"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Leptons</a:t>
            </a:r>
          </a:p>
          <a:p>
            <a:pPr fontAlgn="base" latinLnBrk="0">
              <a:spcBef>
                <a:spcPct val="0"/>
              </a:spcBef>
              <a:spcAft>
                <a:spcPct val="0"/>
              </a:spcAft>
            </a:pPr>
            <a:r>
              <a:rPr kumimoji="1" lang="en-US" altLang="ja-JP" sz="1600" dirty="0">
                <a:solidFill>
                  <a:prstClr val="black"/>
                </a:solidFill>
                <a:latin typeface="Arial" pitchFamily="34" charset="0"/>
              </a:rPr>
              <a:t>&amp; quarks</a:t>
            </a:r>
          </a:p>
        </p:txBody>
      </p:sp>
      <p:sp>
        <p:nvSpPr>
          <p:cNvPr id="30" name="Text Box 37"/>
          <p:cNvSpPr txBox="1">
            <a:spLocks noChangeArrowheads="1"/>
          </p:cNvSpPr>
          <p:nvPr/>
        </p:nvSpPr>
        <p:spPr bwMode="auto">
          <a:xfrm>
            <a:off x="226953" y="5142668"/>
            <a:ext cx="800219"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Gauge</a:t>
            </a:r>
          </a:p>
          <a:p>
            <a:pPr fontAlgn="base" latinLnBrk="0">
              <a:spcBef>
                <a:spcPct val="0"/>
              </a:spcBef>
              <a:spcAft>
                <a:spcPct val="0"/>
              </a:spcAft>
            </a:pPr>
            <a:r>
              <a:rPr kumimoji="1" lang="en-US" altLang="ja-JP" sz="1600" dirty="0">
                <a:solidFill>
                  <a:prstClr val="black"/>
                </a:solidFill>
                <a:latin typeface="Arial" pitchFamily="34" charset="0"/>
              </a:rPr>
              <a:t>boson</a:t>
            </a:r>
            <a:endParaRPr kumimoji="1" lang="en-US" altLang="ja-JP" sz="1600" dirty="0">
              <a:solidFill>
                <a:prstClr val="black"/>
              </a:solidFill>
              <a:latin typeface="Arial" pitchFamily="34" charset="0"/>
            </a:endParaRPr>
          </a:p>
        </p:txBody>
      </p:sp>
      <p:sp>
        <p:nvSpPr>
          <p:cNvPr id="31" name="Text Box 38"/>
          <p:cNvSpPr txBox="1">
            <a:spLocks noChangeArrowheads="1"/>
          </p:cNvSpPr>
          <p:nvPr/>
        </p:nvSpPr>
        <p:spPr bwMode="auto">
          <a:xfrm>
            <a:off x="226953" y="5869745"/>
            <a:ext cx="833883" cy="338554"/>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Photon</a:t>
            </a:r>
            <a:endParaRPr kumimoji="1" lang="en-US" altLang="ja-JP" sz="1600" dirty="0">
              <a:solidFill>
                <a:prstClr val="black"/>
              </a:solidFill>
              <a:latin typeface="Arial" pitchFamily="34" charset="0"/>
            </a:endParaRPr>
          </a:p>
        </p:txBody>
      </p:sp>
      <p:graphicFrame>
        <p:nvGraphicFramePr>
          <p:cNvPr id="32" name="Object 39"/>
          <p:cNvGraphicFramePr>
            <a:graphicFrameLocks noGrp="1" noChangeAspect="1"/>
          </p:cNvGraphicFramePr>
          <p:nvPr>
            <p:ph sz="half" idx="1"/>
            <p:extLst>
              <p:ext uri="{D42A27DB-BD31-4B8C-83A1-F6EECF244321}">
                <p14:modId xmlns:p14="http://schemas.microsoft.com/office/powerpoint/2010/main" val="2102820703"/>
              </p:ext>
            </p:extLst>
          </p:nvPr>
        </p:nvGraphicFramePr>
        <p:xfrm>
          <a:off x="1466912" y="5977695"/>
          <a:ext cx="127000" cy="165100"/>
        </p:xfrm>
        <a:graphic>
          <a:graphicData uri="http://schemas.openxmlformats.org/presentationml/2006/ole">
            <mc:AlternateContent xmlns:mc="http://schemas.openxmlformats.org/markup-compatibility/2006">
              <mc:Choice xmlns:v="urn:schemas-microsoft-com:vml" Requires="v">
                <p:oleObj spid="_x0000_s1082" name="数式" r:id="rId4" imgW="126770" imgH="164801" progId="Equation.3">
                  <p:embed/>
                </p:oleObj>
              </mc:Choice>
              <mc:Fallback>
                <p:oleObj name="数式" r:id="rId4" imgW="126770" imgH="164801" progId="Equation.3">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6912" y="5977695"/>
                        <a:ext cx="127000" cy="165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41"/>
          <p:cNvGraphicFramePr>
            <a:graphicFrameLocks noChangeAspect="1"/>
          </p:cNvGraphicFramePr>
          <p:nvPr>
            <p:extLst>
              <p:ext uri="{D42A27DB-BD31-4B8C-83A1-F6EECF244321}">
                <p14:modId xmlns:p14="http://schemas.microsoft.com/office/powerpoint/2010/main" val="4239327101"/>
              </p:ext>
            </p:extLst>
          </p:nvPr>
        </p:nvGraphicFramePr>
        <p:xfrm>
          <a:off x="1204874" y="3869433"/>
          <a:ext cx="519112" cy="1163637"/>
        </p:xfrm>
        <a:graphic>
          <a:graphicData uri="http://schemas.openxmlformats.org/presentationml/2006/ole">
            <mc:AlternateContent xmlns:mc="http://schemas.openxmlformats.org/markup-compatibility/2006">
              <mc:Choice xmlns:v="urn:schemas-microsoft-com:vml" Requires="v">
                <p:oleObj spid="_x0000_s1083" name="数式" r:id="rId6" imgW="431570" imgH="965108" progId="Equation.3">
                  <p:embed/>
                </p:oleObj>
              </mc:Choice>
              <mc:Fallback>
                <p:oleObj name="数式" r:id="rId6" imgW="431570" imgH="965108"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04874" y="3869433"/>
                        <a:ext cx="519112"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44"/>
          <p:cNvGraphicFramePr>
            <a:graphicFrameLocks noChangeAspect="1"/>
          </p:cNvGraphicFramePr>
          <p:nvPr>
            <p:extLst>
              <p:ext uri="{D42A27DB-BD31-4B8C-83A1-F6EECF244321}">
                <p14:modId xmlns:p14="http://schemas.microsoft.com/office/powerpoint/2010/main" val="389224074"/>
              </p:ext>
            </p:extLst>
          </p:nvPr>
        </p:nvGraphicFramePr>
        <p:xfrm>
          <a:off x="1282700" y="5212511"/>
          <a:ext cx="482600" cy="431800"/>
        </p:xfrm>
        <a:graphic>
          <a:graphicData uri="http://schemas.openxmlformats.org/presentationml/2006/ole">
            <mc:AlternateContent xmlns:mc="http://schemas.openxmlformats.org/markup-compatibility/2006">
              <mc:Choice xmlns:v="urn:schemas-microsoft-com:vml" Requires="v">
                <p:oleObj spid="_x0000_s1084" name="数式" r:id="rId8" imgW="482278" imgH="431570" progId="Equation.3">
                  <p:embed/>
                </p:oleObj>
              </mc:Choice>
              <mc:Fallback>
                <p:oleObj name="数式" r:id="rId8" imgW="482278" imgH="43157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82700" y="5212511"/>
                        <a:ext cx="4826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AutoShape 47"/>
          <p:cNvSpPr>
            <a:spLocks/>
          </p:cNvSpPr>
          <p:nvPr/>
        </p:nvSpPr>
        <p:spPr bwMode="auto">
          <a:xfrm>
            <a:off x="1106549" y="3896455"/>
            <a:ext cx="144463" cy="1116012"/>
          </a:xfrm>
          <a:prstGeom prst="leftBrace">
            <a:avLst>
              <a:gd name="adj1" fmla="val 64377"/>
              <a:gd name="adj2" fmla="val 50000"/>
            </a:avLst>
          </a:prstGeom>
          <a:noFill/>
          <a:ln w="12700">
            <a:solidFill>
              <a:schemeClr val="tx1"/>
            </a:solidFill>
            <a:round/>
            <a:headEnd type="none" w="sm" len="sm"/>
            <a:tailEnd type="none" w="sm" len="sm"/>
          </a:ln>
        </p:spPr>
        <p:txBody>
          <a:bodyPr wrap="none" anchor="ctr"/>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36" name="AutoShape 48"/>
          <p:cNvSpPr>
            <a:spLocks/>
          </p:cNvSpPr>
          <p:nvPr/>
        </p:nvSpPr>
        <p:spPr bwMode="auto">
          <a:xfrm>
            <a:off x="1070037" y="5228367"/>
            <a:ext cx="142767" cy="385787"/>
          </a:xfrm>
          <a:prstGeom prst="leftBrace">
            <a:avLst>
              <a:gd name="adj1" fmla="val 37454"/>
              <a:gd name="adj2" fmla="val 50000"/>
            </a:avLst>
          </a:prstGeom>
          <a:noFill/>
          <a:ln w="12700">
            <a:solidFill>
              <a:schemeClr val="tx1"/>
            </a:solidFill>
            <a:round/>
            <a:headEnd type="none" w="sm" len="sm"/>
            <a:tailEnd type="none" w="sm" len="sm"/>
          </a:ln>
        </p:spPr>
        <p:txBody>
          <a:bodyPr wrap="none" anchor="ctr"/>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37" name="Line 49"/>
          <p:cNvSpPr>
            <a:spLocks noChangeShapeType="1"/>
          </p:cNvSpPr>
          <p:nvPr/>
        </p:nvSpPr>
        <p:spPr bwMode="auto">
          <a:xfrm flipH="1">
            <a:off x="6543702" y="5977695"/>
            <a:ext cx="0" cy="142875"/>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graphicFrame>
        <p:nvGraphicFramePr>
          <p:cNvPr id="38" name="Object 68"/>
          <p:cNvGraphicFramePr>
            <a:graphicFrameLocks/>
          </p:cNvGraphicFramePr>
          <p:nvPr>
            <p:extLst>
              <p:ext uri="{D42A27DB-BD31-4B8C-83A1-F6EECF244321}">
                <p14:modId xmlns:p14="http://schemas.microsoft.com/office/powerpoint/2010/main" val="884092583"/>
              </p:ext>
            </p:extLst>
          </p:nvPr>
        </p:nvGraphicFramePr>
        <p:xfrm>
          <a:off x="2830489" y="3874230"/>
          <a:ext cx="273050" cy="490537"/>
        </p:xfrm>
        <a:graphic>
          <a:graphicData uri="http://schemas.openxmlformats.org/presentationml/2006/ole">
            <mc:AlternateContent xmlns:mc="http://schemas.openxmlformats.org/markup-compatibility/2006">
              <mc:Choice xmlns:v="urn:schemas-microsoft-com:vml" Requires="v">
                <p:oleObj spid="_x0000_s1085" name="数式" r:id="rId10" imgW="228600" imgH="405972" progId="Equation.3">
                  <p:embed/>
                </p:oleObj>
              </mc:Choice>
              <mc:Fallback>
                <p:oleObj name="数式" r:id="rId10" imgW="228600" imgH="405972" progId="Equation.3">
                  <p:embed/>
                  <p:pic>
                    <p:nvPicPr>
                      <p:cNvPr id="0" name=""/>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30489" y="3874230"/>
                        <a:ext cx="273050" cy="490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74"/>
          <p:cNvGraphicFramePr>
            <a:graphicFrameLocks/>
          </p:cNvGraphicFramePr>
          <p:nvPr>
            <p:extLst>
              <p:ext uri="{D42A27DB-BD31-4B8C-83A1-F6EECF244321}">
                <p14:modId xmlns:p14="http://schemas.microsoft.com/office/powerpoint/2010/main" val="4052427603"/>
              </p:ext>
            </p:extLst>
          </p:nvPr>
        </p:nvGraphicFramePr>
        <p:xfrm>
          <a:off x="2819376" y="4650497"/>
          <a:ext cx="334963" cy="198438"/>
        </p:xfrm>
        <a:graphic>
          <a:graphicData uri="http://schemas.openxmlformats.org/presentationml/2006/ole">
            <mc:AlternateContent xmlns:mc="http://schemas.openxmlformats.org/markup-compatibility/2006">
              <mc:Choice xmlns:v="urn:schemas-microsoft-com:vml" Requires="v">
                <p:oleObj spid="_x0000_s1086" name="数式" r:id="rId12" imgW="279446" imgH="164801" progId="Equation.3">
                  <p:embed/>
                </p:oleObj>
              </mc:Choice>
              <mc:Fallback>
                <p:oleObj name="数式" r:id="rId12" imgW="279446" imgH="164801" progId="Equation.3">
                  <p:embed/>
                  <p:pic>
                    <p:nvPicPr>
                      <p:cNvPr id="0" name=""/>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19376" y="4650497"/>
                        <a:ext cx="334963" cy="198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Line 80"/>
          <p:cNvSpPr>
            <a:spLocks noChangeShapeType="1"/>
          </p:cNvSpPr>
          <p:nvPr/>
        </p:nvSpPr>
        <p:spPr bwMode="auto">
          <a:xfrm flipH="1">
            <a:off x="3931433" y="3910742"/>
            <a:ext cx="0" cy="142875"/>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3" name="Text Box 82"/>
          <p:cNvSpPr txBox="1">
            <a:spLocks noChangeArrowheads="1"/>
          </p:cNvSpPr>
          <p:nvPr/>
        </p:nvSpPr>
        <p:spPr bwMode="auto">
          <a:xfrm>
            <a:off x="7801037" y="5869745"/>
            <a:ext cx="1277914"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3K</a:t>
            </a:r>
            <a:endParaRPr kumimoji="1" lang="en-US" altLang="ja-JP" sz="1600" dirty="0">
              <a:solidFill>
                <a:prstClr val="black"/>
              </a:solidFill>
              <a:latin typeface="Arial" pitchFamily="34" charset="0"/>
            </a:endParaRPr>
          </a:p>
          <a:p>
            <a:pPr fontAlgn="base" latinLnBrk="0">
              <a:spcBef>
                <a:spcPct val="0"/>
              </a:spcBef>
              <a:spcAft>
                <a:spcPct val="0"/>
              </a:spcAft>
            </a:pPr>
            <a:r>
              <a:rPr kumimoji="1" lang="en-US" altLang="ja-JP" sz="1600" dirty="0">
                <a:solidFill>
                  <a:prstClr val="black"/>
                </a:solidFill>
                <a:latin typeface="Arial" pitchFamily="34" charset="0"/>
              </a:rPr>
              <a:t>Background</a:t>
            </a:r>
          </a:p>
        </p:txBody>
      </p:sp>
      <p:sp>
        <p:nvSpPr>
          <p:cNvPr id="44" name="Text Box 83"/>
          <p:cNvSpPr txBox="1">
            <a:spLocks noChangeArrowheads="1"/>
          </p:cNvSpPr>
          <p:nvPr/>
        </p:nvSpPr>
        <p:spPr bwMode="auto">
          <a:xfrm>
            <a:off x="7850017" y="3717032"/>
            <a:ext cx="1277914"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Neutrino</a:t>
            </a:r>
            <a:endParaRPr kumimoji="1" lang="en-US" altLang="ja-JP" sz="1600" dirty="0">
              <a:solidFill>
                <a:prstClr val="black"/>
              </a:solidFill>
              <a:latin typeface="Arial" pitchFamily="34" charset="0"/>
            </a:endParaRPr>
          </a:p>
          <a:p>
            <a:pPr fontAlgn="base" latinLnBrk="0">
              <a:spcBef>
                <a:spcPct val="0"/>
              </a:spcBef>
              <a:spcAft>
                <a:spcPct val="0"/>
              </a:spcAft>
            </a:pPr>
            <a:r>
              <a:rPr kumimoji="1" lang="en-US" altLang="ja-JP" sz="1600" dirty="0">
                <a:solidFill>
                  <a:prstClr val="black"/>
                </a:solidFill>
                <a:latin typeface="Arial" pitchFamily="34" charset="0"/>
              </a:rPr>
              <a:t>Background</a:t>
            </a:r>
          </a:p>
        </p:txBody>
      </p:sp>
      <p:sp>
        <p:nvSpPr>
          <p:cNvPr id="45" name="Freeform 84"/>
          <p:cNvSpPr>
            <a:spLocks/>
          </p:cNvSpPr>
          <p:nvPr/>
        </p:nvSpPr>
        <p:spPr bwMode="auto">
          <a:xfrm>
            <a:off x="6543702" y="5930069"/>
            <a:ext cx="1241442" cy="233333"/>
          </a:xfrm>
          <a:custGeom>
            <a:avLst/>
            <a:gdLst>
              <a:gd name="T0" fmla="*/ 0 w 521"/>
              <a:gd name="T1" fmla="*/ 2147483647 h 124"/>
              <a:gd name="T2" fmla="*/ 2147483647 w 521"/>
              <a:gd name="T3" fmla="*/ 2147483647 h 124"/>
              <a:gd name="T4" fmla="*/ 2147483647 w 521"/>
              <a:gd name="T5" fmla="*/ 2147483647 h 124"/>
              <a:gd name="T6" fmla="*/ 2147483647 w 521"/>
              <a:gd name="T7" fmla="*/ 2147483647 h 124"/>
              <a:gd name="T8" fmla="*/ 2147483647 w 521"/>
              <a:gd name="T9" fmla="*/ 2147483647 h 124"/>
              <a:gd name="T10" fmla="*/ 2147483647 w 521"/>
              <a:gd name="T11" fmla="*/ 2147483647 h 124"/>
              <a:gd name="T12" fmla="*/ 2147483647 w 521"/>
              <a:gd name="T13" fmla="*/ 2147483647 h 124"/>
              <a:gd name="T14" fmla="*/ 2147483647 w 521"/>
              <a:gd name="T15" fmla="*/ 2147483647 h 124"/>
              <a:gd name="T16" fmla="*/ 2147483647 w 521"/>
              <a:gd name="T17" fmla="*/ 2147483647 h 124"/>
              <a:gd name="T18" fmla="*/ 2147483647 w 521"/>
              <a:gd name="T19" fmla="*/ 2147483647 h 124"/>
              <a:gd name="T20" fmla="*/ 2147483647 w 521"/>
              <a:gd name="T21" fmla="*/ 2147483647 h 1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1"/>
              <a:gd name="T34" fmla="*/ 0 h 124"/>
              <a:gd name="T35" fmla="*/ 521 w 521"/>
              <a:gd name="T36" fmla="*/ 124 h 1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1" h="124">
                <a:moveTo>
                  <a:pt x="0" y="75"/>
                </a:moveTo>
                <a:cubicBezTo>
                  <a:pt x="13" y="50"/>
                  <a:pt x="26" y="26"/>
                  <a:pt x="45" y="30"/>
                </a:cubicBezTo>
                <a:cubicBezTo>
                  <a:pt x="64" y="34"/>
                  <a:pt x="94" y="98"/>
                  <a:pt x="113" y="98"/>
                </a:cubicBezTo>
                <a:cubicBezTo>
                  <a:pt x="132" y="98"/>
                  <a:pt x="139" y="34"/>
                  <a:pt x="158" y="30"/>
                </a:cubicBezTo>
                <a:cubicBezTo>
                  <a:pt x="177" y="26"/>
                  <a:pt x="203" y="79"/>
                  <a:pt x="226" y="75"/>
                </a:cubicBezTo>
                <a:cubicBezTo>
                  <a:pt x="249" y="71"/>
                  <a:pt x="279" y="0"/>
                  <a:pt x="294" y="7"/>
                </a:cubicBezTo>
                <a:cubicBezTo>
                  <a:pt x="309" y="14"/>
                  <a:pt x="302" y="116"/>
                  <a:pt x="317" y="120"/>
                </a:cubicBezTo>
                <a:cubicBezTo>
                  <a:pt x="332" y="124"/>
                  <a:pt x="374" y="30"/>
                  <a:pt x="385" y="30"/>
                </a:cubicBezTo>
                <a:cubicBezTo>
                  <a:pt x="396" y="30"/>
                  <a:pt x="370" y="116"/>
                  <a:pt x="385" y="120"/>
                </a:cubicBezTo>
                <a:cubicBezTo>
                  <a:pt x="400" y="124"/>
                  <a:pt x="453" y="59"/>
                  <a:pt x="476" y="52"/>
                </a:cubicBezTo>
                <a:cubicBezTo>
                  <a:pt x="499" y="45"/>
                  <a:pt x="517" y="75"/>
                  <a:pt x="521" y="75"/>
                </a:cubicBezTo>
              </a:path>
            </a:pathLst>
          </a:custGeom>
          <a:noFill/>
          <a:ln w="12700">
            <a:solidFill>
              <a:schemeClr val="tx1"/>
            </a:solidFill>
            <a:round/>
            <a:headEnd type="none" w="sm" len="sm"/>
            <a:tailEnd type="triangle" w="med"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6" name="Freeform 85"/>
          <p:cNvSpPr>
            <a:spLocks/>
          </p:cNvSpPr>
          <p:nvPr/>
        </p:nvSpPr>
        <p:spPr bwMode="auto">
          <a:xfrm>
            <a:off x="3917979" y="3899597"/>
            <a:ext cx="3903677" cy="165132"/>
          </a:xfrm>
          <a:custGeom>
            <a:avLst/>
            <a:gdLst>
              <a:gd name="T0" fmla="*/ 0 w 1792"/>
              <a:gd name="T1" fmla="*/ 2147483647 h 128"/>
              <a:gd name="T2" fmla="*/ 2147483647 w 1792"/>
              <a:gd name="T3" fmla="*/ 2147483647 h 128"/>
              <a:gd name="T4" fmla="*/ 2147483647 w 1792"/>
              <a:gd name="T5" fmla="*/ 2147483647 h 128"/>
              <a:gd name="T6" fmla="*/ 2147483647 w 1792"/>
              <a:gd name="T7" fmla="*/ 2147483647 h 128"/>
              <a:gd name="T8" fmla="*/ 2147483647 w 1792"/>
              <a:gd name="T9" fmla="*/ 2147483647 h 128"/>
              <a:gd name="T10" fmla="*/ 2147483647 w 1792"/>
              <a:gd name="T11" fmla="*/ 2147483647 h 128"/>
              <a:gd name="T12" fmla="*/ 2147483647 w 1792"/>
              <a:gd name="T13" fmla="*/ 2147483647 h 128"/>
              <a:gd name="T14" fmla="*/ 2147483647 w 1792"/>
              <a:gd name="T15" fmla="*/ 2147483647 h 128"/>
              <a:gd name="T16" fmla="*/ 2147483647 w 1792"/>
              <a:gd name="T17" fmla="*/ 2147483647 h 128"/>
              <a:gd name="T18" fmla="*/ 2147483647 w 1792"/>
              <a:gd name="T19" fmla="*/ 2147483647 h 128"/>
              <a:gd name="T20" fmla="*/ 2147483647 w 1792"/>
              <a:gd name="T21" fmla="*/ 2147483647 h 128"/>
              <a:gd name="T22" fmla="*/ 2147483647 w 1792"/>
              <a:gd name="T23" fmla="*/ 2147483647 h 128"/>
              <a:gd name="T24" fmla="*/ 2147483647 w 1792"/>
              <a:gd name="T25" fmla="*/ 2147483647 h 128"/>
              <a:gd name="T26" fmla="*/ 2147483647 w 1792"/>
              <a:gd name="T27" fmla="*/ 2147483647 h 128"/>
              <a:gd name="T28" fmla="*/ 2147483647 w 1792"/>
              <a:gd name="T29" fmla="*/ 2147483647 h 128"/>
              <a:gd name="T30" fmla="*/ 2147483647 w 1792"/>
              <a:gd name="T31" fmla="*/ 2147483647 h 128"/>
              <a:gd name="T32" fmla="*/ 2147483647 w 1792"/>
              <a:gd name="T33" fmla="*/ 2147483647 h 128"/>
              <a:gd name="T34" fmla="*/ 2147483647 w 1792"/>
              <a:gd name="T35" fmla="*/ 2147483647 h 128"/>
              <a:gd name="T36" fmla="*/ 2147483647 w 1792"/>
              <a:gd name="T37" fmla="*/ 2147483647 h 128"/>
              <a:gd name="T38" fmla="*/ 2147483647 w 1792"/>
              <a:gd name="T39" fmla="*/ 2147483647 h 128"/>
              <a:gd name="T40" fmla="*/ 2147483647 w 1792"/>
              <a:gd name="T41" fmla="*/ 2147483647 h 128"/>
              <a:gd name="T42" fmla="*/ 2147483647 w 1792"/>
              <a:gd name="T43" fmla="*/ 2147483647 h 128"/>
              <a:gd name="T44" fmla="*/ 2147483647 w 1792"/>
              <a:gd name="T45" fmla="*/ 2147483647 h 128"/>
              <a:gd name="T46" fmla="*/ 2147483647 w 1792"/>
              <a:gd name="T47" fmla="*/ 2147483647 h 128"/>
              <a:gd name="T48" fmla="*/ 2147483647 w 1792"/>
              <a:gd name="T49" fmla="*/ 2147483647 h 1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92"/>
              <a:gd name="T76" fmla="*/ 0 h 128"/>
              <a:gd name="T77" fmla="*/ 1792 w 1792"/>
              <a:gd name="T78" fmla="*/ 128 h 12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92" h="128">
                <a:moveTo>
                  <a:pt x="0" y="76"/>
                </a:moveTo>
                <a:cubicBezTo>
                  <a:pt x="24" y="64"/>
                  <a:pt x="49" y="53"/>
                  <a:pt x="68" y="53"/>
                </a:cubicBezTo>
                <a:cubicBezTo>
                  <a:pt x="87" y="53"/>
                  <a:pt x="90" y="80"/>
                  <a:pt x="113" y="76"/>
                </a:cubicBezTo>
                <a:cubicBezTo>
                  <a:pt x="136" y="72"/>
                  <a:pt x="185" y="27"/>
                  <a:pt x="204" y="31"/>
                </a:cubicBezTo>
                <a:cubicBezTo>
                  <a:pt x="223" y="35"/>
                  <a:pt x="208" y="103"/>
                  <a:pt x="227" y="99"/>
                </a:cubicBezTo>
                <a:cubicBezTo>
                  <a:pt x="246" y="95"/>
                  <a:pt x="294" y="16"/>
                  <a:pt x="317" y="8"/>
                </a:cubicBezTo>
                <a:cubicBezTo>
                  <a:pt x="340" y="0"/>
                  <a:pt x="337" y="53"/>
                  <a:pt x="363" y="53"/>
                </a:cubicBezTo>
                <a:cubicBezTo>
                  <a:pt x="389" y="53"/>
                  <a:pt x="450" y="0"/>
                  <a:pt x="476" y="8"/>
                </a:cubicBezTo>
                <a:cubicBezTo>
                  <a:pt x="502" y="16"/>
                  <a:pt x="498" y="99"/>
                  <a:pt x="521" y="99"/>
                </a:cubicBezTo>
                <a:cubicBezTo>
                  <a:pt x="544" y="99"/>
                  <a:pt x="589" y="12"/>
                  <a:pt x="612" y="8"/>
                </a:cubicBezTo>
                <a:cubicBezTo>
                  <a:pt x="635" y="4"/>
                  <a:pt x="628" y="72"/>
                  <a:pt x="658" y="76"/>
                </a:cubicBezTo>
                <a:cubicBezTo>
                  <a:pt x="688" y="80"/>
                  <a:pt x="760" y="24"/>
                  <a:pt x="794" y="31"/>
                </a:cubicBezTo>
                <a:cubicBezTo>
                  <a:pt x="828" y="38"/>
                  <a:pt x="836" y="125"/>
                  <a:pt x="862" y="121"/>
                </a:cubicBezTo>
                <a:cubicBezTo>
                  <a:pt x="888" y="117"/>
                  <a:pt x="926" y="12"/>
                  <a:pt x="952" y="8"/>
                </a:cubicBezTo>
                <a:cubicBezTo>
                  <a:pt x="978" y="4"/>
                  <a:pt x="994" y="99"/>
                  <a:pt x="1020" y="99"/>
                </a:cubicBezTo>
                <a:cubicBezTo>
                  <a:pt x="1046" y="99"/>
                  <a:pt x="1088" y="8"/>
                  <a:pt x="1111" y="8"/>
                </a:cubicBezTo>
                <a:cubicBezTo>
                  <a:pt x="1134" y="8"/>
                  <a:pt x="1131" y="99"/>
                  <a:pt x="1157" y="99"/>
                </a:cubicBezTo>
                <a:cubicBezTo>
                  <a:pt x="1183" y="99"/>
                  <a:pt x="1236" y="4"/>
                  <a:pt x="1270" y="8"/>
                </a:cubicBezTo>
                <a:cubicBezTo>
                  <a:pt x="1304" y="12"/>
                  <a:pt x="1331" y="117"/>
                  <a:pt x="1361" y="121"/>
                </a:cubicBezTo>
                <a:cubicBezTo>
                  <a:pt x="1391" y="125"/>
                  <a:pt x="1432" y="31"/>
                  <a:pt x="1451" y="31"/>
                </a:cubicBezTo>
                <a:cubicBezTo>
                  <a:pt x="1470" y="31"/>
                  <a:pt x="1451" y="114"/>
                  <a:pt x="1474" y="121"/>
                </a:cubicBezTo>
                <a:cubicBezTo>
                  <a:pt x="1497" y="128"/>
                  <a:pt x="1542" y="91"/>
                  <a:pt x="1587" y="76"/>
                </a:cubicBezTo>
                <a:cubicBezTo>
                  <a:pt x="1632" y="61"/>
                  <a:pt x="1720" y="24"/>
                  <a:pt x="1746" y="31"/>
                </a:cubicBezTo>
                <a:cubicBezTo>
                  <a:pt x="1772" y="38"/>
                  <a:pt x="1739" y="117"/>
                  <a:pt x="1746" y="121"/>
                </a:cubicBezTo>
                <a:cubicBezTo>
                  <a:pt x="1753" y="125"/>
                  <a:pt x="1772" y="89"/>
                  <a:pt x="1792" y="53"/>
                </a:cubicBezTo>
              </a:path>
            </a:pathLst>
          </a:custGeom>
          <a:noFill/>
          <a:ln w="12700">
            <a:solidFill>
              <a:schemeClr val="tx1"/>
            </a:solidFill>
            <a:round/>
            <a:headEnd type="none" w="sm" len="sm"/>
            <a:tailEnd type="triangle" w="med"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graphicFrame>
        <p:nvGraphicFramePr>
          <p:cNvPr id="47" name="Object 86"/>
          <p:cNvGraphicFramePr>
            <a:graphicFrameLocks/>
          </p:cNvGraphicFramePr>
          <p:nvPr>
            <p:extLst>
              <p:ext uri="{D42A27DB-BD31-4B8C-83A1-F6EECF244321}">
                <p14:modId xmlns:p14="http://schemas.microsoft.com/office/powerpoint/2010/main" val="386657228"/>
              </p:ext>
            </p:extLst>
          </p:nvPr>
        </p:nvGraphicFramePr>
        <p:xfrm>
          <a:off x="4614011" y="4436205"/>
          <a:ext cx="1203325" cy="579437"/>
        </p:xfrm>
        <a:graphic>
          <a:graphicData uri="http://schemas.openxmlformats.org/presentationml/2006/ole">
            <mc:AlternateContent xmlns:mc="http://schemas.openxmlformats.org/markup-compatibility/2006">
              <mc:Choice xmlns:v="urn:schemas-microsoft-com:vml" Requires="v">
                <p:oleObj spid="_x0000_s1087" name="数式" r:id="rId14" imgW="1003139" imgH="482278" progId="Equation.3">
                  <p:embed/>
                </p:oleObj>
              </mc:Choice>
              <mc:Fallback>
                <p:oleObj name="数式" r:id="rId14" imgW="1003139" imgH="482278" progId="Equation.3">
                  <p:embed/>
                  <p:pic>
                    <p:nvPicPr>
                      <p:cNvPr id="0" name=""/>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614011" y="4436205"/>
                        <a:ext cx="1203325" cy="579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Line 89"/>
          <p:cNvSpPr>
            <a:spLocks noChangeShapeType="1"/>
          </p:cNvSpPr>
          <p:nvPr/>
        </p:nvSpPr>
        <p:spPr bwMode="auto">
          <a:xfrm flipH="1">
            <a:off x="6543702" y="4436205"/>
            <a:ext cx="0" cy="576262"/>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49" name="Line 91"/>
          <p:cNvSpPr>
            <a:spLocks noChangeShapeType="1"/>
          </p:cNvSpPr>
          <p:nvPr/>
        </p:nvSpPr>
        <p:spPr bwMode="auto">
          <a:xfrm>
            <a:off x="7316831" y="4739396"/>
            <a:ext cx="468313" cy="0"/>
          </a:xfrm>
          <a:prstGeom prst="line">
            <a:avLst/>
          </a:prstGeom>
          <a:noFill/>
          <a:ln w="19050">
            <a:solidFill>
              <a:schemeClr val="tx1"/>
            </a:solidFill>
            <a:round/>
            <a:headEnd type="none" w="sm" len="sm"/>
            <a:tailEnd type="triangle" w="med"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graphicFrame>
        <p:nvGraphicFramePr>
          <p:cNvPr id="50" name="Object 97"/>
          <p:cNvGraphicFramePr>
            <a:graphicFrameLocks/>
          </p:cNvGraphicFramePr>
          <p:nvPr>
            <p:extLst>
              <p:ext uri="{D42A27DB-BD31-4B8C-83A1-F6EECF244321}">
                <p14:modId xmlns:p14="http://schemas.microsoft.com/office/powerpoint/2010/main" val="152253783"/>
              </p:ext>
            </p:extLst>
          </p:nvPr>
        </p:nvGraphicFramePr>
        <p:xfrm>
          <a:off x="6578627" y="4466367"/>
          <a:ext cx="730250" cy="519113"/>
        </p:xfrm>
        <a:graphic>
          <a:graphicData uri="http://schemas.openxmlformats.org/presentationml/2006/ole">
            <mc:AlternateContent xmlns:mc="http://schemas.openxmlformats.org/markup-compatibility/2006">
              <mc:Choice xmlns:v="urn:schemas-microsoft-com:vml" Requires="v">
                <p:oleObj spid="_x0000_s1088" name="数式" r:id="rId16" imgW="609600" imgH="431570" progId="Equation.3">
                  <p:embed/>
                </p:oleObj>
              </mc:Choice>
              <mc:Fallback>
                <p:oleObj name="数式" r:id="rId16" imgW="609600" imgH="431570" progId="Equation.3">
                  <p:embed/>
                  <p:pic>
                    <p:nvPicPr>
                      <p:cNvPr id="0" name=""/>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78627" y="4466367"/>
                        <a:ext cx="730250" cy="519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Text Box 102"/>
          <p:cNvSpPr txBox="1">
            <a:spLocks noChangeArrowheads="1"/>
          </p:cNvSpPr>
          <p:nvPr/>
        </p:nvSpPr>
        <p:spPr bwMode="auto">
          <a:xfrm>
            <a:off x="226953" y="6289001"/>
            <a:ext cx="1029449"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b="1" dirty="0">
                <a:solidFill>
                  <a:srgbClr val="FF0000"/>
                </a:solidFill>
                <a:latin typeface="Arial" pitchFamily="34" charset="0"/>
              </a:rPr>
              <a:t>Exotic</a:t>
            </a:r>
          </a:p>
          <a:p>
            <a:pPr fontAlgn="base" latinLnBrk="0">
              <a:spcBef>
                <a:spcPct val="0"/>
              </a:spcBef>
              <a:spcAft>
                <a:spcPct val="0"/>
              </a:spcAft>
            </a:pPr>
            <a:r>
              <a:rPr kumimoji="1" lang="en-US" altLang="ja-JP" sz="1600" b="1" dirty="0">
                <a:solidFill>
                  <a:srgbClr val="FF0000"/>
                </a:solidFill>
                <a:latin typeface="Arial" pitchFamily="34" charset="0"/>
              </a:rPr>
              <a:t>particles</a:t>
            </a:r>
            <a:endParaRPr kumimoji="1" lang="en-US" altLang="ja-JP" sz="1600" b="1" dirty="0">
              <a:solidFill>
                <a:srgbClr val="FF0000"/>
              </a:solidFill>
              <a:latin typeface="Arial" pitchFamily="34" charset="0"/>
            </a:endParaRPr>
          </a:p>
        </p:txBody>
      </p:sp>
      <p:graphicFrame>
        <p:nvGraphicFramePr>
          <p:cNvPr id="52" name="Object 103"/>
          <p:cNvGraphicFramePr>
            <a:graphicFrameLocks/>
          </p:cNvGraphicFramePr>
          <p:nvPr>
            <p:extLst>
              <p:ext uri="{D42A27DB-BD31-4B8C-83A1-F6EECF244321}">
                <p14:modId xmlns:p14="http://schemas.microsoft.com/office/powerpoint/2010/main" val="3956802317"/>
              </p:ext>
            </p:extLst>
          </p:nvPr>
        </p:nvGraphicFramePr>
        <p:xfrm>
          <a:off x="1428750" y="6385655"/>
          <a:ext cx="215900" cy="182562"/>
        </p:xfrm>
        <a:graphic>
          <a:graphicData uri="http://schemas.openxmlformats.org/presentationml/2006/ole">
            <mc:AlternateContent xmlns:mc="http://schemas.openxmlformats.org/markup-compatibility/2006">
              <mc:Choice xmlns:v="urn:schemas-microsoft-com:vml" Requires="v">
                <p:oleObj spid="_x0000_s1089" name="数式" r:id="rId18" imgW="177815" imgH="151941" progId="Equation.3">
                  <p:embed/>
                </p:oleObj>
              </mc:Choice>
              <mc:Fallback>
                <p:oleObj name="数式" r:id="rId18" imgW="177815" imgH="151941" progId="Equation.3">
                  <p:embed/>
                  <p:pic>
                    <p:nvPicPr>
                      <p:cNvPr id="0" name=""/>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428750" y="6385655"/>
                        <a:ext cx="215900" cy="182562"/>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3" name="直線コネクタ 52"/>
          <p:cNvCxnSpPr/>
          <p:nvPr/>
        </p:nvCxnSpPr>
        <p:spPr>
          <a:xfrm rot="5400000" flipH="1" flipV="1">
            <a:off x="4157870" y="4610047"/>
            <a:ext cx="839799"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7712118" y="4828481"/>
            <a:ext cx="1451038" cy="338554"/>
          </a:xfrm>
          <a:prstGeom prst="rect">
            <a:avLst/>
          </a:prstGeom>
          <a:noFill/>
        </p:spPr>
        <p:txBody>
          <a:bodyPr wrap="none" rtlCol="0">
            <a:spAutoFit/>
          </a:bodyPr>
          <a:lstStyle/>
          <a:p>
            <a:pPr fontAlgn="base" latinLnBrk="0">
              <a:spcBef>
                <a:spcPct val="0"/>
              </a:spcBef>
              <a:spcAft>
                <a:spcPct val="0"/>
              </a:spcAft>
            </a:pPr>
            <a:r>
              <a:rPr kumimoji="1" lang="en-US" altLang="ja-JP" sz="1600" b="1" dirty="0">
                <a:solidFill>
                  <a:srgbClr val="3333CC"/>
                </a:solidFill>
                <a:latin typeface="Arial" pitchFamily="34" charset="0"/>
              </a:rPr>
              <a:t>Observation!</a:t>
            </a:r>
            <a:endParaRPr kumimoji="1" lang="ja-JP" altLang="en-US" sz="1600" b="1" dirty="0">
              <a:solidFill>
                <a:srgbClr val="3333CC"/>
              </a:solidFill>
              <a:latin typeface="Arial" pitchFamily="34" charset="0"/>
            </a:endParaRPr>
          </a:p>
        </p:txBody>
      </p:sp>
      <p:sp>
        <p:nvSpPr>
          <p:cNvPr id="55" name="テキスト ボックス 54"/>
          <p:cNvSpPr txBox="1"/>
          <p:nvPr/>
        </p:nvSpPr>
        <p:spPr>
          <a:xfrm>
            <a:off x="7692962" y="5641704"/>
            <a:ext cx="1451038" cy="338554"/>
          </a:xfrm>
          <a:prstGeom prst="rect">
            <a:avLst/>
          </a:prstGeom>
          <a:noFill/>
        </p:spPr>
        <p:txBody>
          <a:bodyPr wrap="none" rtlCol="0">
            <a:spAutoFit/>
          </a:bodyPr>
          <a:lstStyle/>
          <a:p>
            <a:pPr fontAlgn="base" latinLnBrk="0">
              <a:spcBef>
                <a:spcPct val="0"/>
              </a:spcBef>
              <a:spcAft>
                <a:spcPct val="0"/>
              </a:spcAft>
            </a:pPr>
            <a:r>
              <a:rPr kumimoji="1" lang="en-US" altLang="ja-JP" sz="1600" b="1" dirty="0">
                <a:solidFill>
                  <a:srgbClr val="3333CC"/>
                </a:solidFill>
                <a:latin typeface="Arial" pitchFamily="34" charset="0"/>
              </a:rPr>
              <a:t>Observation!</a:t>
            </a:r>
            <a:endParaRPr kumimoji="1" lang="ja-JP" altLang="en-US" sz="1600" b="1" dirty="0">
              <a:solidFill>
                <a:srgbClr val="3333CC"/>
              </a:solidFill>
              <a:latin typeface="Arial" pitchFamily="34" charset="0"/>
            </a:endParaRPr>
          </a:p>
        </p:txBody>
      </p:sp>
      <p:cxnSp>
        <p:nvCxnSpPr>
          <p:cNvPr id="56" name="直線矢印コネクタ 55"/>
          <p:cNvCxnSpPr/>
          <p:nvPr/>
        </p:nvCxnSpPr>
        <p:spPr>
          <a:xfrm>
            <a:off x="1710333" y="6466937"/>
            <a:ext cx="3957057" cy="1456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7018371" y="5068399"/>
            <a:ext cx="1980029" cy="646331"/>
          </a:xfrm>
          <a:prstGeom prst="rect">
            <a:avLst/>
          </a:prstGeom>
          <a:noFill/>
        </p:spPr>
        <p:txBody>
          <a:bodyPr wrap="none" rtlCol="0">
            <a:spAutoFit/>
          </a:bodyPr>
          <a:lstStyle/>
          <a:p>
            <a:pPr fontAlgn="base" latinLnBrk="0">
              <a:spcBef>
                <a:spcPct val="0"/>
              </a:spcBef>
              <a:spcAft>
                <a:spcPct val="0"/>
              </a:spcAft>
            </a:pPr>
            <a:r>
              <a:rPr kumimoji="1" lang="en-US" altLang="ja-JP" b="1" dirty="0">
                <a:solidFill>
                  <a:srgbClr val="FF0000"/>
                </a:solidFill>
                <a:latin typeface="Arial" pitchFamily="34" charset="0"/>
              </a:rPr>
              <a:t>Any signature</a:t>
            </a:r>
          </a:p>
          <a:p>
            <a:pPr fontAlgn="base" latinLnBrk="0">
              <a:spcBef>
                <a:spcPct val="0"/>
              </a:spcBef>
              <a:spcAft>
                <a:spcPct val="0"/>
              </a:spcAft>
            </a:pPr>
            <a:r>
              <a:rPr kumimoji="1" lang="en-US" altLang="ja-JP" b="1" dirty="0">
                <a:solidFill>
                  <a:srgbClr val="FF0000"/>
                </a:solidFill>
                <a:latin typeface="Arial" pitchFamily="34" charset="0"/>
              </a:rPr>
              <a:t>of new physics?</a:t>
            </a:r>
            <a:endParaRPr kumimoji="1" lang="ja-JP" altLang="en-US" b="1" dirty="0">
              <a:solidFill>
                <a:srgbClr val="FF0000"/>
              </a:solidFill>
              <a:latin typeface="Arial" pitchFamily="34" charset="0"/>
            </a:endParaRPr>
          </a:p>
        </p:txBody>
      </p:sp>
      <p:cxnSp>
        <p:nvCxnSpPr>
          <p:cNvPr id="58" name="直線矢印コネクタ 57"/>
          <p:cNvCxnSpPr/>
          <p:nvPr/>
        </p:nvCxnSpPr>
        <p:spPr>
          <a:xfrm>
            <a:off x="1797012" y="4155188"/>
            <a:ext cx="912825"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p:nvPr/>
        </p:nvCxnSpPr>
        <p:spPr>
          <a:xfrm>
            <a:off x="1797012" y="4737808"/>
            <a:ext cx="912825"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0" name="グループ化 111"/>
          <p:cNvGrpSpPr/>
          <p:nvPr/>
        </p:nvGrpSpPr>
        <p:grpSpPr>
          <a:xfrm>
            <a:off x="1285830" y="2463396"/>
            <a:ext cx="584208" cy="196850"/>
            <a:chOff x="1541421" y="1347759"/>
            <a:chExt cx="584208" cy="196850"/>
          </a:xfrm>
        </p:grpSpPr>
        <p:sp>
          <p:nvSpPr>
            <p:cNvPr id="61" name="Freeform 19"/>
            <p:cNvSpPr>
              <a:spLocks noChangeAspect="1"/>
            </p:cNvSpPr>
            <p:nvPr/>
          </p:nvSpPr>
          <p:spPr bwMode="auto">
            <a:xfrm>
              <a:off x="1541421" y="1347759"/>
              <a:ext cx="474662" cy="196850"/>
            </a:xfrm>
            <a:custGeom>
              <a:avLst/>
              <a:gdLst>
                <a:gd name="T0" fmla="*/ 0 w 748"/>
                <a:gd name="T1" fmla="*/ 2147483647 h 311"/>
                <a:gd name="T2" fmla="*/ 2147483647 w 748"/>
                <a:gd name="T3" fmla="*/ 2147483647 h 311"/>
                <a:gd name="T4" fmla="*/ 2147483647 w 748"/>
                <a:gd name="T5" fmla="*/ 2147483647 h 311"/>
                <a:gd name="T6" fmla="*/ 2147483647 w 748"/>
                <a:gd name="T7" fmla="*/ 2147483647 h 311"/>
                <a:gd name="T8" fmla="*/ 0 60000 65536"/>
                <a:gd name="T9" fmla="*/ 0 60000 65536"/>
                <a:gd name="T10" fmla="*/ 0 60000 65536"/>
                <a:gd name="T11" fmla="*/ 0 60000 65536"/>
                <a:gd name="T12" fmla="*/ 0 w 748"/>
                <a:gd name="T13" fmla="*/ 0 h 311"/>
                <a:gd name="T14" fmla="*/ 748 w 748"/>
                <a:gd name="T15" fmla="*/ 311 h 311"/>
              </a:gdLst>
              <a:ahLst/>
              <a:cxnLst>
                <a:cxn ang="T8">
                  <a:pos x="T0" y="T1"/>
                </a:cxn>
                <a:cxn ang="T9">
                  <a:pos x="T2" y="T3"/>
                </a:cxn>
                <a:cxn ang="T10">
                  <a:pos x="T4" y="T5"/>
                </a:cxn>
                <a:cxn ang="T11">
                  <a:pos x="T6" y="T7"/>
                </a:cxn>
              </a:cxnLst>
              <a:rect l="T12" t="T13" r="T14" b="T15"/>
              <a:pathLst>
                <a:path w="748" h="311">
                  <a:moveTo>
                    <a:pt x="0" y="178"/>
                  </a:moveTo>
                  <a:cubicBezTo>
                    <a:pt x="81" y="89"/>
                    <a:pt x="162" y="0"/>
                    <a:pt x="249" y="19"/>
                  </a:cubicBezTo>
                  <a:cubicBezTo>
                    <a:pt x="336" y="38"/>
                    <a:pt x="438" y="273"/>
                    <a:pt x="521" y="292"/>
                  </a:cubicBezTo>
                  <a:cubicBezTo>
                    <a:pt x="604" y="311"/>
                    <a:pt x="676" y="222"/>
                    <a:pt x="748" y="133"/>
                  </a:cubicBezTo>
                </a:path>
              </a:pathLst>
            </a:custGeom>
            <a:noFill/>
            <a:ln w="25400">
              <a:solidFill>
                <a:schemeClr val="tx1"/>
              </a:solidFill>
              <a:round/>
              <a:headEnd type="none" w="sm" len="sm"/>
              <a:tailEnd type="none" w="sm" len="sm"/>
            </a:ln>
            <a:scene3d>
              <a:camera prst="orthographicFront">
                <a:rot lat="0" lon="0" rev="5400000"/>
              </a:camera>
              <a:lightRig rig="threePt" dir="t"/>
            </a:scene3d>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2" name="Freeform 19"/>
            <p:cNvSpPr>
              <a:spLocks noChangeAspect="1"/>
            </p:cNvSpPr>
            <p:nvPr/>
          </p:nvSpPr>
          <p:spPr bwMode="auto">
            <a:xfrm>
              <a:off x="1650967" y="1347759"/>
              <a:ext cx="474662" cy="196850"/>
            </a:xfrm>
            <a:custGeom>
              <a:avLst/>
              <a:gdLst>
                <a:gd name="T0" fmla="*/ 0 w 748"/>
                <a:gd name="T1" fmla="*/ 2147483647 h 311"/>
                <a:gd name="T2" fmla="*/ 2147483647 w 748"/>
                <a:gd name="T3" fmla="*/ 2147483647 h 311"/>
                <a:gd name="T4" fmla="*/ 2147483647 w 748"/>
                <a:gd name="T5" fmla="*/ 2147483647 h 311"/>
                <a:gd name="T6" fmla="*/ 2147483647 w 748"/>
                <a:gd name="T7" fmla="*/ 2147483647 h 311"/>
                <a:gd name="T8" fmla="*/ 0 60000 65536"/>
                <a:gd name="T9" fmla="*/ 0 60000 65536"/>
                <a:gd name="T10" fmla="*/ 0 60000 65536"/>
                <a:gd name="T11" fmla="*/ 0 60000 65536"/>
                <a:gd name="T12" fmla="*/ 0 w 748"/>
                <a:gd name="T13" fmla="*/ 0 h 311"/>
                <a:gd name="T14" fmla="*/ 748 w 748"/>
                <a:gd name="T15" fmla="*/ 311 h 311"/>
              </a:gdLst>
              <a:ahLst/>
              <a:cxnLst>
                <a:cxn ang="T8">
                  <a:pos x="T0" y="T1"/>
                </a:cxn>
                <a:cxn ang="T9">
                  <a:pos x="T2" y="T3"/>
                </a:cxn>
                <a:cxn ang="T10">
                  <a:pos x="T4" y="T5"/>
                </a:cxn>
                <a:cxn ang="T11">
                  <a:pos x="T6" y="T7"/>
                </a:cxn>
              </a:cxnLst>
              <a:rect l="T12" t="T13" r="T14" b="T15"/>
              <a:pathLst>
                <a:path w="748" h="311">
                  <a:moveTo>
                    <a:pt x="0" y="178"/>
                  </a:moveTo>
                  <a:cubicBezTo>
                    <a:pt x="81" y="89"/>
                    <a:pt x="162" y="0"/>
                    <a:pt x="249" y="19"/>
                  </a:cubicBezTo>
                  <a:cubicBezTo>
                    <a:pt x="336" y="38"/>
                    <a:pt x="438" y="273"/>
                    <a:pt x="521" y="292"/>
                  </a:cubicBezTo>
                  <a:cubicBezTo>
                    <a:pt x="604" y="311"/>
                    <a:pt x="676" y="222"/>
                    <a:pt x="748" y="133"/>
                  </a:cubicBezTo>
                </a:path>
              </a:pathLst>
            </a:custGeom>
            <a:noFill/>
            <a:ln w="25400">
              <a:solidFill>
                <a:schemeClr val="tx1"/>
              </a:solidFill>
              <a:round/>
              <a:headEnd type="none" w="sm" len="sm"/>
              <a:tailEnd type="none" w="sm" len="sm"/>
            </a:ln>
            <a:scene3d>
              <a:camera prst="orthographicFront">
                <a:rot lat="0" lon="0" rev="5400000"/>
              </a:camera>
              <a:lightRig rig="threePt" dir="t"/>
            </a:scene3d>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63" name="正方形/長方形 62"/>
            <p:cNvSpPr>
              <a:spLocks noChangeAspect="1"/>
            </p:cNvSpPr>
            <p:nvPr/>
          </p:nvSpPr>
          <p:spPr>
            <a:xfrm rot="2540824">
              <a:off x="1803531" y="1372559"/>
              <a:ext cx="36575" cy="141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grpSp>
      <p:cxnSp>
        <p:nvCxnSpPr>
          <p:cNvPr id="64" name="直線矢印コネクタ 63"/>
          <p:cNvCxnSpPr/>
          <p:nvPr/>
        </p:nvCxnSpPr>
        <p:spPr>
          <a:xfrm>
            <a:off x="1797012" y="5323604"/>
            <a:ext cx="912825"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flipV="1">
            <a:off x="1833525" y="5536334"/>
            <a:ext cx="322269" cy="63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a:off x="3147993" y="3972623"/>
            <a:ext cx="766773"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a:off x="3221019" y="4739396"/>
            <a:ext cx="1350981"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p:cNvCxnSpPr/>
          <p:nvPr/>
        </p:nvCxnSpPr>
        <p:spPr>
          <a:xfrm>
            <a:off x="3074967" y="4301240"/>
            <a:ext cx="1497033"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1760499" y="6053864"/>
            <a:ext cx="4783203"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5922981" y="4739396"/>
            <a:ext cx="620721"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ectangle 108"/>
          <p:cNvSpPr>
            <a:spLocks noChangeArrowheads="1"/>
          </p:cNvSpPr>
          <p:nvPr/>
        </p:nvSpPr>
        <p:spPr bwMode="auto">
          <a:xfrm>
            <a:off x="3878253" y="4217697"/>
            <a:ext cx="1516032" cy="2447925"/>
          </a:xfrm>
          <a:prstGeom prst="rect">
            <a:avLst/>
          </a:prstGeom>
          <a:solidFill>
            <a:srgbClr val="FFFF00">
              <a:alpha val="50195"/>
            </a:srgbClr>
          </a:solidFill>
          <a:ln w="12700">
            <a:solidFill>
              <a:schemeClr val="tx1"/>
            </a:solidFill>
            <a:miter lim="800000"/>
            <a:headEnd type="none" w="sm" len="sm"/>
            <a:tailEnd type="none" w="sm" len="sm"/>
          </a:ln>
        </p:spPr>
        <p:txBody>
          <a:bodyPr wrap="none" anchor="ctr"/>
          <a:lstStyle/>
          <a:p>
            <a:pPr algn="ctr" fontAlgn="base" latinLnBrk="0">
              <a:spcBef>
                <a:spcPct val="0"/>
              </a:spcBef>
              <a:spcAft>
                <a:spcPct val="0"/>
              </a:spcAft>
            </a:pPr>
            <a:r>
              <a:rPr kumimoji="1" lang="en-US" altLang="ja-JP" sz="17200" b="1" dirty="0">
                <a:solidFill>
                  <a:prstClr val="black"/>
                </a:solidFill>
                <a:latin typeface="Arial" pitchFamily="34" charset="0"/>
              </a:rPr>
              <a:t>?</a:t>
            </a:r>
          </a:p>
        </p:txBody>
      </p:sp>
      <p:sp>
        <p:nvSpPr>
          <p:cNvPr id="72" name="Line 24"/>
          <p:cNvSpPr>
            <a:spLocks noChangeShapeType="1"/>
          </p:cNvSpPr>
          <p:nvPr/>
        </p:nvSpPr>
        <p:spPr bwMode="auto">
          <a:xfrm>
            <a:off x="2211261" y="2453939"/>
            <a:ext cx="0" cy="215900"/>
          </a:xfrm>
          <a:prstGeom prst="line">
            <a:avLst/>
          </a:prstGeom>
          <a:noFill/>
          <a:ln w="381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73" name="Text Box 82"/>
          <p:cNvSpPr txBox="1">
            <a:spLocks noChangeArrowheads="1"/>
          </p:cNvSpPr>
          <p:nvPr/>
        </p:nvSpPr>
        <p:spPr bwMode="auto">
          <a:xfrm>
            <a:off x="7796161" y="4572890"/>
            <a:ext cx="1322798" cy="338554"/>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Abundances</a:t>
            </a:r>
            <a:endParaRPr kumimoji="1" lang="en-US" altLang="ja-JP" sz="1600" dirty="0">
              <a:solidFill>
                <a:prstClr val="black"/>
              </a:solidFill>
              <a:latin typeface="Arial" pitchFamily="34" charset="0"/>
            </a:endParaRPr>
          </a:p>
        </p:txBody>
      </p:sp>
      <p:sp>
        <p:nvSpPr>
          <p:cNvPr id="74" name="角丸四角形 73"/>
          <p:cNvSpPr/>
          <p:nvPr/>
        </p:nvSpPr>
        <p:spPr>
          <a:xfrm>
            <a:off x="7780712" y="4614909"/>
            <a:ext cx="1322343" cy="5111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75" name="角丸四角形 74"/>
          <p:cNvSpPr/>
          <p:nvPr/>
        </p:nvSpPr>
        <p:spPr>
          <a:xfrm>
            <a:off x="7748631" y="5678217"/>
            <a:ext cx="1314468" cy="76677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ja-JP" altLang="en-US" dirty="0">
              <a:solidFill>
                <a:prstClr val="white"/>
              </a:solidFill>
            </a:endParaRPr>
          </a:p>
        </p:txBody>
      </p:sp>
      <p:sp>
        <p:nvSpPr>
          <p:cNvPr id="76" name="テキスト ボックス 75"/>
          <p:cNvSpPr txBox="1"/>
          <p:nvPr/>
        </p:nvSpPr>
        <p:spPr>
          <a:xfrm>
            <a:off x="0" y="1136938"/>
            <a:ext cx="6274475" cy="707886"/>
          </a:xfrm>
          <a:prstGeom prst="rect">
            <a:avLst/>
          </a:prstGeom>
          <a:noFill/>
        </p:spPr>
        <p:txBody>
          <a:bodyPr wrap="none" rtlCol="0">
            <a:spAutoFit/>
          </a:bodyPr>
          <a:lstStyle/>
          <a:p>
            <a:pPr fontAlgn="base" latinLnBrk="0">
              <a:spcBef>
                <a:spcPct val="0"/>
              </a:spcBef>
              <a:spcAft>
                <a:spcPct val="0"/>
              </a:spcAft>
              <a:buFont typeface="Wingdings" pitchFamily="2" charset="2"/>
              <a:buChar char="Ø"/>
            </a:pPr>
            <a:r>
              <a:rPr kumimoji="1" lang="en-US" altLang="ja-JP" sz="2000" dirty="0">
                <a:solidFill>
                  <a:prstClr val="black"/>
                </a:solidFill>
                <a:latin typeface="Arial" pitchFamily="34" charset="0"/>
              </a:rPr>
              <a:t>Big Bang Theory </a:t>
            </a:r>
            <a:r>
              <a:rPr kumimoji="1" lang="en-US" altLang="ja-JP" sz="2000" dirty="0">
                <a:solidFill>
                  <a:prstClr val="black"/>
                </a:solidFill>
                <a:latin typeface="Arial" pitchFamily="34" charset="0"/>
                <a:sym typeface="Wingdings" pitchFamily="2" charset="2"/>
              </a:rPr>
              <a:t> It was hot in the early universe</a:t>
            </a:r>
            <a:endParaRPr kumimoji="1" lang="en-US" altLang="ja-JP" sz="2000" dirty="0">
              <a:solidFill>
                <a:prstClr val="black"/>
              </a:solidFill>
              <a:latin typeface="Arial" pitchFamily="34" charset="0"/>
            </a:endParaRPr>
          </a:p>
          <a:p>
            <a:pPr fontAlgn="base" latinLnBrk="0">
              <a:spcBef>
                <a:spcPct val="0"/>
              </a:spcBef>
              <a:spcAft>
                <a:spcPct val="0"/>
              </a:spcAft>
            </a:pPr>
            <a:r>
              <a:rPr kumimoji="1" lang="en-US" altLang="ja-JP" sz="2000" dirty="0">
                <a:solidFill>
                  <a:prstClr val="black"/>
                </a:solidFill>
                <a:latin typeface="Arial" pitchFamily="34" charset="0"/>
                <a:sym typeface="Wingdings" pitchFamily="2" charset="2"/>
              </a:rPr>
              <a:t>   Signatures may be left  on elemental abundances</a:t>
            </a:r>
            <a:endParaRPr kumimoji="1" lang="ja-JP" altLang="en-US" sz="2000" dirty="0">
              <a:solidFill>
                <a:prstClr val="black"/>
              </a:solidFill>
              <a:latin typeface="Arial" pitchFamily="34" charset="0"/>
            </a:endParaRPr>
          </a:p>
        </p:txBody>
      </p:sp>
      <p:sp>
        <p:nvSpPr>
          <p:cNvPr id="77" name="Text Box 12"/>
          <p:cNvSpPr txBox="1">
            <a:spLocks noChangeArrowheads="1"/>
          </p:cNvSpPr>
          <p:nvPr/>
        </p:nvSpPr>
        <p:spPr bwMode="auto">
          <a:xfrm>
            <a:off x="5179586" y="2599991"/>
            <a:ext cx="2313454" cy="830997"/>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Recombination of</a:t>
            </a:r>
          </a:p>
          <a:p>
            <a:pPr fontAlgn="base" latinLnBrk="0">
              <a:spcBef>
                <a:spcPct val="0"/>
              </a:spcBef>
              <a:spcAft>
                <a:spcPct val="0"/>
              </a:spcAft>
            </a:pPr>
            <a:r>
              <a:rPr kumimoji="1" lang="en-US" altLang="ja-JP" sz="1600" dirty="0">
                <a:solidFill>
                  <a:prstClr val="black"/>
                </a:solidFill>
                <a:latin typeface="Arial" pitchFamily="34" charset="0"/>
              </a:rPr>
              <a:t>	Nuclei with e</a:t>
            </a:r>
            <a:r>
              <a:rPr kumimoji="1" lang="en-US" altLang="ja-JP" sz="1600" baseline="30000" dirty="0">
                <a:solidFill>
                  <a:prstClr val="black"/>
                </a:solidFill>
                <a:latin typeface="Arial" pitchFamily="34" charset="0"/>
              </a:rPr>
              <a:t>-</a:t>
            </a:r>
            <a:endParaRPr kumimoji="1" lang="ja-JP" altLang="en-US" sz="1600" baseline="30000" dirty="0">
              <a:solidFill>
                <a:prstClr val="black"/>
              </a:solidFill>
              <a:latin typeface="Arial" pitchFamily="34" charset="0"/>
            </a:endParaRPr>
          </a:p>
          <a:p>
            <a:pPr fontAlgn="base" latinLnBrk="0">
              <a:spcBef>
                <a:spcPct val="0"/>
              </a:spcBef>
              <a:spcAft>
                <a:spcPct val="0"/>
              </a:spcAft>
            </a:pPr>
            <a:r>
              <a:rPr kumimoji="1" lang="en-US" altLang="ja-JP" sz="1600" dirty="0">
                <a:solidFill>
                  <a:prstClr val="black"/>
                </a:solidFill>
                <a:latin typeface="Arial" pitchFamily="34" charset="0"/>
              </a:rPr>
              <a:t>Decoupling of </a:t>
            </a:r>
            <a:r>
              <a:rPr kumimoji="1" lang="en-US" altLang="ja-JP" sz="1600" dirty="0">
                <a:solidFill>
                  <a:prstClr val="black"/>
                </a:solidFill>
                <a:latin typeface="Symbol" pitchFamily="18" charset="2"/>
              </a:rPr>
              <a:t>g</a:t>
            </a:r>
            <a:r>
              <a:rPr kumimoji="1" lang="en-US" altLang="ja-JP" sz="1600" dirty="0">
                <a:solidFill>
                  <a:prstClr val="black"/>
                </a:solidFill>
                <a:latin typeface="Arial" pitchFamily="34" charset="0"/>
              </a:rPr>
              <a:t> and e</a:t>
            </a:r>
            <a:r>
              <a:rPr kumimoji="1" lang="en-US" altLang="ja-JP" sz="1600" baseline="30000" dirty="0">
                <a:solidFill>
                  <a:prstClr val="black"/>
                </a:solidFill>
                <a:latin typeface="Arial" pitchFamily="34" charset="0"/>
              </a:rPr>
              <a:t>-</a:t>
            </a:r>
            <a:endParaRPr kumimoji="1" lang="ja-JP" altLang="en-US" sz="1600" baseline="30000" dirty="0">
              <a:solidFill>
                <a:prstClr val="black"/>
              </a:solidFill>
              <a:latin typeface="Arial" pitchFamily="34" charset="0"/>
            </a:endParaRPr>
          </a:p>
        </p:txBody>
      </p:sp>
      <p:sp>
        <p:nvSpPr>
          <p:cNvPr id="78" name="Text Box 17"/>
          <p:cNvSpPr txBox="1">
            <a:spLocks noChangeArrowheads="1"/>
          </p:cNvSpPr>
          <p:nvPr/>
        </p:nvSpPr>
        <p:spPr bwMode="auto">
          <a:xfrm>
            <a:off x="3257532" y="2662456"/>
            <a:ext cx="1815321" cy="830997"/>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b="1" dirty="0">
                <a:solidFill>
                  <a:srgbClr val="FF0000"/>
                </a:solidFill>
                <a:latin typeface="Arial" pitchFamily="34" charset="0"/>
              </a:rPr>
              <a:t>Big Bang</a:t>
            </a:r>
          </a:p>
          <a:p>
            <a:pPr fontAlgn="base" latinLnBrk="0">
              <a:spcBef>
                <a:spcPct val="0"/>
              </a:spcBef>
              <a:spcAft>
                <a:spcPct val="0"/>
              </a:spcAft>
            </a:pPr>
            <a:r>
              <a:rPr kumimoji="1" lang="en-US" altLang="ja-JP" sz="1600" b="1" dirty="0">
                <a:solidFill>
                  <a:srgbClr val="FF0000"/>
                </a:solidFill>
                <a:latin typeface="Arial" pitchFamily="34" charset="0"/>
              </a:rPr>
              <a:t>Nucleosynthesis</a:t>
            </a:r>
          </a:p>
          <a:p>
            <a:pPr fontAlgn="base" latinLnBrk="0">
              <a:spcBef>
                <a:spcPct val="0"/>
              </a:spcBef>
              <a:spcAft>
                <a:spcPct val="0"/>
              </a:spcAft>
            </a:pPr>
            <a:r>
              <a:rPr kumimoji="1" lang="en-US" altLang="ja-JP" sz="1600" b="1" dirty="0">
                <a:solidFill>
                  <a:srgbClr val="FF0000"/>
                </a:solidFill>
                <a:latin typeface="Arial" pitchFamily="34" charset="0"/>
              </a:rPr>
              <a:t>(BBN)</a:t>
            </a:r>
            <a:endParaRPr kumimoji="1" lang="en-US" altLang="ja-JP" sz="1600" b="1" dirty="0">
              <a:solidFill>
                <a:srgbClr val="FF0000"/>
              </a:solidFill>
              <a:latin typeface="Arial" pitchFamily="34" charset="0"/>
            </a:endParaRPr>
          </a:p>
        </p:txBody>
      </p:sp>
      <p:sp>
        <p:nvSpPr>
          <p:cNvPr id="79" name="Text Box 18"/>
          <p:cNvSpPr txBox="1">
            <a:spLocks noChangeArrowheads="1"/>
          </p:cNvSpPr>
          <p:nvPr/>
        </p:nvSpPr>
        <p:spPr bwMode="auto">
          <a:xfrm>
            <a:off x="1650960" y="2698969"/>
            <a:ext cx="1473480" cy="584775"/>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Quark Hadron</a:t>
            </a:r>
          </a:p>
          <a:p>
            <a:pPr fontAlgn="base" latinLnBrk="0">
              <a:spcBef>
                <a:spcPct val="0"/>
              </a:spcBef>
              <a:spcAft>
                <a:spcPct val="0"/>
              </a:spcAft>
            </a:pPr>
            <a:r>
              <a:rPr kumimoji="1" lang="en-US" altLang="ja-JP" sz="1600" dirty="0">
                <a:solidFill>
                  <a:prstClr val="black"/>
                </a:solidFill>
                <a:latin typeface="Arial" pitchFamily="34" charset="0"/>
              </a:rPr>
              <a:t>Transition</a:t>
            </a:r>
            <a:endParaRPr kumimoji="1" lang="ja-JP" altLang="en-US" sz="1600" dirty="0">
              <a:solidFill>
                <a:prstClr val="black"/>
              </a:solidFill>
              <a:latin typeface="Arial" pitchFamily="34" charset="0"/>
            </a:endParaRPr>
          </a:p>
        </p:txBody>
      </p:sp>
      <p:sp>
        <p:nvSpPr>
          <p:cNvPr id="4" name="슬라이드 번호 개체 틀 3"/>
          <p:cNvSpPr>
            <a:spLocks noGrp="1"/>
          </p:cNvSpPr>
          <p:nvPr>
            <p:ph type="sldNum" sz="quarter" idx="12"/>
          </p:nvPr>
        </p:nvSpPr>
        <p:spPr/>
        <p:txBody>
          <a:bodyPr/>
          <a:lstStyle/>
          <a:p>
            <a:pPr>
              <a:defRPr/>
            </a:pPr>
            <a:fld id="{AC31814B-DDF3-46FA-AFFE-D5B0263A0FA1}" type="slidenum">
              <a:rPr lang="en-US" altLang="ja-JP" smtClean="0">
                <a:solidFill>
                  <a:prstClr val="black">
                    <a:tint val="75000"/>
                  </a:prstClr>
                </a:solidFill>
              </a:rPr>
              <a:pPr>
                <a:defRPr/>
              </a:pPr>
              <a:t>6</a:t>
            </a:fld>
            <a:endParaRPr lang="en-US" altLang="ja-JP" dirty="0">
              <a:solidFill>
                <a:prstClr val="black">
                  <a:tint val="75000"/>
                </a:prstClr>
              </a:solidFill>
            </a:endParaRPr>
          </a:p>
        </p:txBody>
      </p:sp>
      <p:sp>
        <p:nvSpPr>
          <p:cNvPr id="80" name="포인트가 5개인 별 79"/>
          <p:cNvSpPr/>
          <p:nvPr/>
        </p:nvSpPr>
        <p:spPr>
          <a:xfrm>
            <a:off x="3147993" y="1793627"/>
            <a:ext cx="410344" cy="590364"/>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ko-KR" altLang="en-US">
              <a:solidFill>
                <a:prstClr val="white"/>
              </a:solidFill>
            </a:endParaRPr>
          </a:p>
        </p:txBody>
      </p:sp>
      <p:sp>
        <p:nvSpPr>
          <p:cNvPr id="82" name="직사각형 81"/>
          <p:cNvSpPr/>
          <p:nvPr/>
        </p:nvSpPr>
        <p:spPr>
          <a:xfrm>
            <a:off x="53234" y="3550208"/>
            <a:ext cx="9129729" cy="3323568"/>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latinLnBrk="0">
              <a:spcBef>
                <a:spcPct val="0"/>
              </a:spcBef>
              <a:spcAft>
                <a:spcPct val="0"/>
              </a:spcAft>
            </a:pPr>
            <a:endParaRPr kumimoji="1" lang="ko-KR" altLang="en-US">
              <a:solidFill>
                <a:prstClr val="white"/>
              </a:solidFill>
            </a:endParaRPr>
          </a:p>
        </p:txBody>
      </p:sp>
    </p:spTree>
    <p:extLst>
      <p:ext uri="{BB962C8B-B14F-4D97-AF65-F5344CB8AC3E}">
        <p14:creationId xmlns:p14="http://schemas.microsoft.com/office/powerpoint/2010/main" val="1427925565"/>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82"/>
                                        </p:tgtEl>
                                        <p:attrNameLst>
                                          <p:attrName>ppt_x</p:attrName>
                                        </p:attrNameLst>
                                      </p:cBhvr>
                                      <p:tavLst>
                                        <p:tav tm="0">
                                          <p:val>
                                            <p:strVal val="ppt_x"/>
                                          </p:val>
                                        </p:tav>
                                        <p:tav tm="100000">
                                          <p:val>
                                            <p:strVal val="ppt_x"/>
                                          </p:val>
                                        </p:tav>
                                      </p:tavLst>
                                    </p:anim>
                                    <p:anim calcmode="lin" valueType="num">
                                      <p:cBhvr additive="base">
                                        <p:cTn id="7" dur="500"/>
                                        <p:tgtEl>
                                          <p:spTgt spid="82"/>
                                        </p:tgtEl>
                                        <p:attrNameLst>
                                          <p:attrName>ppt_y</p:attrName>
                                        </p:attrNameLst>
                                      </p:cBhvr>
                                      <p:tavLst>
                                        <p:tav tm="0">
                                          <p:val>
                                            <p:strVal val="ppt_y"/>
                                          </p:val>
                                        </p:tav>
                                        <p:tav tm="100000">
                                          <p:val>
                                            <p:strVal val="1+ppt_h/2"/>
                                          </p:val>
                                        </p:tav>
                                      </p:tavLst>
                                    </p:anim>
                                    <p:set>
                                      <p:cBhvr>
                                        <p:cTn id="8" dur="1" fill="hold">
                                          <p:stCondLst>
                                            <p:cond delay="499"/>
                                          </p:stCondLst>
                                        </p:cTn>
                                        <p:tgtEl>
                                          <p:spTgt spid="82"/>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500" fill="hold"/>
                                        <p:tgtEl>
                                          <p:spTgt spid="51"/>
                                        </p:tgtEl>
                                        <p:attrNameLst>
                                          <p:attrName>ppt_x</p:attrName>
                                        </p:attrNameLst>
                                      </p:cBhvr>
                                      <p:tavLst>
                                        <p:tav tm="0">
                                          <p:val>
                                            <p:strVal val="#ppt_x"/>
                                          </p:val>
                                        </p:tav>
                                        <p:tav tm="100000">
                                          <p:val>
                                            <p:strVal val="#ppt_x"/>
                                          </p:val>
                                        </p:tav>
                                      </p:tavLst>
                                    </p:anim>
                                    <p:anim calcmode="lin" valueType="num">
                                      <p:cBhvr additive="base">
                                        <p:cTn id="14" dur="500" fill="hold"/>
                                        <p:tgtEl>
                                          <p:spTgt spid="51"/>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fill="hold"/>
                                        <p:tgtEl>
                                          <p:spTgt spid="52"/>
                                        </p:tgtEl>
                                        <p:attrNameLst>
                                          <p:attrName>ppt_x</p:attrName>
                                        </p:attrNameLst>
                                      </p:cBhvr>
                                      <p:tavLst>
                                        <p:tav tm="0">
                                          <p:val>
                                            <p:strVal val="#ppt_x"/>
                                          </p:val>
                                        </p:tav>
                                        <p:tav tm="100000">
                                          <p:val>
                                            <p:strVal val="#ppt_x"/>
                                          </p:val>
                                        </p:tav>
                                      </p:tavLst>
                                    </p:anim>
                                    <p:anim calcmode="lin" valueType="num">
                                      <p:cBhvr additive="base">
                                        <p:cTn id="1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71"/>
                                        </p:tgtEl>
                                        <p:attrNameLst>
                                          <p:attrName>style.visibility</p:attrName>
                                        </p:attrNameLst>
                                      </p:cBhvr>
                                      <p:to>
                                        <p:strVal val="visible"/>
                                      </p:to>
                                    </p:set>
                                    <p:anim calcmode="lin" valueType="num">
                                      <p:cBhvr>
                                        <p:cTn id="29" dur="1000" fill="hold"/>
                                        <p:tgtEl>
                                          <p:spTgt spid="71"/>
                                        </p:tgtEl>
                                        <p:attrNameLst>
                                          <p:attrName>ppt_w</p:attrName>
                                        </p:attrNameLst>
                                      </p:cBhvr>
                                      <p:tavLst>
                                        <p:tav tm="0">
                                          <p:val>
                                            <p:strVal val="#ppt_w*0.70"/>
                                          </p:val>
                                        </p:tav>
                                        <p:tav tm="100000">
                                          <p:val>
                                            <p:strVal val="#ppt_w"/>
                                          </p:val>
                                        </p:tav>
                                      </p:tavLst>
                                    </p:anim>
                                    <p:anim calcmode="lin" valueType="num">
                                      <p:cBhvr>
                                        <p:cTn id="30" dur="1000" fill="hold"/>
                                        <p:tgtEl>
                                          <p:spTgt spid="71"/>
                                        </p:tgtEl>
                                        <p:attrNameLst>
                                          <p:attrName>ppt_h</p:attrName>
                                        </p:attrNameLst>
                                      </p:cBhvr>
                                      <p:tavLst>
                                        <p:tav tm="0">
                                          <p:val>
                                            <p:strVal val="#ppt_h"/>
                                          </p:val>
                                        </p:tav>
                                        <p:tav tm="100000">
                                          <p:val>
                                            <p:strVal val="#ppt_h"/>
                                          </p:val>
                                        </p:tav>
                                      </p:tavLst>
                                    </p:anim>
                                    <p:animEffect transition="in" filter="fade">
                                      <p:cBhvr>
                                        <p:cTn id="31" dur="1000"/>
                                        <p:tgtEl>
                                          <p:spTgt spid="71"/>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p:cTn id="34" dur="1000" fill="hold"/>
                                        <p:tgtEl>
                                          <p:spTgt spid="57"/>
                                        </p:tgtEl>
                                        <p:attrNameLst>
                                          <p:attrName>ppt_w</p:attrName>
                                        </p:attrNameLst>
                                      </p:cBhvr>
                                      <p:tavLst>
                                        <p:tav tm="0">
                                          <p:val>
                                            <p:strVal val="#ppt_w*0.70"/>
                                          </p:val>
                                        </p:tav>
                                        <p:tav tm="100000">
                                          <p:val>
                                            <p:strVal val="#ppt_w"/>
                                          </p:val>
                                        </p:tav>
                                      </p:tavLst>
                                    </p:anim>
                                    <p:anim calcmode="lin" valueType="num">
                                      <p:cBhvr>
                                        <p:cTn id="35" dur="1000" fill="hold"/>
                                        <p:tgtEl>
                                          <p:spTgt spid="57"/>
                                        </p:tgtEl>
                                        <p:attrNameLst>
                                          <p:attrName>ppt_h</p:attrName>
                                        </p:attrNameLst>
                                      </p:cBhvr>
                                      <p:tavLst>
                                        <p:tav tm="0">
                                          <p:val>
                                            <p:strVal val="#ppt_h"/>
                                          </p:val>
                                        </p:tav>
                                        <p:tav tm="100000">
                                          <p:val>
                                            <p:strVal val="#ppt_h"/>
                                          </p:val>
                                        </p:tav>
                                      </p:tavLst>
                                    </p:anim>
                                    <p:animEffect transition="in" filter="fade">
                                      <p:cBhvr>
                                        <p:cTn id="36" dur="1000"/>
                                        <p:tgtEl>
                                          <p:spTgt spid="57"/>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p:cTn id="39" dur="1000" fill="hold"/>
                                        <p:tgtEl>
                                          <p:spTgt spid="74"/>
                                        </p:tgtEl>
                                        <p:attrNameLst>
                                          <p:attrName>ppt_w</p:attrName>
                                        </p:attrNameLst>
                                      </p:cBhvr>
                                      <p:tavLst>
                                        <p:tav tm="0">
                                          <p:val>
                                            <p:strVal val="#ppt_w*0.70"/>
                                          </p:val>
                                        </p:tav>
                                        <p:tav tm="100000">
                                          <p:val>
                                            <p:strVal val="#ppt_w"/>
                                          </p:val>
                                        </p:tav>
                                      </p:tavLst>
                                    </p:anim>
                                    <p:anim calcmode="lin" valueType="num">
                                      <p:cBhvr>
                                        <p:cTn id="40" dur="1000" fill="hold"/>
                                        <p:tgtEl>
                                          <p:spTgt spid="74"/>
                                        </p:tgtEl>
                                        <p:attrNameLst>
                                          <p:attrName>ppt_h</p:attrName>
                                        </p:attrNameLst>
                                      </p:cBhvr>
                                      <p:tavLst>
                                        <p:tav tm="0">
                                          <p:val>
                                            <p:strVal val="#ppt_h"/>
                                          </p:val>
                                        </p:tav>
                                        <p:tav tm="100000">
                                          <p:val>
                                            <p:strVal val="#ppt_h"/>
                                          </p:val>
                                        </p:tav>
                                      </p:tavLst>
                                    </p:anim>
                                    <p:animEffect transition="in" filter="fade">
                                      <p:cBhvr>
                                        <p:cTn id="41" dur="1000"/>
                                        <p:tgtEl>
                                          <p:spTgt spid="74"/>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75"/>
                                        </p:tgtEl>
                                        <p:attrNameLst>
                                          <p:attrName>style.visibility</p:attrName>
                                        </p:attrNameLst>
                                      </p:cBhvr>
                                      <p:to>
                                        <p:strVal val="visible"/>
                                      </p:to>
                                    </p:set>
                                    <p:anim calcmode="lin" valueType="num">
                                      <p:cBhvr>
                                        <p:cTn id="44" dur="1000" fill="hold"/>
                                        <p:tgtEl>
                                          <p:spTgt spid="75"/>
                                        </p:tgtEl>
                                        <p:attrNameLst>
                                          <p:attrName>ppt_w</p:attrName>
                                        </p:attrNameLst>
                                      </p:cBhvr>
                                      <p:tavLst>
                                        <p:tav tm="0">
                                          <p:val>
                                            <p:strVal val="#ppt_w*0.70"/>
                                          </p:val>
                                        </p:tav>
                                        <p:tav tm="100000">
                                          <p:val>
                                            <p:strVal val="#ppt_w"/>
                                          </p:val>
                                        </p:tav>
                                      </p:tavLst>
                                    </p:anim>
                                    <p:anim calcmode="lin" valueType="num">
                                      <p:cBhvr>
                                        <p:cTn id="45" dur="1000" fill="hold"/>
                                        <p:tgtEl>
                                          <p:spTgt spid="75"/>
                                        </p:tgtEl>
                                        <p:attrNameLst>
                                          <p:attrName>ppt_h</p:attrName>
                                        </p:attrNameLst>
                                      </p:cBhvr>
                                      <p:tavLst>
                                        <p:tav tm="0">
                                          <p:val>
                                            <p:strVal val="#ppt_h"/>
                                          </p:val>
                                        </p:tav>
                                        <p:tav tm="100000">
                                          <p:val>
                                            <p:strVal val="#ppt_h"/>
                                          </p:val>
                                        </p:tav>
                                      </p:tavLst>
                                    </p:anim>
                                    <p:animEffect transition="in" filter="fade">
                                      <p:cBhvr>
                                        <p:cTn id="46"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7" grpId="0"/>
      <p:bldP spid="71" grpId="0" animBg="1"/>
      <p:bldP spid="74" grpId="0" animBg="1"/>
      <p:bldP spid="75" grpId="0" animBg="1"/>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テキスト ボックス 14"/>
          <p:cNvSpPr txBox="1">
            <a:spLocks noChangeArrowheads="1"/>
          </p:cNvSpPr>
          <p:nvPr/>
        </p:nvSpPr>
        <p:spPr bwMode="auto">
          <a:xfrm>
            <a:off x="508" y="944724"/>
            <a:ext cx="6155668" cy="6140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4572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latinLnBrk="0" hangingPunct="1">
              <a:buFont typeface="Wingdings" pitchFamily="2" charset="2"/>
              <a:buChar char="Ø"/>
            </a:pPr>
            <a:r>
              <a:rPr lang="en-US" altLang="ja-JP" sz="2200" dirty="0" smtClean="0">
                <a:solidFill>
                  <a:prstClr val="black"/>
                </a:solidFill>
              </a:rPr>
              <a:t>Standard big bang nucleosynthesis (SBBN)</a:t>
            </a:r>
          </a:p>
          <a:p>
            <a:pPr eaLnBrk="1" latinLnBrk="0" hangingPunct="1"/>
            <a:r>
              <a:rPr lang="en-US" altLang="ja-JP" sz="2200" dirty="0">
                <a:solidFill>
                  <a:prstClr val="black"/>
                </a:solidFill>
              </a:rPr>
              <a:t>	</a:t>
            </a:r>
            <a:r>
              <a:rPr lang="en-US" altLang="ja-JP" sz="2200" dirty="0" smtClean="0">
                <a:solidFill>
                  <a:prstClr val="black"/>
                </a:solidFill>
              </a:rPr>
              <a:t>parameter: baryon-to-photon ratio </a:t>
            </a:r>
            <a:r>
              <a:rPr lang="en-US" altLang="ja-JP" sz="2200" dirty="0">
                <a:solidFill>
                  <a:prstClr val="black"/>
                </a:solidFill>
                <a:latin typeface="Symbol" pitchFamily="18" charset="2"/>
              </a:rPr>
              <a:t>h</a:t>
            </a:r>
          </a:p>
          <a:p>
            <a:pPr eaLnBrk="1" latinLnBrk="0" hangingPunct="1">
              <a:buFont typeface="Wingdings" pitchFamily="2" charset="2"/>
              <a:buChar char="Ø"/>
            </a:pPr>
            <a:endParaRPr lang="en-US" altLang="ja-JP" sz="500" dirty="0">
              <a:solidFill>
                <a:prstClr val="black"/>
              </a:solidFill>
            </a:endParaRPr>
          </a:p>
          <a:p>
            <a:pPr eaLnBrk="1" latinLnBrk="0" hangingPunct="1">
              <a:buFont typeface="Wingdings" pitchFamily="2" charset="2"/>
              <a:buChar char="Ø"/>
            </a:pPr>
            <a:r>
              <a:rPr lang="en-US" altLang="ja-JP" sz="2200" dirty="0" smtClean="0">
                <a:solidFill>
                  <a:srgbClr val="FF0000"/>
                </a:solidFill>
                <a:sym typeface="Wingdings" pitchFamily="2" charset="2"/>
              </a:rPr>
              <a:t>Observation</a:t>
            </a:r>
            <a:r>
              <a:rPr lang="en-US" altLang="ja-JP" sz="2200" dirty="0" smtClean="0">
                <a:solidFill>
                  <a:prstClr val="black"/>
                </a:solidFill>
                <a:sym typeface="Wingdings" pitchFamily="2" charset="2"/>
              </a:rPr>
              <a:t> of CMB constraint on </a:t>
            </a:r>
            <a:r>
              <a:rPr lang="en-US" altLang="ja-JP" sz="2200" dirty="0" smtClean="0">
                <a:solidFill>
                  <a:prstClr val="black"/>
                </a:solidFill>
                <a:latin typeface="Symbol" pitchFamily="18" charset="2"/>
              </a:rPr>
              <a:t>h</a:t>
            </a:r>
            <a:endParaRPr lang="en-US" altLang="ja-JP" sz="2200" dirty="0">
              <a:solidFill>
                <a:prstClr val="black"/>
              </a:solidFill>
            </a:endParaRPr>
          </a:p>
          <a:p>
            <a:pPr eaLnBrk="1" latinLnBrk="0" hangingPunct="1">
              <a:buFont typeface="Wingdings" pitchFamily="2" charset="2"/>
              <a:buChar char="Ø"/>
            </a:pPr>
            <a:endParaRPr lang="en-US" altLang="ja-JP" sz="2400" dirty="0">
              <a:solidFill>
                <a:prstClr val="black"/>
              </a:solidFill>
            </a:endParaRPr>
          </a:p>
          <a:p>
            <a:pPr eaLnBrk="1" latinLnBrk="0" hangingPunct="1">
              <a:buFont typeface="Wingdings" pitchFamily="2" charset="2"/>
              <a:buChar char="Ø"/>
            </a:pPr>
            <a:endParaRPr lang="en-US" altLang="ja-JP" sz="2400" dirty="0">
              <a:solidFill>
                <a:prstClr val="black"/>
              </a:solidFill>
            </a:endParaRPr>
          </a:p>
          <a:p>
            <a:pPr eaLnBrk="1" latinLnBrk="0" hangingPunct="1">
              <a:buFont typeface="Wingdings" pitchFamily="2" charset="2"/>
              <a:buChar char="Ø"/>
            </a:pPr>
            <a:endParaRPr lang="en-US" altLang="ja-JP" sz="2400" dirty="0">
              <a:solidFill>
                <a:prstClr val="black"/>
              </a:solidFill>
            </a:endParaRPr>
          </a:p>
          <a:p>
            <a:pPr eaLnBrk="1" latinLnBrk="0" hangingPunct="1">
              <a:buFont typeface="Wingdings" pitchFamily="2" charset="2"/>
              <a:buChar char="Ø"/>
            </a:pPr>
            <a:endParaRPr lang="en-US" altLang="ja-JP" sz="2400" dirty="0">
              <a:solidFill>
                <a:prstClr val="black"/>
              </a:solidFill>
            </a:endParaRPr>
          </a:p>
          <a:p>
            <a:pPr eaLnBrk="1" latinLnBrk="0" hangingPunct="1"/>
            <a:endParaRPr lang="en-US" altLang="ja-JP" sz="1000" dirty="0" smtClean="0">
              <a:solidFill>
                <a:prstClr val="black"/>
              </a:solidFill>
            </a:endParaRPr>
          </a:p>
          <a:p>
            <a:pPr eaLnBrk="1" latinLnBrk="0" hangingPunct="1"/>
            <a:endParaRPr lang="en-US" altLang="ja-JP" sz="1000" dirty="0">
              <a:solidFill>
                <a:prstClr val="black"/>
              </a:solidFill>
            </a:endParaRPr>
          </a:p>
          <a:p>
            <a:pPr eaLnBrk="1" latinLnBrk="0" hangingPunct="1">
              <a:buFont typeface="Wingdings" pitchFamily="2" charset="2"/>
              <a:buChar char="Ø"/>
            </a:pPr>
            <a:r>
              <a:rPr lang="en-US" altLang="ja-JP" sz="2200" dirty="0" smtClean="0">
                <a:solidFill>
                  <a:srgbClr val="FF0000"/>
                </a:solidFill>
              </a:rPr>
              <a:t>Observation</a:t>
            </a:r>
            <a:r>
              <a:rPr lang="en-US" altLang="ja-JP" sz="2200" dirty="0" smtClean="0">
                <a:solidFill>
                  <a:prstClr val="black"/>
                </a:solidFill>
              </a:rPr>
              <a:t> of metal-poor stars</a:t>
            </a:r>
            <a:r>
              <a:rPr lang="ja-JP" altLang="en-US" sz="2200" dirty="0" smtClean="0">
                <a:solidFill>
                  <a:prstClr val="black"/>
                </a:solidFill>
              </a:rPr>
              <a:t> </a:t>
            </a:r>
            <a:r>
              <a:rPr lang="en-US" altLang="ja-JP" sz="2200" dirty="0" smtClean="0">
                <a:solidFill>
                  <a:prstClr val="black"/>
                </a:solidFill>
              </a:rPr>
              <a:t>(MPSs)</a:t>
            </a:r>
            <a:endParaRPr lang="en-US" altLang="ja-JP" sz="2200" dirty="0">
              <a:solidFill>
                <a:prstClr val="black"/>
              </a:solidFill>
            </a:endParaRPr>
          </a:p>
          <a:p>
            <a:pPr lvl="2" eaLnBrk="1" latinLnBrk="0" hangingPunct="1">
              <a:buFont typeface="Wingdings" pitchFamily="2" charset="2"/>
              <a:buChar char="ü"/>
            </a:pPr>
            <a:r>
              <a:rPr lang="en-US" altLang="ja-JP" sz="2000" baseline="30000" dirty="0">
                <a:solidFill>
                  <a:prstClr val="black"/>
                </a:solidFill>
              </a:rPr>
              <a:t>7</a:t>
            </a:r>
            <a:r>
              <a:rPr lang="en-US" altLang="ja-JP" sz="2000" dirty="0">
                <a:solidFill>
                  <a:prstClr val="black"/>
                </a:solidFill>
              </a:rPr>
              <a:t>Li abundance is smaller than theory</a:t>
            </a:r>
          </a:p>
          <a:p>
            <a:pPr lvl="2" eaLnBrk="1" latinLnBrk="0" hangingPunct="1"/>
            <a:r>
              <a:rPr lang="en-US" altLang="ja-JP" sz="2000" dirty="0">
                <a:solidFill>
                  <a:prstClr val="black"/>
                </a:solidFill>
              </a:rPr>
              <a:t>	by a factor of ~</a:t>
            </a:r>
            <a:r>
              <a:rPr lang="en-US" altLang="ja-JP" sz="2000" b="1" dirty="0" smtClean="0">
                <a:solidFill>
                  <a:srgbClr val="FF0000"/>
                </a:solidFill>
              </a:rPr>
              <a:t>3</a:t>
            </a:r>
          </a:p>
          <a:p>
            <a:pPr lvl="2" eaLnBrk="1" latinLnBrk="0" hangingPunct="1"/>
            <a:endParaRPr lang="en-US" altLang="ja-JP" sz="2000" b="1" dirty="0">
              <a:solidFill>
                <a:srgbClr val="FF0000"/>
              </a:solidFill>
            </a:endParaRPr>
          </a:p>
          <a:p>
            <a:pPr lvl="2" eaLnBrk="1" latinLnBrk="0" hangingPunct="1"/>
            <a:endParaRPr lang="en-US" altLang="ja-JP" sz="2000" b="1" dirty="0" smtClean="0">
              <a:solidFill>
                <a:srgbClr val="FF0000"/>
              </a:solidFill>
            </a:endParaRPr>
          </a:p>
          <a:p>
            <a:pPr lvl="2" eaLnBrk="1" latinLnBrk="0" hangingPunct="1"/>
            <a:endParaRPr lang="en-US" altLang="ja-JP" sz="2000" b="1" dirty="0">
              <a:solidFill>
                <a:srgbClr val="FF0000"/>
              </a:solidFill>
            </a:endParaRPr>
          </a:p>
          <a:p>
            <a:pPr lvl="2" eaLnBrk="1" latinLnBrk="0" hangingPunct="1"/>
            <a:endParaRPr lang="en-US" altLang="ja-JP" sz="1050" b="1" dirty="0" smtClean="0">
              <a:solidFill>
                <a:srgbClr val="FF0000"/>
              </a:solidFill>
            </a:endParaRPr>
          </a:p>
          <a:p>
            <a:pPr eaLnBrk="1" latinLnBrk="0" hangingPunct="1">
              <a:buFont typeface="Wingdings" pitchFamily="2" charset="2"/>
              <a:buChar char="Ø"/>
            </a:pPr>
            <a:r>
              <a:rPr lang="en-US" altLang="ja-JP" sz="2200" dirty="0" smtClean="0">
                <a:solidFill>
                  <a:prstClr val="black"/>
                </a:solidFill>
              </a:rPr>
              <a:t>Find the solution of the </a:t>
            </a:r>
            <a:r>
              <a:rPr lang="en-US" altLang="ja-JP" sz="2200" baseline="30000" dirty="0" smtClean="0">
                <a:solidFill>
                  <a:prstClr val="black"/>
                </a:solidFill>
              </a:rPr>
              <a:t>7</a:t>
            </a:r>
            <a:r>
              <a:rPr lang="en-US" altLang="ja-JP" sz="2200" dirty="0" smtClean="0">
                <a:solidFill>
                  <a:prstClr val="black"/>
                </a:solidFill>
              </a:rPr>
              <a:t>Li problem, </a:t>
            </a:r>
          </a:p>
          <a:p>
            <a:pPr eaLnBrk="1" latinLnBrk="0" hangingPunct="1"/>
            <a:r>
              <a:rPr lang="en-US" altLang="ja-JP" sz="2200" dirty="0">
                <a:solidFill>
                  <a:prstClr val="black"/>
                </a:solidFill>
              </a:rPr>
              <a:t> </a:t>
            </a:r>
            <a:r>
              <a:rPr lang="en-US" altLang="ja-JP" sz="2200" dirty="0" smtClean="0">
                <a:solidFill>
                  <a:prstClr val="black"/>
                </a:solidFill>
              </a:rPr>
              <a:t>    &amp; </a:t>
            </a:r>
            <a:r>
              <a:rPr lang="en-US" altLang="ja-JP" sz="2200" dirty="0">
                <a:solidFill>
                  <a:prstClr val="black"/>
                </a:solidFill>
              </a:rPr>
              <a:t>identify the processes in </a:t>
            </a:r>
            <a:r>
              <a:rPr lang="en-US" altLang="ja-JP" sz="2200" dirty="0" smtClean="0">
                <a:solidFill>
                  <a:prstClr val="black"/>
                </a:solidFill>
              </a:rPr>
              <a:t>the early universe</a:t>
            </a:r>
            <a:endParaRPr lang="en-US" altLang="ja-JP" sz="2200" b="1" dirty="0">
              <a:solidFill>
                <a:srgbClr val="FF0000"/>
              </a:solidFill>
            </a:endParaRPr>
          </a:p>
          <a:p>
            <a:pPr eaLnBrk="1" latinLnBrk="0" hangingPunct="1">
              <a:buFont typeface="Wingdings" pitchFamily="2" charset="2"/>
              <a:buChar char="Ø"/>
            </a:pPr>
            <a:r>
              <a:rPr lang="en-US" altLang="ja-JP" sz="2200" dirty="0" smtClean="0">
                <a:solidFill>
                  <a:prstClr val="black"/>
                </a:solidFill>
              </a:rPr>
              <a:t>Derive constraints on particle models</a:t>
            </a:r>
          </a:p>
        </p:txBody>
      </p:sp>
      <p:pic>
        <p:nvPicPr>
          <p:cNvPr id="32771" name="図 11" descr="ilc_7yr_gal_moll_51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494110" y="2168860"/>
            <a:ext cx="2925762" cy="146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テキスト ボックス 12"/>
          <p:cNvSpPr txBox="1">
            <a:spLocks noChangeArrowheads="1"/>
          </p:cNvSpPr>
          <p:nvPr/>
        </p:nvSpPr>
        <p:spPr bwMode="auto">
          <a:xfrm>
            <a:off x="3131840" y="3284984"/>
            <a:ext cx="2408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latinLnBrk="0" hangingPunct="1"/>
            <a:r>
              <a:rPr lang="en-US" altLang="ja-JP" dirty="0">
                <a:solidFill>
                  <a:prstClr val="black"/>
                </a:solidFill>
              </a:rPr>
              <a:t>WMAP Science Team</a:t>
            </a:r>
            <a:endParaRPr lang="ja-JP" altLang="en-US" dirty="0">
              <a:solidFill>
                <a:prstClr val="black"/>
              </a:solidFill>
            </a:endParaRPr>
          </a:p>
        </p:txBody>
      </p:sp>
      <p:grpSp>
        <p:nvGrpSpPr>
          <p:cNvPr id="2" name="グループ化 15"/>
          <p:cNvGrpSpPr/>
          <p:nvPr/>
        </p:nvGrpSpPr>
        <p:grpSpPr>
          <a:xfrm>
            <a:off x="5957952" y="677404"/>
            <a:ext cx="3278124" cy="5441823"/>
            <a:chOff x="5811329" y="1412776"/>
            <a:chExt cx="3278124" cy="5441823"/>
          </a:xfrm>
        </p:grpSpPr>
        <p:pic>
          <p:nvPicPr>
            <p:cNvPr id="120833" name="Picture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11329" y="1412776"/>
              <a:ext cx="3278124" cy="5441823"/>
            </a:xfrm>
            <a:prstGeom prst="rect">
              <a:avLst/>
            </a:prstGeom>
            <a:noFill/>
            <a:ln w="9525">
              <a:noFill/>
              <a:miter lim="800000"/>
              <a:headEnd/>
              <a:tailEnd/>
            </a:ln>
          </p:spPr>
        </p:pic>
        <p:sp>
          <p:nvSpPr>
            <p:cNvPr id="32782" name="AutoShape 13"/>
            <p:cNvSpPr>
              <a:spLocks noChangeAspect="1" noChangeArrowheads="1"/>
            </p:cNvSpPr>
            <p:nvPr/>
          </p:nvSpPr>
          <p:spPr bwMode="auto">
            <a:xfrm>
              <a:off x="7309148" y="4678081"/>
              <a:ext cx="216024" cy="434786"/>
            </a:xfrm>
            <a:prstGeom prst="downArrow">
              <a:avLst>
                <a:gd name="adj1" fmla="val 50000"/>
                <a:gd name="adj2" fmla="val 50312"/>
              </a:avLst>
            </a:prstGeom>
            <a:solidFill>
              <a:srgbClr val="FF0000"/>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vert="eaVert" wrap="none" anchor="ctr"/>
            <a:lstStyle/>
            <a:p>
              <a:pPr latinLnBrk="0"/>
              <a:endParaRPr kumimoji="1" lang="ja-JP" altLang="en-US" dirty="0">
                <a:solidFill>
                  <a:srgbClr val="FF0000"/>
                </a:solidFill>
              </a:endParaRPr>
            </a:p>
          </p:txBody>
        </p:sp>
        <p:sp>
          <p:nvSpPr>
            <p:cNvPr id="12" name="正方形/長方形 11"/>
            <p:cNvSpPr/>
            <p:nvPr/>
          </p:nvSpPr>
          <p:spPr bwMode="auto">
            <a:xfrm>
              <a:off x="6767513" y="1484313"/>
              <a:ext cx="1836737" cy="338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latinLnBrk="0">
                <a:defRPr/>
              </a:pPr>
              <a:endParaRPr kumimoji="1" lang="ja-JP" altLang="en-US" dirty="0">
                <a:solidFill>
                  <a:prstClr val="white"/>
                </a:solidFill>
              </a:endParaRPr>
            </a:p>
          </p:txBody>
        </p:sp>
        <p:sp>
          <p:nvSpPr>
            <p:cNvPr id="32780" name="テキスト ボックス 12"/>
            <p:cNvSpPr txBox="1">
              <a:spLocks noChangeArrowheads="1"/>
            </p:cNvSpPr>
            <p:nvPr/>
          </p:nvSpPr>
          <p:spPr bwMode="auto">
            <a:xfrm>
              <a:off x="7380312" y="1520320"/>
              <a:ext cx="1043876" cy="36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34" charset="-128"/>
                </a:defRPr>
              </a:lvl1pPr>
              <a:lvl2pPr marL="742950" indent="-285750" eaLnBrk="0" hangingPunct="0">
                <a:defRPr kumimoji="1">
                  <a:solidFill>
                    <a:schemeClr val="tx1"/>
                  </a:solidFill>
                  <a:latin typeface="Arial" pitchFamily="34" charset="0"/>
                  <a:ea typeface="ＭＳ Ｐゴシック" pitchFamily="34" charset="-128"/>
                </a:defRPr>
              </a:lvl2pPr>
              <a:lvl3pPr marL="1143000" indent="-228600" eaLnBrk="0" hangingPunct="0">
                <a:defRPr kumimoji="1">
                  <a:solidFill>
                    <a:schemeClr val="tx1"/>
                  </a:solidFill>
                  <a:latin typeface="Arial" pitchFamily="34" charset="0"/>
                  <a:ea typeface="ＭＳ Ｐゴシック" pitchFamily="34" charset="-128"/>
                </a:defRPr>
              </a:lvl3pPr>
              <a:lvl4pPr marL="1600200" indent="-228600" eaLnBrk="0" hangingPunct="0">
                <a:defRPr kumimoji="1">
                  <a:solidFill>
                    <a:schemeClr val="tx1"/>
                  </a:solidFill>
                  <a:latin typeface="Arial" pitchFamily="34" charset="0"/>
                  <a:ea typeface="ＭＳ Ｐゴシック" pitchFamily="34" charset="-128"/>
                </a:defRPr>
              </a:lvl4pPr>
              <a:lvl5pPr marL="2057400" indent="-228600" eaLnBrk="0" hangingPunct="0">
                <a:defRPr kumimoj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34" charset="-128"/>
                </a:defRPr>
              </a:lvl9pPr>
            </a:lstStyle>
            <a:p>
              <a:pPr eaLnBrk="1" latinLnBrk="0" hangingPunct="1"/>
              <a:r>
                <a:rPr lang="en-US" altLang="ja-JP" b="1" dirty="0">
                  <a:solidFill>
                    <a:srgbClr val="33CC33"/>
                  </a:solidFill>
                </a:rPr>
                <a:t>WMAP7</a:t>
              </a:r>
              <a:endParaRPr lang="ja-JP" altLang="en-US" b="1" dirty="0">
                <a:solidFill>
                  <a:srgbClr val="33CC33"/>
                </a:solidFill>
              </a:endParaRPr>
            </a:p>
          </p:txBody>
        </p:sp>
      </p:grpSp>
      <p:sp>
        <p:nvSpPr>
          <p:cNvPr id="18" name="テキスト ボックス 19"/>
          <p:cNvSpPr txBox="1"/>
          <p:nvPr/>
        </p:nvSpPr>
        <p:spPr>
          <a:xfrm>
            <a:off x="1415706" y="4797152"/>
            <a:ext cx="4079963" cy="461665"/>
          </a:xfrm>
          <a:prstGeom prst="rect">
            <a:avLst/>
          </a:prstGeom>
          <a:noFill/>
        </p:spPr>
        <p:txBody>
          <a:bodyPr wrap="none" rtlCol="0">
            <a:spAutoFit/>
          </a:bodyPr>
          <a:lstStyle/>
          <a:p>
            <a:pPr latinLnBrk="0"/>
            <a:r>
              <a:rPr kumimoji="1" lang="en-US" altLang="ja-JP" sz="2400" b="1" dirty="0">
                <a:solidFill>
                  <a:srgbClr val="3333CC"/>
                </a:solidFill>
                <a:latin typeface="Arial" pitchFamily="34" charset="0"/>
                <a:cs typeface="Arial" pitchFamily="34" charset="0"/>
              </a:rPr>
              <a:t>Signature of new physics?</a:t>
            </a:r>
            <a:endParaRPr kumimoji="1" lang="ja-JP" altLang="en-US" sz="2400" b="1" dirty="0">
              <a:solidFill>
                <a:srgbClr val="3333CC"/>
              </a:solidFill>
              <a:latin typeface="Arial" pitchFamily="34" charset="0"/>
              <a:cs typeface="Arial" pitchFamily="34" charset="0"/>
            </a:endParaRPr>
          </a:p>
        </p:txBody>
      </p:sp>
      <p:sp>
        <p:nvSpPr>
          <p:cNvPr id="17" name="Text Box 9"/>
          <p:cNvSpPr txBox="1">
            <a:spLocks noChangeArrowheads="1"/>
          </p:cNvSpPr>
          <p:nvPr/>
        </p:nvSpPr>
        <p:spPr bwMode="auto">
          <a:xfrm>
            <a:off x="6378806" y="6273316"/>
            <a:ext cx="2801706" cy="646331"/>
          </a:xfrm>
          <a:prstGeom prst="rect">
            <a:avLst/>
          </a:prstGeom>
          <a:noFill/>
          <a:ln w="12700">
            <a:noFill/>
            <a:miter lim="800000"/>
            <a:headEnd type="none" w="sm" len="sm"/>
            <a:tailEnd type="none" w="sm" len="sm"/>
          </a:ln>
        </p:spPr>
        <p:txBody>
          <a:bodyPr wrap="none">
            <a:spAutoFit/>
          </a:bodyPr>
          <a:lstStyle/>
          <a:p>
            <a:pPr latinLnBrk="0"/>
            <a:r>
              <a:rPr kumimoji="1" lang="en-US" altLang="ja-JP" dirty="0">
                <a:solidFill>
                  <a:prstClr val="black"/>
                </a:solidFill>
                <a:latin typeface="Arial" pitchFamily="34" charset="0"/>
                <a:cs typeface="Arial" pitchFamily="34" charset="0"/>
              </a:rPr>
              <a:t>Kawasaki &amp; MK, PRD 86, </a:t>
            </a:r>
          </a:p>
          <a:p>
            <a:pPr latinLnBrk="0"/>
            <a:r>
              <a:rPr kumimoji="1" lang="en-US" altLang="ja-JP" dirty="0">
                <a:solidFill>
                  <a:prstClr val="black"/>
                </a:solidFill>
                <a:latin typeface="Arial" pitchFamily="34" charset="0"/>
                <a:cs typeface="Arial" pitchFamily="34" charset="0"/>
              </a:rPr>
              <a:t>063003 (2012)</a:t>
            </a:r>
            <a:endParaRPr kumimoji="1" lang="en-US" altLang="ja-JP" dirty="0">
              <a:solidFill>
                <a:prstClr val="black"/>
              </a:solidFill>
              <a:latin typeface="Arial" pitchFamily="34" charset="0"/>
              <a:cs typeface="Arial" pitchFamily="34" charset="0"/>
            </a:endParaRPr>
          </a:p>
        </p:txBody>
      </p:sp>
      <p:sp>
        <p:nvSpPr>
          <p:cNvPr id="19"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2</a:t>
            </a:r>
            <a:r>
              <a:rPr kumimoji="1" lang="en-US" altLang="ja-JP" sz="2800" b="1" dirty="0">
                <a:solidFill>
                  <a:prstClr val="black"/>
                </a:solidFill>
                <a:latin typeface="Arial" pitchFamily="34" charset="0"/>
              </a:rPr>
              <a:t>. BBN Theory and observation</a:t>
            </a:r>
            <a:endParaRPr kumimoji="1" lang="ja-JP" altLang="en-US" sz="2800" b="1" baseline="30000" dirty="0">
              <a:solidFill>
                <a:prstClr val="black"/>
              </a:solidFill>
              <a:latin typeface="Arial" pitchFamily="34" charset="0"/>
            </a:endParaRPr>
          </a:p>
        </p:txBody>
      </p:sp>
      <p:sp>
        <p:nvSpPr>
          <p:cNvPr id="13" name="Rectangle 2"/>
          <p:cNvSpPr>
            <a:spLocks noChangeArrowheads="1"/>
          </p:cNvSpPr>
          <p:nvPr/>
        </p:nvSpPr>
        <p:spPr bwMode="auto">
          <a:xfrm>
            <a:off x="2105404" y="5336951"/>
            <a:ext cx="1314468" cy="468313"/>
          </a:xfrm>
          <a:prstGeom prst="rect">
            <a:avLst/>
          </a:prstGeom>
          <a:solidFill>
            <a:srgbClr val="00FF00">
              <a:alpha val="39999"/>
            </a:srgbClr>
          </a:solidFill>
          <a:ln w="9525">
            <a:noFill/>
            <a:miter lim="800000"/>
            <a:headEnd/>
            <a:tailEnd/>
          </a:ln>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cs typeface="Arial" pitchFamily="34" charset="0"/>
              </a:rPr>
              <a:t>Goals</a:t>
            </a:r>
            <a:endParaRPr kumimoji="1" lang="ja-JP" altLang="en-US" sz="2800" b="1" dirty="0">
              <a:solidFill>
                <a:prstClr val="black"/>
              </a:solidFill>
              <a:latin typeface="Arial" pitchFamily="34" charset="0"/>
              <a:cs typeface="Arial" pitchFamily="34" charset="0"/>
            </a:endParaRPr>
          </a:p>
        </p:txBody>
      </p:sp>
      <p:sp>
        <p:nvSpPr>
          <p:cNvPr id="5" name="슬라이드 번호 개체 틀 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7</a:t>
            </a:fld>
            <a:endParaRPr lang="en-US" altLang="ja-JP" dirty="0">
              <a:solidFill>
                <a:prstClr val="black">
                  <a:tint val="75000"/>
                </a:prstClr>
              </a:solidFill>
            </a:endParaRPr>
          </a:p>
        </p:txBody>
      </p:sp>
    </p:spTree>
    <p:extLst>
      <p:ext uri="{BB962C8B-B14F-4D97-AF65-F5344CB8AC3E}">
        <p14:creationId xmlns:p14="http://schemas.microsoft.com/office/powerpoint/2010/main" val="429149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
          <p:cNvSpPr txBox="1">
            <a:spLocks noChangeArrowheads="1"/>
          </p:cNvSpPr>
          <p:nvPr/>
        </p:nvSpPr>
        <p:spPr bwMode="auto">
          <a:xfrm>
            <a:off x="227013" y="680419"/>
            <a:ext cx="8321509" cy="2123658"/>
          </a:xfrm>
          <a:prstGeom prst="rect">
            <a:avLst/>
          </a:prstGeom>
          <a:noFill/>
          <a:ln w="12700">
            <a:noFill/>
            <a:miter lim="800000"/>
            <a:headEnd type="none" w="sm" len="sm"/>
            <a:tailEnd type="none" w="sm" len="sm"/>
          </a:ln>
          <a:effectLst/>
        </p:spPr>
        <p:txBody>
          <a:bodyPr wrap="none">
            <a:spAutoFit/>
          </a:bodyPr>
          <a:lstStyle/>
          <a:p>
            <a:pPr fontAlgn="base" latinLnBrk="0">
              <a:spcBef>
                <a:spcPct val="0"/>
              </a:spcBef>
              <a:spcAft>
                <a:spcPct val="0"/>
              </a:spcAft>
              <a:buFont typeface="Wingdings" pitchFamily="2" charset="2"/>
              <a:buChar char="Ø"/>
              <a:defRPr/>
            </a:pPr>
            <a:r>
              <a:rPr kumimoji="1" lang="en-US" altLang="ja-JP" sz="2400" dirty="0">
                <a:solidFill>
                  <a:prstClr val="black"/>
                </a:solidFill>
                <a:latin typeface="Arial" pitchFamily="34" charset="0"/>
              </a:rPr>
              <a:t>n</a:t>
            </a:r>
            <a:r>
              <a:rPr kumimoji="1" lang="en-US" altLang="ja-JP" sz="2400" dirty="0">
                <a:solidFill>
                  <a:prstClr val="black"/>
                </a:solidFill>
                <a:latin typeface="ＭＳ Ｐゴシック" pitchFamily="50" charset="-128"/>
              </a:rPr>
              <a:t>↔</a:t>
            </a:r>
            <a:r>
              <a:rPr kumimoji="1" lang="en-US" altLang="ja-JP" sz="2400" dirty="0">
                <a:solidFill>
                  <a:prstClr val="black"/>
                </a:solidFill>
                <a:latin typeface="Arial" pitchFamily="34" charset="0"/>
              </a:rPr>
              <a:t>p </a:t>
            </a:r>
            <a:r>
              <a:rPr kumimoji="1" lang="en-US" altLang="ja-JP" sz="2400" dirty="0">
                <a:solidFill>
                  <a:prstClr val="black"/>
                </a:solidFill>
                <a:latin typeface="Arial" pitchFamily="34" charset="0"/>
              </a:rPr>
              <a:t>equilibrium</a:t>
            </a:r>
            <a:r>
              <a:rPr kumimoji="1" lang="ja-JP" altLang="en-US" sz="2400" dirty="0">
                <a:solidFill>
                  <a:prstClr val="black"/>
                </a:solidFill>
                <a:latin typeface="Arial" pitchFamily="34" charset="0"/>
              </a:rPr>
              <a:t>　</a:t>
            </a:r>
            <a:r>
              <a:rPr kumimoji="1" lang="en-US" altLang="ja-JP" sz="2400" dirty="0">
                <a:solidFill>
                  <a:prstClr val="black"/>
                </a:solidFill>
                <a:latin typeface="Arial" pitchFamily="34" charset="0"/>
              </a:rPr>
              <a:t>(n/p)</a:t>
            </a:r>
            <a:r>
              <a:rPr kumimoji="1" lang="en-US" altLang="ja-JP" sz="2400" baseline="-25000" dirty="0">
                <a:solidFill>
                  <a:prstClr val="black"/>
                </a:solidFill>
                <a:latin typeface="Arial" pitchFamily="34" charset="0"/>
              </a:rPr>
              <a:t>EQ</a:t>
            </a:r>
            <a:r>
              <a:rPr kumimoji="1" lang="en-US" altLang="ja-JP" sz="2400" dirty="0">
                <a:solidFill>
                  <a:prstClr val="black"/>
                </a:solidFill>
                <a:latin typeface="Arial" pitchFamily="34" charset="0"/>
              </a:rPr>
              <a:t>=exp(-Q/T) </a:t>
            </a:r>
            <a:r>
              <a:rPr kumimoji="1" lang="ja-JP" altLang="en-US" sz="2400" dirty="0">
                <a:solidFill>
                  <a:prstClr val="black"/>
                </a:solidFill>
                <a:latin typeface="Arial" pitchFamily="34" charset="0"/>
              </a:rPr>
              <a:t>　</a:t>
            </a:r>
            <a:r>
              <a:rPr kumimoji="1" lang="en-US" altLang="ja-JP" sz="2400" dirty="0">
                <a:solidFill>
                  <a:prstClr val="black"/>
                </a:solidFill>
                <a:latin typeface="Arial" pitchFamily="34" charset="0"/>
              </a:rPr>
              <a:t>Q</a:t>
            </a:r>
            <a:r>
              <a:rPr kumimoji="1" lang="el-GR" altLang="ja-JP" sz="2400" dirty="0">
                <a:solidFill>
                  <a:prstClr val="black"/>
                </a:solidFill>
                <a:latin typeface="Arial" pitchFamily="34" charset="0"/>
                <a:cs typeface="Arial" charset="0"/>
              </a:rPr>
              <a:t>≡</a:t>
            </a:r>
            <a:r>
              <a:rPr kumimoji="1" lang="en-US" altLang="ja-JP" sz="2400" dirty="0">
                <a:solidFill>
                  <a:prstClr val="black"/>
                </a:solidFill>
                <a:latin typeface="Arial" pitchFamily="34" charset="0"/>
                <a:cs typeface="Arial" charset="0"/>
              </a:rPr>
              <a:t>m</a:t>
            </a:r>
            <a:r>
              <a:rPr kumimoji="1" lang="en-US" altLang="ja-JP" sz="2400" baseline="-25000" dirty="0">
                <a:solidFill>
                  <a:prstClr val="black"/>
                </a:solidFill>
                <a:latin typeface="Arial" pitchFamily="34" charset="0"/>
                <a:cs typeface="Arial" charset="0"/>
              </a:rPr>
              <a:t>n</a:t>
            </a:r>
            <a:r>
              <a:rPr kumimoji="1" lang="en-US" altLang="ja-JP" sz="2400" dirty="0">
                <a:solidFill>
                  <a:prstClr val="black"/>
                </a:solidFill>
                <a:latin typeface="Arial" pitchFamily="34" charset="0"/>
                <a:cs typeface="Arial" charset="0"/>
              </a:rPr>
              <a:t>-m</a:t>
            </a:r>
            <a:r>
              <a:rPr kumimoji="1" lang="en-US" altLang="ja-JP" sz="2400" baseline="-25000" dirty="0">
                <a:solidFill>
                  <a:prstClr val="black"/>
                </a:solidFill>
                <a:latin typeface="Arial" pitchFamily="34" charset="0"/>
                <a:cs typeface="Arial" charset="0"/>
              </a:rPr>
              <a:t>p</a:t>
            </a:r>
            <a:r>
              <a:rPr kumimoji="1" lang="en-US" altLang="ja-JP" sz="2400" dirty="0">
                <a:solidFill>
                  <a:prstClr val="black"/>
                </a:solidFill>
                <a:latin typeface="Arial" pitchFamily="34" charset="0"/>
                <a:cs typeface="Arial" charset="0"/>
              </a:rPr>
              <a:t>=1.293MeV</a:t>
            </a:r>
          </a:p>
          <a:p>
            <a:pPr fontAlgn="base" latinLnBrk="0">
              <a:spcBef>
                <a:spcPct val="0"/>
              </a:spcBef>
              <a:spcAft>
                <a:spcPct val="0"/>
              </a:spcAft>
              <a:buFont typeface="Wingdings" pitchFamily="2" charset="2"/>
              <a:buChar char="Ø"/>
              <a:defRPr/>
            </a:pPr>
            <a:r>
              <a:rPr kumimoji="1" lang="en-US" altLang="ja-JP" sz="2400" dirty="0">
                <a:solidFill>
                  <a:prstClr val="black"/>
                </a:solidFill>
                <a:latin typeface="Arial" pitchFamily="34" charset="0"/>
                <a:cs typeface="Arial" charset="0"/>
              </a:rPr>
              <a:t>t</a:t>
            </a:r>
            <a:r>
              <a:rPr kumimoji="1" lang="en-US" altLang="ja-JP" dirty="0">
                <a:solidFill>
                  <a:prstClr val="black"/>
                </a:solidFill>
                <a:latin typeface="Arial" pitchFamily="34" charset="0"/>
              </a:rPr>
              <a:t>~</a:t>
            </a:r>
            <a:r>
              <a:rPr kumimoji="1" lang="en-US" altLang="ja-JP" sz="2400" dirty="0">
                <a:solidFill>
                  <a:prstClr val="black"/>
                </a:solidFill>
                <a:latin typeface="Arial" pitchFamily="34" charset="0"/>
                <a:cs typeface="Arial" charset="0"/>
              </a:rPr>
              <a:t>1sec,T=T</a:t>
            </a:r>
            <a:r>
              <a:rPr kumimoji="1" lang="en-US" altLang="ja-JP" sz="2400" baseline="-25000" dirty="0">
                <a:solidFill>
                  <a:prstClr val="black"/>
                </a:solidFill>
                <a:latin typeface="Arial" pitchFamily="34" charset="0"/>
                <a:cs typeface="Arial" charset="0"/>
              </a:rPr>
              <a:t>F</a:t>
            </a:r>
            <a:r>
              <a:rPr kumimoji="1" lang="en-US" altLang="ja-JP" sz="2400" dirty="0">
                <a:solidFill>
                  <a:prstClr val="black"/>
                </a:solidFill>
                <a:latin typeface="Arial" pitchFamily="34" charset="0"/>
                <a:cs typeface="Arial" charset="0"/>
              </a:rPr>
              <a:t>~1MeV(week interaction freeze-out</a:t>
            </a:r>
            <a:r>
              <a:rPr kumimoji="1" lang="en-US" altLang="ja-JP" sz="2400" dirty="0">
                <a:solidFill>
                  <a:prstClr val="black"/>
                </a:solidFill>
                <a:latin typeface="Arial" pitchFamily="34" charset="0"/>
                <a:cs typeface="Arial" charset="0"/>
              </a:rPr>
              <a:t>)</a:t>
            </a:r>
          </a:p>
          <a:p>
            <a:pPr lvl="1" fontAlgn="base" latinLnBrk="0">
              <a:spcBef>
                <a:spcPct val="0"/>
              </a:spcBef>
              <a:spcAft>
                <a:spcPct val="0"/>
              </a:spcAft>
              <a:buFont typeface="Wingdings" pitchFamily="2" charset="2"/>
              <a:buChar char="ü"/>
              <a:defRPr/>
            </a:pPr>
            <a:r>
              <a:rPr kumimoji="1" lang="en-US" altLang="ja-JP" sz="2000" dirty="0">
                <a:solidFill>
                  <a:prstClr val="black"/>
                </a:solidFill>
                <a:latin typeface="Symbol" pitchFamily="18" charset="2"/>
                <a:cs typeface="Arial" charset="0"/>
              </a:rPr>
              <a:t>nn        </a:t>
            </a:r>
            <a:r>
              <a:rPr kumimoji="1" lang="en-US" altLang="ja-JP" sz="2000" dirty="0">
                <a:solidFill>
                  <a:prstClr val="black"/>
                </a:solidFill>
                <a:latin typeface="Arial" pitchFamily="34" charset="0"/>
                <a:cs typeface="Arial" charset="0"/>
                <a:sym typeface="Wingdings" pitchFamily="2" charset="2"/>
              </a:rPr>
              <a:t>e</a:t>
            </a:r>
            <a:r>
              <a:rPr kumimoji="1" lang="en-US" altLang="ja-JP" sz="2000" baseline="30000" dirty="0">
                <a:solidFill>
                  <a:prstClr val="black"/>
                </a:solidFill>
                <a:latin typeface="Arial" pitchFamily="34" charset="0"/>
                <a:cs typeface="Arial" charset="0"/>
                <a:sym typeface="Wingdings" pitchFamily="2" charset="2"/>
              </a:rPr>
              <a:t>+</a:t>
            </a:r>
            <a:r>
              <a:rPr kumimoji="1" lang="en-US" altLang="ja-JP" sz="2000" dirty="0">
                <a:solidFill>
                  <a:prstClr val="black"/>
                </a:solidFill>
                <a:latin typeface="Arial" pitchFamily="34" charset="0"/>
                <a:cs typeface="Arial" charset="0"/>
                <a:sym typeface="Wingdings" pitchFamily="2" charset="2"/>
              </a:rPr>
              <a:t>e</a:t>
            </a:r>
            <a:r>
              <a:rPr kumimoji="1" lang="en-US" altLang="ja-JP" sz="2000" baseline="30000" dirty="0">
                <a:solidFill>
                  <a:prstClr val="black"/>
                </a:solidFill>
                <a:latin typeface="Arial" pitchFamily="34" charset="0"/>
                <a:cs typeface="Arial" charset="0"/>
                <a:sym typeface="Wingdings" pitchFamily="2" charset="2"/>
              </a:rPr>
              <a:t>-            </a:t>
            </a:r>
            <a:r>
              <a:rPr kumimoji="1" lang="en-US" altLang="ja-JP" sz="2000" dirty="0">
                <a:solidFill>
                  <a:prstClr val="black"/>
                </a:solidFill>
                <a:latin typeface="Symbol" pitchFamily="18" charset="2"/>
                <a:cs typeface="Arial" charset="0"/>
                <a:sym typeface="Wingdings" pitchFamily="2" charset="2"/>
              </a:rPr>
              <a:t>gg</a:t>
            </a:r>
            <a:endParaRPr kumimoji="1" lang="en-US" altLang="ja-JP" sz="2000" dirty="0">
              <a:solidFill>
                <a:prstClr val="black"/>
              </a:solidFill>
              <a:latin typeface="Arial" pitchFamily="34" charset="0"/>
              <a:cs typeface="Arial" charset="0"/>
            </a:endParaRPr>
          </a:p>
          <a:p>
            <a:pPr lvl="1" fontAlgn="base" latinLnBrk="0">
              <a:spcBef>
                <a:spcPct val="0"/>
              </a:spcBef>
              <a:spcAft>
                <a:spcPct val="0"/>
              </a:spcAft>
              <a:buFont typeface="Wingdings" pitchFamily="2" charset="2"/>
              <a:buChar char="ü"/>
              <a:defRPr/>
            </a:pPr>
            <a:r>
              <a:rPr kumimoji="1" lang="en-US" altLang="ja-JP" sz="2000" dirty="0">
                <a:solidFill>
                  <a:prstClr val="black"/>
                </a:solidFill>
                <a:latin typeface="Arial" pitchFamily="34" charset="0"/>
              </a:rPr>
              <a:t>n</a:t>
            </a:r>
            <a:r>
              <a:rPr kumimoji="1" lang="en-US" altLang="ja-JP" sz="2000" dirty="0">
                <a:solidFill>
                  <a:prstClr val="black"/>
                </a:solidFill>
              </a:rPr>
              <a:t>↔</a:t>
            </a:r>
            <a:r>
              <a:rPr kumimoji="1" lang="en-US" altLang="ja-JP" sz="2000" dirty="0">
                <a:solidFill>
                  <a:prstClr val="black"/>
                </a:solidFill>
                <a:latin typeface="Arial" pitchFamily="34" charset="0"/>
              </a:rPr>
              <a:t>p</a:t>
            </a:r>
            <a:endParaRPr kumimoji="1" lang="en-US" altLang="ja-JP" sz="2000" dirty="0">
              <a:solidFill>
                <a:prstClr val="black"/>
              </a:solidFill>
              <a:latin typeface="Arial" pitchFamily="34" charset="0"/>
            </a:endParaRPr>
          </a:p>
          <a:p>
            <a:pPr lvl="1" fontAlgn="base" latinLnBrk="0">
              <a:spcBef>
                <a:spcPct val="0"/>
              </a:spcBef>
              <a:spcAft>
                <a:spcPct val="0"/>
              </a:spcAft>
              <a:buFont typeface="Wingdings" pitchFamily="2" charset="2"/>
              <a:buChar char="ü"/>
              <a:defRPr/>
            </a:pPr>
            <a:r>
              <a:rPr kumimoji="1" lang="en-US" altLang="ja-JP" sz="2000" dirty="0">
                <a:solidFill>
                  <a:prstClr val="black"/>
                </a:solidFill>
                <a:latin typeface="Arial" pitchFamily="34" charset="0"/>
                <a:cs typeface="Arial" pitchFamily="34" charset="0"/>
              </a:rPr>
              <a:t>e</a:t>
            </a:r>
            <a:r>
              <a:rPr kumimoji="1" lang="en-US" altLang="ja-JP" sz="2000" baseline="30000" dirty="0">
                <a:solidFill>
                  <a:prstClr val="black"/>
                </a:solidFill>
                <a:latin typeface="Arial" pitchFamily="34" charset="0"/>
                <a:cs typeface="Arial" pitchFamily="34" charset="0"/>
              </a:rPr>
              <a:t>±</a:t>
            </a:r>
            <a:r>
              <a:rPr kumimoji="1" lang="en-US" altLang="ja-JP" sz="2000" dirty="0">
                <a:solidFill>
                  <a:prstClr val="black"/>
                </a:solidFill>
                <a:latin typeface="Arial" pitchFamily="34" charset="0"/>
                <a:cs typeface="Arial" pitchFamily="34" charset="0"/>
              </a:rPr>
              <a:t>      </a:t>
            </a:r>
            <a:r>
              <a:rPr kumimoji="1" lang="en-US" altLang="ja-JP" sz="2000" dirty="0">
                <a:solidFill>
                  <a:prstClr val="black"/>
                </a:solidFill>
                <a:latin typeface="Symbol" pitchFamily="18" charset="2"/>
                <a:cs typeface="Arial" charset="0"/>
                <a:sym typeface="Wingdings" pitchFamily="2" charset="2"/>
              </a:rPr>
              <a:t>gg </a:t>
            </a:r>
            <a:r>
              <a:rPr kumimoji="1" lang="en-US" altLang="ja-JP" sz="2000" dirty="0">
                <a:solidFill>
                  <a:prstClr val="black"/>
                </a:solidFill>
                <a:latin typeface="Arial" pitchFamily="34" charset="0"/>
                <a:cs typeface="Arial" pitchFamily="34" charset="0"/>
              </a:rPr>
              <a:t>(T~m</a:t>
            </a:r>
            <a:r>
              <a:rPr kumimoji="1" lang="en-US" altLang="ja-JP" sz="2000" baseline="-25000" dirty="0">
                <a:solidFill>
                  <a:prstClr val="black"/>
                </a:solidFill>
                <a:latin typeface="Arial" pitchFamily="34" charset="0"/>
                <a:cs typeface="Arial" pitchFamily="34" charset="0"/>
              </a:rPr>
              <a:t>e</a:t>
            </a:r>
            <a:r>
              <a:rPr kumimoji="1" lang="en-US" altLang="ja-JP" sz="2000" dirty="0">
                <a:solidFill>
                  <a:prstClr val="black"/>
                </a:solidFill>
                <a:latin typeface="Arial" pitchFamily="34" charset="0"/>
                <a:cs typeface="Arial" pitchFamily="34" charset="0"/>
              </a:rPr>
              <a:t>/3</a:t>
            </a:r>
            <a:r>
              <a:rPr kumimoji="1" lang="en-US" altLang="ja-JP" sz="2000" dirty="0">
                <a:solidFill>
                  <a:prstClr val="black"/>
                </a:solidFill>
                <a:latin typeface="Arial" pitchFamily="34" charset="0"/>
                <a:cs typeface="Arial" pitchFamily="34" charset="0"/>
              </a:rPr>
              <a:t>)</a:t>
            </a:r>
          </a:p>
          <a:p>
            <a:pPr lvl="1" fontAlgn="base" latinLnBrk="0">
              <a:spcBef>
                <a:spcPct val="0"/>
              </a:spcBef>
              <a:spcAft>
                <a:spcPct val="0"/>
              </a:spcAft>
              <a:buFont typeface="Wingdings" pitchFamily="2" charset="2"/>
              <a:buNone/>
              <a:defRPr/>
            </a:pPr>
            <a:r>
              <a:rPr kumimoji="1" lang="en-US" altLang="ja-JP" dirty="0">
                <a:solidFill>
                  <a:prstClr val="black"/>
                </a:solidFill>
                <a:latin typeface="Arial" pitchFamily="34" charset="0"/>
              </a:rPr>
              <a:t>     </a:t>
            </a:r>
            <a:r>
              <a:rPr kumimoji="1" lang="en-US" altLang="ja-JP" sz="2400" dirty="0">
                <a:solidFill>
                  <a:prstClr val="black"/>
                </a:solidFill>
                <a:latin typeface="Arial" pitchFamily="34" charset="0"/>
              </a:rPr>
              <a:t>(n/p)</a:t>
            </a:r>
            <a:r>
              <a:rPr kumimoji="1" lang="en-US" altLang="ja-JP" sz="2400" baseline="-25000" dirty="0">
                <a:solidFill>
                  <a:prstClr val="black"/>
                </a:solidFill>
                <a:latin typeface="Arial" pitchFamily="34" charset="0"/>
              </a:rPr>
              <a:t>freeze-out</a:t>
            </a:r>
            <a:r>
              <a:rPr kumimoji="1" lang="en-US" altLang="ja-JP" sz="2400" dirty="0">
                <a:solidFill>
                  <a:prstClr val="black"/>
                </a:solidFill>
                <a:latin typeface="Arial" pitchFamily="34" charset="0"/>
              </a:rPr>
              <a:t>=exp(-Q/T</a:t>
            </a:r>
            <a:r>
              <a:rPr kumimoji="1" lang="en-US" altLang="ja-JP" sz="2400" baseline="-25000" dirty="0">
                <a:solidFill>
                  <a:prstClr val="black"/>
                </a:solidFill>
                <a:latin typeface="Arial" pitchFamily="34" charset="0"/>
              </a:rPr>
              <a:t>F</a:t>
            </a:r>
            <a:r>
              <a:rPr kumimoji="1" lang="en-US" altLang="ja-JP" sz="2400" dirty="0">
                <a:solidFill>
                  <a:prstClr val="black"/>
                </a:solidFill>
                <a:latin typeface="Arial" pitchFamily="34" charset="0"/>
              </a:rPr>
              <a:t>)</a:t>
            </a:r>
            <a:r>
              <a:rPr kumimoji="1" lang="en-US" altLang="ja-JP" sz="2400" dirty="0">
                <a:solidFill>
                  <a:prstClr val="black"/>
                </a:solidFill>
                <a:latin typeface="Arial" pitchFamily="34" charset="0"/>
                <a:cs typeface="Arial" charset="0"/>
              </a:rPr>
              <a:t>~</a:t>
            </a:r>
            <a:r>
              <a:rPr kumimoji="1" lang="en-US" altLang="ja-JP" sz="2400" dirty="0">
                <a:solidFill>
                  <a:prstClr val="black"/>
                </a:solidFill>
                <a:latin typeface="Arial" pitchFamily="34" charset="0"/>
                <a:cs typeface="Arial" charset="0"/>
              </a:rPr>
              <a:t>1/6</a:t>
            </a:r>
            <a:endParaRPr kumimoji="1" lang="en-US" altLang="ja-JP" sz="2400" dirty="0">
              <a:solidFill>
                <a:prstClr val="black"/>
              </a:solidFill>
              <a:latin typeface="Arial" pitchFamily="34" charset="0"/>
              <a:cs typeface="Arial" charset="0"/>
            </a:endParaRPr>
          </a:p>
        </p:txBody>
      </p:sp>
      <p:sp>
        <p:nvSpPr>
          <p:cNvPr id="12" name="Line 7"/>
          <p:cNvSpPr>
            <a:spLocks noChangeShapeType="1"/>
          </p:cNvSpPr>
          <p:nvPr/>
        </p:nvSpPr>
        <p:spPr bwMode="auto">
          <a:xfrm>
            <a:off x="1124581" y="1553544"/>
            <a:ext cx="144463" cy="0"/>
          </a:xfrm>
          <a:prstGeom prst="line">
            <a:avLst/>
          </a:prstGeom>
          <a:noFill/>
          <a:ln w="25400">
            <a:solidFill>
              <a:schemeClr val="tx1"/>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3" name="Line 10"/>
          <p:cNvSpPr>
            <a:spLocks noChangeShapeType="1"/>
          </p:cNvSpPr>
          <p:nvPr/>
        </p:nvSpPr>
        <p:spPr bwMode="auto">
          <a:xfrm rot="10800000">
            <a:off x="2270414" y="1663082"/>
            <a:ext cx="396875" cy="0"/>
          </a:xfrm>
          <a:prstGeom prst="line">
            <a:avLst/>
          </a:prstGeom>
          <a:noFill/>
          <a:ln w="25400">
            <a:solidFill>
              <a:schemeClr val="tx1"/>
            </a:solidFill>
            <a:round/>
            <a:headEnd type="triangle" w="lg" len="med"/>
            <a:tailEnd type="triangle" w="lg"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grpSp>
        <p:nvGrpSpPr>
          <p:cNvPr id="2" name="Group 13"/>
          <p:cNvGrpSpPr>
            <a:grpSpLocks/>
          </p:cNvGrpSpPr>
          <p:nvPr/>
        </p:nvGrpSpPr>
        <p:grpSpPr bwMode="auto">
          <a:xfrm>
            <a:off x="1321076" y="1521794"/>
            <a:ext cx="396875" cy="287338"/>
            <a:chOff x="3946" y="1026"/>
            <a:chExt cx="250" cy="181"/>
          </a:xfrm>
        </p:grpSpPr>
        <p:sp>
          <p:nvSpPr>
            <p:cNvPr id="15" name="Line 11"/>
            <p:cNvSpPr>
              <a:spLocks noChangeShapeType="1"/>
            </p:cNvSpPr>
            <p:nvPr/>
          </p:nvSpPr>
          <p:spPr bwMode="auto">
            <a:xfrm rot="10800000">
              <a:off x="3946" y="1116"/>
              <a:ext cx="250" cy="0"/>
            </a:xfrm>
            <a:prstGeom prst="line">
              <a:avLst/>
            </a:prstGeom>
            <a:noFill/>
            <a:ln w="25400">
              <a:solidFill>
                <a:schemeClr val="tx1"/>
              </a:solidFill>
              <a:round/>
              <a:headEnd type="triangle" w="lg" len="med"/>
              <a:tailEnd type="triangle" w="lg"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16" name="Line 12"/>
            <p:cNvSpPr>
              <a:spLocks noChangeShapeType="1"/>
            </p:cNvSpPr>
            <p:nvPr/>
          </p:nvSpPr>
          <p:spPr bwMode="auto">
            <a:xfrm>
              <a:off x="3991" y="1026"/>
              <a:ext cx="136" cy="181"/>
            </a:xfrm>
            <a:prstGeom prst="line">
              <a:avLst/>
            </a:prstGeom>
            <a:noFill/>
            <a:ln w="31750">
              <a:solidFill>
                <a:srgbClr val="FF0000"/>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grpSp>
      <p:sp>
        <p:nvSpPr>
          <p:cNvPr id="17" name="Text Box 14"/>
          <p:cNvSpPr txBox="1">
            <a:spLocks noChangeArrowheads="1"/>
          </p:cNvSpPr>
          <p:nvPr/>
        </p:nvSpPr>
        <p:spPr bwMode="auto">
          <a:xfrm>
            <a:off x="6984268" y="1148234"/>
            <a:ext cx="2122488" cy="336550"/>
          </a:xfrm>
          <a:prstGeom prst="rect">
            <a:avLst/>
          </a:prstGeom>
          <a:noFill/>
          <a:ln w="12700">
            <a:noFill/>
            <a:miter lim="800000"/>
            <a:headEnd type="none" w="sm" len="sm"/>
            <a:tailEnd type="none" w="sm" len="sm"/>
          </a:ln>
        </p:spPr>
        <p:txBody>
          <a:bodyPr wrap="none">
            <a:spAutoFit/>
          </a:bodyPr>
          <a:lstStyle/>
          <a:p>
            <a:pPr fontAlgn="base" latinLnBrk="0">
              <a:spcBef>
                <a:spcPct val="0"/>
              </a:spcBef>
              <a:spcAft>
                <a:spcPct val="0"/>
              </a:spcAft>
            </a:pPr>
            <a:r>
              <a:rPr kumimoji="1" lang="en-US" altLang="ja-JP" sz="1600" dirty="0">
                <a:solidFill>
                  <a:prstClr val="black"/>
                </a:solidFill>
                <a:latin typeface="Arial" pitchFamily="34" charset="0"/>
              </a:rPr>
              <a:t>(1MeV=1.16</a:t>
            </a:r>
            <a:r>
              <a:rPr kumimoji="1" lang="en-US" altLang="ja-JP" sz="1600" dirty="0">
                <a:solidFill>
                  <a:prstClr val="black"/>
                </a:solidFill>
                <a:latin typeface="Arial" pitchFamily="34" charset="0"/>
                <a:cs typeface="Arial" charset="0"/>
              </a:rPr>
              <a:t>×10</a:t>
            </a:r>
            <a:r>
              <a:rPr kumimoji="1" lang="en-US" altLang="ja-JP" sz="1600" baseline="30000" dirty="0">
                <a:solidFill>
                  <a:prstClr val="black"/>
                </a:solidFill>
                <a:latin typeface="Arial" pitchFamily="34" charset="0"/>
                <a:cs typeface="Arial" charset="0"/>
              </a:rPr>
              <a:t>10 </a:t>
            </a:r>
            <a:r>
              <a:rPr kumimoji="1" lang="en-US" altLang="ja-JP" sz="1600" dirty="0">
                <a:solidFill>
                  <a:prstClr val="black"/>
                </a:solidFill>
                <a:latin typeface="Arial" pitchFamily="34" charset="0"/>
                <a:cs typeface="Arial" charset="0"/>
              </a:rPr>
              <a:t>K)</a:t>
            </a:r>
          </a:p>
        </p:txBody>
      </p:sp>
      <p:sp>
        <p:nvSpPr>
          <p:cNvPr id="50" name="テキスト ボックス 34"/>
          <p:cNvSpPr txBox="1">
            <a:spLocks noChangeArrowheads="1"/>
          </p:cNvSpPr>
          <p:nvPr/>
        </p:nvSpPr>
        <p:spPr bwMode="auto">
          <a:xfrm>
            <a:off x="5776929" y="2060848"/>
            <a:ext cx="3153427" cy="2092881"/>
          </a:xfrm>
          <a:prstGeom prst="rect">
            <a:avLst/>
          </a:prstGeom>
          <a:noFill/>
          <a:ln w="9525">
            <a:solidFill>
              <a:schemeClr val="tx1"/>
            </a:solid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cs typeface="Arial" pitchFamily="34" charset="0"/>
              </a:rPr>
              <a:t>Kawano code (1992)</a:t>
            </a:r>
          </a:p>
          <a:p>
            <a:pPr fontAlgn="base" latinLnBrk="0">
              <a:spcBef>
                <a:spcPct val="0"/>
              </a:spcBef>
              <a:spcAft>
                <a:spcPct val="0"/>
              </a:spcAft>
            </a:pPr>
            <a:endParaRPr kumimoji="1" lang="en-US" altLang="ja-JP" sz="1200"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dirty="0">
                <a:solidFill>
                  <a:prstClr val="black"/>
                </a:solidFill>
                <a:latin typeface="Arial" pitchFamily="34" charset="0"/>
                <a:cs typeface="Arial" pitchFamily="34" charset="0"/>
              </a:rPr>
              <a:t>Rates…Smith et al. (1993)</a:t>
            </a:r>
          </a:p>
          <a:p>
            <a:pPr fontAlgn="base" latinLnBrk="0">
              <a:spcBef>
                <a:spcPct val="0"/>
              </a:spcBef>
              <a:spcAft>
                <a:spcPct val="0"/>
              </a:spcAft>
            </a:pPr>
            <a:r>
              <a:rPr kumimoji="1" lang="en-US" altLang="ja-JP" dirty="0">
                <a:solidFill>
                  <a:prstClr val="black"/>
                </a:solidFill>
                <a:latin typeface="Arial" pitchFamily="34" charset="0"/>
                <a:cs typeface="Arial" pitchFamily="34" charset="0"/>
              </a:rPr>
              <a:t>+Descouvemont et al. (2004)</a:t>
            </a:r>
          </a:p>
          <a:p>
            <a:pPr fontAlgn="base" latinLnBrk="0">
              <a:spcBef>
                <a:spcPct val="0"/>
              </a:spcBef>
              <a:spcAft>
                <a:spcPct val="0"/>
              </a:spcAft>
            </a:pPr>
            <a:r>
              <a:rPr kumimoji="1" lang="en-US" altLang="ja-JP" dirty="0">
                <a:solidFill>
                  <a:prstClr val="black"/>
                </a:solidFill>
                <a:latin typeface="Arial" pitchFamily="34" charset="0"/>
                <a:cs typeface="Arial" pitchFamily="34" charset="0"/>
              </a:rPr>
              <a:t>+Cyburt &amp; Davids </a:t>
            </a:r>
            <a:r>
              <a:rPr kumimoji="1" lang="en-US" altLang="ja-JP" sz="1600" dirty="0">
                <a:solidFill>
                  <a:prstClr val="black"/>
                </a:solidFill>
                <a:latin typeface="Arial" pitchFamily="34" charset="0"/>
                <a:cs typeface="Arial" pitchFamily="34" charset="0"/>
              </a:rPr>
              <a:t>(2008)</a:t>
            </a:r>
            <a:endParaRPr kumimoji="1" lang="en-US" altLang="ja-JP" dirty="0">
              <a:solidFill>
                <a:prstClr val="black"/>
              </a:solidFill>
              <a:latin typeface="Arial" pitchFamily="34" charset="0"/>
              <a:cs typeface="Arial" pitchFamily="34" charset="0"/>
            </a:endParaRPr>
          </a:p>
          <a:p>
            <a:pPr fontAlgn="base" latinLnBrk="0">
              <a:spcBef>
                <a:spcPct val="0"/>
              </a:spcBef>
              <a:spcAft>
                <a:spcPct val="0"/>
              </a:spcAft>
            </a:pPr>
            <a:endParaRPr kumimoji="1" lang="en-US" altLang="ja-JP" sz="1200"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dirty="0">
                <a:solidFill>
                  <a:prstClr val="black"/>
                </a:solidFill>
                <a:latin typeface="Symbol" pitchFamily="18" charset="2"/>
                <a:cs typeface="Arial" pitchFamily="34" charset="0"/>
              </a:rPr>
              <a:t>t</a:t>
            </a:r>
            <a:r>
              <a:rPr kumimoji="1" lang="en-US" altLang="ja-JP" baseline="-25000" dirty="0">
                <a:solidFill>
                  <a:prstClr val="black"/>
                </a:solidFill>
                <a:latin typeface="Arial" pitchFamily="34" charset="0"/>
                <a:cs typeface="Arial" pitchFamily="34" charset="0"/>
              </a:rPr>
              <a:t>n</a:t>
            </a:r>
            <a:r>
              <a:rPr kumimoji="1" lang="en-US" altLang="ja-JP" dirty="0">
                <a:solidFill>
                  <a:prstClr val="black"/>
                </a:solidFill>
                <a:latin typeface="Arial" pitchFamily="34" charset="0"/>
                <a:cs typeface="Arial" pitchFamily="34" charset="0"/>
              </a:rPr>
              <a:t>=881.9s </a:t>
            </a:r>
            <a:endParaRPr kumimoji="1" lang="en-US" altLang="ja-JP" dirty="0">
              <a:solidFill>
                <a:prstClr val="black"/>
              </a:solidFill>
              <a:latin typeface="Arial" pitchFamily="34" charset="0"/>
              <a:cs typeface="Arial" pitchFamily="34" charset="0"/>
            </a:endParaRPr>
          </a:p>
          <a:p>
            <a:pPr fontAlgn="base" latinLnBrk="0">
              <a:spcBef>
                <a:spcPct val="0"/>
              </a:spcBef>
              <a:spcAft>
                <a:spcPct val="0"/>
              </a:spcAft>
            </a:pPr>
            <a:r>
              <a:rPr kumimoji="1" lang="en-US" altLang="ja-JP" sz="1600" dirty="0">
                <a:solidFill>
                  <a:prstClr val="black"/>
                </a:solidFill>
                <a:latin typeface="Arial" pitchFamily="34" charset="0"/>
                <a:cs typeface="Arial" pitchFamily="34" charset="0"/>
              </a:rPr>
              <a:t>(Mathews et al. 2005</a:t>
            </a:r>
            <a:r>
              <a:rPr kumimoji="1" lang="en-US" altLang="ja-JP" sz="1600" dirty="0">
                <a:solidFill>
                  <a:prstClr val="black"/>
                </a:solidFill>
                <a:latin typeface="Arial" pitchFamily="34" charset="0"/>
                <a:cs typeface="Arial" pitchFamily="34" charset="0"/>
              </a:rPr>
              <a:t>)</a:t>
            </a:r>
            <a:endParaRPr kumimoji="1" lang="en-US" altLang="ja-JP" sz="1600" dirty="0">
              <a:solidFill>
                <a:prstClr val="black"/>
              </a:solidFill>
              <a:latin typeface="Arial" pitchFamily="34" charset="0"/>
              <a:cs typeface="Arial" pitchFamily="34" charset="0"/>
            </a:endParaRPr>
          </a:p>
        </p:txBody>
      </p:sp>
      <p:sp>
        <p:nvSpPr>
          <p:cNvPr id="51" name="テキスト ボックス 50"/>
          <p:cNvSpPr txBox="1"/>
          <p:nvPr/>
        </p:nvSpPr>
        <p:spPr>
          <a:xfrm>
            <a:off x="5805476" y="5802345"/>
            <a:ext cx="3257623" cy="646331"/>
          </a:xfrm>
          <a:prstGeom prst="rect">
            <a:avLst/>
          </a:prstGeom>
          <a:noFill/>
        </p:spPr>
        <p:txBody>
          <a:bodyPr wrap="none" rtlCol="0">
            <a:spAutoFit/>
          </a:bodyPr>
          <a:lstStyle/>
          <a:p>
            <a:pPr fontAlgn="base" latinLnBrk="0">
              <a:spcBef>
                <a:spcPct val="0"/>
              </a:spcBef>
              <a:spcAft>
                <a:spcPct val="0"/>
              </a:spcAft>
            </a:pPr>
            <a:r>
              <a:rPr kumimoji="1" lang="en-US" altLang="ja-JP" dirty="0">
                <a:solidFill>
                  <a:prstClr val="black"/>
                </a:solidFill>
                <a:latin typeface="Symbol" pitchFamily="18" charset="2"/>
              </a:rPr>
              <a:t>h=</a:t>
            </a:r>
            <a:r>
              <a:rPr kumimoji="1" lang="en-US" altLang="ja-JP" dirty="0">
                <a:solidFill>
                  <a:prstClr val="black"/>
                </a:solidFill>
                <a:latin typeface="Arial" pitchFamily="34" charset="0"/>
                <a:cs typeface="Arial" pitchFamily="34" charset="0"/>
              </a:rPr>
              <a:t>n</a:t>
            </a:r>
            <a:r>
              <a:rPr kumimoji="1" lang="en-US" altLang="ja-JP" baseline="-25000" dirty="0">
                <a:solidFill>
                  <a:prstClr val="black"/>
                </a:solidFill>
                <a:latin typeface="Arial" pitchFamily="34" charset="0"/>
                <a:cs typeface="Arial" pitchFamily="34" charset="0"/>
              </a:rPr>
              <a:t>b</a:t>
            </a:r>
            <a:r>
              <a:rPr kumimoji="1" lang="en-US" altLang="ja-JP" dirty="0">
                <a:solidFill>
                  <a:prstClr val="black"/>
                </a:solidFill>
                <a:latin typeface="Arial" pitchFamily="34" charset="0"/>
                <a:cs typeface="Arial" pitchFamily="34" charset="0"/>
              </a:rPr>
              <a:t>/n</a:t>
            </a:r>
            <a:r>
              <a:rPr kumimoji="1" lang="en-US" altLang="ja-JP" baseline="-25000" dirty="0">
                <a:solidFill>
                  <a:prstClr val="black"/>
                </a:solidFill>
                <a:latin typeface="Symbol" pitchFamily="18" charset="2"/>
              </a:rPr>
              <a:t>g</a:t>
            </a:r>
            <a:r>
              <a:rPr kumimoji="1" lang="en-US" altLang="ja-JP" dirty="0">
                <a:solidFill>
                  <a:prstClr val="black"/>
                </a:solidFill>
                <a:latin typeface="Arial" pitchFamily="34" charset="0"/>
                <a:cs typeface="Arial" pitchFamily="34" charset="0"/>
              </a:rPr>
              <a:t>=6.3×10</a:t>
            </a:r>
            <a:r>
              <a:rPr kumimoji="1" lang="en-US" altLang="ja-JP" baseline="30000" dirty="0">
                <a:solidFill>
                  <a:prstClr val="black"/>
                </a:solidFill>
                <a:latin typeface="Arial" pitchFamily="34" charset="0"/>
                <a:cs typeface="Arial" pitchFamily="34" charset="0"/>
              </a:rPr>
              <a:t>-10</a:t>
            </a:r>
          </a:p>
          <a:p>
            <a:pPr fontAlgn="base" latinLnBrk="0">
              <a:spcBef>
                <a:spcPct val="0"/>
              </a:spcBef>
              <a:spcAft>
                <a:spcPct val="0"/>
              </a:spcAft>
            </a:pPr>
            <a:r>
              <a:rPr kumimoji="1" lang="en-US" altLang="ja-JP" dirty="0">
                <a:solidFill>
                  <a:prstClr val="black"/>
                </a:solidFill>
                <a:latin typeface="Arial" pitchFamily="34" charset="0"/>
                <a:cs typeface="Arial" pitchFamily="34" charset="0"/>
                <a:sym typeface="Wingdings" pitchFamily="2" charset="2"/>
              </a:rPr>
              <a:t></a:t>
            </a:r>
            <a:r>
              <a:rPr kumimoji="1" lang="en-US" altLang="ja-JP" dirty="0">
                <a:solidFill>
                  <a:prstClr val="black"/>
                </a:solidFill>
                <a:latin typeface="Arial" pitchFamily="34" charset="0"/>
                <a:cs typeface="Arial" pitchFamily="34" charset="0"/>
              </a:rPr>
              <a:t>WMAP</a:t>
            </a:r>
            <a:r>
              <a:rPr kumimoji="1" lang="en-US" altLang="ja-JP" dirty="0">
                <a:solidFill>
                  <a:prstClr val="black"/>
                </a:solidFill>
                <a:latin typeface="Arial" pitchFamily="34" charset="0"/>
              </a:rPr>
              <a:t>(Dunkley et al. 2008)</a:t>
            </a:r>
            <a:endParaRPr kumimoji="1" lang="ja-JP" altLang="en-US" dirty="0">
              <a:solidFill>
                <a:prstClr val="black"/>
              </a:solidFill>
              <a:latin typeface="Arial" pitchFamily="34" charset="0"/>
            </a:endParaRPr>
          </a:p>
        </p:txBody>
      </p:sp>
      <p:sp>
        <p:nvSpPr>
          <p:cNvPr id="19" name="テキスト ボックス 18"/>
          <p:cNvSpPr txBox="1"/>
          <p:nvPr/>
        </p:nvSpPr>
        <p:spPr>
          <a:xfrm>
            <a:off x="5544108" y="4629326"/>
            <a:ext cx="3658374" cy="707886"/>
          </a:xfrm>
          <a:prstGeom prst="rect">
            <a:avLst/>
          </a:prstGeom>
          <a:noFill/>
          <a:ln w="19050">
            <a:solidFill>
              <a:srgbClr val="3333CC"/>
            </a:solidFill>
          </a:ln>
        </p:spPr>
        <p:txBody>
          <a:bodyPr wrap="none" rtlCol="0">
            <a:spAutoFit/>
          </a:bodyPr>
          <a:lstStyle/>
          <a:p>
            <a:pPr fontAlgn="base" latinLnBrk="0">
              <a:spcBef>
                <a:spcPct val="0"/>
              </a:spcBef>
              <a:spcAft>
                <a:spcPct val="0"/>
              </a:spcAft>
            </a:pPr>
            <a:r>
              <a:rPr kumimoji="1" lang="en-US" altLang="ja-JP" sz="2000" baseline="30000" dirty="0">
                <a:solidFill>
                  <a:prstClr val="black"/>
                </a:solidFill>
                <a:latin typeface="Arial" pitchFamily="34" charset="0"/>
              </a:rPr>
              <a:t>7</a:t>
            </a:r>
            <a:r>
              <a:rPr kumimoji="1" lang="en-US" altLang="ja-JP" sz="2000" dirty="0">
                <a:solidFill>
                  <a:prstClr val="black"/>
                </a:solidFill>
                <a:latin typeface="Arial" pitchFamily="34" charset="0"/>
              </a:rPr>
              <a:t>Be</a:t>
            </a:r>
            <a:r>
              <a:rPr kumimoji="1" lang="en-US" altLang="ja-JP" sz="2000" dirty="0">
                <a:solidFill>
                  <a:prstClr val="black"/>
                </a:solidFill>
                <a:latin typeface="Arial" pitchFamily="34" charset="0"/>
                <a:sym typeface="Wingdings" pitchFamily="2" charset="2"/>
              </a:rPr>
              <a:t></a:t>
            </a:r>
            <a:r>
              <a:rPr kumimoji="1" lang="en-US" altLang="ja-JP" sz="2000" baseline="30000" dirty="0">
                <a:solidFill>
                  <a:prstClr val="black"/>
                </a:solidFill>
                <a:latin typeface="Arial" pitchFamily="34" charset="0"/>
              </a:rPr>
              <a:t>7</a:t>
            </a:r>
            <a:r>
              <a:rPr kumimoji="1" lang="en-US" altLang="ja-JP" sz="2000" dirty="0">
                <a:solidFill>
                  <a:prstClr val="black"/>
                </a:solidFill>
                <a:latin typeface="Arial" pitchFamily="34" charset="0"/>
              </a:rPr>
              <a:t>Li</a:t>
            </a:r>
            <a:endParaRPr kumimoji="1" lang="ja-JP" altLang="en-US" sz="2000" dirty="0">
              <a:solidFill>
                <a:prstClr val="black"/>
              </a:solidFill>
              <a:latin typeface="Arial" pitchFamily="34" charset="0"/>
            </a:endParaRPr>
          </a:p>
          <a:p>
            <a:pPr fontAlgn="base" latinLnBrk="0">
              <a:spcBef>
                <a:spcPct val="0"/>
              </a:spcBef>
              <a:spcAft>
                <a:spcPct val="0"/>
              </a:spcAft>
            </a:pPr>
            <a:r>
              <a:rPr kumimoji="1" lang="en-US" altLang="ja-JP" sz="2000" dirty="0">
                <a:solidFill>
                  <a:prstClr val="black"/>
                </a:solidFill>
                <a:latin typeface="Arial" pitchFamily="34" charset="0"/>
              </a:rPr>
              <a:t>e</a:t>
            </a:r>
            <a:r>
              <a:rPr kumimoji="1" lang="en-US" altLang="ja-JP" sz="2000" baseline="30000" dirty="0">
                <a:solidFill>
                  <a:prstClr val="black"/>
                </a:solidFill>
                <a:latin typeface="Arial" pitchFamily="34" charset="0"/>
              </a:rPr>
              <a:t>-</a:t>
            </a:r>
            <a:r>
              <a:rPr kumimoji="1" lang="en-US" altLang="ja-JP" sz="2000" dirty="0">
                <a:solidFill>
                  <a:prstClr val="black"/>
                </a:solidFill>
                <a:latin typeface="Arial" pitchFamily="34" charset="0"/>
              </a:rPr>
              <a:t>-capture after  recombination</a:t>
            </a:r>
          </a:p>
        </p:txBody>
      </p:sp>
      <p:grpSp>
        <p:nvGrpSpPr>
          <p:cNvPr id="3" name="グループ化 26"/>
          <p:cNvGrpSpPr/>
          <p:nvPr/>
        </p:nvGrpSpPr>
        <p:grpSpPr>
          <a:xfrm>
            <a:off x="179403" y="2799762"/>
            <a:ext cx="5524500" cy="4061460"/>
            <a:chOff x="263466" y="2836275"/>
            <a:chExt cx="5524500" cy="4061460"/>
          </a:xfrm>
        </p:grpSpPr>
        <p:pic>
          <p:nvPicPr>
            <p:cNvPr id="21" name="図 20" descr="standard.gif"/>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63466" y="2836275"/>
              <a:ext cx="5524500" cy="4061460"/>
            </a:xfrm>
            <a:prstGeom prst="rect">
              <a:avLst/>
            </a:prstGeom>
          </p:spPr>
        </p:pic>
        <p:sp>
          <p:nvSpPr>
            <p:cNvPr id="22" name="テキスト ボックス 14"/>
            <p:cNvSpPr txBox="1">
              <a:spLocks noChangeArrowheads="1"/>
            </p:cNvSpPr>
            <p:nvPr/>
          </p:nvSpPr>
          <p:spPr bwMode="auto">
            <a:xfrm>
              <a:off x="4121442" y="6350051"/>
              <a:ext cx="1399896" cy="369337"/>
            </a:xfrm>
            <a:prstGeom prst="rect">
              <a:avLst/>
            </a:prstGeom>
            <a:noFill/>
            <a:ln w="9525">
              <a:noFill/>
              <a:miter lim="800000"/>
              <a:headEnd/>
              <a:tailEnd/>
            </a:ln>
          </p:spPr>
          <p:txBody>
            <a:bodyPr wrap="none">
              <a:spAutoFit/>
            </a:bodyPr>
            <a:lstStyle/>
            <a:p>
              <a:pPr fontAlgn="base" latinLnBrk="0">
                <a:spcBef>
                  <a:spcPct val="0"/>
                </a:spcBef>
                <a:spcAft>
                  <a:spcPct val="0"/>
                </a:spcAft>
              </a:pPr>
              <a:r>
                <a:rPr kumimoji="1" lang="en-US" altLang="ja-JP" dirty="0">
                  <a:solidFill>
                    <a:prstClr val="black"/>
                  </a:solidFill>
                  <a:latin typeface="Arial" pitchFamily="34" charset="0"/>
                </a:rPr>
                <a:t>T</a:t>
              </a:r>
              <a:r>
                <a:rPr kumimoji="1" lang="en-US" altLang="ja-JP" baseline="-25000" dirty="0">
                  <a:solidFill>
                    <a:prstClr val="black"/>
                  </a:solidFill>
                  <a:latin typeface="Arial" pitchFamily="34" charset="0"/>
                </a:rPr>
                <a:t>9</a:t>
              </a:r>
              <a:r>
                <a:rPr kumimoji="1" lang="en-US" altLang="ja-JP" dirty="0">
                  <a:solidFill>
                    <a:prstClr val="black"/>
                  </a:solidFill>
                  <a:latin typeface="Arial" pitchFamily="34" charset="0"/>
                </a:rPr>
                <a:t>≡T/(10</a:t>
              </a:r>
              <a:r>
                <a:rPr kumimoji="1" lang="en-US" altLang="ja-JP" baseline="30000" dirty="0">
                  <a:solidFill>
                    <a:prstClr val="black"/>
                  </a:solidFill>
                  <a:latin typeface="Arial" pitchFamily="34" charset="0"/>
                </a:rPr>
                <a:t>9</a:t>
              </a:r>
              <a:r>
                <a:rPr kumimoji="1" lang="en-US" altLang="ja-JP" dirty="0">
                  <a:solidFill>
                    <a:prstClr val="black"/>
                  </a:solidFill>
                  <a:latin typeface="Arial" pitchFamily="34" charset="0"/>
                </a:rPr>
                <a:t>K)</a:t>
              </a:r>
              <a:endParaRPr kumimoji="1" lang="ja-JP" altLang="en-US" dirty="0">
                <a:solidFill>
                  <a:prstClr val="black"/>
                </a:solidFill>
                <a:latin typeface="Arial" pitchFamily="34" charset="0"/>
              </a:endParaRPr>
            </a:p>
          </p:txBody>
        </p:sp>
        <p:sp>
          <p:nvSpPr>
            <p:cNvPr id="23" name="テキスト ボックス 22"/>
            <p:cNvSpPr txBox="1"/>
            <p:nvPr/>
          </p:nvSpPr>
          <p:spPr bwMode="auto">
            <a:xfrm>
              <a:off x="2405075" y="6378590"/>
              <a:ext cx="1074738" cy="369887"/>
            </a:xfrm>
            <a:prstGeom prst="rect">
              <a:avLst/>
            </a:prstGeom>
            <a:solidFill>
              <a:schemeClr val="bg1"/>
            </a:solidFill>
            <a:ln>
              <a:solidFill>
                <a:schemeClr val="accent5">
                  <a:lumMod val="50000"/>
                </a:schemeClr>
              </a:solidFill>
            </a:ln>
          </p:spPr>
          <p:txBody>
            <a:bodyPr wrap="none">
              <a:spAutoFit/>
            </a:bodyPr>
            <a:lstStyle/>
            <a:p>
              <a:pPr fontAlgn="base" latinLnBrk="0">
                <a:spcBef>
                  <a:spcPct val="0"/>
                </a:spcBef>
                <a:spcAft>
                  <a:spcPct val="0"/>
                </a:spcAft>
                <a:defRPr/>
              </a:pPr>
              <a:r>
                <a:rPr kumimoji="1" lang="en-US" altLang="ja-JP" dirty="0">
                  <a:solidFill>
                    <a:prstClr val="black"/>
                  </a:solidFill>
                  <a:latin typeface="Arial" charset="0"/>
                </a:rPr>
                <a:t>D(</a:t>
              </a:r>
              <a:r>
                <a:rPr kumimoji="1" lang="en-US" altLang="ja-JP" dirty="0">
                  <a:solidFill>
                    <a:prstClr val="black"/>
                  </a:solidFill>
                  <a:latin typeface="Symbol" pitchFamily="18" charset="2"/>
                </a:rPr>
                <a:t>a</a:t>
              </a:r>
              <a:r>
                <a:rPr kumimoji="1" lang="en-US" altLang="ja-JP" dirty="0">
                  <a:solidFill>
                    <a:prstClr val="black"/>
                  </a:solidFill>
                  <a:latin typeface="Arial" charset="0"/>
                </a:rPr>
                <a:t>,</a:t>
              </a:r>
              <a:r>
                <a:rPr kumimoji="1" lang="en-US" altLang="ja-JP" dirty="0">
                  <a:solidFill>
                    <a:prstClr val="black"/>
                  </a:solidFill>
                  <a:latin typeface="Symbol" pitchFamily="18" charset="2"/>
                </a:rPr>
                <a:t>g</a:t>
              </a:r>
              <a:r>
                <a:rPr kumimoji="1" lang="en-US" altLang="ja-JP" dirty="0">
                  <a:solidFill>
                    <a:prstClr val="black"/>
                  </a:solidFill>
                  <a:latin typeface="Arial" charset="0"/>
                </a:rPr>
                <a:t>)</a:t>
              </a:r>
              <a:r>
                <a:rPr kumimoji="1" lang="en-US" altLang="ja-JP" baseline="30000" dirty="0">
                  <a:solidFill>
                    <a:prstClr val="black"/>
                  </a:solidFill>
                  <a:latin typeface="Arial" charset="0"/>
                </a:rPr>
                <a:t>6</a:t>
              </a:r>
              <a:r>
                <a:rPr kumimoji="1" lang="en-US" altLang="ja-JP" dirty="0">
                  <a:solidFill>
                    <a:prstClr val="black"/>
                  </a:solidFill>
                  <a:latin typeface="Arial" charset="0"/>
                </a:rPr>
                <a:t>Li</a:t>
              </a:r>
              <a:endParaRPr kumimoji="1" lang="ja-JP" altLang="en-US" dirty="0">
                <a:solidFill>
                  <a:prstClr val="black"/>
                </a:solidFill>
                <a:latin typeface="Arial" charset="0"/>
              </a:endParaRPr>
            </a:p>
          </p:txBody>
        </p:sp>
        <p:sp>
          <p:nvSpPr>
            <p:cNvPr id="24" name="テキスト ボックス 23"/>
            <p:cNvSpPr txBox="1"/>
            <p:nvPr/>
          </p:nvSpPr>
          <p:spPr bwMode="auto">
            <a:xfrm>
              <a:off x="944575" y="6057915"/>
              <a:ext cx="1433513" cy="369887"/>
            </a:xfrm>
            <a:prstGeom prst="rect">
              <a:avLst/>
            </a:prstGeom>
            <a:solidFill>
              <a:schemeClr val="bg1"/>
            </a:solidFill>
            <a:ln>
              <a:solidFill>
                <a:schemeClr val="accent5">
                  <a:lumMod val="50000"/>
                </a:schemeClr>
              </a:solidFill>
            </a:ln>
          </p:spPr>
          <p:txBody>
            <a:bodyPr wrap="none">
              <a:spAutoFit/>
            </a:bodyPr>
            <a:lstStyle/>
            <a:p>
              <a:pPr fontAlgn="base" latinLnBrk="0">
                <a:spcBef>
                  <a:spcPct val="0"/>
                </a:spcBef>
                <a:spcAft>
                  <a:spcPct val="0"/>
                </a:spcAft>
                <a:defRPr/>
              </a:pPr>
              <a:r>
                <a:rPr kumimoji="1" lang="en-US" altLang="ja-JP" baseline="30000" dirty="0">
                  <a:solidFill>
                    <a:prstClr val="black"/>
                  </a:solidFill>
                  <a:latin typeface="Arial" charset="0"/>
                </a:rPr>
                <a:t>3</a:t>
              </a:r>
              <a:r>
                <a:rPr kumimoji="1" lang="en-US" altLang="ja-JP" dirty="0">
                  <a:solidFill>
                    <a:prstClr val="black"/>
                  </a:solidFill>
                  <a:latin typeface="Arial" charset="0"/>
                </a:rPr>
                <a:t>He(</a:t>
              </a:r>
              <a:r>
                <a:rPr kumimoji="1" lang="en-US" altLang="ja-JP" dirty="0">
                  <a:solidFill>
                    <a:prstClr val="black"/>
                  </a:solidFill>
                  <a:latin typeface="Symbol" pitchFamily="18" charset="2"/>
                </a:rPr>
                <a:t>a</a:t>
              </a:r>
              <a:r>
                <a:rPr kumimoji="1" lang="en-US" altLang="ja-JP" dirty="0">
                  <a:solidFill>
                    <a:prstClr val="black"/>
                  </a:solidFill>
                  <a:latin typeface="Arial" charset="0"/>
                </a:rPr>
                <a:t>,</a:t>
              </a:r>
              <a:r>
                <a:rPr kumimoji="1" lang="en-US" altLang="ja-JP" dirty="0">
                  <a:solidFill>
                    <a:prstClr val="black"/>
                  </a:solidFill>
                  <a:latin typeface="Symbol" pitchFamily="18" charset="2"/>
                </a:rPr>
                <a:t>g</a:t>
              </a:r>
              <a:r>
                <a:rPr kumimoji="1" lang="en-US" altLang="ja-JP" dirty="0">
                  <a:solidFill>
                    <a:prstClr val="black"/>
                  </a:solidFill>
                  <a:latin typeface="Arial" charset="0"/>
                </a:rPr>
                <a:t>)</a:t>
              </a:r>
              <a:r>
                <a:rPr kumimoji="1" lang="en-US" altLang="ja-JP" baseline="30000" dirty="0">
                  <a:solidFill>
                    <a:prstClr val="black"/>
                  </a:solidFill>
                  <a:latin typeface="Arial" charset="0"/>
                </a:rPr>
                <a:t>7</a:t>
              </a:r>
              <a:r>
                <a:rPr kumimoji="1" lang="en-US" altLang="ja-JP" dirty="0">
                  <a:solidFill>
                    <a:prstClr val="black"/>
                  </a:solidFill>
                  <a:latin typeface="Arial" charset="0"/>
                </a:rPr>
                <a:t>Be</a:t>
              </a:r>
              <a:endParaRPr kumimoji="1" lang="ja-JP" altLang="en-US" dirty="0">
                <a:solidFill>
                  <a:prstClr val="black"/>
                </a:solidFill>
                <a:latin typeface="Arial" charset="0"/>
              </a:endParaRPr>
            </a:p>
          </p:txBody>
        </p:sp>
        <p:sp>
          <p:nvSpPr>
            <p:cNvPr id="25" name="テキスト ボックス 24"/>
            <p:cNvSpPr txBox="1"/>
            <p:nvPr/>
          </p:nvSpPr>
          <p:spPr bwMode="auto">
            <a:xfrm>
              <a:off x="3975113" y="5327665"/>
              <a:ext cx="1365250" cy="369887"/>
            </a:xfrm>
            <a:prstGeom prst="rect">
              <a:avLst/>
            </a:prstGeom>
            <a:solidFill>
              <a:schemeClr val="bg1"/>
            </a:solidFill>
            <a:ln>
              <a:solidFill>
                <a:schemeClr val="accent5">
                  <a:lumMod val="50000"/>
                </a:schemeClr>
              </a:solidFill>
            </a:ln>
          </p:spPr>
          <p:txBody>
            <a:bodyPr wrap="none">
              <a:spAutoFit/>
            </a:bodyPr>
            <a:lstStyle/>
            <a:p>
              <a:pPr fontAlgn="base" latinLnBrk="0">
                <a:spcBef>
                  <a:spcPct val="0"/>
                </a:spcBef>
                <a:spcAft>
                  <a:spcPct val="0"/>
                </a:spcAft>
                <a:defRPr/>
              </a:pPr>
              <a:r>
                <a:rPr kumimoji="1" lang="en-US" altLang="ja-JP" baseline="30000" dirty="0">
                  <a:solidFill>
                    <a:prstClr val="black"/>
                  </a:solidFill>
                  <a:latin typeface="Arial" charset="0"/>
                </a:rPr>
                <a:t>6</a:t>
              </a:r>
              <a:r>
                <a:rPr kumimoji="1" lang="en-US" altLang="ja-JP" dirty="0">
                  <a:solidFill>
                    <a:prstClr val="black"/>
                  </a:solidFill>
                  <a:latin typeface="Arial" charset="0"/>
                </a:rPr>
                <a:t>Li(p,</a:t>
              </a:r>
              <a:r>
                <a:rPr kumimoji="1" lang="en-US" altLang="ja-JP" dirty="0">
                  <a:solidFill>
                    <a:prstClr val="black"/>
                  </a:solidFill>
                  <a:latin typeface="Symbol" pitchFamily="18" charset="2"/>
                </a:rPr>
                <a:t>a</a:t>
              </a:r>
              <a:r>
                <a:rPr kumimoji="1" lang="en-US" altLang="ja-JP" dirty="0">
                  <a:solidFill>
                    <a:prstClr val="black"/>
                  </a:solidFill>
                  <a:latin typeface="Arial" charset="0"/>
                </a:rPr>
                <a:t>)</a:t>
              </a:r>
              <a:r>
                <a:rPr kumimoji="1" lang="en-US" altLang="ja-JP" baseline="30000" dirty="0">
                  <a:solidFill>
                    <a:prstClr val="black"/>
                  </a:solidFill>
                  <a:latin typeface="Arial" charset="0"/>
                </a:rPr>
                <a:t>3</a:t>
              </a:r>
              <a:r>
                <a:rPr kumimoji="1" lang="en-US" altLang="ja-JP" dirty="0">
                  <a:solidFill>
                    <a:prstClr val="black"/>
                  </a:solidFill>
                  <a:latin typeface="Arial" charset="0"/>
                </a:rPr>
                <a:t>He</a:t>
              </a:r>
              <a:endParaRPr kumimoji="1" lang="ja-JP" altLang="en-US" dirty="0">
                <a:solidFill>
                  <a:prstClr val="black"/>
                </a:solidFill>
                <a:latin typeface="Arial" charset="0"/>
              </a:endParaRPr>
            </a:p>
          </p:txBody>
        </p:sp>
        <p:cxnSp>
          <p:nvCxnSpPr>
            <p:cNvPr id="26" name="直線矢印コネクタ 22"/>
            <p:cNvCxnSpPr>
              <a:cxnSpLocks noChangeShapeType="1"/>
            </p:cNvCxnSpPr>
            <p:nvPr/>
          </p:nvCxnSpPr>
          <p:spPr bwMode="auto">
            <a:xfrm flipV="1">
              <a:off x="2332108" y="5254648"/>
              <a:ext cx="292136" cy="219081"/>
            </a:xfrm>
            <a:prstGeom prst="straightConnector1">
              <a:avLst/>
            </a:prstGeom>
            <a:noFill/>
            <a:ln w="25400" algn="ctr">
              <a:solidFill>
                <a:schemeClr val="tx1"/>
              </a:solidFill>
              <a:round/>
              <a:headEnd type="none" w="sm" len="sm"/>
              <a:tailEnd type="arrow" w="med" len="med"/>
            </a:ln>
          </p:spPr>
        </p:cxnSp>
        <p:cxnSp>
          <p:nvCxnSpPr>
            <p:cNvPr id="27" name="直線矢印コネクタ 23"/>
            <p:cNvCxnSpPr>
              <a:cxnSpLocks noChangeShapeType="1"/>
            </p:cNvCxnSpPr>
            <p:nvPr/>
          </p:nvCxnSpPr>
          <p:spPr bwMode="auto">
            <a:xfrm rot="10800000" flipV="1">
              <a:off x="2770313" y="4852998"/>
              <a:ext cx="328654" cy="73028"/>
            </a:xfrm>
            <a:prstGeom prst="straightConnector1">
              <a:avLst/>
            </a:prstGeom>
            <a:noFill/>
            <a:ln w="25400" algn="ctr">
              <a:solidFill>
                <a:schemeClr val="tx1"/>
              </a:solidFill>
              <a:round/>
              <a:headEnd type="none" w="sm" len="sm"/>
              <a:tailEnd type="arrow" w="med" len="med"/>
            </a:ln>
          </p:spPr>
        </p:cxnSp>
        <p:cxnSp>
          <p:nvCxnSpPr>
            <p:cNvPr id="28" name="直線矢印コネクタ 27"/>
            <p:cNvCxnSpPr>
              <a:cxnSpLocks noChangeShapeType="1"/>
            </p:cNvCxnSpPr>
            <p:nvPr/>
          </p:nvCxnSpPr>
          <p:spPr bwMode="auto">
            <a:xfrm rot="5400000" flipH="1" flipV="1">
              <a:off x="2131298" y="5418930"/>
              <a:ext cx="693756" cy="584272"/>
            </a:xfrm>
            <a:prstGeom prst="straightConnector1">
              <a:avLst/>
            </a:prstGeom>
            <a:noFill/>
            <a:ln w="25400" algn="ctr">
              <a:solidFill>
                <a:schemeClr val="tx1"/>
              </a:solidFill>
              <a:round/>
              <a:headEnd type="none" w="sm" len="sm"/>
              <a:tailEnd type="arrow" w="med" len="med"/>
            </a:ln>
          </p:spPr>
        </p:cxnSp>
        <p:cxnSp>
          <p:nvCxnSpPr>
            <p:cNvPr id="29" name="直線矢印コネクタ 28"/>
            <p:cNvCxnSpPr>
              <a:cxnSpLocks noChangeShapeType="1"/>
            </p:cNvCxnSpPr>
            <p:nvPr/>
          </p:nvCxnSpPr>
          <p:spPr bwMode="auto">
            <a:xfrm rot="5400000" flipH="1" flipV="1">
              <a:off x="2368641" y="6130962"/>
              <a:ext cx="328621" cy="182585"/>
            </a:xfrm>
            <a:prstGeom prst="straightConnector1">
              <a:avLst/>
            </a:prstGeom>
            <a:noFill/>
            <a:ln w="25400" algn="ctr">
              <a:solidFill>
                <a:schemeClr val="tx1"/>
              </a:solidFill>
              <a:round/>
              <a:headEnd type="none" w="sm" len="sm"/>
              <a:tailEnd type="arrow" w="med" len="med"/>
            </a:ln>
          </p:spPr>
        </p:cxnSp>
        <p:cxnSp>
          <p:nvCxnSpPr>
            <p:cNvPr id="30" name="直線矢印コネクタ 29"/>
            <p:cNvCxnSpPr>
              <a:cxnSpLocks noChangeShapeType="1"/>
            </p:cNvCxnSpPr>
            <p:nvPr/>
          </p:nvCxnSpPr>
          <p:spPr bwMode="auto">
            <a:xfrm rot="10800000" flipV="1">
              <a:off x="2879863" y="5510241"/>
              <a:ext cx="1095510" cy="328621"/>
            </a:xfrm>
            <a:prstGeom prst="straightConnector1">
              <a:avLst/>
            </a:prstGeom>
            <a:noFill/>
            <a:ln w="25400" algn="ctr">
              <a:solidFill>
                <a:schemeClr val="tx1"/>
              </a:solidFill>
              <a:round/>
              <a:headEnd type="none" w="sm" len="sm"/>
              <a:tailEnd type="arrow" w="med" len="med"/>
            </a:ln>
          </p:spPr>
        </p:cxnSp>
        <p:sp>
          <p:nvSpPr>
            <p:cNvPr id="31" name="テキスト ボックス 30"/>
            <p:cNvSpPr txBox="1"/>
            <p:nvPr/>
          </p:nvSpPr>
          <p:spPr bwMode="auto">
            <a:xfrm>
              <a:off x="1492263" y="5473715"/>
              <a:ext cx="1049337" cy="369887"/>
            </a:xfrm>
            <a:prstGeom prst="rect">
              <a:avLst/>
            </a:prstGeom>
            <a:solidFill>
              <a:schemeClr val="bg1"/>
            </a:solidFill>
            <a:ln>
              <a:solidFill>
                <a:schemeClr val="accent5">
                  <a:lumMod val="50000"/>
                </a:schemeClr>
              </a:solidFill>
            </a:ln>
          </p:spPr>
          <p:txBody>
            <a:bodyPr wrap="none">
              <a:spAutoFit/>
            </a:bodyPr>
            <a:lstStyle/>
            <a:p>
              <a:pPr fontAlgn="base" latinLnBrk="0">
                <a:spcBef>
                  <a:spcPct val="0"/>
                </a:spcBef>
                <a:spcAft>
                  <a:spcPct val="0"/>
                </a:spcAft>
                <a:defRPr/>
              </a:pPr>
              <a:r>
                <a:rPr kumimoji="1" lang="en-US" altLang="ja-JP" dirty="0">
                  <a:solidFill>
                    <a:prstClr val="black"/>
                  </a:solidFill>
                  <a:latin typeface="Arial" charset="0"/>
                </a:rPr>
                <a:t>T(</a:t>
              </a:r>
              <a:r>
                <a:rPr kumimoji="1" lang="en-US" altLang="ja-JP" dirty="0">
                  <a:solidFill>
                    <a:prstClr val="black"/>
                  </a:solidFill>
                  <a:latin typeface="Symbol" pitchFamily="18" charset="2"/>
                </a:rPr>
                <a:t>a</a:t>
              </a:r>
              <a:r>
                <a:rPr kumimoji="1" lang="en-US" altLang="ja-JP" dirty="0">
                  <a:solidFill>
                    <a:prstClr val="black"/>
                  </a:solidFill>
                  <a:latin typeface="Arial" charset="0"/>
                </a:rPr>
                <a:t>,</a:t>
              </a:r>
              <a:r>
                <a:rPr kumimoji="1" lang="en-US" altLang="ja-JP" dirty="0">
                  <a:solidFill>
                    <a:prstClr val="black"/>
                  </a:solidFill>
                  <a:latin typeface="Symbol" pitchFamily="18" charset="2"/>
                </a:rPr>
                <a:t>g</a:t>
              </a:r>
              <a:r>
                <a:rPr kumimoji="1" lang="en-US" altLang="ja-JP" dirty="0">
                  <a:solidFill>
                    <a:prstClr val="black"/>
                  </a:solidFill>
                  <a:latin typeface="Arial" charset="0"/>
                </a:rPr>
                <a:t>)</a:t>
              </a:r>
              <a:r>
                <a:rPr kumimoji="1" lang="en-US" altLang="ja-JP" baseline="30000" dirty="0">
                  <a:solidFill>
                    <a:prstClr val="black"/>
                  </a:solidFill>
                  <a:latin typeface="Arial" charset="0"/>
                </a:rPr>
                <a:t>7</a:t>
              </a:r>
              <a:r>
                <a:rPr kumimoji="1" lang="en-US" altLang="ja-JP" dirty="0">
                  <a:solidFill>
                    <a:prstClr val="black"/>
                  </a:solidFill>
                  <a:latin typeface="Arial" charset="0"/>
                </a:rPr>
                <a:t>Li</a:t>
              </a:r>
              <a:endParaRPr kumimoji="1" lang="ja-JP" altLang="en-US" dirty="0">
                <a:solidFill>
                  <a:prstClr val="black"/>
                </a:solidFill>
                <a:latin typeface="Arial" charset="0"/>
              </a:endParaRPr>
            </a:p>
          </p:txBody>
        </p:sp>
        <p:sp>
          <p:nvSpPr>
            <p:cNvPr id="32" name="テキスト ボックス 31"/>
            <p:cNvSpPr txBox="1"/>
            <p:nvPr/>
          </p:nvSpPr>
          <p:spPr bwMode="auto">
            <a:xfrm>
              <a:off x="2916250" y="4487877"/>
              <a:ext cx="1320800" cy="369888"/>
            </a:xfrm>
            <a:prstGeom prst="rect">
              <a:avLst/>
            </a:prstGeom>
            <a:solidFill>
              <a:schemeClr val="bg1"/>
            </a:solidFill>
            <a:ln>
              <a:solidFill>
                <a:schemeClr val="accent5">
                  <a:lumMod val="50000"/>
                </a:schemeClr>
              </a:solidFill>
            </a:ln>
          </p:spPr>
          <p:txBody>
            <a:bodyPr wrap="none">
              <a:spAutoFit/>
            </a:bodyPr>
            <a:lstStyle/>
            <a:p>
              <a:pPr fontAlgn="base" latinLnBrk="0">
                <a:spcBef>
                  <a:spcPct val="0"/>
                </a:spcBef>
                <a:spcAft>
                  <a:spcPct val="0"/>
                </a:spcAft>
                <a:defRPr/>
              </a:pPr>
              <a:r>
                <a:rPr kumimoji="1" lang="en-US" altLang="ja-JP" baseline="30000" dirty="0">
                  <a:solidFill>
                    <a:prstClr val="black"/>
                  </a:solidFill>
                  <a:latin typeface="Arial" charset="0"/>
                </a:rPr>
                <a:t>7</a:t>
              </a:r>
              <a:r>
                <a:rPr kumimoji="1" lang="en-US" altLang="ja-JP" dirty="0">
                  <a:solidFill>
                    <a:prstClr val="black"/>
                  </a:solidFill>
                  <a:latin typeface="Arial" charset="0"/>
                </a:rPr>
                <a:t>Li(p,</a:t>
              </a:r>
              <a:r>
                <a:rPr kumimoji="1" lang="en-US" altLang="ja-JP" dirty="0">
                  <a:solidFill>
                    <a:prstClr val="black"/>
                  </a:solidFill>
                  <a:latin typeface="Symbol" pitchFamily="18" charset="2"/>
                </a:rPr>
                <a:t>a</a:t>
              </a:r>
              <a:r>
                <a:rPr kumimoji="1" lang="en-US" altLang="ja-JP" dirty="0">
                  <a:solidFill>
                    <a:prstClr val="black"/>
                  </a:solidFill>
                  <a:latin typeface="Arial" charset="0"/>
                </a:rPr>
                <a:t>)</a:t>
              </a:r>
              <a:r>
                <a:rPr kumimoji="1" lang="en-US" altLang="ja-JP" baseline="30000" dirty="0">
                  <a:solidFill>
                    <a:prstClr val="black"/>
                  </a:solidFill>
                  <a:latin typeface="Arial" charset="0"/>
                </a:rPr>
                <a:t>4</a:t>
              </a:r>
              <a:r>
                <a:rPr kumimoji="1" lang="en-US" altLang="ja-JP" dirty="0">
                  <a:solidFill>
                    <a:prstClr val="black"/>
                  </a:solidFill>
                  <a:latin typeface="Arial" charset="0"/>
                </a:rPr>
                <a:t>He</a:t>
              </a:r>
              <a:endParaRPr kumimoji="1" lang="ja-JP" altLang="en-US" dirty="0">
                <a:solidFill>
                  <a:prstClr val="black"/>
                </a:solidFill>
                <a:latin typeface="Arial" charset="0"/>
              </a:endParaRPr>
            </a:p>
          </p:txBody>
        </p:sp>
      </p:grpSp>
      <p:sp>
        <p:nvSpPr>
          <p:cNvPr id="35" name="Line 12"/>
          <p:cNvSpPr>
            <a:spLocks noChangeShapeType="1"/>
          </p:cNvSpPr>
          <p:nvPr/>
        </p:nvSpPr>
        <p:spPr bwMode="auto">
          <a:xfrm>
            <a:off x="1187624" y="1772816"/>
            <a:ext cx="215900" cy="287338"/>
          </a:xfrm>
          <a:prstGeom prst="line">
            <a:avLst/>
          </a:prstGeom>
          <a:noFill/>
          <a:ln w="31750">
            <a:solidFill>
              <a:srgbClr val="FF0000"/>
            </a:solidFill>
            <a:round/>
            <a:headEnd type="none" w="sm" len="sm"/>
            <a:tailEnd type="none" w="sm" len="sm"/>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36" name="Line 10"/>
          <p:cNvSpPr>
            <a:spLocks noChangeShapeType="1"/>
          </p:cNvSpPr>
          <p:nvPr/>
        </p:nvSpPr>
        <p:spPr bwMode="auto">
          <a:xfrm rot="10800000">
            <a:off x="1259632" y="2240868"/>
            <a:ext cx="396875" cy="0"/>
          </a:xfrm>
          <a:prstGeom prst="line">
            <a:avLst/>
          </a:prstGeom>
          <a:noFill/>
          <a:ln w="25400">
            <a:solidFill>
              <a:schemeClr val="tx1"/>
            </a:solidFill>
            <a:round/>
            <a:headEnd type="triangle" w="lg" len="med"/>
            <a:tailEnd type="none" w="lg" len="med"/>
          </a:ln>
        </p:spPr>
        <p:txBody>
          <a:bodyPr wrap="none"/>
          <a:lstStyle/>
          <a:p>
            <a:pPr fontAlgn="base" latinLnBrk="0">
              <a:spcBef>
                <a:spcPct val="0"/>
              </a:spcBef>
              <a:spcAft>
                <a:spcPct val="0"/>
              </a:spcAft>
            </a:pPr>
            <a:endParaRPr kumimoji="1" lang="ja-JP" altLang="en-US" dirty="0">
              <a:solidFill>
                <a:prstClr val="black"/>
              </a:solidFill>
              <a:latin typeface="Arial" pitchFamily="34" charset="0"/>
            </a:endParaRPr>
          </a:p>
        </p:txBody>
      </p:sp>
      <p:sp>
        <p:nvSpPr>
          <p:cNvPr id="33" name="Rectangle 5"/>
          <p:cNvSpPr>
            <a:spLocks noChangeArrowheads="1"/>
          </p:cNvSpPr>
          <p:nvPr/>
        </p:nvSpPr>
        <p:spPr bwMode="auto">
          <a:xfrm>
            <a:off x="0" y="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fontAlgn="base" latinLnBrk="0">
              <a:spcBef>
                <a:spcPct val="0"/>
              </a:spcBef>
              <a:spcAft>
                <a:spcPct val="0"/>
              </a:spcAft>
            </a:pPr>
            <a:r>
              <a:rPr kumimoji="1" lang="en-US" altLang="ja-JP" sz="2800" b="1" dirty="0">
                <a:solidFill>
                  <a:prstClr val="black"/>
                </a:solidFill>
                <a:latin typeface="Arial" pitchFamily="34" charset="0"/>
              </a:rPr>
              <a:t>3. Standard Big Bang nucleosynthesis (SBBN)</a:t>
            </a:r>
          </a:p>
        </p:txBody>
      </p:sp>
      <p:sp>
        <p:nvSpPr>
          <p:cNvPr id="6" name="슬라이드 번호 개체 틀 5"/>
          <p:cNvSpPr>
            <a:spLocks noGrp="1"/>
          </p:cNvSpPr>
          <p:nvPr>
            <p:ph type="sldNum" sz="quarter" idx="12"/>
          </p:nvPr>
        </p:nvSpPr>
        <p:spPr/>
        <p:txBody>
          <a:bodyPr/>
          <a:lstStyle/>
          <a:p>
            <a:pPr>
              <a:defRPr/>
            </a:pPr>
            <a:fld id="{C29ED3DD-BCBF-4A3B-8708-06E40005DA8C}" type="slidenum">
              <a:rPr lang="en-US" altLang="ja-JP" smtClean="0">
                <a:solidFill>
                  <a:prstClr val="black">
                    <a:tint val="75000"/>
                  </a:prstClr>
                </a:solidFill>
              </a:rPr>
              <a:pPr>
                <a:defRPr/>
              </a:pPr>
              <a:t>8</a:t>
            </a:fld>
            <a:endParaRPr lang="en-US" altLang="ja-JP" dirty="0">
              <a:solidFill>
                <a:prstClr val="black">
                  <a:tint val="75000"/>
                </a:prstClr>
              </a:solidFill>
            </a:endParaRPr>
          </a:p>
        </p:txBody>
      </p:sp>
    </p:spTree>
    <p:extLst>
      <p:ext uri="{BB962C8B-B14F-4D97-AF65-F5344CB8AC3E}">
        <p14:creationId xmlns:p14="http://schemas.microsoft.com/office/powerpoint/2010/main" val="975361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슬라이드 번호 개체 틀 4"/>
          <p:cNvSpPr>
            <a:spLocks noGrp="1"/>
          </p:cNvSpPr>
          <p:nvPr>
            <p:ph type="sldNum" sz="quarter" idx="12"/>
          </p:nvPr>
        </p:nvSpPr>
        <p:spPr/>
        <p:txBody>
          <a:bodyPr/>
          <a:lstStyle/>
          <a:p>
            <a:pPr>
              <a:defRPr/>
            </a:pPr>
            <a:fld id="{FBDB552D-7539-4F72-922E-F3B8B6CF0176}" type="slidenum">
              <a:rPr lang="en-US" altLang="ja-JP" smtClean="0">
                <a:solidFill>
                  <a:prstClr val="black">
                    <a:tint val="75000"/>
                  </a:prstClr>
                </a:solidFill>
              </a:rPr>
              <a:pPr>
                <a:defRPr/>
              </a:pPr>
              <a:t>9</a:t>
            </a:fld>
            <a:endParaRPr lang="en-US" altLang="ja-JP" dirty="0">
              <a:solidFill>
                <a:prstClr val="black">
                  <a:tint val="75000"/>
                </a:prstClr>
              </a:solidFill>
            </a:endParaRPr>
          </a:p>
        </p:txBody>
      </p:sp>
      <p:pic>
        <p:nvPicPr>
          <p:cNvPr id="14080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516" y="224644"/>
            <a:ext cx="8643503" cy="6366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832140" y="6489340"/>
            <a:ext cx="2505879" cy="369332"/>
          </a:xfrm>
          <a:prstGeom prst="rect">
            <a:avLst/>
          </a:prstGeom>
          <a:noFill/>
        </p:spPr>
        <p:txBody>
          <a:bodyPr wrap="none" rtlCol="0">
            <a:spAutoFit/>
          </a:bodyPr>
          <a:lstStyle/>
          <a:p>
            <a:pPr fontAlgn="base" latinLnBrk="0">
              <a:spcBef>
                <a:spcPct val="0"/>
              </a:spcBef>
              <a:spcAft>
                <a:spcPct val="0"/>
              </a:spcAft>
            </a:pPr>
            <a:r>
              <a:rPr kumimoji="1" lang="en-US" altLang="ko-KR" dirty="0">
                <a:solidFill>
                  <a:prstClr val="black"/>
                </a:solidFill>
                <a:latin typeface="Arial" pitchFamily="34" charset="0"/>
                <a:ea typeface="ＭＳ Ｐゴシック" pitchFamily="50" charset="-128"/>
                <a:cs typeface="Arial" pitchFamily="34" charset="0"/>
              </a:rPr>
              <a:t>Courtesy by W. Fowler</a:t>
            </a:r>
            <a:endParaRPr kumimoji="1" lang="ko-KR" alt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778471734"/>
      </p:ext>
    </p:extLst>
  </p:cSld>
  <p:clrMapOvr>
    <a:masterClrMapping/>
  </p:clrMapOvr>
  <p:timing>
    <p:tnLst>
      <p:par>
        <p:cTn id="1" dur="indefinite" restart="never" nodeType="tmRoot"/>
      </p:par>
    </p:tnLst>
  </p:timing>
</p:sld>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kumimoji="1" dirty="0" smtClean="0">
            <a:latin typeface="Arial" pitchFamily="34" charset="0"/>
            <a:cs typeface="Arial" pitchFamily="34" charset="0"/>
          </a:defRPr>
        </a:defPPr>
      </a:lstStyle>
    </a:tx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天空">
  <a:themeElements>
    <a:clrScheme name="天空">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天空">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天空">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ppt/theme/theme8.xml><?xml version="1.0" encoding="utf-8"?>
<a:theme xmlns:a="http://schemas.openxmlformats.org/drawingml/2006/main" name="天空">
  <a:themeElements>
    <a:clrScheme name="天空">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天空">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天空">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ppt/theme/theme9.xml><?xml version="1.0" encoding="utf-8"?>
<a:theme xmlns:a="http://schemas.openxmlformats.org/drawingml/2006/main" name="1_Office 테마">
  <a:themeElements>
    <a:clrScheme name="사용자 지정 1">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FF0000"/>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683</TotalTime>
  <Words>1976</Words>
  <Application>Microsoft Office PowerPoint</Application>
  <PresentationFormat>화면 슬라이드 쇼(4:3)</PresentationFormat>
  <Paragraphs>476</Paragraphs>
  <Slides>44</Slides>
  <Notes>16</Notes>
  <HiddenSlides>5</HiddenSlides>
  <MMClips>1</MMClips>
  <ScaleCrop>false</ScaleCrop>
  <HeadingPairs>
    <vt:vector size="6" baseType="variant">
      <vt:variant>
        <vt:lpstr>테마</vt:lpstr>
      </vt:variant>
      <vt:variant>
        <vt:i4>10</vt:i4>
      </vt:variant>
      <vt:variant>
        <vt:lpstr>포함된 OLE 서버</vt:lpstr>
      </vt:variant>
      <vt:variant>
        <vt:i4>1</vt:i4>
      </vt:variant>
      <vt:variant>
        <vt:lpstr>슬라이드 제목</vt:lpstr>
      </vt:variant>
      <vt:variant>
        <vt:i4>44</vt:i4>
      </vt:variant>
    </vt:vector>
  </HeadingPairs>
  <TitlesOfParts>
    <vt:vector size="55" baseType="lpstr">
      <vt:lpstr>Office 테마</vt:lpstr>
      <vt:lpstr>3_Office テーマ</vt:lpstr>
      <vt:lpstr>1_Office テーマ</vt:lpstr>
      <vt:lpstr>1_Office Theme</vt:lpstr>
      <vt:lpstr>4_Office 테마</vt:lpstr>
      <vt:lpstr>5_Office 테마</vt:lpstr>
      <vt:lpstr>1_天空</vt:lpstr>
      <vt:lpstr>天空</vt:lpstr>
      <vt:lpstr>1_Office 테마</vt:lpstr>
      <vt:lpstr>Office Theme</vt:lpstr>
      <vt:lpstr>数式</vt:lpstr>
      <vt:lpstr>Exotic particles and nuclei and their implication in the BBN and stellar evolution  </vt:lpstr>
      <vt:lpstr>PowerPoint 프레젠테이션</vt:lpstr>
      <vt:lpstr>PowerPoint 프레젠테이션</vt:lpstr>
      <vt:lpstr>X-particles in BBN</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Sterile  Neutrino</vt:lpstr>
      <vt:lpstr>However, Four Experimental Anomalies  Do Not Fit Within the 3n Mixing Picture</vt:lpstr>
      <vt:lpstr>MiniBooNE</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Nuclear Pasta in Neutron Star</vt:lpstr>
      <vt:lpstr>PowerPoint 프레젠테이션</vt:lpstr>
      <vt:lpstr>PowerPoint 프레젠테이션</vt:lpstr>
      <vt:lpstr>PowerPoint 프레젠테이션</vt:lpstr>
      <vt:lpstr>Particle Production  in Strong Magnetic Field</vt:lpstr>
      <vt:lpstr>Beyond Synchrotron Radiation </vt:lpstr>
      <vt:lpstr>Temperature Dependence  of Axion Luminosity</vt:lpstr>
      <vt:lpstr>PowerPoint 프레젠테이션</vt:lpstr>
      <vt:lpstr>Density Dependence  of  Axion Luminosity</vt:lpstr>
      <vt:lpstr>감사합니다. </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cheoun</dc:creator>
  <cp:lastModifiedBy>cheoun</cp:lastModifiedBy>
  <cp:revision>14</cp:revision>
  <dcterms:created xsi:type="dcterms:W3CDTF">2017-11-11T00:36:09Z</dcterms:created>
  <dcterms:modified xsi:type="dcterms:W3CDTF">2017-11-11T11:59:44Z</dcterms:modified>
</cp:coreProperties>
</file>