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7" r:id="rId2"/>
    <p:sldId id="265" r:id="rId3"/>
    <p:sldId id="330" r:id="rId4"/>
    <p:sldId id="294" r:id="rId5"/>
    <p:sldId id="295" r:id="rId6"/>
    <p:sldId id="296" r:id="rId7"/>
    <p:sldId id="286" r:id="rId8"/>
    <p:sldId id="288" r:id="rId9"/>
    <p:sldId id="289" r:id="rId10"/>
    <p:sldId id="290" r:id="rId11"/>
    <p:sldId id="291" r:id="rId12"/>
    <p:sldId id="293" r:id="rId13"/>
    <p:sldId id="292" r:id="rId14"/>
    <p:sldId id="297" r:id="rId15"/>
    <p:sldId id="302" r:id="rId16"/>
    <p:sldId id="303" r:id="rId17"/>
    <p:sldId id="304" r:id="rId18"/>
    <p:sldId id="307" r:id="rId19"/>
    <p:sldId id="310" r:id="rId20"/>
    <p:sldId id="311" r:id="rId21"/>
    <p:sldId id="312" r:id="rId22"/>
    <p:sldId id="313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31" r:id="rId31"/>
    <p:sldId id="284" r:id="rId32"/>
  </p:sldIdLst>
  <p:sldSz cx="9144000" cy="6858000" type="screen4x3"/>
  <p:notesSz cx="6858000" cy="9144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PS" id="{5D810D39-2974-4E2A-850D-9633F51F666A}">
          <p14:sldIdLst>
            <p14:sldId id="257"/>
            <p14:sldId id="265"/>
            <p14:sldId id="330"/>
            <p14:sldId id="294"/>
            <p14:sldId id="295"/>
            <p14:sldId id="296"/>
            <p14:sldId id="286"/>
            <p14:sldId id="288"/>
            <p14:sldId id="289"/>
            <p14:sldId id="290"/>
            <p14:sldId id="291"/>
            <p14:sldId id="293"/>
            <p14:sldId id="292"/>
            <p14:sldId id="297"/>
            <p14:sldId id="302"/>
            <p14:sldId id="303"/>
            <p14:sldId id="304"/>
            <p14:sldId id="307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31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orient="horz" pos="436">
          <p15:clr>
            <a:srgbClr val="A4A3A4"/>
          </p15:clr>
        </p15:guide>
        <p15:guide id="3" orient="horz" pos="2976" userDrawn="1">
          <p15:clr>
            <a:srgbClr val="A4A3A4"/>
          </p15:clr>
        </p15:guide>
        <p15:guide id="4" orient="horz" pos="3120" userDrawn="1">
          <p15:clr>
            <a:srgbClr val="A4A3A4"/>
          </p15:clr>
        </p15:guide>
        <p15:guide id="5" orient="horz" pos="3997">
          <p15:clr>
            <a:srgbClr val="A4A3A4"/>
          </p15:clr>
        </p15:guide>
        <p15:guide id="6" orient="horz" pos="981">
          <p15:clr>
            <a:srgbClr val="A4A3A4"/>
          </p15:clr>
        </p15:guide>
        <p15:guide id="7" orient="horz" pos="672" userDrawn="1">
          <p15:clr>
            <a:srgbClr val="A4A3A4"/>
          </p15:clr>
        </p15:guide>
        <p15:guide id="8" orient="horz" pos="799">
          <p15:clr>
            <a:srgbClr val="A4A3A4"/>
          </p15:clr>
        </p15:guide>
        <p15:guide id="10" orient="horz" pos="3264" userDrawn="1">
          <p15:clr>
            <a:srgbClr val="A4A3A4"/>
          </p15:clr>
        </p15:guide>
        <p15:guide id="12" orient="horz" pos="3407">
          <p15:clr>
            <a:srgbClr val="A4A3A4"/>
          </p15:clr>
        </p15:guide>
        <p15:guide id="13" orient="horz" pos="2064" userDrawn="1">
          <p15:clr>
            <a:srgbClr val="A4A3A4"/>
          </p15:clr>
        </p15:guide>
        <p15:guide id="14" orient="horz" pos="2208" userDrawn="1">
          <p15:clr>
            <a:srgbClr val="A4A3A4"/>
          </p15:clr>
        </p15:guide>
        <p15:guide id="15" orient="horz" pos="1593">
          <p15:clr>
            <a:srgbClr val="A4A3A4"/>
          </p15:clr>
        </p15:guide>
        <p15:guide id="16" orient="horz" pos="2496" userDrawn="1">
          <p15:clr>
            <a:srgbClr val="A4A3A4"/>
          </p15:clr>
        </p15:guide>
        <p15:guide id="17" orient="horz" pos="2273">
          <p15:clr>
            <a:srgbClr val="A4A3A4"/>
          </p15:clr>
        </p15:guide>
        <p15:guide id="18" orient="horz" pos="2832" userDrawn="1">
          <p15:clr>
            <a:srgbClr val="A4A3A4"/>
          </p15:clr>
        </p15:guide>
        <p15:guide id="19" orient="horz" pos="1706">
          <p15:clr>
            <a:srgbClr val="A4A3A4"/>
          </p15:clr>
        </p15:guide>
        <p15:guide id="21" pos="5624">
          <p15:clr>
            <a:srgbClr val="A4A3A4"/>
          </p15:clr>
        </p15:guide>
        <p15:guide id="22" pos="295">
          <p15:clr>
            <a:srgbClr val="A4A3A4"/>
          </p15:clr>
        </p15:guide>
        <p15:guide id="23" pos="2064">
          <p15:clr>
            <a:srgbClr val="A4A3A4"/>
          </p15:clr>
        </p15:guide>
        <p15:guide id="27" pos="136">
          <p15:clr>
            <a:srgbClr val="A4A3A4"/>
          </p15:clr>
        </p15:guide>
        <p15:guide id="28" pos="5465">
          <p15:clr>
            <a:srgbClr val="A4A3A4"/>
          </p15:clr>
        </p15:guide>
        <p15:guide id="29" pos="5328" userDrawn="1">
          <p15:clr>
            <a:srgbClr val="A4A3A4"/>
          </p15:clr>
        </p15:guide>
        <p15:guide id="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A7CD"/>
    <a:srgbClr val="43A13F"/>
    <a:srgbClr val="FFC609"/>
    <a:srgbClr val="4F87C6"/>
    <a:srgbClr val="4F5D75"/>
    <a:srgbClr val="98B3DA"/>
    <a:srgbClr val="92AAE6"/>
    <a:srgbClr val="7FA1D8"/>
    <a:srgbClr val="91AFDD"/>
    <a:srgbClr val="C0BE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6" autoAdjust="0"/>
    <p:restoredTop sz="96866" autoAdjust="0"/>
  </p:normalViewPr>
  <p:slideViewPr>
    <p:cSldViewPr snapToObjects="1" showGuides="1">
      <p:cViewPr varScale="1">
        <p:scale>
          <a:sx n="68" d="100"/>
          <a:sy n="68" d="100"/>
        </p:scale>
        <p:origin x="510" y="60"/>
      </p:cViewPr>
      <p:guideLst>
        <p:guide orient="horz" pos="1872"/>
        <p:guide orient="horz" pos="436"/>
        <p:guide orient="horz" pos="2976"/>
        <p:guide orient="horz" pos="3120"/>
        <p:guide orient="horz" pos="3997"/>
        <p:guide orient="horz" pos="981"/>
        <p:guide orient="horz" pos="672"/>
        <p:guide orient="horz" pos="799"/>
        <p:guide orient="horz" pos="3264"/>
        <p:guide orient="horz" pos="3407"/>
        <p:guide orient="horz" pos="2064"/>
        <p:guide orient="horz" pos="2208"/>
        <p:guide orient="horz" pos="1593"/>
        <p:guide orient="horz" pos="2496"/>
        <p:guide orient="horz" pos="2273"/>
        <p:guide orient="horz" pos="2832"/>
        <p:guide orient="horz" pos="1706"/>
        <p:guide pos="5624"/>
        <p:guide pos="295"/>
        <p:guide pos="2064"/>
        <p:guide pos="136"/>
        <p:guide pos="5465"/>
        <p:guide pos="5328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D819F-7D99-40E0-BF36-0B15C93444A2}" type="datetimeFigureOut">
              <a:rPr lang="en-GB" smtClean="0"/>
              <a:t>26/09/2017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9499A-A489-497B-A537-C496576C9C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579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9499A-A489-497B-A537-C496576C9C2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939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9499A-A489-497B-A537-C496576C9C2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916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3" y="297247"/>
            <a:ext cx="7488064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700011"/>
            <a:ext cx="7488065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0889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box -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1268413"/>
            <a:ext cx="8712200" cy="5589587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549810"/>
            <a:ext cx="5399087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Click to edit text, 18 </a:t>
            </a:r>
            <a:r>
              <a:rPr lang="en-US" dirty="0" err="1" smtClean="0"/>
              <a:t>pt</a:t>
            </a:r>
            <a:r>
              <a:rPr lang="en-US" dirty="0" smtClean="0"/>
              <a:t>, Regular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119813" y="1557338"/>
            <a:ext cx="2544406" cy="1439862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119813" y="3249613"/>
            <a:ext cx="2544406" cy="1439862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119813" y="4941888"/>
            <a:ext cx="2544406" cy="1439862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407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UM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2997200"/>
            <a:ext cx="8712200" cy="3860800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3287080"/>
            <a:ext cx="8207375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Click to edit text, 18 </a:t>
            </a:r>
            <a:r>
              <a:rPr lang="en-US" dirty="0" err="1" smtClean="0"/>
              <a:t>pt</a:t>
            </a:r>
            <a:r>
              <a:rPr lang="en-US" dirty="0" smtClean="0"/>
              <a:t>, Regular</a:t>
            </a:r>
          </a:p>
        </p:txBody>
      </p:sp>
    </p:spTree>
    <p:extLst>
      <p:ext uri="{BB962C8B-B14F-4D97-AF65-F5344CB8AC3E}">
        <p14:creationId xmlns:p14="http://schemas.microsoft.com/office/powerpoint/2010/main" val="780753069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UM box -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21988" y="2997200"/>
            <a:ext cx="8712200" cy="3860800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3287713"/>
            <a:ext cx="5399087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Click to edit text, 18 </a:t>
            </a:r>
            <a:r>
              <a:rPr lang="en-US" dirty="0" err="1" smtClean="0"/>
              <a:t>pt</a:t>
            </a:r>
            <a:r>
              <a:rPr lang="en-US" dirty="0" smtClean="0"/>
              <a:t>, Regular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119813" y="3249613"/>
            <a:ext cx="2555875" cy="1439862"/>
          </a:xfr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119813" y="4979566"/>
            <a:ext cx="2555875" cy="1439862"/>
          </a:xfr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514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UM box - 1 picture 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21988" y="2997200"/>
            <a:ext cx="8712200" cy="3860800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3287712"/>
            <a:ext cx="2555875" cy="5539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Click to edit text, 18 </a:t>
            </a:r>
            <a:r>
              <a:rPr lang="en-US" dirty="0" err="1" smtClean="0"/>
              <a:t>pt</a:t>
            </a:r>
            <a:r>
              <a:rPr lang="en-US" dirty="0" smtClean="0"/>
              <a:t>, Regular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3276601" y="3249612"/>
            <a:ext cx="5399088" cy="3167064"/>
          </a:xfr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712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UM box - 1 picture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21988" y="2997200"/>
            <a:ext cx="8712200" cy="3860800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3287081"/>
            <a:ext cx="4103687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Click to edit text, 18 </a:t>
            </a:r>
            <a:r>
              <a:rPr lang="en-US" dirty="0" err="1" smtClean="0"/>
              <a:t>pt</a:t>
            </a:r>
            <a:r>
              <a:rPr lang="en-US" dirty="0" smtClean="0"/>
              <a:t>, Regular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4788024" y="3249612"/>
            <a:ext cx="3887664" cy="3160713"/>
          </a:xfr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6325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UM box - 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2997200"/>
            <a:ext cx="8712200" cy="3860800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468313" y="3249613"/>
            <a:ext cx="2555875" cy="1439862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468313" y="4920064"/>
            <a:ext cx="2555875" cy="1439862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122457" y="3249613"/>
            <a:ext cx="2555875" cy="1439862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122457" y="4941466"/>
            <a:ext cx="2555875" cy="1439862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284284" y="3249613"/>
            <a:ext cx="2555875" cy="1439862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3284284" y="4947558"/>
            <a:ext cx="2555875" cy="1439862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fr-CH" dirty="0" smtClean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786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4689474"/>
            <a:ext cx="8712200" cy="2168525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4977507"/>
            <a:ext cx="8207375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Click to edit text, 18 </a:t>
            </a:r>
            <a:r>
              <a:rPr lang="en-US" dirty="0" err="1" smtClean="0"/>
              <a:t>pt</a:t>
            </a:r>
            <a:r>
              <a:rPr lang="en-US" dirty="0" smtClean="0"/>
              <a:t>, Regular</a:t>
            </a:r>
          </a:p>
        </p:txBody>
      </p:sp>
    </p:spTree>
    <p:extLst>
      <p:ext uri="{BB962C8B-B14F-4D97-AF65-F5344CB8AC3E}">
        <p14:creationId xmlns:p14="http://schemas.microsoft.com/office/powerpoint/2010/main" val="2687912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box - 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4689474"/>
            <a:ext cx="8712200" cy="2168525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63270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63270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4977507"/>
            <a:ext cx="5399087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Click to edit text, 18 </a:t>
            </a:r>
            <a:r>
              <a:rPr lang="en-US" dirty="0" err="1" smtClean="0"/>
              <a:t>pt</a:t>
            </a:r>
            <a:r>
              <a:rPr lang="en-US" dirty="0" smtClean="0"/>
              <a:t>, Regular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119813" y="4941887"/>
            <a:ext cx="2555875" cy="1474787"/>
          </a:xfr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882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box -  BIG pic in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557338"/>
            <a:ext cx="9144000" cy="5300662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fr-CH" dirty="0" smtClean="0"/>
              <a:t>Click icon zo add picture</a:t>
            </a:r>
            <a:endParaRPr lang="en-GB" dirty="0"/>
          </a:p>
        </p:txBody>
      </p:sp>
      <p:sp>
        <p:nvSpPr>
          <p:cNvPr id="2" name="Round Same Side Corner Rectangle 1"/>
          <p:cNvSpPr/>
          <p:nvPr userDrawn="1"/>
        </p:nvSpPr>
        <p:spPr>
          <a:xfrm>
            <a:off x="215900" y="4689474"/>
            <a:ext cx="8712200" cy="2168525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4977507"/>
            <a:ext cx="8207375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Click to edit text, 18 </a:t>
            </a:r>
            <a:r>
              <a:rPr lang="en-US" dirty="0" err="1" smtClean="0"/>
              <a:t>pt</a:t>
            </a:r>
            <a:r>
              <a:rPr lang="en-US" dirty="0" smtClean="0"/>
              <a:t>, Regular</a:t>
            </a:r>
          </a:p>
        </p:txBody>
      </p:sp>
    </p:spTree>
    <p:extLst>
      <p:ext uri="{BB962C8B-B14F-4D97-AF65-F5344CB8AC3E}">
        <p14:creationId xmlns:p14="http://schemas.microsoft.com/office/powerpoint/2010/main" val="2306714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557338"/>
            <a:ext cx="9144000" cy="5300662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350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1268413"/>
            <a:ext cx="8712200" cy="5589587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340768"/>
            <a:ext cx="8207375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Click to edit text, 18 </a:t>
            </a:r>
            <a:r>
              <a:rPr lang="en-US" dirty="0" err="1" smtClean="0"/>
              <a:t>pt</a:t>
            </a:r>
            <a:r>
              <a:rPr lang="en-US" dirty="0" smtClean="0"/>
              <a:t>, Regular</a:t>
            </a:r>
          </a:p>
        </p:txBody>
      </p:sp>
    </p:spTree>
    <p:extLst>
      <p:ext uri="{BB962C8B-B14F-4D97-AF65-F5344CB8AC3E}">
        <p14:creationId xmlns:p14="http://schemas.microsoft.com/office/powerpoint/2010/main" val="1993044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0" y="1557338"/>
            <a:ext cx="9144000" cy="5300662"/>
          </a:xfrm>
        </p:spPr>
        <p:txBody>
          <a:bodyPr/>
          <a:lstStyle>
            <a:lvl2pPr marL="457200" indent="0">
              <a:buNone/>
              <a:defRPr>
                <a:solidFill>
                  <a:schemeClr val="bg1"/>
                </a:solidFill>
              </a:defRPr>
            </a:lvl2pPr>
          </a:lstStyle>
          <a:p>
            <a:pPr lvl="1"/>
            <a:r>
              <a:rPr lang="en-US" dirty="0" smtClean="0"/>
              <a:t>Click to add content (table, graph,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134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placeholder BIG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1268413"/>
            <a:ext cx="8712200" cy="5589587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68312" y="1557338"/>
            <a:ext cx="8207376" cy="5300661"/>
          </a:xfrm>
        </p:spPr>
        <p:txBody>
          <a:bodyPr/>
          <a:lstStyle>
            <a:lvl2pPr marL="457200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0701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placeholdermedium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2997200"/>
            <a:ext cx="8712200" cy="3860800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68312" y="3212976"/>
            <a:ext cx="8207376" cy="3645023"/>
          </a:xfrm>
        </p:spPr>
        <p:txBody>
          <a:bodyPr/>
          <a:lstStyle>
            <a:lvl2pPr marL="457200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2609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Same Side Corner Rectangle 9"/>
          <p:cNvSpPr/>
          <p:nvPr userDrawn="1"/>
        </p:nvSpPr>
        <p:spPr>
          <a:xfrm>
            <a:off x="215900" y="1268413"/>
            <a:ext cx="8712200" cy="5589587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4038600" cy="482495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038600" cy="482495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119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the cour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68" y="2492896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753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/divider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34976" y="3176972"/>
            <a:ext cx="7058087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First chapter, 36 </a:t>
            </a:r>
            <a:r>
              <a:rPr lang="en-US" dirty="0" err="1" smtClean="0"/>
              <a:t>pt</a:t>
            </a:r>
            <a:r>
              <a:rPr lang="en-US" dirty="0" smtClean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934976" y="3753036"/>
            <a:ext cx="7058088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err="1" smtClean="0"/>
              <a:t>Sub-title</a:t>
            </a:r>
            <a:r>
              <a:rPr lang="fr-CH" dirty="0" smtClean="0"/>
              <a:t>, 24 pt, </a:t>
            </a:r>
            <a:r>
              <a:rPr lang="fr-CH" dirty="0" err="1" smtClean="0"/>
              <a:t>Italics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32" y="548071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6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pter/divider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34976" y="3176972"/>
            <a:ext cx="7058087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Second chapter, 36 </a:t>
            </a:r>
            <a:r>
              <a:rPr lang="en-US" dirty="0" err="1" smtClean="0"/>
              <a:t>pt</a:t>
            </a:r>
            <a:r>
              <a:rPr lang="en-US" dirty="0" smtClean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934976" y="3753036"/>
            <a:ext cx="7058088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err="1" smtClean="0"/>
              <a:t>Sub-title</a:t>
            </a:r>
            <a:r>
              <a:rPr lang="fr-CH" dirty="0" smtClean="0"/>
              <a:t>, 24 pt, </a:t>
            </a:r>
            <a:r>
              <a:rPr lang="fr-CH" dirty="0" err="1" smtClean="0"/>
              <a:t>Italics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32" y="548071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384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ter/divider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34976" y="3176972"/>
            <a:ext cx="7058087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Third chapter, 36 </a:t>
            </a:r>
            <a:r>
              <a:rPr lang="en-US" dirty="0" err="1" smtClean="0"/>
              <a:t>pt</a:t>
            </a:r>
            <a:r>
              <a:rPr lang="en-US" dirty="0" smtClean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934976" y="3753036"/>
            <a:ext cx="7058088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err="1" smtClean="0"/>
              <a:t>Sub-title</a:t>
            </a:r>
            <a:r>
              <a:rPr lang="fr-CH" dirty="0" smtClean="0"/>
              <a:t>, 24 pt, </a:t>
            </a:r>
            <a:r>
              <a:rPr lang="fr-CH" dirty="0" err="1" smtClean="0"/>
              <a:t>Italics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32" y="548071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304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ter/divider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34976" y="3176972"/>
            <a:ext cx="7058087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Fourth chapter, 36 </a:t>
            </a:r>
            <a:r>
              <a:rPr lang="en-US" dirty="0" err="1" smtClean="0"/>
              <a:t>pt</a:t>
            </a:r>
            <a:r>
              <a:rPr lang="en-US" dirty="0" smtClean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934976" y="3753036"/>
            <a:ext cx="7058088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err="1" smtClean="0"/>
              <a:t>Sub-title</a:t>
            </a:r>
            <a:r>
              <a:rPr lang="fr-CH" dirty="0" smtClean="0"/>
              <a:t>, 24 pt, </a:t>
            </a:r>
            <a:r>
              <a:rPr lang="fr-CH" dirty="0" err="1" smtClean="0"/>
              <a:t>Italics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32" y="548071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092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pter/divider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34976" y="3176972"/>
            <a:ext cx="7058087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Fifth chapter, 36 </a:t>
            </a:r>
            <a:r>
              <a:rPr lang="en-US" dirty="0" err="1" smtClean="0"/>
              <a:t>pt</a:t>
            </a:r>
            <a:r>
              <a:rPr lang="en-US" dirty="0" smtClean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934976" y="3753036"/>
            <a:ext cx="7058088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err="1" smtClean="0"/>
              <a:t>Sub-title</a:t>
            </a:r>
            <a:r>
              <a:rPr lang="fr-CH" dirty="0" smtClean="0"/>
              <a:t>, 24 pt, </a:t>
            </a:r>
            <a:r>
              <a:rPr lang="fr-CH" dirty="0" err="1" smtClean="0"/>
              <a:t>Italics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32" y="548071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659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f the cour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88" y="536769"/>
            <a:ext cx="2340869" cy="234086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92988" y="3176972"/>
            <a:ext cx="7500076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/>
            </a:lvl1pPr>
          </a:lstStyle>
          <a:p>
            <a:pPr lvl="0"/>
            <a:r>
              <a:rPr lang="en-US" dirty="0" smtClean="0"/>
              <a:t>Title of the course, 36 </a:t>
            </a:r>
            <a:r>
              <a:rPr lang="en-US" dirty="0" err="1" smtClean="0"/>
              <a:t>pt</a:t>
            </a:r>
            <a:r>
              <a:rPr lang="en-US" dirty="0" smtClean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492988" y="3753036"/>
            <a:ext cx="7500076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baseline="0"/>
            </a:lvl1pPr>
          </a:lstStyle>
          <a:p>
            <a:pPr lvl="0"/>
            <a:r>
              <a:rPr lang="fr-CH" dirty="0" err="1" smtClean="0"/>
              <a:t>Sub-title</a:t>
            </a:r>
            <a:r>
              <a:rPr lang="fr-CH" dirty="0" smtClean="0"/>
              <a:t>, 26 pt,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61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pter/divider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34976" y="3176972"/>
            <a:ext cx="7058087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Sixth chapter, 36 </a:t>
            </a:r>
            <a:r>
              <a:rPr lang="en-US" dirty="0" err="1" smtClean="0"/>
              <a:t>pt</a:t>
            </a:r>
            <a:r>
              <a:rPr lang="en-US" dirty="0" smtClean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934976" y="3753036"/>
            <a:ext cx="7058088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err="1" smtClean="0"/>
              <a:t>Sub-title</a:t>
            </a:r>
            <a:r>
              <a:rPr lang="fr-CH" dirty="0" smtClean="0"/>
              <a:t>, 24 pt, </a:t>
            </a:r>
            <a:r>
              <a:rPr lang="fr-CH" dirty="0" err="1" smtClean="0"/>
              <a:t>Italics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32" y="548071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378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hapter/divider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34976" y="3176972"/>
            <a:ext cx="7058087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Seventh chapter, 36 </a:t>
            </a:r>
            <a:r>
              <a:rPr lang="en-US" dirty="0" err="1" smtClean="0"/>
              <a:t>pt</a:t>
            </a:r>
            <a:r>
              <a:rPr lang="en-US" dirty="0" smtClean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934976" y="3753036"/>
            <a:ext cx="7058088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err="1" smtClean="0"/>
              <a:t>Sub-title</a:t>
            </a:r>
            <a:r>
              <a:rPr lang="fr-CH" dirty="0" smtClean="0"/>
              <a:t>, 24 pt, </a:t>
            </a:r>
            <a:r>
              <a:rPr lang="fr-CH" dirty="0" err="1" smtClean="0"/>
              <a:t>Italics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32" y="548071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578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pter/divider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34976" y="3176972"/>
            <a:ext cx="7058087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Eighth chapter, 36 </a:t>
            </a:r>
            <a:r>
              <a:rPr lang="en-US" dirty="0" err="1" smtClean="0"/>
              <a:t>pt</a:t>
            </a:r>
            <a:r>
              <a:rPr lang="en-US" dirty="0" smtClean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934976" y="3753036"/>
            <a:ext cx="7058088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err="1" smtClean="0"/>
              <a:t>Sub-title</a:t>
            </a:r>
            <a:r>
              <a:rPr lang="fr-CH" dirty="0" smtClean="0"/>
              <a:t>, 24 pt, </a:t>
            </a:r>
            <a:r>
              <a:rPr lang="fr-CH" dirty="0" err="1" smtClean="0"/>
              <a:t>Italics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32" y="548071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81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C90A0D-171E-47DA-8FCF-1CA5DAEE0DF7}" type="datetimeFigureOut">
              <a:rPr lang="en-GB" smtClean="0"/>
              <a:t>26/09/2017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3CEB3A-F315-4D49-AA42-EAB4726FBA5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922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C90A0D-171E-47DA-8FCF-1CA5DAEE0DF7}" type="datetimeFigureOut">
              <a:rPr lang="en-GB" smtClean="0"/>
              <a:t>26/09/2017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3CEB3A-F315-4D49-AA42-EAB4726FBA5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391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C90A0D-171E-47DA-8FCF-1CA5DAEE0DF7}" type="datetimeFigureOut">
              <a:rPr lang="en-GB" smtClean="0"/>
              <a:t>26/09/2017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3CEB3A-F315-4D49-AA42-EAB4726FBA5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77469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C90A0D-171E-47DA-8FCF-1CA5DAEE0DF7}" type="datetimeFigureOut">
              <a:rPr lang="en-GB" smtClean="0"/>
              <a:t>26/09/2017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3CEB3A-F315-4D49-AA42-EAB4726FBA5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05834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C90A0D-171E-47DA-8FCF-1CA5DAEE0DF7}" type="datetimeFigureOut">
              <a:rPr lang="en-GB" smtClean="0"/>
              <a:t>26/09/2017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3CEB3A-F315-4D49-AA42-EAB4726FBA5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21309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C90A0D-171E-47DA-8FCF-1CA5DAEE0DF7}" type="datetimeFigureOut">
              <a:rPr lang="en-GB" smtClean="0"/>
              <a:t>26/09/2017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3CEB3A-F315-4D49-AA42-EAB4726FBA5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0111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C90A0D-171E-47DA-8FCF-1CA5DAEE0DF7}" type="datetimeFigureOut">
              <a:rPr lang="en-GB" smtClean="0"/>
              <a:t>26/09/2017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3CEB3A-F315-4D49-AA42-EAB4726FBA5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525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of objectiv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69082" y="282352"/>
            <a:ext cx="7523990" cy="518356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smtClean="0"/>
              <a:t>Learning objectives,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714400"/>
            <a:ext cx="7524748" cy="410344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400" i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In this module you will learn…24pt</a:t>
            </a:r>
            <a:endParaRPr lang="en-GB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115616" y="1929335"/>
            <a:ext cx="4717206" cy="369332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First objective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66043" y="1808820"/>
            <a:ext cx="505557" cy="523220"/>
          </a:xfr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 smtClean="0"/>
              <a:t>1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66043" y="2761770"/>
            <a:ext cx="505557" cy="523220"/>
          </a:xfr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 smtClean="0"/>
              <a:t>2</a:t>
            </a:r>
            <a:endParaRPr lang="en-GB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66043" y="3714720"/>
            <a:ext cx="505557" cy="523220"/>
          </a:xfr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 smtClean="0"/>
              <a:t>3</a:t>
            </a:r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6043" y="4667670"/>
            <a:ext cx="505557" cy="523220"/>
          </a:xfr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 smtClean="0"/>
              <a:t>4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66043" y="5620621"/>
            <a:ext cx="505557" cy="523220"/>
          </a:xfr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 smtClean="0"/>
              <a:t>5</a:t>
            </a:r>
            <a:endParaRPr lang="en-GB" dirty="0"/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20" hasCustomPrompt="1"/>
          </p:nvPr>
        </p:nvSpPr>
        <p:spPr>
          <a:xfrm>
            <a:off x="1115616" y="5745761"/>
            <a:ext cx="4717206" cy="369332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Fifth objective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21" hasCustomPrompt="1"/>
          </p:nvPr>
        </p:nvSpPr>
        <p:spPr>
          <a:xfrm>
            <a:off x="1115616" y="4791656"/>
            <a:ext cx="4717206" cy="369332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Fourth objective</a:t>
            </a:r>
          </a:p>
        </p:txBody>
      </p:sp>
      <p:sp>
        <p:nvSpPr>
          <p:cNvPr id="19" name="Text Placehold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1115616" y="3837549"/>
            <a:ext cx="4717206" cy="369332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Third objective</a:t>
            </a:r>
          </a:p>
        </p:txBody>
      </p:sp>
      <p:sp>
        <p:nvSpPr>
          <p:cNvPr id="20" name="Text Placeholder 21"/>
          <p:cNvSpPr>
            <a:spLocks noGrp="1"/>
          </p:cNvSpPr>
          <p:nvPr>
            <p:ph type="body" sz="quarter" idx="23" hasCustomPrompt="1"/>
          </p:nvPr>
        </p:nvSpPr>
        <p:spPr>
          <a:xfrm>
            <a:off x="1115616" y="2883442"/>
            <a:ext cx="4717206" cy="369332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Second objective</a:t>
            </a:r>
          </a:p>
        </p:txBody>
      </p:sp>
    </p:spTree>
    <p:extLst>
      <p:ext uri="{BB962C8B-B14F-4D97-AF65-F5344CB8AC3E}">
        <p14:creationId xmlns:p14="http://schemas.microsoft.com/office/powerpoint/2010/main" val="4112137753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295" userDrawn="1">
          <p15:clr>
            <a:srgbClr val="FBAE40"/>
          </p15:clr>
        </p15:guide>
        <p15:guide id="2" orient="horz" pos="1389" userDrawn="1">
          <p15:clr>
            <a:srgbClr val="FBAE40"/>
          </p15:clr>
        </p15:guide>
        <p15:guide id="5" orient="horz" pos="3793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of chapter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69082" y="282352"/>
            <a:ext cx="7523990" cy="518356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err="1" smtClean="0"/>
              <a:t>Chapters</a:t>
            </a:r>
            <a:r>
              <a:rPr lang="fr-CH" dirty="0" smtClean="0"/>
              <a:t> of the course, 28 pt, Bold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66043" y="1808820"/>
            <a:ext cx="3385877" cy="400110"/>
          </a:xfrm>
        </p:spPr>
        <p:txBody>
          <a:bodyPr wrap="square" lIns="0">
            <a:sp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 smtClean="0"/>
              <a:t>First </a:t>
            </a:r>
            <a:r>
              <a:rPr lang="fr-CH" dirty="0" err="1" smtClean="0"/>
              <a:t>chapter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468313" y="2704854"/>
            <a:ext cx="3383607" cy="400110"/>
          </a:xfrm>
        </p:spPr>
        <p:txBody>
          <a:bodyPr wrap="square" lIns="0">
            <a:sp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smtClean="0"/>
              <a:t>Second </a:t>
            </a:r>
            <a:r>
              <a:rPr lang="fr-CH" dirty="0" err="1" smtClean="0"/>
              <a:t>chapter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8313" y="3609020"/>
            <a:ext cx="3383607" cy="400110"/>
          </a:xfrm>
        </p:spPr>
        <p:txBody>
          <a:bodyPr wrap="square" lIns="0">
            <a:spAutoFit/>
          </a:bodyPr>
          <a:lstStyle>
            <a:lvl1pPr marL="0" indent="0"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sz="2000" dirty="0" err="1" smtClean="0"/>
              <a:t>Third</a:t>
            </a:r>
            <a:r>
              <a:rPr lang="fr-CH" sz="2000" dirty="0" smtClean="0"/>
              <a:t> </a:t>
            </a:r>
            <a:r>
              <a:rPr lang="fr-CH" dirty="0" err="1" smtClean="0"/>
              <a:t>chapter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6043" y="4505054"/>
            <a:ext cx="3385877" cy="400110"/>
          </a:xfrm>
        </p:spPr>
        <p:txBody>
          <a:bodyPr wrap="square" lIns="0">
            <a:sp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chapter</a:t>
            </a:r>
            <a:endParaRPr lang="en-GB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468313" y="5405154"/>
            <a:ext cx="3383607" cy="400110"/>
          </a:xfrm>
        </p:spPr>
        <p:txBody>
          <a:bodyPr wrap="square" lIns="0">
            <a:sp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chapter</a:t>
            </a:r>
            <a:endParaRPr lang="en-GB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51" y="1808820"/>
            <a:ext cx="3384811" cy="400110"/>
          </a:xfrm>
        </p:spPr>
        <p:txBody>
          <a:bodyPr wrap="square" lIns="0">
            <a:spAutoFit/>
          </a:bodyPr>
          <a:lstStyle>
            <a:lvl1pPr marL="0" indent="0"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sz="2000" dirty="0" err="1" smtClean="0"/>
              <a:t>Sixth</a:t>
            </a:r>
            <a:r>
              <a:rPr lang="fr-CH" sz="2000" dirty="0" smtClean="0"/>
              <a:t> </a:t>
            </a:r>
            <a:r>
              <a:rPr lang="fr-CH" sz="2000" dirty="0" err="1" smtClean="0"/>
              <a:t>chapter</a:t>
            </a:r>
            <a:endParaRPr lang="en-GB" dirty="0"/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5040052" y="2704854"/>
            <a:ext cx="3384810" cy="400110"/>
          </a:xfrm>
        </p:spPr>
        <p:txBody>
          <a:bodyPr wrap="square" lIns="0">
            <a:spAutoFit/>
          </a:bodyPr>
          <a:lstStyle>
            <a:lvl1pPr marL="0" indent="0"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sz="2000" dirty="0" err="1" smtClean="0"/>
              <a:t>Seventh</a:t>
            </a:r>
            <a:r>
              <a:rPr lang="fr-CH" sz="2000" dirty="0" smtClean="0"/>
              <a:t> </a:t>
            </a:r>
            <a:r>
              <a:rPr lang="fr-CH" sz="2000" dirty="0" err="1" smtClean="0"/>
              <a:t>chapter</a:t>
            </a:r>
            <a:endParaRPr lang="en-GB" dirty="0"/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24" hasCustomPrompt="1"/>
          </p:nvPr>
        </p:nvSpPr>
        <p:spPr>
          <a:xfrm>
            <a:off x="5040052" y="3609020"/>
            <a:ext cx="3384810" cy="400110"/>
          </a:xfrm>
        </p:spPr>
        <p:txBody>
          <a:bodyPr wrap="square" lIns="0">
            <a:spAutoFit/>
          </a:bodyPr>
          <a:lstStyle>
            <a:lvl1pPr marL="0" indent="0"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sz="2000" dirty="0" smtClean="0"/>
              <a:t>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932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divider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4" y="3176972"/>
            <a:ext cx="7524750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 of the chapter, 36 </a:t>
            </a:r>
            <a:r>
              <a:rPr lang="en-US" dirty="0" err="1" smtClean="0"/>
              <a:t>pt</a:t>
            </a:r>
            <a:r>
              <a:rPr lang="en-US" dirty="0" smtClean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3753036"/>
            <a:ext cx="7524751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 err="1" smtClean="0"/>
              <a:t>Sub-title</a:t>
            </a:r>
            <a:r>
              <a:rPr lang="fr-CH" dirty="0" smtClean="0"/>
              <a:t>, 24 pt, </a:t>
            </a:r>
            <a:r>
              <a:rPr lang="fr-CH" dirty="0" err="1" smtClean="0"/>
              <a:t>Italics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32" y="548071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038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 + 9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75469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50482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460058" y="1557338"/>
            <a:ext cx="2555875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460058" y="3249613"/>
            <a:ext cx="2555875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460058" y="4933358"/>
            <a:ext cx="2555875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3252376" y="1557338"/>
            <a:ext cx="2615024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0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3252376" y="3249613"/>
            <a:ext cx="2615024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1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3252376" y="4934876"/>
            <a:ext cx="2615024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8" hasCustomPrompt="1"/>
          </p:nvPr>
        </p:nvSpPr>
        <p:spPr>
          <a:xfrm>
            <a:off x="6116381" y="1557338"/>
            <a:ext cx="2559307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3" name="Picture Placeholder 15"/>
          <p:cNvSpPr>
            <a:spLocks noGrp="1"/>
          </p:cNvSpPr>
          <p:nvPr>
            <p:ph type="pic" sz="quarter" idx="19" hasCustomPrompt="1"/>
          </p:nvPr>
        </p:nvSpPr>
        <p:spPr>
          <a:xfrm>
            <a:off x="6116381" y="3249613"/>
            <a:ext cx="2559307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4" name="Picture Placeholder 15"/>
          <p:cNvSpPr>
            <a:spLocks noGrp="1"/>
          </p:cNvSpPr>
          <p:nvPr>
            <p:ph type="pic" sz="quarter" idx="20" hasCustomPrompt="1"/>
          </p:nvPr>
        </p:nvSpPr>
        <p:spPr>
          <a:xfrm>
            <a:off x="6119813" y="4923310"/>
            <a:ext cx="2559307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8248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box - 9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1268413"/>
            <a:ext cx="8712200" cy="5589587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692696"/>
            <a:ext cx="7524750" cy="50482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460058" y="1557338"/>
            <a:ext cx="2555875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460058" y="3249613"/>
            <a:ext cx="2555875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460058" y="4933358"/>
            <a:ext cx="2555875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3252376" y="1557338"/>
            <a:ext cx="2615024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0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3252376" y="3249613"/>
            <a:ext cx="2615024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1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3252376" y="4934876"/>
            <a:ext cx="2615024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8" hasCustomPrompt="1"/>
          </p:nvPr>
        </p:nvSpPr>
        <p:spPr>
          <a:xfrm>
            <a:off x="6116381" y="1557338"/>
            <a:ext cx="2559307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3" name="Picture Placeholder 15"/>
          <p:cNvSpPr>
            <a:spLocks noGrp="1"/>
          </p:cNvSpPr>
          <p:nvPr>
            <p:ph type="pic" sz="quarter" idx="19" hasCustomPrompt="1"/>
          </p:nvPr>
        </p:nvSpPr>
        <p:spPr>
          <a:xfrm>
            <a:off x="6116381" y="3249613"/>
            <a:ext cx="2559307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4" name="Picture Placeholder 15"/>
          <p:cNvSpPr>
            <a:spLocks noGrp="1"/>
          </p:cNvSpPr>
          <p:nvPr>
            <p:ph type="pic" sz="quarter" idx="20" hasCustomPrompt="1"/>
          </p:nvPr>
        </p:nvSpPr>
        <p:spPr>
          <a:xfrm>
            <a:off x="6119813" y="4923310"/>
            <a:ext cx="2559307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42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box - 3 pictures on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1268413"/>
            <a:ext cx="8712200" cy="5589587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50482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460058" y="1557338"/>
            <a:ext cx="2555875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3252376" y="1557338"/>
            <a:ext cx="2615024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8" hasCustomPrompt="1"/>
          </p:nvPr>
        </p:nvSpPr>
        <p:spPr>
          <a:xfrm>
            <a:off x="6116381" y="1557338"/>
            <a:ext cx="2559307" cy="14398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68313" y="3249613"/>
            <a:ext cx="8207375" cy="276999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Click to edit text, 18 </a:t>
            </a:r>
            <a:r>
              <a:rPr lang="en-US" dirty="0" err="1" smtClean="0"/>
              <a:t>pt</a:t>
            </a:r>
            <a:r>
              <a:rPr lang="en-US" dirty="0" smtClean="0"/>
              <a:t>, regular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0798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>
            <a:off x="3203848" y="-371244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Isosceles Triangle 7"/>
          <p:cNvSpPr/>
          <p:nvPr/>
        </p:nvSpPr>
        <p:spPr>
          <a:xfrm>
            <a:off x="8604448" y="-206290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Isosceles Triangle 8"/>
          <p:cNvSpPr/>
          <p:nvPr/>
        </p:nvSpPr>
        <p:spPr>
          <a:xfrm>
            <a:off x="395536" y="-171400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Isosceles Triangle 10"/>
          <p:cNvSpPr/>
          <p:nvPr/>
        </p:nvSpPr>
        <p:spPr>
          <a:xfrm>
            <a:off x="2915816" y="-20740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Isosceles Triangle 11"/>
          <p:cNvSpPr/>
          <p:nvPr/>
        </p:nvSpPr>
        <p:spPr>
          <a:xfrm>
            <a:off x="3203848" y="-20740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Isosceles Triangle 12"/>
          <p:cNvSpPr/>
          <p:nvPr/>
        </p:nvSpPr>
        <p:spPr>
          <a:xfrm>
            <a:off x="5796136" y="-20740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Isosceles Triangle 13"/>
          <p:cNvSpPr/>
          <p:nvPr/>
        </p:nvSpPr>
        <p:spPr>
          <a:xfrm>
            <a:off x="6048164" y="-20740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Isosceles Triangle 15"/>
          <p:cNvSpPr/>
          <p:nvPr/>
        </p:nvSpPr>
        <p:spPr>
          <a:xfrm>
            <a:off x="9180512" y="292494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Isosceles Triangle 16"/>
          <p:cNvSpPr/>
          <p:nvPr/>
        </p:nvSpPr>
        <p:spPr>
          <a:xfrm>
            <a:off x="9180512" y="3176972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Isosceles Triangle 17"/>
          <p:cNvSpPr/>
          <p:nvPr/>
        </p:nvSpPr>
        <p:spPr>
          <a:xfrm>
            <a:off x="9180512" y="4617467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Isosceles Triangle 18"/>
          <p:cNvSpPr/>
          <p:nvPr/>
        </p:nvSpPr>
        <p:spPr>
          <a:xfrm>
            <a:off x="9180512" y="4869880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Isosceles Triangle 19"/>
          <p:cNvSpPr/>
          <p:nvPr/>
        </p:nvSpPr>
        <p:spPr>
          <a:xfrm>
            <a:off x="9180512" y="6309320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Isosceles Triangle 20"/>
          <p:cNvSpPr/>
          <p:nvPr/>
        </p:nvSpPr>
        <p:spPr>
          <a:xfrm>
            <a:off x="-252536" y="148478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Isosceles Triangle 22"/>
          <p:cNvSpPr/>
          <p:nvPr/>
        </p:nvSpPr>
        <p:spPr>
          <a:xfrm>
            <a:off x="-252536" y="292494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Isosceles Triangle 23"/>
          <p:cNvSpPr/>
          <p:nvPr/>
        </p:nvSpPr>
        <p:spPr>
          <a:xfrm>
            <a:off x="-252536" y="3157848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Isosceles Triangle 24"/>
          <p:cNvSpPr/>
          <p:nvPr/>
        </p:nvSpPr>
        <p:spPr>
          <a:xfrm>
            <a:off x="-216532" y="4617132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Isosceles Triangle 25"/>
          <p:cNvSpPr/>
          <p:nvPr/>
        </p:nvSpPr>
        <p:spPr>
          <a:xfrm>
            <a:off x="-211990" y="4869880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Isosceles Triangle 26"/>
          <p:cNvSpPr/>
          <p:nvPr/>
        </p:nvSpPr>
        <p:spPr>
          <a:xfrm>
            <a:off x="-218710" y="6309320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Isosceles Triangle 27"/>
          <p:cNvSpPr/>
          <p:nvPr/>
        </p:nvSpPr>
        <p:spPr>
          <a:xfrm>
            <a:off x="-216532" y="620688"/>
            <a:ext cx="144016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Isosceles Triangle 28"/>
          <p:cNvSpPr/>
          <p:nvPr/>
        </p:nvSpPr>
        <p:spPr>
          <a:xfrm>
            <a:off x="-396552" y="4870914"/>
            <a:ext cx="144016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Isosceles Triangle 29"/>
          <p:cNvSpPr/>
          <p:nvPr/>
        </p:nvSpPr>
        <p:spPr>
          <a:xfrm>
            <a:off x="-216532" y="980728"/>
            <a:ext cx="144016" cy="144016"/>
          </a:xfrm>
          <a:prstGeom prst="triangle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Isosceles Triangle 30"/>
          <p:cNvSpPr/>
          <p:nvPr/>
        </p:nvSpPr>
        <p:spPr>
          <a:xfrm>
            <a:off x="-216532" y="1196405"/>
            <a:ext cx="144016" cy="144016"/>
          </a:xfrm>
          <a:prstGeom prst="triangle">
            <a:avLst/>
          </a:prstGeom>
          <a:solidFill>
            <a:schemeClr val="accent5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Isosceles Triangle 31"/>
          <p:cNvSpPr/>
          <p:nvPr/>
        </p:nvSpPr>
        <p:spPr>
          <a:xfrm>
            <a:off x="-432556" y="2924944"/>
            <a:ext cx="144016" cy="144016"/>
          </a:xfrm>
          <a:prstGeom prst="triangle">
            <a:avLst/>
          </a:prstGeom>
          <a:solidFill>
            <a:schemeClr val="accent5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Isosceles Triangle 32"/>
          <p:cNvSpPr/>
          <p:nvPr/>
        </p:nvSpPr>
        <p:spPr>
          <a:xfrm>
            <a:off x="-396552" y="4617132"/>
            <a:ext cx="144016" cy="144016"/>
          </a:xfrm>
          <a:prstGeom prst="triangle">
            <a:avLst/>
          </a:prstGeom>
          <a:solidFill>
            <a:schemeClr val="accent5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Isosceles Triangle 33"/>
          <p:cNvSpPr/>
          <p:nvPr/>
        </p:nvSpPr>
        <p:spPr>
          <a:xfrm>
            <a:off x="-252536" y="1736155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Isosceles Triangle 35"/>
          <p:cNvSpPr/>
          <p:nvPr/>
        </p:nvSpPr>
        <p:spPr>
          <a:xfrm>
            <a:off x="-216532" y="5120705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Isosceles Triangle 36"/>
          <p:cNvSpPr/>
          <p:nvPr/>
        </p:nvSpPr>
        <p:spPr>
          <a:xfrm>
            <a:off x="-252536" y="3429000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582" y="267769"/>
            <a:ext cx="719329" cy="719329"/>
          </a:xfrm>
          <a:prstGeom prst="rect">
            <a:avLst/>
          </a:prstGeom>
        </p:spPr>
      </p:pic>
      <p:sp>
        <p:nvSpPr>
          <p:cNvPr id="41" name="Isosceles Triangle 40"/>
          <p:cNvSpPr/>
          <p:nvPr/>
        </p:nvSpPr>
        <p:spPr>
          <a:xfrm>
            <a:off x="143892" y="-171400"/>
            <a:ext cx="144016" cy="144016"/>
          </a:xfrm>
          <a:prstGeom prst="triangle">
            <a:avLst/>
          </a:prstGeom>
          <a:solidFill>
            <a:schemeClr val="accent5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Isosceles Triangle 41"/>
          <p:cNvSpPr/>
          <p:nvPr/>
        </p:nvSpPr>
        <p:spPr>
          <a:xfrm>
            <a:off x="8856092" y="-207404"/>
            <a:ext cx="144016" cy="144016"/>
          </a:xfrm>
          <a:prstGeom prst="triangle">
            <a:avLst/>
          </a:prstGeom>
          <a:solidFill>
            <a:schemeClr val="accent5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Isosceles Triangle 42"/>
          <p:cNvSpPr/>
          <p:nvPr/>
        </p:nvSpPr>
        <p:spPr>
          <a:xfrm>
            <a:off x="-432556" y="1484784"/>
            <a:ext cx="144016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Title Placeholder 43"/>
          <p:cNvSpPr>
            <a:spLocks noGrp="1"/>
          </p:cNvSpPr>
          <p:nvPr>
            <p:ph type="title"/>
          </p:nvPr>
        </p:nvSpPr>
        <p:spPr>
          <a:xfrm>
            <a:off x="482860" y="-18256"/>
            <a:ext cx="7510203" cy="1143000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/>
            <a:r>
              <a:rPr lang="en-US" dirty="0" smtClean="0"/>
              <a:t>Second level, 14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2"/>
            <a:r>
              <a:rPr lang="en-US" dirty="0" smtClean="0"/>
              <a:t>Third level, 14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3"/>
            <a:r>
              <a:rPr lang="en-US" dirty="0" smtClean="0"/>
              <a:t>Fourth level, 12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4"/>
            <a:r>
              <a:rPr lang="en-US" dirty="0" smtClean="0"/>
              <a:t>Fifth level, 12 </a:t>
            </a:r>
            <a:r>
              <a:rPr lang="en-US" dirty="0" err="1" smtClean="0"/>
              <a:t>pt</a:t>
            </a:r>
            <a:endParaRPr lang="fr-CH" dirty="0" smtClean="0"/>
          </a:p>
        </p:txBody>
      </p:sp>
      <p:sp>
        <p:nvSpPr>
          <p:cNvPr id="46" name="Isosceles Triangle 45"/>
          <p:cNvSpPr/>
          <p:nvPr/>
        </p:nvSpPr>
        <p:spPr>
          <a:xfrm>
            <a:off x="-469535" y="3157848"/>
            <a:ext cx="144016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/>
          <p:cNvSpPr/>
          <p:nvPr/>
        </p:nvSpPr>
        <p:spPr>
          <a:xfrm>
            <a:off x="-2988840" y="-171400"/>
            <a:ext cx="2700300" cy="6526163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-2718810" y="8620"/>
            <a:ext cx="148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TIPS</a:t>
            </a:r>
            <a:endParaRPr lang="en-GB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9144508" y="-837364"/>
            <a:ext cx="2736304" cy="3546263"/>
            <a:chOff x="9144508" y="-837364"/>
            <a:chExt cx="2736304" cy="3546263"/>
          </a:xfrm>
        </p:grpSpPr>
        <p:sp>
          <p:nvSpPr>
            <p:cNvPr id="51" name="Isosceles Triangle 50"/>
            <p:cNvSpPr/>
            <p:nvPr/>
          </p:nvSpPr>
          <p:spPr>
            <a:xfrm>
              <a:off x="9144508" y="1484784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9396536" y="-837364"/>
              <a:ext cx="2484276" cy="354626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648564" y="-639452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>LEGENDA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54" name="Isosceles Triangle 53"/>
            <p:cNvSpPr/>
            <p:nvPr/>
          </p:nvSpPr>
          <p:spPr>
            <a:xfrm>
              <a:off x="9612560" y="-135396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65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783607" y="-212050"/>
              <a:ext cx="1944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baseline="0" dirty="0" smtClean="0">
                  <a:solidFill>
                    <a:schemeClr val="bg1"/>
                  </a:solidFill>
                </a:rPr>
                <a:t>MAIN GRID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Isosceles Triangle 55"/>
            <p:cNvSpPr/>
            <p:nvPr/>
          </p:nvSpPr>
          <p:spPr>
            <a:xfrm>
              <a:off x="9612700" y="404584"/>
              <a:ext cx="144016" cy="14401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756720" y="302965"/>
              <a:ext cx="1809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baseline="0" dirty="0" smtClean="0">
                  <a:solidFill>
                    <a:schemeClr val="bg1"/>
                  </a:solidFill>
                </a:rPr>
                <a:t>TITLES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Isosceles Triangle 57"/>
            <p:cNvSpPr/>
            <p:nvPr/>
          </p:nvSpPr>
          <p:spPr>
            <a:xfrm>
              <a:off x="9620136" y="1007346"/>
              <a:ext cx="144016" cy="144016"/>
            </a:xfrm>
            <a:prstGeom prst="triangle">
              <a:avLst/>
            </a:prstGeom>
            <a:solidFill>
              <a:srgbClr val="AAC9DA"/>
            </a:solidFill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9756720" y="951055"/>
              <a:ext cx="1809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baseline="0" dirty="0" smtClean="0">
                  <a:solidFill>
                    <a:schemeClr val="bg1"/>
                  </a:solidFill>
                </a:rPr>
                <a:t>SUBTITLES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Isosceles Triangle 59"/>
            <p:cNvSpPr/>
            <p:nvPr/>
          </p:nvSpPr>
          <p:spPr>
            <a:xfrm>
              <a:off x="9620403" y="1547639"/>
              <a:ext cx="144016" cy="144016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813174" y="1484784"/>
              <a:ext cx="1809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baseline="0" dirty="0" smtClean="0">
                  <a:solidFill>
                    <a:schemeClr val="bg1"/>
                  </a:solidFill>
                </a:rPr>
                <a:t>WHITE BOXES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Isosceles Triangle 61"/>
            <p:cNvSpPr/>
            <p:nvPr/>
          </p:nvSpPr>
          <p:spPr>
            <a:xfrm>
              <a:off x="9576556" y="2105444"/>
              <a:ext cx="144016" cy="14401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9792580" y="1999873"/>
              <a:ext cx="1809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baseline="0" dirty="0" smtClean="0">
                  <a:solidFill>
                    <a:schemeClr val="bg1"/>
                  </a:solidFill>
                </a:rPr>
                <a:t>TEXT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4" name="Isosceles Triangle 63"/>
          <p:cNvSpPr/>
          <p:nvPr/>
        </p:nvSpPr>
        <p:spPr>
          <a:xfrm>
            <a:off x="401650" y="-199020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16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49" r:id="rId3"/>
    <p:sldLayoutId id="2147483650" r:id="rId4"/>
    <p:sldLayoutId id="2147483679" r:id="rId5"/>
    <p:sldLayoutId id="2147483660" r:id="rId6"/>
    <p:sldLayoutId id="2147483651" r:id="rId7"/>
    <p:sldLayoutId id="2147483661" r:id="rId8"/>
    <p:sldLayoutId id="2147483677" r:id="rId9"/>
    <p:sldLayoutId id="2147483663" r:id="rId10"/>
    <p:sldLayoutId id="2147483662" r:id="rId11"/>
    <p:sldLayoutId id="2147483666" r:id="rId12"/>
    <p:sldLayoutId id="2147483667" r:id="rId13"/>
    <p:sldLayoutId id="2147483678" r:id="rId14"/>
    <p:sldLayoutId id="2147483665" r:id="rId15"/>
    <p:sldLayoutId id="2147483668" r:id="rId16"/>
    <p:sldLayoutId id="2147483669" r:id="rId17"/>
    <p:sldLayoutId id="2147483670" r:id="rId18"/>
    <p:sldLayoutId id="2147483676" r:id="rId19"/>
    <p:sldLayoutId id="2147483671" r:id="rId20"/>
    <p:sldLayoutId id="2147483672" r:id="rId21"/>
    <p:sldLayoutId id="2147483673" r:id="rId22"/>
    <p:sldLayoutId id="2147483652" r:id="rId23"/>
    <p:sldLayoutId id="2147483674" r:id="rId24"/>
    <p:sldLayoutId id="2147483680" r:id="rId25"/>
    <p:sldLayoutId id="2147483681" r:id="rId26"/>
    <p:sldLayoutId id="2147483682" r:id="rId27"/>
    <p:sldLayoutId id="2147483683" r:id="rId28"/>
    <p:sldLayoutId id="2147483684" r:id="rId29"/>
    <p:sldLayoutId id="2147483685" r:id="rId30"/>
    <p:sldLayoutId id="2147483686" r:id="rId31"/>
    <p:sldLayoutId id="2147483687" r:id="rId32"/>
    <p:sldLayoutId id="2147483653" r:id="rId33"/>
    <p:sldLayoutId id="2147483654" r:id="rId34"/>
    <p:sldLayoutId id="2147483655" r:id="rId35"/>
    <p:sldLayoutId id="2147483656" r:id="rId36"/>
    <p:sldLayoutId id="2147483657" r:id="rId37"/>
    <p:sldLayoutId id="2147483658" r:id="rId38"/>
    <p:sldLayoutId id="2147483659" r:id="rId3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36" userDrawn="1">
          <p15:clr>
            <a:srgbClr val="F26B43"/>
          </p15:clr>
        </p15:guide>
        <p15:guide id="2" pos="5624" userDrawn="1">
          <p15:clr>
            <a:srgbClr val="F26B43"/>
          </p15:clr>
        </p15:guide>
        <p15:guide id="3" pos="295" userDrawn="1">
          <p15:clr>
            <a:srgbClr val="FDE53C"/>
          </p15:clr>
        </p15:guide>
        <p15:guide id="4" pos="5465" userDrawn="1">
          <p15:clr>
            <a:srgbClr val="FDE53C"/>
          </p15:clr>
        </p15:guide>
        <p15:guide id="5" orient="horz" pos="436" userDrawn="1">
          <p15:clr>
            <a:srgbClr val="A4A3A4"/>
          </p15:clr>
        </p15:guide>
        <p15:guide id="6" orient="horz" pos="663" userDrawn="1">
          <p15:clr>
            <a:srgbClr val="A4A3A4"/>
          </p15:clr>
        </p15:guide>
        <p15:guide id="7" orient="horz" pos="799" userDrawn="1">
          <p15:clr>
            <a:srgbClr val="F26B43"/>
          </p15:clr>
        </p15:guide>
        <p15:guide id="8" orient="horz" pos="981" userDrawn="1">
          <p15:clr>
            <a:srgbClr val="A4A3A4"/>
          </p15:clr>
        </p15:guide>
        <p15:guide id="9" orient="horz" pos="1139" userDrawn="1">
          <p15:clr>
            <a:srgbClr val="FDE53C"/>
          </p15:clr>
        </p15:guide>
        <p15:guide id="10" orient="horz" pos="2205" userDrawn="1">
          <p15:clr>
            <a:srgbClr val="FDE53C"/>
          </p15:clr>
        </p15:guide>
        <p15:guide id="11" orient="horz" pos="3271" userDrawn="1">
          <p15:clr>
            <a:srgbClr val="FDE53C"/>
          </p15:clr>
        </p15:guide>
        <p15:guide id="12" orient="horz" pos="4042" userDrawn="1">
          <p15:clr>
            <a:srgbClr val="FDE53C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6.pn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smb-dep.web.cern.ch/en/Waste/Chemical_waste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safety-rules-regulations/en/rules/byDomain/Pages/C.aspx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/>
              <a:t>Phénomènes dangereux d’origine chimique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984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Physical hazards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743200" y="1808163"/>
            <a:ext cx="5932488" cy="830997"/>
          </a:xfrm>
        </p:spPr>
        <p:txBody>
          <a:bodyPr/>
          <a:lstStyle/>
          <a:p>
            <a:r>
              <a:rPr lang="en-GB" dirty="0" smtClean="0"/>
              <a:t>Substances which can provoke or aggravate a </a:t>
            </a:r>
            <a:r>
              <a:rPr lang="en-GB" b="1" dirty="0" smtClean="0"/>
              <a:t>fire</a:t>
            </a:r>
            <a:r>
              <a:rPr lang="en-GB" dirty="0" smtClean="0"/>
              <a:t>, or even provoke an </a:t>
            </a:r>
            <a:r>
              <a:rPr lang="en-GB" b="1" dirty="0" smtClean="0"/>
              <a:t>explosion</a:t>
            </a:r>
            <a:r>
              <a:rPr lang="en-GB" dirty="0" smtClean="0"/>
              <a:t>, if in the presence of flammable materials.</a:t>
            </a:r>
            <a:endParaRPr lang="en-GB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743200" y="2850769"/>
            <a:ext cx="5932484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Examples: </a:t>
            </a:r>
            <a:r>
              <a:rPr lang="en-GB" i="1" dirty="0"/>
              <a:t>o</a:t>
            </a:r>
            <a:r>
              <a:rPr lang="en-GB" i="1" dirty="0" smtClean="0"/>
              <a:t>xygen, hydrogen peroxide, sodium hypochlorite, nitric acid, perchlorates, permanganates, persulfates…</a:t>
            </a:r>
            <a:endParaRPr lang="en-GB" i="1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2743200" y="4871573"/>
            <a:ext cx="5932488" cy="9417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Substances which can </a:t>
            </a:r>
            <a:r>
              <a:rPr lang="en-GB" b="1" dirty="0" smtClean="0"/>
              <a:t>explode</a:t>
            </a:r>
            <a:r>
              <a:rPr lang="en-GB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contact with a flame, a spark, static electricity,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heat, shock, friction…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7" t="4634" r="83931" b="53421"/>
          <a:stretch/>
        </p:blipFill>
        <p:spPr>
          <a:xfrm>
            <a:off x="1571666" y="1867843"/>
            <a:ext cx="837327" cy="84641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28" t="5449" r="40818" b="52606"/>
          <a:stretch/>
        </p:blipFill>
        <p:spPr>
          <a:xfrm>
            <a:off x="1562373" y="4919266"/>
            <a:ext cx="959004" cy="8464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7" t="25850" r="69437" b="50380"/>
          <a:stretch/>
        </p:blipFill>
        <p:spPr>
          <a:xfrm>
            <a:off x="418828" y="4835216"/>
            <a:ext cx="1076940" cy="10716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79" t="25850" r="3235" b="50380"/>
          <a:stretch/>
        </p:blipFill>
        <p:spPr>
          <a:xfrm>
            <a:off x="380728" y="1755218"/>
            <a:ext cx="1076940" cy="1071662"/>
          </a:xfrm>
          <a:prstGeom prst="rect">
            <a:avLst/>
          </a:prstGeom>
        </p:spPr>
      </p:pic>
      <p:sp>
        <p:nvSpPr>
          <p:cNvPr id="1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8312" y="297247"/>
            <a:ext cx="7524751" cy="523220"/>
          </a:xfrm>
        </p:spPr>
        <p:txBody>
          <a:bodyPr/>
          <a:lstStyle/>
          <a:p>
            <a:r>
              <a:rPr lang="fr-CH" dirty="0" smtClean="0"/>
              <a:t>Chemical </a:t>
            </a:r>
            <a:r>
              <a:rPr lang="fr-CH" dirty="0" err="1" smtClean="0"/>
              <a:t>hazards</a:t>
            </a:r>
            <a:r>
              <a:rPr lang="fr-CH" dirty="0" smtClean="0"/>
              <a:t> and labelling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227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Physical hazards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743200" y="1808163"/>
            <a:ext cx="5932488" cy="3046988"/>
          </a:xfrm>
        </p:spPr>
        <p:txBody>
          <a:bodyPr/>
          <a:lstStyle/>
          <a:p>
            <a:r>
              <a:rPr lang="en-GB" b="1" dirty="0" smtClean="0"/>
              <a:t>Flammable substances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Self-heating and self-igniting in air normal temperature,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Solids, easily self-igniting in brief contact with an ignition source,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Liquids, which have a flash point below 60°C,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Gases which are flammable in air at normal atmospheric pressure,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Substances which, in contact with water or humidity in the air, react to produce flammable gases in dangerous quantities</a:t>
            </a:r>
            <a:endParaRPr lang="en-GB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743200" y="4876800"/>
            <a:ext cx="5932484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Examples: </a:t>
            </a:r>
            <a:r>
              <a:rPr lang="en-GB" i="1" dirty="0"/>
              <a:t>f</a:t>
            </a:r>
            <a:r>
              <a:rPr lang="en-GB" i="1" dirty="0" smtClean="0"/>
              <a:t>lammable gases (acetylene, methane, </a:t>
            </a:r>
            <a:r>
              <a:rPr lang="en-GB" i="1" dirty="0" err="1" smtClean="0"/>
              <a:t>isobutane</a:t>
            </a:r>
            <a:r>
              <a:rPr lang="en-GB" i="1" dirty="0" smtClean="0"/>
              <a:t>, hydrogen), flammable liquids (ethanol, methanol, acetone), flammable solids (certain metals in the form of dust), alkali metals (“water-reactive”): potassium, sodium, lithium)…</a:t>
            </a:r>
            <a:endParaRPr lang="en-GB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9" t="4634" r="63045" b="53421"/>
          <a:stretch/>
        </p:blipFill>
        <p:spPr>
          <a:xfrm>
            <a:off x="1679867" y="1839363"/>
            <a:ext cx="837327" cy="8464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9" t="49854" r="70140" b="25996"/>
          <a:stretch/>
        </p:blipFill>
        <p:spPr>
          <a:xfrm>
            <a:off x="394900" y="1713798"/>
            <a:ext cx="1058962" cy="10975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08" t="49854" r="36991" b="25996"/>
          <a:stretch/>
        </p:blipFill>
        <p:spPr>
          <a:xfrm>
            <a:off x="394900" y="2971800"/>
            <a:ext cx="1058962" cy="1097543"/>
          </a:xfrm>
          <a:prstGeom prst="rect">
            <a:avLst/>
          </a:prstGeom>
        </p:spPr>
      </p:pic>
      <p:sp>
        <p:nvSpPr>
          <p:cNvPr id="10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8312" y="297247"/>
            <a:ext cx="7524751" cy="523220"/>
          </a:xfrm>
        </p:spPr>
        <p:txBody>
          <a:bodyPr/>
          <a:lstStyle/>
          <a:p>
            <a:r>
              <a:rPr lang="fr-CH" dirty="0" smtClean="0"/>
              <a:t>Chemical </a:t>
            </a:r>
            <a:r>
              <a:rPr lang="fr-CH" dirty="0" err="1" smtClean="0"/>
              <a:t>hazards</a:t>
            </a:r>
            <a:r>
              <a:rPr lang="fr-CH" dirty="0" smtClean="0"/>
              <a:t> and labelling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49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Others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743200" y="1808163"/>
            <a:ext cx="5932488" cy="2659190"/>
          </a:xfrm>
        </p:spPr>
        <p:txBody>
          <a:bodyPr/>
          <a:lstStyle/>
          <a:p>
            <a:r>
              <a:rPr lang="en-GB" b="1" dirty="0" smtClean="0"/>
              <a:t>Sensitising agents </a:t>
            </a:r>
            <a:r>
              <a:rPr lang="en-GB" dirty="0" smtClean="0"/>
              <a:t>are chemicals that cause a substantial proportion of people exposed to them to develop an allergic reaction in normal tissue after repeated exposure.</a:t>
            </a:r>
          </a:p>
          <a:p>
            <a:r>
              <a:rPr lang="en-GB" dirty="0" smtClean="0"/>
              <a:t>Sensitising in case of skin contact, or respiratory </a:t>
            </a:r>
            <a:r>
              <a:rPr lang="en-GB" dirty="0" err="1" smtClean="0"/>
              <a:t>sensitisers</a:t>
            </a:r>
            <a:r>
              <a:rPr lang="en-GB" dirty="0" smtClean="0"/>
              <a:t> (asthma).</a:t>
            </a:r>
          </a:p>
          <a:p>
            <a:endParaRPr lang="en-GB" dirty="0" smtClean="0"/>
          </a:p>
          <a:p>
            <a:r>
              <a:rPr lang="en-GB" dirty="0" smtClean="0"/>
              <a:t>Typical reactions to </a:t>
            </a:r>
            <a:r>
              <a:rPr lang="en-GB" dirty="0" err="1" smtClean="0"/>
              <a:t>sensitisers</a:t>
            </a:r>
            <a:r>
              <a:rPr lang="en-GB" dirty="0" smtClean="0"/>
              <a:t> can include skin disorders such as eczema.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2" t="59021" r="10322" b="-966"/>
          <a:stretch/>
        </p:blipFill>
        <p:spPr>
          <a:xfrm>
            <a:off x="543817" y="3467252"/>
            <a:ext cx="837327" cy="8464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4" t="74774" r="70525" b="1076"/>
          <a:stretch/>
        </p:blipFill>
        <p:spPr>
          <a:xfrm>
            <a:off x="433000" y="2369709"/>
            <a:ext cx="1058962" cy="10975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2" t="59021" r="52202" b="-966"/>
          <a:stretch/>
        </p:blipFill>
        <p:spPr>
          <a:xfrm>
            <a:off x="1632516" y="3467252"/>
            <a:ext cx="837327" cy="846411"/>
          </a:xfrm>
          <a:prstGeom prst="rect">
            <a:avLst/>
          </a:prstGeom>
        </p:spPr>
      </p:pic>
      <p:sp>
        <p:nvSpPr>
          <p:cNvPr id="16" name="Text Placeholder 3"/>
          <p:cNvSpPr txBox="1">
            <a:spLocks/>
          </p:cNvSpPr>
          <p:nvPr/>
        </p:nvSpPr>
        <p:spPr>
          <a:xfrm>
            <a:off x="2743200" y="4495800"/>
            <a:ext cx="5932488" cy="5539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Examples: </a:t>
            </a:r>
            <a:r>
              <a:rPr lang="en-GB" i="1" dirty="0"/>
              <a:t>s</a:t>
            </a:r>
            <a:r>
              <a:rPr lang="en-GB" i="1" dirty="0" smtClean="0"/>
              <a:t>ome glues, some epoxy resins, some fluxes used in welding/soldering…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93" t="74774" r="36306" b="1076"/>
          <a:stretch/>
        </p:blipFill>
        <p:spPr>
          <a:xfrm>
            <a:off x="1521699" y="2369709"/>
            <a:ext cx="1058962" cy="10975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7" t="56023" r="56232" b="25937"/>
          <a:stretch/>
        </p:blipFill>
        <p:spPr>
          <a:xfrm>
            <a:off x="4572000" y="5218130"/>
            <a:ext cx="1802780" cy="11757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5218130"/>
            <a:ext cx="1525267" cy="1175727"/>
          </a:xfrm>
          <a:prstGeom prst="rect">
            <a:avLst/>
          </a:prstGeom>
        </p:spPr>
      </p:pic>
      <p:sp>
        <p:nvSpPr>
          <p:cNvPr id="1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8312" y="297247"/>
            <a:ext cx="7524751" cy="523220"/>
          </a:xfrm>
        </p:spPr>
        <p:txBody>
          <a:bodyPr/>
          <a:lstStyle/>
          <a:p>
            <a:r>
              <a:rPr lang="fr-CH" dirty="0" smtClean="0"/>
              <a:t>Chemical </a:t>
            </a:r>
            <a:r>
              <a:rPr lang="fr-CH" dirty="0" err="1" smtClean="0"/>
              <a:t>hazards</a:t>
            </a:r>
            <a:r>
              <a:rPr lang="fr-CH" dirty="0" smtClean="0"/>
              <a:t> and labelling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34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Others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743200" y="1808163"/>
            <a:ext cx="5932488" cy="276999"/>
          </a:xfrm>
        </p:spPr>
        <p:txBody>
          <a:bodyPr/>
          <a:lstStyle/>
          <a:p>
            <a:r>
              <a:rPr lang="en-GB" b="1" dirty="0" smtClean="0"/>
              <a:t>Hazardous for the environment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743200" y="2239142"/>
            <a:ext cx="5932484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Examples: </a:t>
            </a:r>
            <a:r>
              <a:rPr lang="en-GB" i="1" dirty="0" smtClean="0"/>
              <a:t>solvents, some glues, paints, hardeners, biocides/pesticides…</a:t>
            </a:r>
            <a:endParaRPr lang="en-GB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21" t="59021" r="31443" b="-966"/>
          <a:stretch/>
        </p:blipFill>
        <p:spPr>
          <a:xfrm>
            <a:off x="1691483" y="1824301"/>
            <a:ext cx="837327" cy="8464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41" t="74774" r="3458" b="1076"/>
          <a:stretch/>
        </p:blipFill>
        <p:spPr>
          <a:xfrm>
            <a:off x="389556" y="1743052"/>
            <a:ext cx="1058962" cy="1097543"/>
          </a:xfrm>
          <a:prstGeom prst="rect">
            <a:avLst/>
          </a:prstGeom>
        </p:spPr>
      </p:pic>
      <p:sp>
        <p:nvSpPr>
          <p:cNvPr id="9" name="Text Placeholder 3"/>
          <p:cNvSpPr txBox="1">
            <a:spLocks/>
          </p:cNvSpPr>
          <p:nvPr/>
        </p:nvSpPr>
        <p:spPr>
          <a:xfrm>
            <a:off x="2743204" y="4109654"/>
            <a:ext cx="5932488" cy="2769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Pressurised gas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743204" y="4540633"/>
            <a:ext cx="5932484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Examples: </a:t>
            </a:r>
            <a:r>
              <a:rPr lang="en-GB" i="1" dirty="0" smtClean="0"/>
              <a:t>compressed gases, liquefied gases and dissolved gases</a:t>
            </a:r>
            <a:endParaRPr lang="en-GB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3" t="59021" r="73261" b="-966"/>
          <a:stretch/>
        </p:blipFill>
        <p:spPr>
          <a:xfrm>
            <a:off x="1691483" y="4558862"/>
            <a:ext cx="837327" cy="8464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91" t="33469" r="32218" b="53184"/>
          <a:stretch/>
        </p:blipFill>
        <p:spPr>
          <a:xfrm>
            <a:off x="3581400" y="2947120"/>
            <a:ext cx="1368753" cy="10085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67" t="33469" r="21630" b="53184"/>
          <a:stretch/>
        </p:blipFill>
        <p:spPr>
          <a:xfrm>
            <a:off x="5471532" y="2947119"/>
            <a:ext cx="1307421" cy="10085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2" t="61266" r="24329" b="19154"/>
          <a:stretch/>
        </p:blipFill>
        <p:spPr>
          <a:xfrm>
            <a:off x="5340939" y="5248612"/>
            <a:ext cx="1568605" cy="1227851"/>
          </a:xfrm>
          <a:prstGeom prst="rect">
            <a:avLst/>
          </a:prstGeom>
        </p:spPr>
      </p:pic>
      <p:sp>
        <p:nvSpPr>
          <p:cNvPr id="1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8312" y="297247"/>
            <a:ext cx="7524751" cy="523220"/>
          </a:xfrm>
        </p:spPr>
        <p:txBody>
          <a:bodyPr/>
          <a:lstStyle/>
          <a:p>
            <a:r>
              <a:rPr lang="fr-CH" dirty="0" smtClean="0"/>
              <a:t>Chemical </a:t>
            </a:r>
            <a:r>
              <a:rPr lang="fr-CH" dirty="0" err="1" smtClean="0"/>
              <a:t>hazards</a:t>
            </a:r>
            <a:r>
              <a:rPr lang="fr-CH" dirty="0" smtClean="0"/>
              <a:t> and labelling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9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76" y="2362200"/>
            <a:ext cx="3283577" cy="4247767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0692" y="142286"/>
            <a:ext cx="7761288" cy="954107"/>
          </a:xfrm>
        </p:spPr>
        <p:txBody>
          <a:bodyPr/>
          <a:lstStyle/>
          <a:p>
            <a:r>
              <a:rPr lang="en-GB" dirty="0"/>
              <a:t>Safety Data Sheet (SDS) – Fiche de Donn</a:t>
            </a:r>
            <a:r>
              <a:rPr lang="fr-FR" dirty="0"/>
              <a:t>é</a:t>
            </a:r>
            <a:r>
              <a:rPr lang="en-GB" dirty="0" err="1"/>
              <a:t>es</a:t>
            </a:r>
            <a:r>
              <a:rPr lang="en-GB" dirty="0"/>
              <a:t> de S</a:t>
            </a:r>
            <a:r>
              <a:rPr lang="fr-FR" dirty="0"/>
              <a:t>é</a:t>
            </a:r>
            <a:r>
              <a:rPr lang="en-GB" dirty="0" err="1"/>
              <a:t>curit</a:t>
            </a:r>
            <a:r>
              <a:rPr lang="fr-FR" dirty="0"/>
              <a:t>é</a:t>
            </a:r>
            <a:endParaRPr lang="en-GB" dirty="0"/>
          </a:p>
        </p:txBody>
      </p:sp>
      <p:sp>
        <p:nvSpPr>
          <p:cNvPr id="30" name="Round Same Side Corner Rectangle 29"/>
          <p:cNvSpPr/>
          <p:nvPr/>
        </p:nvSpPr>
        <p:spPr>
          <a:xfrm>
            <a:off x="468312" y="1557338"/>
            <a:ext cx="8207376" cy="900112"/>
          </a:xfrm>
          <a:prstGeom prst="round2SameRect">
            <a:avLst>
              <a:gd name="adj1" fmla="val 16667"/>
              <a:gd name="adj2" fmla="val 18951"/>
            </a:avLst>
          </a:prstGeom>
          <a:solidFill>
            <a:schemeClr val="tx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0" rtlCol="0" anchor="t"/>
          <a:lstStyle/>
          <a:p>
            <a:pPr algn="ctr"/>
            <a:r>
              <a:rPr lang="en-GB" b="1" dirty="0" smtClean="0"/>
              <a:t>Safety Data Sheet</a:t>
            </a:r>
          </a:p>
          <a:p>
            <a:pPr algn="ctr"/>
            <a:r>
              <a:rPr lang="en-GB" b="1" dirty="0" smtClean="0"/>
              <a:t>=</a:t>
            </a:r>
          </a:p>
          <a:p>
            <a:pPr algn="ctr"/>
            <a:r>
              <a:rPr lang="en-GB" dirty="0"/>
              <a:t>m</a:t>
            </a:r>
            <a:r>
              <a:rPr lang="en-GB" dirty="0" smtClean="0"/>
              <a:t>ain tool to communicate information on chemical product risks</a:t>
            </a:r>
            <a:endParaRPr lang="en-GB" dirty="0"/>
          </a:p>
        </p:txBody>
      </p:sp>
      <p:sp>
        <p:nvSpPr>
          <p:cNvPr id="38" name="Text Placeholder 5"/>
          <p:cNvSpPr txBox="1">
            <a:spLocks/>
          </p:cNvSpPr>
          <p:nvPr/>
        </p:nvSpPr>
        <p:spPr>
          <a:xfrm>
            <a:off x="3505200" y="2534033"/>
            <a:ext cx="5170488" cy="18835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</a:t>
            </a:r>
            <a:r>
              <a:rPr lang="en-GB" b="1" dirty="0" smtClean="0"/>
              <a:t>SDS</a:t>
            </a:r>
            <a:r>
              <a:rPr lang="en-GB" dirty="0" smtClean="0"/>
              <a:t> 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</a:t>
            </a:r>
            <a:r>
              <a:rPr lang="en-GB" dirty="0" smtClean="0"/>
              <a:t>rovided by a supplier to the customer before or at the time of first 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free of charge,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 paper or in electronic form,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English or French.</a:t>
            </a:r>
          </a:p>
        </p:txBody>
      </p:sp>
      <p:sp>
        <p:nvSpPr>
          <p:cNvPr id="39" name="Round Same Side Corner Rectangle 38"/>
          <p:cNvSpPr/>
          <p:nvPr/>
        </p:nvSpPr>
        <p:spPr>
          <a:xfrm>
            <a:off x="3584924" y="4953000"/>
            <a:ext cx="5170488" cy="601728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Note: </a:t>
            </a:r>
            <a:r>
              <a:rPr lang="en-GB" dirty="0" smtClean="0">
                <a:latin typeface="+mj-lt"/>
              </a:rPr>
              <a:t>SDS are available in EDH for chemical products purchased from the CERN Store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439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844" y="1736518"/>
            <a:ext cx="3387356" cy="4791469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Chemical storage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4713287" cy="22159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Use original containers, in good condition,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Legible labels,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Limit the quantities stored,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Permanent general ventilation,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Fill-in the chemical inventory form </a:t>
            </a:r>
          </a:p>
          <a:p>
            <a:r>
              <a:rPr lang="en-GB" b="1" dirty="0"/>
              <a:t> </a:t>
            </a:r>
            <a:r>
              <a:rPr lang="en-GB" b="1" dirty="0" smtClean="0"/>
              <a:t>   </a:t>
            </a:r>
            <a:r>
              <a:rPr lang="en" b="1" dirty="0" smtClean="0"/>
              <a:t>(</a:t>
            </a:r>
            <a:r>
              <a:rPr lang="en" b="1" dirty="0"/>
              <a:t>SF-C-1-0-2)</a:t>
            </a:r>
            <a:r>
              <a:rPr lang="en-GB" b="1" dirty="0" smtClean="0"/>
              <a:t>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1556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ounded Rectangle 163"/>
          <p:cNvSpPr/>
          <p:nvPr/>
        </p:nvSpPr>
        <p:spPr>
          <a:xfrm>
            <a:off x="6777674" y="2613285"/>
            <a:ext cx="1527527" cy="632460"/>
          </a:xfrm>
          <a:prstGeom prst="roundRect">
            <a:avLst>
              <a:gd name="adj" fmla="val 11491"/>
            </a:avLst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/>
          <p:cNvSpPr/>
          <p:nvPr/>
        </p:nvSpPr>
        <p:spPr>
          <a:xfrm>
            <a:off x="5459003" y="3086100"/>
            <a:ext cx="3009900" cy="2971778"/>
          </a:xfrm>
          <a:prstGeom prst="roundRect">
            <a:avLst>
              <a:gd name="adj" fmla="val 2824"/>
            </a:avLst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 hidden="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APoint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07375" cy="155119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Separate incompatible chemicals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Place flammable liquids / water reactive chemicals / oxidising / in specific cupboards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Place toxic chemicals in ventilated cupboards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Separate strong acids and bases</a:t>
            </a:r>
            <a:endParaRPr lang="en-GB" b="1" dirty="0"/>
          </a:p>
        </p:txBody>
      </p:sp>
      <p:graphicFrame>
        <p:nvGraphicFramePr>
          <p:cNvPr id="4" name="TableG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890434"/>
              </p:ext>
            </p:extLst>
          </p:nvPr>
        </p:nvGraphicFramePr>
        <p:xfrm>
          <a:off x="1066800" y="3144090"/>
          <a:ext cx="2879120" cy="2879120"/>
        </p:xfrm>
        <a:graphic>
          <a:graphicData uri="http://schemas.openxmlformats.org/drawingml/2006/table">
            <a:tbl>
              <a:tblPr firstRow="1" lastCol="1" bandRow="1">
                <a:tableStyleId>{5C22544A-7EE6-4342-B048-85BDC9FD1C3A}</a:tableStyleId>
              </a:tblPr>
              <a:tblGrid>
                <a:gridCol w="575824">
                  <a:extLst>
                    <a:ext uri="{9D8B030D-6E8A-4147-A177-3AD203B41FA5}">
                      <a16:colId xmlns="" xmlns:a16="http://schemas.microsoft.com/office/drawing/2014/main" val="1566650853"/>
                    </a:ext>
                  </a:extLst>
                </a:gridCol>
                <a:gridCol w="575824">
                  <a:extLst>
                    <a:ext uri="{9D8B030D-6E8A-4147-A177-3AD203B41FA5}">
                      <a16:colId xmlns="" xmlns:a16="http://schemas.microsoft.com/office/drawing/2014/main" val="3450813603"/>
                    </a:ext>
                  </a:extLst>
                </a:gridCol>
                <a:gridCol w="575824">
                  <a:extLst>
                    <a:ext uri="{9D8B030D-6E8A-4147-A177-3AD203B41FA5}">
                      <a16:colId xmlns="" xmlns:a16="http://schemas.microsoft.com/office/drawing/2014/main" val="2014017990"/>
                    </a:ext>
                  </a:extLst>
                </a:gridCol>
                <a:gridCol w="575824">
                  <a:extLst>
                    <a:ext uri="{9D8B030D-6E8A-4147-A177-3AD203B41FA5}">
                      <a16:colId xmlns="" xmlns:a16="http://schemas.microsoft.com/office/drawing/2014/main" val="433240637"/>
                    </a:ext>
                  </a:extLst>
                </a:gridCol>
                <a:gridCol w="575824">
                  <a:extLst>
                    <a:ext uri="{9D8B030D-6E8A-4147-A177-3AD203B41FA5}">
                      <a16:colId xmlns="" xmlns:a16="http://schemas.microsoft.com/office/drawing/2014/main" val="3131957162"/>
                    </a:ext>
                  </a:extLst>
                </a:gridCol>
              </a:tblGrid>
              <a:tr h="575824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57582" marR="57582" marT="28791" marB="28791">
                    <a:solidFill>
                      <a:srgbClr val="FF7D0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57582" marR="57582" marT="28791" marB="28791">
                    <a:solidFill>
                      <a:srgbClr val="FF7D0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57582" marR="57582" marT="28791" marB="28791">
                    <a:solidFill>
                      <a:srgbClr val="FF7D0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57582" marR="57582" marT="28791" marB="28791">
                    <a:solidFill>
                      <a:srgbClr val="FF7D0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57582" marR="57582" marT="28791" marB="2879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3445524"/>
                  </a:ext>
                </a:extLst>
              </a:tr>
              <a:tr h="575824">
                <a:tc>
                  <a:txBody>
                    <a:bodyPr/>
                    <a:lstStyle/>
                    <a:p>
                      <a:pPr algn="ctr"/>
                      <a:r>
                        <a:rPr lang="fr-CH" sz="3200" b="1" dirty="0" smtClean="0"/>
                        <a:t>+</a:t>
                      </a:r>
                      <a:endParaRPr lang="en-GB" sz="3200" b="1" dirty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3200" b="1" dirty="0" smtClean="0"/>
                        <a:t>-</a:t>
                      </a:r>
                      <a:endParaRPr lang="en-GB" sz="3200" b="1" dirty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3200" b="1" dirty="0" smtClean="0"/>
                        <a:t>-</a:t>
                      </a:r>
                      <a:endParaRPr lang="en-GB" sz="3200" b="1" dirty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3200" b="1" dirty="0" smtClean="0"/>
                        <a:t>+</a:t>
                      </a:r>
                      <a:endParaRPr lang="en-GB" sz="3200" b="1" dirty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57582" marR="57582" marT="28791" marB="28791">
                    <a:solidFill>
                      <a:srgbClr val="FF7D0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37176573"/>
                  </a:ext>
                </a:extLst>
              </a:tr>
              <a:tr h="575824">
                <a:tc>
                  <a:txBody>
                    <a:bodyPr/>
                    <a:lstStyle/>
                    <a:p>
                      <a:pPr algn="ctr"/>
                      <a:r>
                        <a:rPr lang="fr-CH" sz="3200" b="1" dirty="0" smtClean="0"/>
                        <a:t>O</a:t>
                      </a:r>
                      <a:endParaRPr lang="en-GB" sz="3200" b="1" dirty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3200" b="1" dirty="0" smtClean="0"/>
                        <a:t>-</a:t>
                      </a:r>
                      <a:endParaRPr lang="en-GB" sz="3200" b="1" dirty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3200" b="1" dirty="0" smtClean="0"/>
                        <a:t>+</a:t>
                      </a:r>
                      <a:endParaRPr lang="en-GB" sz="3200" b="1" dirty="0" smtClean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3200" b="1" dirty="0" smtClean="0"/>
                        <a:t>-</a:t>
                      </a:r>
                      <a:endParaRPr lang="en-GB" sz="3200" b="1" dirty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57582" marR="57582" marT="28791" marB="28791">
                    <a:solidFill>
                      <a:srgbClr val="FF7D0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84605230"/>
                  </a:ext>
                </a:extLst>
              </a:tr>
              <a:tr h="5758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3200" b="1" dirty="0" smtClean="0"/>
                        <a:t>+</a:t>
                      </a:r>
                      <a:endParaRPr lang="en-GB" sz="3200" b="1" dirty="0" smtClean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3200" b="1" dirty="0" smtClean="0"/>
                        <a:t>+</a:t>
                      </a:r>
                      <a:endParaRPr lang="en-GB" sz="3200" b="1" dirty="0" smtClean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3200" b="1" dirty="0" smtClean="0"/>
                        <a:t>-</a:t>
                      </a:r>
                      <a:endParaRPr lang="en-GB" sz="3200" b="1" dirty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3200" b="1" dirty="0" smtClean="0"/>
                        <a:t>-</a:t>
                      </a:r>
                      <a:endParaRPr lang="en-GB" sz="3200" b="1" dirty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57582" marR="57582" marT="28791" marB="28791">
                    <a:solidFill>
                      <a:srgbClr val="FF7D0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55674036"/>
                  </a:ext>
                </a:extLst>
              </a:tr>
              <a:tr h="5758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3200" b="1" dirty="0" smtClean="0"/>
                        <a:t>+</a:t>
                      </a:r>
                      <a:endParaRPr lang="en-GB" sz="3200" b="1" dirty="0" smtClean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3200" b="1" dirty="0" smtClean="0"/>
                        <a:t>+</a:t>
                      </a:r>
                      <a:endParaRPr lang="en-GB" sz="3200" b="1" dirty="0" smtClean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3200" b="1" dirty="0" smtClean="0"/>
                        <a:t>O</a:t>
                      </a:r>
                      <a:endParaRPr lang="en-GB" sz="3200" b="1" dirty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3200" b="1" dirty="0" smtClean="0"/>
                        <a:t>+</a:t>
                      </a:r>
                      <a:endParaRPr lang="en-GB" sz="3200" b="1" dirty="0" smtClean="0"/>
                    </a:p>
                  </a:txBody>
                  <a:tcPr marL="57582" marR="57582" marT="28791" marB="28791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57582" marR="57582" marT="28791" marB="28791">
                    <a:solidFill>
                      <a:srgbClr val="FF7D0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84952924"/>
                  </a:ext>
                </a:extLst>
              </a:tr>
            </a:tbl>
          </a:graphicData>
        </a:graphic>
      </p:graphicFrame>
      <p:grpSp>
        <p:nvGrpSpPr>
          <p:cNvPr id="17" name="Logos_Orange"/>
          <p:cNvGrpSpPr/>
          <p:nvPr/>
        </p:nvGrpSpPr>
        <p:grpSpPr>
          <a:xfrm>
            <a:off x="1093124" y="3154037"/>
            <a:ext cx="2825750" cy="2853894"/>
            <a:chOff x="1245524" y="3154037"/>
            <a:chExt cx="2825750" cy="285389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83" t="77409" r="73494" b="5070"/>
            <a:stretch/>
          </p:blipFill>
          <p:spPr>
            <a:xfrm>
              <a:off x="1245524" y="3154037"/>
              <a:ext cx="520700" cy="54884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83" t="77409" r="73494" b="5070"/>
            <a:stretch/>
          </p:blipFill>
          <p:spPr>
            <a:xfrm>
              <a:off x="3550574" y="5459087"/>
              <a:ext cx="520700" cy="54884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08" t="4362" r="40168" b="78117"/>
            <a:stretch/>
          </p:blipFill>
          <p:spPr>
            <a:xfrm>
              <a:off x="1825626" y="3154037"/>
              <a:ext cx="520700" cy="54884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57" t="28493" r="6819" b="53986"/>
            <a:stretch/>
          </p:blipFill>
          <p:spPr>
            <a:xfrm>
              <a:off x="2398410" y="3154037"/>
              <a:ext cx="520700" cy="54884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75" t="53041" r="73401" b="29438"/>
            <a:stretch/>
          </p:blipFill>
          <p:spPr>
            <a:xfrm>
              <a:off x="2971194" y="3154037"/>
              <a:ext cx="520700" cy="548844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08" t="4362" r="40168" b="78117"/>
            <a:stretch/>
          </p:blipFill>
          <p:spPr>
            <a:xfrm>
              <a:off x="3550574" y="4894964"/>
              <a:ext cx="520700" cy="548844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57" t="28493" r="6819" b="53986"/>
            <a:stretch/>
          </p:blipFill>
          <p:spPr>
            <a:xfrm>
              <a:off x="3550574" y="4311899"/>
              <a:ext cx="520700" cy="54884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75" t="53041" r="73401" b="29438"/>
            <a:stretch/>
          </p:blipFill>
          <p:spPr>
            <a:xfrm>
              <a:off x="3550574" y="3736420"/>
              <a:ext cx="520700" cy="548844"/>
            </a:xfrm>
            <a:prstGeom prst="rect">
              <a:avLst/>
            </a:prstGeom>
          </p:spPr>
        </p:pic>
      </p:grpSp>
      <p:grpSp>
        <p:nvGrpSpPr>
          <p:cNvPr id="25" name="TabRef_Rosa"/>
          <p:cNvGrpSpPr/>
          <p:nvPr/>
        </p:nvGrpSpPr>
        <p:grpSpPr>
          <a:xfrm>
            <a:off x="-3860457" y="-289337"/>
            <a:ext cx="3409668" cy="3235324"/>
            <a:chOff x="3234519" y="1583775"/>
            <a:chExt cx="3738908" cy="3547729"/>
          </a:xfrm>
        </p:grpSpPr>
        <p:grpSp>
          <p:nvGrpSpPr>
            <p:cNvPr id="26" name="Group 25"/>
            <p:cNvGrpSpPr/>
            <p:nvPr/>
          </p:nvGrpSpPr>
          <p:grpSpPr>
            <a:xfrm>
              <a:off x="3234519" y="1583775"/>
              <a:ext cx="3738908" cy="3547729"/>
              <a:chOff x="-136897" y="1505534"/>
              <a:chExt cx="4783193" cy="4538616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-136897" y="1505535"/>
                <a:ext cx="4774158" cy="4534311"/>
                <a:chOff x="-136897" y="1467853"/>
                <a:chExt cx="4774158" cy="4764506"/>
              </a:xfrm>
            </p:grpSpPr>
            <p:cxnSp>
              <p:nvCxnSpPr>
                <p:cNvPr id="85" name="Straight Connector 84"/>
                <p:cNvCxnSpPr/>
                <p:nvPr/>
              </p:nvCxnSpPr>
              <p:spPr>
                <a:xfrm>
                  <a:off x="1259002" y="1467853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>
                  <a:off x="1934654" y="1467853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2610306" y="1467853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3285958" y="1467853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3961610" y="1467853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4637261" y="1467853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>
                  <a:off x="583350" y="1467853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>
                  <a:off x="-136897" y="2188650"/>
                  <a:ext cx="0" cy="40437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/>
              <p:cNvGrpSpPr/>
              <p:nvPr/>
            </p:nvGrpSpPr>
            <p:grpSpPr>
              <a:xfrm>
                <a:off x="-136896" y="1505534"/>
                <a:ext cx="4783192" cy="4538616"/>
                <a:chOff x="-136896" y="1505534"/>
                <a:chExt cx="4783192" cy="4538616"/>
              </a:xfrm>
            </p:grpSpPr>
            <p:cxnSp>
              <p:nvCxnSpPr>
                <p:cNvPr id="77" name="Straight Connector 76"/>
                <p:cNvCxnSpPr/>
                <p:nvPr/>
              </p:nvCxnSpPr>
              <p:spPr>
                <a:xfrm rot="16200000">
                  <a:off x="2245357" y="-190745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rot="16200000">
                  <a:off x="2245357" y="451362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 rot="16200000">
                  <a:off x="2245357" y="1093469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rot="16200000">
                  <a:off x="2245357" y="1735576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rot="16200000">
                  <a:off x="2245357" y="2377683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 rot="16200000">
                  <a:off x="2245357" y="3019790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rot="16200000">
                  <a:off x="2245357" y="3661897"/>
                  <a:ext cx="0" cy="47645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rot="16200000">
                  <a:off x="2612296" y="-528466"/>
                  <a:ext cx="0" cy="406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Plus 40"/>
              <p:cNvSpPr/>
              <p:nvPr/>
            </p:nvSpPr>
            <p:spPr>
              <a:xfrm>
                <a:off x="672202" y="2264210"/>
                <a:ext cx="496701" cy="496701"/>
              </a:xfrm>
              <a:prstGeom prst="mathPlus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Plus 41"/>
              <p:cNvSpPr/>
              <p:nvPr/>
            </p:nvSpPr>
            <p:spPr>
              <a:xfrm>
                <a:off x="672202" y="5488478"/>
                <a:ext cx="496701" cy="496701"/>
              </a:xfrm>
              <a:prstGeom prst="mathPlus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Plus 42"/>
              <p:cNvSpPr/>
              <p:nvPr/>
            </p:nvSpPr>
            <p:spPr>
              <a:xfrm>
                <a:off x="3365869" y="5488478"/>
                <a:ext cx="496701" cy="496701"/>
              </a:xfrm>
              <a:prstGeom prst="mathPlus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Plus 43"/>
              <p:cNvSpPr/>
              <p:nvPr/>
            </p:nvSpPr>
            <p:spPr>
              <a:xfrm>
                <a:off x="4039551" y="5488478"/>
                <a:ext cx="496701" cy="496701"/>
              </a:xfrm>
              <a:prstGeom prst="mathPlus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Plus 44"/>
              <p:cNvSpPr/>
              <p:nvPr/>
            </p:nvSpPr>
            <p:spPr>
              <a:xfrm>
                <a:off x="4039551" y="4865861"/>
                <a:ext cx="496701" cy="496701"/>
              </a:xfrm>
              <a:prstGeom prst="mathPlus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Plus 45"/>
              <p:cNvSpPr/>
              <p:nvPr/>
            </p:nvSpPr>
            <p:spPr>
              <a:xfrm>
                <a:off x="3365869" y="4865861"/>
                <a:ext cx="496701" cy="496701"/>
              </a:xfrm>
              <a:prstGeom prst="mathPlus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Plus 46"/>
              <p:cNvSpPr/>
              <p:nvPr/>
            </p:nvSpPr>
            <p:spPr>
              <a:xfrm>
                <a:off x="4039551" y="2293696"/>
                <a:ext cx="496701" cy="496701"/>
              </a:xfrm>
              <a:prstGeom prst="mathPlus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Plus 47"/>
              <p:cNvSpPr/>
              <p:nvPr/>
            </p:nvSpPr>
            <p:spPr>
              <a:xfrm>
                <a:off x="1358043" y="2902103"/>
                <a:ext cx="496701" cy="496701"/>
              </a:xfrm>
              <a:prstGeom prst="mathPlus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Plus 48"/>
              <p:cNvSpPr/>
              <p:nvPr/>
            </p:nvSpPr>
            <p:spPr>
              <a:xfrm>
                <a:off x="1995438" y="3601386"/>
                <a:ext cx="496701" cy="496701"/>
              </a:xfrm>
              <a:prstGeom prst="mathPlus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Multiply 49"/>
              <p:cNvSpPr/>
              <p:nvPr/>
            </p:nvSpPr>
            <p:spPr>
              <a:xfrm>
                <a:off x="1357993" y="2259897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Multiply 50"/>
              <p:cNvSpPr/>
              <p:nvPr/>
            </p:nvSpPr>
            <p:spPr>
              <a:xfrm>
                <a:off x="2019254" y="2259897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Multiply 51"/>
              <p:cNvSpPr/>
              <p:nvPr/>
            </p:nvSpPr>
            <p:spPr>
              <a:xfrm>
                <a:off x="2704559" y="2259897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Multiply 52"/>
              <p:cNvSpPr/>
              <p:nvPr/>
            </p:nvSpPr>
            <p:spPr>
              <a:xfrm>
                <a:off x="3379605" y="2259897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Multiply 53"/>
              <p:cNvSpPr/>
              <p:nvPr/>
            </p:nvSpPr>
            <p:spPr>
              <a:xfrm>
                <a:off x="2019254" y="2920049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Multiply 54"/>
              <p:cNvSpPr/>
              <p:nvPr/>
            </p:nvSpPr>
            <p:spPr>
              <a:xfrm>
                <a:off x="2704559" y="2920049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Multiply 55"/>
              <p:cNvSpPr/>
              <p:nvPr/>
            </p:nvSpPr>
            <p:spPr>
              <a:xfrm>
                <a:off x="3379605" y="2920049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Multiply 56"/>
              <p:cNvSpPr/>
              <p:nvPr/>
            </p:nvSpPr>
            <p:spPr>
              <a:xfrm>
                <a:off x="2704559" y="3546912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Multiply 57"/>
              <p:cNvSpPr/>
              <p:nvPr/>
            </p:nvSpPr>
            <p:spPr>
              <a:xfrm>
                <a:off x="3379605" y="3546912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Multiply 58"/>
              <p:cNvSpPr/>
              <p:nvPr/>
            </p:nvSpPr>
            <p:spPr>
              <a:xfrm>
                <a:off x="1357993" y="3570431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Multiply 59"/>
              <p:cNvSpPr/>
              <p:nvPr/>
            </p:nvSpPr>
            <p:spPr>
              <a:xfrm>
                <a:off x="649369" y="3570431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Multiply 60"/>
              <p:cNvSpPr/>
              <p:nvPr/>
            </p:nvSpPr>
            <p:spPr>
              <a:xfrm>
                <a:off x="649369" y="2910532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Multiply 61"/>
              <p:cNvSpPr/>
              <p:nvPr/>
            </p:nvSpPr>
            <p:spPr>
              <a:xfrm>
                <a:off x="649369" y="4871203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Multiply 62"/>
              <p:cNvSpPr/>
              <p:nvPr/>
            </p:nvSpPr>
            <p:spPr>
              <a:xfrm>
                <a:off x="649369" y="4211304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Multiply 63"/>
              <p:cNvSpPr/>
              <p:nvPr/>
            </p:nvSpPr>
            <p:spPr>
              <a:xfrm>
                <a:off x="1357993" y="4211304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Multiply 64"/>
              <p:cNvSpPr/>
              <p:nvPr/>
            </p:nvSpPr>
            <p:spPr>
              <a:xfrm>
                <a:off x="2019254" y="4243396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Multiply 65"/>
              <p:cNvSpPr/>
              <p:nvPr/>
            </p:nvSpPr>
            <p:spPr>
              <a:xfrm>
                <a:off x="4065428" y="3546912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Multiply 66"/>
              <p:cNvSpPr/>
              <p:nvPr/>
            </p:nvSpPr>
            <p:spPr>
              <a:xfrm>
                <a:off x="3379605" y="4195848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Multiply 67"/>
              <p:cNvSpPr/>
              <p:nvPr/>
            </p:nvSpPr>
            <p:spPr>
              <a:xfrm>
                <a:off x="4065428" y="4195848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Multiply 68"/>
              <p:cNvSpPr/>
              <p:nvPr/>
            </p:nvSpPr>
            <p:spPr>
              <a:xfrm>
                <a:off x="1357993" y="4853409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Multiply 69"/>
              <p:cNvSpPr/>
              <p:nvPr/>
            </p:nvSpPr>
            <p:spPr>
              <a:xfrm>
                <a:off x="2019254" y="4885501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Multiply 70"/>
              <p:cNvSpPr/>
              <p:nvPr/>
            </p:nvSpPr>
            <p:spPr>
              <a:xfrm>
                <a:off x="2704559" y="4865861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Multiply 71"/>
              <p:cNvSpPr/>
              <p:nvPr/>
            </p:nvSpPr>
            <p:spPr>
              <a:xfrm>
                <a:off x="2019254" y="5497726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Multiply 72"/>
              <p:cNvSpPr/>
              <p:nvPr/>
            </p:nvSpPr>
            <p:spPr>
              <a:xfrm>
                <a:off x="2704559" y="5478086"/>
                <a:ext cx="496800" cy="496800"/>
              </a:xfrm>
              <a:prstGeom prst="mathMultiply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4083436" y="2948039"/>
                <a:ext cx="432000" cy="432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748345" y="4234030"/>
                <a:ext cx="432000" cy="432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1392387" y="5520828"/>
                <a:ext cx="432000" cy="432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385" y="1621922"/>
              <a:ext cx="468000" cy="468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4359" y="1621922"/>
              <a:ext cx="468000" cy="4680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5246" y="1621922"/>
              <a:ext cx="468000" cy="468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1524" y="1621922"/>
              <a:ext cx="468000" cy="46800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9028" y="1621922"/>
              <a:ext cx="468000" cy="468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1820" y="1621922"/>
              <a:ext cx="468000" cy="46800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638" y="2135116"/>
              <a:ext cx="468000" cy="46800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638" y="2637891"/>
              <a:ext cx="468000" cy="468000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638" y="3140442"/>
              <a:ext cx="468000" cy="4680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638" y="3643411"/>
              <a:ext cx="468000" cy="46800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638" y="4139891"/>
              <a:ext cx="468000" cy="468000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638" y="4650995"/>
              <a:ext cx="468000" cy="468000"/>
            </a:xfrm>
            <a:prstGeom prst="rect">
              <a:avLst/>
            </a:prstGeom>
          </p:spPr>
        </p:pic>
      </p:grpSp>
      <p:pic>
        <p:nvPicPr>
          <p:cNvPr id="8" name="TabRefD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4910" y="3248944"/>
            <a:ext cx="4188433" cy="4134166"/>
          </a:xfrm>
          <a:prstGeom prst="rect">
            <a:avLst/>
          </a:prstGeom>
        </p:spPr>
      </p:pic>
      <p:graphicFrame>
        <p:nvGraphicFramePr>
          <p:cNvPr id="5" name="TabD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697618"/>
              </p:ext>
            </p:extLst>
          </p:nvPr>
        </p:nvGraphicFramePr>
        <p:xfrm>
          <a:off x="5509593" y="3154033"/>
          <a:ext cx="2904072" cy="28492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006">
                  <a:extLst>
                    <a:ext uri="{9D8B030D-6E8A-4147-A177-3AD203B41FA5}">
                      <a16:colId xmlns="" xmlns:a16="http://schemas.microsoft.com/office/drawing/2014/main" val="3581144035"/>
                    </a:ext>
                  </a:extLst>
                </a:gridCol>
                <a:gridCol w="242006">
                  <a:extLst>
                    <a:ext uri="{9D8B030D-6E8A-4147-A177-3AD203B41FA5}">
                      <a16:colId xmlns="" xmlns:a16="http://schemas.microsoft.com/office/drawing/2014/main" val="2042915699"/>
                    </a:ext>
                  </a:extLst>
                </a:gridCol>
                <a:gridCol w="242006">
                  <a:extLst>
                    <a:ext uri="{9D8B030D-6E8A-4147-A177-3AD203B41FA5}">
                      <a16:colId xmlns="" xmlns:a16="http://schemas.microsoft.com/office/drawing/2014/main" val="2670963788"/>
                    </a:ext>
                  </a:extLst>
                </a:gridCol>
                <a:gridCol w="242006">
                  <a:extLst>
                    <a:ext uri="{9D8B030D-6E8A-4147-A177-3AD203B41FA5}">
                      <a16:colId xmlns="" xmlns:a16="http://schemas.microsoft.com/office/drawing/2014/main" val="113761983"/>
                    </a:ext>
                  </a:extLst>
                </a:gridCol>
                <a:gridCol w="242006">
                  <a:extLst>
                    <a:ext uri="{9D8B030D-6E8A-4147-A177-3AD203B41FA5}">
                      <a16:colId xmlns="" xmlns:a16="http://schemas.microsoft.com/office/drawing/2014/main" val="669116497"/>
                    </a:ext>
                  </a:extLst>
                </a:gridCol>
                <a:gridCol w="242006">
                  <a:extLst>
                    <a:ext uri="{9D8B030D-6E8A-4147-A177-3AD203B41FA5}">
                      <a16:colId xmlns="" xmlns:a16="http://schemas.microsoft.com/office/drawing/2014/main" val="620908406"/>
                    </a:ext>
                  </a:extLst>
                </a:gridCol>
                <a:gridCol w="242006">
                  <a:extLst>
                    <a:ext uri="{9D8B030D-6E8A-4147-A177-3AD203B41FA5}">
                      <a16:colId xmlns="" xmlns:a16="http://schemas.microsoft.com/office/drawing/2014/main" val="3865587842"/>
                    </a:ext>
                  </a:extLst>
                </a:gridCol>
                <a:gridCol w="242006">
                  <a:extLst>
                    <a:ext uri="{9D8B030D-6E8A-4147-A177-3AD203B41FA5}">
                      <a16:colId xmlns="" xmlns:a16="http://schemas.microsoft.com/office/drawing/2014/main" val="274217973"/>
                    </a:ext>
                  </a:extLst>
                </a:gridCol>
                <a:gridCol w="242006">
                  <a:extLst>
                    <a:ext uri="{9D8B030D-6E8A-4147-A177-3AD203B41FA5}">
                      <a16:colId xmlns="" xmlns:a16="http://schemas.microsoft.com/office/drawing/2014/main" val="383634165"/>
                    </a:ext>
                  </a:extLst>
                </a:gridCol>
                <a:gridCol w="242006">
                  <a:extLst>
                    <a:ext uri="{9D8B030D-6E8A-4147-A177-3AD203B41FA5}">
                      <a16:colId xmlns="" xmlns:a16="http://schemas.microsoft.com/office/drawing/2014/main" val="802124758"/>
                    </a:ext>
                  </a:extLst>
                </a:gridCol>
                <a:gridCol w="242006">
                  <a:extLst>
                    <a:ext uri="{9D8B030D-6E8A-4147-A177-3AD203B41FA5}">
                      <a16:colId xmlns="" xmlns:a16="http://schemas.microsoft.com/office/drawing/2014/main" val="2380435742"/>
                    </a:ext>
                  </a:extLst>
                </a:gridCol>
                <a:gridCol w="242006">
                  <a:extLst>
                    <a:ext uri="{9D8B030D-6E8A-4147-A177-3AD203B41FA5}">
                      <a16:colId xmlns="" xmlns:a16="http://schemas.microsoft.com/office/drawing/2014/main" val="3869160387"/>
                    </a:ext>
                  </a:extLst>
                </a:gridCol>
              </a:tblGrid>
              <a:tr h="219933"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rgbClr val="4F87C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rgbClr val="FFC60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rgbClr val="43A13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rgbClr val="D2A7C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500" dirty="0" smtClean="0">
                          <a:solidFill>
                            <a:srgbClr val="4F5D75"/>
                          </a:solidFill>
                        </a:rPr>
                        <a:t>none</a:t>
                      </a:r>
                      <a:endParaRPr lang="en-GB" sz="500" dirty="0">
                        <a:solidFill>
                          <a:srgbClr val="4F5D75"/>
                        </a:solidFill>
                      </a:endParaRPr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60990757"/>
                  </a:ext>
                </a:extLst>
              </a:tr>
              <a:tr h="239029"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rgbClr val="4F87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extLst>
                  <a:ext uri="{0D108BD9-81ED-4DB2-BD59-A6C34878D82A}">
                    <a16:rowId xmlns="" xmlns:a16="http://schemas.microsoft.com/office/drawing/2014/main" val="1026295034"/>
                  </a:ext>
                </a:extLst>
              </a:tr>
              <a:tr h="239029"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rgbClr val="FFC6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extLst>
                  <a:ext uri="{0D108BD9-81ED-4DB2-BD59-A6C34878D82A}">
                    <a16:rowId xmlns="" xmlns:a16="http://schemas.microsoft.com/office/drawing/2014/main" val="3752621208"/>
                  </a:ext>
                </a:extLst>
              </a:tr>
              <a:tr h="239029"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rgbClr val="43A1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extLst>
                  <a:ext uri="{0D108BD9-81ED-4DB2-BD59-A6C34878D82A}">
                    <a16:rowId xmlns="" xmlns:a16="http://schemas.microsoft.com/office/drawing/2014/main" val="2608047820"/>
                  </a:ext>
                </a:extLst>
              </a:tr>
              <a:tr h="239029"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rgbClr val="D2A7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extLst>
                  <a:ext uri="{0D108BD9-81ED-4DB2-BD59-A6C34878D82A}">
                    <a16:rowId xmlns="" xmlns:a16="http://schemas.microsoft.com/office/drawing/2014/main" val="2372821207"/>
                  </a:ext>
                </a:extLst>
              </a:tr>
              <a:tr h="239029"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extLst>
                  <a:ext uri="{0D108BD9-81ED-4DB2-BD59-A6C34878D82A}">
                    <a16:rowId xmlns="" xmlns:a16="http://schemas.microsoft.com/office/drawing/2014/main" val="1661332721"/>
                  </a:ext>
                </a:extLst>
              </a:tr>
              <a:tr h="239029"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extLst>
                  <a:ext uri="{0D108BD9-81ED-4DB2-BD59-A6C34878D82A}">
                    <a16:rowId xmlns="" xmlns:a16="http://schemas.microsoft.com/office/drawing/2014/main" val="4004779554"/>
                  </a:ext>
                </a:extLst>
              </a:tr>
              <a:tr h="239029">
                <a:tc>
                  <a:txBody>
                    <a:bodyPr/>
                    <a:lstStyle/>
                    <a:p>
                      <a:endParaRPr lang="en-GB" sz="70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extLst>
                  <a:ext uri="{0D108BD9-81ED-4DB2-BD59-A6C34878D82A}">
                    <a16:rowId xmlns="" xmlns:a16="http://schemas.microsoft.com/office/drawing/2014/main" val="1437704612"/>
                  </a:ext>
                </a:extLst>
              </a:tr>
              <a:tr h="239029"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extLst>
                  <a:ext uri="{0D108BD9-81ED-4DB2-BD59-A6C34878D82A}">
                    <a16:rowId xmlns="" xmlns:a16="http://schemas.microsoft.com/office/drawing/2014/main" val="2327776683"/>
                  </a:ext>
                </a:extLst>
              </a:tr>
              <a:tr h="239029"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extLst>
                  <a:ext uri="{0D108BD9-81ED-4DB2-BD59-A6C34878D82A}">
                    <a16:rowId xmlns="" xmlns:a16="http://schemas.microsoft.com/office/drawing/2014/main" val="712707560"/>
                  </a:ext>
                </a:extLst>
              </a:tr>
              <a:tr h="239029">
                <a:tc>
                  <a:txBody>
                    <a:bodyPr/>
                    <a:lstStyle/>
                    <a:p>
                      <a:endParaRPr lang="en-GB" sz="70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extLst>
                  <a:ext uri="{0D108BD9-81ED-4DB2-BD59-A6C34878D82A}">
                    <a16:rowId xmlns="" xmlns:a16="http://schemas.microsoft.com/office/drawing/2014/main" val="715352829"/>
                  </a:ext>
                </a:extLst>
              </a:tr>
              <a:tr h="23902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GB" sz="500" dirty="0" smtClean="0">
                          <a:solidFill>
                            <a:srgbClr val="4F5D75"/>
                          </a:solidFill>
                        </a:rPr>
                        <a:t>none</a:t>
                      </a:r>
                      <a:endParaRPr lang="en-GB" sz="500" dirty="0"/>
                    </a:p>
                  </a:txBody>
                  <a:tcPr marL="39089" marR="39089" marT="19544" marB="1954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-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/>
                        <a:t>+</a:t>
                      </a:r>
                      <a:endParaRPr lang="en-GB" sz="1300" b="1" dirty="0"/>
                    </a:p>
                  </a:txBody>
                  <a:tcPr marL="39089" marR="39089" marT="19544" marB="19544"/>
                </a:tc>
                <a:extLst>
                  <a:ext uri="{0D108BD9-81ED-4DB2-BD59-A6C34878D82A}">
                    <a16:rowId xmlns="" xmlns:a16="http://schemas.microsoft.com/office/drawing/2014/main" val="872188950"/>
                  </a:ext>
                </a:extLst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 rot="2700000">
            <a:off x="5561112" y="3916144"/>
            <a:ext cx="129942" cy="125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 rot="2700000">
            <a:off x="5567462" y="4143482"/>
            <a:ext cx="129942" cy="125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 rot="2700000">
            <a:off x="5561112" y="3676934"/>
            <a:ext cx="129942" cy="125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 rot="2700000">
            <a:off x="5559525" y="3442878"/>
            <a:ext cx="129942" cy="125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 rot="2700000">
            <a:off x="5814082" y="3198599"/>
            <a:ext cx="129942" cy="125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 rot="2700000">
            <a:off x="6043169" y="3191456"/>
            <a:ext cx="129942" cy="125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 rot="2700000">
            <a:off x="6293316" y="3193837"/>
            <a:ext cx="129942" cy="125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 rot="2700000">
            <a:off x="6536646" y="3191455"/>
            <a:ext cx="129942" cy="125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3" name="Logo_1/1_H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2" t="4804" r="62664" b="53807"/>
          <a:stretch/>
        </p:blipFill>
        <p:spPr>
          <a:xfrm>
            <a:off x="5780573" y="3159082"/>
            <a:ext cx="195130" cy="201239"/>
          </a:xfrm>
          <a:prstGeom prst="rect">
            <a:avLst/>
          </a:prstGeom>
        </p:spPr>
      </p:pic>
      <p:pic>
        <p:nvPicPr>
          <p:cNvPr id="94" name="Logo_2/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2" t="4804" r="62664" b="53807"/>
          <a:stretch/>
        </p:blipFill>
        <p:spPr>
          <a:xfrm>
            <a:off x="6009529" y="3159082"/>
            <a:ext cx="195130" cy="201239"/>
          </a:xfrm>
          <a:prstGeom prst="rect">
            <a:avLst/>
          </a:prstGeom>
        </p:spPr>
      </p:pic>
      <p:pic>
        <p:nvPicPr>
          <p:cNvPr id="95" name="Logo_3/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2" t="4804" r="62664" b="53807"/>
          <a:stretch/>
        </p:blipFill>
        <p:spPr>
          <a:xfrm>
            <a:off x="6259548" y="3159082"/>
            <a:ext cx="195130" cy="201239"/>
          </a:xfrm>
          <a:prstGeom prst="rect">
            <a:avLst/>
          </a:prstGeom>
        </p:spPr>
      </p:pic>
      <p:pic>
        <p:nvPicPr>
          <p:cNvPr id="96" name="Logo_4/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2" t="4804" r="62664" b="53807"/>
          <a:stretch/>
        </p:blipFill>
        <p:spPr>
          <a:xfrm>
            <a:off x="6502300" y="3159082"/>
            <a:ext cx="195130" cy="201239"/>
          </a:xfrm>
          <a:prstGeom prst="rect">
            <a:avLst/>
          </a:prstGeom>
        </p:spPr>
      </p:pic>
      <p:pic>
        <p:nvPicPr>
          <p:cNvPr id="97" name="Logo_1/1_V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2" t="4804" r="62664" b="53807"/>
          <a:stretch/>
        </p:blipFill>
        <p:spPr>
          <a:xfrm>
            <a:off x="5529537" y="3402467"/>
            <a:ext cx="195130" cy="201239"/>
          </a:xfrm>
          <a:prstGeom prst="rect">
            <a:avLst/>
          </a:prstGeom>
        </p:spPr>
      </p:pic>
      <p:pic>
        <p:nvPicPr>
          <p:cNvPr id="98" name="Logo_1/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2" t="4804" r="62664" b="53807"/>
          <a:stretch/>
        </p:blipFill>
        <p:spPr>
          <a:xfrm>
            <a:off x="5529537" y="3638155"/>
            <a:ext cx="195130" cy="201239"/>
          </a:xfrm>
          <a:prstGeom prst="rect">
            <a:avLst/>
          </a:prstGeom>
        </p:spPr>
      </p:pic>
      <p:pic>
        <p:nvPicPr>
          <p:cNvPr id="99" name="Logo_1/3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2" t="4804" r="62664" b="53807"/>
          <a:stretch/>
        </p:blipFill>
        <p:spPr>
          <a:xfrm>
            <a:off x="5529537" y="3876103"/>
            <a:ext cx="195130" cy="201239"/>
          </a:xfrm>
          <a:prstGeom prst="rect">
            <a:avLst/>
          </a:prstGeom>
        </p:spPr>
      </p:pic>
      <p:pic>
        <p:nvPicPr>
          <p:cNvPr id="100" name="Logo_1/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2" t="4804" r="62664" b="53807"/>
          <a:stretch/>
        </p:blipFill>
        <p:spPr>
          <a:xfrm>
            <a:off x="5529537" y="4107440"/>
            <a:ext cx="195130" cy="201239"/>
          </a:xfrm>
          <a:prstGeom prst="rect">
            <a:avLst/>
          </a:prstGeom>
        </p:spPr>
      </p:pic>
      <p:pic>
        <p:nvPicPr>
          <p:cNvPr id="101" name="Logo_5/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1" t="4804" r="83677" b="53807"/>
          <a:stretch/>
        </p:blipFill>
        <p:spPr>
          <a:xfrm>
            <a:off x="6747067" y="3159082"/>
            <a:ext cx="195130" cy="201239"/>
          </a:xfrm>
          <a:prstGeom prst="rect">
            <a:avLst/>
          </a:prstGeom>
        </p:spPr>
      </p:pic>
      <p:pic>
        <p:nvPicPr>
          <p:cNvPr id="102" name="Logo_6/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39" t="4804" r="20657" b="53807"/>
          <a:stretch/>
        </p:blipFill>
        <p:spPr>
          <a:xfrm>
            <a:off x="6986517" y="3159082"/>
            <a:ext cx="195130" cy="201239"/>
          </a:xfrm>
          <a:prstGeom prst="rect">
            <a:avLst/>
          </a:prstGeom>
        </p:spPr>
      </p:pic>
      <p:pic>
        <p:nvPicPr>
          <p:cNvPr id="103" name="Logo_7/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96" t="4804" b="53807"/>
          <a:stretch/>
        </p:blipFill>
        <p:spPr>
          <a:xfrm>
            <a:off x="7226302" y="3159082"/>
            <a:ext cx="195130" cy="201239"/>
          </a:xfrm>
          <a:prstGeom prst="rect">
            <a:avLst/>
          </a:prstGeom>
        </p:spPr>
      </p:pic>
      <p:pic>
        <p:nvPicPr>
          <p:cNvPr id="104" name="Logo_8/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3" t="59770" r="52163" b="-1159"/>
          <a:stretch/>
        </p:blipFill>
        <p:spPr>
          <a:xfrm>
            <a:off x="7468113" y="3159082"/>
            <a:ext cx="195130" cy="201239"/>
          </a:xfrm>
          <a:prstGeom prst="rect">
            <a:avLst/>
          </a:prstGeom>
        </p:spPr>
      </p:pic>
      <p:pic>
        <p:nvPicPr>
          <p:cNvPr id="105" name="Logo_9/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42" t="59770" r="30954" b="-1159"/>
          <a:stretch/>
        </p:blipFill>
        <p:spPr>
          <a:xfrm>
            <a:off x="7713486" y="3159082"/>
            <a:ext cx="195130" cy="201239"/>
          </a:xfrm>
          <a:prstGeom prst="rect">
            <a:avLst/>
          </a:prstGeom>
        </p:spPr>
      </p:pic>
      <p:pic>
        <p:nvPicPr>
          <p:cNvPr id="106" name="Logo_10/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38" t="59770" r="10158" b="-1159"/>
          <a:stretch/>
        </p:blipFill>
        <p:spPr>
          <a:xfrm>
            <a:off x="7949709" y="3159082"/>
            <a:ext cx="195130" cy="201239"/>
          </a:xfrm>
          <a:prstGeom prst="rect">
            <a:avLst/>
          </a:prstGeom>
        </p:spPr>
      </p:pic>
      <p:pic>
        <p:nvPicPr>
          <p:cNvPr id="107" name="Logo_1/5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1" t="4804" r="83677" b="53807"/>
          <a:stretch/>
        </p:blipFill>
        <p:spPr>
          <a:xfrm>
            <a:off x="5529537" y="4349685"/>
            <a:ext cx="195130" cy="201239"/>
          </a:xfrm>
          <a:prstGeom prst="rect">
            <a:avLst/>
          </a:prstGeom>
        </p:spPr>
      </p:pic>
      <p:pic>
        <p:nvPicPr>
          <p:cNvPr id="108" name="Logo_1/6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39" t="4804" r="20657" b="53807"/>
          <a:stretch/>
        </p:blipFill>
        <p:spPr>
          <a:xfrm>
            <a:off x="5529537" y="4586298"/>
            <a:ext cx="195130" cy="201239"/>
          </a:xfrm>
          <a:prstGeom prst="rect">
            <a:avLst/>
          </a:prstGeom>
        </p:spPr>
      </p:pic>
      <p:pic>
        <p:nvPicPr>
          <p:cNvPr id="109" name="Logo_1/7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96" t="4804" b="53807"/>
          <a:stretch/>
        </p:blipFill>
        <p:spPr>
          <a:xfrm>
            <a:off x="5529537" y="4829316"/>
            <a:ext cx="195130" cy="201239"/>
          </a:xfrm>
          <a:prstGeom prst="rect">
            <a:avLst/>
          </a:prstGeom>
        </p:spPr>
      </p:pic>
      <p:pic>
        <p:nvPicPr>
          <p:cNvPr id="110" name="Logo_1/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3" t="59770" r="52163" b="-1159"/>
          <a:stretch/>
        </p:blipFill>
        <p:spPr>
          <a:xfrm>
            <a:off x="5529537" y="5073307"/>
            <a:ext cx="195130" cy="201239"/>
          </a:xfrm>
          <a:prstGeom prst="rect">
            <a:avLst/>
          </a:prstGeom>
        </p:spPr>
      </p:pic>
      <p:pic>
        <p:nvPicPr>
          <p:cNvPr id="111" name="Logo_1/9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42" t="59770" r="30954" b="-1159"/>
          <a:stretch/>
        </p:blipFill>
        <p:spPr>
          <a:xfrm>
            <a:off x="5529537" y="5313798"/>
            <a:ext cx="195130" cy="201239"/>
          </a:xfrm>
          <a:prstGeom prst="rect">
            <a:avLst/>
          </a:prstGeom>
        </p:spPr>
      </p:pic>
      <p:pic>
        <p:nvPicPr>
          <p:cNvPr id="112" name="Logo_1/10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38" t="59770" r="10158" b="-1159"/>
          <a:stretch/>
        </p:blipFill>
        <p:spPr>
          <a:xfrm>
            <a:off x="5529537" y="5550621"/>
            <a:ext cx="195130" cy="201239"/>
          </a:xfrm>
          <a:prstGeom prst="rect">
            <a:avLst/>
          </a:prstGeom>
        </p:spPr>
      </p:pic>
      <p:sp>
        <p:nvSpPr>
          <p:cNvPr id="120" name="ClickHere_Legend"/>
          <p:cNvSpPr/>
          <p:nvPr/>
        </p:nvSpPr>
        <p:spPr>
          <a:xfrm>
            <a:off x="6448483" y="6109815"/>
            <a:ext cx="1965182" cy="621177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Click here to see the colour key</a:t>
            </a:r>
            <a:endParaRPr lang="en-GB" dirty="0">
              <a:latin typeface="+mj-lt"/>
            </a:endParaRPr>
          </a:p>
        </p:txBody>
      </p:sp>
      <p:grpSp>
        <p:nvGrpSpPr>
          <p:cNvPr id="22" name="Legend"/>
          <p:cNvGrpSpPr/>
          <p:nvPr/>
        </p:nvGrpSpPr>
        <p:grpSpPr>
          <a:xfrm>
            <a:off x="1888494" y="4805050"/>
            <a:ext cx="6787194" cy="1224870"/>
            <a:chOff x="517797" y="3813001"/>
            <a:chExt cx="6787194" cy="1224870"/>
          </a:xfrm>
        </p:grpSpPr>
        <p:sp>
          <p:nvSpPr>
            <p:cNvPr id="121" name="Round Same Side Corner Rectangle 120"/>
            <p:cNvSpPr/>
            <p:nvPr/>
          </p:nvSpPr>
          <p:spPr>
            <a:xfrm>
              <a:off x="517797" y="3813001"/>
              <a:ext cx="6787194" cy="1224870"/>
            </a:xfrm>
            <a:prstGeom prst="round2SameRect">
              <a:avLst>
                <a:gd name="adj1" fmla="val 9295"/>
                <a:gd name="adj2" fmla="val 12741"/>
              </a:avLst>
            </a:prstGeom>
            <a:solidFill>
              <a:srgbClr val="0055A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+mj-lt"/>
                </a:rPr>
                <a:t>Flammable liquids and aerosols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+mj-lt"/>
                </a:rPr>
                <a:t>Substances liable to spontaneous combustion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+mj-lt"/>
                </a:rPr>
                <a:t>Substances that form flammable gases in contact with water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+mj-lt"/>
                </a:rPr>
                <a:t>Flammable solids</a:t>
              </a:r>
              <a:endParaRPr lang="en-GB" dirty="0">
                <a:latin typeface="+mj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33412" y="3919744"/>
              <a:ext cx="180976" cy="182196"/>
            </a:xfrm>
            <a:prstGeom prst="rect">
              <a:avLst/>
            </a:prstGeom>
            <a:solidFill>
              <a:srgbClr val="4F87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633412" y="4194166"/>
              <a:ext cx="180976" cy="182196"/>
            </a:xfrm>
            <a:prstGeom prst="rect">
              <a:avLst/>
            </a:prstGeom>
            <a:solidFill>
              <a:srgbClr val="FFC6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633412" y="4468588"/>
              <a:ext cx="180976" cy="182196"/>
            </a:xfrm>
            <a:prstGeom prst="rect">
              <a:avLst/>
            </a:prstGeom>
            <a:solidFill>
              <a:srgbClr val="43A1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633412" y="4739494"/>
              <a:ext cx="180976" cy="182196"/>
            </a:xfrm>
            <a:prstGeom prst="rect">
              <a:avLst/>
            </a:prstGeom>
            <a:solidFill>
              <a:srgbClr val="D2A7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6" name="Logo_1-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2" t="4804" r="62664" b="53807"/>
          <a:stretch/>
        </p:blipFill>
        <p:spPr>
          <a:xfrm>
            <a:off x="4405867" y="3526592"/>
            <a:ext cx="975539" cy="1006078"/>
          </a:xfrm>
          <a:prstGeom prst="rect">
            <a:avLst/>
          </a:prstGeom>
        </p:spPr>
      </p:pic>
      <p:pic>
        <p:nvPicPr>
          <p:cNvPr id="157" name="Logo_5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1" t="4804" r="83677" b="53807"/>
          <a:stretch/>
        </p:blipFill>
        <p:spPr>
          <a:xfrm>
            <a:off x="4405867" y="3526258"/>
            <a:ext cx="981020" cy="1011731"/>
          </a:xfrm>
          <a:prstGeom prst="rect">
            <a:avLst/>
          </a:prstGeom>
        </p:spPr>
      </p:pic>
      <p:pic>
        <p:nvPicPr>
          <p:cNvPr id="158" name="Logo_6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39" t="4804" r="20657" b="53807"/>
          <a:stretch/>
        </p:blipFill>
        <p:spPr>
          <a:xfrm>
            <a:off x="4407254" y="3526592"/>
            <a:ext cx="973896" cy="1004384"/>
          </a:xfrm>
          <a:prstGeom prst="rect">
            <a:avLst/>
          </a:prstGeom>
        </p:spPr>
      </p:pic>
      <p:pic>
        <p:nvPicPr>
          <p:cNvPr id="159" name="Logo_7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96" t="4804" b="53807"/>
          <a:stretch/>
        </p:blipFill>
        <p:spPr>
          <a:xfrm>
            <a:off x="4378917" y="3523396"/>
            <a:ext cx="985565" cy="1016418"/>
          </a:xfrm>
          <a:prstGeom prst="rect">
            <a:avLst/>
          </a:prstGeom>
        </p:spPr>
      </p:pic>
      <p:pic>
        <p:nvPicPr>
          <p:cNvPr id="160" name="Logo_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3" t="59770" r="52163" b="-1159"/>
          <a:stretch/>
        </p:blipFill>
        <p:spPr>
          <a:xfrm>
            <a:off x="4407139" y="3540752"/>
            <a:ext cx="980634" cy="1011333"/>
          </a:xfrm>
          <a:prstGeom prst="rect">
            <a:avLst/>
          </a:prstGeom>
        </p:spPr>
      </p:pic>
      <p:pic>
        <p:nvPicPr>
          <p:cNvPr id="161" name="Logo_9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42" t="59770" r="30954" b="-1159"/>
          <a:stretch/>
        </p:blipFill>
        <p:spPr>
          <a:xfrm>
            <a:off x="4411732" y="3536117"/>
            <a:ext cx="985565" cy="1016418"/>
          </a:xfrm>
          <a:prstGeom prst="rect">
            <a:avLst/>
          </a:prstGeom>
        </p:spPr>
      </p:pic>
      <p:pic>
        <p:nvPicPr>
          <p:cNvPr id="162" name="Logo_10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38" t="59770" r="10158" b="-1159"/>
          <a:stretch/>
        </p:blipFill>
        <p:spPr>
          <a:xfrm>
            <a:off x="4401347" y="3532921"/>
            <a:ext cx="987823" cy="1018747"/>
          </a:xfrm>
          <a:prstGeom prst="rect">
            <a:avLst/>
          </a:prstGeom>
        </p:spPr>
      </p:pic>
      <p:sp>
        <p:nvSpPr>
          <p:cNvPr id="163" name="ZoneTexte 6"/>
          <p:cNvSpPr txBox="1"/>
          <p:nvPr/>
        </p:nvSpPr>
        <p:spPr>
          <a:xfrm>
            <a:off x="6602309" y="2612287"/>
            <a:ext cx="18113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0"/>
            <a:r>
              <a:rPr lang="en" sz="1400" b="1" i="0" u="none" baseline="0" dirty="0" smtClean="0">
                <a:solidFill>
                  <a:schemeClr val="bg1"/>
                </a:solidFill>
              </a:rPr>
              <a:t>Click on the sign to enlarge it </a:t>
            </a:r>
            <a:endParaRPr lang="en" sz="1400" b="1" i="0" u="none" baseline="0" dirty="0">
              <a:solidFill>
                <a:schemeClr val="bg1"/>
              </a:solidFill>
            </a:endParaRPr>
          </a:p>
        </p:txBody>
      </p:sp>
      <p:sp>
        <p:nvSpPr>
          <p:cNvPr id="131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8312" y="297247"/>
            <a:ext cx="7524751" cy="523220"/>
          </a:xfrm>
        </p:spPr>
        <p:txBody>
          <a:bodyPr/>
          <a:lstStyle/>
          <a:p>
            <a:r>
              <a:rPr lang="en-GB" dirty="0" smtClean="0"/>
              <a:t>Chemical storage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58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23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8" fill="hold">
                      <p:stCondLst>
                        <p:cond delay="0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256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7" fill="hold">
                      <p:stCondLst>
                        <p:cond delay="0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294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5" fill="hold">
                      <p:stCondLst>
                        <p:cond delay="0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313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4" fill="hold">
                      <p:stCondLst>
                        <p:cond delay="0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>
                      <p:stCondLst>
                        <p:cond delay="0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351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2" fill="hold">
                      <p:stCondLst>
                        <p:cond delay="0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370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1" fill="hold">
                      <p:stCondLst>
                        <p:cond delay="0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389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0" fill="hold">
                      <p:stCondLst>
                        <p:cond delay="0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 Same Side Corner Rectangle 20"/>
          <p:cNvSpPr/>
          <p:nvPr/>
        </p:nvSpPr>
        <p:spPr>
          <a:xfrm>
            <a:off x="3983083" y="5206087"/>
            <a:ext cx="2805114" cy="548834"/>
          </a:xfrm>
          <a:prstGeom prst="round2SameRect">
            <a:avLst>
              <a:gd name="adj1" fmla="val 16667"/>
              <a:gd name="adj2" fmla="val 14850"/>
            </a:avLst>
          </a:prstGeom>
          <a:solidFill>
            <a:schemeClr val="tx1">
              <a:lumMod val="60000"/>
              <a:lumOff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Round Same Side Corner Rectangle 18"/>
          <p:cNvSpPr/>
          <p:nvPr/>
        </p:nvSpPr>
        <p:spPr>
          <a:xfrm>
            <a:off x="6575129" y="2573662"/>
            <a:ext cx="1621430" cy="513129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tx1">
              <a:lumMod val="60000"/>
              <a:lumOff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07375" cy="1551194"/>
          </a:xfrm>
        </p:spPr>
        <p:txBody>
          <a:bodyPr/>
          <a:lstStyle/>
          <a:p>
            <a:r>
              <a:rPr lang="en-GB" b="1" dirty="0" smtClean="0"/>
              <a:t>Make sure you have: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Appropriate containers and cupboards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Suitable spill retention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Appropriate means for dealing with emergencies </a:t>
            </a:r>
            <a:br>
              <a:rPr lang="en-GB" b="1" dirty="0" smtClean="0"/>
            </a:br>
            <a:r>
              <a:rPr lang="en-GB" b="1" dirty="0" smtClean="0"/>
              <a:t>(absorbent materials for liquid spills)</a:t>
            </a:r>
            <a:endParaRPr lang="en-GB" b="1" dirty="0"/>
          </a:p>
        </p:txBody>
      </p:sp>
      <p:sp>
        <p:nvSpPr>
          <p:cNvPr id="9" name="Round Same Side Corner Rectangle 8"/>
          <p:cNvSpPr/>
          <p:nvPr/>
        </p:nvSpPr>
        <p:spPr>
          <a:xfrm>
            <a:off x="725737" y="3224361"/>
            <a:ext cx="2842720" cy="607110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Articles available from the CERN Store</a:t>
            </a:r>
            <a:endParaRPr lang="en-GB" dirty="0">
              <a:latin typeface="+mj-lt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>
            <a:off x="3983083" y="2983892"/>
            <a:ext cx="4692605" cy="2110750"/>
          </a:xfrm>
          <a:prstGeom prst="round2SameRect">
            <a:avLst>
              <a:gd name="adj1" fmla="val 3575"/>
              <a:gd name="adj2" fmla="val 3369"/>
            </a:avLst>
          </a:prstGeom>
          <a:solidFill>
            <a:schemeClr val="tx1">
              <a:lumMod val="60000"/>
              <a:lumOff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5" name="ZoneTexte 6"/>
          <p:cNvSpPr txBox="1"/>
          <p:nvPr/>
        </p:nvSpPr>
        <p:spPr>
          <a:xfrm>
            <a:off x="6643689" y="2606605"/>
            <a:ext cx="162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400" b="1" i="0" u="none" baseline="0" dirty="0" smtClean="0">
                <a:solidFill>
                  <a:schemeClr val="bg2"/>
                </a:solidFill>
              </a:rPr>
              <a:t>SCEM: 55.50.71</a:t>
            </a:r>
            <a:endParaRPr lang="en" sz="1400" b="1" i="0" u="none" baseline="0" dirty="0">
              <a:solidFill>
                <a:schemeClr val="bg2"/>
              </a:solidFill>
            </a:endParaRPr>
          </a:p>
        </p:txBody>
      </p:sp>
      <p:sp>
        <p:nvSpPr>
          <p:cNvPr id="16" name="Round Same Side Corner Rectangle 15"/>
          <p:cNvSpPr/>
          <p:nvPr/>
        </p:nvSpPr>
        <p:spPr>
          <a:xfrm>
            <a:off x="6477000" y="5207825"/>
            <a:ext cx="2198687" cy="1164400"/>
          </a:xfrm>
          <a:prstGeom prst="round2SameRect">
            <a:avLst>
              <a:gd name="adj1" fmla="val 7669"/>
              <a:gd name="adj2" fmla="val 7053"/>
            </a:avLst>
          </a:prstGeom>
          <a:solidFill>
            <a:schemeClr val="tx1">
              <a:lumMod val="60000"/>
              <a:lumOff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5" t="54095" r="16427" b="30719"/>
          <a:stretch/>
        </p:blipFill>
        <p:spPr>
          <a:xfrm>
            <a:off x="6683376" y="5354479"/>
            <a:ext cx="1687512" cy="847725"/>
          </a:xfrm>
          <a:prstGeom prst="rect">
            <a:avLst/>
          </a:prstGeom>
        </p:spPr>
      </p:pic>
      <p:sp>
        <p:nvSpPr>
          <p:cNvPr id="18" name="ZoneTexte 6"/>
          <p:cNvSpPr txBox="1"/>
          <p:nvPr/>
        </p:nvSpPr>
        <p:spPr>
          <a:xfrm>
            <a:off x="3821115" y="5262549"/>
            <a:ext cx="2935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400" b="1" i="0" u="none" baseline="0" dirty="0" smtClean="0">
                <a:solidFill>
                  <a:schemeClr val="bg2"/>
                </a:solidFill>
              </a:rPr>
              <a:t>FIRE RESISTANT CABINETS. SCEM: 53.12.63.A</a:t>
            </a:r>
            <a:endParaRPr lang="en" sz="1400" b="1" i="0" u="none" baseline="0" dirty="0">
              <a:solidFill>
                <a:schemeClr val="bg2"/>
              </a:solidFill>
            </a:endParaRPr>
          </a:p>
        </p:txBody>
      </p:sp>
      <p:sp>
        <p:nvSpPr>
          <p:cNvPr id="22" name="Round Same Side Corner Rectangle 21"/>
          <p:cNvSpPr/>
          <p:nvPr/>
        </p:nvSpPr>
        <p:spPr>
          <a:xfrm>
            <a:off x="3657600" y="5869187"/>
            <a:ext cx="2754905" cy="513129"/>
          </a:xfrm>
          <a:prstGeom prst="round2SameRect">
            <a:avLst>
              <a:gd name="adj1" fmla="val 16667"/>
              <a:gd name="adj2" fmla="val 14850"/>
            </a:avLst>
          </a:prstGeom>
          <a:solidFill>
            <a:schemeClr val="tx1">
              <a:lumMod val="60000"/>
              <a:lumOff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Round Same Side Corner Rectangle 23"/>
          <p:cNvSpPr/>
          <p:nvPr/>
        </p:nvSpPr>
        <p:spPr>
          <a:xfrm>
            <a:off x="468313" y="4876801"/>
            <a:ext cx="2486617" cy="1495424"/>
          </a:xfrm>
          <a:prstGeom prst="round2SameRect">
            <a:avLst>
              <a:gd name="adj1" fmla="val 7113"/>
              <a:gd name="adj2" fmla="val 6570"/>
            </a:avLst>
          </a:prstGeom>
          <a:solidFill>
            <a:schemeClr val="tx1">
              <a:lumMod val="60000"/>
              <a:lumOff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5" name="Round Same Side Corner Rectangle 24"/>
          <p:cNvSpPr/>
          <p:nvPr/>
        </p:nvSpPr>
        <p:spPr>
          <a:xfrm>
            <a:off x="3047999" y="5217916"/>
            <a:ext cx="809129" cy="1164400"/>
          </a:xfrm>
          <a:prstGeom prst="round2SameRect">
            <a:avLst>
              <a:gd name="adj1" fmla="val 11958"/>
              <a:gd name="adj2" fmla="val 13597"/>
            </a:avLst>
          </a:prstGeom>
          <a:solidFill>
            <a:schemeClr val="tx1">
              <a:lumMod val="60000"/>
              <a:lumOff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7" name="Round Same Side Corner Rectangle 26"/>
          <p:cNvSpPr/>
          <p:nvPr/>
        </p:nvSpPr>
        <p:spPr>
          <a:xfrm>
            <a:off x="468312" y="4235667"/>
            <a:ext cx="3388817" cy="858975"/>
          </a:xfrm>
          <a:prstGeom prst="round2SameRect">
            <a:avLst>
              <a:gd name="adj1" fmla="val 8905"/>
              <a:gd name="adj2" fmla="val 7088"/>
            </a:avLst>
          </a:prstGeom>
          <a:solidFill>
            <a:schemeClr val="tx1">
              <a:lumMod val="60000"/>
              <a:lumOff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ZoneTexte 6"/>
          <p:cNvSpPr txBox="1"/>
          <p:nvPr/>
        </p:nvSpPr>
        <p:spPr>
          <a:xfrm>
            <a:off x="546248" y="4312261"/>
            <a:ext cx="32329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400" i="0" u="none" baseline="0" dirty="0" smtClean="0">
                <a:solidFill>
                  <a:schemeClr val="bg2"/>
                </a:solidFill>
              </a:rPr>
              <a:t>Absorbent ‘Snow’: </a:t>
            </a:r>
            <a:r>
              <a:rPr lang="en" sz="1400" b="1" i="0" u="none" baseline="0" dirty="0" smtClean="0">
                <a:solidFill>
                  <a:schemeClr val="bg2"/>
                </a:solidFill>
              </a:rPr>
              <a:t>SCEM:</a:t>
            </a:r>
          </a:p>
          <a:p>
            <a:pPr algn="ctr" rtl="0"/>
            <a:r>
              <a:rPr lang="en" sz="1400" b="1" dirty="0" smtClean="0">
                <a:solidFill>
                  <a:schemeClr val="bg2"/>
                </a:solidFill>
              </a:rPr>
              <a:t>58.81.30.500.9 </a:t>
            </a:r>
            <a:r>
              <a:rPr lang="en" sz="1400" dirty="0" smtClean="0">
                <a:solidFill>
                  <a:schemeClr val="bg2"/>
                </a:solidFill>
              </a:rPr>
              <a:t>or ‘Absorbent multiforme’ </a:t>
            </a:r>
            <a:r>
              <a:rPr lang="en" sz="1400" b="1" dirty="0" smtClean="0">
                <a:solidFill>
                  <a:schemeClr val="bg2"/>
                </a:solidFill>
              </a:rPr>
              <a:t>(SCEM: 58.81.30.600.6)</a:t>
            </a:r>
            <a:endParaRPr lang="en" sz="1400" b="1" i="0" u="none" baseline="0" dirty="0">
              <a:solidFill>
                <a:schemeClr val="bg2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4" t="51456" r="77379" b="31513"/>
          <a:stretch/>
        </p:blipFill>
        <p:spPr>
          <a:xfrm>
            <a:off x="725737" y="5207825"/>
            <a:ext cx="805953" cy="95087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2" t="53109" r="65791" b="33185"/>
          <a:stretch/>
        </p:blipFill>
        <p:spPr>
          <a:xfrm>
            <a:off x="1754191" y="5238751"/>
            <a:ext cx="943014" cy="895350"/>
          </a:xfrm>
          <a:prstGeom prst="rect">
            <a:avLst/>
          </a:prstGeom>
        </p:spPr>
      </p:pic>
      <p:sp>
        <p:nvSpPr>
          <p:cNvPr id="31" name="ZoneTexte 6"/>
          <p:cNvSpPr txBox="1"/>
          <p:nvPr/>
        </p:nvSpPr>
        <p:spPr>
          <a:xfrm>
            <a:off x="3691528" y="5877285"/>
            <a:ext cx="2692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400" b="1" i="0" u="none" baseline="0" dirty="0" smtClean="0">
                <a:solidFill>
                  <a:schemeClr val="bg2"/>
                </a:solidFill>
              </a:rPr>
              <a:t>SAFETY CANS</a:t>
            </a:r>
          </a:p>
          <a:p>
            <a:pPr algn="ctr" rtl="0"/>
            <a:r>
              <a:rPr lang="en" sz="1400" b="1" i="0" u="none" baseline="0" dirty="0" smtClean="0">
                <a:solidFill>
                  <a:schemeClr val="bg2"/>
                </a:solidFill>
              </a:rPr>
              <a:t>SCEM: </a:t>
            </a:r>
            <a:r>
              <a:rPr lang="en" sz="1400" b="1" dirty="0" smtClean="0">
                <a:solidFill>
                  <a:schemeClr val="bg2"/>
                </a:solidFill>
              </a:rPr>
              <a:t>50.70.00 &amp; 50.70.00.A</a:t>
            </a:r>
            <a:endParaRPr lang="en" sz="1400" b="1" i="0" u="none" baseline="0" dirty="0">
              <a:solidFill>
                <a:schemeClr val="bg2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" t="52398" r="60566" b="10130"/>
          <a:stretch/>
        </p:blipFill>
        <p:spPr>
          <a:xfrm>
            <a:off x="6308963" y="3048125"/>
            <a:ext cx="1981598" cy="906187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4105495" y="3051538"/>
            <a:ext cx="1990505" cy="1941532"/>
            <a:chOff x="4105495" y="3051538"/>
            <a:chExt cx="1990505" cy="194153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" t="878" r="75785" b="48963"/>
            <a:stretch/>
          </p:blipFill>
          <p:spPr>
            <a:xfrm>
              <a:off x="4105495" y="3051538"/>
              <a:ext cx="1990505" cy="1941532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4572000" y="3657600"/>
              <a:ext cx="304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308962" y="4235667"/>
            <a:ext cx="1128439" cy="752199"/>
            <a:chOff x="6308962" y="4235667"/>
            <a:chExt cx="1128439" cy="752199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30" t="12679" r="24886" b="50780"/>
            <a:stretch/>
          </p:blipFill>
          <p:spPr>
            <a:xfrm>
              <a:off x="6308962" y="4235667"/>
              <a:ext cx="1128439" cy="752199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>
              <a:off x="6417468" y="4873566"/>
              <a:ext cx="105063" cy="10562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494032" y="4235667"/>
            <a:ext cx="792201" cy="763105"/>
            <a:chOff x="7494032" y="4235667"/>
            <a:chExt cx="792201" cy="763105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00" r="-27" b="49769"/>
            <a:stretch/>
          </p:blipFill>
          <p:spPr>
            <a:xfrm>
              <a:off x="7494032" y="4235667"/>
              <a:ext cx="792201" cy="763105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7620000" y="4876801"/>
              <a:ext cx="55562" cy="69055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667" b="8993"/>
          <a:stretch/>
        </p:blipFill>
        <p:spPr>
          <a:xfrm>
            <a:off x="3155999" y="5315044"/>
            <a:ext cx="606173" cy="939343"/>
          </a:xfrm>
          <a:prstGeom prst="rect">
            <a:avLst/>
          </a:prstGeom>
        </p:spPr>
      </p:pic>
      <p:sp>
        <p:nvSpPr>
          <p:cNvPr id="39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8312" y="297247"/>
            <a:ext cx="7524751" cy="523220"/>
          </a:xfrm>
        </p:spPr>
        <p:txBody>
          <a:bodyPr/>
          <a:lstStyle/>
          <a:p>
            <a:r>
              <a:rPr lang="en-GB" dirty="0" smtClean="0"/>
              <a:t>Chemical storage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025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Collective protection equipment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8313" y="2453835"/>
            <a:ext cx="8207375" cy="1218795"/>
          </a:xfrm>
        </p:spPr>
        <p:txBody>
          <a:bodyPr/>
          <a:lstStyle/>
          <a:p>
            <a:r>
              <a:rPr lang="en-GB" dirty="0" smtClean="0"/>
              <a:t>They must be designed, built, installed and maintained to enable: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either the safe and effective evacuation of the contaminated air from the workplace to a safe area,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or the filtration or treatment of the contaminated air.</a:t>
            </a:r>
            <a:endParaRPr lang="en-GB" dirty="0"/>
          </a:p>
        </p:txBody>
      </p:sp>
      <p:sp>
        <p:nvSpPr>
          <p:cNvPr id="8" name="Round Same Side Corner Rectangle 7"/>
          <p:cNvSpPr/>
          <p:nvPr/>
        </p:nvSpPr>
        <p:spPr>
          <a:xfrm>
            <a:off x="468313" y="1572827"/>
            <a:ext cx="8207375" cy="716015"/>
          </a:xfrm>
          <a:prstGeom prst="round2SameRect">
            <a:avLst>
              <a:gd name="adj1" fmla="val 16667"/>
              <a:gd name="adj2" fmla="val 18951"/>
            </a:avLst>
          </a:prstGeom>
          <a:solidFill>
            <a:schemeClr val="tx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Local exhaust ventilation (LEV) systems </a:t>
            </a:r>
            <a:r>
              <a:rPr lang="en-GB" dirty="0" smtClean="0"/>
              <a:t>are used to eliminate hazardous chemical agents which are likely to become airborne</a:t>
            </a:r>
            <a:endParaRPr lang="en-GB" dirty="0"/>
          </a:p>
        </p:txBody>
      </p:sp>
      <p:sp>
        <p:nvSpPr>
          <p:cNvPr id="17" name="Round Same Side Corner Rectangle 16"/>
          <p:cNvSpPr/>
          <p:nvPr/>
        </p:nvSpPr>
        <p:spPr>
          <a:xfrm>
            <a:off x="2667000" y="3846865"/>
            <a:ext cx="3810000" cy="397967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Three basic types of LEV hood:</a:t>
            </a:r>
            <a:endParaRPr lang="en-GB" dirty="0">
              <a:latin typeface="+mj-lt"/>
            </a:endParaRPr>
          </a:p>
        </p:txBody>
      </p:sp>
      <p:sp>
        <p:nvSpPr>
          <p:cNvPr id="18" name="ZoneTexte 6"/>
          <p:cNvSpPr txBox="1"/>
          <p:nvPr/>
        </p:nvSpPr>
        <p:spPr>
          <a:xfrm>
            <a:off x="468313" y="5628620"/>
            <a:ext cx="2198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GB" sz="1400" b="1" i="0" u="none" baseline="0" dirty="0" smtClean="0"/>
              <a:t>Enclosing</a:t>
            </a:r>
          </a:p>
          <a:p>
            <a:pPr algn="ctr" rtl="0"/>
            <a:r>
              <a:rPr lang="en-GB" sz="1400" b="1" dirty="0" smtClean="0"/>
              <a:t>(Contain and separate)</a:t>
            </a:r>
            <a:endParaRPr lang="en-GB" sz="1400" b="1" i="0" u="none" baseline="0" dirty="0"/>
          </a:p>
        </p:txBody>
      </p:sp>
      <p:sp>
        <p:nvSpPr>
          <p:cNvPr id="19" name="ZoneTexte 6"/>
          <p:cNvSpPr txBox="1"/>
          <p:nvPr/>
        </p:nvSpPr>
        <p:spPr>
          <a:xfrm>
            <a:off x="3037681" y="5628620"/>
            <a:ext cx="251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GB" sz="1400" b="1" i="0" u="none" baseline="0" dirty="0" smtClean="0"/>
              <a:t>Receiving</a:t>
            </a:r>
          </a:p>
          <a:p>
            <a:pPr algn="ctr" rtl="0"/>
            <a:r>
              <a:rPr lang="en-GB" sz="1400" b="1" dirty="0" smtClean="0"/>
              <a:t>(Receive, contain and empty)</a:t>
            </a:r>
            <a:endParaRPr lang="en-GB" sz="1400" b="1" i="0" u="none" baseline="0" dirty="0"/>
          </a:p>
        </p:txBody>
      </p:sp>
      <p:sp>
        <p:nvSpPr>
          <p:cNvPr id="20" name="ZoneTexte 6"/>
          <p:cNvSpPr txBox="1"/>
          <p:nvPr/>
        </p:nvSpPr>
        <p:spPr>
          <a:xfrm>
            <a:off x="6024564" y="5628620"/>
            <a:ext cx="2198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GB" sz="1400" b="1" i="0" u="none" baseline="0" dirty="0" smtClean="0"/>
              <a:t>Capturing </a:t>
            </a:r>
            <a:br>
              <a:rPr lang="en-GB" sz="1400" b="1" i="0" u="none" baseline="0" dirty="0" smtClean="0"/>
            </a:br>
            <a:r>
              <a:rPr lang="en-GB" sz="1400" b="1" dirty="0" smtClean="0"/>
              <a:t>(Capture)</a:t>
            </a:r>
            <a:endParaRPr lang="en-GB" sz="1400" b="1" i="0" u="none" baseline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8" t="23442" r="72373" b="49440"/>
          <a:stretch/>
        </p:blipFill>
        <p:spPr>
          <a:xfrm>
            <a:off x="791368" y="4153416"/>
            <a:ext cx="1552575" cy="13948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2" t="47407" r="31111" b="34748"/>
          <a:stretch/>
        </p:blipFill>
        <p:spPr>
          <a:xfrm>
            <a:off x="3126978" y="4710755"/>
            <a:ext cx="2509839" cy="9178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88" t="76771" r="2038" b="3638"/>
          <a:stretch/>
        </p:blipFill>
        <p:spPr>
          <a:xfrm>
            <a:off x="5703888" y="4710756"/>
            <a:ext cx="2971800" cy="88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44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Collective protection equipment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8313" y="1342574"/>
            <a:ext cx="8207375" cy="830997"/>
          </a:xfrm>
        </p:spPr>
        <p:txBody>
          <a:bodyPr/>
          <a:lstStyle/>
          <a:p>
            <a:r>
              <a:rPr lang="en-GB" b="1" dirty="0" smtClean="0"/>
              <a:t>All Local Exhaust Ventilation systems (fume cupboard, capturing/receiving hood…) are subject to an </a:t>
            </a:r>
            <a:r>
              <a:rPr lang="en-GB" b="1" dirty="0" smtClean="0">
                <a:solidFill>
                  <a:schemeClr val="accent5"/>
                </a:solidFill>
              </a:rPr>
              <a:t>annual inspection</a:t>
            </a:r>
            <a:r>
              <a:rPr lang="en-GB" b="1" dirty="0" smtClean="0"/>
              <a:t> and the HSE Unit should have a record of them.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1" t="39117" r="8872" b="22793"/>
          <a:stretch/>
        </p:blipFill>
        <p:spPr>
          <a:xfrm>
            <a:off x="391890" y="3276601"/>
            <a:ext cx="8360220" cy="2438400"/>
          </a:xfrm>
          <a:prstGeom prst="rect">
            <a:avLst/>
          </a:prstGeom>
        </p:spPr>
      </p:pic>
      <p:sp>
        <p:nvSpPr>
          <p:cNvPr id="10" name="Text Placeholder 4"/>
          <p:cNvSpPr txBox="1">
            <a:spLocks/>
          </p:cNvSpPr>
          <p:nvPr/>
        </p:nvSpPr>
        <p:spPr>
          <a:xfrm>
            <a:off x="468313" y="2448087"/>
            <a:ext cx="8207375" cy="5539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 label which indicates the result of the test and the date for the next control must be visible on the equipment (pink label if test was failed).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55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Subjects: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6043" y="1808820"/>
            <a:ext cx="4105696" cy="400110"/>
          </a:xfrm>
        </p:spPr>
        <p:txBody>
          <a:bodyPr/>
          <a:lstStyle/>
          <a:p>
            <a:r>
              <a:rPr lang="fr-CH" dirty="0" smtClean="0"/>
              <a:t>1. CERN </a:t>
            </a:r>
            <a:r>
              <a:rPr lang="fr-CH" dirty="0" err="1" smtClean="0"/>
              <a:t>chemical</a:t>
            </a:r>
            <a:r>
              <a:rPr lang="fr-CH" dirty="0" smtClean="0"/>
              <a:t> safety </a:t>
            </a:r>
            <a:r>
              <a:rPr lang="fr-CH" dirty="0" err="1" smtClean="0"/>
              <a:t>rules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8313" y="3609020"/>
            <a:ext cx="3798887" cy="707886"/>
          </a:xfrm>
        </p:spPr>
        <p:txBody>
          <a:bodyPr/>
          <a:lstStyle/>
          <a:p>
            <a:r>
              <a:rPr lang="en-GB" dirty="0" smtClean="0"/>
              <a:t>3. Safety Data Sheet (SDS) – Fiche de Donn</a:t>
            </a:r>
            <a:r>
              <a:rPr lang="fr-FR" dirty="0"/>
              <a:t>é</a:t>
            </a:r>
            <a:r>
              <a:rPr lang="en-GB" dirty="0" err="1" smtClean="0"/>
              <a:t>es</a:t>
            </a:r>
            <a:r>
              <a:rPr lang="en-GB" dirty="0" smtClean="0"/>
              <a:t> de S</a:t>
            </a:r>
            <a:r>
              <a:rPr lang="fr-FR" dirty="0"/>
              <a:t>é</a:t>
            </a:r>
            <a:r>
              <a:rPr lang="en-GB" dirty="0" err="1" smtClean="0"/>
              <a:t>curit</a:t>
            </a:r>
            <a:r>
              <a:rPr lang="fr-FR" dirty="0"/>
              <a:t>é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466043" y="4505054"/>
            <a:ext cx="3385877" cy="400110"/>
          </a:xfrm>
        </p:spPr>
        <p:txBody>
          <a:bodyPr/>
          <a:lstStyle/>
          <a:p>
            <a:r>
              <a:rPr lang="en-GB" dirty="0" smtClean="0"/>
              <a:t>4. Chemical storage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571739" y="1808820"/>
            <a:ext cx="3384811" cy="400110"/>
          </a:xfrm>
        </p:spPr>
        <p:txBody>
          <a:bodyPr/>
          <a:lstStyle/>
          <a:p>
            <a:r>
              <a:rPr lang="fr-CH" dirty="0" smtClean="0"/>
              <a:t>6. Mitigation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4571740" y="2704854"/>
            <a:ext cx="3384810" cy="707886"/>
          </a:xfrm>
        </p:spPr>
        <p:txBody>
          <a:bodyPr/>
          <a:lstStyle/>
          <a:p>
            <a:r>
              <a:rPr lang="fr-CH" dirty="0" smtClean="0"/>
              <a:t>7. </a:t>
            </a:r>
            <a:r>
              <a:rPr lang="fr-CH" dirty="0" err="1" smtClean="0"/>
              <a:t>Personal</a:t>
            </a:r>
            <a:r>
              <a:rPr lang="fr-CH" dirty="0" smtClean="0"/>
              <a:t> protective </a:t>
            </a:r>
            <a:r>
              <a:rPr lang="fr-CH" dirty="0" err="1" smtClean="0"/>
              <a:t>equipment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4"/>
          </p:nvPr>
        </p:nvSpPr>
        <p:spPr>
          <a:xfrm>
            <a:off x="4571740" y="3609020"/>
            <a:ext cx="4103948" cy="400110"/>
          </a:xfrm>
        </p:spPr>
        <p:txBody>
          <a:bodyPr/>
          <a:lstStyle/>
          <a:p>
            <a:r>
              <a:rPr lang="en-GB" dirty="0" smtClean="0"/>
              <a:t>8. Disposal of chemicals</a:t>
            </a:r>
            <a:endParaRPr lang="en-GB" dirty="0"/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4571740" y="4504783"/>
            <a:ext cx="4103948" cy="400110"/>
          </a:xfrm>
          <a:prstGeom prst="rect">
            <a:avLst/>
          </a:prstGeom>
        </p:spPr>
        <p:txBody>
          <a:bodyPr vert="horz" wrap="square" lIns="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9. Safety Training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468313" y="2704854"/>
            <a:ext cx="3383607" cy="707886"/>
          </a:xfrm>
        </p:spPr>
        <p:txBody>
          <a:bodyPr/>
          <a:lstStyle/>
          <a:p>
            <a:r>
              <a:rPr lang="fr-CH" dirty="0" smtClean="0"/>
              <a:t>2. Chemical </a:t>
            </a:r>
            <a:r>
              <a:rPr lang="fr-CH" dirty="0" err="1" smtClean="0"/>
              <a:t>hazards</a:t>
            </a:r>
            <a:r>
              <a:rPr lang="fr-CH" dirty="0" smtClean="0"/>
              <a:t> and labelling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CH" dirty="0" smtClean="0"/>
              <a:t>5. Collective protection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95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Mitigation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8313" y="1352550"/>
            <a:ext cx="8207375" cy="276999"/>
          </a:xfrm>
        </p:spPr>
        <p:txBody>
          <a:bodyPr/>
          <a:lstStyle/>
          <a:p>
            <a:r>
              <a:rPr lang="en-GB" b="1" dirty="0" smtClean="0"/>
              <a:t>The installation should be based on an assessment of the hazards present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2" t="24197" r="68446" b="21482"/>
          <a:stretch/>
        </p:blipFill>
        <p:spPr>
          <a:xfrm>
            <a:off x="838200" y="2438400"/>
            <a:ext cx="1371601" cy="3048000"/>
          </a:xfrm>
          <a:prstGeom prst="rect">
            <a:avLst/>
          </a:prstGeom>
        </p:spPr>
      </p:pic>
      <p:sp>
        <p:nvSpPr>
          <p:cNvPr id="10" name="Text Placeholder 4"/>
          <p:cNvSpPr txBox="1">
            <a:spLocks/>
          </p:cNvSpPr>
          <p:nvPr/>
        </p:nvSpPr>
        <p:spPr>
          <a:xfrm>
            <a:off x="2743200" y="2678113"/>
            <a:ext cx="5932488" cy="276998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It should be: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as close to the hazard as possible,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at a maximum distance of 30 metres (corresponding to a maximum walking time of 10 seconds),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at a maximum distance of 10 metres (where the risk is judged to be elevated),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easily visible, with unobstructed access (no doors / steps),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safe distance from electrical equipment in the vicinity.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92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8" r="31611"/>
          <a:stretch/>
        </p:blipFill>
        <p:spPr>
          <a:xfrm>
            <a:off x="7502281" y="3200399"/>
            <a:ext cx="1036556" cy="25855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17" t="45322" r="9310" b="10728"/>
          <a:stretch/>
        </p:blipFill>
        <p:spPr>
          <a:xfrm>
            <a:off x="5292861" y="4429984"/>
            <a:ext cx="531630" cy="136743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7" t="7539" r="59324" b="68904"/>
          <a:stretch/>
        </p:blipFill>
        <p:spPr>
          <a:xfrm>
            <a:off x="3414777" y="3206210"/>
            <a:ext cx="1405902" cy="9287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" t="1770" r="86575" b="64897"/>
          <a:stretch/>
        </p:blipFill>
        <p:spPr>
          <a:xfrm>
            <a:off x="2924385" y="3211784"/>
            <a:ext cx="468729" cy="923181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Mitigation</a:t>
            </a:r>
            <a:endParaRPr lang="en-GB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07375" cy="1772793"/>
          </a:xfrm>
        </p:spPr>
        <p:txBody>
          <a:bodyPr/>
          <a:lstStyle/>
          <a:p>
            <a:r>
              <a:rPr lang="en-GB" dirty="0" smtClean="0"/>
              <a:t>For situations where the installation of a fixed safety shower or eye wash is not practical (e.g. maintenance) or where there are problems with the quality of the water supply…</a:t>
            </a:r>
          </a:p>
          <a:p>
            <a:r>
              <a:rPr lang="en-GB" dirty="0" smtClean="0"/>
              <a:t>… </a:t>
            </a:r>
            <a:r>
              <a:rPr lang="en-GB" b="1" dirty="0" smtClean="0"/>
              <a:t>portable equipment</a:t>
            </a:r>
            <a:r>
              <a:rPr lang="en-GB" dirty="0" smtClean="0"/>
              <a:t> (e.g. wash bottles, sprays, portable safety shower, etc.) should be used (CERN Stores, SCEM: 50.64.41).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6" t="38550" r="66367" b="27892"/>
          <a:stretch/>
        </p:blipFill>
        <p:spPr>
          <a:xfrm>
            <a:off x="762000" y="3200400"/>
            <a:ext cx="1965422" cy="25908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0" t="242" r="27502" b="58012"/>
          <a:stretch/>
        </p:blipFill>
        <p:spPr>
          <a:xfrm>
            <a:off x="6186462" y="3209926"/>
            <a:ext cx="1204938" cy="19212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96" t="46271" r="24997" b="10727"/>
          <a:stretch/>
        </p:blipFill>
        <p:spPr>
          <a:xfrm>
            <a:off x="4695928" y="4526348"/>
            <a:ext cx="574153" cy="127107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65" t="7933" r="366" b="68807"/>
          <a:stretch/>
        </p:blipFill>
        <p:spPr>
          <a:xfrm>
            <a:off x="4924442" y="3209926"/>
            <a:ext cx="1232982" cy="82867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930975" y="4355736"/>
            <a:ext cx="1248546" cy="1430189"/>
            <a:chOff x="2930975" y="4355736"/>
            <a:chExt cx="1248546" cy="143018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0" t="41703" r="62501" b="1728"/>
            <a:stretch/>
          </p:blipFill>
          <p:spPr>
            <a:xfrm>
              <a:off x="2930975" y="4355736"/>
              <a:ext cx="1248546" cy="1430189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038600" y="5410429"/>
              <a:ext cx="85725" cy="149790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1174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Mitigation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07375" cy="941796"/>
          </a:xfrm>
        </p:spPr>
        <p:txBody>
          <a:bodyPr/>
          <a:lstStyle/>
          <a:p>
            <a:r>
              <a:rPr lang="en-GB" b="1" dirty="0" smtClean="0"/>
              <a:t>Use the Safety form “Test of safety showers / eyes washes” to register: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weekly test,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faults, observations…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0" t="43525" r="55773" b="29018"/>
          <a:stretch/>
        </p:blipFill>
        <p:spPr>
          <a:xfrm>
            <a:off x="1159688" y="3391072"/>
            <a:ext cx="2590800" cy="198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80" y="3148198"/>
            <a:ext cx="853200" cy="85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354" y="3149510"/>
            <a:ext cx="851888" cy="851888"/>
          </a:xfrm>
          <a:prstGeom prst="rect">
            <a:avLst/>
          </a:prstGeom>
        </p:spPr>
      </p:pic>
      <p:sp>
        <p:nvSpPr>
          <p:cNvPr id="11" name="Text Placeholder 5"/>
          <p:cNvSpPr txBox="1">
            <a:spLocks/>
          </p:cNvSpPr>
          <p:nvPr/>
        </p:nvSpPr>
        <p:spPr>
          <a:xfrm>
            <a:off x="468313" y="2520087"/>
            <a:ext cx="8207375" cy="2769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form should be displayed next to the apparatus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4969185" y="3149510"/>
            <a:ext cx="3270753" cy="2719202"/>
            <a:chOff x="4722310" y="3148198"/>
            <a:chExt cx="3270753" cy="2719202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2311" y="3148198"/>
              <a:ext cx="3270752" cy="2719202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4722310" y="3505199"/>
              <a:ext cx="78289" cy="976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8406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Mitigation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07375" cy="1938992"/>
          </a:xfrm>
        </p:spPr>
        <p:txBody>
          <a:bodyPr/>
          <a:lstStyle/>
          <a:p>
            <a:r>
              <a:rPr lang="en-GB" dirty="0" smtClean="0"/>
              <a:t>Points to check: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activated in a single action;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water flows freely, at correct angles;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temperature controlled (tepid water, 20-25 °C);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clear (not cloudy or coloured) drinking water quality.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52" t="39388" r="16636" b="25128"/>
          <a:stretch/>
        </p:blipFill>
        <p:spPr>
          <a:xfrm>
            <a:off x="6677023" y="3700461"/>
            <a:ext cx="1571625" cy="20383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66" t="45613" r="42022" b="31007"/>
          <a:stretch/>
        </p:blipFill>
        <p:spPr>
          <a:xfrm>
            <a:off x="3379348" y="3700461"/>
            <a:ext cx="2385303" cy="20383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1" t="47743" r="69445" b="34012"/>
          <a:stretch/>
        </p:blipFill>
        <p:spPr>
          <a:xfrm>
            <a:off x="876300" y="3933824"/>
            <a:ext cx="1704976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12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Personal protective equipment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07375" cy="886397"/>
          </a:xfrm>
        </p:spPr>
        <p:txBody>
          <a:bodyPr/>
          <a:lstStyle/>
          <a:p>
            <a:r>
              <a:rPr lang="en-GB" b="1" dirty="0" smtClean="0"/>
              <a:t>Chemical protective gloves</a:t>
            </a:r>
          </a:p>
          <a:p>
            <a:r>
              <a:rPr lang="en-GB" dirty="0" smtClean="0"/>
              <a:t>A range of chemical protective gloves is available from the CERN Stores. Safety Guideline SG-C-1-0-2, Chemical protective gloves.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695700"/>
            <a:ext cx="16002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492" y="2747466"/>
            <a:ext cx="5596744" cy="327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03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Personal protective equipment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07375" cy="886397"/>
          </a:xfrm>
        </p:spPr>
        <p:txBody>
          <a:bodyPr/>
          <a:lstStyle/>
          <a:p>
            <a:r>
              <a:rPr lang="en-GB" b="1" dirty="0" smtClean="0"/>
              <a:t>Eye protection.</a:t>
            </a:r>
          </a:p>
          <a:p>
            <a:r>
              <a:rPr lang="en-GB" dirty="0" smtClean="0"/>
              <a:t>Safety glasses are the minimum protection required when handling hazardous chemicals. Risk of splashing – use a visor, or even a visor and goggles.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657600"/>
            <a:ext cx="152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6" t="19996" b="10551"/>
          <a:stretch/>
        </p:blipFill>
        <p:spPr>
          <a:xfrm>
            <a:off x="3577054" y="2723843"/>
            <a:ext cx="1989891" cy="10321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8" t="13158"/>
          <a:stretch/>
        </p:blipFill>
        <p:spPr>
          <a:xfrm>
            <a:off x="3352800" y="5121527"/>
            <a:ext cx="3314379" cy="11972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2" t="47643" r="33214" b="41921"/>
          <a:stretch/>
        </p:blipFill>
        <p:spPr>
          <a:xfrm>
            <a:off x="3512694" y="3937423"/>
            <a:ext cx="2118610" cy="1002700"/>
          </a:xfrm>
          <a:prstGeom prst="rect">
            <a:avLst/>
          </a:prstGeom>
        </p:spPr>
      </p:pic>
      <p:sp>
        <p:nvSpPr>
          <p:cNvPr id="12" name="ZoneTexte 6"/>
          <p:cNvSpPr txBox="1"/>
          <p:nvPr/>
        </p:nvSpPr>
        <p:spPr>
          <a:xfrm>
            <a:off x="5566945" y="3080189"/>
            <a:ext cx="3085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400" b="1" dirty="0" smtClean="0"/>
              <a:t>50.49.10.BD – SAFETY GLASSES</a:t>
            </a:r>
            <a:endParaRPr lang="en" sz="1400" b="1" i="0" u="none" baseline="0" dirty="0" smtClean="0"/>
          </a:p>
        </p:txBody>
      </p:sp>
      <p:sp>
        <p:nvSpPr>
          <p:cNvPr id="13" name="ZoneTexte 6"/>
          <p:cNvSpPr txBox="1"/>
          <p:nvPr/>
        </p:nvSpPr>
        <p:spPr>
          <a:xfrm>
            <a:off x="5486400" y="4265711"/>
            <a:ext cx="3171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400" b="1" dirty="0" smtClean="0"/>
              <a:t>50.49.10.D – CHEMICAL GOGGLES</a:t>
            </a:r>
            <a:endParaRPr lang="en" sz="1400" b="1" i="0" u="none" baseline="0" dirty="0" smtClean="0"/>
          </a:p>
        </p:txBody>
      </p:sp>
      <p:sp>
        <p:nvSpPr>
          <p:cNvPr id="14" name="ZoneTexte 6"/>
          <p:cNvSpPr txBox="1"/>
          <p:nvPr/>
        </p:nvSpPr>
        <p:spPr>
          <a:xfrm>
            <a:off x="6783364" y="5566285"/>
            <a:ext cx="1868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400" b="1" dirty="0" smtClean="0"/>
              <a:t>50.49.15.A – VISOR</a:t>
            </a:r>
            <a:endParaRPr lang="en" sz="1400" b="1" i="0" u="none" baseline="0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3590925" y="3619500"/>
            <a:ext cx="142875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743450" y="6038850"/>
            <a:ext cx="142875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943600" y="6093890"/>
            <a:ext cx="142875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61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Personal protective equipment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07375" cy="1828193"/>
          </a:xfrm>
        </p:spPr>
        <p:txBody>
          <a:bodyPr/>
          <a:lstStyle/>
          <a:p>
            <a:r>
              <a:rPr lang="en-GB" b="1" dirty="0" smtClean="0"/>
              <a:t>Make sure you wear the appropriate respiratory protective equipment </a:t>
            </a:r>
            <a:r>
              <a:rPr lang="en-GB" dirty="0" smtClean="0"/>
              <a:t>when there is a risk of being exposed to hazardous chemical agents through inhalation, in particular for the following categories: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Dusts and </a:t>
            </a:r>
            <a:r>
              <a:rPr lang="en-GB" b="1" dirty="0" err="1" smtClean="0"/>
              <a:t>fibers</a:t>
            </a:r>
            <a:r>
              <a:rPr lang="en-GB" b="1" dirty="0" smtClean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Aerosol and fumes,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Gas and vapours.</a:t>
            </a:r>
            <a:endParaRPr lang="en-GB" b="1" dirty="0"/>
          </a:p>
        </p:txBody>
      </p:sp>
      <p:sp>
        <p:nvSpPr>
          <p:cNvPr id="12" name="ZoneTexte 6"/>
          <p:cNvSpPr txBox="1"/>
          <p:nvPr/>
        </p:nvSpPr>
        <p:spPr>
          <a:xfrm>
            <a:off x="3048000" y="5422812"/>
            <a:ext cx="1367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400" b="1" dirty="0" smtClean="0"/>
              <a:t>50.49.20.A – HALF-MASKS</a:t>
            </a:r>
            <a:endParaRPr lang="en" sz="1400" b="1" i="0" u="none" baseline="0" dirty="0" smtClean="0"/>
          </a:p>
        </p:txBody>
      </p:sp>
      <p:sp>
        <p:nvSpPr>
          <p:cNvPr id="13" name="ZoneTexte 6"/>
          <p:cNvSpPr txBox="1"/>
          <p:nvPr/>
        </p:nvSpPr>
        <p:spPr>
          <a:xfrm>
            <a:off x="4558696" y="5422811"/>
            <a:ext cx="1845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400" b="1" dirty="0" smtClean="0"/>
              <a:t>50.49.20.AD – FULL-FACE MASK</a:t>
            </a:r>
            <a:endParaRPr lang="en" sz="1400" b="1" i="0" u="none" baseline="0" dirty="0" smtClean="0"/>
          </a:p>
        </p:txBody>
      </p:sp>
      <p:sp>
        <p:nvSpPr>
          <p:cNvPr id="14" name="ZoneTexte 6"/>
          <p:cNvSpPr txBox="1"/>
          <p:nvPr/>
        </p:nvSpPr>
        <p:spPr>
          <a:xfrm>
            <a:off x="6337084" y="5422812"/>
            <a:ext cx="20990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400" b="1" dirty="0" smtClean="0"/>
              <a:t>50.49.20.BD – DISPOSABLE MASKS, PROTECTION AGAINST PARTICLES, P2 – P3</a:t>
            </a:r>
            <a:endParaRPr lang="en" sz="1400" b="1" i="0" u="none" baseline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4038600"/>
            <a:ext cx="1447800" cy="1447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4" t="46887" r="71193" b="29775"/>
          <a:stretch/>
        </p:blipFill>
        <p:spPr>
          <a:xfrm>
            <a:off x="3031752" y="3897160"/>
            <a:ext cx="1400176" cy="13206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29" t="52497" r="49010" b="30785"/>
          <a:stretch/>
        </p:blipFill>
        <p:spPr>
          <a:xfrm>
            <a:off x="4975464" y="3897161"/>
            <a:ext cx="1021871" cy="132099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27" t="48688" r="16511" b="35889"/>
          <a:stretch/>
        </p:blipFill>
        <p:spPr>
          <a:xfrm>
            <a:off x="6394323" y="3897161"/>
            <a:ext cx="1984616" cy="1386298"/>
          </a:xfrm>
          <a:prstGeom prst="rect">
            <a:avLst/>
          </a:prstGeom>
        </p:spPr>
      </p:pic>
      <p:sp>
        <p:nvSpPr>
          <p:cNvPr id="20" name="Round Same Side Corner Rectangle 19"/>
          <p:cNvSpPr/>
          <p:nvPr/>
        </p:nvSpPr>
        <p:spPr>
          <a:xfrm>
            <a:off x="2438399" y="3335890"/>
            <a:ext cx="4267202" cy="383873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Articles available from the CERN Store</a:t>
            </a:r>
            <a:endParaRPr lang="en-GB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75464" y="5067300"/>
            <a:ext cx="187086" cy="216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63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Personal protective equipment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8311" y="1345563"/>
            <a:ext cx="8207375" cy="276999"/>
          </a:xfrm>
        </p:spPr>
        <p:txBody>
          <a:bodyPr/>
          <a:lstStyle/>
          <a:p>
            <a:r>
              <a:rPr lang="en-GB" b="1" dirty="0" smtClean="0"/>
              <a:t>Respiratory protective equipment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3" r="4633"/>
          <a:stretch/>
        </p:blipFill>
        <p:spPr>
          <a:xfrm>
            <a:off x="468312" y="2823828"/>
            <a:ext cx="2985034" cy="3731293"/>
          </a:xfrm>
          <a:prstGeom prst="rect">
            <a:avLst/>
          </a:prstGeom>
        </p:spPr>
      </p:pic>
      <p:sp>
        <p:nvSpPr>
          <p:cNvPr id="15" name="Text Placeholder 4"/>
          <p:cNvSpPr txBox="1">
            <a:spLocks/>
          </p:cNvSpPr>
          <p:nvPr/>
        </p:nvSpPr>
        <p:spPr>
          <a:xfrm>
            <a:off x="3372896" y="3645757"/>
            <a:ext cx="5322888" cy="1828193"/>
          </a:xfrm>
          <a:prstGeom prst="rect">
            <a:avLst/>
          </a:prstGeom>
        </p:spPr>
        <p:txBody>
          <a:bodyPr vert="horz" wrap="square" lIns="18000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To be authorised, you must: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complete the assessment 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attend the training course “Use of respiratory protective equipment” from the safety training catalogue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successfully complete your «Fit-test»</a:t>
            </a:r>
            <a:endParaRPr lang="en-GB" dirty="0"/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468312" y="2010588"/>
            <a:ext cx="8207375" cy="5539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If you need to wear respiratory protective equipment, complete the </a:t>
            </a:r>
            <a:r>
              <a:rPr lang="en-GB" b="1" dirty="0" smtClean="0"/>
              <a:t>Safety form </a:t>
            </a:r>
            <a:r>
              <a:rPr lang="en-GB" dirty="0" smtClean="0"/>
              <a:t>SF-C-1-0-4 – Respirator use.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601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Personal protective equipment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89666" y="1336592"/>
            <a:ext cx="8207375" cy="276999"/>
          </a:xfrm>
        </p:spPr>
        <p:txBody>
          <a:bodyPr/>
          <a:lstStyle/>
          <a:p>
            <a:r>
              <a:rPr lang="en-GB" b="1" dirty="0" smtClean="0"/>
              <a:t>The fit-test</a:t>
            </a:r>
            <a:endParaRPr lang="en-GB" b="1" dirty="0"/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4421903" y="3983504"/>
            <a:ext cx="4237038" cy="22159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Fit-Test </a:t>
            </a:r>
            <a:r>
              <a:rPr lang="en-GB" dirty="0" smtClean="0"/>
              <a:t>normally takes </a:t>
            </a:r>
            <a:r>
              <a:rPr lang="en-GB" dirty="0"/>
              <a:t>15-20 minutes and is organised after registering for the course </a:t>
            </a:r>
            <a:r>
              <a:rPr lang="en-GB" dirty="0" smtClean="0"/>
              <a:t>“Respiratory </a:t>
            </a:r>
            <a:r>
              <a:rPr lang="en-GB" dirty="0"/>
              <a:t>Protective Equipment - Fit </a:t>
            </a:r>
            <a:r>
              <a:rPr lang="en-GB" dirty="0" smtClean="0"/>
              <a:t>Test” </a:t>
            </a:r>
            <a:r>
              <a:rPr lang="en-GB" dirty="0"/>
              <a:t>in the Training Catalogue. This should normally occur after attendance of the half-day training course "Respiratory Protective Equipment – Fundamentals".</a:t>
            </a:r>
            <a:endParaRPr lang="fr-CH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1" t="52356" r="65335" b="26098"/>
          <a:stretch/>
        </p:blipFill>
        <p:spPr>
          <a:xfrm>
            <a:off x="914400" y="4430879"/>
            <a:ext cx="1600201" cy="121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78" t="53567" r="46009" b="26098"/>
          <a:stretch/>
        </p:blipFill>
        <p:spPr>
          <a:xfrm>
            <a:off x="2895600" y="4459454"/>
            <a:ext cx="1162051" cy="1150677"/>
          </a:xfrm>
          <a:prstGeom prst="rect">
            <a:avLst/>
          </a:prstGeom>
        </p:spPr>
      </p:pic>
      <p:sp>
        <p:nvSpPr>
          <p:cNvPr id="12" name="Text Placeholder 4"/>
          <p:cNvSpPr txBox="1">
            <a:spLocks/>
          </p:cNvSpPr>
          <p:nvPr/>
        </p:nvSpPr>
        <p:spPr>
          <a:xfrm>
            <a:off x="470616" y="1795822"/>
            <a:ext cx="8207375" cy="210519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checks that the respirator </a:t>
            </a:r>
            <a:r>
              <a:rPr lang="en-GB" dirty="0" err="1" smtClean="0"/>
              <a:t>facepiece</a:t>
            </a:r>
            <a:r>
              <a:rPr lang="en-GB" dirty="0" smtClean="0"/>
              <a:t> matches the person’s facial features and provides an adequate seal to the wearer’s face.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also useful for checking that wearer can put on the </a:t>
            </a:r>
            <a:r>
              <a:rPr lang="en-GB" dirty="0" err="1" smtClean="0"/>
              <a:t>facepiece</a:t>
            </a:r>
            <a:r>
              <a:rPr lang="en-GB" dirty="0" smtClean="0"/>
              <a:t> correctly.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should be repeated if the wearer’s facial characteristics change (e.g. significant loss or gain of weight) or if a different size or model of RPE is selected.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should be redone every year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83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Disposal of chemicals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8312" y="1356423"/>
            <a:ext cx="8370888" cy="276998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Systematically dispose of </a:t>
            </a:r>
            <a:r>
              <a:rPr lang="en-GB" dirty="0"/>
              <a:t>chemicals </a:t>
            </a:r>
            <a:r>
              <a:rPr lang="en-GB" dirty="0" smtClean="0"/>
              <a:t>that </a:t>
            </a:r>
            <a:r>
              <a:rPr lang="en-GB" dirty="0"/>
              <a:t>are no longer used or </a:t>
            </a:r>
            <a:r>
              <a:rPr lang="en-GB" dirty="0" smtClean="0"/>
              <a:t>are out-of-date </a:t>
            </a:r>
            <a:r>
              <a:rPr lang="en-GB" dirty="0"/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Have at hand </a:t>
            </a:r>
            <a:r>
              <a:rPr lang="en-GB" dirty="0" smtClean="0"/>
              <a:t>a means </a:t>
            </a:r>
            <a:r>
              <a:rPr lang="en-GB" dirty="0"/>
              <a:t>of recovering chemicals in </a:t>
            </a:r>
            <a:r>
              <a:rPr lang="en-GB" dirty="0" smtClean="0"/>
              <a:t>the event of </a:t>
            </a:r>
            <a:r>
              <a:rPr lang="en-GB" dirty="0"/>
              <a:t>small spills (e.g. </a:t>
            </a:r>
            <a:r>
              <a:rPr lang="en-GB" dirty="0" smtClean="0"/>
              <a:t>absorbent </a:t>
            </a:r>
            <a:r>
              <a:rPr lang="en-GB" dirty="0"/>
              <a:t>materials)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original or suitable containers, identified with the name of the chemical and appropriate hazard warning symbols.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Don’t dispose of chemicals down the sink.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Empty containers are still classed as waste.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 containers (full or empty) must be transported to </a:t>
            </a:r>
            <a:r>
              <a:rPr lang="en-GB" dirty="0" smtClean="0"/>
              <a:t>Building </a:t>
            </a:r>
            <a:r>
              <a:rPr lang="en-GB" dirty="0"/>
              <a:t>262, by completing an internal transport request (via EDH).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16" t="54033" r="57345" b="22441"/>
          <a:stretch/>
        </p:blipFill>
        <p:spPr>
          <a:xfrm>
            <a:off x="1066800" y="4510981"/>
            <a:ext cx="1819275" cy="1333501"/>
          </a:xfrm>
          <a:prstGeom prst="rect">
            <a:avLst/>
          </a:prstGeom>
        </p:spPr>
      </p:pic>
      <p:sp>
        <p:nvSpPr>
          <p:cNvPr id="13" name="Text Placeholder 5"/>
          <p:cNvSpPr txBox="1">
            <a:spLocks/>
          </p:cNvSpPr>
          <p:nvPr/>
        </p:nvSpPr>
        <p:spPr>
          <a:xfrm>
            <a:off x="3200400" y="4477665"/>
            <a:ext cx="5475287" cy="1163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Consult the dedicated procedure for dealing with chemical waste:  </a:t>
            </a:r>
          </a:p>
          <a:p>
            <a:r>
              <a:rPr lang="en-GB" dirty="0" smtClean="0">
                <a:hlinkClick r:id="rId3"/>
              </a:rPr>
              <a:t>http://smb-dep.web.cern.ch/en/Waste/Chemical_waste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48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CERN chemical safety rules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352800" y="1340768"/>
            <a:ext cx="5322888" cy="4321183"/>
          </a:xfrm>
        </p:spPr>
        <p:txBody>
          <a:bodyPr/>
          <a:lstStyle/>
          <a:p>
            <a:r>
              <a:rPr lang="en-GB" dirty="0" smtClean="0"/>
              <a:t>CERN has defined its </a:t>
            </a:r>
            <a:r>
              <a:rPr lang="en-GB" b="1" dirty="0" smtClean="0"/>
              <a:t>chemical safety rules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b="1" dirty="0" smtClean="0"/>
              <a:t>Safety</a:t>
            </a:r>
            <a:r>
              <a:rPr lang="en-GB" dirty="0" smtClean="0"/>
              <a:t> </a:t>
            </a:r>
            <a:r>
              <a:rPr lang="en-GB" b="1" dirty="0" smtClean="0"/>
              <a:t>Regulation</a:t>
            </a:r>
            <a:r>
              <a:rPr lang="en-GB" dirty="0" smtClean="0"/>
              <a:t> </a:t>
            </a:r>
            <a:r>
              <a:rPr lang="en-GB" b="1" dirty="0" smtClean="0"/>
              <a:t>on</a:t>
            </a:r>
            <a:r>
              <a:rPr lang="en-GB" dirty="0" smtClean="0"/>
              <a:t> </a:t>
            </a:r>
            <a:r>
              <a:rPr lang="en-GB" b="1" dirty="0" smtClean="0"/>
              <a:t>Chemical agents </a:t>
            </a:r>
            <a:r>
              <a:rPr lang="en-GB" dirty="0" smtClean="0"/>
              <a:t>sets out the minimum requirements for the protection of persons from risks to their occupational health and safety.</a:t>
            </a:r>
          </a:p>
          <a:p>
            <a:endParaRPr lang="en-GB" dirty="0" smtClean="0"/>
          </a:p>
          <a:p>
            <a:r>
              <a:rPr lang="en-GB" b="1" dirty="0" smtClean="0"/>
              <a:t>General Safety Instructions </a:t>
            </a:r>
            <a:r>
              <a:rPr lang="en-GB" dirty="0" smtClean="0"/>
              <a:t>(GSI) have also been established and apply to: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prevention and protection measures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explosives atmospheres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monitoring of exposure to hazardous chemical agents in workplace atmospheres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4" t="14711" r="61751" b="23785"/>
          <a:stretch/>
        </p:blipFill>
        <p:spPr>
          <a:xfrm>
            <a:off x="685800" y="1758283"/>
            <a:ext cx="2295526" cy="3486151"/>
          </a:xfrm>
          <a:prstGeom prst="rect">
            <a:avLst/>
          </a:prstGeom>
        </p:spPr>
      </p:pic>
      <p:sp>
        <p:nvSpPr>
          <p:cNvPr id="11" name="Round Same Side Corner Rectangle 10"/>
          <p:cNvSpPr/>
          <p:nvPr/>
        </p:nvSpPr>
        <p:spPr>
          <a:xfrm>
            <a:off x="3125786" y="5943600"/>
            <a:ext cx="2894014" cy="558026"/>
          </a:xfrm>
          <a:prstGeom prst="round2SameRect">
            <a:avLst>
              <a:gd name="adj1" fmla="val 9295"/>
              <a:gd name="adj2" fmla="val 12741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2"/>
                </a:solidFill>
                <a:latin typeface="+mj-lt"/>
                <a:hlinkClick r:id="rId3"/>
              </a:rPr>
              <a:t>Chemical safety rules</a:t>
            </a:r>
            <a:endParaRPr lang="en-GB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947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Chemical safety training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8312" y="1356422"/>
            <a:ext cx="8370888" cy="86793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SIR – on-line training: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Chemical </a:t>
            </a:r>
            <a:r>
              <a:rPr lang="en-GB" dirty="0">
                <a:solidFill>
                  <a:schemeClr val="tx1"/>
                </a:solidFill>
              </a:rPr>
              <a:t>Safety </a:t>
            </a:r>
            <a:r>
              <a:rPr lang="en-GB" dirty="0" smtClean="0">
                <a:solidFill>
                  <a:schemeClr val="tx1"/>
                </a:solidFill>
              </a:rPr>
              <a:t>– Awareness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8312" y="2895600"/>
            <a:ext cx="8370888" cy="131112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Classroom courses: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ATEX </a:t>
            </a:r>
            <a:r>
              <a:rPr lang="en-GB" dirty="0" err="1">
                <a:solidFill>
                  <a:schemeClr val="tx1"/>
                </a:solidFill>
              </a:rPr>
              <a:t>Habilitation</a:t>
            </a:r>
            <a:r>
              <a:rPr lang="en-GB" dirty="0">
                <a:solidFill>
                  <a:schemeClr val="tx1"/>
                </a:solidFill>
              </a:rPr>
              <a:t> - Level 1 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ATEX </a:t>
            </a:r>
            <a:r>
              <a:rPr lang="en-GB" dirty="0" err="1">
                <a:solidFill>
                  <a:schemeClr val="tx1"/>
                </a:solidFill>
              </a:rPr>
              <a:t>Habilitation</a:t>
            </a:r>
            <a:r>
              <a:rPr lang="en-GB" dirty="0">
                <a:solidFill>
                  <a:schemeClr val="tx1"/>
                </a:solidFill>
              </a:rPr>
              <a:t> - Level 2 </a:t>
            </a:r>
            <a:endParaRPr lang="en-GB" dirty="0" smtClean="0">
              <a:solidFill>
                <a:schemeClr val="tx1"/>
              </a:solidFill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7746" y="1867314"/>
            <a:ext cx="2971800" cy="1978104"/>
          </a:xfrm>
          <a:prstGeom prst="rect">
            <a:avLst/>
          </a:prstGeom>
        </p:spPr>
      </p:pic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1900" y="3942447"/>
            <a:ext cx="8370888" cy="1052596"/>
          </a:xfrm>
        </p:spPr>
        <p:txBody>
          <a:bodyPr/>
          <a:lstStyle/>
          <a:p>
            <a:endParaRPr lang="en-GB" dirty="0" smtClean="0"/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Respiratory Protective Equipment </a:t>
            </a:r>
            <a:r>
              <a:rPr lang="en-US" dirty="0" smtClean="0">
                <a:solidFill>
                  <a:schemeClr val="tx1"/>
                </a:solidFill>
              </a:rPr>
              <a:t>– Fundamentals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Respiratory </a:t>
            </a:r>
            <a:r>
              <a:rPr lang="en-US" dirty="0">
                <a:solidFill>
                  <a:schemeClr val="tx1"/>
                </a:solidFill>
              </a:rPr>
              <a:t>Protective Equipment - Fit Test </a:t>
            </a:r>
            <a:endParaRPr lang="fr-CH" dirty="0">
              <a:solidFill>
                <a:schemeClr val="tx1"/>
              </a:solidFill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21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2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 smtClean="0"/>
              <a:t>Chemical </a:t>
            </a:r>
            <a:r>
              <a:rPr lang="fr-CH" dirty="0" err="1" smtClean="0"/>
              <a:t>hazards</a:t>
            </a:r>
            <a:r>
              <a:rPr lang="fr-CH" dirty="0" smtClean="0"/>
              <a:t> and labelling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8312" y="1335580"/>
            <a:ext cx="8207376" cy="276999"/>
          </a:xfrm>
        </p:spPr>
        <p:txBody>
          <a:bodyPr/>
          <a:lstStyle/>
          <a:p>
            <a:r>
              <a:rPr lang="en-GB" dirty="0" smtClean="0"/>
              <a:t>Chemical products must be </a:t>
            </a:r>
            <a:r>
              <a:rPr lang="en-GB" b="1" dirty="0" smtClean="0"/>
              <a:t>labelled</a:t>
            </a:r>
            <a:r>
              <a:rPr lang="en-GB" dirty="0" smtClean="0"/>
              <a:t>.</a:t>
            </a:r>
          </a:p>
        </p:txBody>
      </p:sp>
      <p:sp>
        <p:nvSpPr>
          <p:cNvPr id="18" name="Round Same Side Corner Rectangle 17"/>
          <p:cNvSpPr/>
          <p:nvPr/>
        </p:nvSpPr>
        <p:spPr>
          <a:xfrm>
            <a:off x="468312" y="1934361"/>
            <a:ext cx="8207376" cy="685800"/>
          </a:xfrm>
          <a:prstGeom prst="round2SameRect">
            <a:avLst>
              <a:gd name="adj1" fmla="val 16667"/>
              <a:gd name="adj2" fmla="val 18951"/>
            </a:avLst>
          </a:prstGeom>
          <a:solidFill>
            <a:srgbClr val="FA2E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CH" dirty="0" smtClean="0"/>
              <a:t>An </a:t>
            </a:r>
            <a:r>
              <a:rPr lang="fr-CH" b="1" dirty="0" smtClean="0"/>
              <a:t>international classification and labelling system </a:t>
            </a:r>
            <a:r>
              <a:rPr lang="en-GB" dirty="0"/>
              <a:t>of chemical products is now used</a:t>
            </a:r>
            <a:endParaRPr lang="fr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353818"/>
            <a:ext cx="2362200" cy="2362200"/>
          </a:xfrm>
          <a:prstGeom prst="rect">
            <a:avLst/>
          </a:prstGeom>
        </p:spPr>
      </p:pic>
      <p:sp>
        <p:nvSpPr>
          <p:cNvPr id="19" name="ZoneTexte 6"/>
          <p:cNvSpPr txBox="1"/>
          <p:nvPr/>
        </p:nvSpPr>
        <p:spPr>
          <a:xfrm>
            <a:off x="1152002" y="5718054"/>
            <a:ext cx="1886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GB" sz="1200" b="1" i="0" u="none" baseline="0" dirty="0" smtClean="0"/>
              <a:t>Former</a:t>
            </a:r>
            <a:endParaRPr lang="en-GB" sz="1200" b="1" i="0" u="none" baseline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810000"/>
            <a:ext cx="3616257" cy="1449836"/>
          </a:xfrm>
          <a:prstGeom prst="rect">
            <a:avLst/>
          </a:prstGeom>
        </p:spPr>
      </p:pic>
      <p:sp>
        <p:nvSpPr>
          <p:cNvPr id="20" name="ZoneTexte 6"/>
          <p:cNvSpPr txBox="1"/>
          <p:nvPr/>
        </p:nvSpPr>
        <p:spPr>
          <a:xfrm>
            <a:off x="5360430" y="5718054"/>
            <a:ext cx="1886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GB" sz="1200" b="1" i="0" u="none" baseline="0" dirty="0" smtClean="0"/>
              <a:t>New</a:t>
            </a:r>
            <a:endParaRPr lang="en-GB" sz="1200" b="1" i="0" u="none" baseline="0" dirty="0"/>
          </a:p>
        </p:txBody>
      </p:sp>
      <p:sp>
        <p:nvSpPr>
          <p:cNvPr id="10" name="Right Arrow 9"/>
          <p:cNvSpPr/>
          <p:nvPr/>
        </p:nvSpPr>
        <p:spPr>
          <a:xfrm>
            <a:off x="3581400" y="4534918"/>
            <a:ext cx="762000" cy="266700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69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6"/>
          <p:cNvSpPr txBox="1"/>
          <p:nvPr/>
        </p:nvSpPr>
        <p:spPr>
          <a:xfrm>
            <a:off x="5571602" y="2455602"/>
            <a:ext cx="1886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200" b="1" i="0" u="none" baseline="0" dirty="0" smtClean="0"/>
              <a:t>edh.cern.ch</a:t>
            </a:r>
            <a:endParaRPr lang="en" sz="1200" b="1" i="0" u="none" baseline="0" dirty="0"/>
          </a:p>
        </p:txBody>
      </p:sp>
      <p:sp>
        <p:nvSpPr>
          <p:cNvPr id="12" name="Round Same Side Corner Rectangle 11"/>
          <p:cNvSpPr/>
          <p:nvPr/>
        </p:nvSpPr>
        <p:spPr>
          <a:xfrm>
            <a:off x="1676400" y="2002240"/>
            <a:ext cx="1295400" cy="405626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EC labels</a:t>
            </a:r>
            <a:endParaRPr lang="en-GB" dirty="0">
              <a:latin typeface="+mj-lt"/>
            </a:endParaRPr>
          </a:p>
        </p:txBody>
      </p:sp>
      <p:sp>
        <p:nvSpPr>
          <p:cNvPr id="13" name="Round Same Side Corner Rectangle 12"/>
          <p:cNvSpPr/>
          <p:nvPr/>
        </p:nvSpPr>
        <p:spPr>
          <a:xfrm>
            <a:off x="4648200" y="1752600"/>
            <a:ext cx="3886200" cy="655266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Labels available from the CERN Stores</a:t>
            </a:r>
            <a:endParaRPr lang="en-GB" dirty="0">
              <a:latin typeface="+mj-l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5462" r="33457" b="55128"/>
          <a:stretch/>
        </p:blipFill>
        <p:spPr>
          <a:xfrm>
            <a:off x="5499821" y="3127918"/>
            <a:ext cx="2030554" cy="1464947"/>
          </a:xfrm>
          <a:prstGeom prst="rect">
            <a:avLst/>
          </a:prstGeom>
        </p:spPr>
      </p:pic>
      <p:sp>
        <p:nvSpPr>
          <p:cNvPr id="17" name="ZoneTexte 6"/>
          <p:cNvSpPr txBox="1"/>
          <p:nvPr/>
        </p:nvSpPr>
        <p:spPr>
          <a:xfrm>
            <a:off x="5571599" y="4592865"/>
            <a:ext cx="1886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200" b="1" i="0" u="none" baseline="0" dirty="0" smtClean="0"/>
              <a:t>SCEM: 19.19.35</a:t>
            </a:r>
            <a:endParaRPr lang="en" sz="1200" b="1" i="0" u="none" baseline="0" dirty="0"/>
          </a:p>
        </p:txBody>
      </p:sp>
      <p:sp>
        <p:nvSpPr>
          <p:cNvPr id="21" name="ZoneTexte 6"/>
          <p:cNvSpPr txBox="1"/>
          <p:nvPr/>
        </p:nvSpPr>
        <p:spPr>
          <a:xfrm>
            <a:off x="5571598" y="5747487"/>
            <a:ext cx="1886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200" b="1" i="0" u="none" baseline="0" dirty="0" smtClean="0"/>
              <a:t>SCEM: 50.55.20</a:t>
            </a:r>
            <a:endParaRPr lang="en" sz="1200" b="1" i="0" u="none" baseline="0" dirty="0"/>
          </a:p>
        </p:txBody>
      </p:sp>
      <p:grpSp>
        <p:nvGrpSpPr>
          <p:cNvPr id="5" name="Group 4"/>
          <p:cNvGrpSpPr/>
          <p:nvPr/>
        </p:nvGrpSpPr>
        <p:grpSpPr>
          <a:xfrm>
            <a:off x="5276800" y="4954859"/>
            <a:ext cx="2476590" cy="838200"/>
            <a:chOff x="1385985" y="5257800"/>
            <a:chExt cx="2476590" cy="8382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70" t="4619" r="41524" b="52563"/>
            <a:stretch/>
          </p:blipFill>
          <p:spPr>
            <a:xfrm>
              <a:off x="1385985" y="5257800"/>
              <a:ext cx="825530" cy="8382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02" t="4619" r="62592" b="52563"/>
            <a:stretch/>
          </p:blipFill>
          <p:spPr>
            <a:xfrm>
              <a:off x="2211515" y="5257800"/>
              <a:ext cx="825530" cy="8382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73" t="4619" r="83567" b="52563"/>
            <a:stretch/>
          </p:blipFill>
          <p:spPr>
            <a:xfrm>
              <a:off x="3037045" y="5257800"/>
              <a:ext cx="825530" cy="838200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7277100" y="4381500"/>
            <a:ext cx="130969" cy="178594"/>
          </a:xfrm>
          <a:prstGeom prst="rect">
            <a:avLst/>
          </a:prstGeom>
          <a:solidFill>
            <a:srgbClr val="98B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3095502"/>
            <a:ext cx="3733802" cy="2236150"/>
          </a:xfrm>
          <a:prstGeom prst="rect">
            <a:avLst/>
          </a:prstGeom>
        </p:spPr>
      </p:pic>
      <p:sp>
        <p:nvSpPr>
          <p:cNvPr id="19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8312" y="297247"/>
            <a:ext cx="7524751" cy="523220"/>
          </a:xfrm>
        </p:spPr>
        <p:txBody>
          <a:bodyPr/>
          <a:lstStyle/>
          <a:p>
            <a:r>
              <a:rPr lang="fr-CH" dirty="0" smtClean="0"/>
              <a:t>Chemical </a:t>
            </a:r>
            <a:r>
              <a:rPr lang="fr-CH" dirty="0" err="1" smtClean="0"/>
              <a:t>hazards</a:t>
            </a:r>
            <a:r>
              <a:rPr lang="fr-CH" dirty="0" smtClean="0"/>
              <a:t> and labelling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71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" t="4896" r="2326" b="28494"/>
          <a:stretch/>
        </p:blipFill>
        <p:spPr>
          <a:xfrm>
            <a:off x="3457575" y="2124075"/>
            <a:ext cx="5311775" cy="191135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07375" cy="553998"/>
          </a:xfrm>
        </p:spPr>
        <p:txBody>
          <a:bodyPr/>
          <a:lstStyle/>
          <a:p>
            <a:r>
              <a:rPr lang="en-GB" dirty="0"/>
              <a:t>The label is used to provide mandatory information about the </a:t>
            </a:r>
            <a:r>
              <a:rPr lang="en-GB" b="1" dirty="0"/>
              <a:t>gases</a:t>
            </a:r>
            <a:r>
              <a:rPr lang="en-GB" dirty="0"/>
              <a:t> contained in the bottle.</a:t>
            </a:r>
          </a:p>
        </p:txBody>
      </p:sp>
      <p:sp>
        <p:nvSpPr>
          <p:cNvPr id="12" name="Round Same Side Corner Rectangle 11"/>
          <p:cNvSpPr/>
          <p:nvPr/>
        </p:nvSpPr>
        <p:spPr>
          <a:xfrm>
            <a:off x="4368800" y="4248941"/>
            <a:ext cx="3629577" cy="405626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latin typeface="+mj-lt"/>
              </a:rPr>
              <a:t>1. Name of product</a:t>
            </a:r>
            <a:endParaRPr lang="en-GB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1" t="24711" r="80494" b="46292"/>
          <a:stretch/>
        </p:blipFill>
        <p:spPr>
          <a:xfrm>
            <a:off x="1254561" y="2590801"/>
            <a:ext cx="440522" cy="19812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10800000">
            <a:off x="1635608" y="2847278"/>
            <a:ext cx="819517" cy="191429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ZoneTexte 6"/>
          <p:cNvSpPr txBox="1"/>
          <p:nvPr/>
        </p:nvSpPr>
        <p:spPr>
          <a:xfrm>
            <a:off x="1855284" y="2773716"/>
            <a:ext cx="1886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1600" b="1" i="0" u="none" baseline="0" dirty="0" smtClean="0"/>
              <a:t>Label</a:t>
            </a:r>
            <a:endParaRPr lang="en" sz="1200" b="1" i="0" u="none" baseline="0" dirty="0" smtClean="0"/>
          </a:p>
        </p:txBody>
      </p:sp>
      <p:sp>
        <p:nvSpPr>
          <p:cNvPr id="22" name="Round Same Side Corner Rectangle 21"/>
          <p:cNvSpPr>
            <a:spLocks noChangeAspect="1"/>
          </p:cNvSpPr>
          <p:nvPr/>
        </p:nvSpPr>
        <p:spPr>
          <a:xfrm>
            <a:off x="3665189" y="2091948"/>
            <a:ext cx="357536" cy="35613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latin typeface="+mj-lt"/>
              </a:rPr>
              <a:t>1</a:t>
            </a:r>
            <a:endParaRPr lang="en-GB" dirty="0" smtClean="0">
              <a:latin typeface="+mj-lt"/>
            </a:endParaRPr>
          </a:p>
        </p:txBody>
      </p:sp>
      <p:sp>
        <p:nvSpPr>
          <p:cNvPr id="23" name="Round Same Side Corner Rectangle 22"/>
          <p:cNvSpPr>
            <a:spLocks noChangeAspect="1"/>
          </p:cNvSpPr>
          <p:nvPr/>
        </p:nvSpPr>
        <p:spPr>
          <a:xfrm>
            <a:off x="3465651" y="2570727"/>
            <a:ext cx="357536" cy="35613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latin typeface="+mj-lt"/>
              </a:rPr>
              <a:t>2</a:t>
            </a:r>
          </a:p>
        </p:txBody>
      </p:sp>
      <p:sp>
        <p:nvSpPr>
          <p:cNvPr id="24" name="Round Same Side Corner Rectangle 23"/>
          <p:cNvSpPr>
            <a:spLocks noChangeAspect="1"/>
          </p:cNvSpPr>
          <p:nvPr/>
        </p:nvSpPr>
        <p:spPr>
          <a:xfrm>
            <a:off x="5274459" y="2476216"/>
            <a:ext cx="357536" cy="35613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latin typeface="+mj-lt"/>
              </a:rPr>
              <a:t>3</a:t>
            </a:r>
          </a:p>
        </p:txBody>
      </p:sp>
      <p:sp>
        <p:nvSpPr>
          <p:cNvPr id="25" name="Round Same Side Corner Rectangle 24"/>
          <p:cNvSpPr>
            <a:spLocks noChangeAspect="1"/>
          </p:cNvSpPr>
          <p:nvPr/>
        </p:nvSpPr>
        <p:spPr>
          <a:xfrm>
            <a:off x="5816193" y="2644491"/>
            <a:ext cx="357536" cy="35613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latin typeface="+mj-lt"/>
              </a:rPr>
              <a:t>4</a:t>
            </a:r>
          </a:p>
        </p:txBody>
      </p:sp>
      <p:sp>
        <p:nvSpPr>
          <p:cNvPr id="26" name="Round Same Side Corner Rectangle 25"/>
          <p:cNvSpPr>
            <a:spLocks noChangeAspect="1"/>
          </p:cNvSpPr>
          <p:nvPr/>
        </p:nvSpPr>
        <p:spPr>
          <a:xfrm>
            <a:off x="5803645" y="3345427"/>
            <a:ext cx="357536" cy="35613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latin typeface="+mj-lt"/>
              </a:rPr>
              <a:t>5</a:t>
            </a:r>
          </a:p>
        </p:txBody>
      </p:sp>
      <p:sp>
        <p:nvSpPr>
          <p:cNvPr id="31" name="Round Same Side Corner Rectangle 30"/>
          <p:cNvSpPr/>
          <p:nvPr/>
        </p:nvSpPr>
        <p:spPr>
          <a:xfrm>
            <a:off x="4368800" y="4688752"/>
            <a:ext cx="3629577" cy="405626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latin typeface="+mj-lt"/>
              </a:rPr>
              <a:t>2. Material identification number</a:t>
            </a:r>
            <a:endParaRPr lang="en-GB" dirty="0">
              <a:latin typeface="+mj-lt"/>
            </a:endParaRPr>
          </a:p>
        </p:txBody>
      </p:sp>
      <p:sp>
        <p:nvSpPr>
          <p:cNvPr id="32" name="Round Same Side Corner Rectangle 31"/>
          <p:cNvSpPr/>
          <p:nvPr/>
        </p:nvSpPr>
        <p:spPr>
          <a:xfrm>
            <a:off x="4368800" y="5128563"/>
            <a:ext cx="3629577" cy="405626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latin typeface="+mj-lt"/>
              </a:rPr>
              <a:t>3. Hazard diamond</a:t>
            </a:r>
            <a:endParaRPr lang="en-GB" dirty="0">
              <a:latin typeface="+mj-lt"/>
            </a:endParaRPr>
          </a:p>
        </p:txBody>
      </p:sp>
      <p:sp>
        <p:nvSpPr>
          <p:cNvPr id="33" name="Round Same Side Corner Rectangle 32"/>
          <p:cNvSpPr/>
          <p:nvPr/>
        </p:nvSpPr>
        <p:spPr>
          <a:xfrm>
            <a:off x="4368800" y="5568374"/>
            <a:ext cx="3629577" cy="405626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latin typeface="+mj-lt"/>
              </a:rPr>
              <a:t>4. Hazards and precautions</a:t>
            </a:r>
            <a:endParaRPr lang="en-GB" dirty="0">
              <a:latin typeface="+mj-lt"/>
            </a:endParaRPr>
          </a:p>
        </p:txBody>
      </p:sp>
      <p:sp>
        <p:nvSpPr>
          <p:cNvPr id="34" name="Round Same Side Corner Rectangle 33"/>
          <p:cNvSpPr/>
          <p:nvPr/>
        </p:nvSpPr>
        <p:spPr>
          <a:xfrm>
            <a:off x="4363486" y="6008185"/>
            <a:ext cx="3629577" cy="405626"/>
          </a:xfrm>
          <a:prstGeom prst="round2SameRect">
            <a:avLst>
              <a:gd name="adj1" fmla="val 9295"/>
              <a:gd name="adj2" fmla="val 12741"/>
            </a:avLst>
          </a:prstGeom>
          <a:solidFill>
            <a:srgbClr val="0055A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latin typeface="+mj-lt"/>
              </a:rPr>
              <a:t>5. Contact information</a:t>
            </a:r>
            <a:endParaRPr lang="en-GB" dirty="0">
              <a:latin typeface="+mj-lt"/>
            </a:endParaRPr>
          </a:p>
        </p:txBody>
      </p:sp>
      <p:sp>
        <p:nvSpPr>
          <p:cNvPr id="21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8312" y="297247"/>
            <a:ext cx="7524751" cy="523220"/>
          </a:xfrm>
        </p:spPr>
        <p:txBody>
          <a:bodyPr/>
          <a:lstStyle/>
          <a:p>
            <a:r>
              <a:rPr lang="fr-CH" dirty="0" smtClean="0"/>
              <a:t>Chemical </a:t>
            </a:r>
            <a:r>
              <a:rPr lang="fr-CH" dirty="0" err="1" smtClean="0"/>
              <a:t>hazards</a:t>
            </a:r>
            <a:r>
              <a:rPr lang="fr-CH" dirty="0" smtClean="0"/>
              <a:t> and labelling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06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4453" y="722459"/>
            <a:ext cx="7524751" cy="461665"/>
          </a:xfrm>
        </p:spPr>
        <p:txBody>
          <a:bodyPr/>
          <a:lstStyle/>
          <a:p>
            <a:r>
              <a:rPr lang="en-GB" dirty="0" smtClean="0"/>
              <a:t>“Toxics”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720340" y="1245679"/>
            <a:ext cx="5932488" cy="5484578"/>
          </a:xfrm>
        </p:spPr>
        <p:txBody>
          <a:bodyPr/>
          <a:lstStyle/>
          <a:p>
            <a:r>
              <a:rPr lang="en-GB" dirty="0"/>
              <a:t>These substances </a:t>
            </a:r>
            <a:r>
              <a:rPr lang="en-GB" b="1" dirty="0"/>
              <a:t>can be poisonous </a:t>
            </a:r>
            <a:r>
              <a:rPr lang="en-GB" dirty="0"/>
              <a:t>even at small doses, can pose a serious health risk, in the short or long term, and may even result in death.</a:t>
            </a:r>
          </a:p>
          <a:p>
            <a:r>
              <a:rPr lang="en-GB" dirty="0"/>
              <a:t>Examples: </a:t>
            </a:r>
            <a:r>
              <a:rPr lang="en-GB" i="1" dirty="0"/>
              <a:t>cyanides, methanol, asbestos, wood dust, mercury, lead…</a:t>
            </a:r>
            <a:endParaRPr lang="en-GB" dirty="0"/>
          </a:p>
          <a:p>
            <a:endParaRPr lang="en-GB" b="1" dirty="0" smtClean="0"/>
          </a:p>
          <a:p>
            <a:r>
              <a:rPr lang="en-GB" b="1" dirty="0" smtClean="0"/>
              <a:t>CMR </a:t>
            </a:r>
            <a:r>
              <a:rPr lang="en-GB" b="1" dirty="0"/>
              <a:t>products </a:t>
            </a:r>
            <a:r>
              <a:rPr lang="en-GB" dirty="0"/>
              <a:t>are carcinogenic, mutagenic and toxic to reproduction.</a:t>
            </a:r>
          </a:p>
          <a:p>
            <a:endParaRPr lang="en-GB" dirty="0" smtClean="0"/>
          </a:p>
          <a:p>
            <a:r>
              <a:rPr lang="en-GB" dirty="0" smtClean="0"/>
              <a:t>Examples </a:t>
            </a:r>
            <a:r>
              <a:rPr lang="en-GB" dirty="0"/>
              <a:t>of carcinogens: </a:t>
            </a:r>
            <a:r>
              <a:rPr lang="en-GB" i="1" dirty="0"/>
              <a:t>asbestos, beryllium and some of its compounds, tobacco, wood dust, chromic acid, chromium VI…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Examples </a:t>
            </a:r>
            <a:r>
              <a:rPr lang="en-GB" dirty="0"/>
              <a:t>of mutagens: </a:t>
            </a:r>
            <a:r>
              <a:rPr lang="en-GB" i="1" dirty="0"/>
              <a:t>chromic acid, bromine, benzene…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Examples </a:t>
            </a:r>
            <a:r>
              <a:rPr lang="en-GB" dirty="0"/>
              <a:t>of substances that are toxic to reproduction: </a:t>
            </a:r>
            <a:r>
              <a:rPr lang="en-GB" i="1" dirty="0"/>
              <a:t>lead and some of its compounds, carbon monoxide, mercury…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24" t="4634" r="19669" b="53814"/>
          <a:stretch/>
        </p:blipFill>
        <p:spPr>
          <a:xfrm>
            <a:off x="1550020" y="1590926"/>
            <a:ext cx="863008" cy="8074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6" t="58962" r="51667" b="-514"/>
          <a:stretch/>
        </p:blipFill>
        <p:spPr>
          <a:xfrm>
            <a:off x="538047" y="4057716"/>
            <a:ext cx="1803428" cy="16872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1" t="1965" r="36652" b="75788"/>
          <a:stretch/>
        </p:blipFill>
        <p:spPr>
          <a:xfrm>
            <a:off x="414453" y="1547782"/>
            <a:ext cx="915048" cy="882534"/>
          </a:xfrm>
          <a:prstGeom prst="rect">
            <a:avLst/>
          </a:prstGeom>
        </p:spPr>
      </p:pic>
      <p:sp>
        <p:nvSpPr>
          <p:cNvPr id="1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8312" y="297247"/>
            <a:ext cx="7524751" cy="523220"/>
          </a:xfrm>
        </p:spPr>
        <p:txBody>
          <a:bodyPr/>
          <a:lstStyle/>
          <a:p>
            <a:r>
              <a:rPr lang="fr-CH" dirty="0" smtClean="0"/>
              <a:t>Chemical </a:t>
            </a:r>
            <a:r>
              <a:rPr lang="fr-CH" dirty="0" err="1" smtClean="0"/>
              <a:t>hazards</a:t>
            </a:r>
            <a:r>
              <a:rPr lang="fr-CH" dirty="0" smtClean="0"/>
              <a:t> and labelling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10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Specific Target Organ Systemic Toxicity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8312" y="2390001"/>
            <a:ext cx="8207376" cy="276999"/>
          </a:xfrm>
        </p:spPr>
        <p:txBody>
          <a:bodyPr/>
          <a:lstStyle/>
          <a:p>
            <a:r>
              <a:rPr lang="en-GB" b="1" dirty="0" smtClean="0"/>
              <a:t>Nervous system</a:t>
            </a:r>
            <a:endParaRPr lang="en-GB" b="1" dirty="0"/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468312" y="2819400"/>
            <a:ext cx="4103688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Examples: </a:t>
            </a:r>
            <a:r>
              <a:rPr lang="en-GB" i="1" dirty="0" smtClean="0"/>
              <a:t>organic solvents, lead, mercury, carbon monoxide…</a:t>
            </a:r>
            <a:endParaRPr lang="en-GB" i="1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468312" y="4724400"/>
            <a:ext cx="8207376" cy="2769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Kidneys, bladder, liver</a:t>
            </a:r>
            <a:endParaRPr lang="en-GB" b="1" dirty="0"/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68312" y="5153799"/>
            <a:ext cx="4103688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Examples: </a:t>
            </a:r>
            <a:r>
              <a:rPr lang="en-GB" i="1" dirty="0" smtClean="0"/>
              <a:t>carbon tetrachloride, lead, mercury…</a:t>
            </a:r>
            <a:endParaRPr lang="en-GB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16" t="28886" r="35222" b="54752"/>
          <a:stretch/>
        </p:blipFill>
        <p:spPr>
          <a:xfrm>
            <a:off x="4420257" y="2526641"/>
            <a:ext cx="1663755" cy="106865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18" t="28886" r="25614" b="54752"/>
          <a:stretch/>
        </p:blipFill>
        <p:spPr>
          <a:xfrm>
            <a:off x="6172857" y="2526641"/>
            <a:ext cx="1054991" cy="106865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18" t="28886" r="25614" b="54752"/>
          <a:stretch/>
        </p:blipFill>
        <p:spPr>
          <a:xfrm>
            <a:off x="6172856" y="4703956"/>
            <a:ext cx="1054991" cy="106865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44" t="28886" r="12403" b="54752"/>
          <a:stretch/>
        </p:blipFill>
        <p:spPr>
          <a:xfrm>
            <a:off x="7316693" y="2529524"/>
            <a:ext cx="1352740" cy="106865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44" t="28886" r="12403" b="54752"/>
          <a:stretch/>
        </p:blipFill>
        <p:spPr>
          <a:xfrm>
            <a:off x="7316693" y="4703956"/>
            <a:ext cx="1352740" cy="10686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6" t="58962" r="51667" b="-514"/>
          <a:stretch/>
        </p:blipFill>
        <p:spPr>
          <a:xfrm>
            <a:off x="475932" y="1361340"/>
            <a:ext cx="851319" cy="7964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6" t="58962" r="51667" b="-514"/>
          <a:stretch/>
        </p:blipFill>
        <p:spPr>
          <a:xfrm>
            <a:off x="406642" y="3710673"/>
            <a:ext cx="920609" cy="861327"/>
          </a:xfrm>
          <a:prstGeom prst="rect">
            <a:avLst/>
          </a:prstGeom>
        </p:spPr>
      </p:pic>
      <p:sp>
        <p:nvSpPr>
          <p:cNvPr id="1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8312" y="297247"/>
            <a:ext cx="7524751" cy="523220"/>
          </a:xfrm>
        </p:spPr>
        <p:txBody>
          <a:bodyPr/>
          <a:lstStyle/>
          <a:p>
            <a:r>
              <a:rPr lang="fr-CH" dirty="0" smtClean="0"/>
              <a:t>Chemical </a:t>
            </a:r>
            <a:r>
              <a:rPr lang="fr-CH" dirty="0" err="1" smtClean="0"/>
              <a:t>hazards</a:t>
            </a:r>
            <a:r>
              <a:rPr lang="fr-CH" dirty="0" smtClean="0"/>
              <a:t> and labelling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97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“</a:t>
            </a:r>
            <a:r>
              <a:rPr lang="en-GB" dirty="0" err="1" smtClean="0"/>
              <a:t>Agressive</a:t>
            </a:r>
            <a:r>
              <a:rPr lang="en-GB" dirty="0" smtClean="0"/>
              <a:t> chemicals”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743200" y="1763919"/>
            <a:ext cx="5932488" cy="553998"/>
          </a:xfrm>
        </p:spPr>
        <p:txBody>
          <a:bodyPr/>
          <a:lstStyle/>
          <a:p>
            <a:r>
              <a:rPr lang="en-GB" b="1" dirty="0" smtClean="0"/>
              <a:t>Corrosive</a:t>
            </a:r>
            <a:r>
              <a:rPr lang="en-GB" dirty="0" smtClean="0"/>
              <a:t> substances which, when in contact with living tissue, can have a destructive effect.</a:t>
            </a:r>
            <a:endParaRPr lang="en-GB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743200" y="2540066"/>
            <a:ext cx="5932484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Examples:</a:t>
            </a:r>
            <a:r>
              <a:rPr lang="en-GB" i="1" dirty="0" smtClean="0"/>
              <a:t> </a:t>
            </a:r>
            <a:r>
              <a:rPr lang="en-GB" i="1" dirty="0"/>
              <a:t>a</a:t>
            </a:r>
            <a:r>
              <a:rPr lang="en-GB" i="1" dirty="0" smtClean="0"/>
              <a:t>cids (nitric, hydrochloric, sulphuric), bases (sodium hydroxide), some glue hardeners, halogen gas…</a:t>
            </a:r>
            <a:endParaRPr lang="en-GB" i="1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2743200" y="4865285"/>
            <a:ext cx="5932488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Non-corrosive substances which, on immediate, delayed or repeated contact with skin or the respiratory system can provoke an </a:t>
            </a:r>
            <a:r>
              <a:rPr lang="en-GB" b="1" dirty="0" smtClean="0"/>
              <a:t>inflammatory reaction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743200" y="5909551"/>
            <a:ext cx="5932485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Examples:</a:t>
            </a:r>
            <a:r>
              <a:rPr lang="en-GB" i="1" dirty="0" smtClean="0"/>
              <a:t> diluted solutions of acids and alkalis, glass fibres, epoxy resins, acetone…</a:t>
            </a:r>
            <a:endParaRPr lang="en-GB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64" t="4634" b="53421"/>
          <a:stretch/>
        </p:blipFill>
        <p:spPr>
          <a:xfrm>
            <a:off x="1571666" y="1851654"/>
            <a:ext cx="837327" cy="84641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37" t="58522" r="8609" b="-467"/>
          <a:stretch/>
        </p:blipFill>
        <p:spPr>
          <a:xfrm>
            <a:off x="1562373" y="4929424"/>
            <a:ext cx="959004" cy="8464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50" t="50078" r="3047" b="26259"/>
          <a:stretch/>
        </p:blipFill>
        <p:spPr>
          <a:xfrm>
            <a:off x="393845" y="1734309"/>
            <a:ext cx="1096701" cy="108109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5" t="73969" r="70102" b="2368"/>
          <a:stretch/>
        </p:blipFill>
        <p:spPr>
          <a:xfrm>
            <a:off x="393845" y="4812079"/>
            <a:ext cx="1096701" cy="10810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59" t="34278" r="40491" b="53133"/>
          <a:stretch/>
        </p:blipFill>
        <p:spPr>
          <a:xfrm>
            <a:off x="4047023" y="3535771"/>
            <a:ext cx="798468" cy="9001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23" t="36365" r="31627" b="55509"/>
          <a:stretch/>
        </p:blipFill>
        <p:spPr>
          <a:xfrm>
            <a:off x="5001109" y="3530640"/>
            <a:ext cx="1244073" cy="9052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44" t="34263" r="19408" b="52804"/>
          <a:stretch/>
        </p:blipFill>
        <p:spPr>
          <a:xfrm>
            <a:off x="6400800" y="3515838"/>
            <a:ext cx="1075911" cy="920045"/>
          </a:xfrm>
          <a:prstGeom prst="rect">
            <a:avLst/>
          </a:prstGeom>
        </p:spPr>
      </p:pic>
      <p:sp>
        <p:nvSpPr>
          <p:cNvPr id="20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8312" y="297247"/>
            <a:ext cx="7524751" cy="523220"/>
          </a:xfrm>
        </p:spPr>
        <p:txBody>
          <a:bodyPr/>
          <a:lstStyle/>
          <a:p>
            <a:r>
              <a:rPr lang="fr-CH" dirty="0" smtClean="0"/>
              <a:t>Chemical </a:t>
            </a:r>
            <a:r>
              <a:rPr lang="fr-CH" dirty="0" err="1" smtClean="0"/>
              <a:t>hazards</a:t>
            </a:r>
            <a:r>
              <a:rPr lang="fr-CH" dirty="0" smtClean="0"/>
              <a:t> and labelling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713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f3620a7daaa03c1f4283e484c85868dddd6575"/>
</p:tagLst>
</file>

<file path=ppt/theme/theme1.xml><?xml version="1.0" encoding="utf-8"?>
<a:theme xmlns:a="http://schemas.openxmlformats.org/drawingml/2006/main" name="TEMPLATE for SUBJECT-MATTER EXPERTS_ eLEARNING.ver.1.2.1">
  <a:themeElements>
    <a:clrScheme name="Custom 23">
      <a:dk1>
        <a:srgbClr val="4F5D75"/>
      </a:dk1>
      <a:lt1>
        <a:srgbClr val="FFFFFF"/>
      </a:lt1>
      <a:dk2>
        <a:srgbClr val="0053A1"/>
      </a:dk2>
      <a:lt2>
        <a:srgbClr val="FFFFFF"/>
      </a:lt2>
      <a:accent1>
        <a:srgbClr val="AAC9DA"/>
      </a:accent1>
      <a:accent2>
        <a:srgbClr val="FFCC00"/>
      </a:accent2>
      <a:accent3>
        <a:srgbClr val="00B050"/>
      </a:accent3>
      <a:accent4>
        <a:srgbClr val="D3E3EC"/>
      </a:accent4>
      <a:accent5>
        <a:srgbClr val="FA2E50"/>
      </a:accent5>
      <a:accent6>
        <a:srgbClr val="00284C"/>
      </a:accent6>
      <a:hlink>
        <a:srgbClr val="0053A1"/>
      </a:hlink>
      <a:folHlink>
        <a:srgbClr val="800080"/>
      </a:folHlink>
    </a:clrScheme>
    <a:fontScheme name="TEMPLAT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FOR_ONLINE_COURSES_RISK_SPECIFIC.V-1-3-0" id="{1AE2F955-3549-4A17-8872-6E7F492CBB2B}" vid="{2333E665-21B0-4C0F-8012-87A9045288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ChemicalSafety_Awareness</Template>
  <TotalTime>4183</TotalTime>
  <Words>1961</Words>
  <Application>Microsoft Office PowerPoint</Application>
  <PresentationFormat>On-screen Show (4:3)</PresentationFormat>
  <Paragraphs>366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Century Gothic</vt:lpstr>
      <vt:lpstr>TEMPLATE for SUBJECT-MATTER EXPERTS_ eLEARNING.ver.1.2.1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Osmont</dc:creator>
  <cp:lastModifiedBy>Jonathan Gulley</cp:lastModifiedBy>
  <cp:revision>226</cp:revision>
  <dcterms:created xsi:type="dcterms:W3CDTF">2017-08-08T14:48:52Z</dcterms:created>
  <dcterms:modified xsi:type="dcterms:W3CDTF">2017-09-26T07:14:46Z</dcterms:modified>
</cp:coreProperties>
</file>