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72" r:id="rId4"/>
    <p:sldId id="266" r:id="rId5"/>
    <p:sldId id="260" r:id="rId6"/>
    <p:sldId id="262" r:id="rId7"/>
    <p:sldId id="263" r:id="rId8"/>
    <p:sldId id="269" r:id="rId9"/>
    <p:sldId id="273" r:id="rId10"/>
    <p:sldId id="268" r:id="rId11"/>
    <p:sldId id="274" r:id="rId12"/>
    <p:sldId id="275" r:id="rId13"/>
    <p:sldId id="259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3B9-0EB6-4219-87F7-78E10713EFB1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5A56-0966-4726-B30C-4A3C619C54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3B9-0EB6-4219-87F7-78E10713EFB1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5A56-0966-4726-B30C-4A3C619C54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3B9-0EB6-4219-87F7-78E10713EFB1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5A56-0966-4726-B30C-4A3C619C54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3B9-0EB6-4219-87F7-78E10713EFB1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5A56-0966-4726-B30C-4A3C619C54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3B9-0EB6-4219-87F7-78E10713EFB1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5A56-0966-4726-B30C-4A3C619C54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3B9-0EB6-4219-87F7-78E10713EFB1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5A56-0966-4726-B30C-4A3C619C54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3B9-0EB6-4219-87F7-78E10713EFB1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5A56-0966-4726-B30C-4A3C619C54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3B9-0EB6-4219-87F7-78E10713EFB1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5A56-0966-4726-B30C-4A3C619C54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3B9-0EB6-4219-87F7-78E10713EFB1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5A56-0966-4726-B30C-4A3C619C54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3B9-0EB6-4219-87F7-78E10713EFB1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5A56-0966-4726-B30C-4A3C619C54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3B9-0EB6-4219-87F7-78E10713EFB1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5A56-0966-4726-B30C-4A3C619C54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BA3B9-0EB6-4219-87F7-78E10713EFB1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95A56-0966-4726-B30C-4A3C619C54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2k.org/ndup/general/nd280-upgrade/mechanical-design-wp1/CADDRAW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1470025"/>
          </a:xfrm>
        </p:spPr>
        <p:txBody>
          <a:bodyPr/>
          <a:lstStyle/>
          <a:p>
            <a:r>
              <a:rPr lang="en-US" dirty="0" smtClean="0"/>
              <a:t>WG1 – Integration</a:t>
            </a:r>
            <a:br>
              <a:rPr lang="en-US" dirty="0" smtClean="0"/>
            </a:b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Thorsten Lux</a:t>
            </a:r>
          </a:p>
          <a:p>
            <a:r>
              <a:rPr lang="en-US" dirty="0" smtClean="0"/>
              <a:t>On behalf of the WG1 conveners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Manpower and Milestones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To identify possible problems it would be good to know for each </a:t>
            </a:r>
            <a:r>
              <a:rPr lang="en-GB" sz="2400" dirty="0" err="1" smtClean="0"/>
              <a:t>subdetector</a:t>
            </a:r>
            <a:r>
              <a:rPr lang="en-GB" sz="2400" dirty="0" smtClean="0"/>
              <a:t> the available:</a:t>
            </a:r>
          </a:p>
          <a:p>
            <a:pPr lvl="1"/>
            <a:r>
              <a:rPr lang="en-GB" sz="2400" dirty="0" smtClean="0"/>
              <a:t>Physicists (staff/</a:t>
            </a:r>
            <a:r>
              <a:rPr lang="en-GB" sz="2400" dirty="0" err="1" smtClean="0"/>
              <a:t>postdocs</a:t>
            </a:r>
            <a:r>
              <a:rPr lang="en-GB" sz="2400" dirty="0" smtClean="0"/>
              <a:t>)</a:t>
            </a:r>
          </a:p>
          <a:p>
            <a:pPr lvl="1"/>
            <a:r>
              <a:rPr lang="en-GB" sz="2400" dirty="0" smtClean="0"/>
              <a:t>Electronic engineers</a:t>
            </a:r>
          </a:p>
          <a:p>
            <a:pPr lvl="1"/>
            <a:r>
              <a:rPr lang="en-GB" sz="2400" dirty="0" smtClean="0"/>
              <a:t>Mechanical engineers</a:t>
            </a:r>
          </a:p>
          <a:p>
            <a:pPr lvl="1"/>
            <a:r>
              <a:rPr lang="en-GB" sz="2400" dirty="0" smtClean="0"/>
              <a:t>Students (which could participate in the simulations)</a:t>
            </a:r>
          </a:p>
          <a:p>
            <a:r>
              <a:rPr lang="en-GB" sz="2400" dirty="0" smtClean="0"/>
              <a:t>Responsibilities for each person, especially the engineers</a:t>
            </a:r>
          </a:p>
          <a:p>
            <a:r>
              <a:rPr lang="en-GB" sz="2400" dirty="0" smtClean="0"/>
              <a:t>Do you have already defined milestones/dates? </a:t>
            </a:r>
          </a:p>
          <a:p>
            <a:endParaRPr lang="en-GB" sz="2400" dirty="0" smtClean="0"/>
          </a:p>
          <a:p>
            <a:r>
              <a:rPr lang="en-GB" sz="2400" dirty="0" smtClean="0"/>
              <a:t>Are you missing manpower for your sub-detector?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Meetings and Email List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rmAutofit/>
          </a:bodyPr>
          <a:lstStyle/>
          <a:p>
            <a:r>
              <a:rPr lang="en-GB" sz="2800" smtClean="0"/>
              <a:t>First meeting 2 weeks ago (although not extremely high participation)</a:t>
            </a:r>
          </a:p>
          <a:p>
            <a:r>
              <a:rPr lang="en-GB" sz="2800" smtClean="0"/>
              <a:t>Probably better to have currently meetings every month since focus clearly still lays on basic subdetector developments</a:t>
            </a:r>
          </a:p>
          <a:p>
            <a:r>
              <a:rPr lang="en-GB" sz="2800" smtClean="0"/>
              <a:t>But integration already should be considered in design studies for subdetectors </a:t>
            </a:r>
          </a:p>
          <a:p>
            <a:r>
              <a:rPr lang="en-GB" sz="2800" smtClean="0"/>
              <a:t>S</a:t>
            </a:r>
            <a:r>
              <a:rPr lang="en-GB" sz="2800" smtClean="0"/>
              <a:t>ign up for  CERN e-group: </a:t>
            </a:r>
            <a:r>
              <a:rPr lang="es-ES" sz="2800" smtClean="0"/>
              <a:t>EOI15-WG1-Mechanics or write to one of us to add you</a:t>
            </a:r>
          </a:p>
          <a:p>
            <a:r>
              <a:rPr lang="en-GB" sz="2800" smtClean="0"/>
              <a:t>Ensure that you and your engineers are subscribed to SRN and T2K.org</a:t>
            </a:r>
          </a:p>
          <a:p>
            <a:endParaRPr lang="en-GB" sz="2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GB" smtClean="0"/>
              <a:t>Conclusions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en-GB" sz="2800" smtClean="0"/>
              <a:t>WG1 started to work with 1</a:t>
            </a:r>
            <a:r>
              <a:rPr lang="en-GB" sz="2800" baseline="30000" smtClean="0"/>
              <a:t>st</a:t>
            </a:r>
            <a:r>
              <a:rPr lang="en-GB" sz="2800" smtClean="0"/>
              <a:t> SRN meeting</a:t>
            </a:r>
          </a:p>
          <a:p>
            <a:r>
              <a:rPr lang="en-GB" sz="2800" smtClean="0"/>
              <a:t>Participation is more than welcome</a:t>
            </a:r>
          </a:p>
          <a:p>
            <a:r>
              <a:rPr lang="en-GB" sz="2800" smtClean="0"/>
              <a:t>Time schedule for T2K upgrade is tight =&gt; mandatory to think in integration from the beginning to avoid need of changes in subdetector concept later</a:t>
            </a:r>
          </a:p>
          <a:p>
            <a:r>
              <a:rPr lang="en-GB" sz="2800" smtClean="0"/>
              <a:t>Integration means: Geometry, fixation to basket, electronics positioning and cable/gas tube routing</a:t>
            </a:r>
          </a:p>
          <a:p>
            <a:endParaRPr lang="en-GB" sz="2800" smtClean="0"/>
          </a:p>
          <a:p>
            <a:r>
              <a:rPr lang="en-GB" sz="2800" smtClean="0"/>
              <a:t>Mechanical engineer to join WG1 efforts will be mandatory at some point =&gt; think about it</a:t>
            </a:r>
          </a:p>
          <a:p>
            <a:endParaRPr lang="en-GB" sz="2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23528" y="1268760"/>
            <a:ext cx="8493263" cy="4440640"/>
            <a:chOff x="418639" y="2016087"/>
            <a:chExt cx="8493263" cy="4440640"/>
          </a:xfrm>
        </p:grpSpPr>
        <p:pic>
          <p:nvPicPr>
            <p:cNvPr id="10" name="Picture 1" descr="E:\pro-e-archive\T2K\SS Basket\cern-20-3-17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8639" y="2016087"/>
              <a:ext cx="8493263" cy="4440640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7012015" y="5842101"/>
              <a:ext cx="7686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chemeClr val="accent2">
                      <a:lumMod val="75000"/>
                    </a:schemeClr>
                  </a:solidFill>
                </a:rPr>
                <a:t>D/Stream</a:t>
              </a:r>
            </a:p>
            <a:p>
              <a:r>
                <a:rPr lang="en-GB" sz="1000" b="1" dirty="0" smtClean="0">
                  <a:solidFill>
                    <a:schemeClr val="accent2">
                      <a:lumMod val="75000"/>
                    </a:schemeClr>
                  </a:solidFill>
                </a:rPr>
                <a:t>ECAL</a:t>
              </a:r>
              <a:endParaRPr lang="en-GB" sz="1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07855" y="5903064"/>
              <a:ext cx="3913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chemeClr val="accent2">
                      <a:lumMod val="75000"/>
                    </a:schemeClr>
                  </a:solidFill>
                </a:rPr>
                <a:t>TPC</a:t>
              </a:r>
              <a:endParaRPr lang="en-GB" sz="1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664258" y="5877863"/>
              <a:ext cx="4050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chemeClr val="accent2">
                      <a:lumMod val="75000"/>
                    </a:schemeClr>
                  </a:solidFill>
                </a:rPr>
                <a:t>FGD</a:t>
              </a:r>
              <a:endParaRPr lang="en-GB" sz="1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250373" y="5890220"/>
              <a:ext cx="3913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chemeClr val="accent2">
                      <a:lumMod val="75000"/>
                    </a:schemeClr>
                  </a:solidFill>
                </a:rPr>
                <a:t>TPC</a:t>
              </a:r>
              <a:endParaRPr lang="en-GB" sz="1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52543" y="5886932"/>
              <a:ext cx="3913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chemeClr val="accent2">
                      <a:lumMod val="75000"/>
                    </a:schemeClr>
                  </a:solidFill>
                </a:rPr>
                <a:t>TPC</a:t>
              </a:r>
              <a:endParaRPr lang="en-GB" sz="1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814185" y="5908343"/>
              <a:ext cx="4050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chemeClr val="accent2">
                      <a:lumMod val="75000"/>
                    </a:schemeClr>
                  </a:solidFill>
                </a:rPr>
                <a:t>FGD</a:t>
              </a:r>
              <a:endParaRPr lang="en-GB" sz="1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506922" y="5812117"/>
              <a:ext cx="4942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chemeClr val="accent2">
                      <a:lumMod val="75000"/>
                    </a:schemeClr>
                  </a:solidFill>
                </a:rPr>
                <a:t>POD</a:t>
              </a:r>
            </a:p>
            <a:p>
              <a:r>
                <a:rPr lang="en-GB" sz="1000" b="1" dirty="0" smtClean="0">
                  <a:solidFill>
                    <a:schemeClr val="accent2">
                      <a:lumMod val="75000"/>
                    </a:schemeClr>
                  </a:solidFill>
                </a:rPr>
                <a:t>ECAL</a:t>
              </a:r>
              <a:endParaRPr lang="en-GB" sz="1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608849" y="5803804"/>
              <a:ext cx="4942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chemeClr val="accent2">
                      <a:lumMod val="75000"/>
                    </a:schemeClr>
                  </a:solidFill>
                </a:rPr>
                <a:t>POD</a:t>
              </a:r>
            </a:p>
            <a:p>
              <a:r>
                <a:rPr lang="en-GB" sz="1000" b="1" dirty="0" smtClean="0">
                  <a:solidFill>
                    <a:schemeClr val="accent2">
                      <a:lumMod val="75000"/>
                    </a:schemeClr>
                  </a:solidFill>
                </a:rPr>
                <a:t>ECAL</a:t>
              </a:r>
              <a:endParaRPr lang="en-GB" sz="1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35601" y="5810281"/>
              <a:ext cx="7584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chemeClr val="accent2">
                      <a:lumMod val="75000"/>
                    </a:schemeClr>
                  </a:solidFill>
                </a:rPr>
                <a:t>POD</a:t>
              </a:r>
            </a:p>
            <a:p>
              <a:r>
                <a:rPr lang="en-GB" sz="1000" b="1" dirty="0" smtClean="0">
                  <a:solidFill>
                    <a:schemeClr val="accent2">
                      <a:lumMod val="75000"/>
                    </a:schemeClr>
                  </a:solidFill>
                </a:rPr>
                <a:t>TARGET</a:t>
              </a:r>
              <a:endParaRPr lang="en-GB" sz="1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T2K ND: Current Design</a:t>
            </a:r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Who we are</a:t>
            </a:r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683568" y="1340768"/>
            <a:ext cx="792088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3200" dirty="0" err="1" smtClean="0"/>
              <a:t>Davide</a:t>
            </a:r>
            <a:r>
              <a:rPr lang="en-US" sz="3200" dirty="0" smtClean="0"/>
              <a:t>: </a:t>
            </a:r>
          </a:p>
          <a:p>
            <a:pPr>
              <a:buNone/>
            </a:pPr>
            <a:r>
              <a:rPr lang="en-US" sz="2400" dirty="0" smtClean="0"/>
              <a:t>Post-doc at the University of Geneva </a:t>
            </a:r>
            <a:r>
              <a:rPr lang="en-US" sz="2000" dirty="0" smtClean="0"/>
              <a:t>(</a:t>
            </a:r>
            <a:r>
              <a:rPr lang="es-ES" sz="2000" dirty="0" smtClean="0"/>
              <a:t>Davide.Sgalaberna@cern.ch)</a:t>
            </a:r>
            <a:endParaRPr lang="en-US" sz="2000" dirty="0" smtClean="0"/>
          </a:p>
          <a:p>
            <a:pPr>
              <a:buNone/>
            </a:pPr>
            <a:r>
              <a:rPr lang="en-US" sz="3200" dirty="0" smtClean="0"/>
              <a:t>Marcela:  </a:t>
            </a:r>
          </a:p>
          <a:p>
            <a:pPr>
              <a:buNone/>
            </a:pPr>
            <a:r>
              <a:rPr lang="en-US" sz="2400" dirty="0" smtClean="0"/>
              <a:t>Post-doc at Institute of Nuclear Physics Polish Academy of Sciences (IFJ PAN) (</a:t>
            </a:r>
            <a:r>
              <a:rPr lang="es-ES" sz="2400" dirty="0" smtClean="0"/>
              <a:t>Marcela.Batkiewicz@ifj.edu.pl)</a:t>
            </a:r>
            <a:endParaRPr lang="en-US" sz="2400" dirty="0" smtClean="0"/>
          </a:p>
          <a:p>
            <a:pPr>
              <a:buNone/>
            </a:pPr>
            <a:r>
              <a:rPr lang="en-US" sz="3200" dirty="0" smtClean="0"/>
              <a:t>Thorsten:</a:t>
            </a:r>
          </a:p>
          <a:p>
            <a:pPr>
              <a:buNone/>
            </a:pPr>
            <a:r>
              <a:rPr lang="en-US" sz="2400" dirty="0" smtClean="0"/>
              <a:t>Senior researcher at </a:t>
            </a:r>
            <a:r>
              <a:rPr lang="en-US" sz="2400" dirty="0" err="1" smtClean="0"/>
              <a:t>Instituto</a:t>
            </a:r>
            <a:r>
              <a:rPr lang="en-US" sz="2400" dirty="0" smtClean="0"/>
              <a:t> de </a:t>
            </a:r>
            <a:r>
              <a:rPr lang="en-US" sz="2400" dirty="0" err="1" smtClean="0"/>
              <a:t>Fisica</a:t>
            </a:r>
            <a:r>
              <a:rPr lang="en-US" sz="2400" dirty="0" smtClean="0"/>
              <a:t> de </a:t>
            </a:r>
            <a:r>
              <a:rPr lang="en-US" sz="2400" dirty="0" err="1" smtClean="0"/>
              <a:t>Altas</a:t>
            </a:r>
            <a:r>
              <a:rPr lang="en-US" sz="2400" dirty="0" smtClean="0"/>
              <a:t> </a:t>
            </a:r>
            <a:r>
              <a:rPr lang="en-US" sz="2400" dirty="0" err="1" smtClean="0"/>
              <a:t>Energias</a:t>
            </a:r>
            <a:r>
              <a:rPr lang="en-US" sz="2400" dirty="0" smtClean="0"/>
              <a:t> (IFAE) (Thorsten.Lux@ifae.es)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800" b="1" dirty="0" smtClean="0"/>
              <a:t>A mechanical engineer for the technical aspects of the integration would be more than welcome!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Purposes of WG1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What we consider the </a:t>
            </a:r>
            <a:r>
              <a:rPr lang="en-US" sz="2400" smtClean="0"/>
              <a:t>following purposes </a:t>
            </a:r>
            <a:r>
              <a:rPr lang="en-US" sz="2400" dirty="0" smtClean="0"/>
              <a:t>for WG1:</a:t>
            </a:r>
          </a:p>
          <a:p>
            <a:pPr>
              <a:buNone/>
            </a:pPr>
            <a:endParaRPr lang="en-US" sz="2400" dirty="0" smtClean="0"/>
          </a:p>
          <a:p>
            <a:pPr marL="457200" indent="-457200">
              <a:buAutoNum type="arabicParenR"/>
            </a:pPr>
            <a:r>
              <a:rPr lang="en-US" sz="2400" smtClean="0"/>
              <a:t>Ensuring that all subdetectors fit into the basket and magnet, to get out all electronic signals and to avoid interference between the different subdetectors</a:t>
            </a:r>
          </a:p>
          <a:p>
            <a:pPr marL="457200" indent="-457200">
              <a:buAutoNum type="arabicParenR"/>
            </a:pPr>
            <a:endParaRPr lang="en-US" sz="2400" smtClean="0"/>
          </a:p>
          <a:p>
            <a:pPr marL="457200" indent="-457200">
              <a:buAutoNum type="arabicParenR"/>
            </a:pPr>
            <a:r>
              <a:rPr lang="en-US" sz="2400" smtClean="0"/>
              <a:t>Offering a plattform to discuss the detector </a:t>
            </a:r>
            <a:r>
              <a:rPr lang="en-US" sz="2400" smtClean="0"/>
              <a:t>configurations (from the integration point of view)</a:t>
            </a:r>
          </a:p>
          <a:p>
            <a:pPr marL="457200" indent="-457200">
              <a:buAutoNum type="arabicParenR"/>
            </a:pPr>
            <a:endParaRPr lang="en-US" sz="24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Interaction with WGs</a:t>
            </a:r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3131840" y="2420888"/>
            <a:ext cx="2592288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Integration (basket)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899592" y="1556792"/>
            <a:ext cx="1800200" cy="129614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/>
              <a:t>TPC</a:t>
            </a:r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1331640" y="4509120"/>
            <a:ext cx="1800200" cy="129614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/>
              <a:t>Target</a:t>
            </a:r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5868144" y="1268760"/>
            <a:ext cx="1800200" cy="129614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/>
              <a:t>TOF</a:t>
            </a:r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5724128" y="4293096"/>
            <a:ext cx="1800200" cy="129614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/>
              <a:t>Physics Simulations</a:t>
            </a:r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555776" y="3717032"/>
            <a:ext cx="720080" cy="792088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627784" y="2420888"/>
            <a:ext cx="648072" cy="432048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508104" y="2348880"/>
            <a:ext cx="504056" cy="504056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5508104" y="3861048"/>
            <a:ext cx="576064" cy="504056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5" idx="4"/>
          </p:cNvCxnSpPr>
          <p:nvPr/>
        </p:nvCxnSpPr>
        <p:spPr>
          <a:xfrm>
            <a:off x="1799692" y="2852936"/>
            <a:ext cx="324036" cy="1656184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7" idx="2"/>
          </p:cNvCxnSpPr>
          <p:nvPr/>
        </p:nvCxnSpPr>
        <p:spPr>
          <a:xfrm flipV="1">
            <a:off x="2627784" y="1916832"/>
            <a:ext cx="3240360" cy="72008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0"/>
          </p:cNvCxnSpPr>
          <p:nvPr/>
        </p:nvCxnSpPr>
        <p:spPr>
          <a:xfrm flipV="1">
            <a:off x="6624228" y="2564904"/>
            <a:ext cx="180020" cy="1728192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3131840" y="5085184"/>
            <a:ext cx="2592288" cy="72008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T2K ND: Upgrade Design</a:t>
            </a:r>
            <a:endParaRPr lang="en-GB"/>
          </a:p>
        </p:txBody>
      </p:sp>
      <p:pic>
        <p:nvPicPr>
          <p:cNvPr id="6" name="Picture 5" descr="peter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268760"/>
            <a:ext cx="6875876" cy="43170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5877272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smtClean="0"/>
              <a:t>Please, always remember in your design considerations, there are more subdetectors close by and space is valuable! </a:t>
            </a:r>
            <a:endParaRPr lang="en-GB" sz="2000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pro-e-archive\T2K\SS Basket\cern-20-3-17_01.jpg"/>
          <p:cNvPicPr>
            <a:picLocks noChangeAspect="1" noChangeArrowheads="1"/>
          </p:cNvPicPr>
          <p:nvPr/>
        </p:nvPicPr>
        <p:blipFill>
          <a:blip r:embed="rId2" cstate="print"/>
          <a:srcRect l="13062" t="7773" r="14502" b="12416"/>
          <a:stretch>
            <a:fillRect/>
          </a:stretch>
        </p:blipFill>
        <p:spPr bwMode="auto">
          <a:xfrm>
            <a:off x="0" y="215664"/>
            <a:ext cx="5577840" cy="474900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6408" y="692696"/>
            <a:ext cx="3317592" cy="1370556"/>
          </a:xfrm>
        </p:spPr>
        <p:txBody>
          <a:bodyPr>
            <a:noAutofit/>
          </a:bodyPr>
          <a:lstStyle/>
          <a:p>
            <a:r>
              <a:rPr lang="en-GB" sz="3200" dirty="0" smtClean="0"/>
              <a:t>Stainless Steel basket Dimensions</a:t>
            </a:r>
            <a:endParaRPr lang="en-GB" sz="32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046514" y="2885498"/>
            <a:ext cx="3363686" cy="21227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50875" y="3797931"/>
            <a:ext cx="1021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dirty="0" smtClean="0">
                <a:solidFill>
                  <a:prstClr val="black"/>
                </a:solidFill>
              </a:rPr>
              <a:t>6650mm</a:t>
            </a:r>
          </a:p>
          <a:p>
            <a:pPr defTabSz="914400"/>
            <a:r>
              <a:rPr lang="en-GB" dirty="0" smtClean="0">
                <a:solidFill>
                  <a:prstClr val="black"/>
                </a:solidFill>
              </a:rPr>
              <a:t>Internal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09418" y="0"/>
            <a:ext cx="1021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dirty="0" smtClean="0">
                <a:solidFill>
                  <a:prstClr val="black"/>
                </a:solidFill>
              </a:rPr>
              <a:t>2320mm</a:t>
            </a:r>
          </a:p>
          <a:p>
            <a:pPr defTabSz="914400"/>
            <a:r>
              <a:rPr lang="en-GB" dirty="0" smtClean="0">
                <a:solidFill>
                  <a:prstClr val="black"/>
                </a:solidFill>
              </a:rPr>
              <a:t>Internal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6445696" y="6140326"/>
            <a:ext cx="2133600" cy="365125"/>
          </a:xfrm>
        </p:spPr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138788" y="298454"/>
            <a:ext cx="1195212" cy="57318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0" y="5157192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smtClean="0"/>
              <a:t>Please download the CAD files from:</a:t>
            </a:r>
          </a:p>
          <a:p>
            <a:r>
              <a:rPr lang="en-GB" b="1" smtClean="0">
                <a:hlinkClick r:id="rId3"/>
              </a:rPr>
              <a:t>https://</a:t>
            </a:r>
            <a:r>
              <a:rPr lang="en-GB" b="1" smtClean="0">
                <a:hlinkClick r:id="rId3"/>
              </a:rPr>
              <a:t>t2k.org/ndup/general/nd280-upgrade/mechanical-design-wp1/CADDRAW</a:t>
            </a:r>
            <a:endParaRPr lang="en-GB" b="1" smtClean="0"/>
          </a:p>
          <a:p>
            <a:endParaRPr lang="en-GB" b="1" smtClean="0"/>
          </a:p>
          <a:p>
            <a:r>
              <a:rPr lang="en-GB" b="1" smtClean="0"/>
              <a:t>Does anybody have the CAD files of the magnet and the ECAL?</a:t>
            </a:r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xmlns="" val="384864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Subd</a:t>
            </a:r>
            <a:r>
              <a:rPr lang="en-GB" smtClean="0"/>
              <a:t>etector Fixation</a:t>
            </a:r>
            <a:endParaRPr lang="en-GB" dirty="0"/>
          </a:p>
        </p:txBody>
      </p:sp>
      <p:pic>
        <p:nvPicPr>
          <p:cNvPr id="8" name="Picture 9" descr="fgd_attachment"/>
          <p:cNvPicPr>
            <a:picLocks noChangeAspect="1" noChangeArrowheads="1"/>
          </p:cNvPicPr>
          <p:nvPr/>
        </p:nvPicPr>
        <p:blipFill>
          <a:blip r:embed="rId2" cstate="print"/>
          <a:srcRect l="11613" r="12852"/>
          <a:stretch>
            <a:fillRect/>
          </a:stretch>
        </p:blipFill>
        <p:spPr bwMode="auto">
          <a:xfrm>
            <a:off x="323528" y="1700808"/>
            <a:ext cx="4032448" cy="3777143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499992" y="1484784"/>
            <a:ext cx="42484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b="1" smtClean="0"/>
              <a:t> </a:t>
            </a:r>
            <a:r>
              <a:rPr lang="en-GB" sz="2400" smtClean="0"/>
              <a:t>high angle detector section very different situation to forward detector section</a:t>
            </a:r>
          </a:p>
          <a:p>
            <a:pPr>
              <a:buFont typeface="Arial" pitchFamily="34" charset="0"/>
              <a:buChar char="•"/>
            </a:pPr>
            <a:r>
              <a:rPr lang="en-GB" sz="2400" b="1" smtClean="0"/>
              <a:t> </a:t>
            </a:r>
            <a:r>
              <a:rPr lang="en-GB" sz="2400" smtClean="0"/>
              <a:t>subdetectors will be placed one on top of the other =&gt; </a:t>
            </a:r>
            <a:r>
              <a:rPr lang="en-GB" sz="2400" b="1" smtClean="0"/>
              <a:t>fixation structures </a:t>
            </a:r>
            <a:r>
              <a:rPr lang="en-GB" sz="2400" smtClean="0"/>
              <a:t>must not increase distance between detectors</a:t>
            </a:r>
          </a:p>
          <a:p>
            <a:pPr>
              <a:buFont typeface="Arial" pitchFamily="34" charset="0"/>
              <a:buChar char="•"/>
            </a:pPr>
            <a:r>
              <a:rPr lang="en-GB" sz="2400" b="1" smtClean="0"/>
              <a:t> </a:t>
            </a:r>
            <a:r>
              <a:rPr lang="en-GB" sz="2400" smtClean="0"/>
              <a:t>probably easy to solve but will need good communication between subdetector groups</a:t>
            </a:r>
            <a:endParaRPr lang="en-GB" sz="2400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en-US" dirty="0" smtClean="0"/>
              <a:t>Insertion of the Detectors</a:t>
            </a:r>
            <a:endParaRPr lang="en-US" dirty="0"/>
          </a:p>
        </p:txBody>
      </p:sp>
      <p:pic>
        <p:nvPicPr>
          <p:cNvPr id="4" name="Picture 3" descr="peter1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908720"/>
            <a:ext cx="7020272" cy="43180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5373216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We need to develop a protocol how to insert </a:t>
            </a:r>
            <a:r>
              <a:rPr lang="en-US" sz="2400" b="1" smtClean="0"/>
              <a:t>the </a:t>
            </a:r>
            <a:r>
              <a:rPr lang="en-US" sz="2400" b="1" smtClean="0"/>
              <a:t>detectors and to route cables and gas tubes, so please take this into account in your design considerations!</a:t>
            </a:r>
            <a:endParaRPr lang="en-US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en-GB" smtClean="0"/>
              <a:t>Detector Configuration Discussion</a:t>
            </a:r>
            <a:endParaRPr lang="en-GB"/>
          </a:p>
        </p:txBody>
      </p:sp>
      <p:pic>
        <p:nvPicPr>
          <p:cNvPr id="4" name="Picture 3" descr="peter3.jpg"/>
          <p:cNvPicPr>
            <a:picLocks noChangeAspect="1"/>
          </p:cNvPicPr>
          <p:nvPr/>
        </p:nvPicPr>
        <p:blipFill>
          <a:blip r:embed="rId2" cstate="print"/>
          <a:srcRect l="10473" t="18348" r="44663" b="8260"/>
          <a:stretch>
            <a:fillRect/>
          </a:stretch>
        </p:blipFill>
        <p:spPr>
          <a:xfrm>
            <a:off x="179512" y="1052736"/>
            <a:ext cx="4536504" cy="46593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8024" y="908720"/>
            <a:ext cx="410445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Review of detector configuration from integratin point of view might be useful e.g.:</a:t>
            </a:r>
          </a:p>
          <a:p>
            <a:endParaRPr lang="en-GB" smtClean="0"/>
          </a:p>
          <a:p>
            <a:pPr>
              <a:buFont typeface="Arial" pitchFamily="34" charset="0"/>
              <a:buChar char="•"/>
            </a:pPr>
            <a:r>
              <a:rPr lang="en-GB" smtClean="0"/>
              <a:t> </a:t>
            </a:r>
            <a:r>
              <a:rPr lang="en-GB" smtClean="0"/>
              <a:t>up- and downstream TOF very close to target and blocks acces to fraction of target electronics:</a:t>
            </a:r>
          </a:p>
          <a:p>
            <a:pPr lvl="1">
              <a:buFont typeface="Arial" pitchFamily="34" charset="0"/>
              <a:buChar char="•"/>
            </a:pPr>
            <a:r>
              <a:rPr lang="en-GB" smtClean="0"/>
              <a:t> </a:t>
            </a:r>
            <a:r>
              <a:rPr lang="en-GB" smtClean="0"/>
              <a:t>move downstream TOF to 1</a:t>
            </a:r>
            <a:r>
              <a:rPr lang="en-GB" baseline="30000" smtClean="0"/>
              <a:t>st</a:t>
            </a:r>
            <a:r>
              <a:rPr lang="en-GB" smtClean="0"/>
              <a:t> FGD (Alain)?</a:t>
            </a:r>
          </a:p>
          <a:p>
            <a:pPr lvl="1">
              <a:buFont typeface="Arial" pitchFamily="34" charset="0"/>
              <a:buChar char="•"/>
            </a:pPr>
            <a:r>
              <a:rPr lang="en-GB" smtClean="0"/>
              <a:t> </a:t>
            </a:r>
            <a:r>
              <a:rPr lang="en-GB" smtClean="0"/>
              <a:t> needed for high angle detector section?</a:t>
            </a:r>
          </a:p>
          <a:p>
            <a:pPr lvl="1">
              <a:buFont typeface="Arial" pitchFamily="34" charset="0"/>
              <a:buChar char="•"/>
            </a:pPr>
            <a:r>
              <a:rPr lang="en-GB" smtClean="0"/>
              <a:t> </a:t>
            </a:r>
            <a:r>
              <a:rPr lang="en-GB" smtClean="0"/>
              <a:t>or only to cover TPC sides with TOF?</a:t>
            </a:r>
          </a:p>
          <a:p>
            <a:pPr>
              <a:buFont typeface="Arial" pitchFamily="34" charset="0"/>
              <a:buChar char="•"/>
            </a:pPr>
            <a:r>
              <a:rPr lang="en-GB" smtClean="0"/>
              <a:t> </a:t>
            </a:r>
            <a:r>
              <a:rPr lang="en-GB" smtClean="0"/>
              <a:t>similar for upstream POD-ECAL:</a:t>
            </a:r>
          </a:p>
          <a:p>
            <a:pPr lvl="1">
              <a:buFont typeface="Arial" pitchFamily="34" charset="0"/>
              <a:buChar char="•"/>
            </a:pPr>
            <a:r>
              <a:rPr lang="en-GB" smtClean="0"/>
              <a:t> </a:t>
            </a:r>
            <a:r>
              <a:rPr lang="en-GB" smtClean="0"/>
              <a:t>what happens if we take it out?</a:t>
            </a:r>
          </a:p>
          <a:p>
            <a:pPr lvl="1">
              <a:buFont typeface="Arial" pitchFamily="34" charset="0"/>
              <a:buChar char="•"/>
            </a:pPr>
            <a:r>
              <a:rPr lang="en-GB" smtClean="0"/>
              <a:t> </a:t>
            </a:r>
            <a:r>
              <a:rPr lang="en-GB" smtClean="0"/>
              <a:t>Upstream TOF could be moved more upstream which would improve performance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11560" y="616530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smtClean="0"/>
              <a:t>Requests to Software WG and with result back to Subdetector group!</a:t>
            </a:r>
            <a:endParaRPr lang="en-GB" sz="2000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4522</TotalTime>
  <Words>601</Words>
  <Application>Microsoft Office PowerPoint</Application>
  <PresentationFormat>On-screen Show (4:3)</PresentationFormat>
  <Paragraphs>90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WG1 – Integration </vt:lpstr>
      <vt:lpstr>Who we are</vt:lpstr>
      <vt:lpstr>Purposes of WG1</vt:lpstr>
      <vt:lpstr>Interaction with WGs</vt:lpstr>
      <vt:lpstr>T2K ND: Upgrade Design</vt:lpstr>
      <vt:lpstr>Stainless Steel basket Dimensions</vt:lpstr>
      <vt:lpstr>Subdetector Fixation</vt:lpstr>
      <vt:lpstr>Insertion of the Detectors</vt:lpstr>
      <vt:lpstr>Detector Configuration Discussion</vt:lpstr>
      <vt:lpstr>Manpower and Milestones</vt:lpstr>
      <vt:lpstr>Meetings and Email List</vt:lpstr>
      <vt:lpstr>Conclusions</vt:lpstr>
      <vt:lpstr>T2K ND: Current Design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WG1 – Integration Kick-Off Meeting</dc:title>
  <dc:creator>tlux</dc:creator>
  <cp:lastModifiedBy>thorsten</cp:lastModifiedBy>
  <cp:revision>84</cp:revision>
  <dcterms:created xsi:type="dcterms:W3CDTF">2017-11-10T15:03:47Z</dcterms:created>
  <dcterms:modified xsi:type="dcterms:W3CDTF">2017-11-23T09:00:40Z</dcterms:modified>
</cp:coreProperties>
</file>