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363" r:id="rId3"/>
    <p:sldId id="377" r:id="rId4"/>
    <p:sldId id="383" r:id="rId5"/>
    <p:sldId id="356" r:id="rId6"/>
    <p:sldId id="369" r:id="rId7"/>
    <p:sldId id="375" r:id="rId8"/>
    <p:sldId id="385" r:id="rId9"/>
    <p:sldId id="384" r:id="rId10"/>
    <p:sldId id="389" r:id="rId11"/>
    <p:sldId id="386" r:id="rId12"/>
    <p:sldId id="387" r:id="rId13"/>
    <p:sldId id="388" r:id="rId14"/>
    <p:sldId id="380" r:id="rId15"/>
    <p:sldId id="364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>
      <p:cViewPr varScale="1">
        <p:scale>
          <a:sx n="116" d="100"/>
          <a:sy n="116" d="100"/>
        </p:scale>
        <p:origin x="450" y="108"/>
      </p:cViewPr>
      <p:guideLst>
        <p:guide orient="horz" pos="238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23/11/2017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7454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898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99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9662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164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716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451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68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223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767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978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804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454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27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 userDrawn="1"/>
        </p:nvGrpSpPr>
        <p:grpSpPr bwMode="auto">
          <a:xfrm>
            <a:off x="977897" y="3356992"/>
            <a:ext cx="8166103" cy="2117727"/>
            <a:chOff x="528" y="2578"/>
            <a:chExt cx="5144" cy="1334"/>
          </a:xfrm>
        </p:grpSpPr>
        <p:pic>
          <p:nvPicPr>
            <p:cNvPr id="13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6" descr="Edelweiss2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CMS</a:t>
              </a:r>
            </a:p>
          </p:txBody>
        </p:sp>
        <p:pic>
          <p:nvPicPr>
            <p:cNvPr id="17" name="Picture 8" descr="DoubleChooz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Double Chooz</a:t>
              </a:r>
            </a:p>
          </p:txBody>
        </p:sp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HESS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schemeClr val="bg1"/>
                  </a:solidFill>
                </a:rPr>
                <a:t>Edelweiss</a:t>
              </a:r>
              <a:endParaRPr lang="en-US" sz="1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Herschel</a:t>
              </a:r>
            </a:p>
          </p:txBody>
        </p:sp>
        <p:pic>
          <p:nvPicPr>
            <p:cNvPr id="24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8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28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hyperlink" Target="http://www.t2k.org/" TargetMode="External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emf"/><Relationship Id="rId5" Type="http://schemas.openxmlformats.org/officeDocument/2006/relationships/image" Target="../media/image2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4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4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82852" y="1664804"/>
            <a:ext cx="5761148" cy="2952328"/>
          </a:xfrm>
        </p:spPr>
        <p:txBody>
          <a:bodyPr/>
          <a:lstStyle/>
          <a:p>
            <a:r>
              <a:rPr lang="en-US" b="1" dirty="0" smtClean="0"/>
              <a:t>Readout Electronics for T2K-II TPCs: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Progress Report</a:t>
            </a:r>
            <a:endParaRPr lang="fr-FR" sz="10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960000" y="4257092"/>
            <a:ext cx="4788464" cy="1152128"/>
          </a:xfrm>
        </p:spPr>
        <p:txBody>
          <a:bodyPr/>
          <a:lstStyle/>
          <a:p>
            <a:r>
              <a:rPr lang="fr-FR" sz="1400" b="1" dirty="0" smtClean="0"/>
              <a:t>D. Calvet,</a:t>
            </a:r>
          </a:p>
          <a:p>
            <a:r>
              <a:rPr lang="fr-FR" sz="1200" b="1" i="1" dirty="0" err="1" smtClean="0"/>
              <a:t>Irfu</a:t>
            </a:r>
            <a:r>
              <a:rPr lang="fr-FR" sz="1200" b="1" i="1" dirty="0" smtClean="0"/>
              <a:t>, CEA Saclay, 91191 </a:t>
            </a:r>
            <a:r>
              <a:rPr lang="fr-FR" sz="1200" b="1" i="1" dirty="0" err="1" smtClean="0"/>
              <a:t>Gif</a:t>
            </a:r>
            <a:r>
              <a:rPr lang="fr-FR" sz="1200" b="1" i="1" dirty="0" smtClean="0"/>
              <a:t> sur Yvette Cedex, FRANCE </a:t>
            </a:r>
          </a:p>
        </p:txBody>
      </p:sp>
    </p:spTree>
    <p:extLst>
      <p:ext uri="{BB962C8B-B14F-4D97-AF65-F5344CB8AC3E}">
        <p14:creationId xmlns:p14="http://schemas.microsoft.com/office/powerpoint/2010/main" val="3378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pic>
        <p:nvPicPr>
          <p:cNvPr id="4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93659" y="1772831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36"/>
          <a:stretch/>
        </p:blipFill>
        <p:spPr bwMode="auto">
          <a:xfrm rot="5400000">
            <a:off x="1684861" y="2216587"/>
            <a:ext cx="1224138" cy="95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2"/>
          <p:cNvSpPr txBox="1">
            <a:spLocks noChangeArrowheads="1"/>
          </p:cNvSpPr>
          <p:nvPr/>
        </p:nvSpPr>
        <p:spPr bwMode="auto">
          <a:xfrm>
            <a:off x="1872475" y="3302685"/>
            <a:ext cx="886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FEMINOS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31807" y="4064843"/>
            <a:ext cx="2001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T2K FEC: 4 AFTER chips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28" y="1600502"/>
            <a:ext cx="2680303" cy="1702183"/>
          </a:xfrm>
          <a:prstGeom prst="rect">
            <a:avLst/>
          </a:prstGeom>
        </p:spPr>
      </p:pic>
      <p:sp>
        <p:nvSpPr>
          <p:cNvPr id="64" name="ZoneTexte 42"/>
          <p:cNvSpPr txBox="1">
            <a:spLocks noChangeArrowheads="1"/>
          </p:cNvSpPr>
          <p:nvPr/>
        </p:nvSpPr>
        <p:spPr bwMode="auto">
          <a:xfrm>
            <a:off x="4668350" y="1338974"/>
            <a:ext cx="628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TDCM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computr3"/>
          <p:cNvSpPr>
            <a:spLocks noEditPoints="1" noChangeArrowheads="1"/>
          </p:cNvSpPr>
          <p:nvPr/>
        </p:nvSpPr>
        <p:spPr bwMode="auto">
          <a:xfrm>
            <a:off x="7649130" y="1650320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Forme libre 66"/>
          <p:cNvSpPr/>
          <p:nvPr/>
        </p:nvSpPr>
        <p:spPr>
          <a:xfrm>
            <a:off x="5613621" y="1419010"/>
            <a:ext cx="2154803" cy="367762"/>
          </a:xfrm>
          <a:custGeom>
            <a:avLst/>
            <a:gdLst>
              <a:gd name="connsiteX0" fmla="*/ 0 w 2154803"/>
              <a:gd name="connsiteY0" fmla="*/ 224639 h 367762"/>
              <a:gd name="connsiteX1" fmla="*/ 985962 w 2154803"/>
              <a:gd name="connsiteY1" fmla="*/ 2002 h 367762"/>
              <a:gd name="connsiteX2" fmla="*/ 1836751 w 2154803"/>
              <a:gd name="connsiteY2" fmla="*/ 129223 h 367762"/>
              <a:gd name="connsiteX3" fmla="*/ 2154803 w 2154803"/>
              <a:gd name="connsiteY3" fmla="*/ 367762 h 3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803" h="367762">
                <a:moveTo>
                  <a:pt x="0" y="224639"/>
                </a:moveTo>
                <a:cubicBezTo>
                  <a:pt x="339918" y="121272"/>
                  <a:pt x="679837" y="17905"/>
                  <a:pt x="985962" y="2002"/>
                </a:cubicBezTo>
                <a:cubicBezTo>
                  <a:pt x="1292087" y="-13901"/>
                  <a:pt x="1641944" y="68263"/>
                  <a:pt x="1836751" y="129223"/>
                </a:cubicBezTo>
                <a:cubicBezTo>
                  <a:pt x="2031558" y="190183"/>
                  <a:pt x="2093180" y="278972"/>
                  <a:pt x="2154803" y="3677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42"/>
          <p:cNvSpPr txBox="1">
            <a:spLocks noChangeArrowheads="1"/>
          </p:cNvSpPr>
          <p:nvPr/>
        </p:nvSpPr>
        <p:spPr bwMode="auto">
          <a:xfrm>
            <a:off x="6654373" y="1192739"/>
            <a:ext cx="1383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Gigabit Ethernet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ZoneTexte 42"/>
          <p:cNvSpPr txBox="1">
            <a:spLocks noChangeArrowheads="1"/>
          </p:cNvSpPr>
          <p:nvPr/>
        </p:nvSpPr>
        <p:spPr bwMode="auto">
          <a:xfrm>
            <a:off x="7566766" y="2560601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39" y="3378090"/>
            <a:ext cx="2471463" cy="1373506"/>
          </a:xfrm>
          <a:prstGeom prst="rect">
            <a:avLst/>
          </a:prstGeom>
        </p:spPr>
      </p:pic>
      <p:sp>
        <p:nvSpPr>
          <p:cNvPr id="72" name="Espace réservé du contenu 11"/>
          <p:cNvSpPr txBox="1">
            <a:spLocks/>
          </p:cNvSpPr>
          <p:nvPr/>
        </p:nvSpPr>
        <p:spPr>
          <a:xfrm>
            <a:off x="388633" y="5113616"/>
            <a:ext cx="8431837" cy="106789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8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b="1" dirty="0">
                <a:solidFill>
                  <a:srgbClr val="0070C0"/>
                </a:solidFill>
              </a:rPr>
              <a:t>Solution 3 variant: make new physical layer board for the </a:t>
            </a:r>
            <a:r>
              <a:rPr lang="en-US" b="1" dirty="0" smtClean="0">
                <a:solidFill>
                  <a:srgbClr val="0070C0"/>
                </a:solidFill>
              </a:rPr>
              <a:t>TDCM: </a:t>
            </a:r>
            <a:r>
              <a:rPr lang="en-US" b="1" dirty="0">
                <a:solidFill>
                  <a:srgbClr val="0070C0"/>
                </a:solidFill>
              </a:rPr>
              <a:t>16-ports, RJ45 copper</a:t>
            </a:r>
          </a:p>
          <a:p>
            <a:pPr lvl="1"/>
            <a:r>
              <a:rPr lang="en-US" sz="1400" dirty="0" smtClean="0"/>
              <a:t>Pros: adds to the versatility of the TDCM with support of both optical and copper media </a:t>
            </a:r>
          </a:p>
          <a:p>
            <a:pPr lvl="1"/>
            <a:r>
              <a:rPr lang="en-US" sz="1400" dirty="0" smtClean="0"/>
              <a:t>Cons: still need firmware rework on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; cost and development effort of new physical layer mezzanine card; limitations of copper media</a:t>
            </a:r>
          </a:p>
        </p:txBody>
      </p:sp>
      <p:sp>
        <p:nvSpPr>
          <p:cNvPr id="79" name="ZoneTexte 42"/>
          <p:cNvSpPr txBox="1">
            <a:spLocks noChangeArrowheads="1"/>
          </p:cNvSpPr>
          <p:nvPr/>
        </p:nvSpPr>
        <p:spPr bwMode="auto">
          <a:xfrm>
            <a:off x="3501261" y="3460266"/>
            <a:ext cx="986167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RJ45 cable</a:t>
            </a:r>
            <a:endParaRPr lang="en-US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733000" y="2399584"/>
            <a:ext cx="1444399" cy="5821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16-port RJ45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Physical Layer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Mezzanine </a:t>
            </a:r>
            <a:r>
              <a:rPr lang="fr-FR" sz="1000" dirty="0" err="1" smtClean="0">
                <a:solidFill>
                  <a:schemeClr val="tx1"/>
                </a:solidFill>
              </a:rPr>
              <a:t>Card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4" name="Forme libre 3"/>
          <p:cNvSpPr/>
          <p:nvPr/>
        </p:nvSpPr>
        <p:spPr>
          <a:xfrm>
            <a:off x="2699791" y="2419879"/>
            <a:ext cx="3339561" cy="1178887"/>
          </a:xfrm>
          <a:custGeom>
            <a:avLst/>
            <a:gdLst>
              <a:gd name="connsiteX0" fmla="*/ 3315694 w 3375666"/>
              <a:gd name="connsiteY0" fmla="*/ 553909 h 1178887"/>
              <a:gd name="connsiteX1" fmla="*/ 3220278 w 3375666"/>
              <a:gd name="connsiteY1" fmla="*/ 1030987 h 1178887"/>
              <a:gd name="connsiteX2" fmla="*/ 1979875 w 3375666"/>
              <a:gd name="connsiteY2" fmla="*/ 1134354 h 1178887"/>
              <a:gd name="connsiteX3" fmla="*/ 667910 w 3375666"/>
              <a:gd name="connsiteY3" fmla="*/ 371029 h 1178887"/>
              <a:gd name="connsiteX4" fmla="*/ 286247 w 3375666"/>
              <a:gd name="connsiteY4" fmla="*/ 21171 h 1178887"/>
              <a:gd name="connsiteX5" fmla="*/ 0 w 3375666"/>
              <a:gd name="connsiteY5" fmla="*/ 68879 h 117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75666" h="1178887">
                <a:moveTo>
                  <a:pt x="3315694" y="553909"/>
                </a:moveTo>
                <a:cubicBezTo>
                  <a:pt x="3379304" y="744077"/>
                  <a:pt x="3442915" y="934246"/>
                  <a:pt x="3220278" y="1030987"/>
                </a:cubicBezTo>
                <a:cubicBezTo>
                  <a:pt x="2997641" y="1127728"/>
                  <a:pt x="2405270" y="1244347"/>
                  <a:pt x="1979875" y="1134354"/>
                </a:cubicBezTo>
                <a:cubicBezTo>
                  <a:pt x="1554480" y="1024361"/>
                  <a:pt x="950181" y="556559"/>
                  <a:pt x="667910" y="371029"/>
                </a:cubicBezTo>
                <a:cubicBezTo>
                  <a:pt x="385639" y="185499"/>
                  <a:pt x="397565" y="71529"/>
                  <a:pt x="286247" y="21171"/>
                </a:cubicBezTo>
                <a:cubicBezTo>
                  <a:pt x="174929" y="-29187"/>
                  <a:pt x="87464" y="19846"/>
                  <a:pt x="0" y="6887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67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1682" y="2057661"/>
            <a:ext cx="1020327" cy="1213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4789278"/>
            <a:ext cx="8431837" cy="139288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4: making a new </a:t>
            </a:r>
            <a:r>
              <a:rPr lang="en-US" b="1" dirty="0" err="1" smtClean="0">
                <a:solidFill>
                  <a:srgbClr val="0070C0"/>
                </a:solidFill>
              </a:rPr>
              <a:t>Feminos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4 or 6 * (FECs + 1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-II) + 1 TDCM + 1 DAQ PC</a:t>
            </a:r>
          </a:p>
          <a:p>
            <a:pPr lvl="1"/>
            <a:r>
              <a:rPr lang="en-US" sz="1400" dirty="0" smtClean="0"/>
              <a:t>Pros: same as solution 3, minor firmware effort on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-II (re-use ARC firmware) </a:t>
            </a:r>
          </a:p>
          <a:p>
            <a:pPr lvl="1"/>
            <a:r>
              <a:rPr lang="en-US" sz="1400" dirty="0" smtClean="0"/>
              <a:t>Cons: need to rework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 design and produce new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-II cards – no other use foreseen –</a:t>
            </a:r>
            <a:br>
              <a:rPr lang="en-US" sz="1400" dirty="0" smtClean="0"/>
            </a:br>
            <a:r>
              <a:rPr lang="en-US" sz="1400" dirty="0" smtClean="0"/>
              <a:t>no GUI-based configuration and DAQ software available at this time</a:t>
            </a:r>
          </a:p>
        </p:txBody>
      </p:sp>
      <p:pic>
        <p:nvPicPr>
          <p:cNvPr id="40" name="Picture 9" descr="PhotoFEC 0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93659" y="1741127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2"/>
          <p:cNvSpPr txBox="1">
            <a:spLocks noChangeArrowheads="1"/>
          </p:cNvSpPr>
          <p:nvPr/>
        </p:nvSpPr>
        <p:spPr bwMode="auto">
          <a:xfrm>
            <a:off x="1919526" y="3270981"/>
            <a:ext cx="10246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FEMINOS-II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31807" y="4033139"/>
            <a:ext cx="2001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T2K FEC: 4 AFTER chips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28" y="1568798"/>
            <a:ext cx="2680303" cy="1702183"/>
          </a:xfrm>
          <a:prstGeom prst="rect">
            <a:avLst/>
          </a:prstGeom>
        </p:spPr>
      </p:pic>
      <p:sp>
        <p:nvSpPr>
          <p:cNvPr id="59" name="Forme libre 58"/>
          <p:cNvSpPr/>
          <p:nvPr/>
        </p:nvSpPr>
        <p:spPr>
          <a:xfrm>
            <a:off x="2942009" y="2222750"/>
            <a:ext cx="3090345" cy="1448916"/>
          </a:xfrm>
          <a:custGeom>
            <a:avLst/>
            <a:gdLst>
              <a:gd name="connsiteX0" fmla="*/ 0 w 2456953"/>
              <a:gd name="connsiteY0" fmla="*/ 0 h 1499683"/>
              <a:gd name="connsiteX1" fmla="*/ 580445 w 2456953"/>
              <a:gd name="connsiteY1" fmla="*/ 373711 h 1499683"/>
              <a:gd name="connsiteX2" fmla="*/ 954157 w 2456953"/>
              <a:gd name="connsiteY2" fmla="*/ 1343770 h 1499683"/>
              <a:gd name="connsiteX3" fmla="*/ 2250219 w 2456953"/>
              <a:gd name="connsiteY3" fmla="*/ 1439186 h 1499683"/>
              <a:gd name="connsiteX4" fmla="*/ 2456953 w 2456953"/>
              <a:gd name="connsiteY4" fmla="*/ 747422 h 14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953" h="1499683">
                <a:moveTo>
                  <a:pt x="0" y="0"/>
                </a:moveTo>
                <a:cubicBezTo>
                  <a:pt x="210709" y="74874"/>
                  <a:pt x="421419" y="149749"/>
                  <a:pt x="580445" y="373711"/>
                </a:cubicBezTo>
                <a:cubicBezTo>
                  <a:pt x="739471" y="597673"/>
                  <a:pt x="675861" y="1166191"/>
                  <a:pt x="954157" y="1343770"/>
                </a:cubicBezTo>
                <a:cubicBezTo>
                  <a:pt x="1232453" y="1521349"/>
                  <a:pt x="1999753" y="1538577"/>
                  <a:pt x="2250219" y="1439186"/>
                </a:cubicBezTo>
                <a:cubicBezTo>
                  <a:pt x="2500685" y="1339795"/>
                  <a:pt x="2411896" y="864041"/>
                  <a:pt x="2456953" y="74742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42"/>
          <p:cNvSpPr txBox="1">
            <a:spLocks noChangeArrowheads="1"/>
          </p:cNvSpPr>
          <p:nvPr/>
        </p:nvSpPr>
        <p:spPr bwMode="auto">
          <a:xfrm>
            <a:off x="3009161" y="2956899"/>
            <a:ext cx="63350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Artix 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FPGA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Module</a:t>
            </a:r>
            <a:endParaRPr lang="fr-FR" altLang="fr-FR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3" name="ZoneTexte 42"/>
          <p:cNvSpPr txBox="1">
            <a:spLocks noChangeArrowheads="1"/>
          </p:cNvSpPr>
          <p:nvPr/>
        </p:nvSpPr>
        <p:spPr bwMode="auto">
          <a:xfrm>
            <a:off x="4671942" y="3671664"/>
            <a:ext cx="10839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Optical fibre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4" name="ZoneTexte 42"/>
          <p:cNvSpPr txBox="1">
            <a:spLocks noChangeArrowheads="1"/>
          </p:cNvSpPr>
          <p:nvPr/>
        </p:nvSpPr>
        <p:spPr bwMode="auto">
          <a:xfrm>
            <a:off x="4668350" y="1307270"/>
            <a:ext cx="628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TDCM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computr3"/>
          <p:cNvSpPr>
            <a:spLocks noEditPoints="1" noChangeArrowheads="1"/>
          </p:cNvSpPr>
          <p:nvPr/>
        </p:nvSpPr>
        <p:spPr bwMode="auto">
          <a:xfrm>
            <a:off x="7649130" y="1618616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Forme libre 66"/>
          <p:cNvSpPr/>
          <p:nvPr/>
        </p:nvSpPr>
        <p:spPr>
          <a:xfrm>
            <a:off x="5613621" y="1387306"/>
            <a:ext cx="2154803" cy="367762"/>
          </a:xfrm>
          <a:custGeom>
            <a:avLst/>
            <a:gdLst>
              <a:gd name="connsiteX0" fmla="*/ 0 w 2154803"/>
              <a:gd name="connsiteY0" fmla="*/ 224639 h 367762"/>
              <a:gd name="connsiteX1" fmla="*/ 985962 w 2154803"/>
              <a:gd name="connsiteY1" fmla="*/ 2002 h 367762"/>
              <a:gd name="connsiteX2" fmla="*/ 1836751 w 2154803"/>
              <a:gd name="connsiteY2" fmla="*/ 129223 h 367762"/>
              <a:gd name="connsiteX3" fmla="*/ 2154803 w 2154803"/>
              <a:gd name="connsiteY3" fmla="*/ 367762 h 3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803" h="367762">
                <a:moveTo>
                  <a:pt x="0" y="224639"/>
                </a:moveTo>
                <a:cubicBezTo>
                  <a:pt x="339918" y="121272"/>
                  <a:pt x="679837" y="17905"/>
                  <a:pt x="985962" y="2002"/>
                </a:cubicBezTo>
                <a:cubicBezTo>
                  <a:pt x="1292087" y="-13901"/>
                  <a:pt x="1641944" y="68263"/>
                  <a:pt x="1836751" y="129223"/>
                </a:cubicBezTo>
                <a:cubicBezTo>
                  <a:pt x="2031558" y="190183"/>
                  <a:pt x="2093180" y="278972"/>
                  <a:pt x="2154803" y="3677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42"/>
          <p:cNvSpPr txBox="1">
            <a:spLocks noChangeArrowheads="1"/>
          </p:cNvSpPr>
          <p:nvPr/>
        </p:nvSpPr>
        <p:spPr bwMode="auto">
          <a:xfrm>
            <a:off x="6654373" y="1161035"/>
            <a:ext cx="1383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Gigabit Ethernet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ZoneTexte 42"/>
          <p:cNvSpPr txBox="1">
            <a:spLocks noChangeArrowheads="1"/>
          </p:cNvSpPr>
          <p:nvPr/>
        </p:nvSpPr>
        <p:spPr bwMode="auto">
          <a:xfrm>
            <a:off x="7566766" y="2528897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39" y="3346386"/>
            <a:ext cx="2471463" cy="137350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329045" y="2106568"/>
            <a:ext cx="612964" cy="3050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Optical TX/RX</a:t>
            </a:r>
            <a:endParaRPr lang="fr-FR" sz="800" dirty="0">
              <a:solidFill>
                <a:schemeClr val="tx1"/>
              </a:solidFill>
            </a:endParaRPr>
          </a:p>
        </p:txBody>
      </p:sp>
      <p:pic>
        <p:nvPicPr>
          <p:cNvPr id="25" name="Imag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2" y="2442560"/>
            <a:ext cx="346418" cy="80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Connecteur droit avec flèche 3"/>
          <p:cNvCxnSpPr>
            <a:stCxn id="62" idx="1"/>
          </p:cNvCxnSpPr>
          <p:nvPr/>
        </p:nvCxnSpPr>
        <p:spPr>
          <a:xfrm flipH="1" flipV="1">
            <a:off x="2420461" y="2843998"/>
            <a:ext cx="588700" cy="389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72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4778662"/>
            <a:ext cx="8431837" cy="1577447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5: rework the ARC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4 or 6 ARCs + 1 TDCM + 1 DAQ PC</a:t>
            </a:r>
          </a:p>
          <a:p>
            <a:pPr lvl="1"/>
            <a:r>
              <a:rPr lang="en-US" sz="1400" dirty="0" smtClean="0"/>
              <a:t>Pros: getting closer to what the system for T2K-II might be; allows to consolidate the development of a generic detector readout system re-useable for other projects (my intention when I started this work)</a:t>
            </a:r>
          </a:p>
          <a:p>
            <a:pPr lvl="1"/>
            <a:r>
              <a:rPr lang="en-US" sz="1400" dirty="0" smtClean="0"/>
              <a:t>Cons: need change design of ARC for 288-channels with AFTER, need to improve noise performance (now bad at longest peaking time), cost (~1000 €/ARC), no GUI-based </a:t>
            </a:r>
            <a:r>
              <a:rPr lang="en-US" sz="1400" dirty="0" err="1" smtClean="0"/>
              <a:t>config</a:t>
            </a:r>
            <a:r>
              <a:rPr lang="en-US" sz="1400" dirty="0" smtClean="0"/>
              <a:t>./DAQ software ready</a:t>
            </a:r>
            <a:endParaRPr lang="en-US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177868" y="3695479"/>
            <a:ext cx="523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ARC</a:t>
            </a: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80" y="1388088"/>
            <a:ext cx="2680303" cy="1702183"/>
          </a:xfrm>
          <a:prstGeom prst="rect">
            <a:avLst/>
          </a:prstGeom>
        </p:spPr>
      </p:pic>
      <p:sp>
        <p:nvSpPr>
          <p:cNvPr id="59" name="Forme libre 58"/>
          <p:cNvSpPr/>
          <p:nvPr/>
        </p:nvSpPr>
        <p:spPr>
          <a:xfrm>
            <a:off x="2107649" y="2404220"/>
            <a:ext cx="3924705" cy="1086735"/>
          </a:xfrm>
          <a:custGeom>
            <a:avLst/>
            <a:gdLst>
              <a:gd name="connsiteX0" fmla="*/ 0 w 2456953"/>
              <a:gd name="connsiteY0" fmla="*/ 0 h 1499683"/>
              <a:gd name="connsiteX1" fmla="*/ 580445 w 2456953"/>
              <a:gd name="connsiteY1" fmla="*/ 373711 h 1499683"/>
              <a:gd name="connsiteX2" fmla="*/ 954157 w 2456953"/>
              <a:gd name="connsiteY2" fmla="*/ 1343770 h 1499683"/>
              <a:gd name="connsiteX3" fmla="*/ 2250219 w 2456953"/>
              <a:gd name="connsiteY3" fmla="*/ 1439186 h 1499683"/>
              <a:gd name="connsiteX4" fmla="*/ 2456953 w 2456953"/>
              <a:gd name="connsiteY4" fmla="*/ 747422 h 14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953" h="1499683">
                <a:moveTo>
                  <a:pt x="0" y="0"/>
                </a:moveTo>
                <a:cubicBezTo>
                  <a:pt x="210709" y="74874"/>
                  <a:pt x="421419" y="149749"/>
                  <a:pt x="580445" y="373711"/>
                </a:cubicBezTo>
                <a:cubicBezTo>
                  <a:pt x="739471" y="597673"/>
                  <a:pt x="675861" y="1166191"/>
                  <a:pt x="954157" y="1343770"/>
                </a:cubicBezTo>
                <a:cubicBezTo>
                  <a:pt x="1232453" y="1521349"/>
                  <a:pt x="1999753" y="1538577"/>
                  <a:pt x="2250219" y="1439186"/>
                </a:cubicBezTo>
                <a:cubicBezTo>
                  <a:pt x="2500685" y="1339795"/>
                  <a:pt x="2411896" y="864041"/>
                  <a:pt x="2456953" y="74742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42"/>
          <p:cNvSpPr txBox="1">
            <a:spLocks noChangeArrowheads="1"/>
          </p:cNvSpPr>
          <p:nvPr/>
        </p:nvSpPr>
        <p:spPr bwMode="auto">
          <a:xfrm>
            <a:off x="2107649" y="2763468"/>
            <a:ext cx="63350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Artix 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FPGA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b="1" dirty="0" smtClean="0">
                <a:solidFill>
                  <a:schemeClr val="bg2">
                    <a:lumMod val="50000"/>
                  </a:schemeClr>
                </a:solidFill>
              </a:rPr>
              <a:t>Module</a:t>
            </a:r>
            <a:endParaRPr lang="fr-FR" altLang="fr-FR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3" name="ZoneTexte 42"/>
          <p:cNvSpPr txBox="1">
            <a:spLocks noChangeArrowheads="1"/>
          </p:cNvSpPr>
          <p:nvPr/>
        </p:nvSpPr>
        <p:spPr bwMode="auto">
          <a:xfrm>
            <a:off x="2394077" y="2184581"/>
            <a:ext cx="10839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Optical fibre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4" name="ZoneTexte 42"/>
          <p:cNvSpPr txBox="1">
            <a:spLocks noChangeArrowheads="1"/>
          </p:cNvSpPr>
          <p:nvPr/>
        </p:nvSpPr>
        <p:spPr bwMode="auto">
          <a:xfrm>
            <a:off x="3761402" y="1126560"/>
            <a:ext cx="628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TDCM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computr3"/>
          <p:cNvSpPr>
            <a:spLocks noEditPoints="1" noChangeArrowheads="1"/>
          </p:cNvSpPr>
          <p:nvPr/>
        </p:nvSpPr>
        <p:spPr bwMode="auto">
          <a:xfrm>
            <a:off x="6742024" y="1427289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Forme libre 66"/>
          <p:cNvSpPr/>
          <p:nvPr/>
        </p:nvSpPr>
        <p:spPr>
          <a:xfrm>
            <a:off x="4706515" y="1195979"/>
            <a:ext cx="2154803" cy="367762"/>
          </a:xfrm>
          <a:custGeom>
            <a:avLst/>
            <a:gdLst>
              <a:gd name="connsiteX0" fmla="*/ 0 w 2154803"/>
              <a:gd name="connsiteY0" fmla="*/ 224639 h 367762"/>
              <a:gd name="connsiteX1" fmla="*/ 985962 w 2154803"/>
              <a:gd name="connsiteY1" fmla="*/ 2002 h 367762"/>
              <a:gd name="connsiteX2" fmla="*/ 1836751 w 2154803"/>
              <a:gd name="connsiteY2" fmla="*/ 129223 h 367762"/>
              <a:gd name="connsiteX3" fmla="*/ 2154803 w 2154803"/>
              <a:gd name="connsiteY3" fmla="*/ 367762 h 3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803" h="367762">
                <a:moveTo>
                  <a:pt x="0" y="224639"/>
                </a:moveTo>
                <a:cubicBezTo>
                  <a:pt x="339918" y="121272"/>
                  <a:pt x="679837" y="17905"/>
                  <a:pt x="985962" y="2002"/>
                </a:cubicBezTo>
                <a:cubicBezTo>
                  <a:pt x="1292087" y="-13901"/>
                  <a:pt x="1641944" y="68263"/>
                  <a:pt x="1836751" y="129223"/>
                </a:cubicBezTo>
                <a:cubicBezTo>
                  <a:pt x="2031558" y="190183"/>
                  <a:pt x="2093180" y="278972"/>
                  <a:pt x="2154803" y="3677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42"/>
          <p:cNvSpPr txBox="1">
            <a:spLocks noChangeArrowheads="1"/>
          </p:cNvSpPr>
          <p:nvPr/>
        </p:nvSpPr>
        <p:spPr bwMode="auto">
          <a:xfrm>
            <a:off x="5747267" y="969708"/>
            <a:ext cx="1383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Gigabit Ethernet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ZoneTexte 42"/>
          <p:cNvSpPr txBox="1">
            <a:spLocks noChangeArrowheads="1"/>
          </p:cNvSpPr>
          <p:nvPr/>
        </p:nvSpPr>
        <p:spPr bwMode="auto">
          <a:xfrm>
            <a:off x="6659658" y="2397803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20" y="2688334"/>
            <a:ext cx="2471463" cy="137350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0989" y="1421423"/>
            <a:ext cx="2592729" cy="1944547"/>
          </a:xfrm>
          <a:prstGeom prst="rect">
            <a:avLst/>
          </a:prstGeom>
        </p:spPr>
      </p:pic>
      <p:sp>
        <p:nvSpPr>
          <p:cNvPr id="26" name="ZoneTexte 25"/>
          <p:cNvSpPr txBox="1">
            <a:spLocks noChangeArrowheads="1"/>
          </p:cNvSpPr>
          <p:nvPr/>
        </p:nvSpPr>
        <p:spPr bwMode="auto">
          <a:xfrm>
            <a:off x="117774" y="3934614"/>
            <a:ext cx="58223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800" b="1" dirty="0" smtClean="0">
                <a:solidFill>
                  <a:schemeClr val="bg2">
                    <a:lumMod val="50000"/>
                  </a:schemeClr>
                </a:solidFill>
              </a:rPr>
              <a:t>The ARC is a 256-channel readout card compatible with AFTER, AGET and ASTRE designed in the HARPO project.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800" b="1" dirty="0" smtClean="0">
                <a:solidFill>
                  <a:schemeClr val="bg2">
                    <a:lumMod val="50000"/>
                  </a:schemeClr>
                </a:solidFill>
              </a:rPr>
              <a:t>Initially called ROC, I have changed the name to ARC which can mean AFTER Readout Card, AGET Readout Card or ASTRE Readout Card (I am still trying to invent a better name…)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234633" y="4214864"/>
            <a:ext cx="278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DAQ rate capability: 200-500 Hz max.</a:t>
            </a:r>
          </a:p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(511 time bins, with zero-suppression)</a:t>
            </a:r>
            <a:endParaRPr lang="en-US" sz="1200" dirty="0" smtClean="0">
              <a:solidFill>
                <a:srgbClr val="0070C0"/>
              </a:solidFill>
              <a:cs typeface="Tung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5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4530540"/>
            <a:ext cx="8431837" cy="182556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6: anticipating on FEM-II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4 or 6 FECs + 2 or 3 FEM-II + 1 TDCM + 1 DAQ PC</a:t>
            </a:r>
          </a:p>
          <a:p>
            <a:pPr lvl="1"/>
            <a:r>
              <a:rPr lang="en-US" sz="1400" dirty="0" smtClean="0"/>
              <a:t>Pros: allows prototyping of FEM-II (but FEC-II will have 2 times more channels than FEC and interface connector will also probably be different); simplifies migration to future final electronics </a:t>
            </a:r>
          </a:p>
          <a:p>
            <a:pPr lvl="1"/>
            <a:r>
              <a:rPr lang="en-US" sz="1400" dirty="0" smtClean="0"/>
              <a:t>Cons: too early for final choices of board size and connectors for FEM-II, significant development effort</a:t>
            </a:r>
          </a:p>
          <a:p>
            <a:pPr marL="0" lvl="1" indent="0">
              <a:buNone/>
            </a:pPr>
            <a:endParaRPr lang="en-US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Still weighting the pros and cons of the different options – Solution 1 kept as backup in any case</a:t>
            </a:r>
            <a:endParaRPr lang="en-US" sz="1400" dirty="0" smtClean="0"/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1906026" y="4001541"/>
            <a:ext cx="7591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2 </a:t>
            </a:r>
            <a:r>
              <a:rPr lang="fr-FR" altLang="fr-FR" sz="1200" b="1" dirty="0" err="1" smtClean="0">
                <a:solidFill>
                  <a:schemeClr val="bg2">
                    <a:lumMod val="50000"/>
                  </a:schemeClr>
                </a:solidFill>
              </a:rPr>
              <a:t>FECs</a:t>
            </a:r>
            <a:endParaRPr lang="fr-FR" altLang="fr-FR" sz="1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80" y="1388088"/>
            <a:ext cx="2680303" cy="1702183"/>
          </a:xfrm>
          <a:prstGeom prst="rect">
            <a:avLst/>
          </a:prstGeom>
        </p:spPr>
      </p:pic>
      <p:sp>
        <p:nvSpPr>
          <p:cNvPr id="59" name="Forme libre 58"/>
          <p:cNvSpPr/>
          <p:nvPr/>
        </p:nvSpPr>
        <p:spPr>
          <a:xfrm>
            <a:off x="2589857" y="2607860"/>
            <a:ext cx="3090214" cy="899014"/>
          </a:xfrm>
          <a:custGeom>
            <a:avLst/>
            <a:gdLst>
              <a:gd name="connsiteX0" fmla="*/ 0 w 2456953"/>
              <a:gd name="connsiteY0" fmla="*/ 0 h 1499683"/>
              <a:gd name="connsiteX1" fmla="*/ 580445 w 2456953"/>
              <a:gd name="connsiteY1" fmla="*/ 373711 h 1499683"/>
              <a:gd name="connsiteX2" fmla="*/ 954157 w 2456953"/>
              <a:gd name="connsiteY2" fmla="*/ 1343770 h 1499683"/>
              <a:gd name="connsiteX3" fmla="*/ 2250219 w 2456953"/>
              <a:gd name="connsiteY3" fmla="*/ 1439186 h 1499683"/>
              <a:gd name="connsiteX4" fmla="*/ 2456953 w 2456953"/>
              <a:gd name="connsiteY4" fmla="*/ 747422 h 14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953" h="1499683">
                <a:moveTo>
                  <a:pt x="0" y="0"/>
                </a:moveTo>
                <a:cubicBezTo>
                  <a:pt x="210709" y="74874"/>
                  <a:pt x="421419" y="149749"/>
                  <a:pt x="580445" y="373711"/>
                </a:cubicBezTo>
                <a:cubicBezTo>
                  <a:pt x="739471" y="597673"/>
                  <a:pt x="675861" y="1166191"/>
                  <a:pt x="954157" y="1343770"/>
                </a:cubicBezTo>
                <a:cubicBezTo>
                  <a:pt x="1232453" y="1521349"/>
                  <a:pt x="1999753" y="1538577"/>
                  <a:pt x="2250219" y="1439186"/>
                </a:cubicBezTo>
                <a:cubicBezTo>
                  <a:pt x="2500685" y="1339795"/>
                  <a:pt x="2411896" y="864041"/>
                  <a:pt x="2456953" y="74742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42"/>
          <p:cNvSpPr txBox="1">
            <a:spLocks noChangeArrowheads="1"/>
          </p:cNvSpPr>
          <p:nvPr/>
        </p:nvSpPr>
        <p:spPr bwMode="auto">
          <a:xfrm>
            <a:off x="3822603" y="3160073"/>
            <a:ext cx="10839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Optical fibre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4" name="ZoneTexte 42"/>
          <p:cNvSpPr txBox="1">
            <a:spLocks noChangeArrowheads="1"/>
          </p:cNvSpPr>
          <p:nvPr/>
        </p:nvSpPr>
        <p:spPr bwMode="auto">
          <a:xfrm>
            <a:off x="3761402" y="1126560"/>
            <a:ext cx="628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TDCM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computr3"/>
          <p:cNvSpPr>
            <a:spLocks noEditPoints="1" noChangeArrowheads="1"/>
          </p:cNvSpPr>
          <p:nvPr/>
        </p:nvSpPr>
        <p:spPr bwMode="auto">
          <a:xfrm>
            <a:off x="6742024" y="1427289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Forme libre 66"/>
          <p:cNvSpPr/>
          <p:nvPr/>
        </p:nvSpPr>
        <p:spPr>
          <a:xfrm>
            <a:off x="4706515" y="1195979"/>
            <a:ext cx="2154803" cy="367762"/>
          </a:xfrm>
          <a:custGeom>
            <a:avLst/>
            <a:gdLst>
              <a:gd name="connsiteX0" fmla="*/ 0 w 2154803"/>
              <a:gd name="connsiteY0" fmla="*/ 224639 h 367762"/>
              <a:gd name="connsiteX1" fmla="*/ 985962 w 2154803"/>
              <a:gd name="connsiteY1" fmla="*/ 2002 h 367762"/>
              <a:gd name="connsiteX2" fmla="*/ 1836751 w 2154803"/>
              <a:gd name="connsiteY2" fmla="*/ 129223 h 367762"/>
              <a:gd name="connsiteX3" fmla="*/ 2154803 w 2154803"/>
              <a:gd name="connsiteY3" fmla="*/ 367762 h 3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803" h="367762">
                <a:moveTo>
                  <a:pt x="0" y="224639"/>
                </a:moveTo>
                <a:cubicBezTo>
                  <a:pt x="339918" y="121272"/>
                  <a:pt x="679837" y="17905"/>
                  <a:pt x="985962" y="2002"/>
                </a:cubicBezTo>
                <a:cubicBezTo>
                  <a:pt x="1292087" y="-13901"/>
                  <a:pt x="1641944" y="68263"/>
                  <a:pt x="1836751" y="129223"/>
                </a:cubicBezTo>
                <a:cubicBezTo>
                  <a:pt x="2031558" y="190183"/>
                  <a:pt x="2093180" y="278972"/>
                  <a:pt x="2154803" y="3677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42"/>
          <p:cNvSpPr txBox="1">
            <a:spLocks noChangeArrowheads="1"/>
          </p:cNvSpPr>
          <p:nvPr/>
        </p:nvSpPr>
        <p:spPr bwMode="auto">
          <a:xfrm>
            <a:off x="5747267" y="969708"/>
            <a:ext cx="1383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Gigabit Ethernet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ZoneTexte 42"/>
          <p:cNvSpPr txBox="1">
            <a:spLocks noChangeArrowheads="1"/>
          </p:cNvSpPr>
          <p:nvPr/>
        </p:nvSpPr>
        <p:spPr bwMode="auto">
          <a:xfrm>
            <a:off x="6659658" y="2397803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20" y="2688334"/>
            <a:ext cx="2471463" cy="1373506"/>
          </a:xfrm>
          <a:prstGeom prst="rect">
            <a:avLst/>
          </a:prstGeom>
        </p:spPr>
      </p:pic>
      <p:pic>
        <p:nvPicPr>
          <p:cNvPr id="20" name="Picture 9" descr="PhotoFEC 00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04296" y="1668549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 descr="PhotoFEC 00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409314" y="1980850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arallélogramme 1"/>
          <p:cNvSpPr/>
          <p:nvPr/>
        </p:nvSpPr>
        <p:spPr>
          <a:xfrm rot="20822124">
            <a:off x="1807435" y="2367838"/>
            <a:ext cx="1073253" cy="780623"/>
          </a:xfrm>
          <a:prstGeom prst="parallelogram">
            <a:avLst>
              <a:gd name="adj" fmla="val 2228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1937000" y="2545052"/>
            <a:ext cx="8616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FEM-II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Version 0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9692" y="2557636"/>
            <a:ext cx="106335" cy="6024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>
            <a:spLocks noChangeArrowheads="1"/>
          </p:cNvSpPr>
          <p:nvPr/>
        </p:nvSpPr>
        <p:spPr bwMode="auto">
          <a:xfrm>
            <a:off x="2665188" y="3546561"/>
            <a:ext cx="12333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000" dirty="0" smtClean="0">
                <a:solidFill>
                  <a:schemeClr val="bg2">
                    <a:lumMod val="50000"/>
                  </a:schemeClr>
                </a:solidFill>
              </a:rPr>
              <a:t>Connector adapter</a:t>
            </a:r>
          </a:p>
        </p:txBody>
      </p:sp>
      <p:cxnSp>
        <p:nvCxnSpPr>
          <p:cNvPr id="5" name="Connecteur droit avec flèche 4"/>
          <p:cNvCxnSpPr>
            <a:stCxn id="24" idx="1"/>
            <a:endCxn id="3" idx="3"/>
          </p:cNvCxnSpPr>
          <p:nvPr/>
        </p:nvCxnSpPr>
        <p:spPr>
          <a:xfrm flipH="1" flipV="1">
            <a:off x="1906027" y="2858855"/>
            <a:ext cx="759161" cy="8108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535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Progress on the collaborative side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2" name="Rectangle à coins arrondis 1"/>
          <p:cNvSpPr/>
          <p:nvPr/>
        </p:nvSpPr>
        <p:spPr>
          <a:xfrm>
            <a:off x="455781" y="1417671"/>
            <a:ext cx="2088232" cy="625764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Supply AFTER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635600"/>
            <a:ext cx="8699662" cy="103312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Collaborative view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err="1" smtClean="0"/>
              <a:t>Lpnhe</a:t>
            </a:r>
            <a:r>
              <a:rPr lang="en-US" sz="1400" dirty="0" smtClean="0"/>
              <a:t> </a:t>
            </a:r>
            <a:r>
              <a:rPr lang="en-US" sz="1400" dirty="0" smtClean="0"/>
              <a:t>has confirmed his intention to take responsibility for the FECs, except FEC production test bench</a:t>
            </a:r>
          </a:p>
          <a:p>
            <a:pPr lvl="1"/>
            <a:r>
              <a:rPr lang="en-US" sz="1400" dirty="0" smtClean="0"/>
              <a:t>Need discussions with IFAE to define a possible participation</a:t>
            </a:r>
          </a:p>
          <a:p>
            <a:pPr lvl="1"/>
            <a:r>
              <a:rPr lang="en-US" sz="1400" dirty="0" smtClean="0"/>
              <a:t>This work sharing remains a tentative plan at present – not yet approved by </a:t>
            </a:r>
            <a:r>
              <a:rPr lang="en-US" sz="1400" dirty="0" err="1" smtClean="0"/>
              <a:t>Irfu</a:t>
            </a:r>
            <a:r>
              <a:rPr lang="en-US" sz="1400" dirty="0" smtClean="0"/>
              <a:t> management at least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2869538" y="1085987"/>
            <a:ext cx="2088232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Card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design, production,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5293700" y="1067065"/>
            <a:ext cx="2088232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Mezz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design, production,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7392312" y="1067065"/>
            <a:ext cx="1343826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Mezz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firmware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2869538" y="2459944"/>
            <a:ext cx="2088232" cy="726989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Prod. test-bench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5293700" y="2459944"/>
            <a:ext cx="2088232" cy="726989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mezz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Prod. test-bench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194384" y="3606739"/>
            <a:ext cx="2088232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Back-end Board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design, production,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2295778" y="3618764"/>
            <a:ext cx="1343826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Embedded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Firmware &amp;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3791058" y="3600912"/>
            <a:ext cx="1350388" cy="12241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DAQ hardware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5343155" y="4216960"/>
            <a:ext cx="1711257" cy="608087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Mechanics,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7256121" y="3600912"/>
            <a:ext cx="1711257" cy="1224136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&amp;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Test-bench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194384" y="3392996"/>
            <a:ext cx="8756798" cy="0"/>
          </a:xfrm>
          <a:prstGeom prst="line">
            <a:avLst/>
          </a:prstGeom>
          <a:ln w="2222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194384" y="3201471"/>
            <a:ext cx="8463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70C0"/>
                </a:solidFill>
              </a:rPr>
              <a:t>o</a:t>
            </a:r>
            <a:r>
              <a:rPr lang="en-US" sz="1200" b="1" i="1" dirty="0" smtClean="0">
                <a:solidFill>
                  <a:srgbClr val="0070C0"/>
                </a:solidFill>
              </a:rPr>
              <a:t>n-detector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191755" y="3403303"/>
            <a:ext cx="8516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off-detector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6128115" y="4879434"/>
            <a:ext cx="23435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Services and specific functions 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5349974" y="3596612"/>
            <a:ext cx="1711257" cy="565961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supplies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Cabling,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5220072" y="1024630"/>
            <a:ext cx="3600399" cy="1285493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à coins arrondis 23"/>
          <p:cNvSpPr/>
          <p:nvPr/>
        </p:nvSpPr>
        <p:spPr>
          <a:xfrm>
            <a:off x="395536" y="1353031"/>
            <a:ext cx="2232248" cy="760806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107505" y="3578538"/>
            <a:ext cx="3600400" cy="128859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à coins arrondis 27"/>
          <p:cNvSpPr/>
          <p:nvPr/>
        </p:nvSpPr>
        <p:spPr>
          <a:xfrm>
            <a:off x="252959" y="5184000"/>
            <a:ext cx="1584000" cy="358541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err="1" smtClean="0">
                <a:solidFill>
                  <a:srgbClr val="FF0000"/>
                </a:solidFill>
              </a:rPr>
              <a:t>Irfu</a:t>
            </a:r>
            <a:r>
              <a:rPr lang="en-US" sz="1400" b="1" dirty="0" smtClean="0">
                <a:solidFill>
                  <a:srgbClr val="FF0000"/>
                </a:solidFill>
              </a:rPr>
              <a:t> – CEA </a:t>
            </a:r>
            <a:r>
              <a:rPr lang="en-US" sz="1400" b="1" dirty="0" err="1" smtClean="0">
                <a:solidFill>
                  <a:srgbClr val="FF0000"/>
                </a:solidFill>
              </a:rPr>
              <a:t>Saclay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1908000" y="5184000"/>
            <a:ext cx="1584000" cy="35854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rgbClr val="00B050"/>
                </a:solidFill>
              </a:rPr>
              <a:t>Lpnhe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2807804" y="1024631"/>
            <a:ext cx="2232248" cy="1363557"/>
          </a:xfrm>
          <a:prstGeom prst="roundRect">
            <a:avLst>
              <a:gd name="adj" fmla="val 999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564000" y="5184000"/>
            <a:ext cx="1584000" cy="358541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</a:rPr>
              <a:t>Warsaw</a:t>
            </a:r>
            <a:endParaRPr lang="en-US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5228785" y="2388188"/>
            <a:ext cx="2223535" cy="906313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7177495" y="3578538"/>
            <a:ext cx="1859001" cy="1288590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876000" y="5184000"/>
            <a:ext cx="1798761" cy="358541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Shared and others</a:t>
            </a:r>
            <a:endParaRPr lang="en-US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5300108" y="3566545"/>
            <a:ext cx="1798761" cy="1300583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2812160" y="2421289"/>
            <a:ext cx="2223535" cy="798159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5220000" y="5183999"/>
            <a:ext cx="1584000" cy="35854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B0F0"/>
                </a:solidFill>
              </a:rPr>
              <a:t>IFAE</a:t>
            </a:r>
            <a:endParaRPr lang="en-US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Summary and Next steps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1412776"/>
            <a:ext cx="8699662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Components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Pending confirmation of detector type and segmentation hypothesis to start work on front-end electronics</a:t>
            </a:r>
          </a:p>
          <a:p>
            <a:pPr lvl="1"/>
            <a:r>
              <a:rPr lang="en-US" sz="1400" dirty="0" smtClean="0"/>
              <a:t>Maturing ideas, interfaces, trying to identify main components</a:t>
            </a:r>
          </a:p>
          <a:p>
            <a:pPr lvl="1"/>
            <a:r>
              <a:rPr lang="en-US" sz="1400" dirty="0"/>
              <a:t>B</a:t>
            </a:r>
            <a:r>
              <a:rPr lang="en-US" sz="1400" dirty="0" smtClean="0"/>
              <a:t>ack-end electronics well advanced if re-use of </a:t>
            </a:r>
            <a:r>
              <a:rPr lang="en-US" sz="1400" dirty="0" err="1" smtClean="0"/>
              <a:t>PandaX</a:t>
            </a:r>
            <a:r>
              <a:rPr lang="en-US" sz="1400" dirty="0" smtClean="0"/>
              <a:t>-III TDCM – saves future design time anyway</a:t>
            </a:r>
          </a:p>
          <a:p>
            <a:pPr lvl="1"/>
            <a:r>
              <a:rPr lang="en-US" sz="1400" dirty="0" smtClean="0"/>
              <a:t>Configuration/DAQ software with GUI would help, bridge to MIDAS needed sooner or later in any case</a:t>
            </a:r>
          </a:p>
        </p:txBody>
      </p:sp>
      <p:sp>
        <p:nvSpPr>
          <p:cNvPr id="36" name="Espace réservé du contenu 11"/>
          <p:cNvSpPr txBox="1">
            <a:spLocks/>
          </p:cNvSpPr>
          <p:nvPr/>
        </p:nvSpPr>
        <p:spPr>
          <a:xfrm>
            <a:off x="251520" y="3471931"/>
            <a:ext cx="8699662" cy="11091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Preparation of readout electronics needed from 2018 (test beam and beyond)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Multiple options available</a:t>
            </a:r>
            <a:r>
              <a:rPr lang="en-US" sz="1400" dirty="0"/>
              <a:t> </a:t>
            </a:r>
            <a:r>
              <a:rPr lang="en-US" sz="1400" dirty="0" smtClean="0"/>
              <a:t>ranging from almost no work, no money to good piece of work </a:t>
            </a:r>
            <a:r>
              <a:rPr lang="en-US" sz="1400" dirty="0" smtClean="0"/>
              <a:t>and some money </a:t>
            </a:r>
            <a:r>
              <a:rPr lang="en-US" sz="1400" dirty="0" smtClean="0"/>
              <a:t>needed</a:t>
            </a:r>
          </a:p>
          <a:p>
            <a:pPr lvl="1"/>
            <a:r>
              <a:rPr lang="en-US" sz="1400" dirty="0" smtClean="0"/>
              <a:t>But work and money spent </a:t>
            </a:r>
            <a:r>
              <a:rPr lang="en-US" sz="1400" dirty="0" smtClean="0"/>
              <a:t>on this can </a:t>
            </a:r>
            <a:r>
              <a:rPr lang="en-US" sz="1400" dirty="0" smtClean="0"/>
              <a:t>also be a good investment for the future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251520" y="5038167"/>
            <a:ext cx="8699662" cy="866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Collaborative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Finalize technical proposal document</a:t>
            </a:r>
          </a:p>
          <a:p>
            <a:pPr lvl="1"/>
            <a:r>
              <a:rPr lang="en-US" sz="1400" dirty="0" smtClean="0"/>
              <a:t>Tentative plan of </a:t>
            </a:r>
            <a:r>
              <a:rPr lang="en-US" sz="1400" dirty="0" smtClean="0"/>
              <a:t>work sharing almost complete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50070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à coins arrondis 38"/>
          <p:cNvSpPr/>
          <p:nvPr/>
        </p:nvSpPr>
        <p:spPr>
          <a:xfrm>
            <a:off x="880592" y="2600717"/>
            <a:ext cx="1656184" cy="79208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TPC B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Current Baseline Design outline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346536"/>
            <a:ext cx="8699662" cy="10303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Structure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2 TPCs, each composed of 2 end-plates supporting </a:t>
            </a:r>
            <a:r>
              <a:rPr lang="en-US" sz="1400" dirty="0"/>
              <a:t>8</a:t>
            </a:r>
            <a:r>
              <a:rPr lang="en-US" sz="1400" dirty="0" smtClean="0"/>
              <a:t> </a:t>
            </a:r>
            <a:r>
              <a:rPr lang="en-US" sz="1400" dirty="0" err="1" smtClean="0"/>
              <a:t>Micromegas</a:t>
            </a:r>
            <a:r>
              <a:rPr lang="en-US" sz="1400" dirty="0" smtClean="0"/>
              <a:t> modules segmented in 36 x 32 pads</a:t>
            </a:r>
          </a:p>
          <a:p>
            <a:pPr lvl="1"/>
            <a:r>
              <a:rPr lang="en-US" sz="1400" dirty="0" smtClean="0"/>
              <a:t>Total of 32 detector modules; 36 K-channels (36.864)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→ No change from what was presented at the previous meeting in August</a:t>
            </a:r>
            <a:endParaRPr lang="en-US" sz="1400" dirty="0" smtClean="0"/>
          </a:p>
        </p:txBody>
      </p:sp>
      <p:sp>
        <p:nvSpPr>
          <p:cNvPr id="40" name="Rectangle à coins arrondis 39"/>
          <p:cNvSpPr/>
          <p:nvPr/>
        </p:nvSpPr>
        <p:spPr>
          <a:xfrm>
            <a:off x="866963" y="1127313"/>
            <a:ext cx="1656184" cy="79208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TPC A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686943" y="1407872"/>
            <a:ext cx="1656184" cy="79208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TPC A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700572" y="2881276"/>
            <a:ext cx="1656184" cy="79208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TPC B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2986826" y="1134675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N°1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2738499" y="1581915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N°1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4522429" y="1101836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N°1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4274102" y="1549076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N°2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6058032" y="1098767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N°1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5809705" y="1546007"/>
            <a:ext cx="900100" cy="1934353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CurrentTPC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N°3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3548" y="1053915"/>
            <a:ext cx="6588732" cy="26607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3580810" y="3406863"/>
            <a:ext cx="780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magnet</a:t>
            </a:r>
            <a:endParaRPr lang="en-US" sz="1400" dirty="0"/>
          </a:p>
        </p:txBody>
      </p:sp>
      <p:sp>
        <p:nvSpPr>
          <p:cNvPr id="88" name="ZoneTexte 87"/>
          <p:cNvSpPr txBox="1"/>
          <p:nvPr/>
        </p:nvSpPr>
        <p:spPr>
          <a:xfrm>
            <a:off x="5824602" y="4356278"/>
            <a:ext cx="5915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~34 cm</a:t>
            </a:r>
            <a:endParaRPr lang="en-US" sz="1400" dirty="0"/>
          </a:p>
        </p:txBody>
      </p:sp>
      <p:sp>
        <p:nvSpPr>
          <p:cNvPr id="90" name="ZoneTexte 89"/>
          <p:cNvSpPr txBox="1"/>
          <p:nvPr/>
        </p:nvSpPr>
        <p:spPr>
          <a:xfrm>
            <a:off x="4849022" y="5105638"/>
            <a:ext cx="5915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~41 cm</a:t>
            </a:r>
            <a:endParaRPr lang="en-US" sz="1400" dirty="0"/>
          </a:p>
        </p:txBody>
      </p:sp>
      <p:sp>
        <p:nvSpPr>
          <p:cNvPr id="92" name="ZoneTexte 91"/>
          <p:cNvSpPr txBox="1"/>
          <p:nvPr/>
        </p:nvSpPr>
        <p:spPr>
          <a:xfrm>
            <a:off x="178219" y="4335421"/>
            <a:ext cx="5915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~80 cm</a:t>
            </a:r>
            <a:endParaRPr lang="en-US" sz="1400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899992" y="3888000"/>
            <a:ext cx="2340000" cy="11520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82995" y="3993104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</a:t>
            </a:r>
            <a:r>
              <a:rPr lang="fr-FR" sz="1200" dirty="0"/>
              <a:t>0</a:t>
            </a:r>
            <a:endParaRPr lang="fr-FR" sz="1200" dirty="0" smtClean="0"/>
          </a:p>
        </p:txBody>
      </p:sp>
      <p:sp>
        <p:nvSpPr>
          <p:cNvPr id="54" name="Rectangle 53"/>
          <p:cNvSpPr/>
          <p:nvPr/>
        </p:nvSpPr>
        <p:spPr>
          <a:xfrm>
            <a:off x="1583628" y="3996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M2</a:t>
            </a:r>
            <a:endParaRPr lang="fr-FR" sz="1200" dirty="0"/>
          </a:p>
        </p:txBody>
      </p:sp>
      <p:sp>
        <p:nvSpPr>
          <p:cNvPr id="59" name="Rectangle 58"/>
          <p:cNvSpPr/>
          <p:nvPr/>
        </p:nvSpPr>
        <p:spPr>
          <a:xfrm>
            <a:off x="2087992" y="3996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M4</a:t>
            </a:r>
            <a:endParaRPr lang="fr-FR" sz="1200" dirty="0"/>
          </a:p>
        </p:txBody>
      </p:sp>
      <p:sp>
        <p:nvSpPr>
          <p:cNvPr id="79" name="Rectangle 78"/>
          <p:cNvSpPr/>
          <p:nvPr/>
        </p:nvSpPr>
        <p:spPr>
          <a:xfrm>
            <a:off x="2591992" y="3996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M6</a:t>
            </a:r>
            <a:endParaRPr lang="fr-FR" sz="1200" dirty="0"/>
          </a:p>
        </p:txBody>
      </p:sp>
      <p:sp>
        <p:nvSpPr>
          <p:cNvPr id="81" name="Rectangle 80"/>
          <p:cNvSpPr/>
          <p:nvPr/>
        </p:nvSpPr>
        <p:spPr>
          <a:xfrm>
            <a:off x="1079992" y="4500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M1</a:t>
            </a:r>
            <a:endParaRPr lang="fr-FR" sz="1200" dirty="0"/>
          </a:p>
        </p:txBody>
      </p:sp>
      <p:sp>
        <p:nvSpPr>
          <p:cNvPr id="82" name="Rectangle 81"/>
          <p:cNvSpPr/>
          <p:nvPr/>
        </p:nvSpPr>
        <p:spPr>
          <a:xfrm>
            <a:off x="1583628" y="4500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M3</a:t>
            </a:r>
            <a:endParaRPr lang="fr-FR" sz="1200" dirty="0"/>
          </a:p>
        </p:txBody>
      </p:sp>
      <p:sp>
        <p:nvSpPr>
          <p:cNvPr id="83" name="Rectangle 82"/>
          <p:cNvSpPr/>
          <p:nvPr/>
        </p:nvSpPr>
        <p:spPr>
          <a:xfrm>
            <a:off x="2087992" y="4500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M5</a:t>
            </a:r>
            <a:endParaRPr lang="fr-FR" sz="1200" dirty="0"/>
          </a:p>
        </p:txBody>
      </p:sp>
      <p:sp>
        <p:nvSpPr>
          <p:cNvPr id="84" name="Rectangle 83"/>
          <p:cNvSpPr/>
          <p:nvPr/>
        </p:nvSpPr>
        <p:spPr>
          <a:xfrm>
            <a:off x="2591992" y="4500000"/>
            <a:ext cx="432000" cy="4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M7</a:t>
            </a:r>
            <a:endParaRPr lang="fr-FR" sz="1200" dirty="0"/>
          </a:p>
        </p:txBody>
      </p:sp>
      <p:sp>
        <p:nvSpPr>
          <p:cNvPr id="86" name="Rectangle 85"/>
          <p:cNvSpPr/>
          <p:nvPr/>
        </p:nvSpPr>
        <p:spPr>
          <a:xfrm>
            <a:off x="4607992" y="3960000"/>
            <a:ext cx="1008000" cy="10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3031383" y="3960001"/>
            <a:ext cx="1576609" cy="572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>
            <a:off x="3023992" y="4425104"/>
            <a:ext cx="1584000" cy="5419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5723992" y="3960000"/>
            <a:ext cx="0" cy="1008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H="1">
            <a:off x="4607992" y="5076000"/>
            <a:ext cx="1008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/>
          <p:cNvCxnSpPr/>
          <p:nvPr/>
        </p:nvCxnSpPr>
        <p:spPr>
          <a:xfrm>
            <a:off x="791992" y="3888000"/>
            <a:ext cx="0" cy="1152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flipH="1">
            <a:off x="899992" y="5148000"/>
            <a:ext cx="234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/>
          <p:cNvSpPr txBox="1"/>
          <p:nvPr/>
        </p:nvSpPr>
        <p:spPr>
          <a:xfrm>
            <a:off x="1724544" y="5147985"/>
            <a:ext cx="6908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~180 cm</a:t>
            </a:r>
            <a:endParaRPr lang="en-US" sz="1400" dirty="0"/>
          </a:p>
        </p:txBody>
      </p:sp>
      <p:cxnSp>
        <p:nvCxnSpPr>
          <p:cNvPr id="95" name="Connecteur droit 94"/>
          <p:cNvCxnSpPr/>
          <p:nvPr/>
        </p:nvCxnSpPr>
        <p:spPr>
          <a:xfrm flipH="1" flipV="1">
            <a:off x="719972" y="3594532"/>
            <a:ext cx="247553" cy="3593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 flipH="1" flipV="1">
            <a:off x="2313875" y="2917022"/>
            <a:ext cx="892676" cy="1041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5831993" y="3938915"/>
            <a:ext cx="175208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Resistive </a:t>
            </a:r>
            <a:r>
              <a:rPr lang="en-US" sz="1400" dirty="0" err="1" smtClean="0"/>
              <a:t>Micromegas</a:t>
            </a:r>
            <a:endParaRPr lang="en-US" sz="1400" dirty="0" smtClean="0"/>
          </a:p>
          <a:p>
            <a:pPr algn="ctr"/>
            <a:r>
              <a:rPr lang="en-US" sz="1400" dirty="0" smtClean="0"/>
              <a:t>36 (h) × 32 (v) pads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715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Proposed Readout Architecture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439655"/>
            <a:ext cx="8699662" cy="805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Structure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Identical to that of T2K phase 1, with the adaptations to match segmentation of new detector</a:t>
            </a:r>
          </a:p>
          <a:p>
            <a:pPr marL="0" lvl="1" indent="0">
              <a:buNone/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already presented at last meeting. Described in draft Technical Proposal</a:t>
            </a:r>
            <a:endParaRPr lang="en-US" sz="1400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3550339" y="162936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836000" y="1422942"/>
            <a:ext cx="1460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/>
              <a:t>…</a:t>
            </a:r>
            <a:endParaRPr lang="en-US" sz="1000" dirty="0"/>
          </a:p>
        </p:txBody>
      </p:sp>
      <p:grpSp>
        <p:nvGrpSpPr>
          <p:cNvPr id="21" name="Groupe 20"/>
          <p:cNvGrpSpPr/>
          <p:nvPr/>
        </p:nvGrpSpPr>
        <p:grpSpPr>
          <a:xfrm>
            <a:off x="360000" y="1080000"/>
            <a:ext cx="1440000" cy="864000"/>
            <a:chOff x="360000" y="1080000"/>
            <a:chExt cx="1440000" cy="864000"/>
          </a:xfrm>
        </p:grpSpPr>
        <p:sp>
          <p:nvSpPr>
            <p:cNvPr id="12" name="Rectangle 11"/>
            <p:cNvSpPr/>
            <p:nvPr/>
          </p:nvSpPr>
          <p:spPr>
            <a:xfrm>
              <a:off x="360000" y="1260000"/>
              <a:ext cx="1440000" cy="54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" name="Groupe 19"/>
            <p:cNvGrpSpPr/>
            <p:nvPr/>
          </p:nvGrpSpPr>
          <p:grpSpPr>
            <a:xfrm>
              <a:off x="396222" y="1080000"/>
              <a:ext cx="396000" cy="468000"/>
              <a:chOff x="396222" y="1080000"/>
              <a:chExt cx="396000" cy="4680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" name="Connecteur droit 5"/>
              <p:cNvCxnSpPr>
                <a:stCxn id="2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Rectangle 60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ZoneTexte 12"/>
            <p:cNvSpPr txBox="1"/>
            <p:nvPr/>
          </p:nvSpPr>
          <p:spPr>
            <a:xfrm>
              <a:off x="828000" y="1598674"/>
              <a:ext cx="88004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Front-End Card</a:t>
              </a:r>
              <a:endParaRPr lang="en-US" sz="1000" dirty="0"/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1224000" y="1327302"/>
              <a:ext cx="12824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…</a:t>
              </a:r>
              <a:endParaRPr lang="en-US" sz="1000" dirty="0"/>
            </a:p>
          </p:txBody>
        </p:sp>
        <p:cxnSp>
          <p:nvCxnSpPr>
            <p:cNvPr id="16" name="Connecteur droit 15"/>
            <p:cNvCxnSpPr>
              <a:stCxn id="12" idx="2"/>
            </p:cNvCxnSpPr>
            <p:nvPr/>
          </p:nvCxnSpPr>
          <p:spPr>
            <a:xfrm>
              <a:off x="1080000" y="1800000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1" name="Groupe 170"/>
            <p:cNvGrpSpPr/>
            <p:nvPr/>
          </p:nvGrpSpPr>
          <p:grpSpPr>
            <a:xfrm>
              <a:off x="828000" y="1080000"/>
              <a:ext cx="396000" cy="468000"/>
              <a:chOff x="396222" y="1080000"/>
              <a:chExt cx="396000" cy="468000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76" name="Connecteur droit 175"/>
              <p:cNvCxnSpPr>
                <a:stCxn id="172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Rectangle 179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1" name="Groupe 180"/>
            <p:cNvGrpSpPr/>
            <p:nvPr/>
          </p:nvGrpSpPr>
          <p:grpSpPr>
            <a:xfrm>
              <a:off x="1368000" y="1080000"/>
              <a:ext cx="396000" cy="468000"/>
              <a:chOff x="396222" y="1080000"/>
              <a:chExt cx="396000" cy="468000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86" name="Connecteur droit 185"/>
              <p:cNvCxnSpPr>
                <a:stCxn id="182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Rectangle 189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1" name="Groupe 190"/>
          <p:cNvGrpSpPr/>
          <p:nvPr/>
        </p:nvGrpSpPr>
        <p:grpSpPr>
          <a:xfrm>
            <a:off x="2016000" y="1080645"/>
            <a:ext cx="1440000" cy="864000"/>
            <a:chOff x="360000" y="1080000"/>
            <a:chExt cx="1440000" cy="864000"/>
          </a:xfrm>
        </p:grpSpPr>
        <p:sp>
          <p:nvSpPr>
            <p:cNvPr id="192" name="Rectangle 191"/>
            <p:cNvSpPr/>
            <p:nvPr/>
          </p:nvSpPr>
          <p:spPr>
            <a:xfrm>
              <a:off x="360000" y="1260000"/>
              <a:ext cx="1440000" cy="54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3" name="Groupe 192"/>
            <p:cNvGrpSpPr/>
            <p:nvPr/>
          </p:nvGrpSpPr>
          <p:grpSpPr>
            <a:xfrm>
              <a:off x="396222" y="1080000"/>
              <a:ext cx="396000" cy="468000"/>
              <a:chOff x="396222" y="1080000"/>
              <a:chExt cx="396000" cy="468000"/>
            </a:xfrm>
          </p:grpSpPr>
          <p:sp>
            <p:nvSpPr>
              <p:cNvPr id="217" name="Rectangle 216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21" name="Connecteur droit 220"/>
              <p:cNvCxnSpPr>
                <a:stCxn id="217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Rectangle 224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ZoneTexte 193"/>
            <p:cNvSpPr txBox="1"/>
            <p:nvPr/>
          </p:nvSpPr>
          <p:spPr>
            <a:xfrm>
              <a:off x="828000" y="1598674"/>
              <a:ext cx="88004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Front-End Card</a:t>
              </a:r>
              <a:endParaRPr lang="en-US" sz="1000" dirty="0"/>
            </a:p>
          </p:txBody>
        </p:sp>
        <p:sp>
          <p:nvSpPr>
            <p:cNvPr id="195" name="ZoneTexte 194"/>
            <p:cNvSpPr txBox="1"/>
            <p:nvPr/>
          </p:nvSpPr>
          <p:spPr>
            <a:xfrm>
              <a:off x="1224000" y="1327302"/>
              <a:ext cx="12824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…</a:t>
              </a:r>
              <a:endParaRPr lang="en-US" sz="1000" dirty="0"/>
            </a:p>
          </p:txBody>
        </p:sp>
        <p:cxnSp>
          <p:nvCxnSpPr>
            <p:cNvPr id="196" name="Connecteur droit 195"/>
            <p:cNvCxnSpPr>
              <a:stCxn id="192" idx="2"/>
            </p:cNvCxnSpPr>
            <p:nvPr/>
          </p:nvCxnSpPr>
          <p:spPr>
            <a:xfrm>
              <a:off x="1080000" y="1800000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7" name="Groupe 196"/>
            <p:cNvGrpSpPr/>
            <p:nvPr/>
          </p:nvGrpSpPr>
          <p:grpSpPr>
            <a:xfrm>
              <a:off x="828000" y="1080000"/>
              <a:ext cx="396000" cy="468000"/>
              <a:chOff x="396222" y="1080000"/>
              <a:chExt cx="396000" cy="468000"/>
            </a:xfrm>
          </p:grpSpPr>
          <p:sp>
            <p:nvSpPr>
              <p:cNvPr id="208" name="Rectangle 207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12" name="Connecteur droit 211"/>
              <p:cNvCxnSpPr>
                <a:stCxn id="208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Rectangle 215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8" name="Groupe 197"/>
            <p:cNvGrpSpPr/>
            <p:nvPr/>
          </p:nvGrpSpPr>
          <p:grpSpPr>
            <a:xfrm>
              <a:off x="1368000" y="1080000"/>
              <a:ext cx="396000" cy="468000"/>
              <a:chOff x="396222" y="1080000"/>
              <a:chExt cx="396000" cy="468000"/>
            </a:xfrm>
          </p:grpSpPr>
          <p:sp>
            <p:nvSpPr>
              <p:cNvPr id="199" name="Rectangle 198"/>
              <p:cNvSpPr/>
              <p:nvPr/>
            </p:nvSpPr>
            <p:spPr>
              <a:xfrm>
                <a:off x="396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504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612392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720000" y="1080000"/>
                <a:ext cx="72000" cy="108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03" name="Connecteur droit 202"/>
              <p:cNvCxnSpPr>
                <a:stCxn id="199" idx="2"/>
              </p:cNvCxnSpPr>
              <p:nvPr/>
            </p:nvCxnSpPr>
            <p:spPr>
              <a:xfrm>
                <a:off x="432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/>
              <p:cNvCxnSpPr/>
              <p:nvPr/>
            </p:nvCxnSpPr>
            <p:spPr>
              <a:xfrm>
                <a:off x="540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/>
              <p:cNvCxnSpPr/>
              <p:nvPr/>
            </p:nvCxnSpPr>
            <p:spPr>
              <a:xfrm>
                <a:off x="648392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/>
              <p:cNvCxnSpPr/>
              <p:nvPr/>
            </p:nvCxnSpPr>
            <p:spPr>
              <a:xfrm>
                <a:off x="756000" y="1188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Rectangle 206"/>
              <p:cNvSpPr/>
              <p:nvPr/>
            </p:nvSpPr>
            <p:spPr>
              <a:xfrm>
                <a:off x="396222" y="1332000"/>
                <a:ext cx="396000" cy="216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ASIC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360000" y="1944000"/>
            <a:ext cx="3096000" cy="57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6" name="Rectangle 225"/>
          <p:cNvSpPr/>
          <p:nvPr/>
        </p:nvSpPr>
        <p:spPr>
          <a:xfrm>
            <a:off x="1692000" y="2016000"/>
            <a:ext cx="432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FPGA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7" name="ZoneTexte 226"/>
          <p:cNvSpPr txBox="1"/>
          <p:nvPr/>
        </p:nvSpPr>
        <p:spPr>
          <a:xfrm>
            <a:off x="2736340" y="1994815"/>
            <a:ext cx="61715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Front-End </a:t>
            </a:r>
          </a:p>
          <a:p>
            <a:r>
              <a:rPr lang="en-US" sz="1000" dirty="0" smtClean="0"/>
              <a:t>Mezzanine</a:t>
            </a:r>
          </a:p>
          <a:p>
            <a:r>
              <a:rPr lang="en-US" sz="1000" dirty="0" smtClean="0"/>
              <a:t>Card</a:t>
            </a:r>
            <a:endParaRPr lang="en-US" sz="1000" dirty="0"/>
          </a:p>
        </p:txBody>
      </p:sp>
      <p:grpSp>
        <p:nvGrpSpPr>
          <p:cNvPr id="3" name="Groupe 2"/>
          <p:cNvGrpSpPr/>
          <p:nvPr/>
        </p:nvGrpSpPr>
        <p:grpSpPr>
          <a:xfrm>
            <a:off x="1908000" y="2520000"/>
            <a:ext cx="72000" cy="432000"/>
            <a:chOff x="1908000" y="2520000"/>
            <a:chExt cx="72000" cy="432000"/>
          </a:xfrm>
        </p:grpSpPr>
        <p:cxnSp>
          <p:nvCxnSpPr>
            <p:cNvPr id="228" name="Connecteur droit 227"/>
            <p:cNvCxnSpPr/>
            <p:nvPr/>
          </p:nvCxnSpPr>
          <p:spPr>
            <a:xfrm>
              <a:off x="1908000" y="2520000"/>
              <a:ext cx="0" cy="432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1908000" y="2700000"/>
              <a:ext cx="72000" cy="72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9" name="Groupe 228"/>
          <p:cNvGrpSpPr/>
          <p:nvPr/>
        </p:nvGrpSpPr>
        <p:grpSpPr>
          <a:xfrm>
            <a:off x="3960000" y="1080000"/>
            <a:ext cx="3096000" cy="1872000"/>
            <a:chOff x="360000" y="1080000"/>
            <a:chExt cx="3096000" cy="1872000"/>
          </a:xfrm>
        </p:grpSpPr>
        <p:sp>
          <p:nvSpPr>
            <p:cNvPr id="230" name="ZoneTexte 229"/>
            <p:cNvSpPr txBox="1"/>
            <p:nvPr/>
          </p:nvSpPr>
          <p:spPr>
            <a:xfrm>
              <a:off x="1836000" y="1422942"/>
              <a:ext cx="14605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/>
                <a:t>…</a:t>
              </a:r>
              <a:endParaRPr lang="en-US" sz="1000" dirty="0"/>
            </a:p>
          </p:txBody>
        </p:sp>
        <p:grpSp>
          <p:nvGrpSpPr>
            <p:cNvPr id="231" name="Groupe 230"/>
            <p:cNvGrpSpPr/>
            <p:nvPr/>
          </p:nvGrpSpPr>
          <p:grpSpPr>
            <a:xfrm>
              <a:off x="360000" y="1080000"/>
              <a:ext cx="1440000" cy="864000"/>
              <a:chOff x="360000" y="1080000"/>
              <a:chExt cx="1440000" cy="864000"/>
            </a:xfrm>
          </p:grpSpPr>
          <p:sp>
            <p:nvSpPr>
              <p:cNvPr id="272" name="Rectangle 271"/>
              <p:cNvSpPr/>
              <p:nvPr/>
            </p:nvSpPr>
            <p:spPr>
              <a:xfrm>
                <a:off x="360000" y="1260000"/>
                <a:ext cx="1440000" cy="540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73" name="Groupe 272"/>
              <p:cNvGrpSpPr/>
              <p:nvPr/>
            </p:nvGrpSpPr>
            <p:grpSpPr>
              <a:xfrm>
                <a:off x="396222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97" name="Rectangle 296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8" name="Rectangle 297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9" name="Rectangle 298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0" name="Rectangle 299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1" name="Connecteur droit 300"/>
                <p:cNvCxnSpPr>
                  <a:stCxn id="297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Connecteur droit 301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Connecteur droit 302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Connecteur droit 303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5" name="Rectangle 304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4" name="ZoneTexte 273"/>
              <p:cNvSpPr txBox="1"/>
              <p:nvPr/>
            </p:nvSpPr>
            <p:spPr>
              <a:xfrm>
                <a:off x="828000" y="1598674"/>
                <a:ext cx="88004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Front-End Card</a:t>
                </a:r>
                <a:endParaRPr lang="en-US" sz="1000" dirty="0"/>
              </a:p>
            </p:txBody>
          </p:sp>
          <p:sp>
            <p:nvSpPr>
              <p:cNvPr id="275" name="ZoneTexte 274"/>
              <p:cNvSpPr txBox="1"/>
              <p:nvPr/>
            </p:nvSpPr>
            <p:spPr>
              <a:xfrm>
                <a:off x="1224000" y="1327302"/>
                <a:ext cx="128240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…</a:t>
                </a:r>
                <a:endParaRPr lang="en-US" sz="1000" dirty="0"/>
              </a:p>
            </p:txBody>
          </p:sp>
          <p:cxnSp>
            <p:nvCxnSpPr>
              <p:cNvPr id="276" name="Connecteur droit 275"/>
              <p:cNvCxnSpPr>
                <a:stCxn id="272" idx="2"/>
              </p:cNvCxnSpPr>
              <p:nvPr/>
            </p:nvCxnSpPr>
            <p:spPr>
              <a:xfrm>
                <a:off x="1080000" y="1800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7" name="Groupe 276"/>
              <p:cNvGrpSpPr/>
              <p:nvPr/>
            </p:nvGrpSpPr>
            <p:grpSpPr>
              <a:xfrm>
                <a:off x="828000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88" name="Rectangle 287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9" name="Rectangle 288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0" name="Rectangle 289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1" name="Rectangle 290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92" name="Connecteur droit 291"/>
                <p:cNvCxnSpPr>
                  <a:stCxn id="288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Connecteur droit 292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Connecteur droit 293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Connecteur droit 294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6" name="Rectangle 295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8" name="Groupe 277"/>
              <p:cNvGrpSpPr/>
              <p:nvPr/>
            </p:nvGrpSpPr>
            <p:grpSpPr>
              <a:xfrm>
                <a:off x="1368000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79" name="Rectangle 278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0" name="Rectangle 279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1" name="Rectangle 280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2" name="Rectangle 281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83" name="Connecteur droit 282"/>
                <p:cNvCxnSpPr>
                  <a:stCxn id="279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Connecteur droit 283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Connecteur droit 284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Connecteur droit 285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Rectangle 286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2" name="Groupe 231"/>
            <p:cNvGrpSpPr/>
            <p:nvPr/>
          </p:nvGrpSpPr>
          <p:grpSpPr>
            <a:xfrm>
              <a:off x="2016000" y="1080645"/>
              <a:ext cx="1440000" cy="864000"/>
              <a:chOff x="360000" y="1080000"/>
              <a:chExt cx="1440000" cy="864000"/>
            </a:xfrm>
          </p:grpSpPr>
          <p:sp>
            <p:nvSpPr>
              <p:cNvPr id="238" name="Rectangle 237"/>
              <p:cNvSpPr/>
              <p:nvPr/>
            </p:nvSpPr>
            <p:spPr>
              <a:xfrm>
                <a:off x="360000" y="1260000"/>
                <a:ext cx="1440000" cy="540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39" name="Groupe 238"/>
              <p:cNvGrpSpPr/>
              <p:nvPr/>
            </p:nvGrpSpPr>
            <p:grpSpPr>
              <a:xfrm>
                <a:off x="396222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63" name="Rectangle 262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4" name="Rectangle 263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5" name="Rectangle 264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6" name="Rectangle 265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67" name="Connecteur droit 266"/>
                <p:cNvCxnSpPr>
                  <a:stCxn id="263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Connecteur droit 267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Connecteur droit 268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Connecteur droit 269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1" name="Rectangle 270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0" name="ZoneTexte 239"/>
              <p:cNvSpPr txBox="1"/>
              <p:nvPr/>
            </p:nvSpPr>
            <p:spPr>
              <a:xfrm>
                <a:off x="828000" y="1598674"/>
                <a:ext cx="88004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Front-End Card</a:t>
                </a:r>
                <a:endParaRPr lang="en-US" sz="1000" dirty="0"/>
              </a:p>
            </p:txBody>
          </p:sp>
          <p:sp>
            <p:nvSpPr>
              <p:cNvPr id="241" name="ZoneTexte 240"/>
              <p:cNvSpPr txBox="1"/>
              <p:nvPr/>
            </p:nvSpPr>
            <p:spPr>
              <a:xfrm>
                <a:off x="1224000" y="1327302"/>
                <a:ext cx="128240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…</a:t>
                </a:r>
                <a:endParaRPr lang="en-US" sz="1000" dirty="0"/>
              </a:p>
            </p:txBody>
          </p:sp>
          <p:cxnSp>
            <p:nvCxnSpPr>
              <p:cNvPr id="242" name="Connecteur droit 241"/>
              <p:cNvCxnSpPr>
                <a:stCxn id="238" idx="2"/>
              </p:cNvCxnSpPr>
              <p:nvPr/>
            </p:nvCxnSpPr>
            <p:spPr>
              <a:xfrm>
                <a:off x="1080000" y="180000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3" name="Groupe 242"/>
              <p:cNvGrpSpPr/>
              <p:nvPr/>
            </p:nvGrpSpPr>
            <p:grpSpPr>
              <a:xfrm>
                <a:off x="828000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54" name="Rectangle 253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6" name="Rectangle 255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7" name="Rectangle 256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58" name="Connecteur droit 257"/>
                <p:cNvCxnSpPr>
                  <a:stCxn id="254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Connecteur droit 258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Connecteur droit 259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Connecteur droit 260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2" name="Rectangle 261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4" name="Groupe 243"/>
              <p:cNvGrpSpPr/>
              <p:nvPr/>
            </p:nvGrpSpPr>
            <p:grpSpPr>
              <a:xfrm>
                <a:off x="1368000" y="1080000"/>
                <a:ext cx="396000" cy="468000"/>
                <a:chOff x="396222" y="1080000"/>
                <a:chExt cx="396000" cy="468000"/>
              </a:xfrm>
            </p:grpSpPr>
            <p:sp>
              <p:nvSpPr>
                <p:cNvPr id="245" name="Rectangle 244"/>
                <p:cNvSpPr/>
                <p:nvPr/>
              </p:nvSpPr>
              <p:spPr>
                <a:xfrm>
                  <a:off x="396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6" name="Rectangle 245"/>
                <p:cNvSpPr/>
                <p:nvPr/>
              </p:nvSpPr>
              <p:spPr>
                <a:xfrm>
                  <a:off x="504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>
                  <a:off x="612392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>
                  <a:off x="720000" y="1080000"/>
                  <a:ext cx="72000" cy="10800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49" name="Connecteur droit 248"/>
                <p:cNvCxnSpPr>
                  <a:stCxn id="245" idx="2"/>
                </p:cNvCxnSpPr>
                <p:nvPr/>
              </p:nvCxnSpPr>
              <p:spPr>
                <a:xfrm>
                  <a:off x="432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Connecteur droit 249"/>
                <p:cNvCxnSpPr/>
                <p:nvPr/>
              </p:nvCxnSpPr>
              <p:spPr>
                <a:xfrm>
                  <a:off x="540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Connecteur droit 250"/>
                <p:cNvCxnSpPr/>
                <p:nvPr/>
              </p:nvCxnSpPr>
              <p:spPr>
                <a:xfrm>
                  <a:off x="648392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Connecteur droit 251"/>
                <p:cNvCxnSpPr/>
                <p:nvPr/>
              </p:nvCxnSpPr>
              <p:spPr>
                <a:xfrm>
                  <a:off x="756000" y="1188000"/>
                  <a:ext cx="0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3" name="Rectangle 252"/>
                <p:cNvSpPr/>
                <p:nvPr/>
              </p:nvSpPr>
              <p:spPr>
                <a:xfrm>
                  <a:off x="396222" y="1332000"/>
                  <a:ext cx="396000" cy="216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ASIC</a:t>
                  </a:r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33" name="Rectangle 232"/>
            <p:cNvSpPr/>
            <p:nvPr/>
          </p:nvSpPr>
          <p:spPr>
            <a:xfrm>
              <a:off x="360000" y="1944000"/>
              <a:ext cx="3096000" cy="576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1692000" y="2016000"/>
              <a:ext cx="432000" cy="432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FPGA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35" name="ZoneTexte 234"/>
            <p:cNvSpPr txBox="1"/>
            <p:nvPr/>
          </p:nvSpPr>
          <p:spPr>
            <a:xfrm>
              <a:off x="2736340" y="1994815"/>
              <a:ext cx="617157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Front-End </a:t>
              </a:r>
            </a:p>
            <a:p>
              <a:r>
                <a:rPr lang="en-US" sz="1000" dirty="0" smtClean="0"/>
                <a:t>Mezzanine</a:t>
              </a:r>
            </a:p>
            <a:p>
              <a:r>
                <a:rPr lang="en-US" sz="1000" dirty="0" smtClean="0"/>
                <a:t>Card</a:t>
              </a:r>
              <a:endParaRPr lang="en-US" sz="1000" dirty="0"/>
            </a:p>
          </p:txBody>
        </p:sp>
        <p:cxnSp>
          <p:nvCxnSpPr>
            <p:cNvPr id="236" name="Connecteur droit 235"/>
            <p:cNvCxnSpPr/>
            <p:nvPr/>
          </p:nvCxnSpPr>
          <p:spPr>
            <a:xfrm>
              <a:off x="1908000" y="2520000"/>
              <a:ext cx="0" cy="432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Ellipse 236"/>
            <p:cNvSpPr/>
            <p:nvPr/>
          </p:nvSpPr>
          <p:spPr>
            <a:xfrm>
              <a:off x="1908000" y="2700000"/>
              <a:ext cx="72000" cy="72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6" name="Rectangle 305"/>
          <p:cNvSpPr/>
          <p:nvPr/>
        </p:nvSpPr>
        <p:spPr>
          <a:xfrm>
            <a:off x="1764000" y="2952000"/>
            <a:ext cx="3888000" cy="57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" name="Rectangle 307"/>
          <p:cNvSpPr/>
          <p:nvPr/>
        </p:nvSpPr>
        <p:spPr>
          <a:xfrm>
            <a:off x="3492000" y="3024000"/>
            <a:ext cx="432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FPGA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309" name="ZoneTexte 308"/>
          <p:cNvSpPr txBox="1"/>
          <p:nvPr/>
        </p:nvSpPr>
        <p:spPr>
          <a:xfrm>
            <a:off x="4392000" y="3084334"/>
            <a:ext cx="119103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Trigger and Data</a:t>
            </a:r>
          </a:p>
          <a:p>
            <a:r>
              <a:rPr lang="en-US" sz="1000" dirty="0" smtClean="0"/>
              <a:t>Concentrator Module</a:t>
            </a:r>
          </a:p>
        </p:txBody>
      </p:sp>
      <p:cxnSp>
        <p:nvCxnSpPr>
          <p:cNvPr id="310" name="Connecteur droit 309"/>
          <p:cNvCxnSpPr/>
          <p:nvPr/>
        </p:nvCxnSpPr>
        <p:spPr>
          <a:xfrm>
            <a:off x="3708000" y="3528000"/>
            <a:ext cx="0" cy="288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ZoneTexte 310"/>
          <p:cNvSpPr txBox="1"/>
          <p:nvPr/>
        </p:nvSpPr>
        <p:spPr>
          <a:xfrm>
            <a:off x="5740672" y="29819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12" name="ZoneTexte 311"/>
          <p:cNvSpPr txBox="1"/>
          <p:nvPr/>
        </p:nvSpPr>
        <p:spPr>
          <a:xfrm>
            <a:off x="3808300" y="3591071"/>
            <a:ext cx="11127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Private Ethernet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13" name="ZoneTexte 312"/>
          <p:cNvSpPr txBox="1"/>
          <p:nvPr/>
        </p:nvSpPr>
        <p:spPr>
          <a:xfrm>
            <a:off x="5688000" y="2612972"/>
            <a:ext cx="920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Optical fiber</a:t>
            </a:r>
            <a:endParaRPr lang="en-US" sz="1200" i="1" dirty="0">
              <a:solidFill>
                <a:srgbClr val="7030A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251520" y="2852936"/>
            <a:ext cx="6804000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ZoneTexte 313"/>
          <p:cNvSpPr txBox="1"/>
          <p:nvPr/>
        </p:nvSpPr>
        <p:spPr>
          <a:xfrm>
            <a:off x="264616" y="2654239"/>
            <a:ext cx="103138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Inside magnet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15" name="ZoneTexte 314"/>
          <p:cNvSpPr txBox="1"/>
          <p:nvPr/>
        </p:nvSpPr>
        <p:spPr>
          <a:xfrm>
            <a:off x="240308" y="2853328"/>
            <a:ext cx="11119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Outside magnet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3564000" y="3816000"/>
            <a:ext cx="2520000" cy="57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PC for TPC Control &amp; DAQ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317" name="Connecteur droit 316"/>
          <p:cNvCxnSpPr/>
          <p:nvPr/>
        </p:nvCxnSpPr>
        <p:spPr>
          <a:xfrm>
            <a:off x="4824000" y="4392000"/>
            <a:ext cx="0" cy="288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ZoneTexte 317"/>
          <p:cNvSpPr txBox="1"/>
          <p:nvPr/>
        </p:nvSpPr>
        <p:spPr>
          <a:xfrm>
            <a:off x="4888120" y="4452310"/>
            <a:ext cx="11127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nd280 network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19" name="Rectangle 318"/>
          <p:cNvSpPr/>
          <p:nvPr/>
        </p:nvSpPr>
        <p:spPr>
          <a:xfrm>
            <a:off x="3564000" y="4680000"/>
            <a:ext cx="2520000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Global Event Builder,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Run Control, Condition Database,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Event Display, Mass Storage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20" name="Connecteur droit 319"/>
          <p:cNvCxnSpPr/>
          <p:nvPr/>
        </p:nvCxnSpPr>
        <p:spPr>
          <a:xfrm>
            <a:off x="5940000" y="3528000"/>
            <a:ext cx="0" cy="288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Rectangle 320"/>
          <p:cNvSpPr/>
          <p:nvPr/>
        </p:nvSpPr>
        <p:spPr>
          <a:xfrm>
            <a:off x="1764000" y="3814463"/>
            <a:ext cx="864000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Slave Clock Module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22" name="Connecteur droit 321"/>
          <p:cNvCxnSpPr/>
          <p:nvPr/>
        </p:nvCxnSpPr>
        <p:spPr>
          <a:xfrm>
            <a:off x="2232392" y="3528000"/>
            <a:ext cx="0" cy="288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ZoneTexte 322"/>
          <p:cNvSpPr txBox="1"/>
          <p:nvPr/>
        </p:nvSpPr>
        <p:spPr>
          <a:xfrm>
            <a:off x="2271048" y="3582704"/>
            <a:ext cx="789122" cy="186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RJ45 cable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3888000" y="1008000"/>
            <a:ext cx="3240000" cy="1584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5" name="ZoneTexte 324"/>
          <p:cNvSpPr txBox="1"/>
          <p:nvPr/>
        </p:nvSpPr>
        <p:spPr>
          <a:xfrm>
            <a:off x="3882083" y="2604996"/>
            <a:ext cx="93615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000" dirty="0"/>
              <a:t>D</a:t>
            </a:r>
            <a:r>
              <a:rPr lang="fr-FR" sz="1000" dirty="0" smtClean="0"/>
              <a:t>etector </a:t>
            </a:r>
            <a:r>
              <a:rPr lang="fr-FR" sz="1000" dirty="0"/>
              <a:t>m</a:t>
            </a:r>
            <a:r>
              <a:rPr lang="fr-FR" sz="1000" dirty="0" smtClean="0"/>
              <a:t>odule</a:t>
            </a:r>
            <a:endParaRPr lang="fr-FR" sz="1000" dirty="0"/>
          </a:p>
        </p:txBody>
      </p:sp>
      <p:sp>
        <p:nvSpPr>
          <p:cNvPr id="326" name="ZoneTexte 325"/>
          <p:cNvSpPr txBox="1"/>
          <p:nvPr/>
        </p:nvSpPr>
        <p:spPr>
          <a:xfrm>
            <a:off x="7330984" y="1038221"/>
            <a:ext cx="12615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36.864 detector pads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27" name="ZoneTexte 326"/>
          <p:cNvSpPr txBox="1"/>
          <p:nvPr/>
        </p:nvSpPr>
        <p:spPr>
          <a:xfrm>
            <a:off x="7330984" y="1327302"/>
            <a:ext cx="147476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512 ASICs (72 channels)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28" name="ZoneTexte 327"/>
          <p:cNvSpPr txBox="1"/>
          <p:nvPr/>
        </p:nvSpPr>
        <p:spPr>
          <a:xfrm>
            <a:off x="7330984" y="1598674"/>
            <a:ext cx="17248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64 FECs (with 8 ASICs each)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29" name="ZoneTexte 328"/>
          <p:cNvSpPr txBox="1"/>
          <p:nvPr/>
        </p:nvSpPr>
        <p:spPr>
          <a:xfrm>
            <a:off x="7330984" y="2155056"/>
            <a:ext cx="180818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32 FEMs (each drives 2 FECs)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30" name="ZoneTexte 329"/>
          <p:cNvSpPr txBox="1"/>
          <p:nvPr/>
        </p:nvSpPr>
        <p:spPr>
          <a:xfrm>
            <a:off x="7330984" y="3063583"/>
            <a:ext cx="17248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2 TDCMs (each controls 16 FEMs, i.e. 1 TPC)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31" name="ZoneTexte 330"/>
          <p:cNvSpPr txBox="1"/>
          <p:nvPr/>
        </p:nvSpPr>
        <p:spPr>
          <a:xfrm>
            <a:off x="7330984" y="3948574"/>
            <a:ext cx="149399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1</a:t>
            </a:r>
            <a:r>
              <a:rPr lang="en-US" sz="1000" b="1" dirty="0" smtClean="0">
                <a:solidFill>
                  <a:srgbClr val="0070C0"/>
                </a:solidFill>
              </a:rPr>
              <a:t> PC (controls 2 TDCMs)</a:t>
            </a:r>
            <a:endParaRPr lang="en-US" sz="1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Back-end Variants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4729321"/>
            <a:ext cx="8699662" cy="15340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My personal view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For hardware/firmware development, make software simple on the embedded side</a:t>
            </a:r>
          </a:p>
          <a:p>
            <a:pPr lvl="1"/>
            <a:r>
              <a:rPr lang="en-US" sz="1400" dirty="0" smtClean="0"/>
              <a:t>Keep means for low level debugging by experts – see the use of </a:t>
            </a:r>
            <a:r>
              <a:rPr lang="en-US" sz="1400" dirty="0" err="1" smtClean="0"/>
              <a:t>clientUDP</a:t>
            </a:r>
            <a:r>
              <a:rPr lang="en-US" sz="1400" dirty="0" smtClean="0"/>
              <a:t> in the current TPCs</a:t>
            </a:r>
          </a:p>
          <a:p>
            <a:pPr lvl="1"/>
            <a:r>
              <a:rPr lang="en-US" sz="1400" dirty="0" smtClean="0"/>
              <a:t>UDP can be robust over point-to-point links or small private networks. Both UDP and TCP sometimes fail</a:t>
            </a:r>
          </a:p>
          <a:p>
            <a:pPr lvl="1"/>
            <a:r>
              <a:rPr lang="en-US" sz="1400" dirty="0" smtClean="0"/>
              <a:t>Long term software maintenance is harder on the embedded CPU of a FPGA than on a common PC </a:t>
            </a:r>
          </a:p>
          <a:p>
            <a:pPr marL="0" lvl="1" indent="0">
              <a:buNone/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variants are in technical proposal. What will be done depends on time, competence, and manpower</a:t>
            </a:r>
            <a:endParaRPr lang="en-US" sz="1400" dirty="0" smtClean="0"/>
          </a:p>
        </p:txBody>
      </p:sp>
      <p:grpSp>
        <p:nvGrpSpPr>
          <p:cNvPr id="15" name="Groupe 14"/>
          <p:cNvGrpSpPr/>
          <p:nvPr/>
        </p:nvGrpSpPr>
        <p:grpSpPr>
          <a:xfrm>
            <a:off x="108000" y="1044000"/>
            <a:ext cx="4307316" cy="2812944"/>
            <a:chOff x="108000" y="1044000"/>
            <a:chExt cx="4307316" cy="2812944"/>
          </a:xfrm>
        </p:grpSpPr>
        <p:sp>
          <p:nvSpPr>
            <p:cNvPr id="331" name="ZoneTexte 330"/>
            <p:cNvSpPr txBox="1"/>
            <p:nvPr/>
          </p:nvSpPr>
          <p:spPr>
            <a:xfrm>
              <a:off x="612000" y="3703056"/>
              <a:ext cx="283891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 smtClean="0">
                  <a:solidFill>
                    <a:srgbClr val="0070C0"/>
                  </a:solidFill>
                </a:rPr>
                <a:t>Variant A (similar to T2K TPC phase 1 scheme)</a:t>
              </a:r>
              <a:endParaRPr lang="en-US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340" name="ZoneTexte 339"/>
            <p:cNvSpPr txBox="1"/>
            <p:nvPr/>
          </p:nvSpPr>
          <p:spPr>
            <a:xfrm>
              <a:off x="3816493" y="1348267"/>
              <a:ext cx="56105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CPU bare</a:t>
              </a:r>
            </a:p>
            <a:p>
              <a:r>
                <a:rPr lang="en-US" sz="1000" dirty="0" smtClean="0">
                  <a:solidFill>
                    <a:srgbClr val="FF0000"/>
                  </a:solidFill>
                </a:rPr>
                <a:t>metal</a:t>
              </a:r>
            </a:p>
          </p:txBody>
        </p:sp>
        <p:sp>
          <p:nvSpPr>
            <p:cNvPr id="341" name="ZoneTexte 340"/>
            <p:cNvSpPr txBox="1"/>
            <p:nvPr/>
          </p:nvSpPr>
          <p:spPr>
            <a:xfrm>
              <a:off x="3825411" y="1716120"/>
              <a:ext cx="589905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Command</a:t>
              </a:r>
            </a:p>
            <a:p>
              <a:r>
                <a:rPr lang="en-US" sz="1000" dirty="0" smtClean="0">
                  <a:solidFill>
                    <a:srgbClr val="FF0000"/>
                  </a:solidFill>
                </a:rPr>
                <a:t>Interpreter</a:t>
              </a:r>
            </a:p>
            <a:p>
              <a:r>
                <a:rPr lang="en-US" sz="1000" dirty="0" smtClean="0">
                  <a:solidFill>
                    <a:srgbClr val="FF0000"/>
                  </a:solidFill>
                </a:rPr>
                <a:t>program</a:t>
              </a:r>
            </a:p>
          </p:txBody>
        </p:sp>
        <p:cxnSp>
          <p:nvCxnSpPr>
            <p:cNvPr id="310" name="Connecteur droit 309"/>
            <p:cNvCxnSpPr/>
            <p:nvPr/>
          </p:nvCxnSpPr>
          <p:spPr>
            <a:xfrm>
              <a:off x="2880000" y="1908000"/>
              <a:ext cx="0" cy="288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720000" y="2196000"/>
              <a:ext cx="2520000" cy="576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>
                  <a:solidFill>
                    <a:schemeClr val="tx1"/>
                  </a:solidFill>
                </a:rPr>
                <a:t>PC for TPC Control &amp; DAQ</a:t>
              </a:r>
              <a:endParaRPr lang="fr-FR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17" name="Connecteur droit 316"/>
            <p:cNvCxnSpPr/>
            <p:nvPr/>
          </p:nvCxnSpPr>
          <p:spPr>
            <a:xfrm>
              <a:off x="1980000" y="2772000"/>
              <a:ext cx="0" cy="288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8" name="ZoneTexte 317"/>
            <p:cNvSpPr txBox="1"/>
            <p:nvPr/>
          </p:nvSpPr>
          <p:spPr>
            <a:xfrm>
              <a:off x="2068941" y="2815258"/>
              <a:ext cx="111273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i="1" dirty="0" smtClean="0">
                  <a:solidFill>
                    <a:srgbClr val="7030A0"/>
                  </a:solidFill>
                </a:rPr>
                <a:t>nd280 network</a:t>
              </a:r>
              <a:endParaRPr lang="en-US" sz="1200" i="1" dirty="0">
                <a:solidFill>
                  <a:srgbClr val="7030A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720000" y="3060000"/>
              <a:ext cx="2520000" cy="57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Global Event Builder,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Run Control, Condition Database,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Event Display, Mass Storage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20" name="Connecteur droit 319"/>
            <p:cNvCxnSpPr/>
            <p:nvPr/>
          </p:nvCxnSpPr>
          <p:spPr>
            <a:xfrm>
              <a:off x="287708" y="1908000"/>
              <a:ext cx="0" cy="288000"/>
            </a:xfrm>
            <a:prstGeom prst="line">
              <a:avLst/>
            </a:prstGeom>
            <a:ln w="127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Rectangle 320"/>
            <p:cNvSpPr/>
            <p:nvPr/>
          </p:nvSpPr>
          <p:spPr>
            <a:xfrm>
              <a:off x="108000" y="2194462"/>
              <a:ext cx="504000" cy="57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Slave Clock Module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35" name="Connecteur droit 334"/>
            <p:cNvCxnSpPr/>
            <p:nvPr/>
          </p:nvCxnSpPr>
          <p:spPr>
            <a:xfrm flipH="1">
              <a:off x="467728" y="1908000"/>
              <a:ext cx="1692188" cy="288000"/>
            </a:xfrm>
            <a:prstGeom prst="line">
              <a:avLst/>
            </a:prstGeom>
            <a:ln w="127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ZoneTexte 311"/>
            <p:cNvSpPr txBox="1"/>
            <p:nvPr/>
          </p:nvSpPr>
          <p:spPr>
            <a:xfrm>
              <a:off x="1496368" y="1957124"/>
              <a:ext cx="111273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i="1" dirty="0" smtClean="0">
                  <a:solidFill>
                    <a:srgbClr val="7030A0"/>
                  </a:solidFill>
                </a:rPr>
                <a:t>Private Ethernet</a:t>
              </a:r>
              <a:endParaRPr lang="en-US" sz="1200" i="1" dirty="0">
                <a:solidFill>
                  <a:srgbClr val="7030A0"/>
                </a:solidFill>
              </a:endParaRPr>
            </a:p>
          </p:txBody>
        </p:sp>
        <p:grpSp>
          <p:nvGrpSpPr>
            <p:cNvPr id="14" name="Groupe 13"/>
            <p:cNvGrpSpPr/>
            <p:nvPr/>
          </p:nvGrpSpPr>
          <p:grpSpPr>
            <a:xfrm>
              <a:off x="108000" y="1044000"/>
              <a:ext cx="1800000" cy="1152000"/>
              <a:chOff x="108000" y="1044000"/>
              <a:chExt cx="1800000" cy="1152000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108000" y="1332000"/>
                <a:ext cx="1800000" cy="576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792000" y="1404000"/>
                <a:ext cx="432000" cy="432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000" dirty="0" smtClean="0">
                    <a:solidFill>
                      <a:schemeClr val="tx1"/>
                    </a:solidFill>
                  </a:rPr>
                  <a:t>FPGA</a:t>
                </a:r>
                <a:endParaRPr lang="fr-FR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ZoneTexte 308"/>
              <p:cNvSpPr txBox="1"/>
              <p:nvPr/>
            </p:nvSpPr>
            <p:spPr>
              <a:xfrm>
                <a:off x="1316794" y="1394958"/>
                <a:ext cx="51296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TDCM#0</a:t>
                </a:r>
              </a:p>
            </p:txBody>
          </p:sp>
          <p:cxnSp>
            <p:nvCxnSpPr>
              <p:cNvPr id="322" name="Connecteur droit 321"/>
              <p:cNvCxnSpPr/>
              <p:nvPr/>
            </p:nvCxnSpPr>
            <p:spPr>
              <a:xfrm>
                <a:off x="1008000" y="1908000"/>
                <a:ext cx="0" cy="2880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e 6"/>
              <p:cNvGrpSpPr/>
              <p:nvPr/>
            </p:nvGrpSpPr>
            <p:grpSpPr>
              <a:xfrm>
                <a:off x="447085" y="1044000"/>
                <a:ext cx="632915" cy="288000"/>
                <a:chOff x="951085" y="1008000"/>
                <a:chExt cx="632915" cy="288000"/>
              </a:xfrm>
            </p:grpSpPr>
            <p:cxnSp>
              <p:nvCxnSpPr>
                <p:cNvPr id="337" name="Connecteur droit 336"/>
                <p:cNvCxnSpPr/>
                <p:nvPr/>
              </p:nvCxnSpPr>
              <p:spPr>
                <a:xfrm>
                  <a:off x="1512000" y="1008000"/>
                  <a:ext cx="0" cy="28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8" name="Ellipse 337"/>
                <p:cNvSpPr/>
                <p:nvPr/>
              </p:nvSpPr>
              <p:spPr>
                <a:xfrm>
                  <a:off x="1512000" y="1116000"/>
                  <a:ext cx="72000" cy="720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39" name="ZoneTexte 338"/>
                <p:cNvSpPr txBox="1"/>
                <p:nvPr/>
              </p:nvSpPr>
              <p:spPr>
                <a:xfrm>
                  <a:off x="951085" y="1071130"/>
                  <a:ext cx="488916" cy="1538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000" dirty="0" smtClean="0"/>
                    <a:t>16 fibers</a:t>
                  </a:r>
                </a:p>
              </p:txBody>
            </p:sp>
          </p:grpSp>
        </p:grpSp>
        <p:sp>
          <p:nvSpPr>
            <p:cNvPr id="342" name="ZoneTexte 341"/>
            <p:cNvSpPr txBox="1"/>
            <p:nvPr/>
          </p:nvSpPr>
          <p:spPr>
            <a:xfrm>
              <a:off x="2968471" y="1982036"/>
              <a:ext cx="4263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UDP/IP</a:t>
              </a:r>
            </a:p>
          </p:txBody>
        </p:sp>
        <p:sp>
          <p:nvSpPr>
            <p:cNvPr id="343" name="ZoneTexte 342"/>
            <p:cNvSpPr txBox="1"/>
            <p:nvPr/>
          </p:nvSpPr>
          <p:spPr>
            <a:xfrm>
              <a:off x="1417783" y="2839056"/>
              <a:ext cx="41197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TCP/IP</a:t>
              </a:r>
            </a:p>
          </p:txBody>
        </p:sp>
        <p:sp>
          <p:nvSpPr>
            <p:cNvPr id="344" name="ZoneTexte 343"/>
            <p:cNvSpPr txBox="1"/>
            <p:nvPr/>
          </p:nvSpPr>
          <p:spPr>
            <a:xfrm>
              <a:off x="3274219" y="2327038"/>
              <a:ext cx="99386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Front-end MIDAS</a:t>
              </a:r>
            </a:p>
            <a:p>
              <a:r>
                <a:rPr lang="en-US" sz="1000" dirty="0">
                  <a:solidFill>
                    <a:srgbClr val="FF0000"/>
                  </a:solidFill>
                </a:rPr>
                <a:t>b</a:t>
              </a:r>
              <a:r>
                <a:rPr lang="en-US" sz="1000" dirty="0" smtClean="0">
                  <a:solidFill>
                    <a:srgbClr val="FF0000"/>
                  </a:solidFill>
                </a:rPr>
                <a:t>ridge program</a:t>
              </a:r>
            </a:p>
          </p:txBody>
        </p:sp>
        <p:grpSp>
          <p:nvGrpSpPr>
            <p:cNvPr id="354" name="Groupe 353"/>
            <p:cNvGrpSpPr/>
            <p:nvPr/>
          </p:nvGrpSpPr>
          <p:grpSpPr>
            <a:xfrm>
              <a:off x="1978363" y="1044000"/>
              <a:ext cx="1800000" cy="1152000"/>
              <a:chOff x="108000" y="1044000"/>
              <a:chExt cx="1800000" cy="1152000"/>
            </a:xfrm>
          </p:grpSpPr>
          <p:sp>
            <p:nvSpPr>
              <p:cNvPr id="355" name="Rectangle 354"/>
              <p:cNvSpPr/>
              <p:nvPr/>
            </p:nvSpPr>
            <p:spPr>
              <a:xfrm>
                <a:off x="108000" y="1332000"/>
                <a:ext cx="1800000" cy="576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6" name="Rectangle 355"/>
              <p:cNvSpPr/>
              <p:nvPr/>
            </p:nvSpPr>
            <p:spPr>
              <a:xfrm>
                <a:off x="792000" y="1404000"/>
                <a:ext cx="432000" cy="432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000" dirty="0" smtClean="0">
                    <a:solidFill>
                      <a:schemeClr val="tx1"/>
                    </a:solidFill>
                  </a:rPr>
                  <a:t>FPGA</a:t>
                </a:r>
                <a:endParaRPr lang="fr-FR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ZoneTexte 356"/>
              <p:cNvSpPr txBox="1"/>
              <p:nvPr/>
            </p:nvSpPr>
            <p:spPr>
              <a:xfrm>
                <a:off x="1316794" y="1394958"/>
                <a:ext cx="51296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 smtClean="0"/>
                  <a:t>TDCM#1</a:t>
                </a:r>
              </a:p>
            </p:txBody>
          </p:sp>
          <p:cxnSp>
            <p:nvCxnSpPr>
              <p:cNvPr id="358" name="Connecteur droit 357"/>
              <p:cNvCxnSpPr/>
              <p:nvPr/>
            </p:nvCxnSpPr>
            <p:spPr>
              <a:xfrm>
                <a:off x="1008000" y="1908000"/>
                <a:ext cx="0" cy="2880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9" name="Groupe 358"/>
              <p:cNvGrpSpPr/>
              <p:nvPr/>
            </p:nvGrpSpPr>
            <p:grpSpPr>
              <a:xfrm>
                <a:off x="447085" y="1044000"/>
                <a:ext cx="632915" cy="288000"/>
                <a:chOff x="951085" y="1008000"/>
                <a:chExt cx="632915" cy="288000"/>
              </a:xfrm>
            </p:grpSpPr>
            <p:cxnSp>
              <p:nvCxnSpPr>
                <p:cNvPr id="360" name="Connecteur droit 359"/>
                <p:cNvCxnSpPr/>
                <p:nvPr/>
              </p:nvCxnSpPr>
              <p:spPr>
                <a:xfrm>
                  <a:off x="1512000" y="1008000"/>
                  <a:ext cx="0" cy="28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1" name="Ellipse 360"/>
                <p:cNvSpPr/>
                <p:nvPr/>
              </p:nvSpPr>
              <p:spPr>
                <a:xfrm>
                  <a:off x="1512000" y="1116000"/>
                  <a:ext cx="72000" cy="720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62" name="ZoneTexte 361"/>
                <p:cNvSpPr txBox="1"/>
                <p:nvPr/>
              </p:nvSpPr>
              <p:spPr>
                <a:xfrm>
                  <a:off x="951085" y="1071130"/>
                  <a:ext cx="488916" cy="1538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000" dirty="0" smtClean="0"/>
                    <a:t>16 fibers</a:t>
                  </a:r>
                </a:p>
              </p:txBody>
            </p:sp>
          </p:grpSp>
        </p:grpSp>
      </p:grpSp>
      <p:sp>
        <p:nvSpPr>
          <p:cNvPr id="364" name="ZoneTexte 363"/>
          <p:cNvSpPr txBox="1"/>
          <p:nvPr/>
        </p:nvSpPr>
        <p:spPr>
          <a:xfrm>
            <a:off x="5199390" y="3703056"/>
            <a:ext cx="28533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Variant B (similar to T2K FGD phase 1 scheme)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365" name="ZoneTexte 364"/>
          <p:cNvSpPr txBox="1"/>
          <p:nvPr/>
        </p:nvSpPr>
        <p:spPr>
          <a:xfrm>
            <a:off x="8403883" y="1348267"/>
            <a:ext cx="30457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CPU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Linux</a:t>
            </a:r>
          </a:p>
        </p:txBody>
      </p:sp>
      <p:sp>
        <p:nvSpPr>
          <p:cNvPr id="366" name="ZoneTexte 365"/>
          <p:cNvSpPr txBox="1"/>
          <p:nvPr/>
        </p:nvSpPr>
        <p:spPr>
          <a:xfrm>
            <a:off x="8412801" y="1716120"/>
            <a:ext cx="55303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MIDAS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Front-end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program</a:t>
            </a:r>
          </a:p>
        </p:txBody>
      </p:sp>
      <p:cxnSp>
        <p:nvCxnSpPr>
          <p:cNvPr id="367" name="Connecteur droit 366"/>
          <p:cNvCxnSpPr/>
          <p:nvPr/>
        </p:nvCxnSpPr>
        <p:spPr>
          <a:xfrm>
            <a:off x="7467390" y="1908000"/>
            <a:ext cx="0" cy="1152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ZoneTexte 369"/>
          <p:cNvSpPr txBox="1"/>
          <p:nvPr/>
        </p:nvSpPr>
        <p:spPr>
          <a:xfrm>
            <a:off x="6062484" y="2815258"/>
            <a:ext cx="11127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nd280 network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5307390" y="3060000"/>
            <a:ext cx="2520000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Global Event Builder,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Run Control, Condition Database,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Event Display, Mass Storage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72" name="Connecteur droit 371"/>
          <p:cNvCxnSpPr/>
          <p:nvPr/>
        </p:nvCxnSpPr>
        <p:spPr>
          <a:xfrm>
            <a:off x="4875098" y="1908000"/>
            <a:ext cx="0" cy="288000"/>
          </a:xfrm>
          <a:prstGeom prst="line">
            <a:avLst/>
          </a:prstGeom>
          <a:ln w="127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4695390" y="2194462"/>
            <a:ext cx="504000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Slave Clock Module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74" name="Connecteur droit 373"/>
          <p:cNvCxnSpPr/>
          <p:nvPr/>
        </p:nvCxnSpPr>
        <p:spPr>
          <a:xfrm flipH="1">
            <a:off x="5055118" y="1908000"/>
            <a:ext cx="1692188" cy="288000"/>
          </a:xfrm>
          <a:prstGeom prst="line">
            <a:avLst/>
          </a:prstGeom>
          <a:ln w="127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Rectangle 388"/>
          <p:cNvSpPr/>
          <p:nvPr/>
        </p:nvSpPr>
        <p:spPr>
          <a:xfrm>
            <a:off x="4695390" y="1332000"/>
            <a:ext cx="1800000" cy="57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0" name="Rectangle 389"/>
          <p:cNvSpPr/>
          <p:nvPr/>
        </p:nvSpPr>
        <p:spPr>
          <a:xfrm>
            <a:off x="5379390" y="1404000"/>
            <a:ext cx="432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FPGA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391" name="ZoneTexte 390"/>
          <p:cNvSpPr txBox="1"/>
          <p:nvPr/>
        </p:nvSpPr>
        <p:spPr>
          <a:xfrm>
            <a:off x="5904184" y="1394958"/>
            <a:ext cx="5129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TDCM#0</a:t>
            </a:r>
          </a:p>
        </p:txBody>
      </p:sp>
      <p:cxnSp>
        <p:nvCxnSpPr>
          <p:cNvPr id="392" name="Connecteur droit 391"/>
          <p:cNvCxnSpPr/>
          <p:nvPr/>
        </p:nvCxnSpPr>
        <p:spPr>
          <a:xfrm>
            <a:off x="5595390" y="1908000"/>
            <a:ext cx="0" cy="115200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3" name="Groupe 392"/>
          <p:cNvGrpSpPr/>
          <p:nvPr/>
        </p:nvGrpSpPr>
        <p:grpSpPr>
          <a:xfrm>
            <a:off x="5034475" y="1044000"/>
            <a:ext cx="632915" cy="288000"/>
            <a:chOff x="951085" y="1008000"/>
            <a:chExt cx="632915" cy="288000"/>
          </a:xfrm>
        </p:grpSpPr>
        <p:cxnSp>
          <p:nvCxnSpPr>
            <p:cNvPr id="394" name="Connecteur droit 393"/>
            <p:cNvCxnSpPr/>
            <p:nvPr/>
          </p:nvCxnSpPr>
          <p:spPr>
            <a:xfrm>
              <a:off x="1512000" y="1008000"/>
              <a:ext cx="0" cy="288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Ellipse 394"/>
            <p:cNvSpPr/>
            <p:nvPr/>
          </p:nvSpPr>
          <p:spPr>
            <a:xfrm>
              <a:off x="1512000" y="1116000"/>
              <a:ext cx="72000" cy="72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6" name="ZoneTexte 395"/>
            <p:cNvSpPr txBox="1"/>
            <p:nvPr/>
          </p:nvSpPr>
          <p:spPr>
            <a:xfrm>
              <a:off x="951085" y="1071130"/>
              <a:ext cx="48891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16 fibers</a:t>
              </a:r>
            </a:p>
          </p:txBody>
        </p:sp>
      </p:grpSp>
      <p:sp>
        <p:nvSpPr>
          <p:cNvPr id="377" name="ZoneTexte 376"/>
          <p:cNvSpPr txBox="1"/>
          <p:nvPr/>
        </p:nvSpPr>
        <p:spPr>
          <a:xfrm>
            <a:off x="7555861" y="1982036"/>
            <a:ext cx="4119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TCP/IP</a:t>
            </a:r>
          </a:p>
        </p:txBody>
      </p:sp>
      <p:sp>
        <p:nvSpPr>
          <p:cNvPr id="381" name="Rectangle 380"/>
          <p:cNvSpPr/>
          <p:nvPr/>
        </p:nvSpPr>
        <p:spPr>
          <a:xfrm>
            <a:off x="6565753" y="1332000"/>
            <a:ext cx="1800000" cy="57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2" name="Rectangle 381"/>
          <p:cNvSpPr/>
          <p:nvPr/>
        </p:nvSpPr>
        <p:spPr>
          <a:xfrm>
            <a:off x="7249753" y="1404000"/>
            <a:ext cx="432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FPGA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383" name="ZoneTexte 382"/>
          <p:cNvSpPr txBox="1"/>
          <p:nvPr/>
        </p:nvSpPr>
        <p:spPr>
          <a:xfrm>
            <a:off x="7774547" y="1394958"/>
            <a:ext cx="5129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TDCM#1</a:t>
            </a:r>
          </a:p>
        </p:txBody>
      </p:sp>
      <p:grpSp>
        <p:nvGrpSpPr>
          <p:cNvPr id="385" name="Groupe 384"/>
          <p:cNvGrpSpPr/>
          <p:nvPr/>
        </p:nvGrpSpPr>
        <p:grpSpPr>
          <a:xfrm>
            <a:off x="6904838" y="1044000"/>
            <a:ext cx="632915" cy="288000"/>
            <a:chOff x="951085" y="1008000"/>
            <a:chExt cx="632915" cy="288000"/>
          </a:xfrm>
        </p:grpSpPr>
        <p:cxnSp>
          <p:nvCxnSpPr>
            <p:cNvPr id="386" name="Connecteur droit 385"/>
            <p:cNvCxnSpPr/>
            <p:nvPr/>
          </p:nvCxnSpPr>
          <p:spPr>
            <a:xfrm>
              <a:off x="1512000" y="1008000"/>
              <a:ext cx="0" cy="2880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Ellipse 386"/>
            <p:cNvSpPr/>
            <p:nvPr/>
          </p:nvSpPr>
          <p:spPr>
            <a:xfrm>
              <a:off x="1512000" y="1116000"/>
              <a:ext cx="72000" cy="72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951085" y="1071130"/>
              <a:ext cx="48891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dirty="0" smtClean="0"/>
                <a:t>16 fibers</a:t>
              </a:r>
            </a:p>
          </p:txBody>
        </p:sp>
      </p:grpSp>
      <p:sp>
        <p:nvSpPr>
          <p:cNvPr id="397" name="Espace réservé du contenu 11"/>
          <p:cNvSpPr txBox="1">
            <a:spLocks/>
          </p:cNvSpPr>
          <p:nvPr/>
        </p:nvSpPr>
        <p:spPr>
          <a:xfrm>
            <a:off x="90413" y="3907182"/>
            <a:ext cx="4324903" cy="805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Pros and cons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Task decoupling, incremental development</a:t>
            </a:r>
          </a:p>
          <a:p>
            <a:pPr lvl="1"/>
            <a:r>
              <a:rPr lang="en-US" sz="1400" dirty="0"/>
              <a:t>O</a:t>
            </a:r>
            <a:r>
              <a:rPr lang="en-US" sz="1400" dirty="0" smtClean="0"/>
              <a:t>ne </a:t>
            </a:r>
            <a:r>
              <a:rPr lang="en-US" sz="1400" dirty="0" smtClean="0"/>
              <a:t>more layer of </a:t>
            </a:r>
            <a:r>
              <a:rPr lang="en-US" sz="1400" dirty="0" smtClean="0"/>
              <a:t>hardware and </a:t>
            </a:r>
            <a:r>
              <a:rPr lang="en-US" sz="1400" dirty="0" err="1" smtClean="0"/>
              <a:t>sofware</a:t>
            </a:r>
            <a:endParaRPr lang="en-US" sz="1400" dirty="0" smtClean="0"/>
          </a:p>
        </p:txBody>
      </p:sp>
      <p:sp>
        <p:nvSpPr>
          <p:cNvPr id="398" name="Espace réservé du contenu 11"/>
          <p:cNvSpPr txBox="1">
            <a:spLocks/>
          </p:cNvSpPr>
          <p:nvPr/>
        </p:nvSpPr>
        <p:spPr>
          <a:xfrm>
            <a:off x="4678707" y="3907182"/>
            <a:ext cx="4357789" cy="805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Pros and cons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More integrated and modern</a:t>
            </a:r>
          </a:p>
          <a:p>
            <a:pPr lvl="1"/>
            <a:r>
              <a:rPr lang="en-US" sz="1400" dirty="0" smtClean="0"/>
              <a:t>Additional efforts on embedded side</a:t>
            </a:r>
          </a:p>
        </p:txBody>
      </p:sp>
    </p:spTree>
    <p:extLst>
      <p:ext uri="{BB962C8B-B14F-4D97-AF65-F5344CB8AC3E}">
        <p14:creationId xmlns:p14="http://schemas.microsoft.com/office/powerpoint/2010/main" val="188341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Update on Various Components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pic>
        <p:nvPicPr>
          <p:cNvPr id="22" name="Picture 387" descr="Photos 01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6154"/>
          <a:stretch/>
        </p:blipFill>
        <p:spPr bwMode="auto">
          <a:xfrm>
            <a:off x="7923089" y="1103033"/>
            <a:ext cx="1008112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://www.t2k.org/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094404"/>
            <a:ext cx="750910" cy="375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Espace réservé du contenu 11"/>
          <p:cNvSpPr txBox="1">
            <a:spLocks/>
          </p:cNvSpPr>
          <p:nvPr/>
        </p:nvSpPr>
        <p:spPr>
          <a:xfrm>
            <a:off x="337617" y="1213085"/>
            <a:ext cx="6718659" cy="834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6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Front-end ASIC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AFTER remains the best solution that was identified. ~700 tested chips in stock</a:t>
            </a:r>
          </a:p>
        </p:txBody>
      </p:sp>
      <p:sp>
        <p:nvSpPr>
          <p:cNvPr id="21" name="Espace réservé du contenu 11"/>
          <p:cNvSpPr txBox="1">
            <a:spLocks/>
          </p:cNvSpPr>
          <p:nvPr/>
        </p:nvSpPr>
        <p:spPr>
          <a:xfrm>
            <a:off x="337617" y="2252594"/>
            <a:ext cx="3838339" cy="8051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6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Front-end cards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Concept of a 576-channel FEC unchanged.</a:t>
            </a:r>
            <a:br>
              <a:rPr lang="en-US" sz="1400" dirty="0" smtClean="0"/>
            </a:br>
            <a:r>
              <a:rPr lang="en-US" sz="1400" dirty="0" smtClean="0"/>
              <a:t>No progress to report on development</a:t>
            </a:r>
          </a:p>
        </p:txBody>
      </p:sp>
      <p:sp>
        <p:nvSpPr>
          <p:cNvPr id="19" name="Espace réservé du contenu 11"/>
          <p:cNvSpPr txBox="1">
            <a:spLocks/>
          </p:cNvSpPr>
          <p:nvPr/>
        </p:nvSpPr>
        <p:spPr>
          <a:xfrm>
            <a:off x="336724" y="4346176"/>
            <a:ext cx="3983248" cy="10859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6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Front-end Mezzanine cards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Concept of a 1152-channel FEM unchanged</a:t>
            </a:r>
            <a:br>
              <a:rPr lang="en-US" sz="1400" dirty="0" smtClean="0"/>
            </a:br>
            <a:r>
              <a:rPr lang="en-US" sz="1400" dirty="0" smtClean="0"/>
              <a:t>(reads out 2 FECs).</a:t>
            </a:r>
            <a:br>
              <a:rPr lang="en-US" sz="1400" dirty="0" smtClean="0"/>
            </a:br>
            <a:r>
              <a:rPr lang="en-US" sz="1400" dirty="0" smtClean="0"/>
              <a:t>No progress to report on development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5407" y="1916832"/>
            <a:ext cx="1795504" cy="206417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5651" y="4113076"/>
            <a:ext cx="2435016" cy="1558410"/>
          </a:xfrm>
          <a:prstGeom prst="rect">
            <a:avLst/>
          </a:prstGeom>
        </p:spPr>
      </p:pic>
      <p:sp>
        <p:nvSpPr>
          <p:cNvPr id="51" name="Espace réservé du contenu 11"/>
          <p:cNvSpPr txBox="1">
            <a:spLocks/>
          </p:cNvSpPr>
          <p:nvPr/>
        </p:nvSpPr>
        <p:spPr>
          <a:xfrm>
            <a:off x="251520" y="5803555"/>
            <a:ext cx="8699662" cy="565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6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Some work can be done now, but real design of front-end boards requires that approximate detector size, exact segmentation and detector technology (resistive </a:t>
            </a:r>
            <a:r>
              <a:rPr lang="en-US" sz="1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not) choices are made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15427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Progress on Back-end – </a:t>
            </a:r>
            <a:r>
              <a:rPr lang="en-US" dirty="0" err="1" smtClean="0"/>
              <a:t>Pandax</a:t>
            </a:r>
            <a:r>
              <a:rPr lang="en-US" dirty="0" smtClean="0"/>
              <a:t>-III TDCM 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26" name="Espace réservé du contenu 11"/>
          <p:cNvSpPr txBox="1">
            <a:spLocks/>
          </p:cNvSpPr>
          <p:nvPr/>
        </p:nvSpPr>
        <p:spPr>
          <a:xfrm>
            <a:off x="337617" y="4756658"/>
            <a:ext cx="8699662" cy="15819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Current status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System now running, full functionality and final speed performance. Only checked with 1 ARC so far</a:t>
            </a:r>
          </a:p>
          <a:p>
            <a:pPr lvl="1"/>
            <a:r>
              <a:rPr lang="en-US" sz="1400" dirty="0" smtClean="0"/>
              <a:t>Configuration and data acquisition via console application program with ASCII script files</a:t>
            </a:r>
          </a:p>
          <a:p>
            <a:pPr lvl="1"/>
            <a:r>
              <a:rPr lang="en-US" sz="1400" dirty="0" smtClean="0"/>
              <a:t>Develop a MIDAS frontend program? Minimize effort / allow some re-use between </a:t>
            </a:r>
            <a:r>
              <a:rPr lang="en-US" sz="1400" dirty="0" err="1" smtClean="0"/>
              <a:t>PandaX</a:t>
            </a:r>
            <a:r>
              <a:rPr lang="en-US" sz="1400" dirty="0"/>
              <a:t> </a:t>
            </a:r>
            <a:r>
              <a:rPr lang="en-US" sz="1400" dirty="0" smtClean="0"/>
              <a:t>/ T2K projects </a:t>
            </a:r>
          </a:p>
          <a:p>
            <a:pPr lvl="1"/>
            <a:r>
              <a:rPr lang="en-US" sz="1400" dirty="0" smtClean="0"/>
              <a:t>Expect to make final version of the carrier board of the TDCM in early 2018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Minor adaptations (mostly firmware and software) would be needed to use TDCM in T2K Phase-II</a:t>
            </a:r>
            <a:endParaRPr lang="en-US" sz="1400" dirty="0" smtClean="0"/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85130"/>
            <a:ext cx="3652240" cy="2319432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7485" y="1540149"/>
            <a:ext cx="1034839" cy="252028"/>
          </a:xfrm>
          <a:prstGeom prst="rect">
            <a:avLst/>
          </a:prstGeom>
        </p:spPr>
      </p:pic>
      <p:sp>
        <p:nvSpPr>
          <p:cNvPr id="73" name="ZoneTexte 72"/>
          <p:cNvSpPr txBox="1"/>
          <p:nvPr/>
        </p:nvSpPr>
        <p:spPr>
          <a:xfrm>
            <a:off x="3824202" y="1729553"/>
            <a:ext cx="1304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Commercial Mercury ZX1</a:t>
            </a:r>
          </a:p>
          <a:p>
            <a:r>
              <a:rPr lang="en-US" sz="1200" dirty="0" err="1" smtClean="0">
                <a:solidFill>
                  <a:srgbClr val="0070C0"/>
                </a:solidFill>
                <a:cs typeface="Tunga" panose="020B0502040204020203" pitchFamily="34" charset="0"/>
              </a:rPr>
              <a:t>Zynq</a:t>
            </a:r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 7045/30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3832782" y="1039044"/>
            <a:ext cx="104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Custom 6U</a:t>
            </a:r>
          </a:p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carrier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3831725" y="2472890"/>
            <a:ext cx="104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Custom 16-optical port</a:t>
            </a:r>
          </a:p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mezzanine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54320" y="3400066"/>
            <a:ext cx="35889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  <a:cs typeface="Tunga" panose="020B0502040204020203" pitchFamily="34" charset="0"/>
              </a:rPr>
              <a:t>TDCM assembly concept</a:t>
            </a:r>
          </a:p>
          <a:p>
            <a:r>
              <a:rPr lang="en-US" sz="900" dirty="0" smtClean="0">
                <a:solidFill>
                  <a:srgbClr val="0070C0"/>
                </a:solidFill>
                <a:cs typeface="Tunga" panose="020B0502040204020203" pitchFamily="34" charset="0"/>
              </a:rPr>
              <a:t>(with the correct orientation of the connectors for the physical layer mezzanine cards)</a:t>
            </a:r>
          </a:p>
        </p:txBody>
      </p:sp>
      <p:cxnSp>
        <p:nvCxnSpPr>
          <p:cNvPr id="5" name="Connecteur droit avec flèche 4"/>
          <p:cNvCxnSpPr>
            <a:stCxn id="75" idx="1"/>
          </p:cNvCxnSpPr>
          <p:nvPr/>
        </p:nvCxnSpPr>
        <p:spPr>
          <a:xfrm flipH="1" flipV="1">
            <a:off x="3059832" y="2470686"/>
            <a:ext cx="771893" cy="3253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>
            <a:stCxn id="73" idx="1"/>
          </p:cNvCxnSpPr>
          <p:nvPr/>
        </p:nvCxnSpPr>
        <p:spPr>
          <a:xfrm flipH="1" flipV="1">
            <a:off x="2051720" y="1824355"/>
            <a:ext cx="1772482" cy="2283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>
            <a:stCxn id="74" idx="1"/>
          </p:cNvCxnSpPr>
          <p:nvPr/>
        </p:nvCxnSpPr>
        <p:spPr>
          <a:xfrm flipH="1">
            <a:off x="2879812" y="1269877"/>
            <a:ext cx="952970" cy="3697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Image 7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7" b="1586"/>
          <a:stretch/>
        </p:blipFill>
        <p:spPr>
          <a:xfrm>
            <a:off x="6049699" y="973179"/>
            <a:ext cx="2930505" cy="3636405"/>
          </a:xfrm>
          <a:prstGeom prst="rect">
            <a:avLst/>
          </a:prstGeom>
        </p:spPr>
      </p:pic>
      <p:sp>
        <p:nvSpPr>
          <p:cNvPr id="80" name="ZoneTexte 79"/>
          <p:cNvSpPr txBox="1"/>
          <p:nvPr/>
        </p:nvSpPr>
        <p:spPr>
          <a:xfrm>
            <a:off x="6012160" y="4617759"/>
            <a:ext cx="2736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  <a:cs typeface="Tunga" panose="020B0502040204020203" pitchFamily="34" charset="0"/>
              </a:rPr>
              <a:t>R</a:t>
            </a:r>
            <a:r>
              <a:rPr lang="en-US" sz="1200" b="1" dirty="0" smtClean="0">
                <a:solidFill>
                  <a:srgbClr val="0070C0"/>
                </a:solidFill>
                <a:cs typeface="Tunga" panose="020B0502040204020203" pitchFamily="34" charset="0"/>
              </a:rPr>
              <a:t>eadout chain vertical slice</a:t>
            </a:r>
            <a:endParaRPr lang="en-US" sz="900" b="1" dirty="0" smtClean="0">
              <a:solidFill>
                <a:srgbClr val="0070C0"/>
              </a:solidFill>
              <a:cs typeface="Tunga" panose="020B0502040204020203" pitchFamily="34" charset="0"/>
            </a:endParaRPr>
          </a:p>
        </p:txBody>
      </p:sp>
      <p:sp>
        <p:nvSpPr>
          <p:cNvPr id="81" name="ZoneTexte 80"/>
          <p:cNvSpPr txBox="1"/>
          <p:nvPr/>
        </p:nvSpPr>
        <p:spPr>
          <a:xfrm>
            <a:off x="5116886" y="1498720"/>
            <a:ext cx="895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TDCM</a:t>
            </a:r>
          </a:p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prototype</a:t>
            </a:r>
          </a:p>
        </p:txBody>
      </p:sp>
      <p:cxnSp>
        <p:nvCxnSpPr>
          <p:cNvPr id="82" name="Connecteur droit avec flèche 81"/>
          <p:cNvCxnSpPr>
            <a:stCxn id="81" idx="3"/>
          </p:cNvCxnSpPr>
          <p:nvPr/>
        </p:nvCxnSpPr>
        <p:spPr>
          <a:xfrm flipV="1">
            <a:off x="6012160" y="1350863"/>
            <a:ext cx="1948271" cy="378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116886" y="2375884"/>
            <a:ext cx="895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Master Trigger Clock</a:t>
            </a:r>
          </a:p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Emulator</a:t>
            </a:r>
          </a:p>
        </p:txBody>
      </p:sp>
      <p:cxnSp>
        <p:nvCxnSpPr>
          <p:cNvPr id="84" name="Connecteur droit avec flèche 83"/>
          <p:cNvCxnSpPr>
            <a:stCxn id="83" idx="3"/>
          </p:cNvCxnSpPr>
          <p:nvPr/>
        </p:nvCxnSpPr>
        <p:spPr>
          <a:xfrm flipV="1">
            <a:off x="6012160" y="2510006"/>
            <a:ext cx="1156904" cy="281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ZoneTexte 84"/>
          <p:cNvSpPr txBox="1"/>
          <p:nvPr/>
        </p:nvSpPr>
        <p:spPr>
          <a:xfrm>
            <a:off x="4066141" y="3722408"/>
            <a:ext cx="1966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256-channel front-end card “ARC”</a:t>
            </a:r>
          </a:p>
          <a:p>
            <a:pPr algn="r"/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(compatible AFTER-AGET- ASTRE)</a:t>
            </a:r>
          </a:p>
        </p:txBody>
      </p:sp>
      <p:cxnSp>
        <p:nvCxnSpPr>
          <p:cNvPr id="86" name="Connecteur droit avec flèche 85"/>
          <p:cNvCxnSpPr>
            <a:stCxn id="85" idx="3"/>
          </p:cNvCxnSpPr>
          <p:nvPr/>
        </p:nvCxnSpPr>
        <p:spPr>
          <a:xfrm flipV="1">
            <a:off x="6033097" y="4031380"/>
            <a:ext cx="1239203" cy="1065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4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31" name="Espace réservé du contenu 11"/>
          <p:cNvSpPr txBox="1">
            <a:spLocks/>
          </p:cNvSpPr>
          <p:nvPr/>
        </p:nvSpPr>
        <p:spPr>
          <a:xfrm>
            <a:off x="388635" y="1085830"/>
            <a:ext cx="8366730" cy="86409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Needs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A readout system and DAQ for 1 (maybe 2?) detector module(s) (1728 channel each max) </a:t>
            </a:r>
            <a:r>
              <a:rPr lang="en-US" sz="1400" dirty="0"/>
              <a:t>~</a:t>
            </a:r>
            <a:r>
              <a:rPr lang="en-US" sz="1400" dirty="0" smtClean="0"/>
              <a:t>fall 2018</a:t>
            </a:r>
          </a:p>
          <a:p>
            <a:pPr lvl="1"/>
            <a:r>
              <a:rPr lang="en-US" sz="1400" dirty="0" smtClean="0"/>
              <a:t>A readout system (possibly the same) for the detector test bench, starting construction in 2018</a:t>
            </a:r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5013176"/>
            <a:ext cx="8431837" cy="128669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1: same hardware and software as in the present T2K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6 FECs + 1 FEM + 1 kit ML507 or ML405 + 1 DAQ PC + DaqT2K GUI based </a:t>
            </a:r>
            <a:r>
              <a:rPr lang="en-US" sz="1400" dirty="0" err="1" smtClean="0"/>
              <a:t>config</a:t>
            </a:r>
            <a:r>
              <a:rPr lang="en-US" sz="1400" dirty="0" smtClean="0"/>
              <a:t>/DAQ software</a:t>
            </a:r>
          </a:p>
          <a:p>
            <a:pPr lvl="1"/>
            <a:r>
              <a:rPr lang="en-US" sz="1400" dirty="0" smtClean="0"/>
              <a:t>Pros: existing now and available at no cost</a:t>
            </a:r>
          </a:p>
          <a:p>
            <a:pPr lvl="1"/>
            <a:r>
              <a:rPr lang="en-US" sz="1400" dirty="0" smtClean="0"/>
              <a:t>Cons: obsolescence, rigid structure: need to design cables/adapters to match new detector size,</a:t>
            </a:r>
            <a:br>
              <a:rPr lang="en-US" sz="1400" dirty="0" smtClean="0"/>
            </a:br>
            <a:r>
              <a:rPr lang="en-US" sz="1400" dirty="0" smtClean="0"/>
              <a:t>know-how to re-learn, almost impossible to make any firmware/software change</a:t>
            </a:r>
          </a:p>
        </p:txBody>
      </p:sp>
      <p:pic>
        <p:nvPicPr>
          <p:cNvPr id="15" name="Picture 6" descr="IMG_168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9" t="41001"/>
          <a:stretch/>
        </p:blipFill>
        <p:spPr bwMode="auto">
          <a:xfrm>
            <a:off x="4340862" y="1986699"/>
            <a:ext cx="2887477" cy="207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mputr3"/>
          <p:cNvSpPr>
            <a:spLocks noEditPoints="1" noChangeArrowheads="1"/>
          </p:cNvSpPr>
          <p:nvPr/>
        </p:nvSpPr>
        <p:spPr bwMode="auto">
          <a:xfrm>
            <a:off x="7602060" y="1977268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ZoneTexte 42"/>
          <p:cNvSpPr txBox="1">
            <a:spLocks noChangeArrowheads="1"/>
          </p:cNvSpPr>
          <p:nvPr/>
        </p:nvSpPr>
        <p:spPr bwMode="auto">
          <a:xfrm>
            <a:off x="7704348" y="2938380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" name="Image 22" descr="IMG_207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3" y="1986699"/>
            <a:ext cx="3786641" cy="283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663" y="3256688"/>
            <a:ext cx="1642411" cy="182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439289" y="4364262"/>
            <a:ext cx="278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DAQ rate capability: 20-50 Hz max.</a:t>
            </a:r>
          </a:p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(511 time bins, with zero-suppression)</a:t>
            </a:r>
            <a:endParaRPr lang="en-US" sz="1200" dirty="0" smtClean="0">
              <a:solidFill>
                <a:srgbClr val="0070C0"/>
              </a:solidFill>
              <a:cs typeface="Tung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7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4639760"/>
            <a:ext cx="8431837" cy="15424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2: Minos readout system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4 or 6 * (FECs + 1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) + 1 TCM + 1 switch + 1 DAQ PC </a:t>
            </a:r>
            <a:r>
              <a:rPr lang="en-US" sz="1400" dirty="0"/>
              <a:t>+ </a:t>
            </a:r>
            <a:r>
              <a:rPr lang="en-US" sz="1400" dirty="0" smtClean="0"/>
              <a:t>Minos GUI </a:t>
            </a:r>
            <a:r>
              <a:rPr lang="en-US" sz="1400" dirty="0"/>
              <a:t>based </a:t>
            </a:r>
            <a:r>
              <a:rPr lang="en-US" sz="1400" dirty="0" err="1"/>
              <a:t>config</a:t>
            </a:r>
            <a:r>
              <a:rPr lang="en-US" sz="1400" dirty="0"/>
              <a:t>/DAQ software</a:t>
            </a:r>
            <a:endParaRPr lang="en-US" sz="1400" dirty="0" smtClean="0"/>
          </a:p>
          <a:p>
            <a:pPr lvl="1"/>
            <a:r>
              <a:rPr lang="en-US" sz="1400" dirty="0" smtClean="0"/>
              <a:t>Pros: also existing now, not a rigid assembly but still needs cable adapters, knowledge still exists</a:t>
            </a:r>
          </a:p>
          <a:p>
            <a:pPr lvl="1"/>
            <a:r>
              <a:rPr lang="en-US" sz="1400" dirty="0" smtClean="0"/>
              <a:t>Cons: </a:t>
            </a:r>
            <a:r>
              <a:rPr lang="en-US" sz="1400" dirty="0" smtClean="0"/>
              <a:t>need to </a:t>
            </a:r>
            <a:r>
              <a:rPr lang="en-US" sz="1400" dirty="0" smtClean="0"/>
              <a:t>produce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 cards </a:t>
            </a:r>
            <a:r>
              <a:rPr lang="en-US" sz="1400" dirty="0" smtClean="0"/>
              <a:t>for </a:t>
            </a:r>
            <a:r>
              <a:rPr lang="en-US" sz="1400" dirty="0" smtClean="0"/>
              <a:t>T2K which requires </a:t>
            </a:r>
            <a:r>
              <a:rPr lang="en-US" sz="1400" dirty="0" smtClean="0"/>
              <a:t>time and a bit of money (~500 € / card); does not bring us closer to what the final system for T2K Phase-II will look like</a:t>
            </a:r>
          </a:p>
        </p:txBody>
      </p:sp>
      <p:pic>
        <p:nvPicPr>
          <p:cNvPr id="39" name="Picture 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495" y="2268075"/>
            <a:ext cx="4468794" cy="221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9" descr="PhotoFEC 0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93659" y="1736299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36"/>
          <a:stretch/>
        </p:blipFill>
        <p:spPr bwMode="auto">
          <a:xfrm rot="5400000">
            <a:off x="1684861" y="2180055"/>
            <a:ext cx="1224138" cy="95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2"/>
          <p:cNvSpPr txBox="1">
            <a:spLocks noChangeArrowheads="1"/>
          </p:cNvSpPr>
          <p:nvPr/>
        </p:nvSpPr>
        <p:spPr bwMode="auto">
          <a:xfrm>
            <a:off x="1872475" y="3266153"/>
            <a:ext cx="886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FEMINOS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31807" y="4028311"/>
            <a:ext cx="2001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T2K FEC: 4 AFTER chips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2315866" y="2892210"/>
            <a:ext cx="2054995" cy="897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2"/>
          <p:cNvSpPr txBox="1">
            <a:spLocks noChangeArrowheads="1"/>
          </p:cNvSpPr>
          <p:nvPr/>
        </p:nvSpPr>
        <p:spPr bwMode="auto">
          <a:xfrm>
            <a:off x="4370861" y="3890848"/>
            <a:ext cx="9717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dirty="0" smtClean="0">
                <a:solidFill>
                  <a:srgbClr val="0070C0"/>
                </a:solidFill>
              </a:rPr>
              <a:t>×24 max. i.e.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 dirty="0" smtClean="0">
                <a:solidFill>
                  <a:srgbClr val="0070C0"/>
                </a:solidFill>
              </a:rPr>
              <a:t>6K </a:t>
            </a:r>
            <a:r>
              <a:rPr lang="fr-FR" altLang="fr-FR" sz="1000" dirty="0" err="1" smtClean="0">
                <a:solidFill>
                  <a:srgbClr val="0070C0"/>
                </a:solidFill>
              </a:rPr>
              <a:t>channels</a:t>
            </a:r>
            <a:endParaRPr lang="fr-FR" altLang="fr-FR" sz="1000" dirty="0">
              <a:solidFill>
                <a:srgbClr val="0070C0"/>
              </a:solidFill>
            </a:endParaRPr>
          </a:p>
        </p:txBody>
      </p:sp>
      <p:pic>
        <p:nvPicPr>
          <p:cNvPr id="48" name="Imag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433" y="1155681"/>
            <a:ext cx="1877355" cy="111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Imag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0785" y="1149948"/>
            <a:ext cx="2296740" cy="184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Connecteur droit avec flèche 49"/>
          <p:cNvCxnSpPr/>
          <p:nvPr/>
        </p:nvCxnSpPr>
        <p:spPr>
          <a:xfrm flipH="1" flipV="1">
            <a:off x="1410275" y="1945085"/>
            <a:ext cx="2334635" cy="6087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H="1" flipV="1">
            <a:off x="4604553" y="1711878"/>
            <a:ext cx="1050846" cy="913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156176" y="4051640"/>
            <a:ext cx="278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DAQ rate capability: 200-500 Hz max.</a:t>
            </a:r>
          </a:p>
          <a:p>
            <a:r>
              <a:rPr lang="en-US" sz="1200" dirty="0" smtClean="0">
                <a:solidFill>
                  <a:srgbClr val="0070C0"/>
                </a:solidFill>
                <a:cs typeface="Tunga" panose="020B0502040204020203" pitchFamily="34" charset="0"/>
              </a:rPr>
              <a:t>(511 time bins, with zero-suppression)</a:t>
            </a:r>
            <a:endParaRPr lang="en-US" sz="1200" dirty="0" smtClean="0">
              <a:solidFill>
                <a:srgbClr val="0070C0"/>
              </a:solidFill>
              <a:cs typeface="Tung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65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ZoneTexte 42"/>
          <p:cNvSpPr txBox="1">
            <a:spLocks noChangeArrowheads="1"/>
          </p:cNvSpPr>
          <p:nvPr/>
        </p:nvSpPr>
        <p:spPr bwMode="auto">
          <a:xfrm>
            <a:off x="2263124" y="1804474"/>
            <a:ext cx="14398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Small RJ45 cable</a:t>
            </a:r>
            <a:endParaRPr lang="en-US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Anticipating test beam activities and detector test bench construction –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6th Workshop on Neutrino Near Detectors based on gas TPCs | Geneva, 23-24 November 2017</a:t>
            </a:r>
            <a:endParaRPr lang="fr-FR" dirty="0"/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88634" y="4914866"/>
            <a:ext cx="8431837" cy="129648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Solution 3: patching the </a:t>
            </a:r>
            <a:r>
              <a:rPr lang="en-US" b="1" dirty="0" err="1" smtClean="0">
                <a:solidFill>
                  <a:srgbClr val="0070C0"/>
                </a:solidFill>
              </a:rPr>
              <a:t>Feminos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4 or 6 * (FECs + 1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 + 1 Optical-electrical converter) + 1 TDCM + 1 DAQ PC</a:t>
            </a:r>
          </a:p>
          <a:p>
            <a:pPr lvl="1"/>
            <a:r>
              <a:rPr lang="en-US" sz="1400" dirty="0" smtClean="0"/>
              <a:t>Pros: same as 2, hardware exists, goes in the direction of T2K Phase-II system, </a:t>
            </a:r>
          </a:p>
          <a:p>
            <a:pPr lvl="1"/>
            <a:r>
              <a:rPr lang="en-US" sz="1400" dirty="0" smtClean="0"/>
              <a:t>Cons: not very elegant, some effort needed to adapt firmware of </a:t>
            </a:r>
            <a:r>
              <a:rPr lang="en-US" sz="1400" dirty="0" err="1" smtClean="0"/>
              <a:t>Feminos</a:t>
            </a:r>
            <a:r>
              <a:rPr lang="en-US" sz="1400" dirty="0" smtClean="0"/>
              <a:t> Spartan 6 FPGA (now an old chip), no GUI-based configuration and DAQ software available at present</a:t>
            </a:r>
          </a:p>
        </p:txBody>
      </p:sp>
      <p:pic>
        <p:nvPicPr>
          <p:cNvPr id="40" name="Picture 9" descr="PhotoFEC 0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93659" y="1772831"/>
            <a:ext cx="2852507" cy="177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36"/>
          <a:stretch/>
        </p:blipFill>
        <p:spPr bwMode="auto">
          <a:xfrm rot="5400000">
            <a:off x="1684861" y="2216587"/>
            <a:ext cx="1224138" cy="95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2"/>
          <p:cNvSpPr txBox="1">
            <a:spLocks noChangeArrowheads="1"/>
          </p:cNvSpPr>
          <p:nvPr/>
        </p:nvSpPr>
        <p:spPr bwMode="auto">
          <a:xfrm>
            <a:off x="1872475" y="3302685"/>
            <a:ext cx="886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FEMINOS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31807" y="4064843"/>
            <a:ext cx="2001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T2K FEC: 4 AFTER chips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3" name="Image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59832" y="2221960"/>
            <a:ext cx="1188132" cy="46223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28" y="1600502"/>
            <a:ext cx="2680303" cy="1702183"/>
          </a:xfrm>
          <a:prstGeom prst="rect">
            <a:avLst/>
          </a:prstGeom>
        </p:spPr>
      </p:pic>
      <p:cxnSp>
        <p:nvCxnSpPr>
          <p:cNvPr id="61" name="Connecteur en arc 60"/>
          <p:cNvCxnSpPr>
            <a:endCxn id="53" idx="3"/>
          </p:cNvCxnSpPr>
          <p:nvPr/>
        </p:nvCxnSpPr>
        <p:spPr>
          <a:xfrm flipV="1">
            <a:off x="2759256" y="2453077"/>
            <a:ext cx="300576" cy="3620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42"/>
          <p:cNvSpPr txBox="1">
            <a:spLocks noChangeArrowheads="1"/>
          </p:cNvSpPr>
          <p:nvPr/>
        </p:nvSpPr>
        <p:spPr bwMode="auto">
          <a:xfrm>
            <a:off x="4671942" y="3703368"/>
            <a:ext cx="10839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Optical fibre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4" name="ZoneTexte 42"/>
          <p:cNvSpPr txBox="1">
            <a:spLocks noChangeArrowheads="1"/>
          </p:cNvSpPr>
          <p:nvPr/>
        </p:nvSpPr>
        <p:spPr bwMode="auto">
          <a:xfrm>
            <a:off x="4668350" y="1338974"/>
            <a:ext cx="628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TDCM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5" name="ZoneTexte 42"/>
          <p:cNvSpPr txBox="1">
            <a:spLocks noChangeArrowheads="1"/>
          </p:cNvSpPr>
          <p:nvPr/>
        </p:nvSpPr>
        <p:spPr bwMode="auto">
          <a:xfrm>
            <a:off x="2942009" y="2696520"/>
            <a:ext cx="1423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Optical-electrical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converter</a:t>
            </a:r>
            <a:endParaRPr lang="en-US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computr3"/>
          <p:cNvSpPr>
            <a:spLocks noEditPoints="1" noChangeArrowheads="1"/>
          </p:cNvSpPr>
          <p:nvPr/>
        </p:nvSpPr>
        <p:spPr bwMode="auto">
          <a:xfrm>
            <a:off x="7649130" y="1650320"/>
            <a:ext cx="1209365" cy="955791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Forme libre 66"/>
          <p:cNvSpPr/>
          <p:nvPr/>
        </p:nvSpPr>
        <p:spPr>
          <a:xfrm>
            <a:off x="5613621" y="1419010"/>
            <a:ext cx="2154803" cy="367762"/>
          </a:xfrm>
          <a:custGeom>
            <a:avLst/>
            <a:gdLst>
              <a:gd name="connsiteX0" fmla="*/ 0 w 2154803"/>
              <a:gd name="connsiteY0" fmla="*/ 224639 h 367762"/>
              <a:gd name="connsiteX1" fmla="*/ 985962 w 2154803"/>
              <a:gd name="connsiteY1" fmla="*/ 2002 h 367762"/>
              <a:gd name="connsiteX2" fmla="*/ 1836751 w 2154803"/>
              <a:gd name="connsiteY2" fmla="*/ 129223 h 367762"/>
              <a:gd name="connsiteX3" fmla="*/ 2154803 w 2154803"/>
              <a:gd name="connsiteY3" fmla="*/ 367762 h 3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803" h="367762">
                <a:moveTo>
                  <a:pt x="0" y="224639"/>
                </a:moveTo>
                <a:cubicBezTo>
                  <a:pt x="339918" y="121272"/>
                  <a:pt x="679837" y="17905"/>
                  <a:pt x="985962" y="2002"/>
                </a:cubicBezTo>
                <a:cubicBezTo>
                  <a:pt x="1292087" y="-13901"/>
                  <a:pt x="1641944" y="68263"/>
                  <a:pt x="1836751" y="129223"/>
                </a:cubicBezTo>
                <a:cubicBezTo>
                  <a:pt x="2031558" y="190183"/>
                  <a:pt x="2093180" y="278972"/>
                  <a:pt x="2154803" y="3677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42"/>
          <p:cNvSpPr txBox="1">
            <a:spLocks noChangeArrowheads="1"/>
          </p:cNvSpPr>
          <p:nvPr/>
        </p:nvSpPr>
        <p:spPr bwMode="auto">
          <a:xfrm>
            <a:off x="6654373" y="1192739"/>
            <a:ext cx="1383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Gigabit Ethernet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ZoneTexte 42"/>
          <p:cNvSpPr txBox="1">
            <a:spLocks noChangeArrowheads="1"/>
          </p:cNvSpPr>
          <p:nvPr/>
        </p:nvSpPr>
        <p:spPr bwMode="auto">
          <a:xfrm>
            <a:off x="7566766" y="2560601"/>
            <a:ext cx="1374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 smtClean="0">
                <a:solidFill>
                  <a:schemeClr val="bg2">
                    <a:lumMod val="50000"/>
                  </a:schemeClr>
                </a:solidFill>
              </a:rPr>
              <a:t>Control/DAQ PC</a:t>
            </a:r>
            <a:endParaRPr lang="fr-FR" altLang="fr-FR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39" y="3378090"/>
            <a:ext cx="2471463" cy="1373506"/>
          </a:xfrm>
          <a:prstGeom prst="rect">
            <a:avLst/>
          </a:prstGeom>
        </p:spPr>
      </p:pic>
      <p:sp>
        <p:nvSpPr>
          <p:cNvPr id="59" name="Forme libre 58"/>
          <p:cNvSpPr/>
          <p:nvPr/>
        </p:nvSpPr>
        <p:spPr>
          <a:xfrm>
            <a:off x="4261900" y="2446731"/>
            <a:ext cx="1770454" cy="1256637"/>
          </a:xfrm>
          <a:custGeom>
            <a:avLst/>
            <a:gdLst>
              <a:gd name="connsiteX0" fmla="*/ 0 w 2456953"/>
              <a:gd name="connsiteY0" fmla="*/ 0 h 1499683"/>
              <a:gd name="connsiteX1" fmla="*/ 580445 w 2456953"/>
              <a:gd name="connsiteY1" fmla="*/ 373711 h 1499683"/>
              <a:gd name="connsiteX2" fmla="*/ 954157 w 2456953"/>
              <a:gd name="connsiteY2" fmla="*/ 1343770 h 1499683"/>
              <a:gd name="connsiteX3" fmla="*/ 2250219 w 2456953"/>
              <a:gd name="connsiteY3" fmla="*/ 1439186 h 1499683"/>
              <a:gd name="connsiteX4" fmla="*/ 2456953 w 2456953"/>
              <a:gd name="connsiteY4" fmla="*/ 747422 h 14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6953" h="1499683">
                <a:moveTo>
                  <a:pt x="0" y="0"/>
                </a:moveTo>
                <a:cubicBezTo>
                  <a:pt x="210709" y="74874"/>
                  <a:pt x="421419" y="149749"/>
                  <a:pt x="580445" y="373711"/>
                </a:cubicBezTo>
                <a:cubicBezTo>
                  <a:pt x="739471" y="597673"/>
                  <a:pt x="675861" y="1166191"/>
                  <a:pt x="954157" y="1343770"/>
                </a:cubicBezTo>
                <a:cubicBezTo>
                  <a:pt x="1232453" y="1521349"/>
                  <a:pt x="1999753" y="1538577"/>
                  <a:pt x="2250219" y="1439186"/>
                </a:cubicBezTo>
                <a:cubicBezTo>
                  <a:pt x="2500685" y="1339795"/>
                  <a:pt x="2411896" y="864041"/>
                  <a:pt x="2456953" y="74742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156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7515</TotalTime>
  <Words>2073</Words>
  <Application>Microsoft Office PowerPoint</Application>
  <PresentationFormat>Affichage à l'écran (4:3)</PresentationFormat>
  <Paragraphs>348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ＭＳ Ｐゴシック</vt:lpstr>
      <vt:lpstr>Arial</vt:lpstr>
      <vt:lpstr>Calibri</vt:lpstr>
      <vt:lpstr>Tunga</vt:lpstr>
      <vt:lpstr>Exemple_powerpoint_Irfu</vt:lpstr>
      <vt:lpstr>Readout Electronics for T2K-II TPCs:  Progress Report</vt:lpstr>
      <vt:lpstr>Current Baseline Design outline</vt:lpstr>
      <vt:lpstr>Proposed Readout Architecture</vt:lpstr>
      <vt:lpstr>Back-end Variants</vt:lpstr>
      <vt:lpstr>Update on Various Components</vt:lpstr>
      <vt:lpstr>Progress on Back-end – Pandax-III TDCM </vt:lpstr>
      <vt:lpstr>Anticipating test beam activities and detector test bench construction</vt:lpstr>
      <vt:lpstr>Anticipating test beam activities and detector test bench construction – con’t</vt:lpstr>
      <vt:lpstr>Anticipating test beam activities and detector test bench construction – con’t</vt:lpstr>
      <vt:lpstr>Anticipating test beam activities and detector test bench construction – con’t</vt:lpstr>
      <vt:lpstr>Anticipating test beam activities and detector test bench construction – con’t</vt:lpstr>
      <vt:lpstr>Anticipating test beam activities and detector test bench construction – con’t</vt:lpstr>
      <vt:lpstr>Anticipating test beam activities and detector test bench construction – con’t</vt:lpstr>
      <vt:lpstr>Progress on the collaborative side</vt:lpstr>
      <vt:lpstr>Summary and Next steps</vt:lpstr>
    </vt:vector>
  </TitlesOfParts>
  <Company>CEA DSM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Readout Electronics for TPCs at T2K Phase II</dc:title>
  <dc:creator>CALVET Denis</dc:creator>
  <cp:lastModifiedBy>CALVET Denis</cp:lastModifiedBy>
  <cp:revision>1045</cp:revision>
  <dcterms:created xsi:type="dcterms:W3CDTF">2014-07-23T11:50:02Z</dcterms:created>
  <dcterms:modified xsi:type="dcterms:W3CDTF">2017-11-23T08:26:00Z</dcterms:modified>
</cp:coreProperties>
</file>