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14.png" ContentType="image/png"/>
  <Override PartName="/ppt/media/image13.png" ContentType="image/png"/>
  <Override PartName="/ppt/media/image12.wmf" ContentType="image/x-wmf"/>
  <Override PartName="/ppt/media/image15.png" ContentType="image/png"/>
  <Override PartName="/ppt/media/image9.png" ContentType="image/png"/>
  <Override PartName="/ppt/media/image8.jpeg" ContentType="image/jpeg"/>
  <Override PartName="/ppt/media/image6.png" ContentType="image/png"/>
  <Override PartName="/ppt/media/image10.jpeg" ContentType="image/jpeg"/>
  <Override PartName="/ppt/media/image5.png" ContentType="image/png"/>
  <Override PartName="/ppt/media/image7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1.png" ContentType="image/png"/>
  <Override PartName="/ppt/media/image1.png" ContentType="image/png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5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116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Click to edit the title text formatModifiez le style du titre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98A3559-08A2-4229-859E-BA2FE121D989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fr-FR" sz="32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2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20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Click to edit the title text formatModifiez le style du titre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Sixth Outline Level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Seventh Outline LevelModifiez les styles du texte du masque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fr-FR" sz="2800">
                <a:solidFill>
                  <a:srgbClr val="000000"/>
                </a:solidFill>
                <a:latin typeface="Calibri"/>
              </a:rPr>
              <a:t>Deuxième niveau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fr-FR" sz="2400">
                <a:solidFill>
                  <a:srgbClr val="000000"/>
                </a:solidFill>
                <a:latin typeface="Calibri"/>
              </a:rPr>
              <a:t>Troisième niveau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fr-FR" sz="2000">
                <a:solidFill>
                  <a:srgbClr val="000000"/>
                </a:solidFill>
                <a:latin typeface="Calibri"/>
              </a:rPr>
              <a:t>Quatrième niveau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fr-FR" sz="2000">
                <a:solidFill>
                  <a:srgbClr val="000000"/>
                </a:solidFill>
                <a:latin typeface="Calibri"/>
              </a:rPr>
              <a:t>Cinquième niveau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AB122CEF-FCCA-4F97-A2D4-83525F4378AC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C695FB54-AD0F-4762-B108-65002741B89D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fr-FR">
                <a:latin typeface="Calibri"/>
              </a:rPr>
              <a:t>Click to edit the title text format</a:t>
            </a:r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fr-FR" sz="3200">
                <a:latin typeface="Calibri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fr-FR" sz="2400">
                <a:latin typeface="Calibri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fr-FR" sz="2000">
                <a:latin typeface="Calibri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fr-FR" sz="2000">
                <a:latin typeface="Calibri"/>
              </a:rPr>
              <a:t>Seventh Outline Level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2.wmf"/><Relationship Id="rId2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Upgraded Micromegas modules for the horizontal TPCs</a:t>
            </a:r>
            <a:endParaRPr/>
          </a:p>
        </p:txBody>
      </p:sp>
      <p:sp>
        <p:nvSpPr>
          <p:cNvPr id="118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en-US" sz="2400">
                <a:solidFill>
                  <a:srgbClr val="8b8b8b"/>
                </a:solidFill>
                <a:latin typeface="Calibri"/>
              </a:rPr>
              <a:t>S. Aune, P. Colas, A. Delbart, M. Riallot, M. Zito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3200">
                <a:solidFill>
                  <a:srgbClr val="8b8b8b"/>
                </a:solidFill>
                <a:latin typeface="Calibri"/>
              </a:rPr>
              <a:t>CEA Saclay Irfu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TextShape 1"/>
          <p:cNvSpPr txBox="1"/>
          <p:nvPr/>
        </p:nvSpPr>
        <p:spPr>
          <a:xfrm>
            <a:off x="467640" y="274680"/>
            <a:ext cx="842472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Status of the Saclay cosmic-ray prototype </a:t>
            </a:r>
            <a:endParaRPr/>
          </a:p>
        </p:txBody>
      </p:sp>
      <p:sp>
        <p:nvSpPr>
          <p:cNvPr id="303" name="TextShape 2"/>
          <p:cNvSpPr txBox="1"/>
          <p:nvPr/>
        </p:nvSpPr>
        <p:spPr>
          <a:xfrm>
            <a:off x="35640" y="1783440"/>
            <a:ext cx="907272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Drawings for the gasbox ready (about 15 cm drift), tenders placed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4 PCBs made at CERN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DLC foils received at CERN (50 µ Apical, sputtered, 2 M</a:t>
            </a:r>
            <a:r>
              <a:rPr lang="fr-FR" sz="3200">
                <a:solidFill>
                  <a:srgbClr val="000000"/>
                </a:solidFill>
                <a:latin typeface="Symbol"/>
              </a:rPr>
              <a:t>W</a:t>
            </a:r>
            <a:r>
              <a:rPr lang="fr-FR" sz="3200">
                <a:solidFill>
                  <a:srgbClr val="000000"/>
                </a:solidFill>
                <a:latin typeface="Calibri"/>
              </a:rPr>
              <a:t>/sq)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2 will be bulked with DLC (mesh to ground, encapsulated)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One of them will be annealed at 200 °C to reduce the resistivity by a factor of about 4.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Other two are kept to try other resistive coverlays (screen printing by S. Aune at the Saclay fablab)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Selection of a readout electronics chain and of a cosmic trigger in progress (see D. Calvet’s talk this afternoon)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First cosmics in a few weeks time?</a:t>
            </a:r>
            <a:endParaRPr/>
          </a:p>
        </p:txBody>
      </p:sp>
      <p:sp>
        <p:nvSpPr>
          <p:cNvPr id="304" name="TextShape 3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305" name="TextShape 4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306" name="TextShape 5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CF5B1D87-5154-467C-9F96-6F110B4AD08B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" name="Picture 3" descr=""/>
          <p:cNvPicPr/>
          <p:nvPr/>
        </p:nvPicPr>
        <p:blipFill>
          <a:blip r:embed="rId1"/>
          <a:srcRect l="28868" t="2871" r="23587" b="4301"/>
          <a:stretch>
            <a:fillRect/>
          </a:stretch>
        </p:blipFill>
        <p:spPr>
          <a:xfrm>
            <a:off x="2051640" y="404640"/>
            <a:ext cx="5112360" cy="5261040"/>
          </a:xfrm>
          <a:prstGeom prst="rect">
            <a:avLst/>
          </a:prstGeom>
          <a:ln>
            <a:noFill/>
          </a:ln>
        </p:spPr>
      </p:pic>
      <p:sp>
        <p:nvSpPr>
          <p:cNvPr id="308" name="CustomShape 1"/>
          <p:cNvSpPr/>
          <p:nvPr/>
        </p:nvSpPr>
        <p:spPr>
          <a:xfrm>
            <a:off x="1043640" y="5085360"/>
            <a:ext cx="2952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New Stiffener (M. Riallot)</a:t>
            </a:r>
            <a:endParaRPr/>
          </a:p>
        </p:txBody>
      </p:sp>
      <p:sp>
        <p:nvSpPr>
          <p:cNvPr id="309" name="TextShape 2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310" name="TextShape 3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311" name="TextShape 4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B763964-88F7-492B-B94E-06005936CD4D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CustomShape 1"/>
          <p:cNvSpPr/>
          <p:nvPr/>
        </p:nvSpPr>
        <p:spPr>
          <a:xfrm>
            <a:off x="2843640" y="5436000"/>
            <a:ext cx="3744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Bench test (S. Aune, M. Riallot)</a:t>
            </a:r>
            <a:endParaRPr/>
          </a:p>
        </p:txBody>
      </p:sp>
      <p:sp>
        <p:nvSpPr>
          <p:cNvPr id="313" name="TextShape 2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314" name="TextShape 3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315" name="TextShape 4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0A83E912-9084-4AC6-A8C2-755E0D295C5B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pic>
        <p:nvPicPr>
          <p:cNvPr id="316" name="Image 8" descr=""/>
          <p:cNvPicPr/>
          <p:nvPr/>
        </p:nvPicPr>
        <p:blipFill>
          <a:blip r:embed="rId1"/>
          <a:srcRect l="1033437" t="666018" r="643593" b="284259"/>
          <a:stretch>
            <a:fillRect/>
          </a:stretch>
        </p:blipFill>
        <p:spPr>
          <a:xfrm>
            <a:off x="1763640" y="188640"/>
            <a:ext cx="6120360" cy="518436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TextShape 1"/>
          <p:cNvSpPr txBox="1"/>
          <p:nvPr/>
        </p:nvSpPr>
        <p:spPr>
          <a:xfrm>
            <a:off x="539640" y="116640"/>
            <a:ext cx="7920360" cy="1223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Real events from beam test at DESY (LC TPC R&amp;D) -&gt; dE/dx study</a:t>
            </a:r>
            <a:endParaRPr/>
          </a:p>
        </p:txBody>
      </p:sp>
      <p:pic>
        <p:nvPicPr>
          <p:cNvPr id="318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866880" y="1412640"/>
            <a:ext cx="3925440" cy="2808000"/>
          </a:xfrm>
          <a:prstGeom prst="rect">
            <a:avLst/>
          </a:prstGeom>
          <a:ln w="9360">
            <a:noFill/>
          </a:ln>
        </p:spPr>
      </p:pic>
      <p:sp>
        <p:nvSpPr>
          <p:cNvPr id="319" name="TextShape 2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320" name="TextShape 3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321" name="TextShape 4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0C243C94-5B88-4053-9352-E52109088AA3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pic>
        <p:nvPicPr>
          <p:cNvPr id="322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5004000" y="1412640"/>
            <a:ext cx="3438000" cy="3066840"/>
          </a:xfrm>
          <a:prstGeom prst="rect">
            <a:avLst/>
          </a:prstGeom>
          <a:ln>
            <a:noFill/>
          </a:ln>
        </p:spPr>
      </p:pic>
      <p:sp>
        <p:nvSpPr>
          <p:cNvPr id="323" name="CustomShape 5"/>
          <p:cNvSpPr/>
          <p:nvPr/>
        </p:nvSpPr>
        <p:spPr>
          <a:xfrm>
            <a:off x="5004000" y="4581000"/>
            <a:ext cx="3816000" cy="1461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Preliminary studies with Asian double-GEMs for 1.2 m tracks.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But correlation and double-counting due to radial charge dispersion? 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457200" y="274680"/>
            <a:ext cx="843480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A  New endplate for the horizontal TPCs</a:t>
            </a:r>
            <a:endParaRPr/>
          </a:p>
        </p:txBody>
      </p:sp>
      <p:sp>
        <p:nvSpPr>
          <p:cNvPr id="12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Reminder: charge spreading allows improvement of resolution even with larger pads and protects readout.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Status of preliminary cosmic-ray test for T2K ND280 upgrade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21" name="TextShape 3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122" name="TextShape 4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123" name="TextShape 5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5724AC4-5C9A-4FC8-8112-BF2CE38A4E67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7200" y="274680"/>
            <a:ext cx="843480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New design</a:t>
            </a:r>
            <a:endParaRPr/>
          </a:p>
        </p:txBody>
      </p:sp>
      <p:sp>
        <p:nvSpPr>
          <p:cNvPr id="125" name="TextShape 2"/>
          <p:cNvSpPr txBox="1"/>
          <p:nvPr/>
        </p:nvSpPr>
        <p:spPr>
          <a:xfrm>
            <a:off x="457200" y="1600200"/>
            <a:ext cx="8229240" cy="499680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For the horizontal TPCs, try a new configuration: ‘encapsulated resistive anode with grounded mesh’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fr-FR" sz="2800">
                <a:solidFill>
                  <a:srgbClr val="000000"/>
                </a:solidFill>
                <a:latin typeface="Calibri"/>
              </a:rPr>
              <a:t>Charge spreading allows space point resolution improvement with less electronics channels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fr-FR" sz="2800">
                <a:solidFill>
                  <a:srgbClr val="000000"/>
                </a:solidFill>
                <a:latin typeface="Calibri"/>
              </a:rPr>
              <a:t>The protection provided by the resistive foil allows lighter Font End  Cards 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fr-FR" sz="2800">
                <a:solidFill>
                  <a:srgbClr val="000000"/>
                </a:solidFill>
                <a:latin typeface="Calibri"/>
              </a:rPr>
              <a:t>Less track distortions due to field inhomogeneity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fr-FR" sz="2800">
                <a:solidFill>
                  <a:srgbClr val="000000"/>
                </a:solidFill>
                <a:latin typeface="Calibri"/>
              </a:rPr>
              <a:t>Less sensitivity to noise</a:t>
            </a:r>
            <a:endParaRPr/>
          </a:p>
          <a:p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dE/dx might be marginally degraded (under study) 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few mm dead area on edges are necessary. </a:t>
            </a:r>
            <a:endParaRPr/>
          </a:p>
        </p:txBody>
      </p:sp>
      <p:sp>
        <p:nvSpPr>
          <p:cNvPr id="126" name="TextShape 3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127" name="TextShape 4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128" name="TextShape 5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1C22941F-D124-4B7F-A6AC-AD30909A8DE0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457200" y="116640"/>
            <a:ext cx="8434800" cy="935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Charge spreading technique</a:t>
            </a:r>
            <a:endParaRPr/>
          </a:p>
        </p:txBody>
      </p:sp>
      <p:pic>
        <p:nvPicPr>
          <p:cNvPr id="130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805720" y="1936080"/>
            <a:ext cx="2438280" cy="2606400"/>
          </a:xfrm>
          <a:prstGeom prst="rect">
            <a:avLst/>
          </a:prstGeom>
          <a:ln>
            <a:noFill/>
          </a:ln>
        </p:spPr>
      </p:pic>
      <p:sp>
        <p:nvSpPr>
          <p:cNvPr id="131" name="CustomShape 2"/>
          <p:cNvSpPr/>
          <p:nvPr/>
        </p:nvSpPr>
        <p:spPr>
          <a:xfrm>
            <a:off x="910800" y="2838960"/>
            <a:ext cx="3411000" cy="277200"/>
          </a:xfrm>
          <a:prstGeom prst="rect">
            <a:avLst/>
          </a:prstGeom>
          <a:solidFill>
            <a:srgbClr val="969696"/>
          </a:solidFill>
          <a:ln>
            <a:noFill/>
          </a:ln>
        </p:spPr>
      </p:sp>
      <p:sp>
        <p:nvSpPr>
          <p:cNvPr id="132" name="CustomShape 3"/>
          <p:cNvSpPr/>
          <p:nvPr/>
        </p:nvSpPr>
        <p:spPr>
          <a:xfrm>
            <a:off x="910800" y="3110400"/>
            <a:ext cx="3411000" cy="213840"/>
          </a:xfrm>
          <a:prstGeom prst="rect">
            <a:avLst/>
          </a:prstGeom>
          <a:solidFill>
            <a:srgbClr val="e6b9b8"/>
          </a:solidFill>
          <a:ln w="9360">
            <a:noFill/>
          </a:ln>
        </p:spPr>
      </p:sp>
      <p:sp>
        <p:nvSpPr>
          <p:cNvPr id="133" name="Line 4"/>
          <p:cNvSpPr/>
          <p:nvPr/>
        </p:nvSpPr>
        <p:spPr>
          <a:xfrm>
            <a:off x="546840" y="2995200"/>
            <a:ext cx="357480" cy="216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sp>
        <p:nvSpPr>
          <p:cNvPr id="134" name="Line 5"/>
          <p:cNvSpPr/>
          <p:nvPr/>
        </p:nvSpPr>
        <p:spPr>
          <a:xfrm flipV="1">
            <a:off x="554760" y="3001320"/>
            <a:ext cx="1440" cy="60624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sp>
        <p:nvSpPr>
          <p:cNvPr id="135" name="Line 6"/>
          <p:cNvSpPr/>
          <p:nvPr/>
        </p:nvSpPr>
        <p:spPr>
          <a:xfrm>
            <a:off x="373680" y="3288600"/>
            <a:ext cx="341640" cy="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sp>
        <p:nvSpPr>
          <p:cNvPr id="136" name="Line 7"/>
          <p:cNvSpPr/>
          <p:nvPr/>
        </p:nvSpPr>
        <p:spPr>
          <a:xfrm>
            <a:off x="425520" y="3385800"/>
            <a:ext cx="256680" cy="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sp>
        <p:nvSpPr>
          <p:cNvPr id="137" name="Line 8"/>
          <p:cNvSpPr/>
          <p:nvPr/>
        </p:nvSpPr>
        <p:spPr>
          <a:xfrm>
            <a:off x="466560" y="3483000"/>
            <a:ext cx="169920" cy="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sp>
        <p:nvSpPr>
          <p:cNvPr id="138" name="CustomShape 9"/>
          <p:cNvSpPr/>
          <p:nvPr/>
        </p:nvSpPr>
        <p:spPr>
          <a:xfrm>
            <a:off x="972000" y="3318480"/>
            <a:ext cx="599760" cy="172080"/>
          </a:xfrm>
          <a:prstGeom prst="rect">
            <a:avLst/>
          </a:prstGeom>
          <a:solidFill>
            <a:srgbClr val="31859c"/>
          </a:solidFill>
          <a:ln w="9360">
            <a:noFill/>
          </a:ln>
        </p:spPr>
      </p:sp>
      <p:sp>
        <p:nvSpPr>
          <p:cNvPr id="139" name="CustomShape 10"/>
          <p:cNvSpPr/>
          <p:nvPr/>
        </p:nvSpPr>
        <p:spPr>
          <a:xfrm>
            <a:off x="1833120" y="3318480"/>
            <a:ext cx="409680" cy="172080"/>
          </a:xfrm>
          <a:prstGeom prst="rect">
            <a:avLst/>
          </a:prstGeom>
          <a:solidFill>
            <a:srgbClr val="000000"/>
          </a:solidFill>
          <a:ln>
            <a:noFill/>
          </a:ln>
        </p:spPr>
      </p:sp>
      <p:sp>
        <p:nvSpPr>
          <p:cNvPr id="140" name="CustomShape 11"/>
          <p:cNvSpPr/>
          <p:nvPr/>
        </p:nvSpPr>
        <p:spPr>
          <a:xfrm>
            <a:off x="1655280" y="3318480"/>
            <a:ext cx="599760" cy="172080"/>
          </a:xfrm>
          <a:prstGeom prst="rect">
            <a:avLst/>
          </a:prstGeom>
          <a:solidFill>
            <a:srgbClr val="31859c"/>
          </a:solidFill>
          <a:ln w="9360">
            <a:noFill/>
          </a:ln>
        </p:spPr>
      </p:sp>
      <p:sp>
        <p:nvSpPr>
          <p:cNvPr id="141" name="CustomShape 12"/>
          <p:cNvSpPr/>
          <p:nvPr/>
        </p:nvSpPr>
        <p:spPr>
          <a:xfrm>
            <a:off x="2339640" y="3318480"/>
            <a:ext cx="595440" cy="172080"/>
          </a:xfrm>
          <a:prstGeom prst="rect">
            <a:avLst/>
          </a:prstGeom>
          <a:solidFill>
            <a:srgbClr val="31859c"/>
          </a:solidFill>
          <a:ln w="9360">
            <a:noFill/>
          </a:ln>
        </p:spPr>
      </p:sp>
      <p:sp>
        <p:nvSpPr>
          <p:cNvPr id="142" name="CustomShape 13"/>
          <p:cNvSpPr/>
          <p:nvPr/>
        </p:nvSpPr>
        <p:spPr>
          <a:xfrm>
            <a:off x="3024360" y="3318480"/>
            <a:ext cx="596880" cy="172080"/>
          </a:xfrm>
          <a:prstGeom prst="rect">
            <a:avLst/>
          </a:prstGeom>
          <a:solidFill>
            <a:srgbClr val="31859c"/>
          </a:solidFill>
          <a:ln w="9360">
            <a:noFill/>
          </a:ln>
        </p:spPr>
      </p:sp>
      <p:sp>
        <p:nvSpPr>
          <p:cNvPr id="143" name="CustomShape 14"/>
          <p:cNvSpPr/>
          <p:nvPr/>
        </p:nvSpPr>
        <p:spPr>
          <a:xfrm>
            <a:off x="3707640" y="3318480"/>
            <a:ext cx="602640" cy="172080"/>
          </a:xfrm>
          <a:prstGeom prst="rect">
            <a:avLst/>
          </a:prstGeom>
          <a:solidFill>
            <a:srgbClr val="31859c"/>
          </a:solidFill>
          <a:ln w="9360">
            <a:noFill/>
          </a:ln>
        </p:spPr>
      </p:sp>
      <p:sp>
        <p:nvSpPr>
          <p:cNvPr id="144" name="CustomShape 15"/>
          <p:cNvSpPr/>
          <p:nvPr/>
        </p:nvSpPr>
        <p:spPr>
          <a:xfrm>
            <a:off x="883800" y="3475080"/>
            <a:ext cx="3478680" cy="336600"/>
          </a:xfrm>
          <a:prstGeom prst="rect">
            <a:avLst/>
          </a:prstGeom>
          <a:ln w="12600">
            <a:solidFill>
              <a:srgbClr val="333333"/>
            </a:solidFill>
            <a:miter/>
          </a:ln>
        </p:spPr>
      </p:sp>
      <p:sp>
        <p:nvSpPr>
          <p:cNvPr id="145" name="CustomShape 16"/>
          <p:cNvSpPr/>
          <p:nvPr/>
        </p:nvSpPr>
        <p:spPr>
          <a:xfrm>
            <a:off x="879120" y="2383200"/>
            <a:ext cx="341280" cy="43200"/>
          </a:xfrm>
          <a:prstGeom prst="rect">
            <a:avLst/>
          </a:prstGeom>
          <a:solidFill>
            <a:srgbClr val="000099"/>
          </a:solidFill>
          <a:ln>
            <a:noFill/>
          </a:ln>
        </p:spPr>
      </p:sp>
      <p:sp>
        <p:nvSpPr>
          <p:cNvPr id="146" name="CustomShape 17"/>
          <p:cNvSpPr/>
          <p:nvPr/>
        </p:nvSpPr>
        <p:spPr>
          <a:xfrm>
            <a:off x="1323000" y="2383200"/>
            <a:ext cx="341280" cy="43200"/>
          </a:xfrm>
          <a:prstGeom prst="rect">
            <a:avLst/>
          </a:prstGeom>
          <a:solidFill>
            <a:srgbClr val="000099"/>
          </a:solidFill>
          <a:ln>
            <a:noFill/>
          </a:ln>
        </p:spPr>
      </p:sp>
      <p:sp>
        <p:nvSpPr>
          <p:cNvPr id="147" name="CustomShape 18"/>
          <p:cNvSpPr/>
          <p:nvPr/>
        </p:nvSpPr>
        <p:spPr>
          <a:xfrm>
            <a:off x="1766880" y="2383200"/>
            <a:ext cx="341280" cy="43200"/>
          </a:xfrm>
          <a:prstGeom prst="rect">
            <a:avLst/>
          </a:prstGeom>
          <a:solidFill>
            <a:srgbClr val="000099"/>
          </a:solidFill>
          <a:ln>
            <a:noFill/>
          </a:ln>
        </p:spPr>
      </p:sp>
      <p:sp>
        <p:nvSpPr>
          <p:cNvPr id="148" name="CustomShape 19"/>
          <p:cNvSpPr/>
          <p:nvPr/>
        </p:nvSpPr>
        <p:spPr>
          <a:xfrm>
            <a:off x="3097080" y="2383200"/>
            <a:ext cx="341280" cy="43200"/>
          </a:xfrm>
          <a:prstGeom prst="rect">
            <a:avLst/>
          </a:prstGeom>
          <a:solidFill>
            <a:srgbClr val="000099"/>
          </a:solidFill>
          <a:ln>
            <a:noFill/>
          </a:ln>
        </p:spPr>
      </p:sp>
      <p:sp>
        <p:nvSpPr>
          <p:cNvPr id="149" name="CustomShape 20"/>
          <p:cNvSpPr/>
          <p:nvPr/>
        </p:nvSpPr>
        <p:spPr>
          <a:xfrm>
            <a:off x="3539520" y="2383200"/>
            <a:ext cx="341280" cy="43200"/>
          </a:xfrm>
          <a:prstGeom prst="rect">
            <a:avLst/>
          </a:prstGeom>
          <a:solidFill>
            <a:srgbClr val="000099"/>
          </a:solidFill>
          <a:ln>
            <a:noFill/>
          </a:ln>
        </p:spPr>
      </p:sp>
      <p:sp>
        <p:nvSpPr>
          <p:cNvPr id="150" name="CustomShape 21"/>
          <p:cNvSpPr/>
          <p:nvPr/>
        </p:nvSpPr>
        <p:spPr>
          <a:xfrm>
            <a:off x="3983400" y="2383200"/>
            <a:ext cx="341280" cy="43200"/>
          </a:xfrm>
          <a:prstGeom prst="rect">
            <a:avLst/>
          </a:prstGeom>
          <a:solidFill>
            <a:srgbClr val="000099"/>
          </a:solidFill>
          <a:ln>
            <a:noFill/>
          </a:ln>
        </p:spPr>
      </p:sp>
      <p:sp>
        <p:nvSpPr>
          <p:cNvPr id="151" name="CustomShape 22"/>
          <p:cNvSpPr/>
          <p:nvPr/>
        </p:nvSpPr>
        <p:spPr>
          <a:xfrm>
            <a:off x="2209320" y="2383200"/>
            <a:ext cx="341280" cy="43200"/>
          </a:xfrm>
          <a:prstGeom prst="rect">
            <a:avLst/>
          </a:prstGeom>
          <a:solidFill>
            <a:srgbClr val="000099"/>
          </a:solidFill>
          <a:ln>
            <a:noFill/>
          </a:ln>
        </p:spPr>
      </p:sp>
      <p:sp>
        <p:nvSpPr>
          <p:cNvPr id="152" name="CustomShape 23"/>
          <p:cNvSpPr/>
          <p:nvPr/>
        </p:nvSpPr>
        <p:spPr>
          <a:xfrm>
            <a:off x="2653200" y="2383200"/>
            <a:ext cx="341280" cy="43200"/>
          </a:xfrm>
          <a:prstGeom prst="rect">
            <a:avLst/>
          </a:prstGeom>
          <a:solidFill>
            <a:srgbClr val="000099"/>
          </a:solidFill>
          <a:ln>
            <a:noFill/>
          </a:ln>
        </p:spPr>
      </p:sp>
      <p:sp>
        <p:nvSpPr>
          <p:cNvPr id="153" name="CustomShape 24"/>
          <p:cNvSpPr/>
          <p:nvPr/>
        </p:nvSpPr>
        <p:spPr>
          <a:xfrm>
            <a:off x="960480" y="3161160"/>
            <a:ext cx="811440" cy="378000"/>
          </a:xfrm>
          <a:prstGeom prst="rect">
            <a:avLst/>
          </a:prstGeom>
          <a:noFill/>
          <a:ln w="12600">
            <a:noFill/>
          </a:ln>
        </p:spPr>
        <p:txBody>
          <a:bodyPr lIns="72720" rIns="72720" tIns="36360" bIns="36360"/>
          <a:p>
            <a:pPr>
              <a:lnSpc>
                <a:spcPct val="100000"/>
              </a:lnSpc>
            </a:pPr>
            <a:r>
              <a:rPr b="1" lang="en-US" sz="1200">
                <a:solidFill>
                  <a:srgbClr val="ffc000"/>
                </a:solidFill>
                <a:latin typeface="Calibri"/>
              </a:rPr>
              <a:t>pads</a:t>
            </a:r>
            <a:r>
              <a:rPr lang="en-US" sz="2000">
                <a:solidFill>
                  <a:srgbClr val="ffffff"/>
                </a:solidFill>
                <a:latin typeface="Calibri"/>
              </a:rPr>
              <a:t> </a:t>
            </a:r>
            <a:endParaRPr/>
          </a:p>
        </p:txBody>
      </p:sp>
      <p:sp>
        <p:nvSpPr>
          <p:cNvPr id="154" name="Line 25"/>
          <p:cNvSpPr/>
          <p:nvPr/>
        </p:nvSpPr>
        <p:spPr>
          <a:xfrm flipV="1">
            <a:off x="4645440" y="2976840"/>
            <a:ext cx="1440" cy="60624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sp>
        <p:nvSpPr>
          <p:cNvPr id="155" name="Line 26"/>
          <p:cNvSpPr/>
          <p:nvPr/>
        </p:nvSpPr>
        <p:spPr>
          <a:xfrm>
            <a:off x="4464360" y="3264120"/>
            <a:ext cx="341640" cy="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sp>
        <p:nvSpPr>
          <p:cNvPr id="156" name="Line 27"/>
          <p:cNvSpPr/>
          <p:nvPr/>
        </p:nvSpPr>
        <p:spPr>
          <a:xfrm>
            <a:off x="4516200" y="3361320"/>
            <a:ext cx="256680" cy="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sp>
        <p:nvSpPr>
          <p:cNvPr id="157" name="Line 28"/>
          <p:cNvSpPr/>
          <p:nvPr/>
        </p:nvSpPr>
        <p:spPr>
          <a:xfrm>
            <a:off x="4557240" y="3458160"/>
            <a:ext cx="169920" cy="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sp>
        <p:nvSpPr>
          <p:cNvPr id="158" name="CustomShape 29"/>
          <p:cNvSpPr/>
          <p:nvPr/>
        </p:nvSpPr>
        <p:spPr>
          <a:xfrm>
            <a:off x="3497400" y="2046600"/>
            <a:ext cx="1024920" cy="392400"/>
          </a:xfrm>
          <a:prstGeom prst="rect">
            <a:avLst/>
          </a:prstGeom>
          <a:noFill/>
          <a:ln>
            <a:noFill/>
          </a:ln>
        </p:spPr>
        <p:txBody>
          <a:bodyPr lIns="72720" rIns="72720" tIns="36360" bIns="36360"/>
          <a:p>
            <a:pPr>
              <a:lnSpc>
                <a:spcPct val="100000"/>
              </a:lnSpc>
            </a:pPr>
            <a:r>
              <a:rPr b="1" lang="en-US" sz="2100">
                <a:solidFill>
                  <a:srgbClr val="f79646"/>
                </a:solidFill>
                <a:latin typeface="Arial"/>
              </a:rPr>
              <a:t>mesh</a:t>
            </a:r>
            <a:endParaRPr/>
          </a:p>
        </p:txBody>
      </p:sp>
      <p:sp>
        <p:nvSpPr>
          <p:cNvPr id="159" name="Line 30"/>
          <p:cNvSpPr/>
          <p:nvPr/>
        </p:nvSpPr>
        <p:spPr>
          <a:xfrm>
            <a:off x="4288680" y="2976840"/>
            <a:ext cx="357480" cy="1800"/>
          </a:xfrm>
          <a:prstGeom prst="line">
            <a:avLst/>
          </a:prstGeom>
          <a:ln w="25560">
            <a:solidFill>
              <a:srgbClr val="000000"/>
            </a:solidFill>
            <a:round/>
          </a:ln>
        </p:spPr>
      </p:sp>
      <p:sp>
        <p:nvSpPr>
          <p:cNvPr id="160" name="CustomShape 31"/>
          <p:cNvSpPr/>
          <p:nvPr/>
        </p:nvSpPr>
        <p:spPr>
          <a:xfrm flipH="1" flipV="1" rot="5400000">
            <a:off x="4011120" y="2634480"/>
            <a:ext cx="239040" cy="360"/>
          </a:xfrm>
          <a:prstGeom prst="straightConnector1">
            <a:avLst/>
          </a:prstGeom>
          <a:noFill/>
          <a:ln w="15840">
            <a:solidFill>
              <a:srgbClr val="000000"/>
            </a:solidFill>
            <a:round/>
            <a:tailEnd len="med" type="arrow" w="med"/>
          </a:ln>
        </p:spPr>
      </p:sp>
      <p:sp>
        <p:nvSpPr>
          <p:cNvPr id="161" name="CustomShape 32"/>
          <p:cNvSpPr/>
          <p:nvPr/>
        </p:nvSpPr>
        <p:spPr>
          <a:xfrm flipH="1" flipV="1" rot="5400000">
            <a:off x="4395600" y="2656800"/>
            <a:ext cx="239040" cy="360"/>
          </a:xfrm>
          <a:prstGeom prst="straightConnector1">
            <a:avLst/>
          </a:prstGeom>
          <a:noFill/>
          <a:ln w="15840">
            <a:solidFill>
              <a:srgbClr val="000000"/>
            </a:solidFill>
            <a:round/>
            <a:tailEnd len="med" type="arrow" w="med"/>
          </a:ln>
        </p:spPr>
      </p:sp>
      <p:sp>
        <p:nvSpPr>
          <p:cNvPr id="162" name="CustomShape 33"/>
          <p:cNvSpPr/>
          <p:nvPr/>
        </p:nvSpPr>
        <p:spPr>
          <a:xfrm>
            <a:off x="4128840" y="2404080"/>
            <a:ext cx="44280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2400">
                <a:solidFill>
                  <a:srgbClr val="ff0000"/>
                </a:solidFill>
                <a:latin typeface="Arial"/>
              </a:rPr>
              <a:t>E</a:t>
            </a:r>
            <a:endParaRPr/>
          </a:p>
        </p:txBody>
      </p:sp>
      <p:sp>
        <p:nvSpPr>
          <p:cNvPr id="163" name="CustomShape 34"/>
          <p:cNvSpPr/>
          <p:nvPr/>
        </p:nvSpPr>
        <p:spPr>
          <a:xfrm>
            <a:off x="4516200" y="2404080"/>
            <a:ext cx="432360" cy="45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n-US" sz="2400">
                <a:solidFill>
                  <a:srgbClr val="ff0000"/>
                </a:solidFill>
                <a:latin typeface="Arial"/>
              </a:rPr>
              <a:t>B</a:t>
            </a:r>
            <a:endParaRPr/>
          </a:p>
        </p:txBody>
      </p:sp>
      <p:sp>
        <p:nvSpPr>
          <p:cNvPr id="164" name="CustomShape 35"/>
          <p:cNvSpPr/>
          <p:nvPr/>
        </p:nvSpPr>
        <p:spPr>
          <a:xfrm>
            <a:off x="909360" y="2539080"/>
            <a:ext cx="2804040" cy="254880"/>
          </a:xfrm>
          <a:prstGeom prst="rect">
            <a:avLst/>
          </a:prstGeom>
          <a:noFill/>
          <a:ln>
            <a:noFill/>
          </a:ln>
        </p:spPr>
        <p:txBody>
          <a:bodyPr lIns="72720" rIns="72720" tIns="36360" bIns="36360"/>
          <a:p>
            <a:pPr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Arial"/>
              </a:rPr>
              <a:t>~100</a:t>
            </a:r>
            <a:r>
              <a:rPr b="1" lang="en-US" sz="1200">
                <a:solidFill>
                  <a:srgbClr val="000000"/>
                </a:solidFill>
                <a:latin typeface="Symbol"/>
              </a:rPr>
              <a:t></a:t>
            </a:r>
            <a:r>
              <a:rPr b="1" lang="en-US" sz="1200">
                <a:solidFill>
                  <a:srgbClr val="000000"/>
                </a:solidFill>
                <a:latin typeface="Arial"/>
              </a:rPr>
              <a:t>m Amplification gap: </a:t>
            </a:r>
            <a:endParaRPr/>
          </a:p>
        </p:txBody>
      </p:sp>
      <p:sp>
        <p:nvSpPr>
          <p:cNvPr id="165" name="CustomShape 36"/>
          <p:cNvSpPr/>
          <p:nvPr/>
        </p:nvSpPr>
        <p:spPr>
          <a:xfrm>
            <a:off x="968400" y="2826360"/>
            <a:ext cx="2804040" cy="255600"/>
          </a:xfrm>
          <a:prstGeom prst="rect">
            <a:avLst/>
          </a:prstGeom>
          <a:noFill/>
          <a:ln>
            <a:noFill/>
          </a:ln>
        </p:spPr>
        <p:txBody>
          <a:bodyPr lIns="72720" rIns="72720" tIns="36360" bIns="36360"/>
          <a:p>
            <a:pPr>
              <a:lnSpc>
                <a:spcPct val="100000"/>
              </a:lnSpc>
            </a:pPr>
            <a:r>
              <a:rPr b="1" lang="en-US" sz="1200">
                <a:solidFill>
                  <a:srgbClr val="000000"/>
                </a:solidFill>
                <a:latin typeface="Arial"/>
              </a:rPr>
              <a:t>resistive foil: ~75</a:t>
            </a:r>
            <a:r>
              <a:rPr b="1" lang="en-US" sz="1200">
                <a:solidFill>
                  <a:srgbClr val="000000"/>
                </a:solidFill>
                <a:latin typeface="Symbol"/>
              </a:rPr>
              <a:t></a:t>
            </a:r>
            <a:r>
              <a:rPr b="1" lang="en-US" sz="1200">
                <a:solidFill>
                  <a:srgbClr val="000000"/>
                </a:solidFill>
                <a:latin typeface="Arial"/>
              </a:rPr>
              <a:t>m</a:t>
            </a:r>
            <a:endParaRPr/>
          </a:p>
        </p:txBody>
      </p:sp>
      <p:sp>
        <p:nvSpPr>
          <p:cNvPr id="166" name="CustomShape 37"/>
          <p:cNvSpPr/>
          <p:nvPr/>
        </p:nvSpPr>
        <p:spPr>
          <a:xfrm>
            <a:off x="968400" y="3085200"/>
            <a:ext cx="1796760" cy="255600"/>
          </a:xfrm>
          <a:prstGeom prst="rect">
            <a:avLst/>
          </a:prstGeom>
          <a:noFill/>
          <a:ln>
            <a:noFill/>
          </a:ln>
        </p:spPr>
        <p:txBody>
          <a:bodyPr lIns="72720" rIns="72720" tIns="36360" bIns="36360"/>
          <a:p>
            <a:pPr>
              <a:lnSpc>
                <a:spcPct val="100000"/>
              </a:lnSpc>
            </a:pPr>
            <a:r>
              <a:rPr b="1" lang="en-US" sz="1200">
                <a:solidFill>
                  <a:srgbClr val="0000ff"/>
                </a:solidFill>
                <a:latin typeface="Arial"/>
              </a:rPr>
              <a:t>insulator: ~100</a:t>
            </a:r>
            <a:r>
              <a:rPr b="1" lang="en-US" sz="1200">
                <a:solidFill>
                  <a:srgbClr val="0000ff"/>
                </a:solidFill>
                <a:latin typeface="Symbol"/>
              </a:rPr>
              <a:t></a:t>
            </a:r>
            <a:r>
              <a:rPr b="1" lang="en-US" sz="1200">
                <a:solidFill>
                  <a:srgbClr val="0000ff"/>
                </a:solidFill>
                <a:latin typeface="Arial"/>
              </a:rPr>
              <a:t>m</a:t>
            </a:r>
            <a:endParaRPr/>
          </a:p>
        </p:txBody>
      </p:sp>
      <p:sp>
        <p:nvSpPr>
          <p:cNvPr id="167" name="CustomShape 38"/>
          <p:cNvSpPr/>
          <p:nvPr/>
        </p:nvSpPr>
        <p:spPr>
          <a:xfrm>
            <a:off x="1526040" y="4435920"/>
            <a:ext cx="3765600" cy="360"/>
          </a:xfrm>
          <a:prstGeom prst="straightConnector1">
            <a:avLst/>
          </a:prstGeom>
          <a:noFill/>
          <a:ln w="9360">
            <a:solidFill>
              <a:srgbClr val="002060"/>
            </a:solidFill>
            <a:round/>
            <a:tailEnd len="med" type="arrow" w="med"/>
          </a:ln>
        </p:spPr>
      </p:sp>
      <p:sp>
        <p:nvSpPr>
          <p:cNvPr id="168" name="CustomShape 39"/>
          <p:cNvSpPr/>
          <p:nvPr/>
        </p:nvSpPr>
        <p:spPr>
          <a:xfrm flipV="1">
            <a:off x="1533240" y="3680640"/>
            <a:ext cx="360" cy="754200"/>
          </a:xfrm>
          <a:prstGeom prst="straightConnector1">
            <a:avLst/>
          </a:prstGeom>
          <a:noFill/>
          <a:ln w="9360">
            <a:solidFill>
              <a:srgbClr val="002060"/>
            </a:solidFill>
            <a:round/>
            <a:tailEnd len="med" type="arrow" w="med"/>
          </a:ln>
        </p:spPr>
      </p:sp>
      <p:sp>
        <p:nvSpPr>
          <p:cNvPr id="169" name="CustomShape 40"/>
          <p:cNvSpPr/>
          <p:nvPr/>
        </p:nvSpPr>
        <p:spPr>
          <a:xfrm>
            <a:off x="3063240" y="3879360"/>
            <a:ext cx="590760" cy="557280"/>
          </a:xfrm>
          <a:prstGeom prst="rect">
            <a:avLst/>
          </a:prstGeom>
          <a:noFill/>
          <a:ln w="15840">
            <a:solidFill>
              <a:srgbClr val="00b0f0"/>
            </a:solidFill>
            <a:round/>
          </a:ln>
        </p:spPr>
      </p:sp>
      <p:sp>
        <p:nvSpPr>
          <p:cNvPr id="170" name="CustomShape 41"/>
          <p:cNvSpPr/>
          <p:nvPr/>
        </p:nvSpPr>
        <p:spPr>
          <a:xfrm>
            <a:off x="3760200" y="3879360"/>
            <a:ext cx="590760" cy="557280"/>
          </a:xfrm>
          <a:prstGeom prst="rect">
            <a:avLst/>
          </a:prstGeom>
          <a:noFill/>
          <a:ln w="15840">
            <a:solidFill>
              <a:srgbClr val="00b0f0"/>
            </a:solidFill>
            <a:round/>
          </a:ln>
        </p:spPr>
      </p:sp>
      <p:sp>
        <p:nvSpPr>
          <p:cNvPr id="171" name="CustomShape 42"/>
          <p:cNvSpPr/>
          <p:nvPr/>
        </p:nvSpPr>
        <p:spPr>
          <a:xfrm>
            <a:off x="4446000" y="3879360"/>
            <a:ext cx="588960" cy="557280"/>
          </a:xfrm>
          <a:prstGeom prst="rect">
            <a:avLst/>
          </a:prstGeom>
          <a:noFill/>
          <a:ln w="15840">
            <a:solidFill>
              <a:srgbClr val="00b0f0"/>
            </a:solidFill>
            <a:round/>
          </a:ln>
        </p:spPr>
      </p:sp>
      <p:sp>
        <p:nvSpPr>
          <p:cNvPr id="172" name="CustomShape 43"/>
          <p:cNvSpPr/>
          <p:nvPr/>
        </p:nvSpPr>
        <p:spPr>
          <a:xfrm>
            <a:off x="2391840" y="3876840"/>
            <a:ext cx="588960" cy="555840"/>
          </a:xfrm>
          <a:prstGeom prst="rect">
            <a:avLst/>
          </a:prstGeom>
          <a:noFill/>
          <a:ln w="15840">
            <a:solidFill>
              <a:srgbClr val="00b0f0"/>
            </a:solidFill>
            <a:round/>
          </a:ln>
        </p:spPr>
      </p:sp>
      <p:sp>
        <p:nvSpPr>
          <p:cNvPr id="173" name="CustomShape 44"/>
          <p:cNvSpPr/>
          <p:nvPr/>
        </p:nvSpPr>
        <p:spPr>
          <a:xfrm>
            <a:off x="1720800" y="3879360"/>
            <a:ext cx="588960" cy="557280"/>
          </a:xfrm>
          <a:prstGeom prst="rect">
            <a:avLst/>
          </a:prstGeom>
          <a:noFill/>
          <a:ln w="15840">
            <a:solidFill>
              <a:srgbClr val="00b0f0"/>
            </a:solidFill>
            <a:round/>
          </a:ln>
        </p:spPr>
      </p:sp>
      <p:sp>
        <p:nvSpPr>
          <p:cNvPr id="174" name="CustomShape 45"/>
          <p:cNvSpPr/>
          <p:nvPr/>
        </p:nvSpPr>
        <p:spPr>
          <a:xfrm flipV="1">
            <a:off x="1928160" y="4430880"/>
            <a:ext cx="51840" cy="576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75" name="CustomShape 46"/>
          <p:cNvSpPr/>
          <p:nvPr/>
        </p:nvSpPr>
        <p:spPr>
          <a:xfrm flipH="1" flipV="1" rot="5400000">
            <a:off x="1985400" y="4407840"/>
            <a:ext cx="18000" cy="2736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76" name="CustomShape 47"/>
          <p:cNvSpPr/>
          <p:nvPr/>
        </p:nvSpPr>
        <p:spPr>
          <a:xfrm flipH="1" flipV="1" rot="5400000">
            <a:off x="2018880" y="4395960"/>
            <a:ext cx="4680" cy="259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77" name="CustomShape 48"/>
          <p:cNvSpPr/>
          <p:nvPr/>
        </p:nvSpPr>
        <p:spPr>
          <a:xfrm flipH="1" flipV="1" rot="5400000">
            <a:off x="2043000" y="4389480"/>
            <a:ext cx="9360" cy="259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78" name="CustomShape 49"/>
          <p:cNvSpPr/>
          <p:nvPr/>
        </p:nvSpPr>
        <p:spPr>
          <a:xfrm>
            <a:off x="2060640" y="4397760"/>
            <a:ext cx="53640" cy="36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79" name="CustomShape 50"/>
          <p:cNvSpPr/>
          <p:nvPr/>
        </p:nvSpPr>
        <p:spPr>
          <a:xfrm flipH="1" rot="5400000">
            <a:off x="2122920" y="4389840"/>
            <a:ext cx="9000" cy="259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80" name="CustomShape 51"/>
          <p:cNvSpPr/>
          <p:nvPr/>
        </p:nvSpPr>
        <p:spPr>
          <a:xfrm flipH="1" rot="5400000">
            <a:off x="2151000" y="4397040"/>
            <a:ext cx="4680" cy="259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81" name="CustomShape 52"/>
          <p:cNvSpPr/>
          <p:nvPr/>
        </p:nvSpPr>
        <p:spPr>
          <a:xfrm flipH="1" rot="5400000">
            <a:off x="2175120" y="4403880"/>
            <a:ext cx="9000" cy="259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82" name="CustomShape 53"/>
          <p:cNvSpPr/>
          <p:nvPr/>
        </p:nvSpPr>
        <p:spPr>
          <a:xfrm>
            <a:off x="2193120" y="4421520"/>
            <a:ext cx="53640" cy="90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83" name="CustomShape 54"/>
          <p:cNvSpPr/>
          <p:nvPr/>
        </p:nvSpPr>
        <p:spPr>
          <a:xfrm flipH="1" rot="5400000">
            <a:off x="2257200" y="4421160"/>
            <a:ext cx="5760" cy="259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84" name="CustomShape 55"/>
          <p:cNvSpPr/>
          <p:nvPr/>
        </p:nvSpPr>
        <p:spPr>
          <a:xfrm flipV="1">
            <a:off x="2504880" y="4420800"/>
            <a:ext cx="63360" cy="1224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85" name="CustomShape 56"/>
          <p:cNvSpPr/>
          <p:nvPr/>
        </p:nvSpPr>
        <p:spPr>
          <a:xfrm flipH="1" flipV="1" rot="5400000">
            <a:off x="2566440" y="4386600"/>
            <a:ext cx="34920" cy="3024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86" name="CustomShape 57"/>
          <p:cNvSpPr/>
          <p:nvPr/>
        </p:nvSpPr>
        <p:spPr>
          <a:xfrm flipH="1" flipV="1" rot="5400000">
            <a:off x="2610000" y="4365360"/>
            <a:ext cx="9360" cy="3024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87" name="CustomShape 58"/>
          <p:cNvSpPr/>
          <p:nvPr/>
        </p:nvSpPr>
        <p:spPr>
          <a:xfrm flipH="1" flipV="1" rot="5400000">
            <a:off x="2637000" y="4349520"/>
            <a:ext cx="18720" cy="324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88" name="CustomShape 59"/>
          <p:cNvSpPr/>
          <p:nvPr/>
        </p:nvSpPr>
        <p:spPr>
          <a:xfrm>
            <a:off x="2662560" y="4356360"/>
            <a:ext cx="61200" cy="144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89" name="CustomShape 60"/>
          <p:cNvSpPr/>
          <p:nvPr/>
        </p:nvSpPr>
        <p:spPr>
          <a:xfrm flipH="1" rot="5400000">
            <a:off x="2730600" y="4352040"/>
            <a:ext cx="17280" cy="3024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90" name="CustomShape 61"/>
          <p:cNvSpPr/>
          <p:nvPr/>
        </p:nvSpPr>
        <p:spPr>
          <a:xfrm flipH="1" rot="5400000">
            <a:off x="2766600" y="4364280"/>
            <a:ext cx="9360" cy="324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91" name="CustomShape 62"/>
          <p:cNvSpPr/>
          <p:nvPr/>
        </p:nvSpPr>
        <p:spPr>
          <a:xfrm flipH="1" rot="5400000">
            <a:off x="2793960" y="4379040"/>
            <a:ext cx="17640" cy="3024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92" name="CustomShape 63"/>
          <p:cNvSpPr/>
          <p:nvPr/>
        </p:nvSpPr>
        <p:spPr>
          <a:xfrm>
            <a:off x="2818440" y="4403160"/>
            <a:ext cx="63360" cy="1728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93" name="CustomShape 64"/>
          <p:cNvSpPr/>
          <p:nvPr/>
        </p:nvSpPr>
        <p:spPr>
          <a:xfrm flipH="1" rot="5400000">
            <a:off x="2891160" y="4412160"/>
            <a:ext cx="12240" cy="3024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94" name="CustomShape 65"/>
          <p:cNvSpPr/>
          <p:nvPr/>
        </p:nvSpPr>
        <p:spPr>
          <a:xfrm flipV="1">
            <a:off x="3097800" y="4363200"/>
            <a:ext cx="56160" cy="7344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95" name="CustomShape 66"/>
          <p:cNvSpPr/>
          <p:nvPr/>
        </p:nvSpPr>
        <p:spPr>
          <a:xfrm flipH="1" flipV="1" rot="5400000">
            <a:off x="3061080" y="4242240"/>
            <a:ext cx="212760" cy="270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96" name="CustomShape 67"/>
          <p:cNvSpPr/>
          <p:nvPr/>
        </p:nvSpPr>
        <p:spPr>
          <a:xfrm flipH="1" flipV="1" rot="5400000">
            <a:off x="3166200" y="4107600"/>
            <a:ext cx="56880" cy="270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97" name="CustomShape 68"/>
          <p:cNvSpPr/>
          <p:nvPr/>
        </p:nvSpPr>
        <p:spPr>
          <a:xfrm flipH="1" flipV="1" rot="5400000">
            <a:off x="3166560" y="4020840"/>
            <a:ext cx="114480" cy="288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98" name="CustomShape 69"/>
          <p:cNvSpPr/>
          <p:nvPr/>
        </p:nvSpPr>
        <p:spPr>
          <a:xfrm>
            <a:off x="3238200" y="3978000"/>
            <a:ext cx="54360" cy="936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199" name="CustomShape 70"/>
          <p:cNvSpPr/>
          <p:nvPr/>
        </p:nvSpPr>
        <p:spPr>
          <a:xfrm flipH="1" rot="5400000">
            <a:off x="3252960" y="4026960"/>
            <a:ext cx="104760" cy="270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00" name="CustomShape 71"/>
          <p:cNvSpPr/>
          <p:nvPr/>
        </p:nvSpPr>
        <p:spPr>
          <a:xfrm flipH="1" rot="5400000">
            <a:off x="3305880" y="4107240"/>
            <a:ext cx="56880" cy="288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01" name="CustomShape 72"/>
          <p:cNvSpPr/>
          <p:nvPr/>
        </p:nvSpPr>
        <p:spPr>
          <a:xfrm flipH="1" rot="5400000">
            <a:off x="3308760" y="4190040"/>
            <a:ext cx="106200" cy="270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02" name="CustomShape 73"/>
          <p:cNvSpPr/>
          <p:nvPr/>
        </p:nvSpPr>
        <p:spPr>
          <a:xfrm>
            <a:off x="3376440" y="4256640"/>
            <a:ext cx="56160" cy="1062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03" name="CustomShape 74"/>
          <p:cNvSpPr/>
          <p:nvPr/>
        </p:nvSpPr>
        <p:spPr>
          <a:xfrm flipH="1" rot="5400000">
            <a:off x="3408480" y="4386600"/>
            <a:ext cx="73440" cy="270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04" name="CustomShape 75"/>
          <p:cNvSpPr/>
          <p:nvPr/>
        </p:nvSpPr>
        <p:spPr>
          <a:xfrm flipV="1">
            <a:off x="3845520" y="4401360"/>
            <a:ext cx="57960" cy="27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05" name="CustomShape 76"/>
          <p:cNvSpPr/>
          <p:nvPr/>
        </p:nvSpPr>
        <p:spPr>
          <a:xfrm flipH="1" flipV="1" rot="5400000">
            <a:off x="3877560" y="4347720"/>
            <a:ext cx="79920" cy="27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06" name="CustomShape 77"/>
          <p:cNvSpPr/>
          <p:nvPr/>
        </p:nvSpPr>
        <p:spPr>
          <a:xfrm flipH="1" flipV="1" rot="5400000">
            <a:off x="3934800" y="4296600"/>
            <a:ext cx="21600" cy="27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07" name="CustomShape 78"/>
          <p:cNvSpPr/>
          <p:nvPr/>
        </p:nvSpPr>
        <p:spPr>
          <a:xfrm flipH="1" flipV="1" rot="5400000">
            <a:off x="3953160" y="4262400"/>
            <a:ext cx="42840" cy="2988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08" name="CustomShape 79"/>
          <p:cNvSpPr/>
          <p:nvPr/>
        </p:nvSpPr>
        <p:spPr>
          <a:xfrm>
            <a:off x="3990240" y="4256640"/>
            <a:ext cx="56160" cy="36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09" name="CustomShape 80"/>
          <p:cNvSpPr/>
          <p:nvPr/>
        </p:nvSpPr>
        <p:spPr>
          <a:xfrm flipH="1" rot="5400000">
            <a:off x="4040280" y="4266360"/>
            <a:ext cx="38880" cy="27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10" name="CustomShape 81"/>
          <p:cNvSpPr/>
          <p:nvPr/>
        </p:nvSpPr>
        <p:spPr>
          <a:xfrm flipH="1" rot="5400000">
            <a:off x="4078080" y="4295880"/>
            <a:ext cx="21600" cy="2988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11" name="CustomShape 82"/>
          <p:cNvSpPr/>
          <p:nvPr/>
        </p:nvSpPr>
        <p:spPr>
          <a:xfrm flipH="1" rot="5400000">
            <a:off x="4098600" y="4327920"/>
            <a:ext cx="39240" cy="27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12" name="CustomShape 83"/>
          <p:cNvSpPr/>
          <p:nvPr/>
        </p:nvSpPr>
        <p:spPr>
          <a:xfrm>
            <a:off x="4133160" y="4361400"/>
            <a:ext cx="57960" cy="3996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13" name="CustomShape 84"/>
          <p:cNvSpPr/>
          <p:nvPr/>
        </p:nvSpPr>
        <p:spPr>
          <a:xfrm flipH="1" rot="5400000">
            <a:off x="4190760" y="4402440"/>
            <a:ext cx="27720" cy="27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14" name="CustomShape 85"/>
          <p:cNvSpPr/>
          <p:nvPr/>
        </p:nvSpPr>
        <p:spPr>
          <a:xfrm flipV="1">
            <a:off x="4642560" y="4426200"/>
            <a:ext cx="57960" cy="61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15" name="CustomShape 86"/>
          <p:cNvSpPr/>
          <p:nvPr/>
        </p:nvSpPr>
        <p:spPr>
          <a:xfrm flipH="1" flipV="1" rot="5400000">
            <a:off x="4705920" y="4403160"/>
            <a:ext cx="17640" cy="27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16" name="CustomShape 87"/>
          <p:cNvSpPr/>
          <p:nvPr/>
        </p:nvSpPr>
        <p:spPr>
          <a:xfrm flipH="1" flipV="1" rot="5400000">
            <a:off x="4740120" y="4392000"/>
            <a:ext cx="5040" cy="27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17" name="CustomShape 88"/>
          <p:cNvSpPr/>
          <p:nvPr/>
        </p:nvSpPr>
        <p:spPr>
          <a:xfrm flipH="1" flipV="1" rot="5400000">
            <a:off x="4767480" y="4383000"/>
            <a:ext cx="9000" cy="2988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18" name="CustomShape 89"/>
          <p:cNvSpPr/>
          <p:nvPr/>
        </p:nvSpPr>
        <p:spPr>
          <a:xfrm>
            <a:off x="4787640" y="4394160"/>
            <a:ext cx="56160" cy="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19" name="CustomShape 90"/>
          <p:cNvSpPr/>
          <p:nvPr/>
        </p:nvSpPr>
        <p:spPr>
          <a:xfrm flipH="1" rot="5400000">
            <a:off x="4853160" y="4385520"/>
            <a:ext cx="7920" cy="27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20" name="CustomShape 91"/>
          <p:cNvSpPr/>
          <p:nvPr/>
        </p:nvSpPr>
        <p:spPr>
          <a:xfrm flipH="1" rot="5400000">
            <a:off x="4883760" y="4391280"/>
            <a:ext cx="5040" cy="2988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21" name="CustomShape 92"/>
          <p:cNvSpPr/>
          <p:nvPr/>
        </p:nvSpPr>
        <p:spPr>
          <a:xfrm flipH="1" rot="5400000">
            <a:off x="4911480" y="4399200"/>
            <a:ext cx="7920" cy="27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22" name="CustomShape 93"/>
          <p:cNvSpPr/>
          <p:nvPr/>
        </p:nvSpPr>
        <p:spPr>
          <a:xfrm>
            <a:off x="4930560" y="4417200"/>
            <a:ext cx="57960" cy="900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23" name="CustomShape 94"/>
          <p:cNvSpPr/>
          <p:nvPr/>
        </p:nvSpPr>
        <p:spPr>
          <a:xfrm flipH="1" rot="5400000">
            <a:off x="4999320" y="4416120"/>
            <a:ext cx="6120" cy="27720"/>
          </a:xfrm>
          <a:prstGeom prst="bentConnector3">
            <a:avLst>
              <a:gd name="adj1" fmla="val 50000"/>
            </a:avLst>
          </a:prstGeom>
          <a:noFill/>
          <a:ln w="15840">
            <a:solidFill>
              <a:srgbClr val="ff9900"/>
            </a:solidFill>
            <a:round/>
          </a:ln>
        </p:spPr>
      </p:sp>
      <p:sp>
        <p:nvSpPr>
          <p:cNvPr id="224" name="Line 95"/>
          <p:cNvSpPr/>
          <p:nvPr/>
        </p:nvSpPr>
        <p:spPr>
          <a:xfrm>
            <a:off x="3030480" y="1913040"/>
            <a:ext cx="720" cy="709200"/>
          </a:xfrm>
          <a:prstGeom prst="line">
            <a:avLst/>
          </a:prstGeom>
          <a:ln cap="rnd" w="38160">
            <a:solidFill>
              <a:srgbClr val="ffc000"/>
            </a:solidFill>
            <a:custDash>
              <a:ds d="106000" sp="106000"/>
            </a:custDash>
            <a:round/>
          </a:ln>
        </p:spPr>
      </p:sp>
      <p:sp>
        <p:nvSpPr>
          <p:cNvPr id="225" name="CustomShape 96"/>
          <p:cNvSpPr/>
          <p:nvPr/>
        </p:nvSpPr>
        <p:spPr>
          <a:xfrm>
            <a:off x="2981520" y="2581560"/>
            <a:ext cx="99720" cy="339120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 w="12600">
            <a:solidFill>
              <a:srgbClr val="ffc000"/>
            </a:solidFill>
            <a:miter/>
          </a:ln>
        </p:spPr>
      </p:sp>
      <p:sp>
        <p:nvSpPr>
          <p:cNvPr id="226" name="CustomShape 97"/>
          <p:cNvSpPr/>
          <p:nvPr/>
        </p:nvSpPr>
        <p:spPr>
          <a:xfrm rot="5400000">
            <a:off x="2982240" y="2806560"/>
            <a:ext cx="127800" cy="902880"/>
          </a:xfrm>
          <a:prstGeom prst="leftBracket">
            <a:avLst>
              <a:gd name="adj" fmla="val 284981"/>
            </a:avLst>
          </a:prstGeom>
          <a:solidFill>
            <a:srgbClr val="ffc000"/>
          </a:solidFill>
          <a:ln w="12600">
            <a:solidFill>
              <a:srgbClr val="ffc000"/>
            </a:solidFill>
            <a:round/>
          </a:ln>
        </p:spPr>
      </p:sp>
      <p:sp>
        <p:nvSpPr>
          <p:cNvPr id="227" name="CustomShape 98"/>
          <p:cNvSpPr/>
          <p:nvPr/>
        </p:nvSpPr>
        <p:spPr>
          <a:xfrm rot="16200000">
            <a:off x="2962080" y="2590920"/>
            <a:ext cx="167040" cy="816840"/>
          </a:xfrm>
          <a:prstGeom prst="leftBracket">
            <a:avLst>
              <a:gd name="adj" fmla="val 188940"/>
            </a:avLst>
          </a:prstGeom>
          <a:solidFill>
            <a:srgbClr val="ffc000"/>
          </a:solidFill>
          <a:ln w="12600">
            <a:solidFill>
              <a:srgbClr val="ffc000"/>
            </a:solidFill>
            <a:round/>
          </a:ln>
        </p:spPr>
      </p:sp>
      <p:sp>
        <p:nvSpPr>
          <p:cNvPr id="228" name="CustomShape 99"/>
          <p:cNvSpPr/>
          <p:nvPr/>
        </p:nvSpPr>
        <p:spPr>
          <a:xfrm>
            <a:off x="466920" y="1196640"/>
            <a:ext cx="712908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Continuous RC network shares evenly the charge among several pads</a:t>
            </a:r>
            <a:endParaRPr/>
          </a:p>
        </p:txBody>
      </p:sp>
      <p:pic>
        <p:nvPicPr>
          <p:cNvPr id="229" name="Picture 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7640" y="4774680"/>
            <a:ext cx="3465000" cy="1390320"/>
          </a:xfrm>
          <a:prstGeom prst="rect">
            <a:avLst/>
          </a:prstGeom>
          <a:ln>
            <a:noFill/>
          </a:ln>
        </p:spPr>
      </p:pic>
      <p:sp>
        <p:nvSpPr>
          <p:cNvPr id="230" name="CustomShape 100"/>
          <p:cNvSpPr/>
          <p:nvPr/>
        </p:nvSpPr>
        <p:spPr>
          <a:xfrm>
            <a:off x="4068000" y="4988520"/>
            <a:ext cx="652320" cy="31248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25560">
            <a:solidFill>
              <a:srgbClr val="3a5f8b"/>
            </a:solidFill>
            <a:round/>
          </a:ln>
        </p:spPr>
      </p:sp>
      <p:sp>
        <p:nvSpPr>
          <p:cNvPr id="231" name="CustomShape 101"/>
          <p:cNvSpPr/>
          <p:nvPr/>
        </p:nvSpPr>
        <p:spPr>
          <a:xfrm>
            <a:off x="4989240" y="4725000"/>
            <a:ext cx="3903120" cy="2047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Gaussian spreading as a function of time with </a:t>
            </a:r>
            <a:r>
              <a:rPr lang="en-US">
                <a:solidFill>
                  <a:srgbClr val="000000"/>
                </a:solidFill>
                <a:latin typeface="Symbol"/>
              </a:rPr>
              <a:t>s</a:t>
            </a:r>
            <a:r>
              <a:rPr lang="en-US" baseline="-25000">
                <a:solidFill>
                  <a:srgbClr val="000000"/>
                </a:solidFill>
                <a:latin typeface="Calibri"/>
              </a:rPr>
              <a:t>r</a:t>
            </a:r>
            <a:r>
              <a:rPr lang="en-US">
                <a:solidFill>
                  <a:srgbClr val="000000"/>
                </a:solidFill>
                <a:latin typeface="Calibri"/>
              </a:rPr>
              <a:t> = sqrt(2t/RC)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t~shaping~few 100 ns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RC =  180 R(M</a:t>
            </a:r>
            <a:r>
              <a:rPr lang="en-US">
                <a:solidFill>
                  <a:srgbClr val="000000"/>
                </a:solidFill>
                <a:latin typeface="Symbol"/>
              </a:rPr>
              <a:t>W</a:t>
            </a:r>
            <a:r>
              <a:rPr lang="en-US">
                <a:solidFill>
                  <a:srgbClr val="000000"/>
                </a:solidFill>
                <a:latin typeface="Calibri"/>
              </a:rPr>
              <a:t>) /(d/175µ) ns/mm²</a:t>
            </a:r>
            <a:endParaRPr/>
          </a:p>
        </p:txBody>
      </p:sp>
      <p:sp>
        <p:nvSpPr>
          <p:cNvPr id="232" name="TextShape 102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233" name="TextShape 103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234" name="TextShape 104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AC72A1A-4CBD-4169-8828-50F6D94D2EC7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nodeType="after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0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nodeType="afterEffect" fill="hold" presetClass="entr" presetID="2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 additive="repl">
                                        <p:cTn id="14" dur="75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Dimensioning</a:t>
            </a:r>
            <a:endParaRPr/>
          </a:p>
        </p:txBody>
      </p:sp>
      <p:sp>
        <p:nvSpPr>
          <p:cNvPr id="23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fr-FR" sz="3200">
                <a:solidFill>
                  <a:srgbClr val="000000"/>
                </a:solidFill>
                <a:latin typeface="Calibri"/>
              </a:rPr>
              <a:t>Choose adequately R (per square) and C (per unit of surface) to spread enough and still protect against spark, without suppressing too much the signal.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37" name="TextShape 3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238" name="TextShape 4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239" name="TextShape 5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90FBEA0-5928-4B4E-A0A2-C2B484AB98C3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pic>
        <p:nvPicPr>
          <p:cNvPr id="240" name="Image 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755640" y="3701880"/>
            <a:ext cx="3672000" cy="2705760"/>
          </a:xfrm>
          <a:prstGeom prst="rect">
            <a:avLst/>
          </a:prstGeom>
          <a:ln>
            <a:noFill/>
          </a:ln>
        </p:spPr>
      </p:pic>
      <p:sp>
        <p:nvSpPr>
          <p:cNvPr id="241" name="CustomShape 6"/>
          <p:cNvSpPr/>
          <p:nvPr/>
        </p:nvSpPr>
        <p:spPr>
          <a:xfrm>
            <a:off x="4788000" y="3701880"/>
            <a:ext cx="3816000" cy="28328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Pad-Response Function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Symbol"/>
              <a:buChar char="s"/>
            </a:pPr>
            <a:r>
              <a:rPr lang="en-US">
                <a:solidFill>
                  <a:srgbClr val="000000"/>
                </a:solidFill>
                <a:latin typeface="Calibri"/>
              </a:rPr>
              <a:t>= 1.4 mm well suited for 3mm-wide pads but too small for a 7-mm and 9-mm pitch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Calculate optimal resistivity and thickness of insulator (assumed to be kapton)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extShape 1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243" name="TextShape 2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244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04E1A208-6E50-48B2-A60A-7F5ED52C3AEC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  <p:sp>
        <p:nvSpPr>
          <p:cNvPr id="245" name="CustomShape 4"/>
          <p:cNvSpPr/>
          <p:nvPr/>
        </p:nvSpPr>
        <p:spPr>
          <a:xfrm>
            <a:off x="1043640" y="908640"/>
            <a:ext cx="7416360" cy="20098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For R= 2 Mohm/sq, shaping 200 ns, 200 µ insulation in addition to the 50 µm kapton, one obtains sigma = 1.3 mm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With annealing, we can double this, which should be almost optimal.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(For 0.2 Mohm/sq, we would have sigma= 3.16 mm)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xtShape 1"/>
          <p:cNvSpPr txBox="1"/>
          <p:nvPr/>
        </p:nvSpPr>
        <p:spPr>
          <a:xfrm>
            <a:off x="457200" y="274680"/>
            <a:ext cx="843480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Test bench</a:t>
            </a:r>
            <a:endParaRPr/>
          </a:p>
        </p:txBody>
      </p:sp>
      <p:pic>
        <p:nvPicPr>
          <p:cNvPr id="247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284000" y="1628640"/>
            <a:ext cx="4536000" cy="3403440"/>
          </a:xfrm>
          <a:prstGeom prst="rect">
            <a:avLst/>
          </a:prstGeom>
          <a:ln>
            <a:noFill/>
          </a:ln>
        </p:spPr>
      </p:pic>
      <p:sp>
        <p:nvSpPr>
          <p:cNvPr id="248" name="CustomShape 2"/>
          <p:cNvSpPr/>
          <p:nvPr/>
        </p:nvSpPr>
        <p:spPr>
          <a:xfrm>
            <a:off x="467640" y="1917000"/>
            <a:ext cx="3528000" cy="1187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Geneva U. testbox, moved to Saclay in July.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Being adapted to a 15cm drift to contain cosmics.</a:t>
            </a:r>
            <a:endParaRPr/>
          </a:p>
        </p:txBody>
      </p:sp>
      <p:sp>
        <p:nvSpPr>
          <p:cNvPr id="249" name="TextShape 3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250" name="TextShape 4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251" name="TextShape 5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D0DAB3D7-A538-4128-8FC4-29EBF1DFB683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457200" y="274680"/>
            <a:ext cx="843480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New detector</a:t>
            </a:r>
            <a:endParaRPr/>
          </a:p>
        </p:txBody>
      </p:sp>
      <p:sp>
        <p:nvSpPr>
          <p:cNvPr id="253" name="CustomShape 2"/>
          <p:cNvSpPr/>
          <p:nvPr/>
        </p:nvSpPr>
        <p:spPr>
          <a:xfrm>
            <a:off x="1691640" y="4077000"/>
            <a:ext cx="5688360" cy="21564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254" name="CustomShape 3"/>
          <p:cNvSpPr/>
          <p:nvPr/>
        </p:nvSpPr>
        <p:spPr>
          <a:xfrm>
            <a:off x="2195640" y="4293000"/>
            <a:ext cx="719640" cy="45360"/>
          </a:xfrm>
          <a:prstGeom prst="rect">
            <a:avLst/>
          </a:prstGeom>
          <a:solidFill>
            <a:srgbClr val="ffc000"/>
          </a:solidFill>
          <a:ln w="6480">
            <a:solidFill>
              <a:srgbClr val="3a5f8b"/>
            </a:solidFill>
            <a:round/>
          </a:ln>
        </p:spPr>
      </p:sp>
      <p:sp>
        <p:nvSpPr>
          <p:cNvPr id="255" name="CustomShape 4"/>
          <p:cNvSpPr/>
          <p:nvPr/>
        </p:nvSpPr>
        <p:spPr>
          <a:xfrm>
            <a:off x="3204000" y="4293000"/>
            <a:ext cx="719640" cy="45360"/>
          </a:xfrm>
          <a:prstGeom prst="rect">
            <a:avLst/>
          </a:prstGeom>
          <a:solidFill>
            <a:srgbClr val="ffc000"/>
          </a:solidFill>
          <a:ln w="6480">
            <a:solidFill>
              <a:srgbClr val="3a5f8b"/>
            </a:solidFill>
            <a:round/>
          </a:ln>
        </p:spPr>
      </p:sp>
      <p:sp>
        <p:nvSpPr>
          <p:cNvPr id="256" name="CustomShape 5"/>
          <p:cNvSpPr/>
          <p:nvPr/>
        </p:nvSpPr>
        <p:spPr>
          <a:xfrm>
            <a:off x="4212000" y="4293000"/>
            <a:ext cx="719640" cy="45360"/>
          </a:xfrm>
          <a:prstGeom prst="rect">
            <a:avLst/>
          </a:prstGeom>
          <a:solidFill>
            <a:srgbClr val="ffc000"/>
          </a:solidFill>
          <a:ln w="6480">
            <a:solidFill>
              <a:srgbClr val="3a5f8b"/>
            </a:solidFill>
            <a:round/>
          </a:ln>
        </p:spPr>
      </p:sp>
      <p:sp>
        <p:nvSpPr>
          <p:cNvPr id="257" name="CustomShape 6"/>
          <p:cNvSpPr/>
          <p:nvPr/>
        </p:nvSpPr>
        <p:spPr>
          <a:xfrm>
            <a:off x="5220000" y="4293000"/>
            <a:ext cx="719640" cy="45360"/>
          </a:xfrm>
          <a:prstGeom prst="rect">
            <a:avLst/>
          </a:prstGeom>
          <a:solidFill>
            <a:srgbClr val="ffc000"/>
          </a:solidFill>
          <a:ln w="6480">
            <a:solidFill>
              <a:srgbClr val="3a5f8b"/>
            </a:solidFill>
            <a:round/>
          </a:ln>
        </p:spPr>
      </p:sp>
      <p:sp>
        <p:nvSpPr>
          <p:cNvPr id="258" name="CustomShape 7"/>
          <p:cNvSpPr/>
          <p:nvPr/>
        </p:nvSpPr>
        <p:spPr>
          <a:xfrm>
            <a:off x="6228360" y="4293000"/>
            <a:ext cx="719640" cy="45360"/>
          </a:xfrm>
          <a:prstGeom prst="rect">
            <a:avLst/>
          </a:prstGeom>
          <a:solidFill>
            <a:srgbClr val="ffc000"/>
          </a:solidFill>
          <a:ln w="6480">
            <a:solidFill>
              <a:srgbClr val="3a5f8b"/>
            </a:solidFill>
            <a:round/>
          </a:ln>
        </p:spPr>
      </p:sp>
      <p:sp>
        <p:nvSpPr>
          <p:cNvPr id="259" name="CustomShape 8"/>
          <p:cNvSpPr/>
          <p:nvPr/>
        </p:nvSpPr>
        <p:spPr>
          <a:xfrm>
            <a:off x="1691640" y="4365000"/>
            <a:ext cx="5688360" cy="431640"/>
          </a:xfrm>
          <a:prstGeom prst="roundRect">
            <a:avLst>
              <a:gd name="adj" fmla="val 16667"/>
            </a:avLst>
          </a:prstGeom>
          <a:solidFill>
            <a:srgbClr val="d7e4bd"/>
          </a:solidFill>
          <a:ln w="25560">
            <a:solidFill>
              <a:srgbClr val="3a5f8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solidFill>
                  <a:srgbClr val="ffffff"/>
                </a:solidFill>
                <a:latin typeface="Calibri"/>
              </a:rPr>
              <a:t>PCB</a:t>
            </a:r>
            <a:endParaRPr/>
          </a:p>
        </p:txBody>
      </p:sp>
      <p:sp>
        <p:nvSpPr>
          <p:cNvPr id="260" name="CustomShape 9"/>
          <p:cNvSpPr/>
          <p:nvPr/>
        </p:nvSpPr>
        <p:spPr>
          <a:xfrm>
            <a:off x="1704600" y="3861000"/>
            <a:ext cx="5630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61" name="CustomShape 10"/>
          <p:cNvSpPr/>
          <p:nvPr/>
        </p:nvSpPr>
        <p:spPr>
          <a:xfrm>
            <a:off x="2627640" y="3861000"/>
            <a:ext cx="1436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62" name="CustomShape 11"/>
          <p:cNvSpPr/>
          <p:nvPr/>
        </p:nvSpPr>
        <p:spPr>
          <a:xfrm>
            <a:off x="3132000" y="3861000"/>
            <a:ext cx="1436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63" name="CustomShape 12"/>
          <p:cNvSpPr/>
          <p:nvPr/>
        </p:nvSpPr>
        <p:spPr>
          <a:xfrm>
            <a:off x="3636000" y="3861000"/>
            <a:ext cx="1436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64" name="CustomShape 13"/>
          <p:cNvSpPr/>
          <p:nvPr/>
        </p:nvSpPr>
        <p:spPr>
          <a:xfrm>
            <a:off x="4140000" y="3861000"/>
            <a:ext cx="1436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65" name="CustomShape 14"/>
          <p:cNvSpPr/>
          <p:nvPr/>
        </p:nvSpPr>
        <p:spPr>
          <a:xfrm>
            <a:off x="4644000" y="3861000"/>
            <a:ext cx="1436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66" name="CustomShape 15"/>
          <p:cNvSpPr/>
          <p:nvPr/>
        </p:nvSpPr>
        <p:spPr>
          <a:xfrm>
            <a:off x="5148000" y="3861000"/>
            <a:ext cx="1436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67" name="CustomShape 16"/>
          <p:cNvSpPr/>
          <p:nvPr/>
        </p:nvSpPr>
        <p:spPr>
          <a:xfrm>
            <a:off x="5652000" y="3861000"/>
            <a:ext cx="1436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68" name="CustomShape 17"/>
          <p:cNvSpPr/>
          <p:nvPr/>
        </p:nvSpPr>
        <p:spPr>
          <a:xfrm>
            <a:off x="6156000" y="3861000"/>
            <a:ext cx="1436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69" name="Line 18"/>
          <p:cNvSpPr/>
          <p:nvPr/>
        </p:nvSpPr>
        <p:spPr>
          <a:xfrm>
            <a:off x="1691640" y="3789000"/>
            <a:ext cx="5688360" cy="0"/>
          </a:xfrm>
          <a:prstGeom prst="line">
            <a:avLst/>
          </a:prstGeom>
          <a:ln w="28440">
            <a:solidFill>
              <a:srgbClr val="4a7ebb"/>
            </a:solidFill>
            <a:custDash>
              <a:ds d="316000" sp="237000"/>
            </a:custDash>
            <a:round/>
          </a:ln>
        </p:spPr>
      </p:sp>
      <p:sp>
        <p:nvSpPr>
          <p:cNvPr id="270" name="CustomShape 19"/>
          <p:cNvSpPr/>
          <p:nvPr/>
        </p:nvSpPr>
        <p:spPr>
          <a:xfrm>
            <a:off x="1691640" y="3501000"/>
            <a:ext cx="5630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71" name="CustomShape 20"/>
          <p:cNvSpPr/>
          <p:nvPr/>
        </p:nvSpPr>
        <p:spPr>
          <a:xfrm>
            <a:off x="6732360" y="3501000"/>
            <a:ext cx="5630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72" name="CustomShape 21"/>
          <p:cNvSpPr/>
          <p:nvPr/>
        </p:nvSpPr>
        <p:spPr>
          <a:xfrm>
            <a:off x="6816960" y="3861000"/>
            <a:ext cx="563040" cy="215640"/>
          </a:xfrm>
          <a:prstGeom prst="rect">
            <a:avLst/>
          </a:prstGeom>
          <a:solidFill>
            <a:srgbClr val="c6d9f1"/>
          </a:solidFill>
          <a:ln w="25560">
            <a:solidFill>
              <a:srgbClr val="3a5f8b"/>
            </a:solidFill>
            <a:round/>
          </a:ln>
        </p:spPr>
      </p:sp>
      <p:sp>
        <p:nvSpPr>
          <p:cNvPr id="273" name="CustomShape 22"/>
          <p:cNvSpPr/>
          <p:nvPr/>
        </p:nvSpPr>
        <p:spPr>
          <a:xfrm>
            <a:off x="7236360" y="4293000"/>
            <a:ext cx="103320" cy="45360"/>
          </a:xfrm>
          <a:prstGeom prst="rect">
            <a:avLst/>
          </a:prstGeom>
          <a:solidFill>
            <a:srgbClr val="ff0000"/>
          </a:solidFill>
          <a:ln w="6480">
            <a:solidFill>
              <a:srgbClr val="3a5f8b"/>
            </a:solidFill>
            <a:round/>
          </a:ln>
        </p:spPr>
      </p:sp>
      <p:sp>
        <p:nvSpPr>
          <p:cNvPr id="274" name="CustomShape 23"/>
          <p:cNvSpPr/>
          <p:nvPr/>
        </p:nvSpPr>
        <p:spPr>
          <a:xfrm>
            <a:off x="1731960" y="4293000"/>
            <a:ext cx="103320" cy="45360"/>
          </a:xfrm>
          <a:prstGeom prst="rect">
            <a:avLst/>
          </a:prstGeom>
          <a:solidFill>
            <a:srgbClr val="ff0000"/>
          </a:solidFill>
          <a:ln w="6480">
            <a:solidFill>
              <a:srgbClr val="3a5f8b"/>
            </a:solidFill>
            <a:round/>
          </a:ln>
        </p:spPr>
      </p:sp>
      <p:sp>
        <p:nvSpPr>
          <p:cNvPr id="275" name="CustomShape 24"/>
          <p:cNvSpPr/>
          <p:nvPr/>
        </p:nvSpPr>
        <p:spPr>
          <a:xfrm>
            <a:off x="1731960" y="4077000"/>
            <a:ext cx="103320" cy="45360"/>
          </a:xfrm>
          <a:prstGeom prst="rect">
            <a:avLst/>
          </a:prstGeom>
          <a:solidFill>
            <a:srgbClr val="ff0000"/>
          </a:solidFill>
          <a:ln w="6480">
            <a:solidFill>
              <a:srgbClr val="3a5f8b"/>
            </a:solidFill>
            <a:round/>
          </a:ln>
        </p:spPr>
      </p:sp>
      <p:sp>
        <p:nvSpPr>
          <p:cNvPr id="276" name="CustomShape 25"/>
          <p:cNvSpPr/>
          <p:nvPr/>
        </p:nvSpPr>
        <p:spPr>
          <a:xfrm>
            <a:off x="7204320" y="4031280"/>
            <a:ext cx="103320" cy="45360"/>
          </a:xfrm>
          <a:prstGeom prst="rect">
            <a:avLst/>
          </a:prstGeom>
          <a:solidFill>
            <a:srgbClr val="ff0000"/>
          </a:solidFill>
          <a:ln w="6480">
            <a:solidFill>
              <a:srgbClr val="3a5f8b"/>
            </a:solidFill>
            <a:round/>
          </a:ln>
        </p:spPr>
      </p:sp>
      <p:sp>
        <p:nvSpPr>
          <p:cNvPr id="277" name="Line 26"/>
          <p:cNvSpPr/>
          <p:nvPr/>
        </p:nvSpPr>
        <p:spPr>
          <a:xfrm flipV="1">
            <a:off x="7452000" y="3784320"/>
            <a:ext cx="0" cy="1283760"/>
          </a:xfrm>
          <a:prstGeom prst="line">
            <a:avLst/>
          </a:prstGeom>
          <a:ln w="28440">
            <a:solidFill>
              <a:srgbClr val="4a7ebb"/>
            </a:solidFill>
            <a:custDash>
              <a:ds d="316000" sp="237000"/>
            </a:custDash>
            <a:round/>
          </a:ln>
        </p:spPr>
      </p:sp>
      <p:sp>
        <p:nvSpPr>
          <p:cNvPr id="278" name="Line 27"/>
          <p:cNvSpPr/>
          <p:nvPr/>
        </p:nvSpPr>
        <p:spPr>
          <a:xfrm flipH="1" flipV="1">
            <a:off x="1619640" y="3789000"/>
            <a:ext cx="4680" cy="1279080"/>
          </a:xfrm>
          <a:prstGeom prst="line">
            <a:avLst/>
          </a:prstGeom>
          <a:ln w="28440">
            <a:solidFill>
              <a:srgbClr val="4a7ebb"/>
            </a:solidFill>
            <a:custDash>
              <a:ds d="316000" sp="237000"/>
            </a:custDash>
            <a:round/>
          </a:ln>
        </p:spPr>
      </p:sp>
      <p:sp>
        <p:nvSpPr>
          <p:cNvPr id="279" name="CustomShape 28"/>
          <p:cNvSpPr/>
          <p:nvPr/>
        </p:nvSpPr>
        <p:spPr>
          <a:xfrm>
            <a:off x="1691640" y="4869000"/>
            <a:ext cx="1007640" cy="359640"/>
          </a:xfrm>
          <a:prstGeom prst="flowChartProcess">
            <a:avLst/>
          </a:prstGeom>
          <a:solidFill>
            <a:srgbClr val="d9d9d9"/>
          </a:solidFill>
          <a:ln w="25560">
            <a:solidFill>
              <a:srgbClr val="3a5f8b"/>
            </a:solidFill>
            <a:round/>
          </a:ln>
        </p:spPr>
      </p:sp>
      <p:sp>
        <p:nvSpPr>
          <p:cNvPr id="280" name="CustomShape 29"/>
          <p:cNvSpPr/>
          <p:nvPr/>
        </p:nvSpPr>
        <p:spPr>
          <a:xfrm>
            <a:off x="6372360" y="4869000"/>
            <a:ext cx="1007640" cy="359640"/>
          </a:xfrm>
          <a:prstGeom prst="flowChartProcess">
            <a:avLst/>
          </a:prstGeom>
          <a:solidFill>
            <a:srgbClr val="d9d9d9"/>
          </a:solidFill>
          <a:ln w="25560">
            <a:solidFill>
              <a:srgbClr val="3a5f8b"/>
            </a:solidFill>
            <a:round/>
          </a:ln>
        </p:spPr>
      </p:sp>
      <p:sp>
        <p:nvSpPr>
          <p:cNvPr id="281" name="CustomShape 30"/>
          <p:cNvSpPr/>
          <p:nvPr/>
        </p:nvSpPr>
        <p:spPr>
          <a:xfrm>
            <a:off x="533160" y="2061000"/>
            <a:ext cx="2880000" cy="912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Grounded mesh encapsulating the detector</a:t>
            </a:r>
            <a:endParaRPr/>
          </a:p>
        </p:txBody>
      </p:sp>
      <p:sp>
        <p:nvSpPr>
          <p:cNvPr id="282" name="CustomShape 31"/>
          <p:cNvSpPr/>
          <p:nvPr/>
        </p:nvSpPr>
        <p:spPr>
          <a:xfrm>
            <a:off x="2771640" y="2707200"/>
            <a:ext cx="503640" cy="901440"/>
          </a:xfrm>
          <a:prstGeom prst="straightConnector1">
            <a:avLst/>
          </a:prstGeom>
          <a:noFill/>
          <a:ln w="9360">
            <a:solidFill>
              <a:srgbClr val="4a7ebb"/>
            </a:solidFill>
            <a:round/>
            <a:tailEnd len="med" type="arrow" w="med"/>
          </a:ln>
        </p:spPr>
      </p:sp>
      <p:sp>
        <p:nvSpPr>
          <p:cNvPr id="283" name="CustomShape 32"/>
          <p:cNvSpPr/>
          <p:nvPr/>
        </p:nvSpPr>
        <p:spPr>
          <a:xfrm>
            <a:off x="5436000" y="5445360"/>
            <a:ext cx="1656000" cy="912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PCB with 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Readout pads</a:t>
            </a:r>
            <a:endParaRPr/>
          </a:p>
        </p:txBody>
      </p:sp>
      <p:sp>
        <p:nvSpPr>
          <p:cNvPr id="284" name="CustomShape 33"/>
          <p:cNvSpPr/>
          <p:nvPr/>
        </p:nvSpPr>
        <p:spPr>
          <a:xfrm>
            <a:off x="899640" y="5517360"/>
            <a:ext cx="2513520" cy="364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Metal back-frame</a:t>
            </a:r>
            <a:endParaRPr/>
          </a:p>
        </p:txBody>
      </p:sp>
      <p:sp>
        <p:nvSpPr>
          <p:cNvPr id="285" name="CustomShape 34"/>
          <p:cNvSpPr/>
          <p:nvPr/>
        </p:nvSpPr>
        <p:spPr>
          <a:xfrm>
            <a:off x="7236360" y="2781000"/>
            <a:ext cx="1583640" cy="63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HV ring with vias</a:t>
            </a:r>
            <a:endParaRPr/>
          </a:p>
        </p:txBody>
      </p:sp>
      <p:sp>
        <p:nvSpPr>
          <p:cNvPr id="286" name="CustomShape 35"/>
          <p:cNvSpPr/>
          <p:nvPr/>
        </p:nvSpPr>
        <p:spPr>
          <a:xfrm flipV="1" rot="10800000">
            <a:off x="7380720" y="3645360"/>
            <a:ext cx="647640" cy="390960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4a7ebb"/>
            </a:solidFill>
            <a:round/>
            <a:tailEnd len="med" type="arrow" w="med"/>
          </a:ln>
        </p:spPr>
      </p:sp>
      <p:sp>
        <p:nvSpPr>
          <p:cNvPr id="287" name="CustomShape 36"/>
          <p:cNvSpPr/>
          <p:nvPr/>
        </p:nvSpPr>
        <p:spPr>
          <a:xfrm flipV="1" rot="10800000">
            <a:off x="7380720" y="3717360"/>
            <a:ext cx="647640" cy="573840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4a7ebb"/>
            </a:solidFill>
            <a:round/>
            <a:tailEnd len="med" type="arrow" w="med"/>
          </a:ln>
        </p:spPr>
      </p:sp>
      <p:sp>
        <p:nvSpPr>
          <p:cNvPr id="288" name="CustomShape 37"/>
          <p:cNvSpPr/>
          <p:nvPr/>
        </p:nvSpPr>
        <p:spPr>
          <a:xfrm>
            <a:off x="0" y="3789000"/>
            <a:ext cx="1506960" cy="639000"/>
          </a:xfrm>
          <a:prstGeom prst="rect">
            <a:avLst/>
          </a:prstGeom>
          <a:noFill/>
          <a:ln>
            <a:noFill/>
          </a:ln>
        </p:spPr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DLC-coated</a:t>
            </a:r>
            <a:endParaRPr/>
          </a:p>
          <a:p>
            <a:pPr>
              <a:lnSpc>
                <a:spcPct val="100000"/>
              </a:lnSpc>
            </a:pPr>
            <a:r>
              <a:rPr lang="en-US">
                <a:solidFill>
                  <a:srgbClr val="000000"/>
                </a:solidFill>
                <a:latin typeface="Calibri"/>
              </a:rPr>
              <a:t>kapton</a:t>
            </a:r>
            <a:endParaRPr/>
          </a:p>
        </p:txBody>
      </p:sp>
      <p:sp>
        <p:nvSpPr>
          <p:cNvPr id="289" name="CustomShape 38"/>
          <p:cNvSpPr/>
          <p:nvPr/>
        </p:nvSpPr>
        <p:spPr>
          <a:xfrm flipV="1">
            <a:off x="1115640" y="4185000"/>
            <a:ext cx="431640" cy="105840"/>
          </a:xfrm>
          <a:prstGeom prst="straightConnector1">
            <a:avLst/>
          </a:prstGeom>
          <a:noFill/>
          <a:ln w="9360">
            <a:solidFill>
              <a:srgbClr val="4a7ebb"/>
            </a:solidFill>
            <a:round/>
            <a:tailEnd len="med" type="arrow" w="med"/>
          </a:ln>
        </p:spPr>
      </p:sp>
      <p:sp>
        <p:nvSpPr>
          <p:cNvPr id="290" name="TextShape 39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291" name="TextShape 40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292" name="TextShape 41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4D73A5FE-2691-445E-B2A6-3C0A47D781D8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extShape 1"/>
          <p:cNvSpPr txBox="1"/>
          <p:nvPr/>
        </p:nvSpPr>
        <p:spPr>
          <a:xfrm>
            <a:off x="457200" y="274680"/>
            <a:ext cx="843480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fr-FR" sz="4400">
                <a:solidFill>
                  <a:srgbClr val="000000"/>
                </a:solidFill>
                <a:latin typeface="Calibri"/>
              </a:rPr>
              <a:t>New detector – dead area</a:t>
            </a:r>
            <a:endParaRPr/>
          </a:p>
        </p:txBody>
      </p:sp>
      <p:pic>
        <p:nvPicPr>
          <p:cNvPr id="294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221480" y="1722600"/>
            <a:ext cx="7238520" cy="4514400"/>
          </a:xfrm>
          <a:prstGeom prst="rect">
            <a:avLst/>
          </a:prstGeom>
          <a:ln>
            <a:noFill/>
          </a:ln>
        </p:spPr>
      </p:pic>
      <p:sp>
        <p:nvSpPr>
          <p:cNvPr id="295" name="Line 2"/>
          <p:cNvSpPr/>
          <p:nvPr/>
        </p:nvSpPr>
        <p:spPr>
          <a:xfrm>
            <a:off x="5004000" y="3429000"/>
            <a:ext cx="0" cy="2664000"/>
          </a:xfrm>
          <a:prstGeom prst="line">
            <a:avLst/>
          </a:prstGeom>
          <a:ln w="28440">
            <a:solidFill>
              <a:srgbClr val="4a7ebb"/>
            </a:solidFill>
            <a:round/>
          </a:ln>
        </p:spPr>
      </p:sp>
      <p:sp>
        <p:nvSpPr>
          <p:cNvPr id="296" name="Line 3"/>
          <p:cNvSpPr/>
          <p:nvPr/>
        </p:nvSpPr>
        <p:spPr>
          <a:xfrm flipH="1">
            <a:off x="1907640" y="3284640"/>
            <a:ext cx="3104640" cy="0"/>
          </a:xfrm>
          <a:prstGeom prst="line">
            <a:avLst/>
          </a:prstGeom>
          <a:ln w="28440">
            <a:solidFill>
              <a:srgbClr val="4a7ebb"/>
            </a:solidFill>
            <a:round/>
          </a:ln>
        </p:spPr>
      </p:sp>
      <p:sp>
        <p:nvSpPr>
          <p:cNvPr id="297" name="CustomShape 4"/>
          <p:cNvSpPr/>
          <p:nvPr/>
        </p:nvSpPr>
        <p:spPr>
          <a:xfrm flipH="1">
            <a:off x="5219280" y="4221000"/>
            <a:ext cx="1007640" cy="179640"/>
          </a:xfrm>
          <a:prstGeom prst="straightConnector1">
            <a:avLst/>
          </a:prstGeom>
          <a:noFill/>
          <a:ln w="9360">
            <a:solidFill>
              <a:srgbClr val="4a7ebb"/>
            </a:solidFill>
            <a:round/>
            <a:tailEnd len="med" type="arrow" w="med"/>
          </a:ln>
        </p:spPr>
      </p:sp>
      <p:sp>
        <p:nvSpPr>
          <p:cNvPr id="298" name="CustomShape 5"/>
          <p:cNvSpPr/>
          <p:nvPr/>
        </p:nvSpPr>
        <p:spPr>
          <a:xfrm>
            <a:off x="6228360" y="3979800"/>
            <a:ext cx="1800000" cy="888840"/>
          </a:xfrm>
          <a:prstGeom prst="rect">
            <a:avLst/>
          </a:prstGeom>
          <a:solidFill>
            <a:srgbClr val="ffffff"/>
          </a:solidFill>
          <a:ln w="25560">
            <a:solidFill>
              <a:srgbClr val="3a5f8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n-US">
                <a:solidFill>
                  <a:srgbClr val="ff0000"/>
                </a:solidFill>
                <a:latin typeface="Calibri"/>
              </a:rPr>
              <a:t>5 additional mm covered by insulator</a:t>
            </a:r>
            <a:endParaRPr/>
          </a:p>
        </p:txBody>
      </p:sp>
      <p:sp>
        <p:nvSpPr>
          <p:cNvPr id="299" name="TextShape 6"/>
          <p:cNvSpPr txBox="1"/>
          <p:nvPr/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03/10/2017</a:t>
            </a:r>
            <a:endParaRPr/>
          </a:p>
        </p:txBody>
      </p:sp>
      <p:sp>
        <p:nvSpPr>
          <p:cNvPr id="300" name="TextShape 7"/>
          <p:cNvSpPr txBox="1"/>
          <p:nvPr/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1200">
                <a:solidFill>
                  <a:srgbClr val="8b8b8b"/>
                </a:solidFill>
                <a:latin typeface="Calibri"/>
              </a:rPr>
              <a:t>Horizontal ND280 TPC endplate - P. Colas</a:t>
            </a:r>
            <a:endParaRPr/>
          </a:p>
        </p:txBody>
      </p:sp>
      <p:sp>
        <p:nvSpPr>
          <p:cNvPr id="301" name="TextShape 8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79B011EE-39C7-4332-B2F4-73A0ECDA27F4}" type="slidenum">
              <a:rPr lang="en-US" sz="1200">
                <a:solidFill>
                  <a:srgbClr val="8b8b8b"/>
                </a:solidFill>
                <a:latin typeface="Calibri"/>
              </a:rPr>
              <a:t>&lt;number&gt;</a:t>
            </a:fld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