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7"/>
  </p:notesMasterIdLst>
  <p:sldIdLst>
    <p:sldId id="256" r:id="rId2"/>
    <p:sldId id="258" r:id="rId3"/>
    <p:sldId id="259" r:id="rId4"/>
    <p:sldId id="257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howGuides="1">
      <p:cViewPr varScale="1">
        <p:scale>
          <a:sx n="64" d="100"/>
          <a:sy n="64" d="100"/>
        </p:scale>
        <p:origin x="-1112" y="-6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B93DF9B-13AF-4123-BC92-CC912DE923E0}" type="datetimeFigureOut">
              <a:rPr lang="en-GB" smtClean="0"/>
              <a:t>24/11/2017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DAD1DE6-20A5-477C-A123-7976CF4E562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132379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168988-E5C4-45AF-832D-C84ADDDBB020}" type="slidenum">
              <a:rPr lang="en-GB">
                <a:solidFill>
                  <a:prstClr val="black"/>
                </a:solidFill>
              </a:rPr>
              <a:pPr/>
              <a:t>2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64424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F8657B-FA3E-4B7A-8ED8-DA7B541D1C08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11/22/2017</a:t>
            </a:fld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Alain Blondel SuperFGD</a:t>
            </a:r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8A6E5-1451-4611-9B85-9117163DB886}" type="slidenum">
              <a:rPr lang="fr-C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89434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BDF03C-BD5B-4A87-A01C-93BD28237061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11/22/2017</a:t>
            </a:fld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Alain Blondel SuperFGD</a:t>
            </a:r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8A6E5-1451-4611-9B85-9117163DB886}" type="slidenum">
              <a:rPr lang="fr-C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47516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35B120-2E22-4569-97C6-264233905573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11/22/2017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CBECB-E6B9-4CF2-ABF0-89C6B79D862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13828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D7000-F3AD-477E-B286-74146DFD9E7C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11/22/2017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Alain Blondel SuperFGD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19025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DD9AB17-777E-4AE1-A4D2-568CFB66ED80}" type="datetime1">
              <a:rPr lang="en-US" altLang="en-US" smtClean="0">
                <a:solidFill>
                  <a:prstClr val="black">
                    <a:tint val="75000"/>
                  </a:prstClr>
                </a:solidFill>
              </a:rPr>
              <a:pPr/>
              <a:t>11/22/2017</a:t>
            </a:fld>
            <a:endParaRPr lang="en-GB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altLang="en-US" smtClean="0">
                <a:solidFill>
                  <a:prstClr val="black">
                    <a:tint val="75000"/>
                  </a:prstClr>
                </a:solidFill>
              </a:rPr>
              <a:t>Alain Blondel SuperFGD</a:t>
            </a:r>
            <a:endParaRPr lang="en-GB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7832FEC-BDD2-449E-B707-3DC037F973C7}" type="slidenum">
              <a:rPr lang="en-GB" altLang="en-US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43981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3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B3B3EC-6263-4010-9CD6-5EABB1D381D6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11/22/2017</a:t>
            </a:fld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71800" y="6381328"/>
            <a:ext cx="34640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Alain Blondel SuperFGD</a:t>
            </a:r>
            <a:endParaRPr lang="fr-C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3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28A6E5-1451-4611-9B85-9117163DB886}" type="slidenum">
              <a:rPr lang="fr-C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8" name="Picture 17" descr="unigelogo"/>
          <p:cNvPicPr>
            <a:picLocks noChangeAspect="1" noChangeArrowheads="1"/>
          </p:cNvPicPr>
          <p:nvPr userDrawn="1"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8438406" y="1"/>
            <a:ext cx="727075" cy="72707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8230771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iming>
    <p:tnLst>
      <p:par>
        <p:cTn id="1" dur="indefinite" restart="never" nodeType="tmRoot"/>
      </p:par>
    </p:tnLst>
  </p:timing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gatignon.web.cern.ch/gatignon/T9flux.pdf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105380" y="642614"/>
            <a:ext cx="2933239" cy="40011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fr-CH" sz="2000" b="1" dirty="0">
                <a:solidFill>
                  <a:prstClr val="black"/>
                </a:solidFill>
              </a:rPr>
              <a:t>A Photon </a:t>
            </a:r>
            <a:r>
              <a:rPr lang="fr-CH" sz="2000" b="1" dirty="0" err="1">
                <a:solidFill>
                  <a:prstClr val="black"/>
                </a:solidFill>
              </a:rPr>
              <a:t>beam</a:t>
            </a:r>
            <a:r>
              <a:rPr lang="fr-CH" sz="2000" b="1" dirty="0">
                <a:solidFill>
                  <a:prstClr val="black"/>
                </a:solidFill>
              </a:rPr>
              <a:t> in T9 area</a:t>
            </a:r>
            <a:endParaRPr lang="en-GB" sz="2000" b="1" dirty="0">
              <a:solidFill>
                <a:prstClr val="black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635896" y="1268760"/>
            <a:ext cx="23896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>
                <a:solidFill>
                  <a:prstClr val="black"/>
                </a:solidFill>
              </a:rPr>
              <a:t>A. Blondel, L. </a:t>
            </a:r>
            <a:r>
              <a:rPr lang="fr-CH" dirty="0" err="1">
                <a:solidFill>
                  <a:prstClr val="black"/>
                </a:solidFill>
              </a:rPr>
              <a:t>Gatignon</a:t>
            </a:r>
            <a:endParaRPr lang="en-GB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13464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BDF03C-BD5B-4A87-A01C-93BD28237061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11/24/2017</a:t>
            </a:fld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Alain Blondel SuperFGD</a:t>
            </a:r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8A6E5-1451-4611-9B85-9117163DB886}" type="slidenum">
              <a:rPr lang="fr-CH" smtClean="0">
                <a:solidFill>
                  <a:prstClr val="black">
                    <a:tint val="75000"/>
                  </a:prstClr>
                </a:solidFill>
              </a:rPr>
              <a:pPr/>
              <a:t>2</a:t>
            </a:fld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51520" y="2167111"/>
            <a:ext cx="8568952" cy="4247317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square">
            <a:spAutoFit/>
          </a:bodyPr>
          <a:lstStyle/>
          <a:p>
            <a:r>
              <a:rPr lang="en-GB" dirty="0">
                <a:solidFill>
                  <a:prstClr val="black"/>
                </a:solidFill>
              </a:rPr>
              <a:t>Dear Alain, </a:t>
            </a:r>
          </a:p>
          <a:p>
            <a:endParaRPr lang="en-GB" dirty="0">
              <a:solidFill>
                <a:prstClr val="black"/>
              </a:solidFill>
            </a:endParaRPr>
          </a:p>
          <a:p>
            <a:r>
              <a:rPr lang="en-GB" dirty="0">
                <a:solidFill>
                  <a:prstClr val="black"/>
                </a:solidFill>
              </a:rPr>
              <a:t>It has been done, but there is no specific documentation.</a:t>
            </a:r>
          </a:p>
          <a:p>
            <a:r>
              <a:rPr lang="en-GB" dirty="0">
                <a:solidFill>
                  <a:prstClr val="black"/>
                </a:solidFill>
              </a:rPr>
              <a:t>We can install a MDX bending magnet (horizontal with a maximum BL of 0.51 Tm.</a:t>
            </a:r>
          </a:p>
          <a:p>
            <a:r>
              <a:rPr lang="en-GB" dirty="0">
                <a:solidFill>
                  <a:prstClr val="black"/>
                </a:solidFill>
              </a:rPr>
              <a:t>The electron content in T9 is 50% at 1 GeV and drops towards higher energies, </a:t>
            </a:r>
          </a:p>
          <a:p>
            <a:r>
              <a:rPr lang="en-GB" dirty="0">
                <a:solidFill>
                  <a:prstClr val="black"/>
                </a:solidFill>
              </a:rPr>
              <a:t>see e.g. </a:t>
            </a:r>
            <a:r>
              <a:rPr lang="en-GB" dirty="0">
                <a:solidFill>
                  <a:prstClr val="black"/>
                </a:solidFill>
                <a:hlinkClick r:id="rId3"/>
              </a:rPr>
              <a:t>http://gatignon.web.cern.ch/gatignon/T9flux.pdf</a:t>
            </a:r>
            <a:r>
              <a:rPr lang="en-GB" dirty="0">
                <a:solidFill>
                  <a:prstClr val="black"/>
                </a:solidFill>
              </a:rPr>
              <a:t> (second page).</a:t>
            </a:r>
          </a:p>
          <a:p>
            <a:r>
              <a:rPr lang="en-GB" dirty="0">
                <a:solidFill>
                  <a:prstClr val="black"/>
                </a:solidFill>
              </a:rPr>
              <a:t>It is then sufficient to put a radiator (few mm of e.g. CU) upstream of the magnet and  </a:t>
            </a:r>
          </a:p>
          <a:p>
            <a:r>
              <a:rPr lang="en-GB" dirty="0">
                <a:solidFill>
                  <a:prstClr val="black"/>
                </a:solidFill>
              </a:rPr>
              <a:t>some position detector(s) a few meters downstream to measure the electron deflection angle.</a:t>
            </a:r>
          </a:p>
          <a:p>
            <a:r>
              <a:rPr lang="en-GB" dirty="0">
                <a:solidFill>
                  <a:prstClr val="black"/>
                </a:solidFill>
              </a:rPr>
              <a:t>From there it is easy to derive the photon energy.</a:t>
            </a:r>
          </a:p>
          <a:p>
            <a:endParaRPr lang="en-GB" dirty="0">
              <a:solidFill>
                <a:prstClr val="black"/>
              </a:solidFill>
            </a:endParaRPr>
          </a:p>
          <a:p>
            <a:r>
              <a:rPr lang="en-GB" dirty="0">
                <a:solidFill>
                  <a:prstClr val="black"/>
                </a:solidFill>
              </a:rPr>
              <a:t>The actual implementation is always a bit ad-hoc, in consultation with me.</a:t>
            </a:r>
          </a:p>
          <a:p>
            <a:endParaRPr lang="en-GB" dirty="0">
              <a:solidFill>
                <a:prstClr val="black"/>
              </a:solidFill>
            </a:endParaRPr>
          </a:p>
          <a:p>
            <a:r>
              <a:rPr lang="en-GB" dirty="0">
                <a:solidFill>
                  <a:prstClr val="black"/>
                </a:solidFill>
              </a:rPr>
              <a:t>Best regards, Lau</a:t>
            </a:r>
          </a:p>
          <a:p>
            <a:r>
              <a:rPr lang="en-GB" dirty="0">
                <a:solidFill>
                  <a:prstClr val="black"/>
                </a:solidFill>
              </a:rPr>
              <a:t> 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40452" y="-1"/>
            <a:ext cx="8380020" cy="203132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prstClr val="black"/>
                </a:solidFill>
              </a:rPr>
              <a:t>Dear Lau, </a:t>
            </a:r>
            <a:br>
              <a:rPr lang="en-GB" dirty="0">
                <a:solidFill>
                  <a:prstClr val="black"/>
                </a:solidFill>
              </a:rPr>
            </a:br>
            <a:r>
              <a:rPr lang="en-GB" dirty="0">
                <a:solidFill>
                  <a:prstClr val="black"/>
                </a:solidFill>
              </a:rPr>
              <a:t/>
            </a:r>
            <a:br>
              <a:rPr lang="en-GB" dirty="0">
                <a:solidFill>
                  <a:prstClr val="black"/>
                </a:solidFill>
              </a:rPr>
            </a:br>
            <a:r>
              <a:rPr lang="en-GB" dirty="0">
                <a:solidFill>
                  <a:prstClr val="black"/>
                </a:solidFill>
              </a:rPr>
              <a:t>We have submitted a test beam request for next year, in which we expressed interest</a:t>
            </a:r>
          </a:p>
          <a:p>
            <a:r>
              <a:rPr lang="en-GB" dirty="0">
                <a:solidFill>
                  <a:prstClr val="black"/>
                </a:solidFill>
              </a:rPr>
              <a:t> in having a photon beam to test the e/gamma separation in the SFGD. we did a photon beam in 1983 to test a water Cherenkov in the west area.</a:t>
            </a:r>
            <a:br>
              <a:rPr lang="en-GB" dirty="0">
                <a:solidFill>
                  <a:prstClr val="black"/>
                </a:solidFill>
              </a:rPr>
            </a:br>
            <a:r>
              <a:rPr lang="en-GB" dirty="0">
                <a:solidFill>
                  <a:prstClr val="black"/>
                </a:solidFill>
              </a:rPr>
              <a:t/>
            </a:r>
            <a:br>
              <a:rPr lang="en-GB" dirty="0">
                <a:solidFill>
                  <a:prstClr val="black"/>
                </a:solidFill>
              </a:rPr>
            </a:br>
            <a:r>
              <a:rPr lang="en-GB" dirty="0">
                <a:solidFill>
                  <a:prstClr val="black"/>
                </a:solidFill>
              </a:rPr>
              <a:t>Question : has anyone made a photon beam in T9 before? Any documentation? </a:t>
            </a:r>
          </a:p>
        </p:txBody>
      </p:sp>
    </p:spTree>
    <p:extLst>
      <p:ext uri="{BB962C8B-B14F-4D97-AF65-F5344CB8AC3E}">
        <p14:creationId xmlns:p14="http://schemas.microsoft.com/office/powerpoint/2010/main" val="394118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BDF03C-BD5B-4A87-A01C-93BD28237061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11/24/2017</a:t>
            </a:fld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Alain Blondel SuperFGD</a:t>
            </a:r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8A6E5-1451-4611-9B85-9117163DB886}" type="slidenum">
              <a:rPr lang="fr-CH" smtClean="0">
                <a:solidFill>
                  <a:prstClr val="black">
                    <a:tint val="75000"/>
                  </a:prstClr>
                </a:solidFill>
              </a:rPr>
              <a:pPr/>
              <a:t>3</a:t>
            </a:fld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9425" y="593725"/>
            <a:ext cx="8185150" cy="5670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24344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BDF03C-BD5B-4A87-A01C-93BD28237061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11/24/2017</a:t>
            </a:fld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Alain Blondel SuperFGD</a:t>
            </a:r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8A6E5-1451-4611-9B85-9117163DB886}" type="slidenum">
              <a:rPr lang="fr-CH" smtClean="0">
                <a:solidFill>
                  <a:prstClr val="black">
                    <a:tint val="75000"/>
                  </a:prstClr>
                </a:solidFill>
              </a:rPr>
              <a:pPr/>
              <a:t>4</a:t>
            </a:fld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007034" y="242504"/>
            <a:ext cx="2933239" cy="40011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fr-CH" sz="2000" b="1" dirty="0">
                <a:solidFill>
                  <a:prstClr val="black"/>
                </a:solidFill>
              </a:rPr>
              <a:t>A Photon </a:t>
            </a:r>
            <a:r>
              <a:rPr lang="fr-CH" sz="2000" b="1" dirty="0" err="1">
                <a:solidFill>
                  <a:prstClr val="black"/>
                </a:solidFill>
              </a:rPr>
              <a:t>beam</a:t>
            </a:r>
            <a:r>
              <a:rPr lang="fr-CH" sz="2000" b="1" dirty="0">
                <a:solidFill>
                  <a:prstClr val="black"/>
                </a:solidFill>
              </a:rPr>
              <a:t> in T9 area</a:t>
            </a:r>
            <a:endParaRPr lang="en-GB" sz="2000" b="1" dirty="0">
              <a:solidFill>
                <a:prstClr val="black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95536" y="1444134"/>
            <a:ext cx="10166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b="1" u="sng" dirty="0" err="1">
                <a:solidFill>
                  <a:prstClr val="black"/>
                </a:solidFill>
              </a:rPr>
              <a:t>Principle</a:t>
            </a:r>
            <a:endParaRPr lang="en-GB" b="1" u="sng" dirty="0">
              <a:solidFill>
                <a:prstClr val="black"/>
              </a:solidFill>
            </a:endParaRPr>
          </a:p>
        </p:txBody>
      </p:sp>
      <p:cxnSp>
        <p:nvCxnSpPr>
          <p:cNvPr id="8" name="Straight Connector 7"/>
          <p:cNvCxnSpPr/>
          <p:nvPr/>
        </p:nvCxnSpPr>
        <p:spPr>
          <a:xfrm>
            <a:off x="251520" y="2708920"/>
            <a:ext cx="19442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8"/>
          <p:cNvSpPr/>
          <p:nvPr/>
        </p:nvSpPr>
        <p:spPr>
          <a:xfrm>
            <a:off x="2195736" y="2564904"/>
            <a:ext cx="45719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467544" y="2564904"/>
            <a:ext cx="504056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384984" y="2064804"/>
            <a:ext cx="955711" cy="36933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fr-CH" dirty="0">
                <a:solidFill>
                  <a:prstClr val="black"/>
                </a:solidFill>
              </a:rPr>
              <a:t>e</a:t>
            </a:r>
            <a:r>
              <a:rPr lang="fr-CH" baseline="30000" dirty="0">
                <a:solidFill>
                  <a:prstClr val="black"/>
                </a:solidFill>
              </a:rPr>
              <a:t>-</a:t>
            </a:r>
            <a:r>
              <a:rPr lang="fr-CH" dirty="0">
                <a:solidFill>
                  <a:prstClr val="black"/>
                </a:solidFill>
              </a:rPr>
              <a:t> </a:t>
            </a:r>
            <a:r>
              <a:rPr lang="fr-CH" dirty="0" err="1">
                <a:solidFill>
                  <a:prstClr val="black"/>
                </a:solidFill>
              </a:rPr>
              <a:t>beam</a:t>
            </a:r>
            <a:endParaRPr lang="en-GB" dirty="0">
              <a:solidFill>
                <a:prstClr val="black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424670" y="2048922"/>
            <a:ext cx="1228734" cy="36933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fr-CH" dirty="0">
                <a:solidFill>
                  <a:prstClr val="black"/>
                </a:solidFill>
              </a:rPr>
              <a:t>Cu </a:t>
            </a:r>
            <a:r>
              <a:rPr lang="fr-CH" dirty="0" err="1">
                <a:solidFill>
                  <a:prstClr val="black"/>
                </a:solidFill>
              </a:rPr>
              <a:t>radiator</a:t>
            </a:r>
            <a:endParaRPr lang="fr-CH" dirty="0">
              <a:solidFill>
                <a:prstClr val="black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2915816" y="2132856"/>
            <a:ext cx="1224136" cy="1123404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b="1" dirty="0">
                <a:solidFill>
                  <a:srgbClr val="FF0000"/>
                </a:solidFill>
              </a:rPr>
              <a:t>MDX </a:t>
            </a:r>
            <a:r>
              <a:rPr lang="fr-CH" b="1" dirty="0" err="1">
                <a:solidFill>
                  <a:srgbClr val="FF0000"/>
                </a:solidFill>
              </a:rPr>
              <a:t>magnet</a:t>
            </a:r>
            <a:endParaRPr lang="fr-CH" b="1" dirty="0">
              <a:solidFill>
                <a:srgbClr val="FF0000"/>
              </a:solidFill>
            </a:endParaRPr>
          </a:p>
          <a:p>
            <a:pPr algn="ctr"/>
            <a:r>
              <a:rPr lang="fr-CH" b="1" dirty="0">
                <a:solidFill>
                  <a:srgbClr val="FF0000"/>
                </a:solidFill>
              </a:rPr>
              <a:t>0.51 </a:t>
            </a:r>
            <a:r>
              <a:rPr lang="fr-CH" b="1" dirty="0" err="1">
                <a:solidFill>
                  <a:srgbClr val="FF0000"/>
                </a:solidFill>
              </a:rPr>
              <a:t>T.m</a:t>
            </a:r>
            <a:endParaRPr lang="en-GB" b="1" dirty="0">
              <a:solidFill>
                <a:srgbClr val="FF0000"/>
              </a:solidFill>
            </a:endParaRPr>
          </a:p>
        </p:txBody>
      </p:sp>
      <p:pic>
        <p:nvPicPr>
          <p:cNvPr id="1026" name="Picture 2" descr="http://sba.web.cern.ch/sba/images/mdxv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72003" y="3789040"/>
            <a:ext cx="2723381" cy="27467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6" name="Straight Connector 15"/>
          <p:cNvCxnSpPr/>
          <p:nvPr/>
        </p:nvCxnSpPr>
        <p:spPr>
          <a:xfrm>
            <a:off x="3527884" y="2694558"/>
            <a:ext cx="3708412" cy="30239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ectangle 16"/>
          <p:cNvSpPr/>
          <p:nvPr/>
        </p:nvSpPr>
        <p:spPr>
          <a:xfrm>
            <a:off x="7236296" y="2780928"/>
            <a:ext cx="45719" cy="144016"/>
          </a:xfrm>
          <a:prstGeom prst="rect">
            <a:avLst/>
          </a:prstGeom>
          <a:solidFill>
            <a:srgbClr val="92D050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7308304" y="2924944"/>
            <a:ext cx="45719" cy="144016"/>
          </a:xfrm>
          <a:prstGeom prst="rect">
            <a:avLst/>
          </a:prstGeom>
          <a:solidFill>
            <a:srgbClr val="92D050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7236296" y="3005336"/>
            <a:ext cx="45719" cy="144016"/>
          </a:xfrm>
          <a:prstGeom prst="rect">
            <a:avLst/>
          </a:prstGeom>
          <a:solidFill>
            <a:srgbClr val="92D050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7334593" y="3140968"/>
            <a:ext cx="45719" cy="144016"/>
          </a:xfrm>
          <a:prstGeom prst="rect">
            <a:avLst/>
          </a:prstGeom>
          <a:solidFill>
            <a:srgbClr val="92D050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7262585" y="3284984"/>
            <a:ext cx="45719" cy="144016"/>
          </a:xfrm>
          <a:prstGeom prst="rect">
            <a:avLst/>
          </a:prstGeom>
          <a:solidFill>
            <a:srgbClr val="92D050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7334593" y="3356992"/>
            <a:ext cx="45719" cy="144016"/>
          </a:xfrm>
          <a:prstGeom prst="rect">
            <a:avLst/>
          </a:prstGeom>
          <a:solidFill>
            <a:srgbClr val="92D050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652120" y="3789040"/>
            <a:ext cx="3152594" cy="92333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fr-CH" dirty="0">
                <a:solidFill>
                  <a:prstClr val="black"/>
                </a:solidFill>
              </a:rPr>
              <a:t>hodoscope </a:t>
            </a:r>
          </a:p>
          <a:p>
            <a:r>
              <a:rPr lang="fr-CH" dirty="0">
                <a:solidFill>
                  <a:prstClr val="black"/>
                </a:solidFill>
              </a:rPr>
              <a:t>(</a:t>
            </a:r>
            <a:r>
              <a:rPr lang="fr-CH" dirty="0" err="1">
                <a:solidFill>
                  <a:prstClr val="black"/>
                </a:solidFill>
              </a:rPr>
              <a:t>measures</a:t>
            </a:r>
            <a:r>
              <a:rPr lang="fr-CH" dirty="0">
                <a:solidFill>
                  <a:prstClr val="black"/>
                </a:solidFill>
              </a:rPr>
              <a:t> </a:t>
            </a:r>
            <a:r>
              <a:rPr lang="fr-CH" dirty="0" err="1">
                <a:solidFill>
                  <a:prstClr val="black"/>
                </a:solidFill>
              </a:rPr>
              <a:t>electron</a:t>
            </a:r>
            <a:r>
              <a:rPr lang="fr-CH" dirty="0">
                <a:solidFill>
                  <a:prstClr val="black"/>
                </a:solidFill>
              </a:rPr>
              <a:t> </a:t>
            </a:r>
            <a:r>
              <a:rPr lang="fr-CH" dirty="0" err="1">
                <a:solidFill>
                  <a:prstClr val="black"/>
                </a:solidFill>
              </a:rPr>
              <a:t>momentum</a:t>
            </a:r>
            <a:endParaRPr lang="fr-CH" dirty="0">
              <a:solidFill>
                <a:prstClr val="black"/>
              </a:solidFill>
            </a:endParaRPr>
          </a:p>
          <a:p>
            <a:r>
              <a:rPr lang="fr-CH" dirty="0">
                <a:solidFill>
                  <a:prstClr val="black"/>
                </a:solidFill>
                <a:sym typeface="Wingdings" panose="05000000000000000000" pitchFamily="2" charset="2"/>
              </a:rPr>
              <a:t> photon </a:t>
            </a:r>
            <a:r>
              <a:rPr lang="fr-CH" dirty="0" err="1">
                <a:solidFill>
                  <a:prstClr val="black"/>
                </a:solidFill>
                <a:sym typeface="Wingdings" panose="05000000000000000000" pitchFamily="2" charset="2"/>
              </a:rPr>
              <a:t>energy</a:t>
            </a:r>
            <a:r>
              <a:rPr lang="fr-CH" dirty="0">
                <a:solidFill>
                  <a:prstClr val="black"/>
                </a:solidFill>
                <a:sym typeface="Wingdings" panose="05000000000000000000" pitchFamily="2" charset="2"/>
              </a:rPr>
              <a:t>)</a:t>
            </a:r>
            <a:r>
              <a:rPr lang="fr-CH" dirty="0">
                <a:solidFill>
                  <a:prstClr val="black"/>
                </a:solidFill>
              </a:rPr>
              <a:t> </a:t>
            </a:r>
            <a:endParaRPr lang="en-GB" dirty="0">
              <a:solidFill>
                <a:prstClr val="black"/>
              </a:solidFill>
            </a:endParaRPr>
          </a:p>
        </p:txBody>
      </p:sp>
      <p:cxnSp>
        <p:nvCxnSpPr>
          <p:cNvPr id="25" name="Straight Connector 24"/>
          <p:cNvCxnSpPr/>
          <p:nvPr/>
        </p:nvCxnSpPr>
        <p:spPr>
          <a:xfrm>
            <a:off x="251520" y="2708920"/>
            <a:ext cx="7776864" cy="0"/>
          </a:xfrm>
          <a:prstGeom prst="line">
            <a:avLst/>
          </a:prstGeom>
          <a:ln>
            <a:prstDash val="lg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5508104" y="2434136"/>
            <a:ext cx="8643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prstClr val="black"/>
                </a:solidFill>
                <a:sym typeface="Symbol"/>
              </a:rPr>
              <a:t> beam</a:t>
            </a:r>
            <a:endParaRPr lang="en-GB" dirty="0">
              <a:solidFill>
                <a:prstClr val="black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3377185" y="899428"/>
            <a:ext cx="23896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>
                <a:solidFill>
                  <a:prstClr val="black"/>
                </a:solidFill>
              </a:rPr>
              <a:t>A. Blondel, L. </a:t>
            </a:r>
            <a:r>
              <a:rPr lang="fr-CH" dirty="0" err="1">
                <a:solidFill>
                  <a:prstClr val="black"/>
                </a:solidFill>
              </a:rPr>
              <a:t>Gatignon</a:t>
            </a:r>
            <a:endParaRPr lang="en-GB" dirty="0">
              <a:solidFill>
                <a:prstClr val="black"/>
              </a:solidFill>
            </a:endParaRPr>
          </a:p>
        </p:txBody>
      </p:sp>
      <p:cxnSp>
        <p:nvCxnSpPr>
          <p:cNvPr id="30" name="Straight Arrow Connector 29"/>
          <p:cNvCxnSpPr/>
          <p:nvPr/>
        </p:nvCxnSpPr>
        <p:spPr>
          <a:xfrm flipV="1">
            <a:off x="1412161" y="2845755"/>
            <a:ext cx="0" cy="36722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164774" y="3243748"/>
            <a:ext cx="2936381" cy="369332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fr-CH" dirty="0" err="1">
                <a:solidFill>
                  <a:prstClr val="black"/>
                </a:solidFill>
              </a:rPr>
              <a:t>may</a:t>
            </a:r>
            <a:r>
              <a:rPr lang="fr-CH" dirty="0">
                <a:solidFill>
                  <a:prstClr val="black"/>
                </a:solidFill>
              </a:rPr>
              <a:t> </a:t>
            </a:r>
            <a:r>
              <a:rPr lang="fr-CH" dirty="0" err="1">
                <a:solidFill>
                  <a:prstClr val="black"/>
                </a:solidFill>
              </a:rPr>
              <a:t>need</a:t>
            </a:r>
            <a:r>
              <a:rPr lang="fr-CH" dirty="0">
                <a:solidFill>
                  <a:prstClr val="black"/>
                </a:solidFill>
              </a:rPr>
              <a:t> a position detector</a:t>
            </a:r>
            <a:endParaRPr lang="en-GB" dirty="0">
              <a:solidFill>
                <a:prstClr val="black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5742" y="3789040"/>
            <a:ext cx="2220673" cy="147732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fr-CH" dirty="0" smtClean="0"/>
              <a:t>best </a:t>
            </a:r>
            <a:r>
              <a:rPr lang="fr-CH" dirty="0" err="1" smtClean="0"/>
              <a:t>is</a:t>
            </a:r>
            <a:r>
              <a:rPr lang="fr-CH" dirty="0" smtClean="0"/>
              <a:t> </a:t>
            </a:r>
            <a:r>
              <a:rPr lang="fr-CH" dirty="0" err="1" smtClean="0"/>
              <a:t>probably</a:t>
            </a:r>
            <a:r>
              <a:rPr lang="fr-CH" dirty="0" smtClean="0"/>
              <a:t> </a:t>
            </a:r>
          </a:p>
          <a:p>
            <a:r>
              <a:rPr lang="fr-CH" dirty="0" err="1" smtClean="0"/>
              <a:t>around</a:t>
            </a:r>
            <a:r>
              <a:rPr lang="fr-CH" dirty="0" smtClean="0"/>
              <a:t> 2 </a:t>
            </a:r>
            <a:r>
              <a:rPr lang="fr-CH" dirty="0" err="1" smtClean="0"/>
              <a:t>GeV</a:t>
            </a:r>
            <a:r>
              <a:rPr lang="fr-CH" dirty="0" smtClean="0"/>
              <a:t>/c e-</a:t>
            </a:r>
          </a:p>
          <a:p>
            <a:r>
              <a:rPr lang="fr-CH" dirty="0" smtClean="0"/>
              <a:t>for 200-800 MeV</a:t>
            </a:r>
          </a:p>
          <a:p>
            <a:r>
              <a:rPr lang="fr-CH" dirty="0" smtClean="0"/>
              <a:t>photons</a:t>
            </a:r>
          </a:p>
          <a:p>
            <a:r>
              <a:rPr lang="fr-CH" dirty="0" smtClean="0"/>
              <a:t>(</a:t>
            </a:r>
            <a:r>
              <a:rPr lang="fr-CH" dirty="0" err="1" smtClean="0"/>
              <a:t>should</a:t>
            </a:r>
            <a:r>
              <a:rPr lang="fr-CH" dirty="0" smtClean="0"/>
              <a:t> </a:t>
            </a:r>
            <a:r>
              <a:rPr lang="fr-CH" dirty="0" err="1" smtClean="0"/>
              <a:t>be</a:t>
            </a:r>
            <a:r>
              <a:rPr lang="fr-CH" dirty="0" smtClean="0"/>
              <a:t> </a:t>
            </a:r>
            <a:r>
              <a:rPr lang="fr-CH" dirty="0" err="1" smtClean="0"/>
              <a:t>simulated</a:t>
            </a:r>
            <a:r>
              <a:rPr lang="fr-CH" dirty="0" smtClean="0"/>
              <a:t>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1415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BDF03C-BD5B-4A87-A01C-93BD28237061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11/24/2017</a:t>
            </a:fld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>
                <a:solidFill>
                  <a:prstClr val="black">
                    <a:tint val="75000"/>
                  </a:prstClr>
                </a:solidFill>
              </a:rPr>
              <a:t>Alain </a:t>
            </a:r>
            <a:r>
              <a:rPr lang="en-GB" dirty="0" err="1" smtClean="0">
                <a:solidFill>
                  <a:prstClr val="black">
                    <a:tint val="75000"/>
                  </a:prstClr>
                </a:solidFill>
              </a:rPr>
              <a:t>Blondel</a:t>
            </a:r>
            <a:r>
              <a:rPr lang="en-GB" dirty="0" smtClean="0">
                <a:solidFill>
                  <a:prstClr val="black">
                    <a:tint val="75000"/>
                  </a:prstClr>
                </a:solidFill>
              </a:rPr>
              <a:t> </a:t>
            </a:r>
            <a:r>
              <a:rPr lang="en-GB" dirty="0" err="1" smtClean="0">
                <a:solidFill>
                  <a:prstClr val="black">
                    <a:tint val="75000"/>
                  </a:prstClr>
                </a:solidFill>
              </a:rPr>
              <a:t>SuperFGD</a:t>
            </a:r>
            <a:endParaRPr lang="fr-C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8A6E5-1451-4611-9B85-9117163DB886}" type="slidenum">
              <a:rPr lang="fr-CH" smtClean="0">
                <a:solidFill>
                  <a:prstClr val="black">
                    <a:tint val="75000"/>
                  </a:prstClr>
                </a:solidFill>
              </a:rPr>
              <a:pPr/>
              <a:t>5</a:t>
            </a:fld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236" t="45842" r="1826" b="10910"/>
          <a:stretch/>
        </p:blipFill>
        <p:spPr bwMode="auto">
          <a:xfrm>
            <a:off x="-3111" y="1946041"/>
            <a:ext cx="9183624" cy="29659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683568" y="984543"/>
            <a:ext cx="80836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err="1" smtClean="0"/>
              <a:t>Other</a:t>
            </a:r>
            <a:r>
              <a:rPr lang="fr-CH" dirty="0" smtClean="0"/>
              <a:t> </a:t>
            </a:r>
            <a:r>
              <a:rPr lang="fr-CH" dirty="0" err="1" smtClean="0"/>
              <a:t>magnets</a:t>
            </a:r>
            <a:r>
              <a:rPr lang="fr-CH" dirty="0" smtClean="0"/>
              <a:t> are </a:t>
            </a:r>
            <a:r>
              <a:rPr lang="fr-CH" dirty="0" err="1" smtClean="0"/>
              <a:t>available</a:t>
            </a:r>
            <a:r>
              <a:rPr lang="fr-CH" dirty="0" smtClean="0"/>
              <a:t> if </a:t>
            </a:r>
            <a:r>
              <a:rPr lang="fr-CH" dirty="0" err="1" smtClean="0"/>
              <a:t>we</a:t>
            </a:r>
            <a:r>
              <a:rPr lang="fr-CH" dirty="0" smtClean="0"/>
              <a:t> </a:t>
            </a:r>
            <a:r>
              <a:rPr lang="fr-CH" dirty="0" err="1" smtClean="0"/>
              <a:t>want</a:t>
            </a:r>
            <a:r>
              <a:rPr lang="fr-CH" dirty="0" smtClean="0"/>
              <a:t> to place a </a:t>
            </a:r>
            <a:r>
              <a:rPr lang="fr-CH" dirty="0" err="1" smtClean="0"/>
              <a:t>small</a:t>
            </a:r>
            <a:r>
              <a:rPr lang="fr-CH" dirty="0" smtClean="0"/>
              <a:t> </a:t>
            </a:r>
            <a:r>
              <a:rPr lang="fr-CH" dirty="0" err="1" smtClean="0"/>
              <a:t>prototoype</a:t>
            </a:r>
            <a:r>
              <a:rPr lang="fr-CH" dirty="0" smtClean="0"/>
              <a:t> in </a:t>
            </a:r>
            <a:r>
              <a:rPr lang="fr-CH" dirty="0" err="1" smtClean="0"/>
              <a:t>magnetic</a:t>
            </a:r>
            <a:r>
              <a:rPr lang="fr-CH" dirty="0" smtClean="0"/>
              <a:t> </a:t>
            </a:r>
            <a:r>
              <a:rPr lang="fr-CH" dirty="0" err="1" smtClean="0"/>
              <a:t>field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52716264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227</TotalTime>
  <Words>155</Words>
  <Application>Microsoft Office PowerPoint</Application>
  <PresentationFormat>On-screen Show (4:3)</PresentationFormat>
  <Paragraphs>49</Paragraphs>
  <Slides>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1_Office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bdl</dc:creator>
  <cp:lastModifiedBy>bdl</cp:lastModifiedBy>
  <cp:revision>2</cp:revision>
  <dcterms:created xsi:type="dcterms:W3CDTF">2017-11-24T07:00:19Z</dcterms:created>
  <dcterms:modified xsi:type="dcterms:W3CDTF">2017-11-24T10:48:04Z</dcterms:modified>
</cp:coreProperties>
</file>