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4"/>
  </p:sldMasterIdLst>
  <p:notesMasterIdLst>
    <p:notesMasterId r:id="rId25"/>
  </p:notesMasterIdLst>
  <p:handoutMasterIdLst>
    <p:handoutMasterId r:id="rId26"/>
  </p:handoutMasterIdLst>
  <p:sldIdLst>
    <p:sldId id="256" r:id="rId5"/>
    <p:sldId id="468" r:id="rId6"/>
    <p:sldId id="434" r:id="rId7"/>
    <p:sldId id="435" r:id="rId8"/>
    <p:sldId id="469" r:id="rId9"/>
    <p:sldId id="470" r:id="rId10"/>
    <p:sldId id="490" r:id="rId11"/>
    <p:sldId id="446" r:id="rId12"/>
    <p:sldId id="473" r:id="rId13"/>
    <p:sldId id="423" r:id="rId14"/>
    <p:sldId id="479" r:id="rId15"/>
    <p:sldId id="475" r:id="rId16"/>
    <p:sldId id="478" r:id="rId17"/>
    <p:sldId id="477" r:id="rId18"/>
    <p:sldId id="483" r:id="rId19"/>
    <p:sldId id="484" r:id="rId20"/>
    <p:sldId id="485" r:id="rId21"/>
    <p:sldId id="487" r:id="rId22"/>
    <p:sldId id="486" r:id="rId23"/>
    <p:sldId id="489" r:id="rId24"/>
  </p:sldIdLst>
  <p:sldSz cx="9144000" cy="5143500" type="screen16x9"/>
  <p:notesSz cx="7010400" cy="9296400"/>
  <p:embeddedFontLst>
    <p:embeddedFont>
      <p:font typeface="Consolas" panose="020B0609020204030204" pitchFamily="49" charset="0"/>
      <p:regular r:id="rId27"/>
      <p:bold r:id="rId28"/>
      <p:italic r:id="rId29"/>
      <p:boldItalic r:id="rId30"/>
    </p:embeddedFont>
    <p:embeddedFont>
      <p:font typeface="Calibri" panose="020F0502020204030204" pitchFamily="34" charset="0"/>
      <p:regular r:id="rId31"/>
      <p:bold r:id="rId32"/>
      <p:italic r:id="rId33"/>
      <p:boldItalic r:id="rId34"/>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7">
          <p15:clr>
            <a:srgbClr val="A4A3A4"/>
          </p15:clr>
        </p15:guide>
        <p15:guide id="2" orient="horz" pos="1487">
          <p15:clr>
            <a:srgbClr val="A4A3A4"/>
          </p15:clr>
        </p15:guide>
        <p15:guide id="3" orient="horz" pos="1619">
          <p15:clr>
            <a:srgbClr val="A4A3A4"/>
          </p15:clr>
        </p15:guide>
        <p15:guide id="4" pos="1763">
          <p15:clr>
            <a:srgbClr val="A4A3A4"/>
          </p15:clr>
        </p15:guide>
        <p15:guide id="5" pos="5455">
          <p15:clr>
            <a:srgbClr val="A4A3A4"/>
          </p15:clr>
        </p15:guide>
        <p15:guide id="6" pos="2883">
          <p15:clr>
            <a:srgbClr val="A4A3A4"/>
          </p15:clr>
        </p15:guide>
        <p15:guide id="7" pos="29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rter Lyons" initials="CL" lastIdx="7" clrIdx="0"/>
  <p:cmAuthor id="1" name="Jeffrey Saret" initials="J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E00"/>
    <a:srgbClr val="7DCECA"/>
    <a:srgbClr val="E37222"/>
    <a:srgbClr val="009AA6"/>
    <a:srgbClr val="7F7F7F"/>
    <a:srgbClr val="F8F8F8"/>
    <a:srgbClr val="D8DBDC"/>
    <a:srgbClr val="A5ACAF"/>
    <a:srgbClr val="898989"/>
    <a:srgbClr val="CD171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949" autoAdjust="0"/>
    <p:restoredTop sz="97085" autoAdjust="0"/>
  </p:normalViewPr>
  <p:slideViewPr>
    <p:cSldViewPr snapToGrid="0" snapToObjects="1">
      <p:cViewPr>
        <p:scale>
          <a:sx n="125" d="100"/>
          <a:sy n="125" d="100"/>
        </p:scale>
        <p:origin x="392" y="45"/>
      </p:cViewPr>
      <p:guideLst>
        <p:guide orient="horz" pos="347"/>
        <p:guide orient="horz" pos="1487"/>
        <p:guide orient="horz" pos="1619"/>
        <p:guide pos="1763"/>
        <p:guide pos="5455"/>
        <p:guide pos="2883"/>
        <p:guide pos="293"/>
      </p:guideLst>
    </p:cSldViewPr>
  </p:slideViewPr>
  <p:outlineViewPr>
    <p:cViewPr>
      <p:scale>
        <a:sx n="33" d="100"/>
        <a:sy n="33" d="100"/>
      </p:scale>
      <p:origin x="0" y="2808"/>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font" Target="fonts/font8.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33" Type="http://schemas.openxmlformats.org/officeDocument/2006/relationships/font" Target="fonts/font7.fntdata"/><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3.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6.fntdata"/><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2.fntdata"/><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5.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59" tIns="46579" rIns="93159" bIns="46579" rtlCol="0"/>
          <a:lstStyle>
            <a:lvl1pPr algn="l">
              <a:defRPr sz="1200"/>
            </a:lvl1pPr>
          </a:lstStyle>
          <a:p>
            <a:endParaRPr lang="en-US" dirty="0"/>
          </a:p>
        </p:txBody>
      </p:sp>
      <p:sp>
        <p:nvSpPr>
          <p:cNvPr id="3" name="Date Placeholder 2"/>
          <p:cNvSpPr>
            <a:spLocks noGrp="1"/>
          </p:cNvSpPr>
          <p:nvPr>
            <p:ph type="dt" sz="quarter" idx="1"/>
          </p:nvPr>
        </p:nvSpPr>
        <p:spPr>
          <a:xfrm>
            <a:off x="3970939" y="0"/>
            <a:ext cx="3037840" cy="464820"/>
          </a:xfrm>
          <a:prstGeom prst="rect">
            <a:avLst/>
          </a:prstGeom>
        </p:spPr>
        <p:txBody>
          <a:bodyPr vert="horz" lIns="93159" tIns="46579" rIns="93159" bIns="46579" rtlCol="0"/>
          <a:lstStyle>
            <a:lvl1pPr algn="r">
              <a:defRPr sz="1200"/>
            </a:lvl1pPr>
          </a:lstStyle>
          <a:p>
            <a:fld id="{C1781DBA-1DED-014A-B18A-44D60056D757}" type="datetimeFigureOut">
              <a:rPr lang="en-US" smtClean="0"/>
              <a:pPr/>
              <a:t>11/20/2017</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59" tIns="46579" rIns="93159" bIns="4657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9" y="8829967"/>
            <a:ext cx="3037840" cy="464820"/>
          </a:xfrm>
          <a:prstGeom prst="rect">
            <a:avLst/>
          </a:prstGeom>
        </p:spPr>
        <p:txBody>
          <a:bodyPr vert="horz" lIns="93159" tIns="46579" rIns="93159" bIns="46579" rtlCol="0" anchor="b"/>
          <a:lstStyle>
            <a:lvl1pPr algn="r">
              <a:defRPr sz="1200"/>
            </a:lvl1pPr>
          </a:lstStyle>
          <a:p>
            <a:fld id="{8DCBF92C-5FB7-6243-A235-6AA18EB70656}" type="slidenum">
              <a:rPr lang="en-US" smtClean="0"/>
              <a:pPr/>
              <a:t>‹#›</a:t>
            </a:fld>
            <a:endParaRPr lang="en-US" dirty="0"/>
          </a:p>
        </p:txBody>
      </p:sp>
    </p:spTree>
    <p:extLst>
      <p:ext uri="{BB962C8B-B14F-4D97-AF65-F5344CB8AC3E}">
        <p14:creationId xmlns:p14="http://schemas.microsoft.com/office/powerpoint/2010/main" val="3203309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59" tIns="46579" rIns="93159" bIns="46579" rtlCol="0"/>
          <a:lstStyle>
            <a:lvl1pPr algn="l">
              <a:defRPr sz="1200"/>
            </a:lvl1pPr>
          </a:lstStyle>
          <a:p>
            <a:endParaRPr lang="en-US" dirty="0"/>
          </a:p>
        </p:txBody>
      </p:sp>
      <p:sp>
        <p:nvSpPr>
          <p:cNvPr id="3" name="Date Placeholder 2"/>
          <p:cNvSpPr>
            <a:spLocks noGrp="1"/>
          </p:cNvSpPr>
          <p:nvPr>
            <p:ph type="dt" idx="1"/>
          </p:nvPr>
        </p:nvSpPr>
        <p:spPr>
          <a:xfrm>
            <a:off x="3970939" y="0"/>
            <a:ext cx="3037840" cy="464820"/>
          </a:xfrm>
          <a:prstGeom prst="rect">
            <a:avLst/>
          </a:prstGeom>
        </p:spPr>
        <p:txBody>
          <a:bodyPr vert="horz" lIns="93159" tIns="46579" rIns="93159" bIns="46579" rtlCol="0"/>
          <a:lstStyle>
            <a:lvl1pPr algn="r">
              <a:defRPr sz="1200"/>
            </a:lvl1pPr>
          </a:lstStyle>
          <a:p>
            <a:fld id="{B717F8DF-60BB-B041-8680-2D8F9D5385B2}" type="datetimeFigureOut">
              <a:rPr lang="en-US" smtClean="0"/>
              <a:pPr/>
              <a:t>11/20/2017</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59" tIns="46579" rIns="93159" bIns="46579" rtlCol="0" anchor="ctr"/>
          <a:lstStyle/>
          <a:p>
            <a:endParaRPr lang="en-US" dirty="0"/>
          </a:p>
        </p:txBody>
      </p:sp>
      <p:sp>
        <p:nvSpPr>
          <p:cNvPr id="5" name="Notes Placeholder 4"/>
          <p:cNvSpPr>
            <a:spLocks noGrp="1"/>
          </p:cNvSpPr>
          <p:nvPr>
            <p:ph type="body" sz="quarter" idx="3"/>
          </p:nvPr>
        </p:nvSpPr>
        <p:spPr>
          <a:xfrm>
            <a:off x="701041" y="4415791"/>
            <a:ext cx="5608320" cy="4183380"/>
          </a:xfrm>
          <a:prstGeom prst="rect">
            <a:avLst/>
          </a:prstGeom>
        </p:spPr>
        <p:txBody>
          <a:bodyPr vert="horz" lIns="93159" tIns="46579" rIns="93159" bIns="46579"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59" tIns="46579" rIns="93159" bIns="4657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9" y="8829967"/>
            <a:ext cx="3037840" cy="464820"/>
          </a:xfrm>
          <a:prstGeom prst="rect">
            <a:avLst/>
          </a:prstGeom>
        </p:spPr>
        <p:txBody>
          <a:bodyPr vert="horz" lIns="93159" tIns="46579" rIns="93159" bIns="46579" rtlCol="0" anchor="b"/>
          <a:lstStyle>
            <a:lvl1pPr algn="r">
              <a:defRPr sz="1200"/>
            </a:lvl1pPr>
          </a:lstStyle>
          <a:p>
            <a:fld id="{D189FE2C-91B5-EC4D-B5EC-1AB56E7928F3}" type="slidenum">
              <a:rPr lang="en-US" smtClean="0"/>
              <a:pPr/>
              <a:t>‹#›</a:t>
            </a:fld>
            <a:endParaRPr lang="en-US" dirty="0"/>
          </a:p>
        </p:txBody>
      </p:sp>
    </p:spTree>
    <p:extLst>
      <p:ext uri="{BB962C8B-B14F-4D97-AF65-F5344CB8AC3E}">
        <p14:creationId xmlns:p14="http://schemas.microsoft.com/office/powerpoint/2010/main" val="359931529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189FE2C-91B5-EC4D-B5EC-1AB56E7928F3}" type="slidenum">
              <a:rPr lang="en-US" smtClean="0"/>
              <a:pPr/>
              <a:t>1</a:t>
            </a:fld>
            <a:endParaRPr lang="en-US" dirty="0"/>
          </a:p>
        </p:txBody>
      </p:sp>
    </p:spTree>
    <p:extLst>
      <p:ext uri="{BB962C8B-B14F-4D97-AF65-F5344CB8AC3E}">
        <p14:creationId xmlns:p14="http://schemas.microsoft.com/office/powerpoint/2010/main" val="7187402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p:spTree>
      <p:nvGrpSpPr>
        <p:cNvPr id="1" name=""/>
        <p:cNvGrpSpPr/>
        <p:nvPr/>
      </p:nvGrpSpPr>
      <p:grpSpPr>
        <a:xfrm>
          <a:off x="0" y="0"/>
          <a:ext cx="0" cy="0"/>
          <a:chOff x="0" y="0"/>
          <a:chExt cx="0" cy="0"/>
        </a:xfrm>
      </p:grpSpPr>
      <p:sp>
        <p:nvSpPr>
          <p:cNvPr id="3" name="Rectangle 2"/>
          <p:cNvSpPr/>
          <p:nvPr userDrawn="1"/>
        </p:nvSpPr>
        <p:spPr>
          <a:xfrm>
            <a:off x="0" y="1718968"/>
            <a:ext cx="9144000" cy="342453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20" name="Group 19"/>
          <p:cNvGrpSpPr>
            <a:grpSpLocks noChangeAspect="1"/>
          </p:cNvGrpSpPr>
          <p:nvPr userDrawn="1"/>
        </p:nvGrpSpPr>
        <p:grpSpPr>
          <a:xfrm>
            <a:off x="3468119" y="1749522"/>
            <a:ext cx="4973605" cy="3520026"/>
            <a:chOff x="192816" y="762000"/>
            <a:chExt cx="7808184" cy="5638956"/>
          </a:xfrm>
          <a:solidFill>
            <a:schemeClr val="bg2"/>
          </a:solidFill>
        </p:grpSpPr>
        <p:sp>
          <p:nvSpPr>
            <p:cNvPr id="22" name="Rectangle 21"/>
            <p:cNvSpPr/>
            <p:nvPr userDrawn="1"/>
          </p:nvSpPr>
          <p:spPr>
            <a:xfrm rot="18900000">
              <a:off x="2362044" y="762000"/>
              <a:ext cx="5638956" cy="5638956"/>
            </a:xfrm>
            <a:prstGeom prst="rect">
              <a:avLst/>
            </a:prstGeom>
            <a:solidFill>
              <a:schemeClr val="bg2">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Rectangle 22"/>
            <p:cNvSpPr/>
            <p:nvPr userDrawn="1"/>
          </p:nvSpPr>
          <p:spPr>
            <a:xfrm rot="18900000">
              <a:off x="1638966" y="762000"/>
              <a:ext cx="5638956" cy="5638956"/>
            </a:xfrm>
            <a:prstGeom prst="rect">
              <a:avLst/>
            </a:prstGeom>
            <a:solidFill>
              <a:schemeClr val="bg2">
                <a:alpha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Rectangle 23"/>
            <p:cNvSpPr/>
            <p:nvPr userDrawn="1"/>
          </p:nvSpPr>
          <p:spPr>
            <a:xfrm rot="18900000">
              <a:off x="915891" y="762000"/>
              <a:ext cx="5638956" cy="5638956"/>
            </a:xfrm>
            <a:prstGeom prst="rect">
              <a:avLst/>
            </a:prstGeom>
            <a:solidFill>
              <a:schemeClr val="bg2">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Rectangle 24"/>
            <p:cNvSpPr/>
            <p:nvPr userDrawn="1"/>
          </p:nvSpPr>
          <p:spPr>
            <a:xfrm rot="18900000">
              <a:off x="192816" y="762000"/>
              <a:ext cx="5638956" cy="5638956"/>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0" name="Rectangle 9"/>
          <p:cNvSpPr/>
          <p:nvPr/>
        </p:nvSpPr>
        <p:spPr>
          <a:xfrm>
            <a:off x="0" y="1577341"/>
            <a:ext cx="6185210" cy="356615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691297" y="2217569"/>
            <a:ext cx="5954494" cy="517003"/>
          </a:xfrm>
        </p:spPr>
        <p:txBody>
          <a:bodyPr anchor="t"/>
          <a:lstStyle>
            <a:lvl1pPr>
              <a:defRPr sz="2800">
                <a:solidFill>
                  <a:schemeClr val="bg1"/>
                </a:solidFill>
              </a:defRPr>
            </a:lvl1pPr>
          </a:lstStyle>
          <a:p>
            <a:r>
              <a:rPr lang="en-US" dirty="0"/>
              <a:t>Click to edit Master title style</a:t>
            </a:r>
          </a:p>
        </p:txBody>
      </p:sp>
      <p:sp>
        <p:nvSpPr>
          <p:cNvPr id="16" name="TextBox 15"/>
          <p:cNvSpPr txBox="1"/>
          <p:nvPr userDrawn="1"/>
        </p:nvSpPr>
        <p:spPr>
          <a:xfrm>
            <a:off x="0" y="1545637"/>
            <a:ext cx="9144000" cy="346664"/>
          </a:xfrm>
          <a:prstGeom prst="rect">
            <a:avLst/>
          </a:prstGeom>
          <a:solidFill>
            <a:schemeClr val="tx1"/>
          </a:solidFill>
        </p:spPr>
        <p:txBody>
          <a:bodyPr wrap="square" lIns="684000" tIns="0" rIns="0" bIns="72000" rtlCol="0" anchor="ctr" anchorCtr="0">
            <a:noAutofit/>
          </a:bodyPr>
          <a:lstStyle/>
          <a:p>
            <a:pPr defTabSz="431800">
              <a:tabLst>
                <a:tab pos="5922963" algn="l"/>
              </a:tabLst>
            </a:pPr>
            <a:r>
              <a:rPr lang="en-US" sz="1400" b="1" dirty="0">
                <a:solidFill>
                  <a:srgbClr val="FFFFFF"/>
                </a:solidFill>
                <a:latin typeface="Lato" panose="020F0502020204030203" pitchFamily="34" charset="0"/>
              </a:rPr>
              <a:t>	</a:t>
            </a:r>
            <a:r>
              <a:rPr lang="en-US" sz="1400" b="0" spc="50" dirty="0">
                <a:solidFill>
                  <a:srgbClr val="FFFFFF"/>
                </a:solidFill>
                <a:latin typeface="Lato" panose="020F0502020204030203" pitchFamily="34" charset="0"/>
              </a:rPr>
              <a:t>www.twosigma.com</a:t>
            </a:r>
          </a:p>
        </p:txBody>
      </p:sp>
      <p:sp>
        <p:nvSpPr>
          <p:cNvPr id="11" name="Date Placeholder 3"/>
          <p:cNvSpPr>
            <a:spLocks noGrp="1"/>
          </p:cNvSpPr>
          <p:nvPr>
            <p:ph type="dt" sz="half" idx="2"/>
          </p:nvPr>
        </p:nvSpPr>
        <p:spPr>
          <a:xfrm>
            <a:off x="7122710" y="4886266"/>
            <a:ext cx="1561248" cy="160568"/>
          </a:xfrm>
          <a:prstGeom prst="rect">
            <a:avLst/>
          </a:prstGeom>
        </p:spPr>
        <p:txBody>
          <a:bodyPr vert="horz" lIns="91440" tIns="0" rIns="0" bIns="0" rtlCol="0" anchor="t" anchorCtr="0"/>
          <a:lstStyle>
            <a:lvl1pPr marL="0" algn="r" defTabSz="457200" rtl="0" eaLnBrk="1" latinLnBrk="0" hangingPunct="1">
              <a:defRPr lang="en-US" sz="1000" kern="1200" smtClean="0">
                <a:solidFill>
                  <a:schemeClr val="bg1"/>
                </a:solidFill>
                <a:latin typeface="Lato" panose="020F0502020204030203" pitchFamily="34" charset="0"/>
                <a:ea typeface="+mn-ea"/>
                <a:cs typeface="+mn-cs"/>
              </a:defRPr>
            </a:lvl1pPr>
          </a:lstStyle>
          <a:p>
            <a:fld id="{70358947-1594-5348-B8D8-A261DEED8F78}" type="datetime4">
              <a:rPr lang="en-US" smtClean="0"/>
              <a:t>November 20, 2017</a:t>
            </a:fld>
            <a:endParaRPr lang="en-US" dirty="0"/>
          </a:p>
        </p:txBody>
      </p:sp>
      <p:sp>
        <p:nvSpPr>
          <p:cNvPr id="18" name="Footer Placeholder 4"/>
          <p:cNvSpPr>
            <a:spLocks noGrp="1"/>
          </p:cNvSpPr>
          <p:nvPr>
            <p:ph type="ftr" sz="quarter" idx="16"/>
          </p:nvPr>
        </p:nvSpPr>
        <p:spPr>
          <a:xfrm>
            <a:off x="693529" y="4886266"/>
            <a:ext cx="3768953" cy="160568"/>
          </a:xfrm>
        </p:spPr>
        <p:txBody>
          <a:bodyPr lIns="0"/>
          <a:lstStyle>
            <a:lvl1pPr algn="l">
              <a:defRPr sz="1000" dirty="0" smtClean="0">
                <a:solidFill>
                  <a:schemeClr val="bg1"/>
                </a:solidFill>
                <a:latin typeface="Lato" panose="020F0502020204030203" pitchFamily="34" charset="0"/>
              </a:defRPr>
            </a:lvl1pPr>
          </a:lstStyle>
          <a:p>
            <a:pPr>
              <a:defRPr/>
            </a:pPr>
            <a:r>
              <a:rPr lang="en-US"/>
              <a:t>All Rights Reserved</a:t>
            </a:r>
            <a:endParaRPr lang="en-US" dirty="0"/>
          </a:p>
        </p:txBody>
      </p:sp>
      <p:sp>
        <p:nvSpPr>
          <p:cNvPr id="4" name="Rectangle 3"/>
          <p:cNvSpPr/>
          <p:nvPr userDrawn="1"/>
        </p:nvSpPr>
        <p:spPr>
          <a:xfrm>
            <a:off x="3322320" y="0"/>
            <a:ext cx="5821680" cy="154563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 Placeholder 5"/>
          <p:cNvSpPr>
            <a:spLocks noGrp="1"/>
          </p:cNvSpPr>
          <p:nvPr>
            <p:ph type="body" sz="quarter" idx="17"/>
          </p:nvPr>
        </p:nvSpPr>
        <p:spPr>
          <a:xfrm>
            <a:off x="690563" y="2749549"/>
            <a:ext cx="5957887" cy="819151"/>
          </a:xfrm>
        </p:spPr>
        <p:txBody>
          <a:bodyPr/>
          <a:lstStyle>
            <a:lvl1pPr>
              <a:lnSpc>
                <a:spcPct val="110000"/>
              </a:lnSpc>
              <a:spcAft>
                <a:spcPts val="1200"/>
              </a:spcAft>
              <a:defRPr lang="en-US" sz="2000" kern="1200" dirty="0">
                <a:solidFill>
                  <a:schemeClr val="bg1"/>
                </a:solidFill>
                <a:latin typeface="Lato" panose="020F0502020204030203" pitchFamily="34" charset="0"/>
                <a:ea typeface="+mj-ea"/>
                <a:cs typeface="Lato Black" panose="020F0502020204030203" pitchFamily="34" charset="0"/>
              </a:defRPr>
            </a:lvl1pPr>
            <a:lvl2pPr>
              <a:defRPr sz="2400"/>
            </a:lvl2pPr>
            <a:lvl3pPr>
              <a:defRPr sz="2400"/>
            </a:lvl3pPr>
            <a:lvl4pPr>
              <a:defRPr sz="2400"/>
            </a:lvl4pPr>
            <a:lvl5pPr>
              <a:defRPr sz="2400"/>
            </a:lvl5pPr>
          </a:lstStyle>
          <a:p>
            <a:pPr lvl="0"/>
            <a:r>
              <a:rPr lang="en-US" dirty="0"/>
              <a:t>Click to edit Master text styles</a:t>
            </a:r>
          </a:p>
        </p:txBody>
      </p:sp>
      <p:sp>
        <p:nvSpPr>
          <p:cNvPr id="8" name="Text Placeholder 7"/>
          <p:cNvSpPr>
            <a:spLocks noGrp="1"/>
          </p:cNvSpPr>
          <p:nvPr>
            <p:ph type="body" sz="quarter" idx="18" hasCustomPrompt="1"/>
          </p:nvPr>
        </p:nvSpPr>
        <p:spPr>
          <a:xfrm>
            <a:off x="690563" y="3746500"/>
            <a:ext cx="5957887" cy="419100"/>
          </a:xfrm>
        </p:spPr>
        <p:txBody>
          <a:bodyPr/>
          <a:lstStyle>
            <a:lvl1pPr>
              <a:spcAft>
                <a:spcPts val="1200"/>
              </a:spcAft>
              <a:defRPr lang="en-US" sz="1800" kern="1200" dirty="0">
                <a:solidFill>
                  <a:schemeClr val="bg1"/>
                </a:solidFill>
                <a:latin typeface="Lato Black" panose="020F0502020204030203" pitchFamily="34" charset="0"/>
                <a:ea typeface="+mj-ea"/>
                <a:cs typeface="Lato Black" panose="020F0502020204030203" pitchFamily="34" charset="0"/>
              </a:defRPr>
            </a:lvl1pPr>
          </a:lstStyle>
          <a:p>
            <a:pPr lvl="0"/>
            <a:r>
              <a:rPr lang="en-US" dirty="0"/>
              <a:t>Click to edit Master subtitle</a:t>
            </a:r>
          </a:p>
        </p:txBody>
      </p:sp>
      <p:sp>
        <p:nvSpPr>
          <p:cNvPr id="13" name="Text Placeholder 12"/>
          <p:cNvSpPr>
            <a:spLocks noGrp="1"/>
          </p:cNvSpPr>
          <p:nvPr>
            <p:ph type="body" sz="quarter" idx="19"/>
          </p:nvPr>
        </p:nvSpPr>
        <p:spPr>
          <a:xfrm>
            <a:off x="690563" y="4165600"/>
            <a:ext cx="5957887" cy="641350"/>
          </a:xfrm>
        </p:spPr>
        <p:txBody>
          <a:bodyPr/>
          <a:lstStyle>
            <a:lvl1pPr>
              <a:spcAft>
                <a:spcPts val="1200"/>
              </a:spcAft>
              <a:defRPr lang="en-US" sz="1600" kern="1200" dirty="0">
                <a:solidFill>
                  <a:schemeClr val="bg1"/>
                </a:solidFill>
                <a:latin typeface="Lato" panose="020F0502020204030203" pitchFamily="34" charset="0"/>
                <a:ea typeface="+mj-ea"/>
                <a:cs typeface="Lato Black" panose="020F0502020204030203" pitchFamily="34" charset="0"/>
              </a:defRPr>
            </a:lvl1pPr>
          </a:lstStyle>
          <a:p>
            <a:pPr lvl="0"/>
            <a:r>
              <a:rPr lang="en-US" dirty="0"/>
              <a:t>Click to edit Master text</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9378" y="601239"/>
            <a:ext cx="2530048" cy="458093"/>
          </a:xfrm>
          <a:prstGeom prst="rect">
            <a:avLst/>
          </a:prstGeom>
        </p:spPr>
      </p:pic>
    </p:spTree>
    <p:extLst>
      <p:ext uri="{BB962C8B-B14F-4D97-AF65-F5344CB8AC3E}">
        <p14:creationId xmlns:p14="http://schemas.microsoft.com/office/powerpoint/2010/main" val="23399861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ing, Text, Notes, Footer">
    <p:spTree>
      <p:nvGrpSpPr>
        <p:cNvPr id="1" name=""/>
        <p:cNvGrpSpPr/>
        <p:nvPr/>
      </p:nvGrpSpPr>
      <p:grpSpPr>
        <a:xfrm>
          <a:off x="0" y="0"/>
          <a:ext cx="0" cy="0"/>
          <a:chOff x="0" y="0"/>
          <a:chExt cx="0" cy="0"/>
        </a:xfrm>
      </p:grpSpPr>
      <p:sp>
        <p:nvSpPr>
          <p:cNvPr id="2" name="Title 1"/>
          <p:cNvSpPr>
            <a:spLocks noGrp="1"/>
          </p:cNvSpPr>
          <p:nvPr>
            <p:ph type="title"/>
          </p:nvPr>
        </p:nvSpPr>
        <p:spPr>
          <a:xfrm>
            <a:off x="457200" y="171450"/>
            <a:ext cx="8229600" cy="622300"/>
          </a:xfrm>
        </p:spPr>
        <p:txBody>
          <a:bodyPr/>
          <a:lstStyle>
            <a:lvl1pPr>
              <a:lnSpc>
                <a:spcPct val="80000"/>
              </a:lnSpc>
              <a:defRPr sz="2400"/>
            </a:lvl1pPr>
          </a:lstStyle>
          <a:p>
            <a:r>
              <a:rPr lang="en-US" dirty="0"/>
              <a:t>Click to edit Master title style</a:t>
            </a:r>
          </a:p>
        </p:txBody>
      </p:sp>
      <p:sp>
        <p:nvSpPr>
          <p:cNvPr id="6" name="Slide Number Placeholder 5"/>
          <p:cNvSpPr>
            <a:spLocks noGrp="1"/>
          </p:cNvSpPr>
          <p:nvPr>
            <p:ph type="sldNum" sz="quarter" idx="12"/>
          </p:nvPr>
        </p:nvSpPr>
        <p:spPr/>
        <p:txBody>
          <a:bodyPr/>
          <a:lstStyle>
            <a:lvl1pPr>
              <a:defRPr>
                <a:latin typeface="Lato" panose="020F0502020204030203" pitchFamily="34" charset="0"/>
              </a:defRPr>
            </a:lvl1pPr>
          </a:lstStyle>
          <a:p>
            <a:fld id="{48AAA4C3-3DA9-5348-BDE3-011AF7A0305F}" type="slidenum">
              <a:rPr lang="en-US" smtClean="0"/>
              <a:pPr/>
              <a:t>‹#›</a:t>
            </a:fld>
            <a:endParaRPr lang="en-US" dirty="0"/>
          </a:p>
        </p:txBody>
      </p:sp>
      <p:cxnSp>
        <p:nvCxnSpPr>
          <p:cNvPr id="10" name="Straight Connector 9"/>
          <p:cNvCxnSpPr/>
          <p:nvPr userDrawn="1"/>
        </p:nvCxnSpPr>
        <p:spPr>
          <a:xfrm>
            <a:off x="457200" y="4795494"/>
            <a:ext cx="822960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2" name="Text Box 6"/>
          <p:cNvSpPr txBox="1">
            <a:spLocks noChangeArrowheads="1"/>
          </p:cNvSpPr>
          <p:nvPr userDrawn="1"/>
        </p:nvSpPr>
        <p:spPr bwMode="auto">
          <a:xfrm>
            <a:off x="457200" y="4423449"/>
            <a:ext cx="8229600" cy="369332"/>
          </a:xfrm>
          <a:prstGeom prst="rect">
            <a:avLst/>
          </a:prstGeom>
          <a:noFill/>
          <a:ln w="9525">
            <a:noFill/>
            <a:miter lim="800000"/>
            <a:headEnd/>
            <a:tailEnd/>
          </a:ln>
        </p:spPr>
        <p:txBody>
          <a:bodyPr lIns="0" rIns="0" anchor="t">
            <a:spAutoFit/>
          </a:bodyPr>
          <a:lstStyle/>
          <a:p>
            <a:pPr algn="just">
              <a:lnSpc>
                <a:spcPct val="100000"/>
              </a:lnSpc>
              <a:spcBef>
                <a:spcPts val="480"/>
              </a:spcBef>
            </a:pPr>
            <a:r>
              <a:rPr lang="en-US" sz="600" dirty="0">
                <a:solidFill>
                  <a:srgbClr val="FFFFFF">
                    <a:lumMod val="50000"/>
                  </a:srgbClr>
                </a:solidFill>
                <a:latin typeface="Lato" panose="020F0502020204030203" pitchFamily="34" charset="0"/>
              </a:rPr>
              <a:t>For illustration purposes only. Not an offer to buy or sell securities. Two Sigma may modify its investment approach and portfolio parameters in the future in any manner that it believes is consistent with its fiduciary duty to its clients. There is no guarantee that Two Sigma or its products will be successful in achieving any or all of their investment objectives. Moreover, all investments involve some degree of risk, not all of which will be successfully mitigated. Please see the last page of this presentation for important disclosure information.</a:t>
            </a:r>
          </a:p>
        </p:txBody>
      </p:sp>
      <p:sp>
        <p:nvSpPr>
          <p:cNvPr id="13" name="Date Placeholder 3"/>
          <p:cNvSpPr>
            <a:spLocks noGrp="1"/>
          </p:cNvSpPr>
          <p:nvPr>
            <p:ph type="dt" sz="half" idx="2"/>
          </p:nvPr>
        </p:nvSpPr>
        <p:spPr>
          <a:xfrm>
            <a:off x="6800850" y="4886266"/>
            <a:ext cx="1561248" cy="160568"/>
          </a:xfrm>
          <a:prstGeom prst="rect">
            <a:avLst/>
          </a:prstGeom>
        </p:spPr>
        <p:txBody>
          <a:bodyPr vert="horz" lIns="91440" tIns="0" rIns="0" bIns="0" rtlCol="0" anchor="t" anchorCtr="0"/>
          <a:lstStyle>
            <a:lvl1pPr marL="0" algn="r" defTabSz="457200" rtl="0" eaLnBrk="1" latinLnBrk="0" hangingPunct="1">
              <a:defRPr lang="en-US" sz="1000" kern="1200" smtClean="0">
                <a:solidFill>
                  <a:schemeClr val="bg1">
                    <a:lumMod val="50000"/>
                  </a:schemeClr>
                </a:solidFill>
                <a:latin typeface="Lato" panose="020F0502020204030203" pitchFamily="34" charset="0"/>
                <a:ea typeface="+mn-ea"/>
                <a:cs typeface="+mn-cs"/>
              </a:defRPr>
            </a:lvl1pPr>
          </a:lstStyle>
          <a:p>
            <a:fld id="{02399951-DE80-9447-98F3-BF7591D7524B}" type="datetime4">
              <a:rPr lang="en-US" smtClean="0"/>
              <a:t>November 20, 2017</a:t>
            </a:fld>
            <a:endParaRPr lang="en-US" dirty="0"/>
          </a:p>
        </p:txBody>
      </p:sp>
      <p:grpSp>
        <p:nvGrpSpPr>
          <p:cNvPr id="5" name="Group 4"/>
          <p:cNvGrpSpPr/>
          <p:nvPr userDrawn="1"/>
        </p:nvGrpSpPr>
        <p:grpSpPr>
          <a:xfrm>
            <a:off x="0" y="876950"/>
            <a:ext cx="8885237" cy="173340"/>
            <a:chOff x="0" y="876950"/>
            <a:chExt cx="8885237" cy="173340"/>
          </a:xfrm>
        </p:grpSpPr>
        <p:cxnSp>
          <p:nvCxnSpPr>
            <p:cNvPr id="14" name="Straight Connector 13"/>
            <p:cNvCxnSpPr>
              <a:stCxn id="16" idx="2"/>
            </p:cNvCxnSpPr>
            <p:nvPr/>
          </p:nvCxnSpPr>
          <p:spPr bwMode="auto">
            <a:xfrm flipH="1" flipV="1">
              <a:off x="0" y="959500"/>
              <a:ext cx="8719620" cy="259"/>
            </a:xfrm>
            <a:prstGeom prst="line">
              <a:avLst/>
            </a:prstGeom>
            <a:ln w="285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6" name="Oval 15"/>
            <p:cNvSpPr/>
            <p:nvPr/>
          </p:nvSpPr>
          <p:spPr bwMode="auto">
            <a:xfrm>
              <a:off x="8719620" y="876950"/>
              <a:ext cx="165617" cy="165617"/>
            </a:xfrm>
            <a:prstGeom prst="ellipse">
              <a:avLst/>
            </a:prstGeom>
            <a:noFill/>
            <a:ln w="28575">
              <a:solidFill>
                <a:schemeClr val="tx2"/>
              </a:solidFill>
            </a:ln>
            <a:effectLst/>
          </p:spPr>
          <p:style>
            <a:lnRef idx="1">
              <a:schemeClr val="accent1"/>
            </a:lnRef>
            <a:fillRef idx="3">
              <a:schemeClr val="accent1"/>
            </a:fillRef>
            <a:effectRef idx="2">
              <a:schemeClr val="accent1"/>
            </a:effectRef>
            <a:fontRef idx="minor">
              <a:schemeClr val="lt1"/>
            </a:fontRef>
          </p:style>
          <p:txBody>
            <a:bodyPr wrap="none" lIns="0" tIns="0" rIns="0" bIns="0" anchor="ctr"/>
            <a:lstStyle/>
            <a:p>
              <a:pPr algn="ctr" fontAlgn="auto">
                <a:spcBef>
                  <a:spcPts val="0"/>
                </a:spcBef>
                <a:spcAft>
                  <a:spcPts val="0"/>
                </a:spcAft>
                <a:defRPr/>
              </a:pPr>
              <a:endParaRPr lang="en-US" dirty="0">
                <a:ln>
                  <a:solidFill>
                    <a:srgbClr val="E37222"/>
                  </a:solidFill>
                </a:ln>
              </a:endParaRPr>
            </a:p>
          </p:txBody>
        </p:sp>
        <p:cxnSp>
          <p:nvCxnSpPr>
            <p:cNvPr id="17" name="Straight Connector 16"/>
            <p:cNvCxnSpPr/>
            <p:nvPr userDrawn="1"/>
          </p:nvCxnSpPr>
          <p:spPr>
            <a:xfrm>
              <a:off x="474480" y="879348"/>
              <a:ext cx="0" cy="164592"/>
            </a:xfrm>
            <a:prstGeom prst="line">
              <a:avLst/>
            </a:prstGeom>
            <a:ln w="2857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a:off x="920312"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a:off x="1379792"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userDrawn="1"/>
          </p:nvCxnSpPr>
          <p:spPr>
            <a:xfrm>
              <a:off x="1839272"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userDrawn="1"/>
          </p:nvCxnSpPr>
          <p:spPr>
            <a:xfrm>
              <a:off x="2291928"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userDrawn="1"/>
          </p:nvCxnSpPr>
          <p:spPr>
            <a:xfrm>
              <a:off x="2751408"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a:off x="3210888"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userDrawn="1"/>
          </p:nvCxnSpPr>
          <p:spPr>
            <a:xfrm>
              <a:off x="3663544"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userDrawn="1"/>
          </p:nvCxnSpPr>
          <p:spPr>
            <a:xfrm>
              <a:off x="4116200"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userDrawn="1"/>
          </p:nvCxnSpPr>
          <p:spPr>
            <a:xfrm>
              <a:off x="4568856"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userDrawn="1"/>
          </p:nvCxnSpPr>
          <p:spPr>
            <a:xfrm>
              <a:off x="5035160"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userDrawn="1"/>
          </p:nvCxnSpPr>
          <p:spPr>
            <a:xfrm>
              <a:off x="5487816"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userDrawn="1"/>
          </p:nvCxnSpPr>
          <p:spPr>
            <a:xfrm>
              <a:off x="5933648"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userDrawn="1"/>
          </p:nvCxnSpPr>
          <p:spPr>
            <a:xfrm>
              <a:off x="6393128"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userDrawn="1"/>
          </p:nvCxnSpPr>
          <p:spPr>
            <a:xfrm>
              <a:off x="6859432"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userDrawn="1"/>
          </p:nvCxnSpPr>
          <p:spPr>
            <a:xfrm>
              <a:off x="7305264"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a:off x="7778392"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a:off x="8241942" y="88569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36" name="Content Placeholder 3"/>
          <p:cNvSpPr>
            <a:spLocks noGrp="1"/>
          </p:cNvSpPr>
          <p:nvPr>
            <p:ph idx="1"/>
          </p:nvPr>
        </p:nvSpPr>
        <p:spPr>
          <a:xfrm>
            <a:off x="457200" y="1193795"/>
            <a:ext cx="8229600" cy="3092455"/>
          </a:xfrm>
        </p:spPr>
        <p:txBody>
          <a:bodyPr/>
          <a:lstStyle>
            <a:lvl1pPr>
              <a:defRPr sz="1800">
                <a:solidFill>
                  <a:schemeClr val="tx1"/>
                </a:solidFill>
              </a:defRPr>
            </a:lvl1pPr>
          </a:lstStyle>
          <a:p>
            <a:pPr lvl="0"/>
            <a:r>
              <a:rPr lang="en-US" dirty="0"/>
              <a:t>Click to edit Master text styles</a:t>
            </a:r>
          </a:p>
        </p:txBody>
      </p:sp>
      <p:sp>
        <p:nvSpPr>
          <p:cNvPr id="37" name="Content Placeholder 3"/>
          <p:cNvSpPr>
            <a:spLocks noGrp="1"/>
          </p:cNvSpPr>
          <p:nvPr>
            <p:ph idx="13"/>
          </p:nvPr>
        </p:nvSpPr>
        <p:spPr>
          <a:xfrm>
            <a:off x="457200" y="4342481"/>
            <a:ext cx="8229600" cy="107722"/>
          </a:xfrm>
        </p:spPr>
        <p:txBody>
          <a:bodyPr tIns="0" rIns="0" anchor="b">
            <a:spAutoFit/>
          </a:bodyPr>
          <a:lstStyle>
            <a:lvl1pPr marL="114300" indent="-114300">
              <a:spcAft>
                <a:spcPts val="0"/>
              </a:spcAft>
              <a:defRPr sz="700">
                <a:solidFill>
                  <a:schemeClr val="accent4"/>
                </a:solidFill>
                <a:latin typeface="Lato" panose="020F0502020204030203" pitchFamily="34" charset="0"/>
              </a:defRPr>
            </a:lvl1pPr>
          </a:lstStyle>
          <a:p>
            <a:pPr lvl="0"/>
            <a:r>
              <a:rPr lang="en-US" dirty="0"/>
              <a:t>Click to edit Master text styles</a:t>
            </a:r>
          </a:p>
        </p:txBody>
      </p:sp>
      <p:sp>
        <p:nvSpPr>
          <p:cNvPr id="34" name="Footer Placeholder 4"/>
          <p:cNvSpPr>
            <a:spLocks noGrp="1"/>
          </p:cNvSpPr>
          <p:nvPr>
            <p:ph type="ftr" sz="quarter" idx="16"/>
          </p:nvPr>
        </p:nvSpPr>
        <p:spPr>
          <a:xfrm>
            <a:off x="2611492" y="4883072"/>
            <a:ext cx="4075058" cy="163762"/>
          </a:xfrm>
          <a:prstGeom prst="rect">
            <a:avLst/>
          </a:prstGeom>
        </p:spPr>
        <p:txBody>
          <a:bodyPr/>
          <a:lstStyle>
            <a:lvl1pPr algn="ctr">
              <a:defRPr sz="1000" dirty="0" smtClean="0">
                <a:solidFill>
                  <a:srgbClr val="000000">
                    <a:tint val="75000"/>
                  </a:srgbClr>
                </a:solidFill>
              </a:defRPr>
            </a:lvl1pPr>
          </a:lstStyle>
          <a:p>
            <a:pPr>
              <a:defRPr/>
            </a:pPr>
            <a:r>
              <a:rPr lang="en-US"/>
              <a:t>All Rights Reserved</a:t>
            </a:r>
            <a:endParaRPr lang="en-US" dirty="0"/>
          </a:p>
        </p:txBody>
      </p:sp>
      <p:pic>
        <p:nvPicPr>
          <p:cNvPr id="38" name="Picture 12" descr="TwoSigmaRGBlogoSMAL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4870450"/>
            <a:ext cx="1152525" cy="206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680626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ing, Text, Footer">
    <p:spTree>
      <p:nvGrpSpPr>
        <p:cNvPr id="1" name=""/>
        <p:cNvGrpSpPr/>
        <p:nvPr/>
      </p:nvGrpSpPr>
      <p:grpSpPr>
        <a:xfrm>
          <a:off x="0" y="0"/>
          <a:ext cx="0" cy="0"/>
          <a:chOff x="0" y="0"/>
          <a:chExt cx="0" cy="0"/>
        </a:xfrm>
      </p:grpSpPr>
      <p:sp>
        <p:nvSpPr>
          <p:cNvPr id="2" name="Title 1"/>
          <p:cNvSpPr>
            <a:spLocks noGrp="1"/>
          </p:cNvSpPr>
          <p:nvPr>
            <p:ph type="title"/>
          </p:nvPr>
        </p:nvSpPr>
        <p:spPr>
          <a:xfrm>
            <a:off x="457200" y="171450"/>
            <a:ext cx="8229600" cy="622300"/>
          </a:xfrm>
        </p:spPr>
        <p:txBody>
          <a:bodyPr/>
          <a:lstStyle>
            <a:lvl1pPr>
              <a:lnSpc>
                <a:spcPct val="80000"/>
              </a:lnSpc>
              <a:defRPr sz="2400"/>
            </a:lvl1pPr>
          </a:lstStyle>
          <a:p>
            <a:r>
              <a:rPr lang="en-US" dirty="0"/>
              <a:t>Click to edit Master title style</a:t>
            </a:r>
          </a:p>
        </p:txBody>
      </p:sp>
      <p:sp>
        <p:nvSpPr>
          <p:cNvPr id="6" name="Slide Number Placeholder 5"/>
          <p:cNvSpPr>
            <a:spLocks noGrp="1"/>
          </p:cNvSpPr>
          <p:nvPr>
            <p:ph type="sldNum" sz="quarter" idx="12"/>
          </p:nvPr>
        </p:nvSpPr>
        <p:spPr/>
        <p:txBody>
          <a:bodyPr/>
          <a:lstStyle>
            <a:lvl1pPr>
              <a:defRPr>
                <a:latin typeface="Lato" panose="020F0502020204030203" pitchFamily="34" charset="0"/>
              </a:defRPr>
            </a:lvl1pPr>
          </a:lstStyle>
          <a:p>
            <a:fld id="{48AAA4C3-3DA9-5348-BDE3-011AF7A0305F}" type="slidenum">
              <a:rPr lang="en-US" smtClean="0"/>
              <a:pPr/>
              <a:t>‹#›</a:t>
            </a:fld>
            <a:endParaRPr lang="en-US" dirty="0"/>
          </a:p>
        </p:txBody>
      </p:sp>
      <p:cxnSp>
        <p:nvCxnSpPr>
          <p:cNvPr id="10" name="Straight Connector 9"/>
          <p:cNvCxnSpPr/>
          <p:nvPr userDrawn="1"/>
        </p:nvCxnSpPr>
        <p:spPr>
          <a:xfrm>
            <a:off x="457200" y="4795494"/>
            <a:ext cx="822960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3" name="Date Placeholder 3"/>
          <p:cNvSpPr>
            <a:spLocks noGrp="1"/>
          </p:cNvSpPr>
          <p:nvPr>
            <p:ph type="dt" sz="half" idx="2"/>
          </p:nvPr>
        </p:nvSpPr>
        <p:spPr>
          <a:xfrm>
            <a:off x="6800850" y="4886266"/>
            <a:ext cx="1561248" cy="160568"/>
          </a:xfrm>
          <a:prstGeom prst="rect">
            <a:avLst/>
          </a:prstGeom>
        </p:spPr>
        <p:txBody>
          <a:bodyPr vert="horz" lIns="91440" tIns="0" rIns="0" bIns="0" rtlCol="0" anchor="t" anchorCtr="0"/>
          <a:lstStyle>
            <a:lvl1pPr marL="0" algn="r" defTabSz="457200" rtl="0" eaLnBrk="1" latinLnBrk="0" hangingPunct="1">
              <a:defRPr lang="en-US" sz="1000" kern="1200" smtClean="0">
                <a:solidFill>
                  <a:schemeClr val="bg1">
                    <a:lumMod val="50000"/>
                  </a:schemeClr>
                </a:solidFill>
                <a:latin typeface="Lato" panose="020F0502020204030203" pitchFamily="34" charset="0"/>
                <a:ea typeface="+mn-ea"/>
                <a:cs typeface="+mn-cs"/>
              </a:defRPr>
            </a:lvl1pPr>
          </a:lstStyle>
          <a:p>
            <a:fld id="{DD9E5E96-3F59-AD4D-9237-038CA5E2FD44}" type="datetime4">
              <a:rPr lang="en-US" smtClean="0"/>
              <a:t>November 20, 2017</a:t>
            </a:fld>
            <a:endParaRPr lang="en-US" dirty="0"/>
          </a:p>
        </p:txBody>
      </p:sp>
      <p:grpSp>
        <p:nvGrpSpPr>
          <p:cNvPr id="5" name="Group 4"/>
          <p:cNvGrpSpPr/>
          <p:nvPr userDrawn="1"/>
        </p:nvGrpSpPr>
        <p:grpSpPr>
          <a:xfrm>
            <a:off x="0" y="876950"/>
            <a:ext cx="8885237" cy="173340"/>
            <a:chOff x="0" y="876950"/>
            <a:chExt cx="8885237" cy="173340"/>
          </a:xfrm>
        </p:grpSpPr>
        <p:cxnSp>
          <p:nvCxnSpPr>
            <p:cNvPr id="14" name="Straight Connector 13"/>
            <p:cNvCxnSpPr>
              <a:stCxn id="16" idx="2"/>
            </p:cNvCxnSpPr>
            <p:nvPr/>
          </p:nvCxnSpPr>
          <p:spPr bwMode="auto">
            <a:xfrm flipH="1" flipV="1">
              <a:off x="0" y="959500"/>
              <a:ext cx="8719620" cy="259"/>
            </a:xfrm>
            <a:prstGeom prst="line">
              <a:avLst/>
            </a:prstGeom>
            <a:ln w="285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6" name="Oval 15"/>
            <p:cNvSpPr/>
            <p:nvPr/>
          </p:nvSpPr>
          <p:spPr bwMode="auto">
            <a:xfrm>
              <a:off x="8719620" y="876950"/>
              <a:ext cx="165617" cy="165617"/>
            </a:xfrm>
            <a:prstGeom prst="ellipse">
              <a:avLst/>
            </a:prstGeom>
            <a:noFill/>
            <a:ln w="28575">
              <a:solidFill>
                <a:schemeClr val="tx2"/>
              </a:solidFill>
            </a:ln>
            <a:effectLst/>
          </p:spPr>
          <p:style>
            <a:lnRef idx="1">
              <a:schemeClr val="accent1"/>
            </a:lnRef>
            <a:fillRef idx="3">
              <a:schemeClr val="accent1"/>
            </a:fillRef>
            <a:effectRef idx="2">
              <a:schemeClr val="accent1"/>
            </a:effectRef>
            <a:fontRef idx="minor">
              <a:schemeClr val="lt1"/>
            </a:fontRef>
          </p:style>
          <p:txBody>
            <a:bodyPr wrap="none" lIns="0" tIns="0" rIns="0" bIns="0" anchor="ctr"/>
            <a:lstStyle/>
            <a:p>
              <a:pPr algn="ctr" fontAlgn="auto">
                <a:spcBef>
                  <a:spcPts val="0"/>
                </a:spcBef>
                <a:spcAft>
                  <a:spcPts val="0"/>
                </a:spcAft>
                <a:defRPr/>
              </a:pPr>
              <a:endParaRPr lang="en-US" dirty="0">
                <a:ln>
                  <a:solidFill>
                    <a:srgbClr val="E37222"/>
                  </a:solidFill>
                </a:ln>
              </a:endParaRPr>
            </a:p>
          </p:txBody>
        </p:sp>
        <p:cxnSp>
          <p:nvCxnSpPr>
            <p:cNvPr id="17" name="Straight Connector 16"/>
            <p:cNvCxnSpPr/>
            <p:nvPr userDrawn="1"/>
          </p:nvCxnSpPr>
          <p:spPr>
            <a:xfrm>
              <a:off x="474480" y="879348"/>
              <a:ext cx="0" cy="164592"/>
            </a:xfrm>
            <a:prstGeom prst="line">
              <a:avLst/>
            </a:prstGeom>
            <a:ln w="2857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a:off x="920312"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a:off x="1379792"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userDrawn="1"/>
          </p:nvCxnSpPr>
          <p:spPr>
            <a:xfrm>
              <a:off x="1839272"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userDrawn="1"/>
          </p:nvCxnSpPr>
          <p:spPr>
            <a:xfrm>
              <a:off x="2291928"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userDrawn="1"/>
          </p:nvCxnSpPr>
          <p:spPr>
            <a:xfrm>
              <a:off x="2751408"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a:off x="3210888"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userDrawn="1"/>
          </p:nvCxnSpPr>
          <p:spPr>
            <a:xfrm>
              <a:off x="3663544"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userDrawn="1"/>
          </p:nvCxnSpPr>
          <p:spPr>
            <a:xfrm>
              <a:off x="4116200"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userDrawn="1"/>
          </p:nvCxnSpPr>
          <p:spPr>
            <a:xfrm>
              <a:off x="4568856"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userDrawn="1"/>
          </p:nvCxnSpPr>
          <p:spPr>
            <a:xfrm>
              <a:off x="5035160"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userDrawn="1"/>
          </p:nvCxnSpPr>
          <p:spPr>
            <a:xfrm>
              <a:off x="5487816"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userDrawn="1"/>
          </p:nvCxnSpPr>
          <p:spPr>
            <a:xfrm>
              <a:off x="5933648"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userDrawn="1"/>
          </p:nvCxnSpPr>
          <p:spPr>
            <a:xfrm>
              <a:off x="6393128"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userDrawn="1"/>
          </p:nvCxnSpPr>
          <p:spPr>
            <a:xfrm>
              <a:off x="6859432"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userDrawn="1"/>
          </p:nvCxnSpPr>
          <p:spPr>
            <a:xfrm>
              <a:off x="7305264"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a:off x="7778392" y="87934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a:off x="8241942" y="885698"/>
              <a:ext cx="0" cy="164592"/>
            </a:xfrm>
            <a:prstGeom prst="line">
              <a:avLst/>
            </a:prstGeom>
            <a:ln w="9525">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36" name="Content Placeholder 3"/>
          <p:cNvSpPr>
            <a:spLocks noGrp="1"/>
          </p:cNvSpPr>
          <p:nvPr>
            <p:ph idx="1"/>
          </p:nvPr>
        </p:nvSpPr>
        <p:spPr>
          <a:xfrm>
            <a:off x="457200" y="1193795"/>
            <a:ext cx="8229600" cy="3512020"/>
          </a:xfrm>
        </p:spPr>
        <p:txBody>
          <a:bodyPr/>
          <a:lstStyle>
            <a:lvl1pPr>
              <a:defRPr sz="1800">
                <a:solidFill>
                  <a:schemeClr val="tx1"/>
                </a:solidFill>
              </a:defRPr>
            </a:lvl1pPr>
          </a:lstStyle>
          <a:p>
            <a:pPr lvl="0"/>
            <a:r>
              <a:rPr lang="en-US" dirty="0"/>
              <a:t>Click to edit Master text styles</a:t>
            </a:r>
          </a:p>
        </p:txBody>
      </p:sp>
      <p:sp>
        <p:nvSpPr>
          <p:cNvPr id="34" name="Footer Placeholder 4"/>
          <p:cNvSpPr>
            <a:spLocks noGrp="1"/>
          </p:cNvSpPr>
          <p:nvPr>
            <p:ph type="ftr" sz="quarter" idx="16"/>
          </p:nvPr>
        </p:nvSpPr>
        <p:spPr>
          <a:xfrm>
            <a:off x="2611492" y="4883072"/>
            <a:ext cx="4075058" cy="163762"/>
          </a:xfrm>
          <a:prstGeom prst="rect">
            <a:avLst/>
          </a:prstGeom>
        </p:spPr>
        <p:txBody>
          <a:bodyPr/>
          <a:lstStyle>
            <a:lvl1pPr algn="ctr">
              <a:defRPr sz="1000" dirty="0" smtClean="0">
                <a:solidFill>
                  <a:srgbClr val="000000">
                    <a:tint val="75000"/>
                  </a:srgbClr>
                </a:solidFill>
              </a:defRPr>
            </a:lvl1pPr>
          </a:lstStyle>
          <a:p>
            <a:pPr>
              <a:defRPr/>
            </a:pPr>
            <a:r>
              <a:rPr lang="en-US"/>
              <a:t>All Rights Reserved</a:t>
            </a:r>
            <a:endParaRPr lang="en-US" dirty="0"/>
          </a:p>
        </p:txBody>
      </p:sp>
      <p:pic>
        <p:nvPicPr>
          <p:cNvPr id="38" name="Picture 12" descr="TwoSigmaRGBlogoSMAL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4870450"/>
            <a:ext cx="1152525" cy="206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543625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p:nvPr>
        </p:nvSpPr>
        <p:spPr>
          <a:xfrm>
            <a:off x="457200" y="171450"/>
            <a:ext cx="8229600" cy="622300"/>
          </a:xfrm>
        </p:spPr>
        <p:txBody>
          <a:bodyPr/>
          <a:lstStyle>
            <a:lvl1pPr>
              <a:lnSpc>
                <a:spcPct val="80000"/>
              </a:lnSpc>
              <a:defRPr sz="2400"/>
            </a:lvl1pPr>
          </a:lstStyle>
          <a:p>
            <a:r>
              <a:rPr lang="en-US" dirty="0"/>
              <a:t>Click to edit Master title style</a:t>
            </a:r>
          </a:p>
        </p:txBody>
      </p:sp>
      <p:sp>
        <p:nvSpPr>
          <p:cNvPr id="6" name="Slide Number Placeholder 5"/>
          <p:cNvSpPr>
            <a:spLocks noGrp="1"/>
          </p:cNvSpPr>
          <p:nvPr>
            <p:ph type="sldNum" sz="quarter" idx="12"/>
          </p:nvPr>
        </p:nvSpPr>
        <p:spPr/>
        <p:txBody>
          <a:bodyPr/>
          <a:lstStyle>
            <a:lvl1pPr>
              <a:defRPr>
                <a:latin typeface="Lato" panose="020F0502020204030203" pitchFamily="34" charset="0"/>
              </a:defRPr>
            </a:lvl1pPr>
          </a:lstStyle>
          <a:p>
            <a:fld id="{48AAA4C3-3DA9-5348-BDE3-011AF7A0305F}" type="slidenum">
              <a:rPr lang="en-US" smtClean="0"/>
              <a:pPr/>
              <a:t>‹#›</a:t>
            </a:fld>
            <a:endParaRPr lang="en-US" dirty="0"/>
          </a:p>
        </p:txBody>
      </p:sp>
      <p:cxnSp>
        <p:nvCxnSpPr>
          <p:cNvPr id="10" name="Straight Connector 9"/>
          <p:cNvCxnSpPr/>
          <p:nvPr userDrawn="1"/>
        </p:nvCxnSpPr>
        <p:spPr>
          <a:xfrm>
            <a:off x="457200" y="4795494"/>
            <a:ext cx="822960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3" name="Date Placeholder 3"/>
          <p:cNvSpPr>
            <a:spLocks noGrp="1"/>
          </p:cNvSpPr>
          <p:nvPr>
            <p:ph type="dt" sz="half" idx="2"/>
          </p:nvPr>
        </p:nvSpPr>
        <p:spPr>
          <a:xfrm>
            <a:off x="6800850" y="4886266"/>
            <a:ext cx="1561248" cy="160568"/>
          </a:xfrm>
          <a:prstGeom prst="rect">
            <a:avLst/>
          </a:prstGeom>
        </p:spPr>
        <p:txBody>
          <a:bodyPr vert="horz" lIns="91440" tIns="0" rIns="0" bIns="0" rtlCol="0" anchor="t" anchorCtr="0"/>
          <a:lstStyle>
            <a:lvl1pPr marL="0" algn="r" defTabSz="457200" rtl="0" eaLnBrk="1" latinLnBrk="0" hangingPunct="1">
              <a:defRPr lang="en-US" sz="1000" kern="1200" smtClean="0">
                <a:solidFill>
                  <a:schemeClr val="bg1">
                    <a:lumMod val="50000"/>
                  </a:schemeClr>
                </a:solidFill>
                <a:latin typeface="Lato" panose="020F0502020204030203" pitchFamily="34" charset="0"/>
                <a:ea typeface="+mn-ea"/>
                <a:cs typeface="+mn-cs"/>
              </a:defRPr>
            </a:lvl1pPr>
          </a:lstStyle>
          <a:p>
            <a:fld id="{11BEF2A2-0510-4942-A739-18E794012162}" type="datetime4">
              <a:rPr lang="en-US" smtClean="0"/>
              <a:t>November 20, 2017</a:t>
            </a:fld>
            <a:endParaRPr lang="en-US" dirty="0"/>
          </a:p>
        </p:txBody>
      </p:sp>
      <p:sp>
        <p:nvSpPr>
          <p:cNvPr id="36" name="Content Placeholder 3"/>
          <p:cNvSpPr>
            <a:spLocks noGrp="1"/>
          </p:cNvSpPr>
          <p:nvPr>
            <p:ph idx="1" hasCustomPrompt="1"/>
          </p:nvPr>
        </p:nvSpPr>
        <p:spPr>
          <a:xfrm>
            <a:off x="457200" y="793751"/>
            <a:ext cx="8229600" cy="3714750"/>
          </a:xfrm>
        </p:spPr>
        <p:txBody>
          <a:bodyPr anchor="ctr"/>
          <a:lstStyle>
            <a:lvl1pPr marL="0" marR="0" indent="0" algn="l" defTabSz="457200" rtl="0" eaLnBrk="1" fontAlgn="auto" latinLnBrk="0" hangingPunct="1">
              <a:lnSpc>
                <a:spcPct val="100000"/>
              </a:lnSpc>
              <a:spcBef>
                <a:spcPts val="0"/>
              </a:spcBef>
              <a:spcAft>
                <a:spcPts val="1200"/>
              </a:spcAft>
              <a:buClr>
                <a:schemeClr val="accent6"/>
              </a:buClr>
              <a:buSzPct val="80000"/>
              <a:buFontTx/>
              <a:buNone/>
              <a:tabLst/>
              <a:defRPr sz="1800">
                <a:solidFill>
                  <a:schemeClr val="tx1"/>
                </a:solidFill>
              </a:defRPr>
            </a:lvl1pPr>
          </a:lstStyle>
          <a:p>
            <a:pPr lvl="0"/>
            <a:r>
              <a:rPr lang="en-US" dirty="0"/>
              <a:t>Click to edit Section 1</a:t>
            </a:r>
          </a:p>
          <a:p>
            <a:pPr marL="0" marR="0" lvl="0" indent="0" algn="l" defTabSz="457200" rtl="0" eaLnBrk="1" fontAlgn="auto" latinLnBrk="0" hangingPunct="1">
              <a:lnSpc>
                <a:spcPct val="100000"/>
              </a:lnSpc>
              <a:spcBef>
                <a:spcPts val="0"/>
              </a:spcBef>
              <a:spcAft>
                <a:spcPts val="1200"/>
              </a:spcAft>
              <a:buClr>
                <a:schemeClr val="accent6"/>
              </a:buClr>
              <a:buSzPct val="80000"/>
              <a:buFontTx/>
              <a:buNone/>
              <a:tabLst/>
              <a:defRPr/>
            </a:pPr>
            <a:r>
              <a:rPr lang="en-US" dirty="0"/>
              <a:t>Click to edit Section 1</a:t>
            </a:r>
          </a:p>
          <a:p>
            <a:pPr marL="0" marR="0" lvl="0" indent="0" algn="l" defTabSz="457200" rtl="0" eaLnBrk="1" fontAlgn="auto" latinLnBrk="0" hangingPunct="1">
              <a:lnSpc>
                <a:spcPct val="100000"/>
              </a:lnSpc>
              <a:spcBef>
                <a:spcPts val="0"/>
              </a:spcBef>
              <a:spcAft>
                <a:spcPts val="1200"/>
              </a:spcAft>
              <a:buClr>
                <a:schemeClr val="accent6"/>
              </a:buClr>
              <a:buSzPct val="80000"/>
              <a:buFontTx/>
              <a:buNone/>
              <a:tabLst/>
              <a:defRPr/>
            </a:pPr>
            <a:r>
              <a:rPr lang="en-US" dirty="0"/>
              <a:t>Click to edit Section 1</a:t>
            </a:r>
          </a:p>
        </p:txBody>
      </p:sp>
      <p:sp>
        <p:nvSpPr>
          <p:cNvPr id="34" name="Footer Placeholder 4"/>
          <p:cNvSpPr>
            <a:spLocks noGrp="1"/>
          </p:cNvSpPr>
          <p:nvPr>
            <p:ph type="ftr" sz="quarter" idx="16"/>
          </p:nvPr>
        </p:nvSpPr>
        <p:spPr>
          <a:xfrm>
            <a:off x="2611492" y="4883072"/>
            <a:ext cx="4075058" cy="163762"/>
          </a:xfrm>
          <a:prstGeom prst="rect">
            <a:avLst/>
          </a:prstGeom>
        </p:spPr>
        <p:txBody>
          <a:bodyPr/>
          <a:lstStyle>
            <a:lvl1pPr algn="ctr">
              <a:defRPr sz="1000" dirty="0" smtClean="0">
                <a:solidFill>
                  <a:srgbClr val="000000">
                    <a:tint val="75000"/>
                  </a:srgbClr>
                </a:solidFill>
              </a:defRPr>
            </a:lvl1pPr>
          </a:lstStyle>
          <a:p>
            <a:pPr>
              <a:defRPr/>
            </a:pPr>
            <a:r>
              <a:rPr lang="en-US"/>
              <a:t>All Rights Reserved</a:t>
            </a:r>
            <a:endParaRPr lang="en-US" dirty="0"/>
          </a:p>
        </p:txBody>
      </p:sp>
      <p:pic>
        <p:nvPicPr>
          <p:cNvPr id="38" name="Picture 12" descr="TwoSigmaRGBlogoSMAL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4870450"/>
            <a:ext cx="1152525" cy="206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6089976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4480" y="263111"/>
            <a:ext cx="8229600" cy="498890"/>
          </a:xfrm>
          <a:prstGeom prst="rect">
            <a:avLst/>
          </a:prstGeom>
        </p:spPr>
        <p:txBody>
          <a:bodyPr vert="horz" lIns="0" tIns="0" rIns="0" bIns="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74480" y="1060445"/>
            <a:ext cx="8229600" cy="3394472"/>
          </a:xfrm>
          <a:prstGeom prst="rect">
            <a:avLst/>
          </a:prstGeom>
        </p:spPr>
        <p:txBody>
          <a:bodyPr vert="horz" lIns="0" tIns="45720" rIns="91440" bIns="0" rtlCol="0">
            <a:noAutofit/>
          </a:bodyPr>
          <a:lstStyle/>
          <a:p>
            <a:pPr lvl="0"/>
            <a:r>
              <a:rPr lang="en-GB" dirty="0"/>
              <a:t>Click to edit </a:t>
            </a:r>
            <a:br>
              <a:rPr lang="en-GB" dirty="0"/>
            </a:br>
            <a:r>
              <a:rPr lang="en-GB" dirty="0"/>
              <a:t>Master text styles</a:t>
            </a:r>
          </a:p>
          <a:p>
            <a:pPr lvl="1"/>
            <a:r>
              <a:rPr lang="en-GB" dirty="0"/>
              <a:t>Second </a:t>
            </a:r>
            <a:br>
              <a:rPr lang="en-GB" dirty="0"/>
            </a:br>
            <a:r>
              <a:rPr lang="en-GB" dirty="0"/>
              <a:t>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p:cNvSpPr>
            <a:spLocks noGrp="1"/>
          </p:cNvSpPr>
          <p:nvPr>
            <p:ph type="sldNum" sz="quarter" idx="4"/>
          </p:nvPr>
        </p:nvSpPr>
        <p:spPr>
          <a:xfrm>
            <a:off x="8415507" y="4886266"/>
            <a:ext cx="271293" cy="160568"/>
          </a:xfrm>
          <a:prstGeom prst="rect">
            <a:avLst/>
          </a:prstGeom>
        </p:spPr>
        <p:txBody>
          <a:bodyPr vert="horz" lIns="91440" tIns="0" rIns="0" bIns="0" rtlCol="0" anchor="t" anchorCtr="0"/>
          <a:lstStyle>
            <a:lvl1pPr algn="r">
              <a:defRPr sz="1000" b="1">
                <a:solidFill>
                  <a:srgbClr val="009AA6"/>
                </a:solidFill>
                <a:latin typeface="Lato" panose="020F0502020204030203" pitchFamily="34" charset="0"/>
              </a:defRPr>
            </a:lvl1pPr>
          </a:lstStyle>
          <a:p>
            <a:fld id="{48AAA4C3-3DA9-5348-BDE3-011AF7A0305F}" type="slidenum">
              <a:rPr lang="en-US" smtClean="0"/>
              <a:pPr/>
              <a:t>‹#›</a:t>
            </a:fld>
            <a:endParaRPr lang="en-US" dirty="0"/>
          </a:p>
        </p:txBody>
      </p:sp>
      <p:sp>
        <p:nvSpPr>
          <p:cNvPr id="7" name="Date Placeholder 3"/>
          <p:cNvSpPr>
            <a:spLocks noGrp="1"/>
          </p:cNvSpPr>
          <p:nvPr>
            <p:ph type="dt" sz="half" idx="2"/>
          </p:nvPr>
        </p:nvSpPr>
        <p:spPr>
          <a:xfrm>
            <a:off x="6800850" y="4886266"/>
            <a:ext cx="1561248" cy="160568"/>
          </a:xfrm>
          <a:prstGeom prst="rect">
            <a:avLst/>
          </a:prstGeom>
        </p:spPr>
        <p:txBody>
          <a:bodyPr vert="horz" lIns="91440" tIns="0" rIns="0" bIns="0" rtlCol="0" anchor="t" anchorCtr="0"/>
          <a:lstStyle>
            <a:lvl1pPr marL="0" marR="0" indent="0" algn="r" defTabSz="457200" rtl="0" eaLnBrk="1" fontAlgn="auto" latinLnBrk="0" hangingPunct="1">
              <a:lnSpc>
                <a:spcPct val="100000"/>
              </a:lnSpc>
              <a:spcBef>
                <a:spcPts val="0"/>
              </a:spcBef>
              <a:spcAft>
                <a:spcPts val="0"/>
              </a:spcAft>
              <a:buClrTx/>
              <a:buSzTx/>
              <a:buFontTx/>
              <a:buNone/>
              <a:tabLst/>
              <a:defRPr lang="en-GB" sz="1000" kern="1200" smtClean="0">
                <a:solidFill>
                  <a:schemeClr val="bg1">
                    <a:lumMod val="50000"/>
                  </a:schemeClr>
                </a:solidFill>
                <a:latin typeface="Lato" panose="020F0502020204030203" pitchFamily="34" charset="0"/>
                <a:ea typeface="+mn-ea"/>
                <a:cs typeface="+mn-cs"/>
              </a:defRPr>
            </a:lvl1pPr>
          </a:lstStyle>
          <a:p>
            <a:fld id="{BCE72F5C-C0C9-E54E-A74A-2BEDA10A2693}" type="datetime4">
              <a:rPr lang="en-US" smtClean="0"/>
              <a:t>November 20, 2017</a:t>
            </a:fld>
            <a:endParaRPr lang="en-US" dirty="0"/>
          </a:p>
        </p:txBody>
      </p:sp>
      <p:sp>
        <p:nvSpPr>
          <p:cNvPr id="8" name="Footer Placeholder 4"/>
          <p:cNvSpPr>
            <a:spLocks noGrp="1"/>
          </p:cNvSpPr>
          <p:nvPr>
            <p:ph type="ftr" sz="quarter" idx="3"/>
          </p:nvPr>
        </p:nvSpPr>
        <p:spPr>
          <a:xfrm>
            <a:off x="2611492" y="4886266"/>
            <a:ext cx="4075058" cy="160568"/>
          </a:xfrm>
          <a:prstGeom prst="rect">
            <a:avLst/>
          </a:prstGeom>
        </p:spPr>
        <p:txBody>
          <a:bodyPr vert="horz" lIns="91440" tIns="0" rIns="0" bIns="0" rtlCol="0" anchor="t" anchorCtr="0"/>
          <a:lstStyle>
            <a:lvl1pPr>
              <a:defRPr lang="en-US" sz="1000" smtClean="0">
                <a:solidFill>
                  <a:schemeClr val="tx1">
                    <a:tint val="75000"/>
                  </a:schemeClr>
                </a:solidFill>
                <a:latin typeface="Lato" panose="020F0502020204030203" pitchFamily="34" charset="0"/>
              </a:defRPr>
            </a:lvl1pPr>
          </a:lstStyle>
          <a:p>
            <a:pPr algn="ctr"/>
            <a:r>
              <a:rPr lang="en-US"/>
              <a:t>All Rights Reserved</a:t>
            </a:r>
            <a:endParaRPr lang="en-US" dirty="0"/>
          </a:p>
        </p:txBody>
      </p:sp>
    </p:spTree>
    <p:extLst>
      <p:ext uri="{BB962C8B-B14F-4D97-AF65-F5344CB8AC3E}">
        <p14:creationId xmlns:p14="http://schemas.microsoft.com/office/powerpoint/2010/main" val="3883068294"/>
      </p:ext>
    </p:extLst>
  </p:cSld>
  <p:clrMap bg1="lt1" tx1="dk1" bg2="lt2" tx2="dk2" accent1="accent1" accent2="accent2" accent3="accent3" accent4="accent4" accent5="accent5" accent6="accent6" hlink="hlink" folHlink="folHlink"/>
  <p:sldLayoutIdLst>
    <p:sldLayoutId id="2147483700" r:id="rId1"/>
    <p:sldLayoutId id="2147483669" r:id="rId2"/>
    <p:sldLayoutId id="2147483703" r:id="rId3"/>
    <p:sldLayoutId id="2147483702" r:id="rId4"/>
  </p:sldLayoutIdLst>
  <p:hf hdr="0"/>
  <p:txStyles>
    <p:titleStyle>
      <a:lvl1pPr algn="l" defTabSz="457200" rtl="0" eaLnBrk="1" latinLnBrk="0" hangingPunct="1">
        <a:spcBef>
          <a:spcPct val="0"/>
        </a:spcBef>
        <a:buNone/>
        <a:defRPr lang="en-US" sz="3000" kern="1200" dirty="0">
          <a:solidFill>
            <a:schemeClr val="tx1"/>
          </a:solidFill>
          <a:latin typeface="Lato Black" panose="020F0502020204030203" pitchFamily="34" charset="0"/>
          <a:ea typeface="+mj-ea"/>
          <a:cs typeface="Lato Black" panose="020F0502020204030203" pitchFamily="34" charset="0"/>
        </a:defRPr>
      </a:lvl1pPr>
    </p:titleStyle>
    <p:bodyStyle>
      <a:lvl1pPr marL="0" indent="0" algn="l" defTabSz="457200" rtl="0" eaLnBrk="1" latinLnBrk="0" hangingPunct="1">
        <a:spcBef>
          <a:spcPts val="0"/>
        </a:spcBef>
        <a:spcAft>
          <a:spcPts val="1200"/>
        </a:spcAft>
        <a:buFont typeface="Arial"/>
        <a:buNone/>
        <a:defRPr sz="1800" kern="1200">
          <a:solidFill>
            <a:schemeClr val="tx1"/>
          </a:solidFill>
          <a:latin typeface="Lato" panose="020F0502020204030203" pitchFamily="34" charset="0"/>
          <a:ea typeface="+mn-ea"/>
          <a:cs typeface="+mn-cs"/>
        </a:defRPr>
      </a:lvl1pPr>
      <a:lvl2pPr marL="228600" indent="-228600" algn="l" defTabSz="457200" rtl="0" eaLnBrk="1" latinLnBrk="0" hangingPunct="1">
        <a:lnSpc>
          <a:spcPct val="110000"/>
        </a:lnSpc>
        <a:spcBef>
          <a:spcPts val="0"/>
        </a:spcBef>
        <a:spcAft>
          <a:spcPts val="600"/>
        </a:spcAft>
        <a:buClr>
          <a:schemeClr val="accent6"/>
        </a:buClr>
        <a:buSzPct val="80000"/>
        <a:buFont typeface="Wingdings" panose="05000000000000000000" pitchFamily="2" charset="2"/>
        <a:buChar char="w"/>
        <a:defRPr sz="1800" kern="1200">
          <a:solidFill>
            <a:schemeClr val="tx1"/>
          </a:solidFill>
          <a:latin typeface="Lato" panose="020F0502020204030203" pitchFamily="34" charset="0"/>
          <a:ea typeface="+mn-ea"/>
          <a:cs typeface="+mn-cs"/>
        </a:defRPr>
      </a:lvl2pPr>
      <a:lvl3pPr marL="457200" indent="-228600" algn="l" defTabSz="457200" rtl="0" eaLnBrk="1" latinLnBrk="0" hangingPunct="1">
        <a:lnSpc>
          <a:spcPct val="110000"/>
        </a:lnSpc>
        <a:spcBef>
          <a:spcPts val="0"/>
        </a:spcBef>
        <a:spcAft>
          <a:spcPts val="600"/>
        </a:spcAft>
        <a:buClr>
          <a:schemeClr val="accent4"/>
        </a:buClr>
        <a:buSzPct val="80000"/>
        <a:buFont typeface="Wingdings" panose="05000000000000000000" pitchFamily="2" charset="2"/>
        <a:buChar char="w"/>
        <a:defRPr sz="1600" kern="1200">
          <a:solidFill>
            <a:schemeClr val="tx1"/>
          </a:solidFill>
          <a:latin typeface="Lato" panose="020F0502020204030203" pitchFamily="34" charset="0"/>
          <a:ea typeface="+mn-ea"/>
          <a:cs typeface="+mn-cs"/>
        </a:defRPr>
      </a:lvl3pPr>
      <a:lvl4pPr marL="685800" indent="-228600" algn="l" defTabSz="457200" rtl="0" eaLnBrk="1" latinLnBrk="0" hangingPunct="1">
        <a:lnSpc>
          <a:spcPct val="110000"/>
        </a:lnSpc>
        <a:spcBef>
          <a:spcPct val="20000"/>
        </a:spcBef>
        <a:spcAft>
          <a:spcPts val="600"/>
        </a:spcAft>
        <a:buClr>
          <a:schemeClr val="accent4"/>
        </a:buClr>
        <a:buSzPct val="80000"/>
        <a:buFont typeface="Wingdings" panose="05000000000000000000" pitchFamily="2" charset="2"/>
        <a:buChar char="w"/>
        <a:defRPr sz="1400" kern="1200">
          <a:solidFill>
            <a:schemeClr val="tx1"/>
          </a:solidFill>
          <a:latin typeface="Lato" panose="020F0502020204030203" pitchFamily="34" charset="0"/>
          <a:ea typeface="+mn-ea"/>
          <a:cs typeface="+mn-cs"/>
        </a:defRPr>
      </a:lvl4pPr>
      <a:lvl5pPr marL="914400" indent="-228600" algn="l" defTabSz="457200" rtl="0" eaLnBrk="1" latinLnBrk="0" hangingPunct="1">
        <a:lnSpc>
          <a:spcPct val="110000"/>
        </a:lnSpc>
        <a:spcBef>
          <a:spcPts val="0"/>
        </a:spcBef>
        <a:spcAft>
          <a:spcPts val="600"/>
        </a:spcAft>
        <a:buClr>
          <a:schemeClr val="accent4"/>
        </a:buClr>
        <a:buSzPct val="80000"/>
        <a:buFont typeface="Wingdings" panose="05000000000000000000" pitchFamily="2" charset="2"/>
        <a:buChar char="w"/>
        <a:defRPr sz="1200" kern="1200">
          <a:solidFill>
            <a:schemeClr val="tx1"/>
          </a:solidFill>
          <a:latin typeface="Lato" panose="020F0502020204030203"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7"/>
          <p:cNvSpPr>
            <a:spLocks noGrp="1"/>
          </p:cNvSpPr>
          <p:nvPr>
            <p:ph type="ctrTitle"/>
          </p:nvPr>
        </p:nvSpPr>
        <p:spPr/>
        <p:txBody>
          <a:bodyPr/>
          <a:lstStyle/>
          <a:p>
            <a:r>
              <a:rPr lang="en-US" dirty="0"/>
              <a:t>Apache Arrow: In-memory data processing and system interoperability</a:t>
            </a:r>
          </a:p>
        </p:txBody>
      </p:sp>
      <p:sp>
        <p:nvSpPr>
          <p:cNvPr id="3" name="Date Placeholder 2"/>
          <p:cNvSpPr>
            <a:spLocks noGrp="1"/>
          </p:cNvSpPr>
          <p:nvPr>
            <p:ph type="dt" sz="half" idx="2"/>
          </p:nvPr>
        </p:nvSpPr>
        <p:spPr/>
        <p:txBody>
          <a:bodyPr/>
          <a:lstStyle/>
          <a:p>
            <a:fld id="{6C8AC75F-936A-CF4D-8418-95493F51B9AF}" type="datetime4">
              <a:rPr lang="en-US" smtClean="0"/>
              <a:t>November 20, 2017</a:t>
            </a:fld>
            <a:endParaRPr lang="en-US" dirty="0"/>
          </a:p>
        </p:txBody>
      </p:sp>
      <p:sp>
        <p:nvSpPr>
          <p:cNvPr id="4" name="Footer Placeholder 3"/>
          <p:cNvSpPr>
            <a:spLocks noGrp="1"/>
          </p:cNvSpPr>
          <p:nvPr>
            <p:ph type="ftr" sz="quarter" idx="16"/>
          </p:nvPr>
        </p:nvSpPr>
        <p:spPr/>
        <p:txBody>
          <a:bodyPr/>
          <a:lstStyle/>
          <a:p>
            <a:r>
              <a:rPr lang="en-US" dirty="0"/>
              <a:t>All Rights Reserved</a:t>
            </a:r>
          </a:p>
        </p:txBody>
      </p:sp>
      <p:sp>
        <p:nvSpPr>
          <p:cNvPr id="27" name="Text Placeholder 26"/>
          <p:cNvSpPr>
            <a:spLocks noGrp="1"/>
          </p:cNvSpPr>
          <p:nvPr>
            <p:ph type="body" sz="quarter" idx="18"/>
          </p:nvPr>
        </p:nvSpPr>
        <p:spPr/>
        <p:txBody>
          <a:bodyPr/>
          <a:lstStyle/>
          <a:p>
            <a:r>
              <a:rPr lang="en-US" dirty="0"/>
              <a:t>Wes McKinney @</a:t>
            </a:r>
            <a:r>
              <a:rPr lang="en-US" dirty="0" err="1"/>
              <a:t>wesmckinn</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285750" indent="-285750"/>
            <a:r>
              <a:rPr lang="en-US" b="1" dirty="0"/>
              <a:t>High performance data interchange</a:t>
            </a:r>
            <a:endParaRPr lang="en-US" dirty="0"/>
          </a:p>
        </p:txBody>
      </p:sp>
      <p:sp>
        <p:nvSpPr>
          <p:cNvPr id="3" name="Date Placeholder 2"/>
          <p:cNvSpPr>
            <a:spLocks noGrp="1"/>
          </p:cNvSpPr>
          <p:nvPr>
            <p:ph type="dt" sz="half" idx="2"/>
          </p:nvPr>
        </p:nvSpPr>
        <p:spPr/>
        <p:txBody>
          <a:bodyPr/>
          <a:lstStyle/>
          <a:p>
            <a:fld id="{FE667D20-E880-B14A-8FA7-18A36A95A2DD}" type="datetime4">
              <a:rPr lang="en-US" smtClean="0"/>
              <a:t>November 20, 2017</a:t>
            </a:fld>
            <a:endParaRPr lang="en-US" dirty="0"/>
          </a:p>
        </p:txBody>
      </p:sp>
      <p:sp>
        <p:nvSpPr>
          <p:cNvPr id="5" name="Footer Placeholder 4"/>
          <p:cNvSpPr>
            <a:spLocks noGrp="1"/>
          </p:cNvSpPr>
          <p:nvPr>
            <p:ph type="ftr" sz="quarter" idx="16"/>
          </p:nvPr>
        </p:nvSpPr>
        <p:spPr/>
        <p:txBody>
          <a:bodyPr/>
          <a:lstStyle/>
          <a:p>
            <a:pPr>
              <a:defRPr/>
            </a:pPr>
            <a:r>
              <a:rPr lang="en-US" dirty="0"/>
              <a:t>All Rights Reserved</a:t>
            </a:r>
          </a:p>
        </p:txBody>
      </p:sp>
      <p:sp>
        <p:nvSpPr>
          <p:cNvPr id="6" name="Shape 852"/>
          <p:cNvSpPr/>
          <p:nvPr/>
        </p:nvSpPr>
        <p:spPr>
          <a:xfrm>
            <a:off x="457200" y="1293853"/>
            <a:ext cx="3543299" cy="400087"/>
          </a:xfrm>
          <a:prstGeom prst="rect">
            <a:avLst/>
          </a:prstGeom>
          <a:noFill/>
          <a:ln>
            <a:noFill/>
          </a:ln>
        </p:spPr>
        <p:txBody>
          <a:bodyPr lIns="121875" tIns="60925" rIns="121875" bIns="60925" anchor="t" anchorCtr="0">
            <a:noAutofit/>
          </a:bodyPr>
          <a:lstStyle/>
          <a:p>
            <a:pPr marL="0" marR="0" lvl="0" indent="0" algn="ctr" rtl="0">
              <a:spcBef>
                <a:spcPts val="0"/>
              </a:spcBef>
              <a:buSzPct val="25000"/>
              <a:buNone/>
            </a:pPr>
            <a:r>
              <a:rPr lang="en-US" sz="1800" u="sng" dirty="0">
                <a:solidFill>
                  <a:schemeClr val="dk1"/>
                </a:solidFill>
                <a:latin typeface="Lato"/>
                <a:ea typeface="Lato"/>
                <a:cs typeface="Lato"/>
                <a:sym typeface="Lato"/>
              </a:rPr>
              <a:t>Today</a:t>
            </a:r>
          </a:p>
        </p:txBody>
      </p:sp>
      <p:sp>
        <p:nvSpPr>
          <p:cNvPr id="7" name="Shape 853"/>
          <p:cNvSpPr/>
          <p:nvPr/>
        </p:nvSpPr>
        <p:spPr>
          <a:xfrm>
            <a:off x="5143500" y="1311236"/>
            <a:ext cx="3543299" cy="400087"/>
          </a:xfrm>
          <a:prstGeom prst="rect">
            <a:avLst/>
          </a:prstGeom>
          <a:noFill/>
          <a:ln>
            <a:noFill/>
          </a:ln>
        </p:spPr>
        <p:txBody>
          <a:bodyPr lIns="121875" tIns="60925" rIns="121875" bIns="60925" anchor="t" anchorCtr="0">
            <a:noAutofit/>
          </a:bodyPr>
          <a:lstStyle/>
          <a:p>
            <a:pPr marL="0" marR="0" lvl="0" indent="0" algn="ctr" rtl="0">
              <a:spcBef>
                <a:spcPts val="0"/>
              </a:spcBef>
              <a:buSzPct val="25000"/>
              <a:buNone/>
            </a:pPr>
            <a:r>
              <a:rPr lang="en-US" sz="1800" u="sng" dirty="0">
                <a:solidFill>
                  <a:schemeClr val="dk1"/>
                </a:solidFill>
                <a:latin typeface="Lato"/>
                <a:ea typeface="Lato"/>
                <a:cs typeface="Lato"/>
                <a:sym typeface="Lato"/>
              </a:rPr>
              <a:t>With Arrow</a:t>
            </a:r>
          </a:p>
        </p:txBody>
      </p:sp>
      <p:pic>
        <p:nvPicPr>
          <p:cNvPr id="8" name="Shape 856"/>
          <p:cNvPicPr preferRelativeResize="0"/>
          <p:nvPr/>
        </p:nvPicPr>
        <p:blipFill rotWithShape="1">
          <a:blip r:embed="rId2" cstate="print">
            <a:alphaModFix/>
            <a:extLst>
              <a:ext uri="{28A0092B-C50C-407E-A947-70E740481C1C}">
                <a14:useLocalDpi xmlns:a14="http://schemas.microsoft.com/office/drawing/2010/main"/>
              </a:ext>
            </a:extLst>
          </a:blip>
          <a:srcRect/>
          <a:stretch/>
        </p:blipFill>
        <p:spPr>
          <a:xfrm>
            <a:off x="5029200" y="2114550"/>
            <a:ext cx="3613426" cy="2070529"/>
          </a:xfrm>
          <a:prstGeom prst="rect">
            <a:avLst/>
          </a:prstGeom>
          <a:noFill/>
          <a:ln>
            <a:noFill/>
          </a:ln>
        </p:spPr>
      </p:pic>
      <p:pic>
        <p:nvPicPr>
          <p:cNvPr id="9" name="Shape 857"/>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549964" y="2114550"/>
            <a:ext cx="3543300" cy="1939237"/>
          </a:xfrm>
          <a:prstGeom prst="rect">
            <a:avLst/>
          </a:prstGeom>
          <a:noFill/>
          <a:ln>
            <a:noFill/>
          </a:ln>
        </p:spPr>
      </p:pic>
      <p:sp>
        <p:nvSpPr>
          <p:cNvPr id="4" name="TextBox 3"/>
          <p:cNvSpPr txBox="1"/>
          <p:nvPr/>
        </p:nvSpPr>
        <p:spPr>
          <a:xfrm>
            <a:off x="457200" y="4429066"/>
            <a:ext cx="914400" cy="914400"/>
          </a:xfrm>
          <a:prstGeom prst="rect">
            <a:avLst/>
          </a:prstGeom>
        </p:spPr>
        <p:txBody>
          <a:bodyPr vert="horz" wrap="none" lIns="0" tIns="0" rIns="0" bIns="0" rtlCol="0" anchor="t" anchorCtr="0">
            <a:noAutofit/>
          </a:bodyPr>
          <a:lstStyle/>
          <a:p>
            <a:r>
              <a:rPr lang="en-US" sz="1400" b="1" dirty="0">
                <a:latin typeface="Lato" panose="020F0502020204030203" pitchFamily="34" charset="0"/>
              </a:rPr>
              <a:t>Source: Apache Arrow</a:t>
            </a:r>
          </a:p>
        </p:txBody>
      </p:sp>
      <p:sp>
        <p:nvSpPr>
          <p:cNvPr id="10" name="Slide Number Placeholder 9"/>
          <p:cNvSpPr>
            <a:spLocks noGrp="1"/>
          </p:cNvSpPr>
          <p:nvPr>
            <p:ph type="sldNum" sz="quarter" idx="12"/>
          </p:nvPr>
        </p:nvSpPr>
        <p:spPr/>
        <p:txBody>
          <a:bodyPr/>
          <a:lstStyle/>
          <a:p>
            <a:fld id="{48AAA4C3-3DA9-5348-BDE3-011AF7A0305F}" type="slidenum">
              <a:rPr lang="en-US" smtClean="0"/>
              <a:pPr/>
              <a:t>10</a:t>
            </a:fld>
            <a:endParaRPr lang="en-US" dirty="0"/>
          </a:p>
        </p:txBody>
      </p:sp>
    </p:spTree>
    <p:extLst>
      <p:ext uri="{BB962C8B-B14F-4D97-AF65-F5344CB8AC3E}">
        <p14:creationId xmlns:p14="http://schemas.microsoft.com/office/powerpoint/2010/main" val="32667822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use: Ray ML framework from Berkeley </a:t>
            </a:r>
            <a:r>
              <a:rPr lang="en-US" dirty="0" err="1"/>
              <a:t>RISELab</a:t>
            </a:r>
            <a:endParaRPr lang="en-US" dirty="0"/>
          </a:p>
        </p:txBody>
      </p:sp>
      <p:sp>
        <p:nvSpPr>
          <p:cNvPr id="3" name="Date Placeholder 2"/>
          <p:cNvSpPr>
            <a:spLocks noGrp="1"/>
          </p:cNvSpPr>
          <p:nvPr>
            <p:ph type="dt" sz="half" idx="2"/>
          </p:nvPr>
        </p:nvSpPr>
        <p:spPr/>
        <p:txBody>
          <a:bodyPr/>
          <a:lstStyle/>
          <a:p>
            <a:fld id="{C7CEAAFD-01FE-FC40-9120-8DFFDAB06CB3}" type="datetime4">
              <a:rPr lang="en-US" smtClean="0"/>
              <a:t>November 20, 2017</a:t>
            </a:fld>
            <a:endParaRPr lang="en-US" dirty="0"/>
          </a:p>
        </p:txBody>
      </p:sp>
      <p:sp>
        <p:nvSpPr>
          <p:cNvPr id="5" name="Footer Placeholder 4"/>
          <p:cNvSpPr>
            <a:spLocks noGrp="1"/>
          </p:cNvSpPr>
          <p:nvPr>
            <p:ph type="ftr" sz="quarter" idx="16"/>
          </p:nvPr>
        </p:nvSpPr>
        <p:spPr/>
        <p:txBody>
          <a:bodyPr/>
          <a:lstStyle/>
          <a:p>
            <a:pPr>
              <a:defRPr/>
            </a:pPr>
            <a:r>
              <a:rPr lang="en-US" dirty="0"/>
              <a:t>All Rights Reserved</a:t>
            </a:r>
          </a:p>
        </p:txBody>
      </p:sp>
      <p:sp>
        <p:nvSpPr>
          <p:cNvPr id="6" name="Slide Number Placeholder 5"/>
          <p:cNvSpPr>
            <a:spLocks noGrp="1"/>
          </p:cNvSpPr>
          <p:nvPr>
            <p:ph type="sldNum" sz="quarter" idx="12"/>
          </p:nvPr>
        </p:nvSpPr>
        <p:spPr/>
        <p:txBody>
          <a:bodyPr/>
          <a:lstStyle/>
          <a:p>
            <a:fld id="{48AAA4C3-3DA9-5348-BDE3-011AF7A0305F}" type="slidenum">
              <a:rPr lang="en-US" smtClean="0"/>
              <a:pPr/>
              <a:t>11</a:t>
            </a:fld>
            <a:endParaRPr lang="en-US" dirty="0"/>
          </a:p>
        </p:txBody>
      </p:sp>
      <p:sp>
        <p:nvSpPr>
          <p:cNvPr id="7" name="Rectangle 6"/>
          <p:cNvSpPr/>
          <p:nvPr/>
        </p:nvSpPr>
        <p:spPr>
          <a:xfrm>
            <a:off x="638025" y="4249751"/>
            <a:ext cx="4325110" cy="369332"/>
          </a:xfrm>
          <a:prstGeom prst="rect">
            <a:avLst/>
          </a:prstGeom>
        </p:spPr>
        <p:txBody>
          <a:bodyPr wrap="none">
            <a:spAutoFit/>
          </a:bodyPr>
          <a:lstStyle/>
          <a:p>
            <a:r>
              <a:rPr lang="de-DE" dirty="0"/>
              <a:t>Source: https://</a:t>
            </a:r>
            <a:r>
              <a:rPr lang="de-DE" dirty="0" err="1"/>
              <a:t>arxiv.org</a:t>
            </a:r>
            <a:r>
              <a:rPr lang="de-DE" dirty="0"/>
              <a:t>/</a:t>
            </a:r>
            <a:r>
              <a:rPr lang="de-DE" dirty="0" err="1"/>
              <a:t>abs</a:t>
            </a:r>
            <a:r>
              <a:rPr lang="de-DE" dirty="0"/>
              <a:t>/1703.03924</a:t>
            </a:r>
            <a:endParaRPr lang="en-US" dirty="0"/>
          </a:p>
        </p:txBody>
      </p:sp>
      <p:pic>
        <p:nvPicPr>
          <p:cNvPr id="8" name="Picture 7"/>
          <p:cNvPicPr>
            <a:picLocks noChangeAspect="1"/>
          </p:cNvPicPr>
          <p:nvPr/>
        </p:nvPicPr>
        <p:blipFill>
          <a:blip r:embed="rId2"/>
          <a:stretch>
            <a:fillRect/>
          </a:stretch>
        </p:blipFill>
        <p:spPr>
          <a:xfrm>
            <a:off x="638025" y="1269999"/>
            <a:ext cx="4584699" cy="2815166"/>
          </a:xfrm>
          <a:prstGeom prst="rect">
            <a:avLst/>
          </a:prstGeom>
        </p:spPr>
      </p:pic>
      <p:sp>
        <p:nvSpPr>
          <p:cNvPr id="9" name="TextBox 8"/>
          <p:cNvSpPr txBox="1"/>
          <p:nvPr/>
        </p:nvSpPr>
        <p:spPr>
          <a:xfrm>
            <a:off x="5222724" y="2789766"/>
            <a:ext cx="3709609" cy="1591733"/>
          </a:xfrm>
          <a:prstGeom prst="rect">
            <a:avLst/>
          </a:prstGeom>
        </p:spPr>
        <p:txBody>
          <a:bodyPr vert="horz" wrap="square" lIns="0" tIns="0" rIns="0" bIns="0" rtlCol="0" anchor="t" anchorCtr="0">
            <a:noAutofit/>
          </a:bodyPr>
          <a:lstStyle/>
          <a:p>
            <a:pPr marL="285750" indent="-285750">
              <a:buFont typeface="Arial"/>
              <a:buChar char="•"/>
            </a:pPr>
            <a:r>
              <a:rPr lang="en-US" b="1" dirty="0">
                <a:latin typeface="Lato" panose="020F0502020204030203" pitchFamily="34" charset="0"/>
              </a:rPr>
              <a:t>Shared memory-based object store</a:t>
            </a:r>
          </a:p>
          <a:p>
            <a:pPr marL="285750" indent="-285750">
              <a:buFont typeface="Arial"/>
              <a:buChar char="•"/>
            </a:pPr>
            <a:r>
              <a:rPr lang="en-US" b="1" dirty="0">
                <a:latin typeface="Lato" panose="020F0502020204030203" pitchFamily="34" charset="0"/>
              </a:rPr>
              <a:t>Zero-copy tensor reads using Arrow libraries</a:t>
            </a:r>
          </a:p>
        </p:txBody>
      </p:sp>
    </p:spTree>
    <p:extLst>
      <p:ext uri="{BB962C8B-B14F-4D97-AF65-F5344CB8AC3E}">
        <p14:creationId xmlns:p14="http://schemas.microsoft.com/office/powerpoint/2010/main" val="2369752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Tensors and Tables</a:t>
            </a:r>
          </a:p>
        </p:txBody>
      </p:sp>
      <p:sp>
        <p:nvSpPr>
          <p:cNvPr id="3" name="Date Placeholder 2"/>
          <p:cNvSpPr>
            <a:spLocks noGrp="1"/>
          </p:cNvSpPr>
          <p:nvPr>
            <p:ph type="dt" sz="half" idx="2"/>
          </p:nvPr>
        </p:nvSpPr>
        <p:spPr/>
        <p:txBody>
          <a:bodyPr/>
          <a:lstStyle/>
          <a:p>
            <a:fld id="{135F8084-C46E-7E4F-99D9-937332255403}" type="datetime4">
              <a:rPr lang="en-US" smtClean="0"/>
              <a:t>November 20, 2017</a:t>
            </a:fld>
            <a:endParaRPr lang="en-US" dirty="0"/>
          </a:p>
        </p:txBody>
      </p:sp>
      <p:sp>
        <p:nvSpPr>
          <p:cNvPr id="4" name="Content Placeholder 3"/>
          <p:cNvSpPr>
            <a:spLocks noGrp="1"/>
          </p:cNvSpPr>
          <p:nvPr>
            <p:ph idx="1"/>
          </p:nvPr>
        </p:nvSpPr>
        <p:spPr/>
        <p:txBody>
          <a:bodyPr/>
          <a:lstStyle/>
          <a:p>
            <a:pPr marL="285750" indent="-285750">
              <a:buFont typeface="Arial"/>
              <a:buChar char="•"/>
            </a:pPr>
            <a:r>
              <a:rPr lang="en-US" dirty="0"/>
              <a:t>2 data structures best suited for zero-copy sharing</a:t>
            </a:r>
          </a:p>
          <a:p>
            <a:pPr marL="514350" lvl="1" indent="-285750">
              <a:buFont typeface="Arial"/>
              <a:buChar char="•"/>
            </a:pPr>
            <a:r>
              <a:rPr lang="en-US" b="1" dirty="0"/>
              <a:t>Tensors</a:t>
            </a:r>
            <a:r>
              <a:rPr lang="en-US" dirty="0"/>
              <a:t>: N-dimensional, homogeneously-typed arrays</a:t>
            </a:r>
          </a:p>
          <a:p>
            <a:pPr marL="514350" lvl="1" indent="-285750">
              <a:buFont typeface="Arial"/>
              <a:buChar char="•"/>
            </a:pPr>
            <a:r>
              <a:rPr lang="en-US" b="1" dirty="0"/>
              <a:t>Tables</a:t>
            </a:r>
            <a:r>
              <a:rPr lang="en-US" dirty="0"/>
              <a:t>: Column-oriented, heterogeneously typed</a:t>
            </a:r>
          </a:p>
          <a:p>
            <a:endParaRPr lang="en-US" b="1" dirty="0"/>
          </a:p>
          <a:p>
            <a:pPr marL="285750" indent="-285750">
              <a:buFont typeface="Arial"/>
              <a:buChar char="•"/>
            </a:pPr>
            <a:r>
              <a:rPr lang="en-US" dirty="0"/>
              <a:t>These data structures can be defined using common memory and metadata primitives</a:t>
            </a:r>
          </a:p>
        </p:txBody>
      </p:sp>
      <p:sp>
        <p:nvSpPr>
          <p:cNvPr id="5" name="Footer Placeholder 4"/>
          <p:cNvSpPr>
            <a:spLocks noGrp="1"/>
          </p:cNvSpPr>
          <p:nvPr>
            <p:ph type="ftr" sz="quarter" idx="16"/>
          </p:nvPr>
        </p:nvSpPr>
        <p:spPr/>
        <p:txBody>
          <a:bodyPr/>
          <a:lstStyle/>
          <a:p>
            <a:pPr>
              <a:defRPr/>
            </a:pPr>
            <a:r>
              <a:rPr lang="en-US" dirty="0"/>
              <a:t>All Rights Reserved</a:t>
            </a:r>
          </a:p>
        </p:txBody>
      </p:sp>
      <p:sp>
        <p:nvSpPr>
          <p:cNvPr id="6" name="Slide Number Placeholder 5"/>
          <p:cNvSpPr>
            <a:spLocks noGrp="1"/>
          </p:cNvSpPr>
          <p:nvPr>
            <p:ph type="sldNum" sz="quarter" idx="12"/>
          </p:nvPr>
        </p:nvSpPr>
        <p:spPr/>
        <p:txBody>
          <a:bodyPr/>
          <a:lstStyle/>
          <a:p>
            <a:fld id="{48AAA4C3-3DA9-5348-BDE3-011AF7A0305F}" type="slidenum">
              <a:rPr lang="en-US" smtClean="0"/>
              <a:pPr/>
              <a:t>12</a:t>
            </a:fld>
            <a:endParaRPr lang="en-US" dirty="0"/>
          </a:p>
        </p:txBody>
      </p:sp>
    </p:spTree>
    <p:extLst>
      <p:ext uri="{BB962C8B-B14F-4D97-AF65-F5344CB8AC3E}">
        <p14:creationId xmlns:p14="http://schemas.microsoft.com/office/powerpoint/2010/main" val="27767073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Arrow in C++</a:t>
            </a:r>
          </a:p>
        </p:txBody>
      </p:sp>
      <p:sp>
        <p:nvSpPr>
          <p:cNvPr id="3" name="Date Placeholder 2"/>
          <p:cNvSpPr>
            <a:spLocks noGrp="1"/>
          </p:cNvSpPr>
          <p:nvPr>
            <p:ph type="dt" sz="half" idx="2"/>
          </p:nvPr>
        </p:nvSpPr>
        <p:spPr/>
        <p:txBody>
          <a:bodyPr/>
          <a:lstStyle/>
          <a:p>
            <a:fld id="{C7CEAAFD-01FE-FC40-9120-8DFFDAB06CB3}" type="datetime4">
              <a:rPr lang="en-US" smtClean="0"/>
              <a:t>November 20, 2017</a:t>
            </a:fld>
            <a:endParaRPr lang="en-US" dirty="0"/>
          </a:p>
        </p:txBody>
      </p:sp>
      <p:sp>
        <p:nvSpPr>
          <p:cNvPr id="4" name="Content Placeholder 3"/>
          <p:cNvSpPr>
            <a:spLocks noGrp="1"/>
          </p:cNvSpPr>
          <p:nvPr>
            <p:ph idx="1"/>
          </p:nvPr>
        </p:nvSpPr>
        <p:spPr/>
        <p:txBody>
          <a:bodyPr/>
          <a:lstStyle/>
          <a:p>
            <a:pPr marL="285750" indent="-285750">
              <a:buFont typeface="Arial"/>
              <a:buChar char="•"/>
            </a:pPr>
            <a:r>
              <a:rPr lang="en-US" dirty="0"/>
              <a:t>Reusable memory management and IO subsystem for native code applications</a:t>
            </a:r>
          </a:p>
          <a:p>
            <a:pPr marL="285750" indent="-285750">
              <a:buFont typeface="Arial"/>
              <a:buChar char="•"/>
            </a:pPr>
            <a:r>
              <a:rPr lang="en-US" dirty="0"/>
              <a:t>Layered in multiple components</a:t>
            </a:r>
          </a:p>
          <a:p>
            <a:pPr marL="514350" lvl="1" indent="-285750">
              <a:buFont typeface="Arial"/>
              <a:buChar char="•"/>
            </a:pPr>
            <a:r>
              <a:rPr lang="en-US" dirty="0"/>
              <a:t>Memory management</a:t>
            </a:r>
          </a:p>
          <a:p>
            <a:pPr marL="514350" lvl="1" indent="-285750">
              <a:buFont typeface="Arial"/>
              <a:buChar char="•"/>
            </a:pPr>
            <a:r>
              <a:rPr lang="en-US" dirty="0"/>
              <a:t>Type metadata / schemas</a:t>
            </a:r>
          </a:p>
          <a:p>
            <a:pPr marL="514350" lvl="1" indent="-285750">
              <a:buFont typeface="Arial"/>
              <a:buChar char="•"/>
            </a:pPr>
            <a:r>
              <a:rPr lang="en-US" dirty="0"/>
              <a:t>Array / Table containers</a:t>
            </a:r>
          </a:p>
          <a:p>
            <a:pPr marL="514350" lvl="1" indent="-285750">
              <a:buFont typeface="Arial"/>
              <a:buChar char="•"/>
            </a:pPr>
            <a:r>
              <a:rPr lang="en-US" dirty="0"/>
              <a:t>IO interfaces</a:t>
            </a:r>
          </a:p>
          <a:p>
            <a:pPr marL="514350" lvl="1" indent="-285750">
              <a:buFont typeface="Arial"/>
              <a:buChar char="•"/>
            </a:pPr>
            <a:r>
              <a:rPr lang="en-US" dirty="0"/>
              <a:t>Zero-copy IPC / messaging</a:t>
            </a:r>
          </a:p>
        </p:txBody>
      </p:sp>
      <p:sp>
        <p:nvSpPr>
          <p:cNvPr id="5" name="Footer Placeholder 4"/>
          <p:cNvSpPr>
            <a:spLocks noGrp="1"/>
          </p:cNvSpPr>
          <p:nvPr>
            <p:ph type="ftr" sz="quarter" idx="16"/>
          </p:nvPr>
        </p:nvSpPr>
        <p:spPr/>
        <p:txBody>
          <a:bodyPr/>
          <a:lstStyle/>
          <a:p>
            <a:pPr>
              <a:defRPr/>
            </a:pPr>
            <a:r>
              <a:rPr lang="en-US" dirty="0"/>
              <a:t>All Rights Reserved</a:t>
            </a:r>
          </a:p>
        </p:txBody>
      </p:sp>
      <p:sp>
        <p:nvSpPr>
          <p:cNvPr id="6" name="Slide Number Placeholder 5"/>
          <p:cNvSpPr>
            <a:spLocks noGrp="1"/>
          </p:cNvSpPr>
          <p:nvPr>
            <p:ph type="sldNum" sz="quarter" idx="12"/>
          </p:nvPr>
        </p:nvSpPr>
        <p:spPr/>
        <p:txBody>
          <a:bodyPr/>
          <a:lstStyle/>
          <a:p>
            <a:fld id="{48AAA4C3-3DA9-5348-BDE3-011AF7A0305F}" type="slidenum">
              <a:rPr lang="en-US" smtClean="0"/>
              <a:pPr/>
              <a:t>13</a:t>
            </a:fld>
            <a:endParaRPr lang="en-US" dirty="0"/>
          </a:p>
        </p:txBody>
      </p:sp>
    </p:spTree>
    <p:extLst>
      <p:ext uri="{BB962C8B-B14F-4D97-AF65-F5344CB8AC3E}">
        <p14:creationId xmlns:p14="http://schemas.microsoft.com/office/powerpoint/2010/main" val="2369752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Arrow C++: Memory management</a:t>
            </a:r>
          </a:p>
        </p:txBody>
      </p:sp>
      <p:sp>
        <p:nvSpPr>
          <p:cNvPr id="3" name="Date Placeholder 2"/>
          <p:cNvSpPr>
            <a:spLocks noGrp="1"/>
          </p:cNvSpPr>
          <p:nvPr>
            <p:ph type="dt" sz="half" idx="2"/>
          </p:nvPr>
        </p:nvSpPr>
        <p:spPr/>
        <p:txBody>
          <a:bodyPr/>
          <a:lstStyle/>
          <a:p>
            <a:fld id="{C7CEAAFD-01FE-FC40-9120-8DFFDAB06CB3}" type="datetime4">
              <a:rPr lang="en-US" smtClean="0"/>
              <a:t>November 20, 2017</a:t>
            </a:fld>
            <a:endParaRPr lang="en-US" dirty="0"/>
          </a:p>
        </p:txBody>
      </p:sp>
      <p:sp>
        <p:nvSpPr>
          <p:cNvPr id="4" name="Content Placeholder 3"/>
          <p:cNvSpPr>
            <a:spLocks noGrp="1"/>
          </p:cNvSpPr>
          <p:nvPr>
            <p:ph idx="1"/>
          </p:nvPr>
        </p:nvSpPr>
        <p:spPr/>
        <p:txBody>
          <a:bodyPr/>
          <a:lstStyle/>
          <a:p>
            <a:pPr marL="514350" lvl="1" indent="-285750">
              <a:buFont typeface="Arial"/>
              <a:buChar char="•"/>
            </a:pPr>
            <a:r>
              <a:rPr lang="en-US" dirty="0">
                <a:latin typeface="Consolas"/>
                <a:cs typeface="Consolas"/>
              </a:rPr>
              <a:t>arrow::Buffer</a:t>
            </a:r>
          </a:p>
          <a:p>
            <a:pPr marL="742950" lvl="2" indent="-285750">
              <a:buFont typeface="Arial"/>
              <a:buChar char="•"/>
            </a:pPr>
            <a:r>
              <a:rPr lang="en-US" dirty="0">
                <a:latin typeface="Lato"/>
                <a:cs typeface="Lato"/>
              </a:rPr>
              <a:t>RAII-based memory lifetime with </a:t>
            </a:r>
            <a:r>
              <a:rPr lang="en-US" dirty="0" err="1">
                <a:latin typeface="Consolas"/>
                <a:cs typeface="Consolas"/>
              </a:rPr>
              <a:t>std</a:t>
            </a:r>
            <a:r>
              <a:rPr lang="en-US" dirty="0">
                <a:latin typeface="Consolas"/>
                <a:cs typeface="Consolas"/>
              </a:rPr>
              <a:t>::</a:t>
            </a:r>
            <a:r>
              <a:rPr lang="en-US" dirty="0" err="1">
                <a:latin typeface="Consolas"/>
                <a:cs typeface="Consolas"/>
              </a:rPr>
              <a:t>shared_ptr</a:t>
            </a:r>
            <a:r>
              <a:rPr lang="en-US" dirty="0">
                <a:latin typeface="Consolas"/>
                <a:cs typeface="Consolas"/>
              </a:rPr>
              <a:t>&lt;Buffer&gt;</a:t>
            </a:r>
            <a:endParaRPr lang="en-US" dirty="0">
              <a:latin typeface="Lato"/>
              <a:cs typeface="Lato"/>
            </a:endParaRPr>
          </a:p>
          <a:p>
            <a:pPr marL="742950" lvl="2" indent="-285750">
              <a:buFont typeface="Arial"/>
              <a:buChar char="•"/>
            </a:pPr>
            <a:r>
              <a:rPr lang="en-US" dirty="0">
                <a:latin typeface="Consolas"/>
                <a:cs typeface="Consolas"/>
              </a:rPr>
              <a:t>arrow::</a:t>
            </a:r>
            <a:r>
              <a:rPr lang="en-US" dirty="0" err="1">
                <a:latin typeface="Consolas"/>
                <a:cs typeface="Consolas"/>
              </a:rPr>
              <a:t>MemoryMappedBuffer</a:t>
            </a:r>
            <a:r>
              <a:rPr lang="en-US" b="1" dirty="0">
                <a:latin typeface="Consolas"/>
                <a:cs typeface="Consolas"/>
              </a:rPr>
              <a:t>: </a:t>
            </a:r>
            <a:r>
              <a:rPr lang="en-US" dirty="0">
                <a:latin typeface="Lato"/>
                <a:cs typeface="Lato"/>
              </a:rPr>
              <a:t>for memory maps</a:t>
            </a:r>
          </a:p>
          <a:p>
            <a:pPr marL="514350" lvl="1" indent="-285750">
              <a:buFont typeface="Arial"/>
              <a:buChar char="•"/>
            </a:pPr>
            <a:r>
              <a:rPr lang="en-US" dirty="0">
                <a:latin typeface="Consolas"/>
                <a:cs typeface="Consolas"/>
              </a:rPr>
              <a:t>arrow::</a:t>
            </a:r>
            <a:r>
              <a:rPr lang="en-US" dirty="0" err="1">
                <a:latin typeface="Consolas"/>
                <a:cs typeface="Consolas"/>
              </a:rPr>
              <a:t>MemoryPool</a:t>
            </a:r>
            <a:endParaRPr lang="en-US" dirty="0">
              <a:latin typeface="Consolas"/>
              <a:cs typeface="Consolas"/>
            </a:endParaRPr>
          </a:p>
          <a:p>
            <a:pPr marL="742950" lvl="2" indent="-285750">
              <a:buFont typeface="Arial"/>
              <a:buChar char="•"/>
            </a:pPr>
            <a:r>
              <a:rPr lang="en-US" dirty="0">
                <a:latin typeface="Lato"/>
                <a:cs typeface="Lato"/>
              </a:rPr>
              <a:t>Abstract memory allocator for tracking all allocations</a:t>
            </a:r>
          </a:p>
        </p:txBody>
      </p:sp>
      <p:sp>
        <p:nvSpPr>
          <p:cNvPr id="5" name="Footer Placeholder 4"/>
          <p:cNvSpPr>
            <a:spLocks noGrp="1"/>
          </p:cNvSpPr>
          <p:nvPr>
            <p:ph type="ftr" sz="quarter" idx="16"/>
          </p:nvPr>
        </p:nvSpPr>
        <p:spPr/>
        <p:txBody>
          <a:bodyPr/>
          <a:lstStyle/>
          <a:p>
            <a:pPr>
              <a:defRPr/>
            </a:pPr>
            <a:r>
              <a:rPr lang="en-US" dirty="0"/>
              <a:t>All Rights Reserved</a:t>
            </a:r>
          </a:p>
        </p:txBody>
      </p:sp>
      <p:sp>
        <p:nvSpPr>
          <p:cNvPr id="6" name="Slide Number Placeholder 5"/>
          <p:cNvSpPr>
            <a:spLocks noGrp="1"/>
          </p:cNvSpPr>
          <p:nvPr>
            <p:ph type="sldNum" sz="quarter" idx="12"/>
          </p:nvPr>
        </p:nvSpPr>
        <p:spPr/>
        <p:txBody>
          <a:bodyPr/>
          <a:lstStyle/>
          <a:p>
            <a:fld id="{48AAA4C3-3DA9-5348-BDE3-011AF7A0305F}" type="slidenum">
              <a:rPr lang="en-US" smtClean="0"/>
              <a:pPr/>
              <a:t>14</a:t>
            </a:fld>
            <a:endParaRPr lang="en-US" dirty="0"/>
          </a:p>
        </p:txBody>
      </p:sp>
    </p:spTree>
    <p:extLst>
      <p:ext uri="{BB962C8B-B14F-4D97-AF65-F5344CB8AC3E}">
        <p14:creationId xmlns:p14="http://schemas.microsoft.com/office/powerpoint/2010/main" val="4032459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Arrow C++: Type metadata</a:t>
            </a:r>
          </a:p>
        </p:txBody>
      </p:sp>
      <p:sp>
        <p:nvSpPr>
          <p:cNvPr id="3" name="Date Placeholder 2"/>
          <p:cNvSpPr>
            <a:spLocks noGrp="1"/>
          </p:cNvSpPr>
          <p:nvPr>
            <p:ph type="dt" sz="half" idx="2"/>
          </p:nvPr>
        </p:nvSpPr>
        <p:spPr/>
        <p:txBody>
          <a:bodyPr/>
          <a:lstStyle/>
          <a:p>
            <a:fld id="{C7CEAAFD-01FE-FC40-9120-8DFFDAB06CB3}" type="datetime4">
              <a:rPr lang="en-US" smtClean="0"/>
              <a:t>November 20, 2017</a:t>
            </a:fld>
            <a:endParaRPr lang="en-US" dirty="0"/>
          </a:p>
        </p:txBody>
      </p:sp>
      <p:sp>
        <p:nvSpPr>
          <p:cNvPr id="4" name="Content Placeholder 3"/>
          <p:cNvSpPr>
            <a:spLocks noGrp="1"/>
          </p:cNvSpPr>
          <p:nvPr>
            <p:ph idx="1"/>
          </p:nvPr>
        </p:nvSpPr>
        <p:spPr/>
        <p:txBody>
          <a:bodyPr/>
          <a:lstStyle/>
          <a:p>
            <a:pPr marL="514350" lvl="1" indent="-285750">
              <a:buFont typeface="Arial"/>
              <a:buChar char="•"/>
            </a:pPr>
            <a:r>
              <a:rPr lang="en-US" dirty="0">
                <a:latin typeface="Consolas"/>
                <a:cs typeface="Consolas"/>
              </a:rPr>
              <a:t>arrow::</a:t>
            </a:r>
            <a:r>
              <a:rPr lang="en-US" dirty="0" err="1">
                <a:latin typeface="Consolas"/>
                <a:cs typeface="Consolas"/>
              </a:rPr>
              <a:t>DataType</a:t>
            </a:r>
            <a:endParaRPr lang="en-US" dirty="0">
              <a:latin typeface="Consolas"/>
              <a:cs typeface="Consolas"/>
            </a:endParaRPr>
          </a:p>
          <a:p>
            <a:pPr marL="742950" lvl="2" indent="-285750">
              <a:buFont typeface="Arial"/>
              <a:buChar char="•"/>
            </a:pPr>
            <a:r>
              <a:rPr lang="en-US" dirty="0">
                <a:latin typeface="Lato"/>
                <a:cs typeface="Lato"/>
              </a:rPr>
              <a:t>Base class for fixed size, variable size, and nested </a:t>
            </a:r>
            <a:r>
              <a:rPr lang="en-US" dirty="0" err="1">
                <a:latin typeface="Lato"/>
                <a:cs typeface="Lato"/>
              </a:rPr>
              <a:t>datatypes</a:t>
            </a:r>
            <a:endParaRPr lang="en-US" dirty="0">
              <a:latin typeface="Lato"/>
              <a:cs typeface="Lato"/>
            </a:endParaRPr>
          </a:p>
          <a:p>
            <a:pPr marL="514350" lvl="1" indent="-285750">
              <a:buFont typeface="Arial"/>
              <a:buChar char="•"/>
            </a:pPr>
            <a:r>
              <a:rPr lang="en-US" dirty="0">
                <a:latin typeface="Consolas"/>
                <a:cs typeface="Consolas"/>
              </a:rPr>
              <a:t>arrow::Field</a:t>
            </a:r>
          </a:p>
          <a:p>
            <a:pPr marL="742950" lvl="2" indent="-285750">
              <a:buFont typeface="Arial"/>
              <a:buChar char="•"/>
            </a:pPr>
            <a:r>
              <a:rPr lang="en-US" dirty="0">
                <a:latin typeface="Lato"/>
                <a:cs typeface="Lato"/>
              </a:rPr>
              <a:t>Type + name + additional metadata</a:t>
            </a:r>
            <a:endParaRPr lang="en-US" dirty="0">
              <a:latin typeface="Consolas"/>
              <a:cs typeface="Consolas"/>
            </a:endParaRPr>
          </a:p>
          <a:p>
            <a:pPr marL="514350" lvl="1" indent="-285750">
              <a:buFont typeface="Arial"/>
              <a:buChar char="•"/>
            </a:pPr>
            <a:r>
              <a:rPr lang="en-US" dirty="0">
                <a:latin typeface="Consolas"/>
                <a:cs typeface="Consolas"/>
              </a:rPr>
              <a:t>arrow::Schema</a:t>
            </a:r>
          </a:p>
          <a:p>
            <a:pPr marL="742950" lvl="2" indent="-285750">
              <a:buFont typeface="Arial"/>
              <a:buChar char="•"/>
            </a:pPr>
            <a:r>
              <a:rPr lang="en-US" dirty="0">
                <a:latin typeface="Lato"/>
                <a:cs typeface="Lato"/>
              </a:rPr>
              <a:t>Collection of fields</a:t>
            </a:r>
          </a:p>
        </p:txBody>
      </p:sp>
      <p:sp>
        <p:nvSpPr>
          <p:cNvPr id="5" name="Footer Placeholder 4"/>
          <p:cNvSpPr>
            <a:spLocks noGrp="1"/>
          </p:cNvSpPr>
          <p:nvPr>
            <p:ph type="ftr" sz="quarter" idx="16"/>
          </p:nvPr>
        </p:nvSpPr>
        <p:spPr/>
        <p:txBody>
          <a:bodyPr/>
          <a:lstStyle/>
          <a:p>
            <a:pPr>
              <a:defRPr/>
            </a:pPr>
            <a:r>
              <a:rPr lang="en-US" dirty="0"/>
              <a:t>All Rights Reserved</a:t>
            </a:r>
          </a:p>
        </p:txBody>
      </p:sp>
      <p:sp>
        <p:nvSpPr>
          <p:cNvPr id="6" name="Slide Number Placeholder 5"/>
          <p:cNvSpPr>
            <a:spLocks noGrp="1"/>
          </p:cNvSpPr>
          <p:nvPr>
            <p:ph type="sldNum" sz="quarter" idx="12"/>
          </p:nvPr>
        </p:nvSpPr>
        <p:spPr/>
        <p:txBody>
          <a:bodyPr/>
          <a:lstStyle/>
          <a:p>
            <a:fld id="{48AAA4C3-3DA9-5348-BDE3-011AF7A0305F}" type="slidenum">
              <a:rPr lang="en-US" smtClean="0"/>
              <a:pPr/>
              <a:t>15</a:t>
            </a:fld>
            <a:endParaRPr lang="en-US" dirty="0"/>
          </a:p>
        </p:txBody>
      </p:sp>
    </p:spTree>
    <p:extLst>
      <p:ext uri="{BB962C8B-B14F-4D97-AF65-F5344CB8AC3E}">
        <p14:creationId xmlns:p14="http://schemas.microsoft.com/office/powerpoint/2010/main" val="39276925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Arrow C++: Array / Table containers</a:t>
            </a:r>
          </a:p>
        </p:txBody>
      </p:sp>
      <p:sp>
        <p:nvSpPr>
          <p:cNvPr id="3" name="Date Placeholder 2"/>
          <p:cNvSpPr>
            <a:spLocks noGrp="1"/>
          </p:cNvSpPr>
          <p:nvPr>
            <p:ph type="dt" sz="half" idx="2"/>
          </p:nvPr>
        </p:nvSpPr>
        <p:spPr/>
        <p:txBody>
          <a:bodyPr/>
          <a:lstStyle/>
          <a:p>
            <a:fld id="{C7CEAAFD-01FE-FC40-9120-8DFFDAB06CB3}" type="datetime4">
              <a:rPr lang="en-US" smtClean="0"/>
              <a:t>November 20, 2017</a:t>
            </a:fld>
            <a:endParaRPr lang="en-US" dirty="0"/>
          </a:p>
        </p:txBody>
      </p:sp>
      <p:sp>
        <p:nvSpPr>
          <p:cNvPr id="4" name="Content Placeholder 3"/>
          <p:cNvSpPr>
            <a:spLocks noGrp="1"/>
          </p:cNvSpPr>
          <p:nvPr>
            <p:ph idx="1"/>
          </p:nvPr>
        </p:nvSpPr>
        <p:spPr/>
        <p:txBody>
          <a:bodyPr/>
          <a:lstStyle/>
          <a:p>
            <a:pPr marL="514350" lvl="1" indent="-285750">
              <a:buFont typeface="Arial"/>
              <a:buChar char="•"/>
            </a:pPr>
            <a:r>
              <a:rPr lang="en-US" dirty="0">
                <a:latin typeface="Consolas"/>
                <a:cs typeface="Consolas"/>
              </a:rPr>
              <a:t>arrow::Array</a:t>
            </a:r>
          </a:p>
          <a:p>
            <a:pPr marL="742950" lvl="2" indent="-285750">
              <a:buFont typeface="Arial"/>
              <a:buChar char="•"/>
            </a:pPr>
            <a:r>
              <a:rPr lang="en-US" dirty="0">
                <a:latin typeface="Lato"/>
                <a:cs typeface="Lato"/>
              </a:rPr>
              <a:t>1-dimensional columnar arrays: </a:t>
            </a:r>
            <a:r>
              <a:rPr lang="en-US" dirty="0">
                <a:latin typeface="Consolas"/>
                <a:cs typeface="Consolas"/>
              </a:rPr>
              <a:t>Int32Array, </a:t>
            </a:r>
            <a:r>
              <a:rPr lang="en-US" dirty="0" err="1">
                <a:latin typeface="Consolas"/>
                <a:cs typeface="Consolas"/>
              </a:rPr>
              <a:t>ListArray</a:t>
            </a:r>
            <a:r>
              <a:rPr lang="en-US" dirty="0">
                <a:latin typeface="Consolas"/>
                <a:cs typeface="Consolas"/>
              </a:rPr>
              <a:t>, </a:t>
            </a:r>
            <a:r>
              <a:rPr lang="en-US" dirty="0" err="1">
                <a:latin typeface="Consolas"/>
                <a:cs typeface="Consolas"/>
              </a:rPr>
              <a:t>StructArray</a:t>
            </a:r>
            <a:r>
              <a:rPr lang="en-US" dirty="0">
                <a:latin typeface="Consolas"/>
                <a:cs typeface="Consolas"/>
              </a:rPr>
              <a:t>, </a:t>
            </a:r>
            <a:r>
              <a:rPr lang="en-US" dirty="0">
                <a:latin typeface="Lato"/>
                <a:cs typeface="Lato"/>
              </a:rPr>
              <a:t>etc.</a:t>
            </a:r>
          </a:p>
          <a:p>
            <a:pPr marL="742950" lvl="2" indent="-285750">
              <a:buFont typeface="Arial"/>
              <a:buChar char="•"/>
            </a:pPr>
            <a:r>
              <a:rPr lang="en-US" dirty="0">
                <a:latin typeface="Lato"/>
                <a:cs typeface="Lato"/>
              </a:rPr>
              <a:t>Support for dictionary-encoded arrays</a:t>
            </a:r>
          </a:p>
          <a:p>
            <a:pPr marL="514350" lvl="1" indent="-285750">
              <a:buFont typeface="Arial"/>
              <a:buChar char="•"/>
            </a:pPr>
            <a:r>
              <a:rPr lang="en-US" dirty="0">
                <a:latin typeface="Consolas"/>
                <a:cs typeface="Consolas"/>
              </a:rPr>
              <a:t>arrow::</a:t>
            </a:r>
            <a:r>
              <a:rPr lang="en-US" dirty="0" err="1">
                <a:latin typeface="Consolas"/>
                <a:cs typeface="Consolas"/>
              </a:rPr>
              <a:t>RecordBatch</a:t>
            </a:r>
            <a:endParaRPr lang="en-US" dirty="0">
              <a:latin typeface="Consolas"/>
              <a:cs typeface="Consolas"/>
            </a:endParaRPr>
          </a:p>
          <a:p>
            <a:pPr marL="742950" lvl="2" indent="-285750">
              <a:buFont typeface="Arial"/>
              <a:buChar char="•"/>
            </a:pPr>
            <a:r>
              <a:rPr lang="en-US" dirty="0">
                <a:latin typeface="Lato"/>
                <a:cs typeface="Lato"/>
              </a:rPr>
              <a:t>Collection of equal-length arrays</a:t>
            </a:r>
            <a:endParaRPr lang="en-US" dirty="0">
              <a:latin typeface="Consolas"/>
              <a:cs typeface="Consolas"/>
            </a:endParaRPr>
          </a:p>
          <a:p>
            <a:pPr marL="514350" lvl="1" indent="-285750">
              <a:buFont typeface="Arial"/>
              <a:buChar char="•"/>
            </a:pPr>
            <a:r>
              <a:rPr lang="en-US" dirty="0">
                <a:latin typeface="Consolas"/>
                <a:cs typeface="Consolas"/>
              </a:rPr>
              <a:t>arrow::Column</a:t>
            </a:r>
          </a:p>
          <a:p>
            <a:pPr marL="742950" lvl="2" indent="-285750">
              <a:buFont typeface="Arial"/>
              <a:buChar char="•"/>
            </a:pPr>
            <a:r>
              <a:rPr lang="en-US" dirty="0">
                <a:latin typeface="Lato"/>
                <a:cs typeface="Lato"/>
              </a:rPr>
              <a:t>Logical table “column” as chunked array</a:t>
            </a:r>
          </a:p>
          <a:p>
            <a:pPr marL="514350" lvl="1" indent="-285750">
              <a:buFont typeface="Arial"/>
              <a:buChar char="•"/>
            </a:pPr>
            <a:r>
              <a:rPr lang="en-US" dirty="0">
                <a:latin typeface="Consolas"/>
                <a:cs typeface="Consolas"/>
              </a:rPr>
              <a:t>arrow::Table</a:t>
            </a:r>
          </a:p>
          <a:p>
            <a:pPr marL="742950" lvl="2" indent="-285750">
              <a:buFont typeface="Arial"/>
              <a:buChar char="•"/>
            </a:pPr>
            <a:r>
              <a:rPr lang="en-US" dirty="0">
                <a:latin typeface="Lato"/>
                <a:cs typeface="Lato"/>
              </a:rPr>
              <a:t>Collection of columns</a:t>
            </a:r>
          </a:p>
        </p:txBody>
      </p:sp>
      <p:sp>
        <p:nvSpPr>
          <p:cNvPr id="5" name="Footer Placeholder 4"/>
          <p:cNvSpPr>
            <a:spLocks noGrp="1"/>
          </p:cNvSpPr>
          <p:nvPr>
            <p:ph type="ftr" sz="quarter" idx="16"/>
          </p:nvPr>
        </p:nvSpPr>
        <p:spPr/>
        <p:txBody>
          <a:bodyPr/>
          <a:lstStyle/>
          <a:p>
            <a:pPr>
              <a:defRPr/>
            </a:pPr>
            <a:r>
              <a:rPr lang="en-US" dirty="0"/>
              <a:t>All Rights Reserved</a:t>
            </a:r>
          </a:p>
        </p:txBody>
      </p:sp>
      <p:sp>
        <p:nvSpPr>
          <p:cNvPr id="6" name="Slide Number Placeholder 5"/>
          <p:cNvSpPr>
            <a:spLocks noGrp="1"/>
          </p:cNvSpPr>
          <p:nvPr>
            <p:ph type="sldNum" sz="quarter" idx="12"/>
          </p:nvPr>
        </p:nvSpPr>
        <p:spPr/>
        <p:txBody>
          <a:bodyPr/>
          <a:lstStyle/>
          <a:p>
            <a:fld id="{48AAA4C3-3DA9-5348-BDE3-011AF7A0305F}" type="slidenum">
              <a:rPr lang="en-US" smtClean="0"/>
              <a:pPr/>
              <a:t>16</a:t>
            </a:fld>
            <a:endParaRPr lang="en-US" dirty="0"/>
          </a:p>
        </p:txBody>
      </p:sp>
    </p:spTree>
    <p:extLst>
      <p:ext uri="{BB962C8B-B14F-4D97-AF65-F5344CB8AC3E}">
        <p14:creationId xmlns:p14="http://schemas.microsoft.com/office/powerpoint/2010/main" val="23273471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Arrow C++: IO interfaces</a:t>
            </a:r>
          </a:p>
        </p:txBody>
      </p:sp>
      <p:sp>
        <p:nvSpPr>
          <p:cNvPr id="3" name="Date Placeholder 2"/>
          <p:cNvSpPr>
            <a:spLocks noGrp="1"/>
          </p:cNvSpPr>
          <p:nvPr>
            <p:ph type="dt" sz="half" idx="2"/>
          </p:nvPr>
        </p:nvSpPr>
        <p:spPr/>
        <p:txBody>
          <a:bodyPr/>
          <a:lstStyle/>
          <a:p>
            <a:fld id="{C7CEAAFD-01FE-FC40-9120-8DFFDAB06CB3}" type="datetime4">
              <a:rPr lang="en-US" smtClean="0"/>
              <a:t>November 20, 2017</a:t>
            </a:fld>
            <a:endParaRPr lang="en-US" dirty="0"/>
          </a:p>
        </p:txBody>
      </p:sp>
      <p:sp>
        <p:nvSpPr>
          <p:cNvPr id="4" name="Content Placeholder 3"/>
          <p:cNvSpPr>
            <a:spLocks noGrp="1"/>
          </p:cNvSpPr>
          <p:nvPr>
            <p:ph idx="1"/>
          </p:nvPr>
        </p:nvSpPr>
        <p:spPr/>
        <p:txBody>
          <a:bodyPr/>
          <a:lstStyle/>
          <a:p>
            <a:pPr marL="514350" lvl="1" indent="-285750">
              <a:buFont typeface="Arial"/>
              <a:buChar char="•"/>
            </a:pPr>
            <a:r>
              <a:rPr lang="en-US" dirty="0">
                <a:latin typeface="Consolas"/>
                <a:cs typeface="Consolas"/>
              </a:rPr>
              <a:t>arrow::{</a:t>
            </a:r>
            <a:r>
              <a:rPr lang="en-US" dirty="0" err="1">
                <a:latin typeface="Consolas"/>
                <a:cs typeface="Consolas"/>
              </a:rPr>
              <a:t>InputStream</a:t>
            </a:r>
            <a:r>
              <a:rPr lang="en-US" dirty="0">
                <a:latin typeface="Consolas"/>
                <a:cs typeface="Consolas"/>
              </a:rPr>
              <a:t>, </a:t>
            </a:r>
            <a:r>
              <a:rPr lang="en-US" dirty="0" err="1">
                <a:latin typeface="Consolas"/>
                <a:cs typeface="Consolas"/>
              </a:rPr>
              <a:t>OutputStream</a:t>
            </a:r>
            <a:r>
              <a:rPr lang="en-US" dirty="0">
                <a:latin typeface="Consolas"/>
                <a:cs typeface="Consolas"/>
              </a:rPr>
              <a:t>}</a:t>
            </a:r>
          </a:p>
          <a:p>
            <a:pPr marL="514350" lvl="1" indent="-285750">
              <a:buFont typeface="Arial"/>
              <a:buChar char="•"/>
            </a:pPr>
            <a:r>
              <a:rPr lang="en-US" dirty="0">
                <a:latin typeface="Consolas"/>
                <a:cs typeface="Consolas"/>
              </a:rPr>
              <a:t>arrow::</a:t>
            </a:r>
            <a:r>
              <a:rPr lang="en-US" dirty="0" err="1">
                <a:latin typeface="Consolas"/>
                <a:cs typeface="Consolas"/>
              </a:rPr>
              <a:t>RandomAccessFile</a:t>
            </a:r>
            <a:endParaRPr lang="en-US" dirty="0">
              <a:latin typeface="Consolas"/>
              <a:cs typeface="Consolas"/>
            </a:endParaRPr>
          </a:p>
          <a:p>
            <a:pPr marL="742950" lvl="2" indent="-285750">
              <a:buFont typeface="Arial"/>
              <a:buChar char="•"/>
            </a:pPr>
            <a:r>
              <a:rPr lang="en-US" dirty="0">
                <a:latin typeface="Lato"/>
                <a:cs typeface="Lato"/>
              </a:rPr>
              <a:t>Abstract file interface</a:t>
            </a:r>
          </a:p>
          <a:p>
            <a:pPr marL="514350" lvl="1" indent="-285750">
              <a:buFont typeface="Arial"/>
              <a:buChar char="•"/>
            </a:pPr>
            <a:r>
              <a:rPr lang="en-US" dirty="0">
                <a:latin typeface="Consolas"/>
                <a:cs typeface="Consolas"/>
              </a:rPr>
              <a:t>arrow::</a:t>
            </a:r>
            <a:r>
              <a:rPr lang="en-US" dirty="0" err="1">
                <a:latin typeface="Consolas"/>
                <a:cs typeface="Consolas"/>
              </a:rPr>
              <a:t>MemoryMappedFile</a:t>
            </a:r>
            <a:endParaRPr lang="en-US" dirty="0">
              <a:latin typeface="Consolas"/>
              <a:cs typeface="Consolas"/>
            </a:endParaRPr>
          </a:p>
          <a:p>
            <a:pPr marL="742950" lvl="2" indent="-285750">
              <a:buFont typeface="Arial"/>
              <a:buChar char="•"/>
            </a:pPr>
            <a:r>
              <a:rPr lang="en-US" dirty="0">
                <a:latin typeface="Lato"/>
                <a:cs typeface="Lato"/>
              </a:rPr>
              <a:t>Zero-copy reads to </a:t>
            </a:r>
            <a:r>
              <a:rPr lang="en-US" dirty="0">
                <a:latin typeface="Consolas"/>
                <a:cs typeface="Consolas"/>
              </a:rPr>
              <a:t>arrow::Buffer</a:t>
            </a:r>
          </a:p>
          <a:p>
            <a:pPr marL="514350" lvl="1" indent="-285750">
              <a:buFont typeface="Arial"/>
              <a:buChar char="•"/>
            </a:pPr>
            <a:r>
              <a:rPr lang="en-US" dirty="0">
                <a:latin typeface="Lato"/>
                <a:cs typeface="Lato"/>
              </a:rPr>
              <a:t>Specific implementations for OS files, HDFS, etc.</a:t>
            </a:r>
          </a:p>
        </p:txBody>
      </p:sp>
      <p:sp>
        <p:nvSpPr>
          <p:cNvPr id="5" name="Footer Placeholder 4"/>
          <p:cNvSpPr>
            <a:spLocks noGrp="1"/>
          </p:cNvSpPr>
          <p:nvPr>
            <p:ph type="ftr" sz="quarter" idx="16"/>
          </p:nvPr>
        </p:nvSpPr>
        <p:spPr/>
        <p:txBody>
          <a:bodyPr/>
          <a:lstStyle/>
          <a:p>
            <a:pPr>
              <a:defRPr/>
            </a:pPr>
            <a:r>
              <a:rPr lang="en-US" dirty="0"/>
              <a:t>All Rights Reserved</a:t>
            </a:r>
          </a:p>
        </p:txBody>
      </p:sp>
      <p:sp>
        <p:nvSpPr>
          <p:cNvPr id="6" name="Slide Number Placeholder 5"/>
          <p:cNvSpPr>
            <a:spLocks noGrp="1"/>
          </p:cNvSpPr>
          <p:nvPr>
            <p:ph type="sldNum" sz="quarter" idx="12"/>
          </p:nvPr>
        </p:nvSpPr>
        <p:spPr/>
        <p:txBody>
          <a:bodyPr/>
          <a:lstStyle/>
          <a:p>
            <a:fld id="{48AAA4C3-3DA9-5348-BDE3-011AF7A0305F}" type="slidenum">
              <a:rPr lang="en-US" smtClean="0"/>
              <a:pPr/>
              <a:t>17</a:t>
            </a:fld>
            <a:endParaRPr lang="en-US" dirty="0"/>
          </a:p>
        </p:txBody>
      </p:sp>
    </p:spTree>
    <p:extLst>
      <p:ext uri="{BB962C8B-B14F-4D97-AF65-F5344CB8AC3E}">
        <p14:creationId xmlns:p14="http://schemas.microsoft.com/office/powerpoint/2010/main" val="24717055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Arrow C++: Messaging / IPC</a:t>
            </a:r>
          </a:p>
        </p:txBody>
      </p:sp>
      <p:sp>
        <p:nvSpPr>
          <p:cNvPr id="3" name="Date Placeholder 2"/>
          <p:cNvSpPr>
            <a:spLocks noGrp="1"/>
          </p:cNvSpPr>
          <p:nvPr>
            <p:ph type="dt" sz="half" idx="2"/>
          </p:nvPr>
        </p:nvSpPr>
        <p:spPr/>
        <p:txBody>
          <a:bodyPr/>
          <a:lstStyle/>
          <a:p>
            <a:fld id="{C7CEAAFD-01FE-FC40-9120-8DFFDAB06CB3}" type="datetime4">
              <a:rPr lang="en-US" smtClean="0"/>
              <a:t>November 20, 2017</a:t>
            </a:fld>
            <a:endParaRPr lang="en-US" dirty="0"/>
          </a:p>
        </p:txBody>
      </p:sp>
      <p:sp>
        <p:nvSpPr>
          <p:cNvPr id="4" name="Content Placeholder 3"/>
          <p:cNvSpPr>
            <a:spLocks noGrp="1"/>
          </p:cNvSpPr>
          <p:nvPr>
            <p:ph idx="1"/>
          </p:nvPr>
        </p:nvSpPr>
        <p:spPr/>
        <p:txBody>
          <a:bodyPr/>
          <a:lstStyle/>
          <a:p>
            <a:pPr marL="514350" lvl="1" indent="-285750">
              <a:buFont typeface="Arial"/>
              <a:buChar char="•"/>
            </a:pPr>
            <a:r>
              <a:rPr lang="en-US" dirty="0">
                <a:latin typeface="Lato"/>
                <a:cs typeface="Lato"/>
              </a:rPr>
              <a:t>Metadata read/write using Google’s </a:t>
            </a:r>
            <a:r>
              <a:rPr lang="en-US" dirty="0" err="1">
                <a:latin typeface="Lato"/>
                <a:cs typeface="Lato"/>
              </a:rPr>
              <a:t>Flatbuffers</a:t>
            </a:r>
            <a:r>
              <a:rPr lang="en-US" dirty="0">
                <a:latin typeface="Lato"/>
                <a:cs typeface="Lato"/>
              </a:rPr>
              <a:t> library</a:t>
            </a:r>
          </a:p>
          <a:p>
            <a:pPr marL="514350" lvl="1" indent="-285750">
              <a:buFont typeface="Arial"/>
              <a:buChar char="•"/>
            </a:pPr>
            <a:r>
              <a:rPr lang="en-US" dirty="0">
                <a:latin typeface="Lato"/>
                <a:cs typeface="Lato"/>
              </a:rPr>
              <a:t>Encapsulated Message type</a:t>
            </a:r>
          </a:p>
          <a:p>
            <a:pPr marL="742950" lvl="2" indent="-285750">
              <a:buFont typeface="Arial"/>
              <a:buChar char="•"/>
            </a:pPr>
            <a:r>
              <a:rPr lang="en-US" dirty="0">
                <a:latin typeface="Lato"/>
                <a:cs typeface="Lato"/>
              </a:rPr>
              <a:t>Write record batches, read with zero-copy</a:t>
            </a:r>
          </a:p>
          <a:p>
            <a:pPr marL="514350" lvl="1" indent="-285750">
              <a:buFont typeface="Arial"/>
              <a:buChar char="•"/>
            </a:pPr>
            <a:r>
              <a:rPr lang="en-US" dirty="0" err="1">
                <a:latin typeface="Consolas"/>
                <a:cs typeface="Consolas"/>
              </a:rPr>
              <a:t>RecordBatchFileWriter</a:t>
            </a:r>
            <a:r>
              <a:rPr lang="en-US" dirty="0">
                <a:latin typeface="Consolas"/>
                <a:cs typeface="Consolas"/>
              </a:rPr>
              <a:t>, </a:t>
            </a:r>
            <a:r>
              <a:rPr lang="en-US" dirty="0" err="1">
                <a:latin typeface="Consolas"/>
                <a:cs typeface="Consolas"/>
              </a:rPr>
              <a:t>RecordBatchFileReader</a:t>
            </a:r>
            <a:endParaRPr lang="en-US" dirty="0">
              <a:latin typeface="Consolas"/>
              <a:cs typeface="Consolas"/>
            </a:endParaRPr>
          </a:p>
          <a:p>
            <a:pPr marL="742950" lvl="2" indent="-285750">
              <a:buFont typeface="Arial"/>
              <a:buChar char="•"/>
            </a:pPr>
            <a:r>
              <a:rPr lang="en-US" dirty="0">
                <a:latin typeface="Lato"/>
                <a:cs typeface="Lato"/>
              </a:rPr>
              <a:t>Random access / “batch” binary format</a:t>
            </a:r>
          </a:p>
          <a:p>
            <a:pPr marL="514350" lvl="1" indent="-285750">
              <a:buFont typeface="Arial"/>
              <a:buChar char="•"/>
            </a:pPr>
            <a:r>
              <a:rPr lang="en-US" dirty="0" err="1">
                <a:latin typeface="Consolas"/>
                <a:cs typeface="Consolas"/>
              </a:rPr>
              <a:t>RecordBatchStreamWriter</a:t>
            </a:r>
            <a:r>
              <a:rPr lang="en-US" dirty="0">
                <a:latin typeface="Consolas"/>
                <a:cs typeface="Consolas"/>
              </a:rPr>
              <a:t>, </a:t>
            </a:r>
            <a:r>
              <a:rPr lang="en-US" dirty="0" err="1">
                <a:latin typeface="Consolas"/>
                <a:cs typeface="Consolas"/>
              </a:rPr>
              <a:t>RecordBatchStreamReader</a:t>
            </a:r>
            <a:endParaRPr lang="en-US" dirty="0">
              <a:latin typeface="Consolas"/>
              <a:cs typeface="Consolas"/>
            </a:endParaRPr>
          </a:p>
          <a:p>
            <a:pPr marL="742950" lvl="2" indent="-285750">
              <a:buFont typeface="Arial"/>
              <a:buChar char="•"/>
            </a:pPr>
            <a:r>
              <a:rPr lang="en-US" dirty="0">
                <a:latin typeface="Lato"/>
                <a:cs typeface="Lato"/>
              </a:rPr>
              <a:t>Streaming binary format</a:t>
            </a:r>
          </a:p>
        </p:txBody>
      </p:sp>
      <p:sp>
        <p:nvSpPr>
          <p:cNvPr id="5" name="Footer Placeholder 4"/>
          <p:cNvSpPr>
            <a:spLocks noGrp="1"/>
          </p:cNvSpPr>
          <p:nvPr>
            <p:ph type="ftr" sz="quarter" idx="16"/>
          </p:nvPr>
        </p:nvSpPr>
        <p:spPr/>
        <p:txBody>
          <a:bodyPr/>
          <a:lstStyle/>
          <a:p>
            <a:pPr>
              <a:defRPr/>
            </a:pPr>
            <a:r>
              <a:rPr lang="en-US" dirty="0"/>
              <a:t>All Rights Reserved</a:t>
            </a:r>
          </a:p>
        </p:txBody>
      </p:sp>
      <p:sp>
        <p:nvSpPr>
          <p:cNvPr id="6" name="Slide Number Placeholder 5"/>
          <p:cNvSpPr>
            <a:spLocks noGrp="1"/>
          </p:cNvSpPr>
          <p:nvPr>
            <p:ph type="sldNum" sz="quarter" idx="12"/>
          </p:nvPr>
        </p:nvSpPr>
        <p:spPr/>
        <p:txBody>
          <a:bodyPr/>
          <a:lstStyle/>
          <a:p>
            <a:fld id="{48AAA4C3-3DA9-5348-BDE3-011AF7A0305F}" type="slidenum">
              <a:rPr lang="en-US" smtClean="0"/>
              <a:pPr/>
              <a:t>18</a:t>
            </a:fld>
            <a:endParaRPr lang="en-US" dirty="0"/>
          </a:p>
        </p:txBody>
      </p:sp>
    </p:spTree>
    <p:extLst>
      <p:ext uri="{BB962C8B-B14F-4D97-AF65-F5344CB8AC3E}">
        <p14:creationId xmlns:p14="http://schemas.microsoft.com/office/powerpoint/2010/main" val="42405786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onsolas"/>
                <a:cs typeface="Consolas"/>
              </a:rPr>
              <a:t>arrow::Tensor</a:t>
            </a:r>
          </a:p>
        </p:txBody>
      </p:sp>
      <p:sp>
        <p:nvSpPr>
          <p:cNvPr id="3" name="Date Placeholder 2"/>
          <p:cNvSpPr>
            <a:spLocks noGrp="1"/>
          </p:cNvSpPr>
          <p:nvPr>
            <p:ph type="dt" sz="half" idx="2"/>
          </p:nvPr>
        </p:nvSpPr>
        <p:spPr/>
        <p:txBody>
          <a:bodyPr/>
          <a:lstStyle/>
          <a:p>
            <a:fld id="{C7CEAAFD-01FE-FC40-9120-8DFFDAB06CB3}" type="datetime4">
              <a:rPr lang="en-US" smtClean="0"/>
              <a:t>November 20, 2017</a:t>
            </a:fld>
            <a:endParaRPr lang="en-US" dirty="0"/>
          </a:p>
        </p:txBody>
      </p:sp>
      <p:sp>
        <p:nvSpPr>
          <p:cNvPr id="4" name="Content Placeholder 3"/>
          <p:cNvSpPr>
            <a:spLocks noGrp="1"/>
          </p:cNvSpPr>
          <p:nvPr>
            <p:ph idx="1"/>
          </p:nvPr>
        </p:nvSpPr>
        <p:spPr/>
        <p:txBody>
          <a:bodyPr/>
          <a:lstStyle/>
          <a:p>
            <a:pPr marL="514350" lvl="1" indent="-285750">
              <a:buFont typeface="Arial"/>
              <a:buChar char="•"/>
            </a:pPr>
            <a:r>
              <a:rPr lang="en-US" dirty="0">
                <a:latin typeface="Lato"/>
                <a:cs typeface="Lato"/>
              </a:rPr>
              <a:t>Targeting interoperability with memory layouts as used in </a:t>
            </a:r>
            <a:r>
              <a:rPr lang="en-US" dirty="0" err="1">
                <a:latin typeface="Lato"/>
                <a:cs typeface="Lato"/>
              </a:rPr>
              <a:t>NumPy</a:t>
            </a:r>
            <a:r>
              <a:rPr lang="en-US" dirty="0">
                <a:latin typeface="Lato"/>
                <a:cs typeface="Lato"/>
              </a:rPr>
              <a:t>, </a:t>
            </a:r>
            <a:r>
              <a:rPr lang="en-US" dirty="0" err="1">
                <a:latin typeface="Lato"/>
                <a:cs typeface="Lato"/>
              </a:rPr>
              <a:t>TensorFlow</a:t>
            </a:r>
            <a:r>
              <a:rPr lang="en-US" dirty="0">
                <a:latin typeface="Lato"/>
                <a:cs typeface="Lato"/>
              </a:rPr>
              <a:t>, Torch, or other standard tensor-based frameworks</a:t>
            </a:r>
          </a:p>
          <a:p>
            <a:pPr marL="742950" lvl="2" indent="-285750">
              <a:buFont typeface="Arial"/>
              <a:buChar char="•"/>
            </a:pPr>
            <a:r>
              <a:rPr lang="en-US" dirty="0">
                <a:latin typeface="Lato"/>
                <a:cs typeface="Lato"/>
              </a:rPr>
              <a:t>data: </a:t>
            </a:r>
            <a:r>
              <a:rPr lang="en-US" dirty="0">
                <a:latin typeface="Consolas"/>
                <a:cs typeface="Consolas"/>
              </a:rPr>
              <a:t>arrow::Buffer</a:t>
            </a:r>
          </a:p>
          <a:p>
            <a:pPr marL="742950" lvl="2" indent="-285750">
              <a:buFont typeface="Arial"/>
              <a:buChar char="•"/>
            </a:pPr>
            <a:r>
              <a:rPr lang="en-US" dirty="0">
                <a:latin typeface="Lato"/>
                <a:cs typeface="Lato"/>
              </a:rPr>
              <a:t>shape: dimension sizes</a:t>
            </a:r>
          </a:p>
          <a:p>
            <a:pPr marL="742950" lvl="2" indent="-285750">
              <a:buFont typeface="Arial"/>
              <a:buChar char="•"/>
            </a:pPr>
            <a:r>
              <a:rPr lang="en-US" dirty="0">
                <a:latin typeface="Lato"/>
                <a:cs typeface="Lato"/>
              </a:rPr>
              <a:t>strides: memory ordering</a:t>
            </a:r>
          </a:p>
          <a:p>
            <a:pPr marL="514350" lvl="1" indent="-285750">
              <a:buFont typeface="Arial"/>
              <a:buChar char="•"/>
            </a:pPr>
            <a:r>
              <a:rPr lang="en-US" dirty="0">
                <a:latin typeface="Lato"/>
                <a:cs typeface="Lato"/>
              </a:rPr>
              <a:t>Zero-copy reads using Arrow’s shared memory tools</a:t>
            </a:r>
            <a:endParaRPr lang="en-US" b="1" dirty="0">
              <a:latin typeface="Lato"/>
              <a:cs typeface="Lato"/>
            </a:endParaRPr>
          </a:p>
        </p:txBody>
      </p:sp>
      <p:sp>
        <p:nvSpPr>
          <p:cNvPr id="5" name="Footer Placeholder 4"/>
          <p:cNvSpPr>
            <a:spLocks noGrp="1"/>
          </p:cNvSpPr>
          <p:nvPr>
            <p:ph type="ftr" sz="quarter" idx="16"/>
          </p:nvPr>
        </p:nvSpPr>
        <p:spPr/>
        <p:txBody>
          <a:bodyPr/>
          <a:lstStyle/>
          <a:p>
            <a:pPr>
              <a:defRPr/>
            </a:pPr>
            <a:r>
              <a:rPr lang="en-US" dirty="0"/>
              <a:t>All Rights Reserved</a:t>
            </a:r>
          </a:p>
        </p:txBody>
      </p:sp>
      <p:sp>
        <p:nvSpPr>
          <p:cNvPr id="6" name="Slide Number Placeholder 5"/>
          <p:cNvSpPr>
            <a:spLocks noGrp="1"/>
          </p:cNvSpPr>
          <p:nvPr>
            <p:ph type="sldNum" sz="quarter" idx="12"/>
          </p:nvPr>
        </p:nvSpPr>
        <p:spPr/>
        <p:txBody>
          <a:bodyPr/>
          <a:lstStyle/>
          <a:p>
            <a:fld id="{48AAA4C3-3DA9-5348-BDE3-011AF7A0305F}" type="slidenum">
              <a:rPr lang="en-US" smtClean="0"/>
              <a:pPr/>
              <a:t>19</a:t>
            </a:fld>
            <a:endParaRPr lang="en-US" dirty="0"/>
          </a:p>
        </p:txBody>
      </p:sp>
    </p:spTree>
    <p:extLst>
      <p:ext uri="{BB962C8B-B14F-4D97-AF65-F5344CB8AC3E}">
        <p14:creationId xmlns:p14="http://schemas.microsoft.com/office/powerpoint/2010/main" val="2471705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Important Legal Information</a:t>
            </a:r>
            <a:endParaRPr lang="en-US" dirty="0"/>
          </a:p>
        </p:txBody>
      </p:sp>
      <p:sp>
        <p:nvSpPr>
          <p:cNvPr id="3" name="Date Placeholder 2"/>
          <p:cNvSpPr>
            <a:spLocks noGrp="1"/>
          </p:cNvSpPr>
          <p:nvPr>
            <p:ph type="dt" sz="half" idx="2"/>
          </p:nvPr>
        </p:nvSpPr>
        <p:spPr/>
        <p:txBody>
          <a:bodyPr/>
          <a:lstStyle/>
          <a:p>
            <a:fld id="{4C137855-2F72-6C4C-89D0-F19288ED74E0}" type="datetime4">
              <a:rPr lang="en-US" smtClean="0"/>
              <a:t>November 20, 2017</a:t>
            </a:fld>
            <a:endParaRPr lang="en-US" dirty="0"/>
          </a:p>
        </p:txBody>
      </p:sp>
      <p:sp>
        <p:nvSpPr>
          <p:cNvPr id="4" name="Content Placeholder 3"/>
          <p:cNvSpPr>
            <a:spLocks noGrp="1"/>
          </p:cNvSpPr>
          <p:nvPr>
            <p:ph idx="1"/>
          </p:nvPr>
        </p:nvSpPr>
        <p:spPr/>
        <p:txBody>
          <a:bodyPr/>
          <a:lstStyle/>
          <a:p>
            <a:r>
              <a:rPr lang="en-US" sz="1400" dirty="0"/>
              <a:t>The information presented here is offered for informational purposes only and should not be used for any other purpose (including, without limitation, the making of investment decisions). Examples provided herein are for illustrative purposes only and are not necessarily based on actual data. Nothing herein constitutes: an offer to sell or the solicitation of any offer to buy any security or other interest; tax advice; or investment advice. This presentation shall remain the property of Two Sigma Investments, LP (“Two Sigma”) and Two Sigma reserves the right to require the return of this presentation at any time. </a:t>
            </a:r>
          </a:p>
          <a:p>
            <a:r>
              <a:rPr lang="en-US" sz="1400" dirty="0"/>
              <a:t>Some of the images, logos or other material used herein may be protected by copyright and/or trademark. If so, such copyrights and/or trademarks are most likely owned by the entity that created the material and are used purely for identification and comment as fair use under international copyright and/or trademark laws.  Use of such image, copyright or trademark does not imply any association with such organization (or endorsement of such organization) by Two Sigma, nor vice versa.</a:t>
            </a:r>
          </a:p>
          <a:p>
            <a:r>
              <a:rPr lang="en-US" sz="1400" dirty="0"/>
              <a:t>Copyright © 2017 TWO SIGMA INVESTMENTS, LP. All rights reserved</a:t>
            </a:r>
          </a:p>
          <a:p>
            <a:endParaRPr lang="en-US" sz="1400" dirty="0"/>
          </a:p>
        </p:txBody>
      </p:sp>
      <p:sp>
        <p:nvSpPr>
          <p:cNvPr id="5" name="Footer Placeholder 4"/>
          <p:cNvSpPr>
            <a:spLocks noGrp="1"/>
          </p:cNvSpPr>
          <p:nvPr>
            <p:ph type="ftr" sz="quarter" idx="16"/>
          </p:nvPr>
        </p:nvSpPr>
        <p:spPr/>
        <p:txBody>
          <a:bodyPr/>
          <a:lstStyle/>
          <a:p>
            <a:pPr>
              <a:defRPr/>
            </a:pPr>
            <a:r>
              <a:rPr lang="en-US" dirty="0"/>
              <a:t>All Rights Reserved</a:t>
            </a:r>
          </a:p>
        </p:txBody>
      </p:sp>
      <p:sp>
        <p:nvSpPr>
          <p:cNvPr id="6" name="Slide Number Placeholder 5"/>
          <p:cNvSpPr>
            <a:spLocks noGrp="1"/>
          </p:cNvSpPr>
          <p:nvPr>
            <p:ph type="sldNum" sz="quarter" idx="12"/>
          </p:nvPr>
        </p:nvSpPr>
        <p:spPr/>
        <p:txBody>
          <a:bodyPr/>
          <a:lstStyle/>
          <a:p>
            <a:fld id="{48AAA4C3-3DA9-5348-BDE3-011AF7A0305F}" type="slidenum">
              <a:rPr lang="en-US" smtClean="0"/>
              <a:pPr/>
              <a:t>2</a:t>
            </a:fld>
            <a:endParaRPr lang="en-US" dirty="0"/>
          </a:p>
        </p:txBody>
      </p:sp>
    </p:spTree>
    <p:extLst>
      <p:ext uri="{BB962C8B-B14F-4D97-AF65-F5344CB8AC3E}">
        <p14:creationId xmlns:p14="http://schemas.microsoft.com/office/powerpoint/2010/main" val="37257362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use: pandas 2.0</a:t>
            </a:r>
            <a:endParaRPr lang="en-US" dirty="0">
              <a:latin typeface="Consolas"/>
              <a:cs typeface="Consolas"/>
            </a:endParaRPr>
          </a:p>
        </p:txBody>
      </p:sp>
      <p:sp>
        <p:nvSpPr>
          <p:cNvPr id="3" name="Date Placeholder 2"/>
          <p:cNvSpPr>
            <a:spLocks noGrp="1"/>
          </p:cNvSpPr>
          <p:nvPr>
            <p:ph type="dt" sz="half" idx="2"/>
          </p:nvPr>
        </p:nvSpPr>
        <p:spPr/>
        <p:txBody>
          <a:bodyPr/>
          <a:lstStyle/>
          <a:p>
            <a:fld id="{C7CEAAFD-01FE-FC40-9120-8DFFDAB06CB3}" type="datetime4">
              <a:rPr lang="en-US" smtClean="0"/>
              <a:t>November 20, 2017</a:t>
            </a:fld>
            <a:endParaRPr lang="en-US" dirty="0"/>
          </a:p>
        </p:txBody>
      </p:sp>
      <p:sp>
        <p:nvSpPr>
          <p:cNvPr id="4" name="Content Placeholder 3"/>
          <p:cNvSpPr>
            <a:spLocks noGrp="1"/>
          </p:cNvSpPr>
          <p:nvPr>
            <p:ph idx="1"/>
          </p:nvPr>
        </p:nvSpPr>
        <p:spPr/>
        <p:txBody>
          <a:bodyPr/>
          <a:lstStyle/>
          <a:p>
            <a:pPr marL="514350" lvl="1" indent="-285750">
              <a:buFont typeface="Arial"/>
              <a:buChar char="•"/>
            </a:pPr>
            <a:r>
              <a:rPr lang="en-US" dirty="0">
                <a:latin typeface="Lato"/>
                <a:cs typeface="Lato"/>
              </a:rPr>
              <a:t>In-planning </a:t>
            </a:r>
            <a:r>
              <a:rPr lang="en-US" dirty="0" err="1">
                <a:latin typeface="Lato"/>
                <a:cs typeface="Lato"/>
              </a:rPr>
              <a:t>rearchitecture</a:t>
            </a:r>
            <a:r>
              <a:rPr lang="en-US" dirty="0">
                <a:latin typeface="Lato"/>
                <a:cs typeface="Lato"/>
              </a:rPr>
              <a:t> of </a:t>
            </a:r>
            <a:r>
              <a:rPr lang="en-US" dirty="0" err="1">
                <a:latin typeface="Lato"/>
                <a:cs typeface="Lato"/>
              </a:rPr>
              <a:t>pandas’s</a:t>
            </a:r>
            <a:r>
              <a:rPr lang="en-US" dirty="0">
                <a:latin typeface="Lato"/>
                <a:cs typeface="Lato"/>
              </a:rPr>
              <a:t> internals</a:t>
            </a:r>
          </a:p>
          <a:p>
            <a:pPr marL="742950" lvl="2" indent="-285750">
              <a:buFont typeface="Arial"/>
              <a:buChar char="•"/>
            </a:pPr>
            <a:r>
              <a:rPr lang="en-US" dirty="0" err="1">
                <a:latin typeface="Lato"/>
                <a:cs typeface="Lato"/>
              </a:rPr>
              <a:t>libpandas</a:t>
            </a:r>
            <a:r>
              <a:rPr lang="en-US" dirty="0">
                <a:latin typeface="Lato"/>
                <a:cs typeface="Lato"/>
              </a:rPr>
              <a:t> — largely Python-agnostic C++11 library</a:t>
            </a:r>
          </a:p>
          <a:p>
            <a:pPr marL="742950" lvl="2" indent="-285750">
              <a:buFont typeface="Arial"/>
              <a:buChar char="•"/>
            </a:pPr>
            <a:r>
              <a:rPr lang="en-US" dirty="0">
                <a:latin typeface="Lato"/>
                <a:cs typeface="Lato"/>
              </a:rPr>
              <a:t>Decoupling pandas data structures from </a:t>
            </a:r>
            <a:r>
              <a:rPr lang="en-US" dirty="0" err="1">
                <a:latin typeface="Lato"/>
                <a:cs typeface="Lato"/>
              </a:rPr>
              <a:t>NumPy</a:t>
            </a:r>
            <a:r>
              <a:rPr lang="en-US" dirty="0">
                <a:latin typeface="Lato"/>
                <a:cs typeface="Lato"/>
              </a:rPr>
              <a:t> tensors</a:t>
            </a:r>
          </a:p>
          <a:p>
            <a:pPr marL="514350" lvl="1" indent="-285750">
              <a:buFont typeface="Arial"/>
              <a:buChar char="•"/>
            </a:pPr>
            <a:r>
              <a:rPr lang="en-US" dirty="0">
                <a:latin typeface="Lato"/>
                <a:cs typeface="Lato"/>
              </a:rPr>
              <a:t>Support analytics targeting native Arrow memory</a:t>
            </a:r>
          </a:p>
          <a:p>
            <a:pPr marL="742950" lvl="2" indent="-285750">
              <a:buFont typeface="Arial"/>
              <a:buChar char="•"/>
            </a:pPr>
            <a:r>
              <a:rPr lang="en-US" dirty="0">
                <a:latin typeface="Lato"/>
                <a:cs typeface="Lato"/>
              </a:rPr>
              <a:t>Multicore / parallel algorithms</a:t>
            </a:r>
          </a:p>
          <a:p>
            <a:pPr marL="742950" lvl="2" indent="-285750">
              <a:buFont typeface="Arial"/>
              <a:buChar char="•"/>
            </a:pPr>
            <a:r>
              <a:rPr lang="en-US" dirty="0">
                <a:latin typeface="Lato"/>
                <a:cs typeface="Lato"/>
              </a:rPr>
              <a:t>Leverage latest SIMD </a:t>
            </a:r>
            <a:r>
              <a:rPr lang="en-US" dirty="0" err="1">
                <a:latin typeface="Lato"/>
                <a:cs typeface="Lato"/>
              </a:rPr>
              <a:t>intrinsics</a:t>
            </a:r>
            <a:endParaRPr lang="en-US" dirty="0">
              <a:latin typeface="Lato"/>
              <a:cs typeface="Lato"/>
            </a:endParaRPr>
          </a:p>
          <a:p>
            <a:pPr marL="514350" lvl="1" indent="-285750">
              <a:buFont typeface="Arial"/>
              <a:buChar char="•"/>
            </a:pPr>
            <a:r>
              <a:rPr lang="en-US" dirty="0">
                <a:latin typeface="Lato"/>
                <a:cs typeface="Lato"/>
              </a:rPr>
              <a:t>Lazy-loading </a:t>
            </a:r>
            <a:r>
              <a:rPr lang="en-US" dirty="0" err="1">
                <a:latin typeface="Lato"/>
                <a:cs typeface="Lato"/>
              </a:rPr>
              <a:t>DataFrames</a:t>
            </a:r>
            <a:r>
              <a:rPr lang="en-US" dirty="0">
                <a:latin typeface="Lato"/>
                <a:cs typeface="Lato"/>
              </a:rPr>
              <a:t> from primary input formats</a:t>
            </a:r>
          </a:p>
          <a:p>
            <a:pPr marL="742950" lvl="2" indent="-285750">
              <a:buFont typeface="Arial"/>
              <a:buChar char="•"/>
            </a:pPr>
            <a:r>
              <a:rPr lang="en-US" dirty="0">
                <a:latin typeface="Lato"/>
                <a:cs typeface="Lato"/>
              </a:rPr>
              <a:t>CSV, JSON, HDF5, Apache Parquet</a:t>
            </a:r>
          </a:p>
        </p:txBody>
      </p:sp>
      <p:sp>
        <p:nvSpPr>
          <p:cNvPr id="5" name="Footer Placeholder 4"/>
          <p:cNvSpPr>
            <a:spLocks noGrp="1"/>
          </p:cNvSpPr>
          <p:nvPr>
            <p:ph type="ftr" sz="quarter" idx="16"/>
          </p:nvPr>
        </p:nvSpPr>
        <p:spPr/>
        <p:txBody>
          <a:bodyPr/>
          <a:lstStyle/>
          <a:p>
            <a:pPr>
              <a:defRPr/>
            </a:pPr>
            <a:r>
              <a:rPr lang="en-US" dirty="0"/>
              <a:t>All Rights Reserved</a:t>
            </a:r>
          </a:p>
        </p:txBody>
      </p:sp>
      <p:sp>
        <p:nvSpPr>
          <p:cNvPr id="6" name="Slide Number Placeholder 5"/>
          <p:cNvSpPr>
            <a:spLocks noGrp="1"/>
          </p:cNvSpPr>
          <p:nvPr>
            <p:ph type="sldNum" sz="quarter" idx="12"/>
          </p:nvPr>
        </p:nvSpPr>
        <p:spPr/>
        <p:txBody>
          <a:bodyPr/>
          <a:lstStyle/>
          <a:p>
            <a:fld id="{48AAA4C3-3DA9-5348-BDE3-011AF7A0305F}" type="slidenum">
              <a:rPr lang="en-US" smtClean="0"/>
              <a:pPr/>
              <a:t>20</a:t>
            </a:fld>
            <a:endParaRPr lang="en-US" dirty="0"/>
          </a:p>
        </p:txBody>
      </p:sp>
    </p:spTree>
    <p:extLst>
      <p:ext uri="{BB962C8B-B14F-4D97-AF65-F5344CB8AC3E}">
        <p14:creationId xmlns:p14="http://schemas.microsoft.com/office/powerpoint/2010/main" val="13237123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t>
            </a:r>
          </a:p>
        </p:txBody>
      </p:sp>
      <p:sp>
        <p:nvSpPr>
          <p:cNvPr id="3" name="Date Placeholder 2"/>
          <p:cNvSpPr>
            <a:spLocks noGrp="1"/>
          </p:cNvSpPr>
          <p:nvPr>
            <p:ph type="dt" sz="half" idx="2"/>
          </p:nvPr>
        </p:nvSpPr>
        <p:spPr/>
        <p:txBody>
          <a:bodyPr/>
          <a:lstStyle/>
          <a:p>
            <a:fld id="{4C137855-2F72-6C4C-89D0-F19288ED74E0}" type="datetime4">
              <a:rPr lang="en-US" smtClean="0"/>
              <a:t>November 20, 2017</a:t>
            </a:fld>
            <a:endParaRPr lang="en-US" dirty="0"/>
          </a:p>
        </p:txBody>
      </p:sp>
      <p:sp>
        <p:nvSpPr>
          <p:cNvPr id="4" name="Content Placeholder 3"/>
          <p:cNvSpPr>
            <a:spLocks noGrp="1"/>
          </p:cNvSpPr>
          <p:nvPr>
            <p:ph idx="1"/>
          </p:nvPr>
        </p:nvSpPr>
        <p:spPr/>
        <p:txBody>
          <a:bodyPr/>
          <a:lstStyle/>
          <a:p>
            <a:pPr marL="285750" indent="-285750">
              <a:buFont typeface="Arial" panose="020B0604020202020204" pitchFamily="34" charset="0"/>
              <a:buChar char="•"/>
            </a:pPr>
            <a:r>
              <a:rPr lang="en-US" dirty="0"/>
              <a:t>Currently: Software Architect at Two Sigma Investments</a:t>
            </a:r>
          </a:p>
          <a:p>
            <a:pPr marL="285750" indent="-285750">
              <a:buFont typeface="Arial" panose="020B0604020202020204" pitchFamily="34" charset="0"/>
              <a:buChar char="•"/>
            </a:pPr>
            <a:r>
              <a:rPr lang="en-US" dirty="0"/>
              <a:t>Creator of Python pandas project</a:t>
            </a:r>
          </a:p>
          <a:p>
            <a:pPr marL="285750" indent="-285750">
              <a:buFont typeface="Arial" panose="020B0604020202020204" pitchFamily="34" charset="0"/>
              <a:buChar char="•"/>
            </a:pPr>
            <a:r>
              <a:rPr lang="en-US" dirty="0"/>
              <a:t>PMC member for Apache Arrow and Apache Parquet</a:t>
            </a:r>
          </a:p>
          <a:p>
            <a:pPr marL="285750" indent="-285750">
              <a:buFont typeface="Arial" panose="020B0604020202020204" pitchFamily="34" charset="0"/>
              <a:buChar char="•"/>
            </a:pPr>
            <a:r>
              <a:rPr lang="en-US" dirty="0"/>
              <a:t>Author of </a:t>
            </a:r>
            <a:r>
              <a:rPr lang="en-US" i="1" dirty="0"/>
              <a:t>Python for Data Analysis</a:t>
            </a:r>
          </a:p>
          <a:p>
            <a:pPr marL="285750" indent="-285750">
              <a:buFont typeface="Arial" panose="020B0604020202020204" pitchFamily="34" charset="0"/>
              <a:buChar char="•"/>
            </a:pPr>
            <a:r>
              <a:rPr lang="en-US" dirty="0"/>
              <a:t>Other Python projects: Ibis, Feather, </a:t>
            </a:r>
            <a:r>
              <a:rPr lang="en-US" dirty="0" err="1"/>
              <a:t>statsmodels</a:t>
            </a:r>
            <a:endParaRPr lang="en-US" dirty="0"/>
          </a:p>
        </p:txBody>
      </p:sp>
      <p:sp>
        <p:nvSpPr>
          <p:cNvPr id="5" name="Footer Placeholder 4"/>
          <p:cNvSpPr>
            <a:spLocks noGrp="1"/>
          </p:cNvSpPr>
          <p:nvPr>
            <p:ph type="ftr" sz="quarter" idx="16"/>
          </p:nvPr>
        </p:nvSpPr>
        <p:spPr/>
        <p:txBody>
          <a:bodyPr/>
          <a:lstStyle/>
          <a:p>
            <a:pPr>
              <a:defRPr/>
            </a:pPr>
            <a:r>
              <a:rPr lang="en-US" dirty="0"/>
              <a:t>All Rights Reserved</a:t>
            </a:r>
          </a:p>
        </p:txBody>
      </p:sp>
      <p:sp>
        <p:nvSpPr>
          <p:cNvPr id="6" name="Slide Number Placeholder 5"/>
          <p:cNvSpPr>
            <a:spLocks noGrp="1"/>
          </p:cNvSpPr>
          <p:nvPr>
            <p:ph type="sldNum" sz="quarter" idx="12"/>
          </p:nvPr>
        </p:nvSpPr>
        <p:spPr/>
        <p:txBody>
          <a:bodyPr/>
          <a:lstStyle/>
          <a:p>
            <a:fld id="{48AAA4C3-3DA9-5348-BDE3-011AF7A0305F}" type="slidenum">
              <a:rPr lang="en-US" smtClean="0"/>
              <a:pPr/>
              <a:t>3</a:t>
            </a:fld>
            <a:endParaRPr lang="en-US" dirty="0"/>
          </a:p>
        </p:txBody>
      </p:sp>
    </p:spTree>
    <p:extLst>
      <p:ext uri="{BB962C8B-B14F-4D97-AF65-F5344CB8AC3E}">
        <p14:creationId xmlns:p14="http://schemas.microsoft.com/office/powerpoint/2010/main" val="888996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Changing hardware landscape</a:t>
            </a:r>
          </a:p>
        </p:txBody>
      </p:sp>
      <p:sp>
        <p:nvSpPr>
          <p:cNvPr id="3" name="Date Placeholder 2"/>
          <p:cNvSpPr>
            <a:spLocks noGrp="1"/>
          </p:cNvSpPr>
          <p:nvPr>
            <p:ph type="dt" sz="half" idx="2"/>
          </p:nvPr>
        </p:nvSpPr>
        <p:spPr/>
        <p:txBody>
          <a:bodyPr/>
          <a:lstStyle/>
          <a:p>
            <a:fld id="{135F8084-C46E-7E4F-99D9-937332255403}" type="datetime4">
              <a:rPr lang="en-US" smtClean="0"/>
              <a:t>November 20, 2017</a:t>
            </a:fld>
            <a:endParaRPr lang="en-US" dirty="0"/>
          </a:p>
        </p:txBody>
      </p:sp>
      <p:sp>
        <p:nvSpPr>
          <p:cNvPr id="4" name="Content Placeholder 3"/>
          <p:cNvSpPr>
            <a:spLocks noGrp="1"/>
          </p:cNvSpPr>
          <p:nvPr>
            <p:ph idx="1"/>
          </p:nvPr>
        </p:nvSpPr>
        <p:spPr/>
        <p:txBody>
          <a:bodyPr/>
          <a:lstStyle/>
          <a:p>
            <a:pPr marL="285750" indent="-285750">
              <a:buFont typeface="Arial"/>
              <a:buChar char="•"/>
            </a:pPr>
            <a:r>
              <a:rPr lang="en-US" dirty="0"/>
              <a:t>Intel has released first production 3D </a:t>
            </a:r>
            <a:r>
              <a:rPr lang="en-US" dirty="0" err="1"/>
              <a:t>Xpoint</a:t>
            </a:r>
            <a:r>
              <a:rPr lang="en-US" dirty="0"/>
              <a:t> SSD</a:t>
            </a:r>
          </a:p>
          <a:p>
            <a:pPr marL="514350" lvl="1" indent="-285750">
              <a:buFont typeface="Arial"/>
              <a:buChar char="•"/>
            </a:pPr>
            <a:r>
              <a:rPr lang="en-US" dirty="0"/>
              <a:t>Reported 1000x faster than NAND, less expensive than RAM</a:t>
            </a:r>
          </a:p>
          <a:p>
            <a:pPr marL="285750" indent="-285750">
              <a:buFont typeface="Arial"/>
              <a:buChar char="•"/>
            </a:pPr>
            <a:endParaRPr lang="en-US" dirty="0"/>
          </a:p>
          <a:p>
            <a:pPr marL="285750" indent="-285750">
              <a:buFont typeface="Arial"/>
              <a:buChar char="•"/>
            </a:pPr>
            <a:r>
              <a:rPr lang="en-US" dirty="0"/>
              <a:t>Convergence between RAM vs. shared memory / </a:t>
            </a:r>
            <a:r>
              <a:rPr lang="en-US" dirty="0" err="1"/>
              <a:t>mmap</a:t>
            </a:r>
            <a:r>
              <a:rPr lang="en-US" dirty="0"/>
              <a:t> performance</a:t>
            </a:r>
          </a:p>
        </p:txBody>
      </p:sp>
      <p:sp>
        <p:nvSpPr>
          <p:cNvPr id="5" name="Footer Placeholder 4"/>
          <p:cNvSpPr>
            <a:spLocks noGrp="1"/>
          </p:cNvSpPr>
          <p:nvPr>
            <p:ph type="ftr" sz="quarter" idx="16"/>
          </p:nvPr>
        </p:nvSpPr>
        <p:spPr/>
        <p:txBody>
          <a:bodyPr/>
          <a:lstStyle/>
          <a:p>
            <a:pPr>
              <a:defRPr/>
            </a:pPr>
            <a:r>
              <a:rPr lang="en-US" dirty="0"/>
              <a:t>All Rights Reserved</a:t>
            </a:r>
          </a:p>
        </p:txBody>
      </p:sp>
      <p:sp>
        <p:nvSpPr>
          <p:cNvPr id="6" name="Slide Number Placeholder 5"/>
          <p:cNvSpPr>
            <a:spLocks noGrp="1"/>
          </p:cNvSpPr>
          <p:nvPr>
            <p:ph type="sldNum" sz="quarter" idx="12"/>
          </p:nvPr>
        </p:nvSpPr>
        <p:spPr/>
        <p:txBody>
          <a:bodyPr/>
          <a:lstStyle/>
          <a:p>
            <a:fld id="{48AAA4C3-3DA9-5348-BDE3-011AF7A0305F}" type="slidenum">
              <a:rPr lang="en-US" smtClean="0"/>
              <a:pPr/>
              <a:t>4</a:t>
            </a:fld>
            <a:endParaRPr lang="en-US" dirty="0"/>
          </a:p>
        </p:txBody>
      </p:sp>
    </p:spTree>
    <p:extLst>
      <p:ext uri="{BB962C8B-B14F-4D97-AF65-F5344CB8AC3E}">
        <p14:creationId xmlns:p14="http://schemas.microsoft.com/office/powerpoint/2010/main" val="22676727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Changing software landscape</a:t>
            </a:r>
          </a:p>
        </p:txBody>
      </p:sp>
      <p:sp>
        <p:nvSpPr>
          <p:cNvPr id="3" name="Date Placeholder 2"/>
          <p:cNvSpPr>
            <a:spLocks noGrp="1"/>
          </p:cNvSpPr>
          <p:nvPr>
            <p:ph type="dt" sz="half" idx="2"/>
          </p:nvPr>
        </p:nvSpPr>
        <p:spPr/>
        <p:txBody>
          <a:bodyPr/>
          <a:lstStyle/>
          <a:p>
            <a:fld id="{135F8084-C46E-7E4F-99D9-937332255403}" type="datetime4">
              <a:rPr lang="en-US" smtClean="0"/>
              <a:t>November 20, 2017</a:t>
            </a:fld>
            <a:endParaRPr lang="en-US" dirty="0"/>
          </a:p>
        </p:txBody>
      </p:sp>
      <p:sp>
        <p:nvSpPr>
          <p:cNvPr id="4" name="Content Placeholder 3"/>
          <p:cNvSpPr>
            <a:spLocks noGrp="1"/>
          </p:cNvSpPr>
          <p:nvPr>
            <p:ph idx="1"/>
          </p:nvPr>
        </p:nvSpPr>
        <p:spPr/>
        <p:txBody>
          <a:bodyPr/>
          <a:lstStyle/>
          <a:p>
            <a:pPr marL="285750" indent="-285750">
              <a:buFont typeface="Arial"/>
              <a:buChar char="•"/>
            </a:pPr>
            <a:r>
              <a:rPr lang="en-US" dirty="0"/>
              <a:t>Next-gen ML / AI frameworks (</a:t>
            </a:r>
            <a:r>
              <a:rPr lang="en-US" dirty="0" err="1"/>
              <a:t>TensorFlow</a:t>
            </a:r>
            <a:r>
              <a:rPr lang="en-US" dirty="0"/>
              <a:t>, Torch, etc.)</a:t>
            </a:r>
          </a:p>
          <a:p>
            <a:pPr marL="285750" indent="-285750">
              <a:buFont typeface="Arial"/>
              <a:buChar char="•"/>
            </a:pPr>
            <a:r>
              <a:rPr lang="en-US" dirty="0"/>
              <a:t>Open source architectures for machine learning in production</a:t>
            </a:r>
          </a:p>
          <a:p>
            <a:pPr marL="514350" lvl="1" indent="-285750">
              <a:buFont typeface="Arial"/>
              <a:buChar char="•"/>
            </a:pPr>
            <a:r>
              <a:rPr lang="en-US" dirty="0"/>
              <a:t>Streaming / batch data processing pipelines</a:t>
            </a:r>
          </a:p>
          <a:p>
            <a:pPr marL="514350" lvl="1" indent="-285750">
              <a:buFont typeface="Arial"/>
              <a:buChar char="•"/>
            </a:pPr>
            <a:r>
              <a:rPr lang="en-US" dirty="0"/>
              <a:t>Data cleaning and feature engineering</a:t>
            </a:r>
          </a:p>
          <a:p>
            <a:pPr marL="514350" lvl="1" indent="-285750">
              <a:buFont typeface="Arial"/>
              <a:buChar char="•"/>
            </a:pPr>
            <a:r>
              <a:rPr lang="en-US" dirty="0"/>
              <a:t>Model fitting / scoring / serving</a:t>
            </a:r>
          </a:p>
        </p:txBody>
      </p:sp>
      <p:sp>
        <p:nvSpPr>
          <p:cNvPr id="5" name="Footer Placeholder 4"/>
          <p:cNvSpPr>
            <a:spLocks noGrp="1"/>
          </p:cNvSpPr>
          <p:nvPr>
            <p:ph type="ftr" sz="quarter" idx="16"/>
          </p:nvPr>
        </p:nvSpPr>
        <p:spPr/>
        <p:txBody>
          <a:bodyPr/>
          <a:lstStyle/>
          <a:p>
            <a:pPr>
              <a:defRPr/>
            </a:pPr>
            <a:r>
              <a:rPr lang="en-US" dirty="0"/>
              <a:t>All Rights Reserved</a:t>
            </a:r>
          </a:p>
        </p:txBody>
      </p:sp>
      <p:sp>
        <p:nvSpPr>
          <p:cNvPr id="6" name="Slide Number Placeholder 5"/>
          <p:cNvSpPr>
            <a:spLocks noGrp="1"/>
          </p:cNvSpPr>
          <p:nvPr>
            <p:ph type="sldNum" sz="quarter" idx="12"/>
          </p:nvPr>
        </p:nvSpPr>
        <p:spPr/>
        <p:txBody>
          <a:bodyPr/>
          <a:lstStyle/>
          <a:p>
            <a:fld id="{48AAA4C3-3DA9-5348-BDE3-011AF7A0305F}" type="slidenum">
              <a:rPr lang="en-US" smtClean="0"/>
              <a:pPr/>
              <a:t>5</a:t>
            </a:fld>
            <a:endParaRPr lang="en-US" dirty="0"/>
          </a:p>
        </p:txBody>
      </p:sp>
    </p:spTree>
    <p:extLst>
      <p:ext uri="{BB962C8B-B14F-4D97-AF65-F5344CB8AC3E}">
        <p14:creationId xmlns:p14="http://schemas.microsoft.com/office/powerpoint/2010/main" val="1969364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“Zero-copy” memory interfaces</a:t>
            </a:r>
          </a:p>
        </p:txBody>
      </p:sp>
      <p:sp>
        <p:nvSpPr>
          <p:cNvPr id="3" name="Date Placeholder 2"/>
          <p:cNvSpPr>
            <a:spLocks noGrp="1"/>
          </p:cNvSpPr>
          <p:nvPr>
            <p:ph type="dt" sz="half" idx="2"/>
          </p:nvPr>
        </p:nvSpPr>
        <p:spPr/>
        <p:txBody>
          <a:bodyPr/>
          <a:lstStyle/>
          <a:p>
            <a:fld id="{135F8084-C46E-7E4F-99D9-937332255403}" type="datetime4">
              <a:rPr lang="en-US" smtClean="0"/>
              <a:t>November 20, 2017</a:t>
            </a:fld>
            <a:endParaRPr lang="en-US" dirty="0"/>
          </a:p>
        </p:txBody>
      </p:sp>
      <p:sp>
        <p:nvSpPr>
          <p:cNvPr id="4" name="Content Placeholder 3"/>
          <p:cNvSpPr>
            <a:spLocks noGrp="1"/>
          </p:cNvSpPr>
          <p:nvPr>
            <p:ph idx="1"/>
          </p:nvPr>
        </p:nvSpPr>
        <p:spPr/>
        <p:txBody>
          <a:bodyPr/>
          <a:lstStyle/>
          <a:p>
            <a:pPr marL="285750" indent="-285750">
              <a:buFont typeface="Arial"/>
              <a:buChar char="•"/>
            </a:pPr>
            <a:r>
              <a:rPr lang="en-US" dirty="0"/>
              <a:t>Enables computational tools to process a dataset </a:t>
            </a:r>
            <a:r>
              <a:rPr lang="en-US" b="1" dirty="0"/>
              <a:t>without any additional serialization</a:t>
            </a:r>
            <a:r>
              <a:rPr lang="en-US" dirty="0"/>
              <a:t>, or transfer to a different memory space</a:t>
            </a:r>
          </a:p>
          <a:p>
            <a:pPr marL="285750" indent="-285750">
              <a:buFont typeface="Arial"/>
              <a:buChar char="•"/>
            </a:pPr>
            <a:r>
              <a:rPr lang="en-US" dirty="0"/>
              <a:t>Can do random access on a dataset that does not fit in RAM</a:t>
            </a:r>
          </a:p>
          <a:p>
            <a:pPr marL="285750" indent="-285750">
              <a:buFont typeface="Arial"/>
              <a:buChar char="•"/>
            </a:pPr>
            <a:endParaRPr lang="en-US" dirty="0"/>
          </a:p>
          <a:p>
            <a:pPr marL="285750" indent="-285750">
              <a:buFont typeface="Arial"/>
              <a:buChar char="•"/>
            </a:pPr>
            <a:r>
              <a:rPr lang="en-US" dirty="0"/>
              <a:t>Another interpretation: reading a dataset is a </a:t>
            </a:r>
            <a:r>
              <a:rPr lang="en-US" b="1" dirty="0"/>
              <a:t>metadata-only conversion</a:t>
            </a:r>
          </a:p>
        </p:txBody>
      </p:sp>
      <p:sp>
        <p:nvSpPr>
          <p:cNvPr id="5" name="Footer Placeholder 4"/>
          <p:cNvSpPr>
            <a:spLocks noGrp="1"/>
          </p:cNvSpPr>
          <p:nvPr>
            <p:ph type="ftr" sz="quarter" idx="16"/>
          </p:nvPr>
        </p:nvSpPr>
        <p:spPr/>
        <p:txBody>
          <a:bodyPr/>
          <a:lstStyle/>
          <a:p>
            <a:pPr>
              <a:defRPr/>
            </a:pPr>
            <a:r>
              <a:rPr lang="en-US" dirty="0"/>
              <a:t>All Rights Reserved</a:t>
            </a:r>
          </a:p>
        </p:txBody>
      </p:sp>
      <p:sp>
        <p:nvSpPr>
          <p:cNvPr id="6" name="Slide Number Placeholder 5"/>
          <p:cNvSpPr>
            <a:spLocks noGrp="1"/>
          </p:cNvSpPr>
          <p:nvPr>
            <p:ph type="sldNum" sz="quarter" idx="12"/>
          </p:nvPr>
        </p:nvSpPr>
        <p:spPr/>
        <p:txBody>
          <a:bodyPr/>
          <a:lstStyle/>
          <a:p>
            <a:fld id="{48AAA4C3-3DA9-5348-BDE3-011AF7A0305F}" type="slidenum">
              <a:rPr lang="en-US" smtClean="0"/>
              <a:pPr/>
              <a:t>6</a:t>
            </a:fld>
            <a:endParaRPr lang="en-US" dirty="0"/>
          </a:p>
        </p:txBody>
      </p:sp>
    </p:spTree>
    <p:extLst>
      <p:ext uri="{BB962C8B-B14F-4D97-AF65-F5344CB8AC3E}">
        <p14:creationId xmlns:p14="http://schemas.microsoft.com/office/powerpoint/2010/main" val="19741023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Apache Arrow</a:t>
            </a:r>
          </a:p>
        </p:txBody>
      </p:sp>
      <p:sp>
        <p:nvSpPr>
          <p:cNvPr id="3" name="Slide Number Placeholder 2"/>
          <p:cNvSpPr>
            <a:spLocks noGrp="1"/>
          </p:cNvSpPr>
          <p:nvPr>
            <p:ph type="sldNum" sz="quarter" idx="12"/>
          </p:nvPr>
        </p:nvSpPr>
        <p:spPr/>
        <p:txBody>
          <a:bodyPr/>
          <a:lstStyle/>
          <a:p>
            <a:fld id="{48AAA4C3-3DA9-5348-BDE3-011AF7A0305F}" type="slidenum">
              <a:rPr lang="en-US" smtClean="0"/>
              <a:pPr/>
              <a:t>7</a:t>
            </a:fld>
            <a:endParaRPr lang="en-US" dirty="0"/>
          </a:p>
        </p:txBody>
      </p:sp>
      <p:sp>
        <p:nvSpPr>
          <p:cNvPr id="4" name="Date Placeholder 3"/>
          <p:cNvSpPr>
            <a:spLocks noGrp="1"/>
          </p:cNvSpPr>
          <p:nvPr>
            <p:ph type="dt" sz="half" idx="2"/>
          </p:nvPr>
        </p:nvSpPr>
        <p:spPr/>
        <p:txBody>
          <a:bodyPr/>
          <a:lstStyle/>
          <a:p>
            <a:fld id="{DD9E5E96-3F59-AD4D-9237-038CA5E2FD44}" type="datetime4">
              <a:rPr lang="en-US" smtClean="0"/>
              <a:t>November 20, 2017</a:t>
            </a:fld>
            <a:endParaRPr lang="en-US" dirty="0"/>
          </a:p>
        </p:txBody>
      </p:sp>
      <p:sp>
        <p:nvSpPr>
          <p:cNvPr id="5" name="Content Placeholder 4"/>
          <p:cNvSpPr>
            <a:spLocks noGrp="1"/>
          </p:cNvSpPr>
          <p:nvPr>
            <p:ph idx="1"/>
          </p:nvPr>
        </p:nvSpPr>
        <p:spPr/>
        <p:txBody>
          <a:bodyPr/>
          <a:lstStyle/>
          <a:p>
            <a:pPr marL="285750" indent="-285750">
              <a:buFont typeface="Arial"/>
              <a:buChar char="•"/>
            </a:pPr>
            <a:r>
              <a:rPr lang="en-US" dirty="0"/>
              <a:t>Started early 2016, broad open source collaboration to define standards for in-memory analytical data processing</a:t>
            </a:r>
          </a:p>
          <a:p>
            <a:pPr marL="285750" indent="-285750">
              <a:buFont typeface="Arial"/>
              <a:buChar char="•"/>
            </a:pPr>
            <a:endParaRPr lang="en-US" dirty="0"/>
          </a:p>
          <a:p>
            <a:pPr marL="285750" indent="-285750">
              <a:buFont typeface="Arial"/>
              <a:buChar char="•"/>
            </a:pPr>
            <a:r>
              <a:rPr lang="en-US" dirty="0"/>
              <a:t>A cross-language development platform for in-memory data</a:t>
            </a:r>
          </a:p>
          <a:p>
            <a:pPr marL="285750" indent="-285750">
              <a:buFont typeface="Arial"/>
              <a:buChar char="•"/>
            </a:pPr>
            <a:r>
              <a:rPr lang="en-US" dirty="0"/>
              <a:t>Memory format specification for columnar (tabular) datasets</a:t>
            </a:r>
          </a:p>
          <a:p>
            <a:pPr marL="285750" indent="-285750">
              <a:buFont typeface="Arial"/>
              <a:buChar char="•"/>
            </a:pPr>
            <a:r>
              <a:rPr lang="en-US" dirty="0"/>
              <a:t>Zero-copy memory sharing tools (for shared memory, memory maps)</a:t>
            </a:r>
          </a:p>
          <a:p>
            <a:pPr marL="285750" indent="-285750">
              <a:buFont typeface="Arial"/>
              <a:buChar char="•"/>
            </a:pPr>
            <a:r>
              <a:rPr lang="en-US" dirty="0"/>
              <a:t>Languages (so far): C, C++, Java, Ruby, Python, JavaScript</a:t>
            </a:r>
          </a:p>
        </p:txBody>
      </p:sp>
      <p:sp>
        <p:nvSpPr>
          <p:cNvPr id="6" name="Footer Placeholder 5"/>
          <p:cNvSpPr>
            <a:spLocks noGrp="1"/>
          </p:cNvSpPr>
          <p:nvPr>
            <p:ph type="ftr" sz="quarter" idx="16"/>
          </p:nvPr>
        </p:nvSpPr>
        <p:spPr/>
        <p:txBody>
          <a:bodyPr/>
          <a:lstStyle/>
          <a:p>
            <a:pPr>
              <a:defRPr/>
            </a:pPr>
            <a:r>
              <a:rPr lang="en-US" dirty="0"/>
              <a:t>All Rights Reserved</a:t>
            </a:r>
          </a:p>
        </p:txBody>
      </p:sp>
    </p:spTree>
    <p:extLst>
      <p:ext uri="{BB962C8B-B14F-4D97-AF65-F5344CB8AC3E}">
        <p14:creationId xmlns:p14="http://schemas.microsoft.com/office/powerpoint/2010/main" val="1824404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does Apache Arrow give you?</a:t>
            </a:r>
          </a:p>
        </p:txBody>
      </p:sp>
      <p:sp>
        <p:nvSpPr>
          <p:cNvPr id="3" name="Date Placeholder 2"/>
          <p:cNvSpPr>
            <a:spLocks noGrp="1"/>
          </p:cNvSpPr>
          <p:nvPr>
            <p:ph type="dt" sz="half" idx="2"/>
          </p:nvPr>
        </p:nvSpPr>
        <p:spPr/>
        <p:txBody>
          <a:bodyPr/>
          <a:lstStyle/>
          <a:p>
            <a:fld id="{C7CEAAFD-01FE-FC40-9120-8DFFDAB06CB3}" type="datetime4">
              <a:rPr lang="en-US" smtClean="0"/>
              <a:t>November 20, 2017</a:t>
            </a:fld>
            <a:endParaRPr lang="en-US" dirty="0"/>
          </a:p>
        </p:txBody>
      </p:sp>
      <p:sp>
        <p:nvSpPr>
          <p:cNvPr id="4" name="Content Placeholder 3"/>
          <p:cNvSpPr>
            <a:spLocks noGrp="1"/>
          </p:cNvSpPr>
          <p:nvPr>
            <p:ph idx="1"/>
          </p:nvPr>
        </p:nvSpPr>
        <p:spPr/>
        <p:txBody>
          <a:bodyPr/>
          <a:lstStyle/>
          <a:p>
            <a:pPr marL="285750" indent="-285750">
              <a:buFont typeface="Arial"/>
              <a:buChar char="•"/>
            </a:pPr>
            <a:r>
              <a:rPr lang="en-US" b="1" dirty="0"/>
              <a:t>Cache-efficient columnar memory: </a:t>
            </a:r>
            <a:r>
              <a:rPr lang="en-US" dirty="0"/>
              <a:t>optimized for CPU affinity and SIMD / parallel processing, O(1) random value access</a:t>
            </a:r>
          </a:p>
          <a:p>
            <a:pPr marL="285750" indent="-285750">
              <a:buFont typeface="Arial"/>
              <a:buChar char="•"/>
            </a:pPr>
            <a:endParaRPr lang="en-US" b="1" dirty="0"/>
          </a:p>
          <a:p>
            <a:pPr marL="285750" indent="-285750">
              <a:buFont typeface="Arial"/>
              <a:buChar char="•"/>
            </a:pPr>
            <a:r>
              <a:rPr lang="en-US" b="1" dirty="0"/>
              <a:t>Zero-copy messaging / IPC: </a:t>
            </a:r>
            <a:r>
              <a:rPr lang="en-US" dirty="0"/>
              <a:t>Language-agnostic metadata, batch/file-based and streaming binary formats</a:t>
            </a:r>
          </a:p>
          <a:p>
            <a:pPr marL="285750" indent="-285750">
              <a:buFont typeface="Arial"/>
              <a:buChar char="•"/>
            </a:pPr>
            <a:endParaRPr lang="en-US" dirty="0"/>
          </a:p>
          <a:p>
            <a:pPr marL="285750" indent="-285750">
              <a:buFont typeface="Arial"/>
              <a:buChar char="•"/>
            </a:pPr>
            <a:r>
              <a:rPr lang="en-US" b="1" dirty="0"/>
              <a:t>Complex schema support</a:t>
            </a:r>
            <a:r>
              <a:rPr lang="en-US" dirty="0"/>
              <a:t>: Flat and nested data types</a:t>
            </a:r>
            <a:endParaRPr lang="en-US" b="1" dirty="0"/>
          </a:p>
        </p:txBody>
      </p:sp>
      <p:sp>
        <p:nvSpPr>
          <p:cNvPr id="5" name="Footer Placeholder 4"/>
          <p:cNvSpPr>
            <a:spLocks noGrp="1"/>
          </p:cNvSpPr>
          <p:nvPr>
            <p:ph type="ftr" sz="quarter" idx="16"/>
          </p:nvPr>
        </p:nvSpPr>
        <p:spPr/>
        <p:txBody>
          <a:bodyPr/>
          <a:lstStyle/>
          <a:p>
            <a:pPr>
              <a:defRPr/>
            </a:pPr>
            <a:r>
              <a:rPr lang="en-US" dirty="0"/>
              <a:t>All Rights Reserved</a:t>
            </a:r>
          </a:p>
        </p:txBody>
      </p:sp>
      <p:sp>
        <p:nvSpPr>
          <p:cNvPr id="6" name="Slide Number Placeholder 5"/>
          <p:cNvSpPr>
            <a:spLocks noGrp="1"/>
          </p:cNvSpPr>
          <p:nvPr>
            <p:ph type="sldNum" sz="quarter" idx="12"/>
          </p:nvPr>
        </p:nvSpPr>
        <p:spPr/>
        <p:txBody>
          <a:bodyPr/>
          <a:lstStyle/>
          <a:p>
            <a:fld id="{48AAA4C3-3DA9-5348-BDE3-011AF7A0305F}" type="slidenum">
              <a:rPr lang="en-US" smtClean="0"/>
              <a:pPr/>
              <a:t>8</a:t>
            </a:fld>
            <a:endParaRPr lang="en-US" dirty="0"/>
          </a:p>
        </p:txBody>
      </p:sp>
    </p:spTree>
    <p:extLst>
      <p:ext uri="{BB962C8B-B14F-4D97-AF65-F5344CB8AC3E}">
        <p14:creationId xmlns:p14="http://schemas.microsoft.com/office/powerpoint/2010/main" val="8767669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Challenges to zero-copy memory sharing</a:t>
            </a:r>
          </a:p>
        </p:txBody>
      </p:sp>
      <p:sp>
        <p:nvSpPr>
          <p:cNvPr id="3" name="Date Placeholder 2"/>
          <p:cNvSpPr>
            <a:spLocks noGrp="1"/>
          </p:cNvSpPr>
          <p:nvPr>
            <p:ph type="dt" sz="half" idx="2"/>
          </p:nvPr>
        </p:nvSpPr>
        <p:spPr/>
        <p:txBody>
          <a:bodyPr/>
          <a:lstStyle/>
          <a:p>
            <a:fld id="{135F8084-C46E-7E4F-99D9-937332255403}" type="datetime4">
              <a:rPr lang="en-US" smtClean="0"/>
              <a:t>November 20, 2017</a:t>
            </a:fld>
            <a:endParaRPr lang="en-US" dirty="0"/>
          </a:p>
        </p:txBody>
      </p:sp>
      <p:sp>
        <p:nvSpPr>
          <p:cNvPr id="4" name="Content Placeholder 3"/>
          <p:cNvSpPr>
            <a:spLocks noGrp="1"/>
          </p:cNvSpPr>
          <p:nvPr>
            <p:ph idx="1"/>
          </p:nvPr>
        </p:nvSpPr>
        <p:spPr/>
        <p:txBody>
          <a:bodyPr/>
          <a:lstStyle/>
          <a:p>
            <a:pPr marL="285750" indent="-285750">
              <a:buFont typeface="Arial"/>
              <a:buChar char="•"/>
            </a:pPr>
            <a:r>
              <a:rPr lang="en-US" dirty="0"/>
              <a:t>Cross-language issues</a:t>
            </a:r>
          </a:p>
          <a:p>
            <a:pPr marL="514350" lvl="1" indent="-285750">
              <a:buFont typeface="Arial"/>
              <a:buChar char="•"/>
            </a:pPr>
            <a:r>
              <a:rPr lang="en-US" dirty="0"/>
              <a:t>Type metadata + logical types</a:t>
            </a:r>
          </a:p>
          <a:p>
            <a:pPr marL="514350" lvl="1" indent="-285750">
              <a:buFont typeface="Arial"/>
              <a:buChar char="•"/>
            </a:pPr>
            <a:r>
              <a:rPr lang="en-US" dirty="0"/>
              <a:t>Byte/bit-level memory layout</a:t>
            </a:r>
          </a:p>
          <a:p>
            <a:pPr marL="514350" lvl="1" indent="-285750">
              <a:buFont typeface="Arial"/>
              <a:buChar char="•"/>
            </a:pPr>
            <a:endParaRPr lang="en-US" dirty="0"/>
          </a:p>
          <a:p>
            <a:pPr marL="285750" indent="-285750">
              <a:buFont typeface="Arial"/>
              <a:buChar char="•"/>
            </a:pPr>
            <a:r>
              <a:rPr lang="en-US" dirty="0"/>
              <a:t>Language-specific issues</a:t>
            </a:r>
          </a:p>
          <a:p>
            <a:pPr marL="514350" lvl="1" indent="-285750">
              <a:buFont typeface="Arial"/>
              <a:buChar char="•"/>
            </a:pPr>
            <a:r>
              <a:rPr lang="en-US" dirty="0"/>
              <a:t>In-memory data structures</a:t>
            </a:r>
          </a:p>
          <a:p>
            <a:pPr marL="514350" lvl="1" indent="-285750">
              <a:buFont typeface="Arial"/>
              <a:buChar char="•"/>
            </a:pPr>
            <a:r>
              <a:rPr lang="en-US" dirty="0"/>
              <a:t>Memory allocation and sharing constructs</a:t>
            </a:r>
          </a:p>
        </p:txBody>
      </p:sp>
      <p:sp>
        <p:nvSpPr>
          <p:cNvPr id="5" name="Footer Placeholder 4"/>
          <p:cNvSpPr>
            <a:spLocks noGrp="1"/>
          </p:cNvSpPr>
          <p:nvPr>
            <p:ph type="ftr" sz="quarter" idx="16"/>
          </p:nvPr>
        </p:nvSpPr>
        <p:spPr/>
        <p:txBody>
          <a:bodyPr/>
          <a:lstStyle/>
          <a:p>
            <a:pPr>
              <a:defRPr/>
            </a:pPr>
            <a:r>
              <a:rPr lang="en-US" dirty="0"/>
              <a:t>All Rights Reserved</a:t>
            </a:r>
          </a:p>
        </p:txBody>
      </p:sp>
      <p:sp>
        <p:nvSpPr>
          <p:cNvPr id="6" name="Slide Number Placeholder 5"/>
          <p:cNvSpPr>
            <a:spLocks noGrp="1"/>
          </p:cNvSpPr>
          <p:nvPr>
            <p:ph type="sldNum" sz="quarter" idx="12"/>
          </p:nvPr>
        </p:nvSpPr>
        <p:spPr/>
        <p:txBody>
          <a:bodyPr/>
          <a:lstStyle/>
          <a:p>
            <a:fld id="{48AAA4C3-3DA9-5348-BDE3-011AF7A0305F}" type="slidenum">
              <a:rPr lang="en-US" smtClean="0"/>
              <a:pPr/>
              <a:t>9</a:t>
            </a:fld>
            <a:endParaRPr lang="en-US" dirty="0"/>
          </a:p>
        </p:txBody>
      </p:sp>
    </p:spTree>
    <p:extLst>
      <p:ext uri="{BB962C8B-B14F-4D97-AF65-F5344CB8AC3E}">
        <p14:creationId xmlns:p14="http://schemas.microsoft.com/office/powerpoint/2010/main" val="648570673"/>
      </p:ext>
    </p:extLst>
  </p:cSld>
  <p:clrMapOvr>
    <a:masterClrMapping/>
  </p:clrMapOvr>
</p:sld>
</file>

<file path=ppt/theme/theme1.xml><?xml version="1.0" encoding="utf-8"?>
<a:theme xmlns:a="http://schemas.openxmlformats.org/drawingml/2006/main" name="Two Sigma Blank Presentation Template">
  <a:themeElements>
    <a:clrScheme name="Two Sigma 1">
      <a:dk1>
        <a:srgbClr val="000000"/>
      </a:dk1>
      <a:lt1>
        <a:sysClr val="window" lastClr="FFFFFF"/>
      </a:lt1>
      <a:dk2>
        <a:srgbClr val="009AA6"/>
      </a:dk2>
      <a:lt2>
        <a:srgbClr val="25ADB7"/>
      </a:lt2>
      <a:accent1>
        <a:srgbClr val="7DCECA"/>
      </a:accent1>
      <a:accent2>
        <a:srgbClr val="818A8F"/>
      </a:accent2>
      <a:accent3>
        <a:srgbClr val="D8DBDC"/>
      </a:accent3>
      <a:accent4>
        <a:srgbClr val="AAA38E"/>
      </a:accent4>
      <a:accent5>
        <a:srgbClr val="CDDFD6"/>
      </a:accent5>
      <a:accent6>
        <a:srgbClr val="E37222"/>
      </a:accent6>
      <a:hlink>
        <a:srgbClr val="CD1719"/>
      </a:hlink>
      <a:folHlink>
        <a:srgbClr val="FFBE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rtlCol="0" anchor="t" anchorCtr="0">
        <a:noAutofit/>
      </a:bodyPr>
      <a:lstStyle>
        <a:defPPr>
          <a:defRPr sz="2400" dirty="0" smtClean="0">
            <a:latin typeface="Lato" panose="020F0502020204030203"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resentations xmlns="6d25697e-15c6-4a22-a726-c4735844bd90">
      <Url xsi:nil="true"/>
      <Description xsi:nil="true"/>
    </Presentation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B5F51FDA07B0D4C8B7E691040E0BD8D" ma:contentTypeVersion="1" ma:contentTypeDescription="Create a new document." ma:contentTypeScope="" ma:versionID="2823eef178de8c1b19e3470bcd44a35c">
  <xsd:schema xmlns:xsd="http://www.w3.org/2001/XMLSchema" xmlns:xs="http://www.w3.org/2001/XMLSchema" xmlns:p="http://schemas.microsoft.com/office/2006/metadata/properties" xmlns:ns2="6d25697e-15c6-4a22-a726-c4735844bd90" targetNamespace="http://schemas.microsoft.com/office/2006/metadata/properties" ma:root="true" ma:fieldsID="4b0590bd8293950f1d2339d7a9c492c8" ns2:_="">
    <xsd:import namespace="6d25697e-15c6-4a22-a726-c4735844bd90"/>
    <xsd:element name="properties">
      <xsd:complexType>
        <xsd:sequence>
          <xsd:element name="documentManagement">
            <xsd:complexType>
              <xsd:all>
                <xsd:element ref="ns2:Presentat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d25697e-15c6-4a22-a726-c4735844bd90" elementFormDefault="qualified">
    <xsd:import namespace="http://schemas.microsoft.com/office/2006/documentManagement/types"/>
    <xsd:import namespace="http://schemas.microsoft.com/office/infopath/2007/PartnerControls"/>
    <xsd:element name="Presentations" ma:index="8" nillable="true" ma:displayName="Presentations" ma:format="Hyperlink" ma:internalName="Presentations" ma:readOnly="false">
      <xsd:complexType>
        <xsd:complexContent>
          <xsd:extension base="dms:URL">
            <xsd:sequence>
              <xsd:element name="Url" type="dms:ValidUrl" minOccurs="0" nillable="true"/>
              <xsd:element name="Description" type="xsd:string"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B657B99-B67E-4440-9907-6DD6D0D29B67}">
  <ds:schemaRefs>
    <ds:schemaRef ds:uri="6d25697e-15c6-4a22-a726-c4735844bd90"/>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42F65F89-7E6D-4D0D-9C36-8F2EFED040F1}">
  <ds:schemaRefs>
    <ds:schemaRef ds:uri="http://schemas.microsoft.com/sharepoint/v3/contenttype/forms"/>
  </ds:schemaRefs>
</ds:datastoreItem>
</file>

<file path=customXml/itemProps3.xml><?xml version="1.0" encoding="utf-8"?>
<ds:datastoreItem xmlns:ds="http://schemas.openxmlformats.org/officeDocument/2006/customXml" ds:itemID="{5E24DA11-05D6-428E-B68D-FBB3EEF67FE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d25697e-15c6-4a22-a726-c4735844bd9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53425</TotalTime>
  <Words>987</Words>
  <Application>Microsoft Office PowerPoint</Application>
  <PresentationFormat>On-screen Show (16:9)</PresentationFormat>
  <Paragraphs>184</Paragraphs>
  <Slides>20</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Lato Black</vt:lpstr>
      <vt:lpstr>Consolas</vt:lpstr>
      <vt:lpstr>Arial</vt:lpstr>
      <vt:lpstr>Wingdings</vt:lpstr>
      <vt:lpstr>Lato</vt:lpstr>
      <vt:lpstr>Calibri</vt:lpstr>
      <vt:lpstr>Two Sigma Blank Presentation Template</vt:lpstr>
      <vt:lpstr>Apache Arrow: In-memory data processing and system interoperability</vt:lpstr>
      <vt:lpstr>Important Legal Information</vt:lpstr>
      <vt:lpstr>Me</vt:lpstr>
      <vt:lpstr>Changing hardware landscape</vt:lpstr>
      <vt:lpstr>Changing software landscape</vt:lpstr>
      <vt:lpstr>“Zero-copy” memory interfaces</vt:lpstr>
      <vt:lpstr>Apache Arrow</vt:lpstr>
      <vt:lpstr>What does Apache Arrow give you?</vt:lpstr>
      <vt:lpstr>Challenges to zero-copy memory sharing</vt:lpstr>
      <vt:lpstr>High performance data interchange</vt:lpstr>
      <vt:lpstr>Example use: Ray ML framework from Berkeley RISELab</vt:lpstr>
      <vt:lpstr>Tensors and Tables</vt:lpstr>
      <vt:lpstr>Arrow in C++</vt:lpstr>
      <vt:lpstr>Arrow C++: Memory management</vt:lpstr>
      <vt:lpstr>Arrow C++: Type metadata</vt:lpstr>
      <vt:lpstr>Arrow C++: Array / Table containers</vt:lpstr>
      <vt:lpstr>Arrow C++: IO interfaces</vt:lpstr>
      <vt:lpstr>Arrow C++: Messaging / IPC</vt:lpstr>
      <vt:lpstr>arrow::Tensor</vt:lpstr>
      <vt:lpstr>Example use: pandas 2.0</vt:lpstr>
    </vt:vector>
  </TitlesOfParts>
  <Company>Two Sigma Investments,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External Presentation Template</dc:title>
  <dc:creator>Wes McKinney</dc:creator>
  <cp:lastModifiedBy>Wes McKinney</cp:lastModifiedBy>
  <cp:revision>700</cp:revision>
  <cp:lastPrinted>2016-01-07T17:56:54Z</cp:lastPrinted>
  <dcterms:created xsi:type="dcterms:W3CDTF">2012-12-21T16:06:23Z</dcterms:created>
  <dcterms:modified xsi:type="dcterms:W3CDTF">2017-11-20T14:54:40Z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0x0101002B5F51FDA07B0D4C8B7E691040E0BD8D</vt:lpwstr>
  </property>
</Properties>
</file>