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8DA0CB-016B-4240-B3AD-92FB3DDC2D0F}" type="doc">
      <dgm:prSet loTypeId="urn:microsoft.com/office/officeart/2005/8/layout/chevron1" loCatId="process" qsTypeId="urn:microsoft.com/office/officeart/2005/8/quickstyle/simple1" qsCatId="simple" csTypeId="urn:microsoft.com/office/officeart/2005/8/colors/colorful1#8" csCatId="colorful" phldr="1"/>
      <dgm:spPr/>
    </dgm:pt>
    <dgm:pt modelId="{6A72CE07-34EC-4069-8BA6-0D9D3A88C7F3}">
      <dgm:prSet phldrT="[Tes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accent3">
                  <a:lumMod val="50000"/>
                </a:schemeClr>
              </a:solidFill>
            </a:rPr>
            <a:t>Commissioning of pre-LS2 beams with Linac4 and installed LIU equipment + commissioning of the </a:t>
          </a:r>
          <a:r>
            <a:rPr lang="en-US" sz="1600" b="1" dirty="0" err="1" smtClean="0">
              <a:solidFill>
                <a:schemeClr val="accent3">
                  <a:lumMod val="50000"/>
                </a:schemeClr>
              </a:solidFill>
            </a:rPr>
            <a:t>Pb</a:t>
          </a:r>
          <a:r>
            <a:rPr lang="en-US" sz="1600" b="1" dirty="0" smtClean="0">
              <a:solidFill>
                <a:schemeClr val="accent3">
                  <a:lumMod val="50000"/>
                </a:schemeClr>
              </a:solidFill>
            </a:rPr>
            <a:t> ion beams with slip stacking in SPS</a:t>
          </a:r>
          <a:endParaRPr lang="en-US" sz="1600" b="1" dirty="0">
            <a:solidFill>
              <a:schemeClr val="accent3">
                <a:lumMod val="50000"/>
              </a:schemeClr>
            </a:solidFill>
          </a:endParaRPr>
        </a:p>
      </dgm:t>
    </dgm:pt>
    <dgm:pt modelId="{ADE21A02-2D21-4666-B0CF-B85C4143D9E1}" type="parTrans" cxnId="{68D179EF-3ED1-4A59-AFC6-8856DDCE05CA}">
      <dgm:prSet/>
      <dgm:spPr/>
      <dgm:t>
        <a:bodyPr/>
        <a:lstStyle/>
        <a:p>
          <a:endParaRPr lang="en-US" sz="1400" b="1"/>
        </a:p>
      </dgm:t>
    </dgm:pt>
    <dgm:pt modelId="{0CD28CC1-7E88-48F5-8FDC-29E81D82A7A2}" type="sibTrans" cxnId="{68D179EF-3ED1-4A59-AFC6-8856DDCE05CA}">
      <dgm:prSet/>
      <dgm:spPr/>
      <dgm:t>
        <a:bodyPr/>
        <a:lstStyle/>
        <a:p>
          <a:endParaRPr lang="en-US" sz="1400" b="1"/>
        </a:p>
      </dgm:t>
    </dgm:pt>
    <dgm:pt modelId="{6936FEBA-E07D-46F8-9A01-8B4B83995EBB}">
      <dgm:prSet phldrT="[Tes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accent6">
                  <a:lumMod val="50000"/>
                </a:schemeClr>
              </a:solidFill>
            </a:rPr>
            <a:t>Commissioning of </a:t>
          </a:r>
          <a:r>
            <a:rPr lang="en-US" sz="1600" b="1" dirty="0" smtClean="0">
              <a:solidFill>
                <a:schemeClr val="accent6">
                  <a:lumMod val="50000"/>
                </a:schemeClr>
              </a:solidFill>
            </a:rPr>
            <a:t>1.8 </a:t>
          </a:r>
          <a:r>
            <a:rPr lang="en-US" sz="1600" b="1" dirty="0" smtClean="0">
              <a:solidFill>
                <a:schemeClr val="accent6">
                  <a:lumMod val="50000"/>
                </a:schemeClr>
              </a:solidFill>
            </a:rPr>
            <a:t>10</a:t>
          </a:r>
          <a:r>
            <a:rPr lang="en-US" sz="1600" b="1" baseline="30000" dirty="0" smtClean="0">
              <a:solidFill>
                <a:schemeClr val="accent6">
                  <a:lumMod val="50000"/>
                </a:schemeClr>
              </a:solidFill>
            </a:rPr>
            <a:t>11</a:t>
          </a:r>
          <a:r>
            <a:rPr lang="en-US" sz="1600" b="1" baseline="0" dirty="0" smtClean="0">
              <a:solidFill>
                <a:schemeClr val="accent6">
                  <a:lumMod val="50000"/>
                </a:schemeClr>
              </a:solidFill>
            </a:rPr>
            <a:t> p/b with the desired brightness and loss budgets out of SPS</a:t>
          </a:r>
          <a:endParaRPr lang="en-US" sz="1600" b="1" dirty="0">
            <a:solidFill>
              <a:schemeClr val="accent6">
                <a:lumMod val="50000"/>
              </a:schemeClr>
            </a:solidFill>
          </a:endParaRPr>
        </a:p>
      </dgm:t>
    </dgm:pt>
    <dgm:pt modelId="{DE053513-71CA-47F2-A580-D7491C38FF46}" type="sibTrans" cxnId="{4B7ADB46-9B48-4B33-8B96-67AF487C2236}">
      <dgm:prSet/>
      <dgm:spPr/>
      <dgm:t>
        <a:bodyPr/>
        <a:lstStyle/>
        <a:p>
          <a:endParaRPr lang="en-US" sz="1400" b="1"/>
        </a:p>
      </dgm:t>
    </dgm:pt>
    <dgm:pt modelId="{3E0E93B6-F3D8-418E-8055-BC1C14938DF4}" type="parTrans" cxnId="{4B7ADB46-9B48-4B33-8B96-67AF487C2236}">
      <dgm:prSet/>
      <dgm:spPr/>
      <dgm:t>
        <a:bodyPr/>
        <a:lstStyle/>
        <a:p>
          <a:endParaRPr lang="en-US" sz="1400" b="1"/>
        </a:p>
      </dgm:t>
    </dgm:pt>
    <dgm:pt modelId="{CE846BA4-38DA-4251-A403-9A776849D5D7}" type="pres">
      <dgm:prSet presAssocID="{D88DA0CB-016B-4240-B3AD-92FB3DDC2D0F}" presName="Name0" presStyleCnt="0">
        <dgm:presLayoutVars>
          <dgm:dir/>
          <dgm:animLvl val="lvl"/>
          <dgm:resizeHandles val="exact"/>
        </dgm:presLayoutVars>
      </dgm:prSet>
      <dgm:spPr/>
    </dgm:pt>
    <dgm:pt modelId="{A01AC13A-9C3B-493F-8F16-23B6593D768C}" type="pres">
      <dgm:prSet presAssocID="{6A72CE07-34EC-4069-8BA6-0D9D3A88C7F3}" presName="parTxOnly" presStyleLbl="node1" presStyleIdx="0" presStyleCnt="2" custScaleX="115711" custScaleY="755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C46E5-F9BA-487E-8F68-DB21C601965F}" type="pres">
      <dgm:prSet presAssocID="{0CD28CC1-7E88-48F5-8FDC-29E81D82A7A2}" presName="parTxOnlySpace" presStyleCnt="0"/>
      <dgm:spPr/>
    </dgm:pt>
    <dgm:pt modelId="{DD055256-E95D-4B69-8CF6-5F594DCC5501}" type="pres">
      <dgm:prSet presAssocID="{6936FEBA-E07D-46F8-9A01-8B4B83995EBB}" presName="parTxOnly" presStyleLbl="node1" presStyleIdx="1" presStyleCnt="2" custScaleX="80756" custScaleY="755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943AF2-C2FC-544A-84DD-205F0B49C618}" type="presOf" srcId="{6A72CE07-34EC-4069-8BA6-0D9D3A88C7F3}" destId="{A01AC13A-9C3B-493F-8F16-23B6593D768C}" srcOrd="0" destOrd="0" presId="urn:microsoft.com/office/officeart/2005/8/layout/chevron1"/>
    <dgm:cxn modelId="{0650BA26-268D-2F46-AFBF-44B8CB33FCD3}" type="presOf" srcId="{D88DA0CB-016B-4240-B3AD-92FB3DDC2D0F}" destId="{CE846BA4-38DA-4251-A403-9A776849D5D7}" srcOrd="0" destOrd="0" presId="urn:microsoft.com/office/officeart/2005/8/layout/chevron1"/>
    <dgm:cxn modelId="{2695C998-4401-F648-AB77-6F2EFB247140}" type="presOf" srcId="{6936FEBA-E07D-46F8-9A01-8B4B83995EBB}" destId="{DD055256-E95D-4B69-8CF6-5F594DCC5501}" srcOrd="0" destOrd="0" presId="urn:microsoft.com/office/officeart/2005/8/layout/chevron1"/>
    <dgm:cxn modelId="{4B7ADB46-9B48-4B33-8B96-67AF487C2236}" srcId="{D88DA0CB-016B-4240-B3AD-92FB3DDC2D0F}" destId="{6936FEBA-E07D-46F8-9A01-8B4B83995EBB}" srcOrd="1" destOrd="0" parTransId="{3E0E93B6-F3D8-418E-8055-BC1C14938DF4}" sibTransId="{DE053513-71CA-47F2-A580-D7491C38FF46}"/>
    <dgm:cxn modelId="{68D179EF-3ED1-4A59-AFC6-8856DDCE05CA}" srcId="{D88DA0CB-016B-4240-B3AD-92FB3DDC2D0F}" destId="{6A72CE07-34EC-4069-8BA6-0D9D3A88C7F3}" srcOrd="0" destOrd="0" parTransId="{ADE21A02-2D21-4666-B0CF-B85C4143D9E1}" sibTransId="{0CD28CC1-7E88-48F5-8FDC-29E81D82A7A2}"/>
    <dgm:cxn modelId="{192F66A5-249C-F44C-BBB6-A9B5B0930855}" type="presParOf" srcId="{CE846BA4-38DA-4251-A403-9A776849D5D7}" destId="{A01AC13A-9C3B-493F-8F16-23B6593D768C}" srcOrd="0" destOrd="0" presId="urn:microsoft.com/office/officeart/2005/8/layout/chevron1"/>
    <dgm:cxn modelId="{3906AA65-CDC1-3A48-A5DB-B72D655A92E3}" type="presParOf" srcId="{CE846BA4-38DA-4251-A403-9A776849D5D7}" destId="{175C46E5-F9BA-487E-8F68-DB21C601965F}" srcOrd="1" destOrd="0" presId="urn:microsoft.com/office/officeart/2005/8/layout/chevron1"/>
    <dgm:cxn modelId="{EBB2770C-EBB7-DD40-AD08-4B8695B62803}" type="presParOf" srcId="{CE846BA4-38DA-4251-A403-9A776849D5D7}" destId="{DD055256-E95D-4B69-8CF6-5F594DCC550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AC13A-9C3B-493F-8F16-23B6593D768C}">
      <dsp:nvSpPr>
        <dsp:cNvPr id="0" name=""/>
        <dsp:cNvSpPr/>
      </dsp:nvSpPr>
      <dsp:spPr>
        <a:xfrm>
          <a:off x="1244" y="0"/>
          <a:ext cx="5338347" cy="988305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3">
                  <a:lumMod val="50000"/>
                </a:schemeClr>
              </a:solidFill>
            </a:rPr>
            <a:t>Commissioning of pre-LS2 beams with Linac4 and installed LIU equipment + commissioning of the </a:t>
          </a:r>
          <a:r>
            <a:rPr lang="en-US" sz="1600" b="1" kern="1200" dirty="0" err="1" smtClean="0">
              <a:solidFill>
                <a:schemeClr val="accent3">
                  <a:lumMod val="50000"/>
                </a:schemeClr>
              </a:solidFill>
            </a:rPr>
            <a:t>Pb</a:t>
          </a:r>
          <a:r>
            <a:rPr lang="en-US" sz="1600" b="1" kern="1200" dirty="0" smtClean="0">
              <a:solidFill>
                <a:schemeClr val="accent3">
                  <a:lumMod val="50000"/>
                </a:schemeClr>
              </a:solidFill>
            </a:rPr>
            <a:t> ion beams with slip stacking in SPS</a:t>
          </a:r>
          <a:endParaRPr lang="en-US" sz="16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495397" y="0"/>
        <a:ext cx="4350042" cy="988305"/>
      </dsp:txXfrm>
    </dsp:sp>
    <dsp:sp modelId="{DD055256-E95D-4B69-8CF6-5F594DCC5501}">
      <dsp:nvSpPr>
        <dsp:cNvPr id="0" name=""/>
        <dsp:cNvSpPr/>
      </dsp:nvSpPr>
      <dsp:spPr>
        <a:xfrm>
          <a:off x="4878240" y="0"/>
          <a:ext cx="3725692" cy="988305"/>
        </a:xfrm>
        <a:prstGeom prst="chevron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6">
                  <a:lumMod val="50000"/>
                </a:schemeClr>
              </a:solidFill>
            </a:rPr>
            <a:t>Commissioning of </a:t>
          </a:r>
          <a:r>
            <a:rPr lang="en-US" sz="1600" b="1" kern="1200" dirty="0" smtClean="0">
              <a:solidFill>
                <a:schemeClr val="accent6">
                  <a:lumMod val="50000"/>
                </a:schemeClr>
              </a:solidFill>
            </a:rPr>
            <a:t>1.8 </a:t>
          </a:r>
          <a:r>
            <a:rPr lang="en-US" sz="1600" b="1" kern="1200" dirty="0" smtClean="0">
              <a:solidFill>
                <a:schemeClr val="accent6">
                  <a:lumMod val="50000"/>
                </a:schemeClr>
              </a:solidFill>
            </a:rPr>
            <a:t>10</a:t>
          </a:r>
          <a:r>
            <a:rPr lang="en-US" sz="1600" b="1" kern="1200" baseline="30000" dirty="0" smtClean="0">
              <a:solidFill>
                <a:schemeClr val="accent6">
                  <a:lumMod val="50000"/>
                </a:schemeClr>
              </a:solidFill>
            </a:rPr>
            <a:t>11</a:t>
          </a:r>
          <a:r>
            <a:rPr lang="en-US" sz="1600" b="1" kern="1200" baseline="0" dirty="0" smtClean="0">
              <a:solidFill>
                <a:schemeClr val="accent6">
                  <a:lumMod val="50000"/>
                </a:schemeClr>
              </a:solidFill>
            </a:rPr>
            <a:t> p/b with the desired brightness and loss budgets out of SPS</a:t>
          </a:r>
          <a:endParaRPr lang="en-US" sz="1600" b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372393" y="0"/>
        <a:ext cx="2737387" cy="9883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EEB88-D4D0-A343-A6DD-7CDD6D73A593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24042-1E63-9640-B56A-4CD57D235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674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75292-B55B-4365-B359-1DD07040E2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599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15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29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98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20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5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2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4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3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3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7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37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788C2-723A-A142-B983-2C994186A649}" type="datetimeFigureOut">
              <a:rPr lang="en-US" smtClean="0"/>
              <a:t>18.10.17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E593A-8BED-5146-95B4-5CB7C602B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2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LIU-table-protons_v3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85"/>
          <a:stretch/>
        </p:blipFill>
        <p:spPr>
          <a:xfrm>
            <a:off x="284224" y="-1"/>
            <a:ext cx="8402576" cy="6465129"/>
          </a:xfrm>
          <a:prstGeom prst="rect">
            <a:avLst/>
          </a:prstGeom>
        </p:spPr>
      </p:pic>
      <p:pic>
        <p:nvPicPr>
          <p:cNvPr id="6" name="Picture 5" descr="Screen Shot 2017-10-18 at 21.12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285" y="6375757"/>
            <a:ext cx="3487714" cy="47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784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Rough timeline of post-LS2 beam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1216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The first year of Run 3 (2021) will have to be fully devoted to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recovery of the pre-LS2 beams (protons</a:t>
            </a:r>
            <a:r>
              <a:rPr lang="en-US" dirty="0" smtClean="0"/>
              <a:t>) with LIU equipment, </a:t>
            </a:r>
            <a:r>
              <a:rPr lang="en-US" dirty="0" smtClean="0"/>
              <a:t>both for LHC and FT physics </a:t>
            </a:r>
          </a:p>
          <a:p>
            <a:pPr lvl="1"/>
            <a:r>
              <a:rPr lang="en-US" dirty="0" smtClean="0"/>
              <a:t>The p</a:t>
            </a:r>
            <a:r>
              <a:rPr lang="en-US" dirty="0" smtClean="0"/>
              <a:t>roduction </a:t>
            </a:r>
            <a:r>
              <a:rPr lang="en-US" dirty="0" smtClean="0"/>
              <a:t>of the </a:t>
            </a:r>
            <a:r>
              <a:rPr lang="en-US" dirty="0" err="1" smtClean="0"/>
              <a:t>Pb</a:t>
            </a:r>
            <a:r>
              <a:rPr lang="en-US" dirty="0" smtClean="0"/>
              <a:t> ion </a:t>
            </a:r>
            <a:r>
              <a:rPr lang="en-US" dirty="0" smtClean="0"/>
              <a:t>beams </a:t>
            </a:r>
            <a:r>
              <a:rPr lang="en-US" dirty="0" smtClean="0"/>
              <a:t>to the full LIU performance and with </a:t>
            </a:r>
            <a:r>
              <a:rPr lang="en-US" dirty="0" smtClean="0"/>
              <a:t>slip stacking in SPS for the 2021 ion </a:t>
            </a:r>
            <a:r>
              <a:rPr lang="en-US" dirty="0" smtClean="0"/>
              <a:t>run</a:t>
            </a:r>
          </a:p>
          <a:p>
            <a:r>
              <a:rPr lang="en-US" dirty="0" smtClean="0"/>
              <a:t>2022 shoul</a:t>
            </a:r>
            <a:r>
              <a:rPr lang="en-US" dirty="0" smtClean="0"/>
              <a:t>d be devoted to accelerating nominal 2e11 p/b injected in the SPS</a:t>
            </a:r>
          </a:p>
          <a:p>
            <a:pPr lvl="1"/>
            <a:r>
              <a:rPr lang="en-US" dirty="0" smtClean="0"/>
              <a:t>Already injected in 2017 with 70% of the target brightness in trains of 48b</a:t>
            </a:r>
          </a:p>
          <a:p>
            <a:pPr lvl="1"/>
            <a:r>
              <a:rPr lang="en-US" dirty="0" smtClean="0"/>
              <a:t>Still marginally stable in the PS and affected by instabilities in the SPS</a:t>
            </a:r>
            <a:endParaRPr lang="en-US" dirty="0" smtClean="0"/>
          </a:p>
          <a:p>
            <a:r>
              <a:rPr lang="en-US" dirty="0" smtClean="0"/>
              <a:t>Further intensity steps (additional 15% and 10%) to be made in 2023 and 2024</a:t>
            </a:r>
          </a:p>
          <a:p>
            <a:pPr lvl="1"/>
            <a:r>
              <a:rPr lang="en-US" dirty="0" smtClean="0"/>
              <a:t>These s</a:t>
            </a:r>
            <a:r>
              <a:rPr lang="en-US" dirty="0" smtClean="0"/>
              <a:t>teps are </a:t>
            </a:r>
            <a:r>
              <a:rPr lang="en-US" dirty="0" err="1" smtClean="0"/>
              <a:t>unprecented</a:t>
            </a:r>
            <a:r>
              <a:rPr lang="en-US" dirty="0" smtClean="0"/>
              <a:t> and will require dedicated scrubbing runs in the SPS and fine transverse and longitudinal </a:t>
            </a:r>
            <a:r>
              <a:rPr lang="en-US" dirty="0" err="1" smtClean="0"/>
              <a:t>optimisations</a:t>
            </a:r>
            <a:endParaRPr lang="en-US" dirty="0" smtClean="0"/>
          </a:p>
          <a:p>
            <a:pPr lvl="1"/>
            <a:r>
              <a:rPr lang="en-US" dirty="0" smtClean="0"/>
              <a:t>While </a:t>
            </a:r>
            <a:r>
              <a:rPr lang="en-US" dirty="0" smtClean="0"/>
              <a:t>high intensity is being commissioned, corrective actions compatible with YETS could be applied, if needed. </a:t>
            </a:r>
            <a:endParaRPr lang="en-US" dirty="0"/>
          </a:p>
        </p:txBody>
      </p:sp>
      <p:graphicFrame>
        <p:nvGraphicFramePr>
          <p:cNvPr id="4" name="Diagramma 21"/>
          <p:cNvGraphicFramePr/>
          <p:nvPr>
            <p:extLst>
              <p:ext uri="{D42A27DB-BD31-4B8C-83A1-F6EECF244321}">
                <p14:modId xmlns:p14="http://schemas.microsoft.com/office/powerpoint/2010/main" val="3082921855"/>
              </p:ext>
            </p:extLst>
          </p:nvPr>
        </p:nvGraphicFramePr>
        <p:xfrm>
          <a:off x="234022" y="4551649"/>
          <a:ext cx="8605177" cy="988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973161" y="5831338"/>
            <a:ext cx="4259026" cy="900000"/>
            <a:chOff x="4290539" y="0"/>
            <a:chExt cx="1877299" cy="988305"/>
          </a:xfrm>
        </p:grpSpPr>
        <p:sp>
          <p:nvSpPr>
            <p:cNvPr id="6" name="Chevron 5"/>
            <p:cNvSpPr/>
            <p:nvPr/>
          </p:nvSpPr>
          <p:spPr>
            <a:xfrm>
              <a:off x="4290539" y="0"/>
              <a:ext cx="1877299" cy="988305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4453300" y="0"/>
              <a:ext cx="1603735" cy="9883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18669" rIns="18669" bIns="18669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dirty="0" smtClean="0">
                  <a:solidFill>
                    <a:srgbClr val="1F497D"/>
                  </a:solidFill>
                  <a:latin typeface="Calibri"/>
                </a:rPr>
                <a:t>Commissioning of </a:t>
              </a:r>
              <a:r>
                <a:rPr lang="en-US" sz="1500" b="1" dirty="0" smtClean="0">
                  <a:solidFill>
                    <a:srgbClr val="1F497D"/>
                  </a:solidFill>
                  <a:latin typeface="Calibri"/>
                </a:rPr>
                <a:t>2.1 </a:t>
              </a:r>
              <a:r>
                <a:rPr lang="en-US" sz="1500" b="1" dirty="0" smtClean="0">
                  <a:solidFill>
                    <a:srgbClr val="1F497D"/>
                  </a:solidFill>
                  <a:latin typeface="Calibri"/>
                </a:rPr>
                <a:t>10</a:t>
              </a:r>
              <a:r>
                <a:rPr lang="en-US" sz="1500" b="1" baseline="30000" dirty="0" smtClean="0">
                  <a:solidFill>
                    <a:srgbClr val="1F497D"/>
                  </a:solidFill>
                  <a:latin typeface="Calibri"/>
                </a:rPr>
                <a:t>11</a:t>
              </a:r>
              <a:r>
                <a:rPr lang="en-US" sz="1500" b="1" dirty="0" smtClean="0">
                  <a:solidFill>
                    <a:srgbClr val="1F497D"/>
                  </a:solidFill>
                  <a:latin typeface="Calibri"/>
                </a:rPr>
                <a:t> p/b up to SPS extraction and tests of higher intensity at least up to the SPS injection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879310" y="5843234"/>
            <a:ext cx="4138843" cy="900000"/>
            <a:chOff x="5844979" y="0"/>
            <a:chExt cx="2607285" cy="988305"/>
          </a:xfrm>
        </p:grpSpPr>
        <p:sp>
          <p:nvSpPr>
            <p:cNvPr id="12" name="Chevron 11"/>
            <p:cNvSpPr/>
            <p:nvPr/>
          </p:nvSpPr>
          <p:spPr>
            <a:xfrm>
              <a:off x="5844979" y="0"/>
              <a:ext cx="2607285" cy="988305"/>
            </a:xfrm>
            <a:prstGeom prst="chevron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4"/>
            <p:cNvSpPr/>
            <p:nvPr/>
          </p:nvSpPr>
          <p:spPr>
            <a:xfrm>
              <a:off x="6200143" y="0"/>
              <a:ext cx="1943048" cy="9883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18669" rIns="18669" bIns="18669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dirty="0" smtClean="0">
                  <a:solidFill>
                    <a:srgbClr val="F79646">
                      <a:lumMod val="50000"/>
                    </a:srgbClr>
                  </a:solidFill>
                  <a:latin typeface="Calibri"/>
                </a:rPr>
                <a:t>Commissioning of </a:t>
              </a:r>
              <a:r>
                <a:rPr lang="en-US" sz="1500" b="1" dirty="0" smtClean="0">
                  <a:solidFill>
                    <a:srgbClr val="F79646">
                      <a:lumMod val="50000"/>
                    </a:srgbClr>
                  </a:solidFill>
                  <a:latin typeface="Calibri"/>
                </a:rPr>
                <a:t>2.3 </a:t>
              </a:r>
              <a:r>
                <a:rPr lang="en-US" sz="1500" b="1" dirty="0" smtClean="0">
                  <a:solidFill>
                    <a:srgbClr val="F79646">
                      <a:lumMod val="50000"/>
                    </a:srgbClr>
                  </a:solidFill>
                  <a:latin typeface="Calibri"/>
                </a:rPr>
                <a:t>10</a:t>
              </a:r>
              <a:r>
                <a:rPr lang="en-US" sz="1500" b="1" baseline="300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</a:rPr>
                <a:t>11</a:t>
              </a:r>
              <a:r>
                <a:rPr lang="en-US" sz="1500" b="1" dirty="0" smtClean="0">
                  <a:solidFill>
                    <a:srgbClr val="F79646">
                      <a:lumMod val="50000"/>
                    </a:srgbClr>
                  </a:solidFill>
                  <a:latin typeface="Calibri"/>
                </a:rPr>
                <a:t> p/b up to SPS extraction with the desired brightness and loss budgets</a:t>
              </a:r>
              <a:endParaRPr lang="en-US" sz="1500" b="1" dirty="0">
                <a:solidFill>
                  <a:srgbClr val="F79646">
                    <a:lumMod val="50000"/>
                  </a:srgbClr>
                </a:solidFill>
                <a:latin typeface="Calibri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333847" y="4303112"/>
            <a:ext cx="82852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GB" sz="1500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2020-21</a:t>
            </a:r>
            <a:endParaRPr lang="en-GB" sz="1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56333" y="4303112"/>
            <a:ext cx="57464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GB" sz="1500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2022</a:t>
            </a:r>
            <a:endParaRPr lang="en-GB" sz="1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095354" y="5570730"/>
            <a:ext cx="5822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GB" sz="1500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2024</a:t>
            </a:r>
            <a:endParaRPr lang="en-GB" sz="1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76836" y="5570730"/>
            <a:ext cx="57464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GB" sz="1500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2023</a:t>
            </a:r>
            <a:endParaRPr lang="en-GB" sz="15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1556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256</Words>
  <Application>Microsoft Macintosh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Rough timeline of post-LS2 beam commissioning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Rough timeline of post-LS2 beam commissioning</dc:title>
  <dc:creator>Giovanni Rumolo</dc:creator>
  <cp:lastModifiedBy>Giovanni Rumolo</cp:lastModifiedBy>
  <cp:revision>11</cp:revision>
  <dcterms:created xsi:type="dcterms:W3CDTF">2017-10-18T15:01:42Z</dcterms:created>
  <dcterms:modified xsi:type="dcterms:W3CDTF">2017-10-18T19:15:35Z</dcterms:modified>
</cp:coreProperties>
</file>