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32" r:id="rId2"/>
    <p:sldId id="388" r:id="rId3"/>
    <p:sldId id="389" r:id="rId4"/>
    <p:sldId id="392" r:id="rId5"/>
    <p:sldId id="386" r:id="rId6"/>
    <p:sldId id="385" r:id="rId7"/>
    <p:sldId id="390" r:id="rId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33"/>
    <a:srgbClr val="00FF99"/>
    <a:srgbClr val="FFFF00"/>
    <a:srgbClr val="6699FF"/>
    <a:srgbClr val="FF6600"/>
    <a:srgbClr val="CC0000"/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howGuides="1">
      <p:cViewPr varScale="1">
        <p:scale>
          <a:sx n="121" d="100"/>
          <a:sy n="121" d="100"/>
        </p:scale>
        <p:origin x="-27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1788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1788" y="9120188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0AC5DDDF-F061-9D4E-8CB6-DDC98EE5C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24195A9A-89C3-C64A-B569-707707CC7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320468-0A9C-6C48-A042-92A8A0812D54}" type="slidenum">
              <a:rPr lang="en-US">
                <a:latin typeface="Times New Roman" pitchFamily="-65" charset="0"/>
              </a:rPr>
              <a:pPr/>
              <a:t>1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F9017-75C5-EA4B-BA1E-B67E5569D3E9}" type="slidenum">
              <a:rPr lang="en-US"/>
              <a:pPr/>
              <a:t>2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F9017-75C5-EA4B-BA1E-B67E5569D3E9}" type="slidenum">
              <a:rPr lang="en-US"/>
              <a:pPr/>
              <a:t>3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4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5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6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7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725906-5C3B-FC43-B2EF-EDBDC0883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M. Battistin 25</a:t>
            </a:r>
            <a:r>
              <a:rPr lang="en-US" baseline="30000" dirty="0" smtClean="0"/>
              <a:t>th </a:t>
            </a:r>
            <a:r>
              <a:rPr lang="en-US" dirty="0" smtClean="0"/>
              <a:t>February 2009 </a:t>
            </a:r>
            <a:endParaRPr lang="en-US" dirty="0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73BA7B-573C-9F4B-A141-5A1977161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2E805F-356F-E644-9417-F851D4E3A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69B92D-C1BB-DD44-A57A-F7FFC364A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5CA6F6-529F-BE4C-8752-C2F21BE11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B7EB90-3956-6547-86AD-3B1CFF9E8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3C7131-4BC5-D64A-9B68-B3D48EA75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A2F19F-C647-5E40-904C-CDA3A553D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FC5324-431B-4246-A39B-020931AAA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1B6D8-408F-2247-A335-3BF87F52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5AAA3C0-1111-7145-BD05-C84EB7F14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56A82C-1B6A-934B-8238-6C9A4DDC0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81000" y="6477000"/>
            <a:ext cx="8763000" cy="381000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400" rIns="91440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23897C9D-6AAC-D448-88FA-502FD2ECE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rect">
            <a:avLst/>
          </a:prstGeom>
          <a:solidFill>
            <a:srgbClr val="B63E3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81000" y="0"/>
            <a:ext cx="8763000" cy="381000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400" rIns="914400" anchor="ctr">
            <a:prstTxWarp prst="textNoShape">
              <a:avLst/>
            </a:prstTxWarp>
          </a:bodyPr>
          <a:lstStyle/>
          <a:p>
            <a:pPr algn="r">
              <a:defRPr/>
            </a:pPr>
            <a:endParaRPr lang="fr-FR" sz="1200" b="1">
              <a:latin typeface="Verdana" pitchFamily="-110" charset="0"/>
            </a:endParaRPr>
          </a:p>
        </p:txBody>
      </p:sp>
      <p:pic>
        <p:nvPicPr>
          <p:cNvPr id="2" name="Picture 10" descr="CERN7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57200" y="6553200"/>
            <a:ext cx="23262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+mn-lt"/>
              </a:rPr>
              <a:t>M. Battistin –</a:t>
            </a:r>
            <a:r>
              <a:rPr lang="en-US" sz="900" dirty="0" smtClean="0">
                <a:latin typeface="+mn-lt"/>
              </a:rPr>
              <a:t>1</a:t>
            </a:r>
            <a:r>
              <a:rPr lang="en-US" sz="900" baseline="30000" dirty="0" smtClean="0">
                <a:latin typeface="+mn-lt"/>
              </a:rPr>
              <a:t>st</a:t>
            </a:r>
            <a:r>
              <a:rPr lang="en-US" sz="900" dirty="0" smtClean="0">
                <a:latin typeface="+mn-lt"/>
              </a:rPr>
              <a:t> September </a:t>
            </a:r>
            <a:r>
              <a:rPr lang="en-US" sz="900" baseline="0" dirty="0" smtClean="0">
                <a:latin typeface="+mn-lt"/>
              </a:rPr>
              <a:t>2009</a:t>
            </a:r>
            <a:endParaRPr lang="en-US" sz="900" dirty="0"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171890" y="6627168"/>
            <a:ext cx="7873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+mn-lt"/>
              </a:rPr>
              <a:t>EN/CV/DC</a:t>
            </a:r>
            <a:endParaRPr lang="en-US" sz="900" dirty="0">
              <a:latin typeface="+mn-lt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8763000" y="6477000"/>
            <a:ext cx="381000" cy="381000"/>
          </a:xfrm>
          <a:prstGeom prst="rect">
            <a:avLst/>
          </a:prstGeom>
          <a:solidFill>
            <a:srgbClr val="B63E3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pic>
        <p:nvPicPr>
          <p:cNvPr id="12" name="Picture 11" descr="Picture 1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763000" y="0"/>
            <a:ext cx="381000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wip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C87279-9C68-2F42-AB77-BC6857CD242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05200"/>
            <a:ext cx="7772400" cy="2438400"/>
          </a:xfrm>
          <a:noFill/>
        </p:spPr>
        <p:txBody>
          <a:bodyPr/>
          <a:lstStyle/>
          <a:p>
            <a:r>
              <a:rPr lang="en-US" sz="1600" dirty="0">
                <a:solidFill>
                  <a:srgbClr val="0000CC"/>
                </a:solidFill>
              </a:rPr>
              <a:t>M. </a:t>
            </a:r>
            <a:r>
              <a:rPr lang="en-US" sz="1600" dirty="0" smtClean="0">
                <a:solidFill>
                  <a:srgbClr val="0000CC"/>
                </a:solidFill>
              </a:rPr>
              <a:t>Battistin (EN/CV/DC)</a:t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>1</a:t>
            </a:r>
            <a:r>
              <a:rPr lang="en-US" sz="1600" baseline="30000" dirty="0" smtClean="0">
                <a:solidFill>
                  <a:srgbClr val="0000CC"/>
                </a:solidFill>
              </a:rPr>
              <a:t>st</a:t>
            </a:r>
            <a:r>
              <a:rPr lang="en-US" sz="1600" dirty="0" smtClean="0">
                <a:solidFill>
                  <a:srgbClr val="0000CC"/>
                </a:solidFill>
              </a:rPr>
              <a:t> </a:t>
            </a:r>
            <a:r>
              <a:rPr lang="en-US" sz="1600" dirty="0" smtClean="0">
                <a:solidFill>
                  <a:srgbClr val="0000CC"/>
                </a:solidFill>
              </a:rPr>
              <a:t>September 2009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457200" y="12192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ATLAS cooling Group</a:t>
            </a:r>
            <a:b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</a:br>
            <a:r>
              <a:rPr lang="en-US" sz="3200" b="1" dirty="0">
                <a:solidFill>
                  <a:srgbClr val="B63E3E"/>
                </a:solidFill>
                <a:latin typeface="Verdana" pitchFamily="-65" charset="0"/>
              </a:rPr>
              <a:t>-</a:t>
            </a:r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/>
            </a:r>
            <a:b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</a:br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Thermosiphon </a:t>
            </a:r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solution for ATLAS ID cooling</a:t>
            </a:r>
            <a:endParaRPr lang="en-US" sz="3200" b="1" dirty="0">
              <a:solidFill>
                <a:srgbClr val="B63E3E"/>
              </a:solidFill>
              <a:latin typeface="Verdana" pitchFamily="-65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6224D-9D92-7D46-9FBE-69F19B0DE310}" type="slidenum">
              <a:rPr lang="en-US"/>
              <a:pPr/>
              <a:t>2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  <a:ln/>
        </p:spPr>
        <p:txBody>
          <a:bodyPr/>
          <a:lstStyle/>
          <a:p>
            <a:r>
              <a:rPr lang="en-US" sz="2800" b="1" dirty="0" smtClean="0">
                <a:solidFill>
                  <a:srgbClr val="B63E3E"/>
                </a:solidFill>
              </a:rPr>
              <a:t>HAUG compressors show technical limits</a:t>
            </a:r>
            <a:endParaRPr lang="en-US" sz="2800" b="1" dirty="0">
              <a:solidFill>
                <a:srgbClr val="B63E3E"/>
              </a:solidFill>
            </a:endParaRPr>
          </a:p>
        </p:txBody>
      </p:sp>
      <p:sp>
        <p:nvSpPr>
          <p:cNvPr id="451588" name="Line 4"/>
          <p:cNvSpPr>
            <a:spLocks noChangeShapeType="1"/>
          </p:cNvSpPr>
          <p:nvPr/>
        </p:nvSpPr>
        <p:spPr bwMode="auto">
          <a:xfrm flipH="1">
            <a:off x="6705600" y="5181600"/>
            <a:ext cx="12954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 rot="5400000">
            <a:off x="6934200" y="5638800"/>
            <a:ext cx="457200" cy="457200"/>
            <a:chOff x="96" y="2736"/>
            <a:chExt cx="288" cy="288"/>
          </a:xfrm>
        </p:grpSpPr>
        <p:sp>
          <p:nvSpPr>
            <p:cNvPr id="451590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1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620000" y="3200400"/>
            <a:ext cx="457200" cy="990600"/>
            <a:chOff x="192" y="2487"/>
            <a:chExt cx="288" cy="624"/>
          </a:xfrm>
        </p:grpSpPr>
        <p:sp>
          <p:nvSpPr>
            <p:cNvPr id="451593" name="Oval 9"/>
            <p:cNvSpPr>
              <a:spLocks noChangeArrowheads="1"/>
            </p:cNvSpPr>
            <p:nvPr/>
          </p:nvSpPr>
          <p:spPr bwMode="auto">
            <a:xfrm>
              <a:off x="192" y="2487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4" name="Oval 10"/>
            <p:cNvSpPr>
              <a:spLocks noChangeArrowheads="1"/>
            </p:cNvSpPr>
            <p:nvPr/>
          </p:nvSpPr>
          <p:spPr bwMode="auto">
            <a:xfrm>
              <a:off x="192" y="2919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5" name="Rectangle 11"/>
            <p:cNvSpPr>
              <a:spLocks noChangeArrowheads="1"/>
            </p:cNvSpPr>
            <p:nvPr/>
          </p:nvSpPr>
          <p:spPr bwMode="auto">
            <a:xfrm>
              <a:off x="192" y="2535"/>
              <a:ext cx="288" cy="43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6" name="Line 12"/>
            <p:cNvSpPr>
              <a:spLocks noChangeShapeType="1"/>
            </p:cNvSpPr>
            <p:nvPr/>
          </p:nvSpPr>
          <p:spPr bwMode="auto">
            <a:xfrm flipV="1">
              <a:off x="192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7" name="Line 13"/>
            <p:cNvSpPr>
              <a:spLocks noChangeShapeType="1"/>
            </p:cNvSpPr>
            <p:nvPr/>
          </p:nvSpPr>
          <p:spPr bwMode="auto">
            <a:xfrm flipV="1">
              <a:off x="480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8" name="Line 14"/>
            <p:cNvSpPr>
              <a:spLocks noChangeShapeType="1"/>
            </p:cNvSpPr>
            <p:nvPr/>
          </p:nvSpPr>
          <p:spPr bwMode="auto">
            <a:xfrm>
              <a:off x="19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9" name="Line 15"/>
            <p:cNvSpPr>
              <a:spLocks noChangeShapeType="1"/>
            </p:cNvSpPr>
            <p:nvPr/>
          </p:nvSpPr>
          <p:spPr bwMode="auto">
            <a:xfrm>
              <a:off x="43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0" name="Line 16"/>
            <p:cNvSpPr>
              <a:spLocks noChangeShapeType="1"/>
            </p:cNvSpPr>
            <p:nvPr/>
          </p:nvSpPr>
          <p:spPr bwMode="auto">
            <a:xfrm flipV="1">
              <a:off x="240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1" name="Line 17"/>
            <p:cNvSpPr>
              <a:spLocks noChangeShapeType="1"/>
            </p:cNvSpPr>
            <p:nvPr/>
          </p:nvSpPr>
          <p:spPr bwMode="auto">
            <a:xfrm flipH="1" flipV="1">
              <a:off x="384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02" name="Line 18"/>
          <p:cNvSpPr>
            <a:spLocks noChangeShapeType="1"/>
          </p:cNvSpPr>
          <p:nvPr/>
        </p:nvSpPr>
        <p:spPr bwMode="auto">
          <a:xfrm>
            <a:off x="7391400" y="5867400"/>
            <a:ext cx="9144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3" name="Line 19"/>
          <p:cNvSpPr>
            <a:spLocks noChangeShapeType="1"/>
          </p:cNvSpPr>
          <p:nvPr/>
        </p:nvSpPr>
        <p:spPr bwMode="auto">
          <a:xfrm flipH="1">
            <a:off x="5181600" y="5867400"/>
            <a:ext cx="1752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4" name="Line 20"/>
          <p:cNvSpPr>
            <a:spLocks noChangeShapeType="1"/>
          </p:cNvSpPr>
          <p:nvPr/>
        </p:nvSpPr>
        <p:spPr bwMode="auto">
          <a:xfrm>
            <a:off x="5181600" y="5638800"/>
            <a:ext cx="0" cy="4572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5" name="Line 21"/>
          <p:cNvSpPr>
            <a:spLocks noChangeShapeType="1"/>
          </p:cNvSpPr>
          <p:nvPr/>
        </p:nvSpPr>
        <p:spPr bwMode="auto">
          <a:xfrm flipH="1">
            <a:off x="3352800" y="5638800"/>
            <a:ext cx="1828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6" name="Line 22"/>
          <p:cNvSpPr>
            <a:spLocks noChangeShapeType="1"/>
          </p:cNvSpPr>
          <p:nvPr/>
        </p:nvSpPr>
        <p:spPr bwMode="auto">
          <a:xfrm flipH="1">
            <a:off x="4953000" y="57912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7" name="Line 23"/>
          <p:cNvSpPr>
            <a:spLocks noChangeShapeType="1"/>
          </p:cNvSpPr>
          <p:nvPr/>
        </p:nvSpPr>
        <p:spPr bwMode="auto">
          <a:xfrm flipH="1">
            <a:off x="4953000" y="59436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8" name="Line 24"/>
          <p:cNvSpPr>
            <a:spLocks noChangeShapeType="1"/>
          </p:cNvSpPr>
          <p:nvPr/>
        </p:nvSpPr>
        <p:spPr bwMode="auto">
          <a:xfrm flipH="1">
            <a:off x="4953000" y="60960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9" name="Line 25"/>
          <p:cNvSpPr>
            <a:spLocks noChangeShapeType="1"/>
          </p:cNvSpPr>
          <p:nvPr/>
        </p:nvSpPr>
        <p:spPr bwMode="auto">
          <a:xfrm flipV="1">
            <a:off x="8305800" y="3657600"/>
            <a:ext cx="0" cy="2209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0" name="Line 26"/>
          <p:cNvSpPr>
            <a:spLocks noChangeShapeType="1"/>
          </p:cNvSpPr>
          <p:nvPr/>
        </p:nvSpPr>
        <p:spPr bwMode="auto">
          <a:xfrm flipH="1">
            <a:off x="8077200" y="36576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1" name="Line 27"/>
          <p:cNvSpPr>
            <a:spLocks noChangeShapeType="1"/>
          </p:cNvSpPr>
          <p:nvPr/>
        </p:nvSpPr>
        <p:spPr bwMode="auto">
          <a:xfrm>
            <a:off x="5181600" y="4092575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2" name="Line 28"/>
          <p:cNvSpPr>
            <a:spLocks noChangeShapeType="1"/>
          </p:cNvSpPr>
          <p:nvPr/>
        </p:nvSpPr>
        <p:spPr bwMode="auto">
          <a:xfrm flipH="1">
            <a:off x="4953000" y="42449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3" name="Line 29"/>
          <p:cNvSpPr>
            <a:spLocks noChangeShapeType="1"/>
          </p:cNvSpPr>
          <p:nvPr/>
        </p:nvSpPr>
        <p:spPr bwMode="auto">
          <a:xfrm flipH="1">
            <a:off x="4953000" y="43973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4" name="Line 30"/>
          <p:cNvSpPr>
            <a:spLocks noChangeShapeType="1"/>
          </p:cNvSpPr>
          <p:nvPr/>
        </p:nvSpPr>
        <p:spPr bwMode="auto">
          <a:xfrm flipH="1">
            <a:off x="4953000" y="4572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5" name="Line 31"/>
          <p:cNvSpPr>
            <a:spLocks noChangeShapeType="1"/>
          </p:cNvSpPr>
          <p:nvPr/>
        </p:nvSpPr>
        <p:spPr bwMode="auto">
          <a:xfrm flipH="1">
            <a:off x="3352800" y="4092575"/>
            <a:ext cx="18288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6" name="Line 32"/>
          <p:cNvSpPr>
            <a:spLocks noChangeShapeType="1"/>
          </p:cNvSpPr>
          <p:nvPr/>
        </p:nvSpPr>
        <p:spPr bwMode="auto">
          <a:xfrm>
            <a:off x="7848600" y="4038600"/>
            <a:ext cx="0" cy="304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7" name="Line 33"/>
          <p:cNvSpPr>
            <a:spLocks noChangeShapeType="1"/>
          </p:cNvSpPr>
          <p:nvPr/>
        </p:nvSpPr>
        <p:spPr bwMode="auto">
          <a:xfrm flipH="1">
            <a:off x="5181600" y="4343400"/>
            <a:ext cx="1295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724400" y="5497513"/>
            <a:ext cx="152400" cy="200025"/>
            <a:chOff x="2736" y="2857"/>
            <a:chExt cx="288" cy="197"/>
          </a:xfrm>
        </p:grpSpPr>
        <p:sp>
          <p:nvSpPr>
            <p:cNvPr id="451619" name="Line 35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0" name="Line 36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1" name="AutoShape 37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2" name="AutoShape 38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724400" y="3962400"/>
            <a:ext cx="152400" cy="200025"/>
            <a:chOff x="2736" y="2857"/>
            <a:chExt cx="288" cy="197"/>
          </a:xfrm>
        </p:grpSpPr>
        <p:sp>
          <p:nvSpPr>
            <p:cNvPr id="451624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5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6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7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28" name="Line 44"/>
          <p:cNvSpPr>
            <a:spLocks noChangeShapeType="1"/>
          </p:cNvSpPr>
          <p:nvPr/>
        </p:nvSpPr>
        <p:spPr bwMode="auto">
          <a:xfrm>
            <a:off x="3352800" y="38862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29" name="Line 45"/>
          <p:cNvSpPr>
            <a:spLocks noChangeShapeType="1"/>
          </p:cNvSpPr>
          <p:nvPr/>
        </p:nvSpPr>
        <p:spPr bwMode="auto">
          <a:xfrm flipH="1">
            <a:off x="2819400" y="4343400"/>
            <a:ext cx="533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0" name="Line 46"/>
          <p:cNvSpPr>
            <a:spLocks noChangeShapeType="1"/>
          </p:cNvSpPr>
          <p:nvPr/>
        </p:nvSpPr>
        <p:spPr bwMode="auto">
          <a:xfrm flipH="1">
            <a:off x="2590800" y="3881438"/>
            <a:ext cx="762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1447800" y="3756025"/>
            <a:ext cx="304800" cy="285750"/>
            <a:chOff x="1776" y="2850"/>
            <a:chExt cx="288" cy="270"/>
          </a:xfrm>
        </p:grpSpPr>
        <p:sp>
          <p:nvSpPr>
            <p:cNvPr id="451632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3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4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5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6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37" name="Line 53"/>
          <p:cNvSpPr>
            <a:spLocks noChangeShapeType="1"/>
          </p:cNvSpPr>
          <p:nvPr/>
        </p:nvSpPr>
        <p:spPr bwMode="auto">
          <a:xfrm flipV="1">
            <a:off x="1981200" y="39624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8" name="Line 54"/>
          <p:cNvSpPr>
            <a:spLocks noChangeShapeType="1"/>
          </p:cNvSpPr>
          <p:nvPr/>
        </p:nvSpPr>
        <p:spPr bwMode="auto">
          <a:xfrm flipH="1">
            <a:off x="17526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9" name="Text Box 55"/>
          <p:cNvSpPr txBox="1">
            <a:spLocks noChangeArrowheads="1"/>
          </p:cNvSpPr>
          <p:nvPr/>
        </p:nvSpPr>
        <p:spPr bwMode="auto">
          <a:xfrm>
            <a:off x="1428750" y="3946525"/>
            <a:ext cx="377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333399"/>
                </a:solidFill>
                <a:latin typeface="Verdana" charset="0"/>
              </a:rPr>
              <a:t>PR</a:t>
            </a:r>
          </a:p>
        </p:txBody>
      </p:sp>
      <p:grpSp>
        <p:nvGrpSpPr>
          <p:cNvPr id="7" name="Group 56"/>
          <p:cNvGrpSpPr>
            <a:grpSpLocks noChangeAspect="1"/>
          </p:cNvGrpSpPr>
          <p:nvPr/>
        </p:nvGrpSpPr>
        <p:grpSpPr bwMode="auto">
          <a:xfrm>
            <a:off x="2971800" y="3609975"/>
            <a:ext cx="192088" cy="352425"/>
            <a:chOff x="3456" y="2256"/>
            <a:chExt cx="279" cy="510"/>
          </a:xfrm>
        </p:grpSpPr>
        <p:sp>
          <p:nvSpPr>
            <p:cNvPr id="451641" name="Line 57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2" name="AutoShape 58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3" name="AutoShape 59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4" name="Rectangle 60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45" name="Line 61"/>
          <p:cNvSpPr>
            <a:spLocks noChangeShapeType="1"/>
          </p:cNvSpPr>
          <p:nvPr/>
        </p:nvSpPr>
        <p:spPr bwMode="auto">
          <a:xfrm>
            <a:off x="2590800" y="36576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6" name="Line 62"/>
          <p:cNvSpPr>
            <a:spLocks noChangeShapeType="1"/>
          </p:cNvSpPr>
          <p:nvPr/>
        </p:nvSpPr>
        <p:spPr bwMode="auto">
          <a:xfrm flipH="1">
            <a:off x="2362200" y="3810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7" name="Line 63"/>
          <p:cNvSpPr>
            <a:spLocks noChangeShapeType="1"/>
          </p:cNvSpPr>
          <p:nvPr/>
        </p:nvSpPr>
        <p:spPr bwMode="auto">
          <a:xfrm flipH="1">
            <a:off x="23622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8" name="Line 64"/>
          <p:cNvSpPr>
            <a:spLocks noChangeShapeType="1"/>
          </p:cNvSpPr>
          <p:nvPr/>
        </p:nvSpPr>
        <p:spPr bwMode="auto">
          <a:xfrm flipH="1">
            <a:off x="1752600" y="4114800"/>
            <a:ext cx="838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65"/>
          <p:cNvGrpSpPr>
            <a:grpSpLocks noChangeAspect="1"/>
          </p:cNvGrpSpPr>
          <p:nvPr/>
        </p:nvGrpSpPr>
        <p:grpSpPr bwMode="auto">
          <a:xfrm>
            <a:off x="2971800" y="4089400"/>
            <a:ext cx="192088" cy="352425"/>
            <a:chOff x="3456" y="2256"/>
            <a:chExt cx="279" cy="510"/>
          </a:xfrm>
        </p:grpSpPr>
        <p:sp>
          <p:nvSpPr>
            <p:cNvPr id="451650" name="Line 66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1" name="AutoShape 67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2" name="AutoShape 68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3" name="Rectangle 69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54" name="Line 70"/>
          <p:cNvSpPr>
            <a:spLocks noChangeShapeType="1"/>
          </p:cNvSpPr>
          <p:nvPr/>
        </p:nvSpPr>
        <p:spPr bwMode="auto">
          <a:xfrm flipH="1">
            <a:off x="2362200" y="36576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55" name="Text Box 71"/>
          <p:cNvSpPr txBox="1">
            <a:spLocks noChangeArrowheads="1"/>
          </p:cNvSpPr>
          <p:nvPr/>
        </p:nvSpPr>
        <p:spPr bwMode="auto">
          <a:xfrm>
            <a:off x="2233613" y="4191000"/>
            <a:ext cx="633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thermal</a:t>
            </a:r>
          </a:p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screen</a:t>
            </a:r>
          </a:p>
        </p:txBody>
      </p:sp>
      <p:sp>
        <p:nvSpPr>
          <p:cNvPr id="451656" name="Text Box 72"/>
          <p:cNvSpPr txBox="1">
            <a:spLocks noChangeArrowheads="1"/>
          </p:cNvSpPr>
          <p:nvPr/>
        </p:nvSpPr>
        <p:spPr bwMode="auto">
          <a:xfrm>
            <a:off x="1857375" y="35814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others</a:t>
            </a:r>
          </a:p>
        </p:txBody>
      </p:sp>
      <p:sp>
        <p:nvSpPr>
          <p:cNvPr id="451657" name="Text Box 73"/>
          <p:cNvSpPr txBox="1">
            <a:spLocks noChangeArrowheads="1"/>
          </p:cNvSpPr>
          <p:nvPr/>
        </p:nvSpPr>
        <p:spPr bwMode="auto">
          <a:xfrm>
            <a:off x="3429000" y="3748088"/>
            <a:ext cx="9191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4 liquid lines</a:t>
            </a:r>
          </a:p>
        </p:txBody>
      </p:sp>
      <p:sp>
        <p:nvSpPr>
          <p:cNvPr id="451658" name="Text Box 74"/>
          <p:cNvSpPr txBox="1">
            <a:spLocks noChangeArrowheads="1"/>
          </p:cNvSpPr>
          <p:nvPr/>
        </p:nvSpPr>
        <p:spPr bwMode="auto">
          <a:xfrm>
            <a:off x="3625850" y="5410200"/>
            <a:ext cx="798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4 gas lines</a:t>
            </a:r>
          </a:p>
        </p:txBody>
      </p:sp>
      <p:sp>
        <p:nvSpPr>
          <p:cNvPr id="451659" name="Text Box 75"/>
          <p:cNvSpPr txBox="1">
            <a:spLocks noChangeArrowheads="1"/>
          </p:cNvSpPr>
          <p:nvPr/>
        </p:nvSpPr>
        <p:spPr bwMode="auto">
          <a:xfrm>
            <a:off x="6705600" y="53340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>
                <a:solidFill>
                  <a:srgbClr val="808000"/>
                </a:solidFill>
                <a:latin typeface="Verdana" charset="0"/>
              </a:rPr>
              <a:t>6 Haug</a:t>
            </a:r>
          </a:p>
          <a:p>
            <a:pPr algn="ctr"/>
            <a:r>
              <a:rPr lang="en-US" sz="800" b="1" dirty="0">
                <a:solidFill>
                  <a:srgbClr val="808000"/>
                </a:solidFill>
                <a:latin typeface="Verdana" charset="0"/>
              </a:rPr>
              <a:t>compressors</a:t>
            </a:r>
          </a:p>
        </p:txBody>
      </p:sp>
      <p:sp>
        <p:nvSpPr>
          <p:cNvPr id="451660" name="Text Box 76"/>
          <p:cNvSpPr txBox="1">
            <a:spLocks noChangeArrowheads="1"/>
          </p:cNvSpPr>
          <p:nvPr/>
        </p:nvSpPr>
        <p:spPr bwMode="auto">
          <a:xfrm>
            <a:off x="7924800" y="4724400"/>
            <a:ext cx="7794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condenser</a:t>
            </a:r>
          </a:p>
        </p:txBody>
      </p:sp>
      <p:sp>
        <p:nvSpPr>
          <p:cNvPr id="451661" name="Text Box 77"/>
          <p:cNvSpPr txBox="1">
            <a:spLocks noChangeArrowheads="1"/>
          </p:cNvSpPr>
          <p:nvPr/>
        </p:nvSpPr>
        <p:spPr bwMode="auto">
          <a:xfrm>
            <a:off x="7596188" y="35052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liquid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tank</a:t>
            </a:r>
          </a:p>
        </p:txBody>
      </p:sp>
      <p:sp>
        <p:nvSpPr>
          <p:cNvPr id="451662" name="Line 78"/>
          <p:cNvSpPr>
            <a:spLocks noChangeShapeType="1"/>
          </p:cNvSpPr>
          <p:nvPr/>
        </p:nvSpPr>
        <p:spPr bwMode="auto">
          <a:xfrm>
            <a:off x="4343400" y="3657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3" name="Text Box 79"/>
          <p:cNvSpPr txBox="1">
            <a:spLocks noChangeArrowheads="1"/>
          </p:cNvSpPr>
          <p:nvPr/>
        </p:nvSpPr>
        <p:spPr bwMode="auto">
          <a:xfrm>
            <a:off x="2944813" y="33528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4" name="Text Box 80"/>
          <p:cNvSpPr txBox="1">
            <a:spLocks noChangeArrowheads="1"/>
          </p:cNvSpPr>
          <p:nvPr/>
        </p:nvSpPr>
        <p:spPr bwMode="auto">
          <a:xfrm>
            <a:off x="4495800" y="5181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665" name="Text Box 81"/>
          <p:cNvSpPr txBox="1">
            <a:spLocks noChangeArrowheads="1"/>
          </p:cNvSpPr>
          <p:nvPr/>
        </p:nvSpPr>
        <p:spPr bwMode="auto">
          <a:xfrm>
            <a:off x="4495800" y="3657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6" name="Line 82"/>
          <p:cNvSpPr>
            <a:spLocks noChangeShapeType="1"/>
          </p:cNvSpPr>
          <p:nvPr/>
        </p:nvSpPr>
        <p:spPr bwMode="auto">
          <a:xfrm>
            <a:off x="8229600" y="5243513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7" name="Line 83"/>
          <p:cNvSpPr>
            <a:spLocks noChangeShapeType="1"/>
          </p:cNvSpPr>
          <p:nvPr/>
        </p:nvSpPr>
        <p:spPr bwMode="auto">
          <a:xfrm flipV="1">
            <a:off x="8382000" y="5243513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8" name="Rectangle 84"/>
          <p:cNvSpPr>
            <a:spLocks noChangeArrowheads="1"/>
          </p:cNvSpPr>
          <p:nvPr/>
        </p:nvSpPr>
        <p:spPr bwMode="auto">
          <a:xfrm>
            <a:off x="5334000" y="4953000"/>
            <a:ext cx="3048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9" name="Freeform 85"/>
          <p:cNvSpPr>
            <a:spLocks/>
          </p:cNvSpPr>
          <p:nvPr/>
        </p:nvSpPr>
        <p:spPr bwMode="auto">
          <a:xfrm>
            <a:off x="5364163" y="5002213"/>
            <a:ext cx="198437" cy="23653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0" name="Line 86"/>
          <p:cNvSpPr>
            <a:spLocks noChangeShapeType="1"/>
          </p:cNvSpPr>
          <p:nvPr/>
        </p:nvSpPr>
        <p:spPr bwMode="auto">
          <a:xfrm>
            <a:off x="5486400" y="43434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1" name="Line 87"/>
          <p:cNvSpPr>
            <a:spLocks noChangeShapeType="1"/>
          </p:cNvSpPr>
          <p:nvPr/>
        </p:nvSpPr>
        <p:spPr bwMode="auto">
          <a:xfrm>
            <a:off x="5486400" y="52578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2" name="Text Box 88"/>
          <p:cNvSpPr txBox="1">
            <a:spLocks noChangeArrowheads="1"/>
          </p:cNvSpPr>
          <p:nvPr/>
        </p:nvSpPr>
        <p:spPr bwMode="auto">
          <a:xfrm>
            <a:off x="5562600" y="4953000"/>
            <a:ext cx="611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dummy</a:t>
            </a:r>
          </a:p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load</a:t>
            </a:r>
          </a:p>
        </p:txBody>
      </p:sp>
      <p:sp>
        <p:nvSpPr>
          <p:cNvPr id="451673" name="Line 89"/>
          <p:cNvSpPr>
            <a:spLocks noChangeShapeType="1"/>
          </p:cNvSpPr>
          <p:nvPr/>
        </p:nvSpPr>
        <p:spPr bwMode="auto">
          <a:xfrm flipH="1">
            <a:off x="1066800" y="3962400"/>
            <a:ext cx="381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90"/>
          <p:cNvGrpSpPr>
            <a:grpSpLocks/>
          </p:cNvGrpSpPr>
          <p:nvPr/>
        </p:nvGrpSpPr>
        <p:grpSpPr bwMode="auto">
          <a:xfrm>
            <a:off x="1219200" y="3838575"/>
            <a:ext cx="152400" cy="200025"/>
            <a:chOff x="2736" y="2857"/>
            <a:chExt cx="288" cy="197"/>
          </a:xfrm>
        </p:grpSpPr>
        <p:sp>
          <p:nvSpPr>
            <p:cNvPr id="451675" name="Line 91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6" name="Line 92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7" name="AutoShape 93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8" name="AutoShape 94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5"/>
          <p:cNvGrpSpPr>
            <a:grpSpLocks/>
          </p:cNvGrpSpPr>
          <p:nvPr/>
        </p:nvGrpSpPr>
        <p:grpSpPr bwMode="auto">
          <a:xfrm>
            <a:off x="6465888" y="4176713"/>
            <a:ext cx="304800" cy="304800"/>
            <a:chOff x="4800" y="528"/>
            <a:chExt cx="192" cy="192"/>
          </a:xfrm>
        </p:grpSpPr>
        <p:sp>
          <p:nvSpPr>
            <p:cNvPr id="451680" name="Rectangle 96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81" name="Line 97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82" name="Line 98"/>
          <p:cNvSpPr>
            <a:spLocks noChangeShapeType="1"/>
          </p:cNvSpPr>
          <p:nvPr/>
        </p:nvSpPr>
        <p:spPr bwMode="auto">
          <a:xfrm>
            <a:off x="6781800" y="4329113"/>
            <a:ext cx="10668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3" name="Line 99"/>
          <p:cNvSpPr>
            <a:spLocks noChangeShapeType="1"/>
          </p:cNvSpPr>
          <p:nvPr/>
        </p:nvSpPr>
        <p:spPr bwMode="auto">
          <a:xfrm>
            <a:off x="6542088" y="4481513"/>
            <a:ext cx="0" cy="1666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4" name="Line 100"/>
          <p:cNvSpPr>
            <a:spLocks noChangeShapeType="1"/>
          </p:cNvSpPr>
          <p:nvPr/>
        </p:nvSpPr>
        <p:spPr bwMode="auto">
          <a:xfrm flipV="1">
            <a:off x="6694488" y="4481513"/>
            <a:ext cx="0" cy="166687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5" name="Text Box 101"/>
          <p:cNvSpPr txBox="1">
            <a:spLocks noChangeArrowheads="1"/>
          </p:cNvSpPr>
          <p:nvPr/>
        </p:nvSpPr>
        <p:spPr bwMode="auto">
          <a:xfrm>
            <a:off x="6172200" y="4648200"/>
            <a:ext cx="9032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chemeClr val="bg2"/>
                </a:solidFill>
                <a:latin typeface="Verdana" charset="0"/>
              </a:rPr>
              <a:t>mixed water</a:t>
            </a:r>
          </a:p>
        </p:txBody>
      </p:sp>
      <p:sp>
        <p:nvSpPr>
          <p:cNvPr id="451686" name="Text Box 102"/>
          <p:cNvSpPr txBox="1">
            <a:spLocks noChangeArrowheads="1"/>
          </p:cNvSpPr>
          <p:nvPr/>
        </p:nvSpPr>
        <p:spPr bwMode="auto">
          <a:xfrm>
            <a:off x="6224588" y="3962400"/>
            <a:ext cx="803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Sub-cooler</a:t>
            </a:r>
          </a:p>
        </p:txBody>
      </p:sp>
      <p:grpSp>
        <p:nvGrpSpPr>
          <p:cNvPr id="11" name="Group 103"/>
          <p:cNvGrpSpPr>
            <a:grpSpLocks noChangeAspect="1"/>
          </p:cNvGrpSpPr>
          <p:nvPr/>
        </p:nvGrpSpPr>
        <p:grpSpPr bwMode="auto">
          <a:xfrm>
            <a:off x="7162800" y="4067175"/>
            <a:ext cx="192088" cy="352425"/>
            <a:chOff x="3456" y="2256"/>
            <a:chExt cx="279" cy="510"/>
          </a:xfrm>
        </p:grpSpPr>
        <p:sp>
          <p:nvSpPr>
            <p:cNvPr id="451688" name="Line 104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89" name="AutoShape 105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0" name="AutoShape 106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1" name="Rectangle 107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08"/>
          <p:cNvGrpSpPr>
            <a:grpSpLocks/>
          </p:cNvGrpSpPr>
          <p:nvPr/>
        </p:nvGrpSpPr>
        <p:grpSpPr bwMode="auto">
          <a:xfrm rot="5400000">
            <a:off x="5434013" y="5462587"/>
            <a:ext cx="152400" cy="200025"/>
            <a:chOff x="2736" y="2857"/>
            <a:chExt cx="288" cy="197"/>
          </a:xfrm>
        </p:grpSpPr>
        <p:sp>
          <p:nvSpPr>
            <p:cNvPr id="451693" name="Line 109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4" name="Line 110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5" name="AutoShape 111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01" name="Line 117"/>
          <p:cNvSpPr>
            <a:spLocks noChangeShapeType="1"/>
          </p:cNvSpPr>
          <p:nvPr/>
        </p:nvSpPr>
        <p:spPr bwMode="auto">
          <a:xfrm>
            <a:off x="3352800" y="5229225"/>
            <a:ext cx="0" cy="6858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2" name="Line 118"/>
          <p:cNvSpPr>
            <a:spLocks noChangeShapeType="1"/>
          </p:cNvSpPr>
          <p:nvPr/>
        </p:nvSpPr>
        <p:spPr bwMode="auto">
          <a:xfrm flipH="1">
            <a:off x="2971800" y="54578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3" name="Line 119"/>
          <p:cNvSpPr>
            <a:spLocks noChangeShapeType="1"/>
          </p:cNvSpPr>
          <p:nvPr/>
        </p:nvSpPr>
        <p:spPr bwMode="auto">
          <a:xfrm flipH="1">
            <a:off x="2971800" y="56864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4" name="Line 120"/>
          <p:cNvSpPr>
            <a:spLocks noChangeShapeType="1"/>
          </p:cNvSpPr>
          <p:nvPr/>
        </p:nvSpPr>
        <p:spPr bwMode="auto">
          <a:xfrm flipH="1">
            <a:off x="1828800" y="5915025"/>
            <a:ext cx="1524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5" name="Line 121"/>
          <p:cNvSpPr>
            <a:spLocks noChangeShapeType="1"/>
          </p:cNvSpPr>
          <p:nvPr/>
        </p:nvSpPr>
        <p:spPr bwMode="auto">
          <a:xfrm flipH="1">
            <a:off x="2971800" y="52292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2"/>
          <p:cNvGrpSpPr>
            <a:grpSpLocks noChangeAspect="1"/>
          </p:cNvGrpSpPr>
          <p:nvPr/>
        </p:nvGrpSpPr>
        <p:grpSpPr bwMode="auto">
          <a:xfrm>
            <a:off x="1524000" y="5486400"/>
            <a:ext cx="304800" cy="285750"/>
            <a:chOff x="1776" y="2850"/>
            <a:chExt cx="288" cy="270"/>
          </a:xfrm>
        </p:grpSpPr>
        <p:sp>
          <p:nvSpPr>
            <p:cNvPr id="451707" name="Line 123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8" name="Line 124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9" name="AutoShape 125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0" name="AutoShape 126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1" name="AutoShape 127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12" name="Line 128"/>
          <p:cNvSpPr>
            <a:spLocks noChangeShapeType="1"/>
          </p:cNvSpPr>
          <p:nvPr/>
        </p:nvSpPr>
        <p:spPr bwMode="auto">
          <a:xfrm>
            <a:off x="1828800" y="5715000"/>
            <a:ext cx="1524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3" name="Line 129"/>
          <p:cNvSpPr>
            <a:spLocks noChangeShapeType="1"/>
          </p:cNvSpPr>
          <p:nvPr/>
        </p:nvSpPr>
        <p:spPr bwMode="auto">
          <a:xfrm>
            <a:off x="1981200" y="5715000"/>
            <a:ext cx="0" cy="228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4" name="Freeform 130"/>
          <p:cNvSpPr>
            <a:spLocks/>
          </p:cNvSpPr>
          <p:nvPr/>
        </p:nvSpPr>
        <p:spPr bwMode="auto">
          <a:xfrm>
            <a:off x="762000" y="5105400"/>
            <a:ext cx="762000" cy="622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4"/>
              </a:cxn>
              <a:cxn ang="0">
                <a:pos x="48" y="240"/>
              </a:cxn>
              <a:cxn ang="0">
                <a:pos x="96" y="336"/>
              </a:cxn>
              <a:cxn ang="0">
                <a:pos x="192" y="336"/>
              </a:cxn>
              <a:cxn ang="0">
                <a:pos x="288" y="384"/>
              </a:cxn>
              <a:cxn ang="0">
                <a:pos x="384" y="384"/>
              </a:cxn>
              <a:cxn ang="0">
                <a:pos x="480" y="384"/>
              </a:cxn>
            </a:cxnLst>
            <a:rect l="0" t="0" r="r" b="b"/>
            <a:pathLst>
              <a:path w="480" h="392">
                <a:moveTo>
                  <a:pt x="0" y="0"/>
                </a:moveTo>
                <a:cubicBezTo>
                  <a:pt x="20" y="52"/>
                  <a:pt x="40" y="104"/>
                  <a:pt x="48" y="144"/>
                </a:cubicBezTo>
                <a:cubicBezTo>
                  <a:pt x="56" y="184"/>
                  <a:pt x="40" y="208"/>
                  <a:pt x="48" y="240"/>
                </a:cubicBezTo>
                <a:cubicBezTo>
                  <a:pt x="56" y="272"/>
                  <a:pt x="72" y="320"/>
                  <a:pt x="96" y="336"/>
                </a:cubicBezTo>
                <a:cubicBezTo>
                  <a:pt x="120" y="352"/>
                  <a:pt x="160" y="328"/>
                  <a:pt x="192" y="336"/>
                </a:cubicBezTo>
                <a:cubicBezTo>
                  <a:pt x="224" y="344"/>
                  <a:pt x="256" y="376"/>
                  <a:pt x="288" y="384"/>
                </a:cubicBezTo>
                <a:cubicBezTo>
                  <a:pt x="320" y="392"/>
                  <a:pt x="352" y="384"/>
                  <a:pt x="384" y="384"/>
                </a:cubicBezTo>
                <a:cubicBezTo>
                  <a:pt x="416" y="384"/>
                  <a:pt x="464" y="384"/>
                  <a:pt x="480" y="384"/>
                </a:cubicBezTo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5" name="Freeform 131"/>
          <p:cNvSpPr>
            <a:spLocks/>
          </p:cNvSpPr>
          <p:nvPr/>
        </p:nvSpPr>
        <p:spPr bwMode="auto">
          <a:xfrm>
            <a:off x="838200" y="3962400"/>
            <a:ext cx="238125" cy="779463"/>
          </a:xfrm>
          <a:custGeom>
            <a:avLst/>
            <a:gdLst/>
            <a:ahLst/>
            <a:cxnLst>
              <a:cxn ang="0">
                <a:pos x="0" y="155"/>
              </a:cxn>
              <a:cxn ang="0">
                <a:pos x="29" y="134"/>
              </a:cxn>
              <a:cxn ang="0">
                <a:pos x="29" y="91"/>
              </a:cxn>
              <a:cxn ang="0">
                <a:pos x="86" y="91"/>
              </a:cxn>
              <a:cxn ang="0">
                <a:pos x="115" y="49"/>
              </a:cxn>
              <a:cxn ang="0">
                <a:pos x="202" y="49"/>
              </a:cxn>
              <a:cxn ang="0">
                <a:pos x="230" y="7"/>
              </a:cxn>
              <a:cxn ang="0">
                <a:pos x="294" y="5"/>
              </a:cxn>
            </a:cxnLst>
            <a:rect l="0" t="0" r="r" b="b"/>
            <a:pathLst>
              <a:path w="294" h="155">
                <a:moveTo>
                  <a:pt x="0" y="155"/>
                </a:moveTo>
                <a:cubicBezTo>
                  <a:pt x="12" y="150"/>
                  <a:pt x="24" y="144"/>
                  <a:pt x="29" y="134"/>
                </a:cubicBezTo>
                <a:cubicBezTo>
                  <a:pt x="34" y="123"/>
                  <a:pt x="19" y="98"/>
                  <a:pt x="29" y="91"/>
                </a:cubicBezTo>
                <a:cubicBezTo>
                  <a:pt x="38" y="84"/>
                  <a:pt x="72" y="98"/>
                  <a:pt x="86" y="91"/>
                </a:cubicBezTo>
                <a:cubicBezTo>
                  <a:pt x="101" y="84"/>
                  <a:pt x="96" y="56"/>
                  <a:pt x="115" y="49"/>
                </a:cubicBezTo>
                <a:cubicBezTo>
                  <a:pt x="134" y="42"/>
                  <a:pt x="182" y="56"/>
                  <a:pt x="202" y="49"/>
                </a:cubicBezTo>
                <a:cubicBezTo>
                  <a:pt x="221" y="42"/>
                  <a:pt x="215" y="14"/>
                  <a:pt x="230" y="7"/>
                </a:cubicBezTo>
                <a:cubicBezTo>
                  <a:pt x="245" y="0"/>
                  <a:pt x="281" y="5"/>
                  <a:pt x="294" y="5"/>
                </a:cubicBezTo>
              </a:path>
            </a:pathLst>
          </a:custGeom>
          <a:noFill/>
          <a:ln w="9525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6" name="Text Box 132"/>
          <p:cNvSpPr txBox="1">
            <a:spLocks noChangeArrowheads="1"/>
          </p:cNvSpPr>
          <p:nvPr/>
        </p:nvSpPr>
        <p:spPr bwMode="auto">
          <a:xfrm>
            <a:off x="1447800" y="5715000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808000"/>
                </a:solidFill>
                <a:latin typeface="Verdana" charset="0"/>
              </a:rPr>
              <a:t>BPR</a:t>
            </a:r>
          </a:p>
        </p:txBody>
      </p:sp>
      <p:grpSp>
        <p:nvGrpSpPr>
          <p:cNvPr id="14" name="Group 133"/>
          <p:cNvGrpSpPr>
            <a:grpSpLocks/>
          </p:cNvGrpSpPr>
          <p:nvPr/>
        </p:nvGrpSpPr>
        <p:grpSpPr bwMode="auto">
          <a:xfrm>
            <a:off x="2743200" y="5795963"/>
            <a:ext cx="152400" cy="200025"/>
            <a:chOff x="2736" y="2857"/>
            <a:chExt cx="288" cy="197"/>
          </a:xfrm>
        </p:grpSpPr>
        <p:sp>
          <p:nvSpPr>
            <p:cNvPr id="451718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9" name="Line 135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0" name="AutoShape 136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1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22" name="Line 138"/>
          <p:cNvSpPr>
            <a:spLocks noChangeShapeType="1"/>
          </p:cNvSpPr>
          <p:nvPr/>
        </p:nvSpPr>
        <p:spPr bwMode="auto">
          <a:xfrm flipH="1">
            <a:off x="2971800" y="55673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3" name="Line 139"/>
          <p:cNvSpPr>
            <a:spLocks noChangeShapeType="1"/>
          </p:cNvSpPr>
          <p:nvPr/>
        </p:nvSpPr>
        <p:spPr bwMode="auto">
          <a:xfrm flipH="1">
            <a:off x="2971800" y="53387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4" name="Line 140"/>
          <p:cNvSpPr>
            <a:spLocks noChangeShapeType="1"/>
          </p:cNvSpPr>
          <p:nvPr/>
        </p:nvSpPr>
        <p:spPr bwMode="auto">
          <a:xfrm flipH="1">
            <a:off x="2971800" y="57959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5" name="Text Box 141"/>
          <p:cNvSpPr txBox="1">
            <a:spLocks noChangeArrowheads="1"/>
          </p:cNvSpPr>
          <p:nvPr/>
        </p:nvSpPr>
        <p:spPr bwMode="auto">
          <a:xfrm>
            <a:off x="2452688" y="5110163"/>
            <a:ext cx="4619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pixel</a:t>
            </a:r>
          </a:p>
        </p:txBody>
      </p:sp>
      <p:sp>
        <p:nvSpPr>
          <p:cNvPr id="451726" name="Text Box 142"/>
          <p:cNvSpPr txBox="1">
            <a:spLocks noChangeArrowheads="1"/>
          </p:cNvSpPr>
          <p:nvPr/>
        </p:nvSpPr>
        <p:spPr bwMode="auto">
          <a:xfrm>
            <a:off x="2281238" y="5429250"/>
            <a:ext cx="619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6 X SCT</a:t>
            </a:r>
          </a:p>
        </p:txBody>
      </p:sp>
      <p:sp>
        <p:nvSpPr>
          <p:cNvPr id="451728" name="Text Box 144"/>
          <p:cNvSpPr txBox="1">
            <a:spLocks noChangeArrowheads="1"/>
          </p:cNvSpPr>
          <p:nvPr/>
        </p:nvSpPr>
        <p:spPr bwMode="auto">
          <a:xfrm>
            <a:off x="2514600" y="594836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729" name="Text Box 145"/>
          <p:cNvSpPr txBox="1">
            <a:spLocks noChangeArrowheads="1"/>
          </p:cNvSpPr>
          <p:nvPr/>
        </p:nvSpPr>
        <p:spPr bwMode="auto">
          <a:xfrm>
            <a:off x="6858000" y="37338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grpSp>
        <p:nvGrpSpPr>
          <p:cNvPr id="17" name="Group 166"/>
          <p:cNvGrpSpPr>
            <a:grpSpLocks/>
          </p:cNvGrpSpPr>
          <p:nvPr/>
        </p:nvGrpSpPr>
        <p:grpSpPr bwMode="auto">
          <a:xfrm>
            <a:off x="5410200" y="4519613"/>
            <a:ext cx="287338" cy="152400"/>
            <a:chOff x="3696" y="1743"/>
            <a:chExt cx="181" cy="96"/>
          </a:xfrm>
        </p:grpSpPr>
        <p:grpSp>
          <p:nvGrpSpPr>
            <p:cNvPr id="18" name="Group 167"/>
            <p:cNvGrpSpPr>
              <a:grpSpLocks/>
            </p:cNvGrpSpPr>
            <p:nvPr/>
          </p:nvGrpSpPr>
          <p:grpSpPr bwMode="auto">
            <a:xfrm rot="5400000">
              <a:off x="3711" y="1728"/>
              <a:ext cx="96" cy="126"/>
              <a:chOff x="2736" y="2857"/>
              <a:chExt cx="288" cy="197"/>
            </a:xfrm>
          </p:grpSpPr>
          <p:sp>
            <p:nvSpPr>
              <p:cNvPr id="451752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2880" y="2862"/>
                <a:ext cx="0" cy="12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3" name="Line 169"/>
              <p:cNvSpPr>
                <a:spLocks noChangeAspect="1" noChangeShapeType="1"/>
              </p:cNvSpPr>
              <p:nvPr/>
            </p:nvSpPr>
            <p:spPr bwMode="auto">
              <a:xfrm>
                <a:off x="2784" y="2857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4" name="AutoShape 170"/>
              <p:cNvSpPr>
                <a:spLocks noChangeAspect="1" noChangeArrowheads="1"/>
              </p:cNvSpPr>
              <p:nvPr/>
            </p:nvSpPr>
            <p:spPr bwMode="auto">
              <a:xfrm rot="-5400000">
                <a:off x="2880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5" name="AutoShape 171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2736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1756" name="Rectangle 172"/>
            <p:cNvSpPr>
              <a:spLocks noChangeArrowheads="1"/>
            </p:cNvSpPr>
            <p:nvPr/>
          </p:nvSpPr>
          <p:spPr bwMode="auto">
            <a:xfrm>
              <a:off x="3817" y="1759"/>
              <a:ext cx="60" cy="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73"/>
          <p:cNvGrpSpPr>
            <a:grpSpLocks noChangeAspect="1"/>
          </p:cNvGrpSpPr>
          <p:nvPr/>
        </p:nvGrpSpPr>
        <p:grpSpPr bwMode="auto">
          <a:xfrm>
            <a:off x="7010400" y="4962525"/>
            <a:ext cx="304800" cy="285750"/>
            <a:chOff x="1776" y="2850"/>
            <a:chExt cx="288" cy="270"/>
          </a:xfrm>
        </p:grpSpPr>
        <p:sp>
          <p:nvSpPr>
            <p:cNvPr id="451758" name="Line 174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59" name="Line 175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60" name="AutoShape 176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61" name="AutoShape 177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62" name="AutoShape 178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63" name="Line 179"/>
          <p:cNvSpPr>
            <a:spLocks noChangeShapeType="1"/>
          </p:cNvSpPr>
          <p:nvPr/>
        </p:nvSpPr>
        <p:spPr bwMode="auto">
          <a:xfrm flipH="1">
            <a:off x="8001000" y="5181600"/>
            <a:ext cx="0" cy="6858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64" name="Line 180"/>
          <p:cNvSpPr>
            <a:spLocks noChangeShapeType="1"/>
          </p:cNvSpPr>
          <p:nvPr/>
        </p:nvSpPr>
        <p:spPr bwMode="auto">
          <a:xfrm flipH="1">
            <a:off x="6248400" y="5181600"/>
            <a:ext cx="457200" cy="6858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65" name="Line 181"/>
          <p:cNvSpPr>
            <a:spLocks noChangeShapeType="1"/>
          </p:cNvSpPr>
          <p:nvPr/>
        </p:nvSpPr>
        <p:spPr bwMode="auto">
          <a:xfrm flipV="1">
            <a:off x="7162800" y="4876800"/>
            <a:ext cx="0" cy="76200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66" name="Line 182"/>
          <p:cNvSpPr>
            <a:spLocks noChangeShapeType="1"/>
          </p:cNvSpPr>
          <p:nvPr/>
        </p:nvSpPr>
        <p:spPr bwMode="auto">
          <a:xfrm flipH="1">
            <a:off x="6858000" y="4876800"/>
            <a:ext cx="304800" cy="0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67" name="Line 183"/>
          <p:cNvSpPr>
            <a:spLocks noChangeShapeType="1"/>
          </p:cNvSpPr>
          <p:nvPr/>
        </p:nvSpPr>
        <p:spPr bwMode="auto">
          <a:xfrm>
            <a:off x="6858000" y="4876800"/>
            <a:ext cx="0" cy="304800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68" name="Rectangle 184"/>
          <p:cNvSpPr>
            <a:spLocks noChangeArrowheads="1"/>
          </p:cNvSpPr>
          <p:nvPr/>
        </p:nvSpPr>
        <p:spPr bwMode="auto">
          <a:xfrm rot="2700000">
            <a:off x="6096000" y="4210050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86"/>
          <p:cNvGrpSpPr>
            <a:grpSpLocks/>
          </p:cNvGrpSpPr>
          <p:nvPr/>
        </p:nvGrpSpPr>
        <p:grpSpPr bwMode="auto">
          <a:xfrm>
            <a:off x="8153400" y="4938713"/>
            <a:ext cx="304800" cy="304800"/>
            <a:chOff x="4800" y="528"/>
            <a:chExt cx="192" cy="192"/>
          </a:xfrm>
        </p:grpSpPr>
        <p:sp>
          <p:nvSpPr>
            <p:cNvPr id="451771" name="Rectangle 187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72" name="Line 188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75" name="Rectangle 191"/>
          <p:cNvSpPr>
            <a:spLocks noChangeArrowheads="1"/>
          </p:cNvSpPr>
          <p:nvPr/>
        </p:nvSpPr>
        <p:spPr bwMode="auto">
          <a:xfrm rot="2700000">
            <a:off x="3886200" y="3971925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5"/>
          <p:cNvGrpSpPr>
            <a:grpSpLocks noChangeAspect="1"/>
          </p:cNvGrpSpPr>
          <p:nvPr/>
        </p:nvGrpSpPr>
        <p:grpSpPr bwMode="auto">
          <a:xfrm>
            <a:off x="3505200" y="4038600"/>
            <a:ext cx="246063" cy="415925"/>
            <a:chOff x="816" y="912"/>
            <a:chExt cx="240" cy="406"/>
          </a:xfrm>
        </p:grpSpPr>
        <p:sp>
          <p:nvSpPr>
            <p:cNvPr id="451790" name="Oval 206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1" name="Line 207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2" name="Rectangle 208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3" name="Line 209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4" name="Line 210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1"/>
          <p:cNvGrpSpPr>
            <a:grpSpLocks noChangeAspect="1"/>
          </p:cNvGrpSpPr>
          <p:nvPr/>
        </p:nvGrpSpPr>
        <p:grpSpPr bwMode="auto">
          <a:xfrm>
            <a:off x="5715000" y="4286250"/>
            <a:ext cx="246063" cy="415925"/>
            <a:chOff x="816" y="912"/>
            <a:chExt cx="240" cy="406"/>
          </a:xfrm>
        </p:grpSpPr>
        <p:sp>
          <p:nvSpPr>
            <p:cNvPr id="451796" name="Oval 212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7" name="Line 213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8" name="Rectangle 214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9" name="Line 215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0" name="Line 216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17"/>
          <p:cNvGrpSpPr>
            <a:grpSpLocks noChangeAspect="1"/>
          </p:cNvGrpSpPr>
          <p:nvPr/>
        </p:nvGrpSpPr>
        <p:grpSpPr bwMode="auto">
          <a:xfrm>
            <a:off x="7543800" y="5813425"/>
            <a:ext cx="246063" cy="415925"/>
            <a:chOff x="816" y="912"/>
            <a:chExt cx="240" cy="406"/>
          </a:xfrm>
        </p:grpSpPr>
        <p:sp>
          <p:nvSpPr>
            <p:cNvPr id="451802" name="Oval 218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3" name="Line 219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4" name="Rectangle 220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5" name="Line 221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6" name="Line 222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26"/>
          <p:cNvGrpSpPr>
            <a:grpSpLocks noChangeAspect="1"/>
          </p:cNvGrpSpPr>
          <p:nvPr/>
        </p:nvGrpSpPr>
        <p:grpSpPr bwMode="auto">
          <a:xfrm flipV="1">
            <a:off x="6535738" y="5499100"/>
            <a:ext cx="246062" cy="415925"/>
            <a:chOff x="816" y="912"/>
            <a:chExt cx="240" cy="406"/>
          </a:xfrm>
        </p:grpSpPr>
        <p:sp>
          <p:nvSpPr>
            <p:cNvPr id="451811" name="Oval 227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12" name="Line 228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13" name="Rectangle 229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14" name="Line 230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15" name="Line 231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51818" name="Picture 234" descr="ID_Sequence_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495800"/>
            <a:ext cx="1371600" cy="844550"/>
          </a:xfrm>
          <a:prstGeom prst="rect">
            <a:avLst/>
          </a:prstGeom>
          <a:noFill/>
        </p:spPr>
      </p:pic>
      <p:sp>
        <p:nvSpPr>
          <p:cNvPr id="222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ATLAS requested to evaluate a possible alternative to the present compressor station. The main reasons are: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Reliability: many failures registered in the present compressors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Cleanliness: wear of components obliges to an important filtering process 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Leaks: developing with time due (in part) to vibrations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600" kern="0" dirty="0" smtClean="0">
              <a:latin typeface="+mn-lt"/>
            </a:endParaRPr>
          </a:p>
        </p:txBody>
      </p:sp>
      <p:sp>
        <p:nvSpPr>
          <p:cNvPr id="223" name="Text Box 74"/>
          <p:cNvSpPr txBox="1">
            <a:spLocks noChangeArrowheads="1"/>
          </p:cNvSpPr>
          <p:nvPr/>
        </p:nvSpPr>
        <p:spPr bwMode="auto">
          <a:xfrm>
            <a:off x="3810000" y="4748545"/>
            <a:ext cx="4921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UX15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224" name="Text Box 74"/>
          <p:cNvSpPr txBox="1">
            <a:spLocks noChangeArrowheads="1"/>
          </p:cNvSpPr>
          <p:nvPr/>
        </p:nvSpPr>
        <p:spPr bwMode="auto">
          <a:xfrm>
            <a:off x="4386619" y="4737556"/>
            <a:ext cx="566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USA15</a:t>
            </a:r>
            <a:endParaRPr lang="en-US" sz="800" b="1" dirty="0">
              <a:latin typeface="Verdana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6224D-9D92-7D46-9FBE-69F19B0DE310}" type="slidenum">
              <a:rPr lang="en-US"/>
              <a:pPr/>
              <a:t>3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B63E3E"/>
                </a:solidFill>
              </a:rPr>
              <a:t>A thermosiphon solution </a:t>
            </a:r>
            <a:endParaRPr lang="en-US" b="1" dirty="0">
              <a:solidFill>
                <a:srgbClr val="B63E3E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 rot="5400000">
            <a:off x="8229600" y="1371600"/>
            <a:ext cx="457200" cy="457200"/>
            <a:chOff x="96" y="2736"/>
            <a:chExt cx="288" cy="288"/>
          </a:xfrm>
        </p:grpSpPr>
        <p:sp>
          <p:nvSpPr>
            <p:cNvPr id="451590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1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010400" y="1600200"/>
            <a:ext cx="457200" cy="990600"/>
            <a:chOff x="192" y="2487"/>
            <a:chExt cx="288" cy="624"/>
          </a:xfrm>
        </p:grpSpPr>
        <p:sp>
          <p:nvSpPr>
            <p:cNvPr id="451593" name="Oval 9"/>
            <p:cNvSpPr>
              <a:spLocks noChangeArrowheads="1"/>
            </p:cNvSpPr>
            <p:nvPr/>
          </p:nvSpPr>
          <p:spPr bwMode="auto">
            <a:xfrm>
              <a:off x="192" y="2487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4" name="Oval 10"/>
            <p:cNvSpPr>
              <a:spLocks noChangeArrowheads="1"/>
            </p:cNvSpPr>
            <p:nvPr/>
          </p:nvSpPr>
          <p:spPr bwMode="auto">
            <a:xfrm>
              <a:off x="192" y="2919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5" name="Rectangle 11"/>
            <p:cNvSpPr>
              <a:spLocks noChangeArrowheads="1"/>
            </p:cNvSpPr>
            <p:nvPr/>
          </p:nvSpPr>
          <p:spPr bwMode="auto">
            <a:xfrm>
              <a:off x="192" y="2535"/>
              <a:ext cx="288" cy="43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6" name="Line 12"/>
            <p:cNvSpPr>
              <a:spLocks noChangeShapeType="1"/>
            </p:cNvSpPr>
            <p:nvPr/>
          </p:nvSpPr>
          <p:spPr bwMode="auto">
            <a:xfrm flipV="1">
              <a:off x="192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7" name="Line 13"/>
            <p:cNvSpPr>
              <a:spLocks noChangeShapeType="1"/>
            </p:cNvSpPr>
            <p:nvPr/>
          </p:nvSpPr>
          <p:spPr bwMode="auto">
            <a:xfrm flipV="1">
              <a:off x="480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8" name="Line 14"/>
            <p:cNvSpPr>
              <a:spLocks noChangeShapeType="1"/>
            </p:cNvSpPr>
            <p:nvPr/>
          </p:nvSpPr>
          <p:spPr bwMode="auto">
            <a:xfrm>
              <a:off x="19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9" name="Line 15"/>
            <p:cNvSpPr>
              <a:spLocks noChangeShapeType="1"/>
            </p:cNvSpPr>
            <p:nvPr/>
          </p:nvSpPr>
          <p:spPr bwMode="auto">
            <a:xfrm>
              <a:off x="43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0" name="Line 16"/>
            <p:cNvSpPr>
              <a:spLocks noChangeShapeType="1"/>
            </p:cNvSpPr>
            <p:nvPr/>
          </p:nvSpPr>
          <p:spPr bwMode="auto">
            <a:xfrm flipV="1">
              <a:off x="240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1" name="Line 17"/>
            <p:cNvSpPr>
              <a:spLocks noChangeShapeType="1"/>
            </p:cNvSpPr>
            <p:nvPr/>
          </p:nvSpPr>
          <p:spPr bwMode="auto">
            <a:xfrm flipH="1" flipV="1">
              <a:off x="384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03" name="Line 19"/>
          <p:cNvSpPr>
            <a:spLocks noChangeShapeType="1"/>
          </p:cNvSpPr>
          <p:nvPr/>
        </p:nvSpPr>
        <p:spPr bwMode="auto">
          <a:xfrm flipH="1">
            <a:off x="5181600" y="5867400"/>
            <a:ext cx="2590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4" name="Line 20"/>
          <p:cNvSpPr>
            <a:spLocks noChangeShapeType="1"/>
          </p:cNvSpPr>
          <p:nvPr/>
        </p:nvSpPr>
        <p:spPr bwMode="auto">
          <a:xfrm>
            <a:off x="5181600" y="5638800"/>
            <a:ext cx="0" cy="4572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5" name="Line 21"/>
          <p:cNvSpPr>
            <a:spLocks noChangeShapeType="1"/>
          </p:cNvSpPr>
          <p:nvPr/>
        </p:nvSpPr>
        <p:spPr bwMode="auto">
          <a:xfrm flipH="1">
            <a:off x="3352800" y="5638800"/>
            <a:ext cx="1828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6" name="Line 22"/>
          <p:cNvSpPr>
            <a:spLocks noChangeShapeType="1"/>
          </p:cNvSpPr>
          <p:nvPr/>
        </p:nvSpPr>
        <p:spPr bwMode="auto">
          <a:xfrm flipH="1">
            <a:off x="4953000" y="57912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7" name="Line 23"/>
          <p:cNvSpPr>
            <a:spLocks noChangeShapeType="1"/>
          </p:cNvSpPr>
          <p:nvPr/>
        </p:nvSpPr>
        <p:spPr bwMode="auto">
          <a:xfrm flipH="1">
            <a:off x="4953000" y="59436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8" name="Line 24"/>
          <p:cNvSpPr>
            <a:spLocks noChangeShapeType="1"/>
          </p:cNvSpPr>
          <p:nvPr/>
        </p:nvSpPr>
        <p:spPr bwMode="auto">
          <a:xfrm flipH="1">
            <a:off x="4953000" y="60960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9" name="Line 25"/>
          <p:cNvSpPr>
            <a:spLocks noChangeShapeType="1"/>
          </p:cNvSpPr>
          <p:nvPr/>
        </p:nvSpPr>
        <p:spPr bwMode="auto">
          <a:xfrm flipV="1">
            <a:off x="7772400" y="1752600"/>
            <a:ext cx="0" cy="4114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0" name="Line 26"/>
          <p:cNvSpPr>
            <a:spLocks noChangeShapeType="1"/>
          </p:cNvSpPr>
          <p:nvPr/>
        </p:nvSpPr>
        <p:spPr bwMode="auto">
          <a:xfrm flipH="1">
            <a:off x="7467600" y="1676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1" name="Line 27"/>
          <p:cNvSpPr>
            <a:spLocks noChangeShapeType="1"/>
          </p:cNvSpPr>
          <p:nvPr/>
        </p:nvSpPr>
        <p:spPr bwMode="auto">
          <a:xfrm>
            <a:off x="5181600" y="4092575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2" name="Line 28"/>
          <p:cNvSpPr>
            <a:spLocks noChangeShapeType="1"/>
          </p:cNvSpPr>
          <p:nvPr/>
        </p:nvSpPr>
        <p:spPr bwMode="auto">
          <a:xfrm flipH="1">
            <a:off x="4953000" y="42449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3" name="Line 29"/>
          <p:cNvSpPr>
            <a:spLocks noChangeShapeType="1"/>
          </p:cNvSpPr>
          <p:nvPr/>
        </p:nvSpPr>
        <p:spPr bwMode="auto">
          <a:xfrm flipH="1">
            <a:off x="4953000" y="43973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4" name="Line 30"/>
          <p:cNvSpPr>
            <a:spLocks noChangeShapeType="1"/>
          </p:cNvSpPr>
          <p:nvPr/>
        </p:nvSpPr>
        <p:spPr bwMode="auto">
          <a:xfrm flipH="1">
            <a:off x="4953000" y="4572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5" name="Line 31"/>
          <p:cNvSpPr>
            <a:spLocks noChangeShapeType="1"/>
          </p:cNvSpPr>
          <p:nvPr/>
        </p:nvSpPr>
        <p:spPr bwMode="auto">
          <a:xfrm flipH="1">
            <a:off x="3352800" y="4092575"/>
            <a:ext cx="18288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6" name="Line 32"/>
          <p:cNvSpPr>
            <a:spLocks noChangeShapeType="1"/>
          </p:cNvSpPr>
          <p:nvPr/>
        </p:nvSpPr>
        <p:spPr bwMode="auto">
          <a:xfrm>
            <a:off x="7239000" y="2438400"/>
            <a:ext cx="0" cy="19050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7" name="Line 33"/>
          <p:cNvSpPr>
            <a:spLocks noChangeShapeType="1"/>
          </p:cNvSpPr>
          <p:nvPr/>
        </p:nvSpPr>
        <p:spPr bwMode="auto">
          <a:xfrm flipH="1">
            <a:off x="5181600" y="4343400"/>
            <a:ext cx="1295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724400" y="5497513"/>
            <a:ext cx="152400" cy="200025"/>
            <a:chOff x="2736" y="2857"/>
            <a:chExt cx="288" cy="197"/>
          </a:xfrm>
        </p:grpSpPr>
        <p:sp>
          <p:nvSpPr>
            <p:cNvPr id="451619" name="Line 35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0" name="Line 36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1" name="AutoShape 37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2" name="AutoShape 38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724400" y="3962400"/>
            <a:ext cx="152400" cy="200025"/>
            <a:chOff x="2736" y="2857"/>
            <a:chExt cx="288" cy="197"/>
          </a:xfrm>
        </p:grpSpPr>
        <p:sp>
          <p:nvSpPr>
            <p:cNvPr id="451624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5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6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7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28" name="Line 44"/>
          <p:cNvSpPr>
            <a:spLocks noChangeShapeType="1"/>
          </p:cNvSpPr>
          <p:nvPr/>
        </p:nvSpPr>
        <p:spPr bwMode="auto">
          <a:xfrm>
            <a:off x="3352800" y="38862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29" name="Line 45"/>
          <p:cNvSpPr>
            <a:spLocks noChangeShapeType="1"/>
          </p:cNvSpPr>
          <p:nvPr/>
        </p:nvSpPr>
        <p:spPr bwMode="auto">
          <a:xfrm flipH="1">
            <a:off x="2819400" y="4343400"/>
            <a:ext cx="533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0" name="Line 46"/>
          <p:cNvSpPr>
            <a:spLocks noChangeShapeType="1"/>
          </p:cNvSpPr>
          <p:nvPr/>
        </p:nvSpPr>
        <p:spPr bwMode="auto">
          <a:xfrm flipH="1">
            <a:off x="2590800" y="3881438"/>
            <a:ext cx="762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1447800" y="3756025"/>
            <a:ext cx="304800" cy="285750"/>
            <a:chOff x="1776" y="2850"/>
            <a:chExt cx="288" cy="270"/>
          </a:xfrm>
        </p:grpSpPr>
        <p:sp>
          <p:nvSpPr>
            <p:cNvPr id="451632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3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4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5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6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37" name="Line 53"/>
          <p:cNvSpPr>
            <a:spLocks noChangeShapeType="1"/>
          </p:cNvSpPr>
          <p:nvPr/>
        </p:nvSpPr>
        <p:spPr bwMode="auto">
          <a:xfrm flipV="1">
            <a:off x="1981200" y="39624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8" name="Line 54"/>
          <p:cNvSpPr>
            <a:spLocks noChangeShapeType="1"/>
          </p:cNvSpPr>
          <p:nvPr/>
        </p:nvSpPr>
        <p:spPr bwMode="auto">
          <a:xfrm flipH="1">
            <a:off x="17526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9" name="Text Box 55"/>
          <p:cNvSpPr txBox="1">
            <a:spLocks noChangeArrowheads="1"/>
          </p:cNvSpPr>
          <p:nvPr/>
        </p:nvSpPr>
        <p:spPr bwMode="auto">
          <a:xfrm>
            <a:off x="1428750" y="3946525"/>
            <a:ext cx="377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333399"/>
                </a:solidFill>
                <a:latin typeface="Verdana" charset="0"/>
              </a:rPr>
              <a:t>PR</a:t>
            </a:r>
          </a:p>
        </p:txBody>
      </p:sp>
      <p:grpSp>
        <p:nvGrpSpPr>
          <p:cNvPr id="7" name="Group 56"/>
          <p:cNvGrpSpPr>
            <a:grpSpLocks noChangeAspect="1"/>
          </p:cNvGrpSpPr>
          <p:nvPr/>
        </p:nvGrpSpPr>
        <p:grpSpPr bwMode="auto">
          <a:xfrm>
            <a:off x="2971800" y="3609975"/>
            <a:ext cx="192088" cy="352425"/>
            <a:chOff x="3456" y="2256"/>
            <a:chExt cx="279" cy="510"/>
          </a:xfrm>
        </p:grpSpPr>
        <p:sp>
          <p:nvSpPr>
            <p:cNvPr id="451641" name="Line 57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2" name="AutoShape 58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3" name="AutoShape 59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4" name="Rectangle 60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45" name="Line 61"/>
          <p:cNvSpPr>
            <a:spLocks noChangeShapeType="1"/>
          </p:cNvSpPr>
          <p:nvPr/>
        </p:nvSpPr>
        <p:spPr bwMode="auto">
          <a:xfrm>
            <a:off x="2590800" y="36576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6" name="Line 62"/>
          <p:cNvSpPr>
            <a:spLocks noChangeShapeType="1"/>
          </p:cNvSpPr>
          <p:nvPr/>
        </p:nvSpPr>
        <p:spPr bwMode="auto">
          <a:xfrm flipH="1">
            <a:off x="2362200" y="3810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7" name="Line 63"/>
          <p:cNvSpPr>
            <a:spLocks noChangeShapeType="1"/>
          </p:cNvSpPr>
          <p:nvPr/>
        </p:nvSpPr>
        <p:spPr bwMode="auto">
          <a:xfrm flipH="1">
            <a:off x="23622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8" name="Line 64"/>
          <p:cNvSpPr>
            <a:spLocks noChangeShapeType="1"/>
          </p:cNvSpPr>
          <p:nvPr/>
        </p:nvSpPr>
        <p:spPr bwMode="auto">
          <a:xfrm flipH="1">
            <a:off x="1752600" y="4114800"/>
            <a:ext cx="838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65"/>
          <p:cNvGrpSpPr>
            <a:grpSpLocks noChangeAspect="1"/>
          </p:cNvGrpSpPr>
          <p:nvPr/>
        </p:nvGrpSpPr>
        <p:grpSpPr bwMode="auto">
          <a:xfrm>
            <a:off x="2971800" y="4089400"/>
            <a:ext cx="192088" cy="352425"/>
            <a:chOff x="3456" y="2256"/>
            <a:chExt cx="279" cy="510"/>
          </a:xfrm>
        </p:grpSpPr>
        <p:sp>
          <p:nvSpPr>
            <p:cNvPr id="451650" name="Line 66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1" name="AutoShape 67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2" name="AutoShape 68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3" name="Rectangle 69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54" name="Line 70"/>
          <p:cNvSpPr>
            <a:spLocks noChangeShapeType="1"/>
          </p:cNvSpPr>
          <p:nvPr/>
        </p:nvSpPr>
        <p:spPr bwMode="auto">
          <a:xfrm flipH="1">
            <a:off x="2362200" y="36576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55" name="Text Box 71"/>
          <p:cNvSpPr txBox="1">
            <a:spLocks noChangeArrowheads="1"/>
          </p:cNvSpPr>
          <p:nvPr/>
        </p:nvSpPr>
        <p:spPr bwMode="auto">
          <a:xfrm>
            <a:off x="2233613" y="4191000"/>
            <a:ext cx="633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thermal</a:t>
            </a:r>
          </a:p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screen</a:t>
            </a:r>
          </a:p>
        </p:txBody>
      </p:sp>
      <p:sp>
        <p:nvSpPr>
          <p:cNvPr id="451656" name="Text Box 72"/>
          <p:cNvSpPr txBox="1">
            <a:spLocks noChangeArrowheads="1"/>
          </p:cNvSpPr>
          <p:nvPr/>
        </p:nvSpPr>
        <p:spPr bwMode="auto">
          <a:xfrm>
            <a:off x="1857375" y="35814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others</a:t>
            </a:r>
          </a:p>
        </p:txBody>
      </p:sp>
      <p:sp>
        <p:nvSpPr>
          <p:cNvPr id="451657" name="Text Box 73"/>
          <p:cNvSpPr txBox="1">
            <a:spLocks noChangeArrowheads="1"/>
          </p:cNvSpPr>
          <p:nvPr/>
        </p:nvSpPr>
        <p:spPr bwMode="auto">
          <a:xfrm>
            <a:off x="3429000" y="3748088"/>
            <a:ext cx="9191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4 liquid lines</a:t>
            </a:r>
          </a:p>
        </p:txBody>
      </p:sp>
      <p:sp>
        <p:nvSpPr>
          <p:cNvPr id="451658" name="Text Box 74"/>
          <p:cNvSpPr txBox="1">
            <a:spLocks noChangeArrowheads="1"/>
          </p:cNvSpPr>
          <p:nvPr/>
        </p:nvSpPr>
        <p:spPr bwMode="auto">
          <a:xfrm>
            <a:off x="3625850" y="5410200"/>
            <a:ext cx="798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>
                <a:solidFill>
                  <a:srgbClr val="808000"/>
                </a:solidFill>
                <a:latin typeface="Verdana" charset="0"/>
              </a:rPr>
              <a:t>4 gas lines</a:t>
            </a:r>
          </a:p>
        </p:txBody>
      </p:sp>
      <p:sp>
        <p:nvSpPr>
          <p:cNvPr id="451660" name="Text Box 76"/>
          <p:cNvSpPr txBox="1">
            <a:spLocks noChangeArrowheads="1"/>
          </p:cNvSpPr>
          <p:nvPr/>
        </p:nvSpPr>
        <p:spPr bwMode="auto">
          <a:xfrm>
            <a:off x="7467600" y="1219200"/>
            <a:ext cx="7794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condenser</a:t>
            </a:r>
          </a:p>
        </p:txBody>
      </p:sp>
      <p:sp>
        <p:nvSpPr>
          <p:cNvPr id="451661" name="Text Box 77"/>
          <p:cNvSpPr txBox="1">
            <a:spLocks noChangeArrowheads="1"/>
          </p:cNvSpPr>
          <p:nvPr/>
        </p:nvSpPr>
        <p:spPr bwMode="auto">
          <a:xfrm>
            <a:off x="7010400" y="19050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liquid</a:t>
            </a:r>
          </a:p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tank</a:t>
            </a:r>
          </a:p>
        </p:txBody>
      </p:sp>
      <p:sp>
        <p:nvSpPr>
          <p:cNvPr id="451662" name="Line 78"/>
          <p:cNvSpPr>
            <a:spLocks noChangeShapeType="1"/>
          </p:cNvSpPr>
          <p:nvPr/>
        </p:nvSpPr>
        <p:spPr bwMode="auto">
          <a:xfrm>
            <a:off x="4343400" y="3657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3" name="Text Box 79"/>
          <p:cNvSpPr txBox="1">
            <a:spLocks noChangeArrowheads="1"/>
          </p:cNvSpPr>
          <p:nvPr/>
        </p:nvSpPr>
        <p:spPr bwMode="auto">
          <a:xfrm>
            <a:off x="2944813" y="33528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4" name="Text Box 80"/>
          <p:cNvSpPr txBox="1">
            <a:spLocks noChangeArrowheads="1"/>
          </p:cNvSpPr>
          <p:nvPr/>
        </p:nvSpPr>
        <p:spPr bwMode="auto">
          <a:xfrm>
            <a:off x="4495800" y="5181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665" name="Text Box 81"/>
          <p:cNvSpPr txBox="1">
            <a:spLocks noChangeArrowheads="1"/>
          </p:cNvSpPr>
          <p:nvPr/>
        </p:nvSpPr>
        <p:spPr bwMode="auto">
          <a:xfrm>
            <a:off x="4495800" y="3657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6" name="Line 82"/>
          <p:cNvSpPr>
            <a:spLocks noChangeShapeType="1"/>
          </p:cNvSpPr>
          <p:nvPr/>
        </p:nvSpPr>
        <p:spPr bwMode="auto">
          <a:xfrm>
            <a:off x="7315200" y="3733800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7" name="Line 83"/>
          <p:cNvSpPr>
            <a:spLocks noChangeShapeType="1"/>
          </p:cNvSpPr>
          <p:nvPr/>
        </p:nvSpPr>
        <p:spPr bwMode="auto">
          <a:xfrm flipV="1">
            <a:off x="7848600" y="5257800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8" name="Rectangle 84"/>
          <p:cNvSpPr>
            <a:spLocks noChangeArrowheads="1"/>
          </p:cNvSpPr>
          <p:nvPr/>
        </p:nvSpPr>
        <p:spPr bwMode="auto">
          <a:xfrm>
            <a:off x="5334000" y="4953000"/>
            <a:ext cx="3048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9" name="Freeform 85"/>
          <p:cNvSpPr>
            <a:spLocks/>
          </p:cNvSpPr>
          <p:nvPr/>
        </p:nvSpPr>
        <p:spPr bwMode="auto">
          <a:xfrm>
            <a:off x="5364163" y="5002213"/>
            <a:ext cx="198437" cy="23653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0" name="Line 86"/>
          <p:cNvSpPr>
            <a:spLocks noChangeShapeType="1"/>
          </p:cNvSpPr>
          <p:nvPr/>
        </p:nvSpPr>
        <p:spPr bwMode="auto">
          <a:xfrm>
            <a:off x="5486400" y="43434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1" name="Line 87"/>
          <p:cNvSpPr>
            <a:spLocks noChangeShapeType="1"/>
          </p:cNvSpPr>
          <p:nvPr/>
        </p:nvSpPr>
        <p:spPr bwMode="auto">
          <a:xfrm>
            <a:off x="5486400" y="52578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2" name="Text Box 88"/>
          <p:cNvSpPr txBox="1">
            <a:spLocks noChangeArrowheads="1"/>
          </p:cNvSpPr>
          <p:nvPr/>
        </p:nvSpPr>
        <p:spPr bwMode="auto">
          <a:xfrm>
            <a:off x="5562600" y="4953000"/>
            <a:ext cx="611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dummy</a:t>
            </a:r>
          </a:p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load</a:t>
            </a:r>
          </a:p>
        </p:txBody>
      </p:sp>
      <p:sp>
        <p:nvSpPr>
          <p:cNvPr id="451673" name="Line 89"/>
          <p:cNvSpPr>
            <a:spLocks noChangeShapeType="1"/>
          </p:cNvSpPr>
          <p:nvPr/>
        </p:nvSpPr>
        <p:spPr bwMode="auto">
          <a:xfrm flipH="1">
            <a:off x="1066800" y="3962400"/>
            <a:ext cx="381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90"/>
          <p:cNvGrpSpPr>
            <a:grpSpLocks/>
          </p:cNvGrpSpPr>
          <p:nvPr/>
        </p:nvGrpSpPr>
        <p:grpSpPr bwMode="auto">
          <a:xfrm>
            <a:off x="1219200" y="3838575"/>
            <a:ext cx="152400" cy="200025"/>
            <a:chOff x="2736" y="2857"/>
            <a:chExt cx="288" cy="197"/>
          </a:xfrm>
        </p:grpSpPr>
        <p:sp>
          <p:nvSpPr>
            <p:cNvPr id="451675" name="Line 91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6" name="Line 92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7" name="AutoShape 93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8" name="AutoShape 94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80" name="Rectangle 96"/>
          <p:cNvSpPr>
            <a:spLocks noChangeArrowheads="1"/>
          </p:cNvSpPr>
          <p:nvPr/>
        </p:nvSpPr>
        <p:spPr bwMode="auto">
          <a:xfrm>
            <a:off x="6465888" y="4176713"/>
            <a:ext cx="304800" cy="304800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2" name="Line 98"/>
          <p:cNvSpPr>
            <a:spLocks noChangeShapeType="1"/>
          </p:cNvSpPr>
          <p:nvPr/>
        </p:nvSpPr>
        <p:spPr bwMode="auto">
          <a:xfrm>
            <a:off x="6781800" y="4329113"/>
            <a:ext cx="457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6" name="Text Box 102"/>
          <p:cNvSpPr txBox="1">
            <a:spLocks noChangeArrowheads="1"/>
          </p:cNvSpPr>
          <p:nvPr/>
        </p:nvSpPr>
        <p:spPr bwMode="auto">
          <a:xfrm>
            <a:off x="6454777" y="3962400"/>
            <a:ext cx="5730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solidFill>
                  <a:srgbClr val="333399"/>
                </a:solidFill>
                <a:latin typeface="Verdana" charset="0"/>
              </a:rPr>
              <a:t>Heater</a:t>
            </a:r>
            <a:endParaRPr lang="en-US" sz="800" b="1" dirty="0">
              <a:solidFill>
                <a:srgbClr val="333399"/>
              </a:solidFill>
              <a:latin typeface="Verdana" charset="0"/>
            </a:endParaRPr>
          </a:p>
        </p:txBody>
      </p:sp>
      <p:grpSp>
        <p:nvGrpSpPr>
          <p:cNvPr id="11" name="Group 103"/>
          <p:cNvGrpSpPr>
            <a:grpSpLocks noChangeAspect="1"/>
          </p:cNvGrpSpPr>
          <p:nvPr/>
        </p:nvGrpSpPr>
        <p:grpSpPr bwMode="auto">
          <a:xfrm rot="5400000">
            <a:off x="7242968" y="2815432"/>
            <a:ext cx="192088" cy="352425"/>
            <a:chOff x="3456" y="2256"/>
            <a:chExt cx="279" cy="510"/>
          </a:xfrm>
        </p:grpSpPr>
        <p:sp>
          <p:nvSpPr>
            <p:cNvPr id="451688" name="Line 104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89" name="AutoShape 105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0" name="AutoShape 106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1" name="Rectangle 107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08"/>
          <p:cNvGrpSpPr>
            <a:grpSpLocks/>
          </p:cNvGrpSpPr>
          <p:nvPr/>
        </p:nvGrpSpPr>
        <p:grpSpPr bwMode="auto">
          <a:xfrm rot="5400000">
            <a:off x="5434013" y="5462587"/>
            <a:ext cx="152400" cy="200025"/>
            <a:chOff x="2736" y="2857"/>
            <a:chExt cx="288" cy="197"/>
          </a:xfrm>
        </p:grpSpPr>
        <p:sp>
          <p:nvSpPr>
            <p:cNvPr id="451693" name="Line 109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4" name="Line 110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5" name="AutoShape 111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01" name="Line 117"/>
          <p:cNvSpPr>
            <a:spLocks noChangeShapeType="1"/>
          </p:cNvSpPr>
          <p:nvPr/>
        </p:nvSpPr>
        <p:spPr bwMode="auto">
          <a:xfrm>
            <a:off x="3352800" y="5229225"/>
            <a:ext cx="0" cy="6858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2" name="Line 118"/>
          <p:cNvSpPr>
            <a:spLocks noChangeShapeType="1"/>
          </p:cNvSpPr>
          <p:nvPr/>
        </p:nvSpPr>
        <p:spPr bwMode="auto">
          <a:xfrm flipH="1">
            <a:off x="2971800" y="54578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3" name="Line 119"/>
          <p:cNvSpPr>
            <a:spLocks noChangeShapeType="1"/>
          </p:cNvSpPr>
          <p:nvPr/>
        </p:nvSpPr>
        <p:spPr bwMode="auto">
          <a:xfrm flipH="1">
            <a:off x="2971800" y="56864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4" name="Line 120"/>
          <p:cNvSpPr>
            <a:spLocks noChangeShapeType="1"/>
          </p:cNvSpPr>
          <p:nvPr/>
        </p:nvSpPr>
        <p:spPr bwMode="auto">
          <a:xfrm flipH="1">
            <a:off x="1828800" y="5915025"/>
            <a:ext cx="1524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5" name="Line 121"/>
          <p:cNvSpPr>
            <a:spLocks noChangeShapeType="1"/>
          </p:cNvSpPr>
          <p:nvPr/>
        </p:nvSpPr>
        <p:spPr bwMode="auto">
          <a:xfrm flipH="1">
            <a:off x="2971800" y="52292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2"/>
          <p:cNvGrpSpPr>
            <a:grpSpLocks noChangeAspect="1"/>
          </p:cNvGrpSpPr>
          <p:nvPr/>
        </p:nvGrpSpPr>
        <p:grpSpPr bwMode="auto">
          <a:xfrm>
            <a:off x="1524000" y="5486400"/>
            <a:ext cx="304800" cy="285750"/>
            <a:chOff x="1776" y="2850"/>
            <a:chExt cx="288" cy="270"/>
          </a:xfrm>
        </p:grpSpPr>
        <p:sp>
          <p:nvSpPr>
            <p:cNvPr id="451707" name="Line 123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8" name="Line 124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9" name="AutoShape 125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0" name="AutoShape 126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1" name="AutoShape 127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12" name="Line 128"/>
          <p:cNvSpPr>
            <a:spLocks noChangeShapeType="1"/>
          </p:cNvSpPr>
          <p:nvPr/>
        </p:nvSpPr>
        <p:spPr bwMode="auto">
          <a:xfrm>
            <a:off x="1828800" y="5715000"/>
            <a:ext cx="1524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3" name="Line 129"/>
          <p:cNvSpPr>
            <a:spLocks noChangeShapeType="1"/>
          </p:cNvSpPr>
          <p:nvPr/>
        </p:nvSpPr>
        <p:spPr bwMode="auto">
          <a:xfrm>
            <a:off x="1981200" y="5715000"/>
            <a:ext cx="0" cy="228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4" name="Freeform 130"/>
          <p:cNvSpPr>
            <a:spLocks/>
          </p:cNvSpPr>
          <p:nvPr/>
        </p:nvSpPr>
        <p:spPr bwMode="auto">
          <a:xfrm>
            <a:off x="762000" y="5105400"/>
            <a:ext cx="762000" cy="622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4"/>
              </a:cxn>
              <a:cxn ang="0">
                <a:pos x="48" y="240"/>
              </a:cxn>
              <a:cxn ang="0">
                <a:pos x="96" y="336"/>
              </a:cxn>
              <a:cxn ang="0">
                <a:pos x="192" y="336"/>
              </a:cxn>
              <a:cxn ang="0">
                <a:pos x="288" y="384"/>
              </a:cxn>
              <a:cxn ang="0">
                <a:pos x="384" y="384"/>
              </a:cxn>
              <a:cxn ang="0">
                <a:pos x="480" y="384"/>
              </a:cxn>
            </a:cxnLst>
            <a:rect l="0" t="0" r="r" b="b"/>
            <a:pathLst>
              <a:path w="480" h="392">
                <a:moveTo>
                  <a:pt x="0" y="0"/>
                </a:moveTo>
                <a:cubicBezTo>
                  <a:pt x="20" y="52"/>
                  <a:pt x="40" y="104"/>
                  <a:pt x="48" y="144"/>
                </a:cubicBezTo>
                <a:cubicBezTo>
                  <a:pt x="56" y="184"/>
                  <a:pt x="40" y="208"/>
                  <a:pt x="48" y="240"/>
                </a:cubicBezTo>
                <a:cubicBezTo>
                  <a:pt x="56" y="272"/>
                  <a:pt x="72" y="320"/>
                  <a:pt x="96" y="336"/>
                </a:cubicBezTo>
                <a:cubicBezTo>
                  <a:pt x="120" y="352"/>
                  <a:pt x="160" y="328"/>
                  <a:pt x="192" y="336"/>
                </a:cubicBezTo>
                <a:cubicBezTo>
                  <a:pt x="224" y="344"/>
                  <a:pt x="256" y="376"/>
                  <a:pt x="288" y="384"/>
                </a:cubicBezTo>
                <a:cubicBezTo>
                  <a:pt x="320" y="392"/>
                  <a:pt x="352" y="384"/>
                  <a:pt x="384" y="384"/>
                </a:cubicBezTo>
                <a:cubicBezTo>
                  <a:pt x="416" y="384"/>
                  <a:pt x="464" y="384"/>
                  <a:pt x="480" y="384"/>
                </a:cubicBezTo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5" name="Freeform 131"/>
          <p:cNvSpPr>
            <a:spLocks/>
          </p:cNvSpPr>
          <p:nvPr/>
        </p:nvSpPr>
        <p:spPr bwMode="auto">
          <a:xfrm>
            <a:off x="838200" y="3962400"/>
            <a:ext cx="238125" cy="779463"/>
          </a:xfrm>
          <a:custGeom>
            <a:avLst/>
            <a:gdLst/>
            <a:ahLst/>
            <a:cxnLst>
              <a:cxn ang="0">
                <a:pos x="0" y="155"/>
              </a:cxn>
              <a:cxn ang="0">
                <a:pos x="29" y="134"/>
              </a:cxn>
              <a:cxn ang="0">
                <a:pos x="29" y="91"/>
              </a:cxn>
              <a:cxn ang="0">
                <a:pos x="86" y="91"/>
              </a:cxn>
              <a:cxn ang="0">
                <a:pos x="115" y="49"/>
              </a:cxn>
              <a:cxn ang="0">
                <a:pos x="202" y="49"/>
              </a:cxn>
              <a:cxn ang="0">
                <a:pos x="230" y="7"/>
              </a:cxn>
              <a:cxn ang="0">
                <a:pos x="294" y="5"/>
              </a:cxn>
            </a:cxnLst>
            <a:rect l="0" t="0" r="r" b="b"/>
            <a:pathLst>
              <a:path w="294" h="155">
                <a:moveTo>
                  <a:pt x="0" y="155"/>
                </a:moveTo>
                <a:cubicBezTo>
                  <a:pt x="12" y="150"/>
                  <a:pt x="24" y="144"/>
                  <a:pt x="29" y="134"/>
                </a:cubicBezTo>
                <a:cubicBezTo>
                  <a:pt x="34" y="123"/>
                  <a:pt x="19" y="98"/>
                  <a:pt x="29" y="91"/>
                </a:cubicBezTo>
                <a:cubicBezTo>
                  <a:pt x="38" y="84"/>
                  <a:pt x="72" y="98"/>
                  <a:pt x="86" y="91"/>
                </a:cubicBezTo>
                <a:cubicBezTo>
                  <a:pt x="101" y="84"/>
                  <a:pt x="96" y="56"/>
                  <a:pt x="115" y="49"/>
                </a:cubicBezTo>
                <a:cubicBezTo>
                  <a:pt x="134" y="42"/>
                  <a:pt x="182" y="56"/>
                  <a:pt x="202" y="49"/>
                </a:cubicBezTo>
                <a:cubicBezTo>
                  <a:pt x="221" y="42"/>
                  <a:pt x="215" y="14"/>
                  <a:pt x="230" y="7"/>
                </a:cubicBezTo>
                <a:cubicBezTo>
                  <a:pt x="245" y="0"/>
                  <a:pt x="281" y="5"/>
                  <a:pt x="294" y="5"/>
                </a:cubicBezTo>
              </a:path>
            </a:pathLst>
          </a:custGeom>
          <a:noFill/>
          <a:ln w="9525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6" name="Text Box 132"/>
          <p:cNvSpPr txBox="1">
            <a:spLocks noChangeArrowheads="1"/>
          </p:cNvSpPr>
          <p:nvPr/>
        </p:nvSpPr>
        <p:spPr bwMode="auto">
          <a:xfrm>
            <a:off x="1447800" y="5715000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808000"/>
                </a:solidFill>
                <a:latin typeface="Verdana" charset="0"/>
              </a:rPr>
              <a:t>BPR</a:t>
            </a:r>
          </a:p>
        </p:txBody>
      </p:sp>
      <p:grpSp>
        <p:nvGrpSpPr>
          <p:cNvPr id="14" name="Group 133"/>
          <p:cNvGrpSpPr>
            <a:grpSpLocks/>
          </p:cNvGrpSpPr>
          <p:nvPr/>
        </p:nvGrpSpPr>
        <p:grpSpPr bwMode="auto">
          <a:xfrm>
            <a:off x="2743200" y="5795963"/>
            <a:ext cx="152400" cy="200025"/>
            <a:chOff x="2736" y="2857"/>
            <a:chExt cx="288" cy="197"/>
          </a:xfrm>
        </p:grpSpPr>
        <p:sp>
          <p:nvSpPr>
            <p:cNvPr id="451718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9" name="Line 135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0" name="AutoShape 136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1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22" name="Line 138"/>
          <p:cNvSpPr>
            <a:spLocks noChangeShapeType="1"/>
          </p:cNvSpPr>
          <p:nvPr/>
        </p:nvSpPr>
        <p:spPr bwMode="auto">
          <a:xfrm flipH="1">
            <a:off x="2971800" y="55673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3" name="Line 139"/>
          <p:cNvSpPr>
            <a:spLocks noChangeShapeType="1"/>
          </p:cNvSpPr>
          <p:nvPr/>
        </p:nvSpPr>
        <p:spPr bwMode="auto">
          <a:xfrm flipH="1">
            <a:off x="2971800" y="53387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4" name="Line 140"/>
          <p:cNvSpPr>
            <a:spLocks noChangeShapeType="1"/>
          </p:cNvSpPr>
          <p:nvPr/>
        </p:nvSpPr>
        <p:spPr bwMode="auto">
          <a:xfrm flipH="1">
            <a:off x="2971800" y="57959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5" name="Text Box 141"/>
          <p:cNvSpPr txBox="1">
            <a:spLocks noChangeArrowheads="1"/>
          </p:cNvSpPr>
          <p:nvPr/>
        </p:nvSpPr>
        <p:spPr bwMode="auto">
          <a:xfrm>
            <a:off x="2452688" y="5110163"/>
            <a:ext cx="4619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pixel</a:t>
            </a:r>
          </a:p>
        </p:txBody>
      </p:sp>
      <p:sp>
        <p:nvSpPr>
          <p:cNvPr id="451726" name="Text Box 142"/>
          <p:cNvSpPr txBox="1">
            <a:spLocks noChangeArrowheads="1"/>
          </p:cNvSpPr>
          <p:nvPr/>
        </p:nvSpPr>
        <p:spPr bwMode="auto">
          <a:xfrm>
            <a:off x="2281238" y="5429250"/>
            <a:ext cx="619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6 X SCT</a:t>
            </a:r>
          </a:p>
        </p:txBody>
      </p:sp>
      <p:sp>
        <p:nvSpPr>
          <p:cNvPr id="451728" name="Text Box 144"/>
          <p:cNvSpPr txBox="1">
            <a:spLocks noChangeArrowheads="1"/>
          </p:cNvSpPr>
          <p:nvPr/>
        </p:nvSpPr>
        <p:spPr bwMode="auto">
          <a:xfrm>
            <a:off x="2514600" y="594836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729" name="Text Box 145"/>
          <p:cNvSpPr txBox="1">
            <a:spLocks noChangeArrowheads="1"/>
          </p:cNvSpPr>
          <p:nvPr/>
        </p:nvSpPr>
        <p:spPr bwMode="auto">
          <a:xfrm>
            <a:off x="6400800" y="28956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grpSp>
        <p:nvGrpSpPr>
          <p:cNvPr id="15" name="Group 166"/>
          <p:cNvGrpSpPr>
            <a:grpSpLocks/>
          </p:cNvGrpSpPr>
          <p:nvPr/>
        </p:nvGrpSpPr>
        <p:grpSpPr bwMode="auto">
          <a:xfrm>
            <a:off x="5410200" y="4519613"/>
            <a:ext cx="287338" cy="152400"/>
            <a:chOff x="3696" y="1743"/>
            <a:chExt cx="181" cy="96"/>
          </a:xfrm>
        </p:grpSpPr>
        <p:grpSp>
          <p:nvGrpSpPr>
            <p:cNvPr id="16" name="Group 167"/>
            <p:cNvGrpSpPr>
              <a:grpSpLocks/>
            </p:cNvGrpSpPr>
            <p:nvPr/>
          </p:nvGrpSpPr>
          <p:grpSpPr bwMode="auto">
            <a:xfrm rot="5400000">
              <a:off x="3711" y="1728"/>
              <a:ext cx="96" cy="126"/>
              <a:chOff x="2736" y="2857"/>
              <a:chExt cx="288" cy="197"/>
            </a:xfrm>
          </p:grpSpPr>
          <p:sp>
            <p:nvSpPr>
              <p:cNvPr id="451752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2880" y="2862"/>
                <a:ext cx="0" cy="12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3" name="Line 169"/>
              <p:cNvSpPr>
                <a:spLocks noChangeAspect="1" noChangeShapeType="1"/>
              </p:cNvSpPr>
              <p:nvPr/>
            </p:nvSpPr>
            <p:spPr bwMode="auto">
              <a:xfrm>
                <a:off x="2784" y="2857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4" name="AutoShape 170"/>
              <p:cNvSpPr>
                <a:spLocks noChangeAspect="1" noChangeArrowheads="1"/>
              </p:cNvSpPr>
              <p:nvPr/>
            </p:nvSpPr>
            <p:spPr bwMode="auto">
              <a:xfrm rot="-5400000">
                <a:off x="2880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5" name="AutoShape 171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2736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1756" name="Rectangle 172"/>
            <p:cNvSpPr>
              <a:spLocks noChangeArrowheads="1"/>
            </p:cNvSpPr>
            <p:nvPr/>
          </p:nvSpPr>
          <p:spPr bwMode="auto">
            <a:xfrm>
              <a:off x="3817" y="1759"/>
              <a:ext cx="60" cy="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451768" name="Rectangle 184"/>
          <p:cNvSpPr>
            <a:spLocks noChangeArrowheads="1"/>
          </p:cNvSpPr>
          <p:nvPr/>
        </p:nvSpPr>
        <p:spPr bwMode="auto">
          <a:xfrm rot="2700000">
            <a:off x="6096000" y="4210050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86"/>
          <p:cNvGrpSpPr>
            <a:grpSpLocks/>
          </p:cNvGrpSpPr>
          <p:nvPr/>
        </p:nvGrpSpPr>
        <p:grpSpPr bwMode="auto">
          <a:xfrm>
            <a:off x="7620000" y="1447800"/>
            <a:ext cx="304800" cy="304800"/>
            <a:chOff x="4800" y="528"/>
            <a:chExt cx="192" cy="192"/>
          </a:xfrm>
        </p:grpSpPr>
        <p:sp>
          <p:nvSpPr>
            <p:cNvPr id="451771" name="Rectangle 187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72" name="Line 188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75" name="Rectangle 191"/>
          <p:cNvSpPr>
            <a:spLocks noChangeArrowheads="1"/>
          </p:cNvSpPr>
          <p:nvPr/>
        </p:nvSpPr>
        <p:spPr bwMode="auto">
          <a:xfrm rot="2700000">
            <a:off x="3886200" y="3971925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205"/>
          <p:cNvGrpSpPr>
            <a:grpSpLocks noChangeAspect="1"/>
          </p:cNvGrpSpPr>
          <p:nvPr/>
        </p:nvGrpSpPr>
        <p:grpSpPr bwMode="auto">
          <a:xfrm>
            <a:off x="3505200" y="4038600"/>
            <a:ext cx="246063" cy="415925"/>
            <a:chOff x="816" y="912"/>
            <a:chExt cx="240" cy="406"/>
          </a:xfrm>
        </p:grpSpPr>
        <p:sp>
          <p:nvSpPr>
            <p:cNvPr id="451790" name="Oval 206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1" name="Line 207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2" name="Rectangle 208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3" name="Line 209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4" name="Line 210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211"/>
          <p:cNvGrpSpPr>
            <a:grpSpLocks noChangeAspect="1"/>
          </p:cNvGrpSpPr>
          <p:nvPr/>
        </p:nvGrpSpPr>
        <p:grpSpPr bwMode="auto">
          <a:xfrm>
            <a:off x="5715000" y="4286250"/>
            <a:ext cx="246063" cy="415925"/>
            <a:chOff x="816" y="912"/>
            <a:chExt cx="240" cy="406"/>
          </a:xfrm>
        </p:grpSpPr>
        <p:sp>
          <p:nvSpPr>
            <p:cNvPr id="451796" name="Oval 212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7" name="Line 213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8" name="Rectangle 214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9" name="Line 215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0" name="Line 216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51818" name="Picture 234" descr="ID_Sequence_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495800"/>
            <a:ext cx="1371600" cy="844550"/>
          </a:xfrm>
          <a:prstGeom prst="rect">
            <a:avLst/>
          </a:prstGeom>
          <a:noFill/>
        </p:spPr>
      </p:pic>
      <p:sp>
        <p:nvSpPr>
          <p:cNvPr id="189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6096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kern="0" dirty="0" smtClean="0">
                <a:latin typeface="+mn-lt"/>
              </a:rPr>
              <a:t>A gravity driven circulation (thermosiphon) could be a solution. 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kern="0" dirty="0" smtClean="0">
                <a:latin typeface="+mn-lt"/>
              </a:rPr>
              <a:t>The thermo-siphon solution could provide: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kern="0" dirty="0" smtClean="0">
                <a:latin typeface="+mn-lt"/>
              </a:rPr>
              <a:t>Reliability: no active component in the system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kern="0" dirty="0" smtClean="0">
                <a:latin typeface="+mn-lt"/>
              </a:rPr>
              <a:t>Cleanliness: no wear of components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kern="0" dirty="0" smtClean="0">
                <a:latin typeface="+mn-lt"/>
              </a:rPr>
              <a:t>Leaks: reduction of connection points and no vibrations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400" kern="0" dirty="0" smtClean="0">
              <a:latin typeface="+mn-lt"/>
            </a:endParaRPr>
          </a:p>
        </p:txBody>
      </p:sp>
      <p:sp>
        <p:nvSpPr>
          <p:cNvPr id="190" name="Line 19"/>
          <p:cNvSpPr>
            <a:spLocks noChangeShapeType="1"/>
          </p:cNvSpPr>
          <p:nvPr/>
        </p:nvSpPr>
        <p:spPr bwMode="auto">
          <a:xfrm flipH="1">
            <a:off x="7924800" y="1600200"/>
            <a:ext cx="304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1" name="Line 19"/>
          <p:cNvSpPr>
            <a:spLocks noChangeShapeType="1"/>
          </p:cNvSpPr>
          <p:nvPr/>
        </p:nvSpPr>
        <p:spPr bwMode="auto">
          <a:xfrm flipH="1">
            <a:off x="7924800" y="1524000"/>
            <a:ext cx="304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med" len="med"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2" name="Text Box 75"/>
          <p:cNvSpPr txBox="1">
            <a:spLocks noChangeArrowheads="1"/>
          </p:cNvSpPr>
          <p:nvPr/>
        </p:nvSpPr>
        <p:spPr bwMode="auto">
          <a:xfrm>
            <a:off x="7924800" y="990600"/>
            <a:ext cx="11777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 smtClean="0">
                <a:solidFill>
                  <a:srgbClr val="808000"/>
                </a:solidFill>
                <a:latin typeface="Verdana" charset="0"/>
              </a:rPr>
              <a:t>Low temperature</a:t>
            </a:r>
          </a:p>
          <a:p>
            <a:pPr algn="ctr"/>
            <a:r>
              <a:rPr lang="en-US" sz="800" b="1" dirty="0" smtClean="0">
                <a:solidFill>
                  <a:srgbClr val="808000"/>
                </a:solidFill>
                <a:latin typeface="Verdana" charset="0"/>
              </a:rPr>
              <a:t>Chiller</a:t>
            </a:r>
            <a:endParaRPr lang="en-US" sz="800" b="1" dirty="0">
              <a:solidFill>
                <a:srgbClr val="808000"/>
              </a:solidFill>
              <a:latin typeface="Verdana" charset="0"/>
            </a:endParaRPr>
          </a:p>
        </p:txBody>
      </p:sp>
      <p:sp>
        <p:nvSpPr>
          <p:cNvPr id="193" name="Line 78"/>
          <p:cNvSpPr>
            <a:spLocks noChangeShapeType="1"/>
          </p:cNvSpPr>
          <p:nvPr/>
        </p:nvSpPr>
        <p:spPr bwMode="auto">
          <a:xfrm>
            <a:off x="6248400" y="3429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85"/>
          <p:cNvSpPr>
            <a:spLocks/>
          </p:cNvSpPr>
          <p:nvPr/>
        </p:nvSpPr>
        <p:spPr bwMode="auto">
          <a:xfrm>
            <a:off x="6507163" y="4191000"/>
            <a:ext cx="198437" cy="23653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Text Box 74"/>
          <p:cNvSpPr txBox="1">
            <a:spLocks noChangeArrowheads="1"/>
          </p:cNvSpPr>
          <p:nvPr/>
        </p:nvSpPr>
        <p:spPr bwMode="auto">
          <a:xfrm>
            <a:off x="3810000" y="4748545"/>
            <a:ext cx="4921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UX15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6" name="Text Box 74"/>
          <p:cNvSpPr txBox="1">
            <a:spLocks noChangeArrowheads="1"/>
          </p:cNvSpPr>
          <p:nvPr/>
        </p:nvSpPr>
        <p:spPr bwMode="auto">
          <a:xfrm>
            <a:off x="4386619" y="4737556"/>
            <a:ext cx="566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USA15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7" name="Text Box 74"/>
          <p:cNvSpPr txBox="1">
            <a:spLocks noChangeArrowheads="1"/>
          </p:cNvSpPr>
          <p:nvPr/>
        </p:nvSpPr>
        <p:spPr bwMode="auto">
          <a:xfrm>
            <a:off x="8196841" y="3488949"/>
            <a:ext cx="566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USA15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8" name="Text Box 74"/>
          <p:cNvSpPr txBox="1">
            <a:spLocks noChangeArrowheads="1"/>
          </p:cNvSpPr>
          <p:nvPr/>
        </p:nvSpPr>
        <p:spPr bwMode="auto">
          <a:xfrm>
            <a:off x="8151912" y="3104762"/>
            <a:ext cx="62198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Surface</a:t>
            </a:r>
            <a:endParaRPr lang="en-US" sz="800" b="1" dirty="0">
              <a:latin typeface="Verdana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A low efficiency cycle</a:t>
            </a:r>
            <a:endParaRPr lang="en-US" sz="3200" b="1" dirty="0">
              <a:solidFill>
                <a:srgbClr val="B63E3E"/>
              </a:solidFill>
            </a:endParaRP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57200" y="1129534"/>
            <a:ext cx="8229600" cy="5347466"/>
            <a:chOff x="0" y="1114425"/>
            <a:chExt cx="8839200" cy="5743575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114425"/>
              <a:ext cx="8839200" cy="574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3876675" y="3705225"/>
              <a:ext cx="1609725" cy="1047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 flipV="1">
              <a:off x="3886200" y="2181225"/>
              <a:ext cx="0" cy="1524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3886200" y="2190750"/>
              <a:ext cx="8382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 flipH="1">
              <a:off x="4705350" y="1700213"/>
              <a:ext cx="11113" cy="49053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9"/>
            <p:cNvSpPr>
              <a:spLocks noChangeShapeType="1"/>
            </p:cNvSpPr>
            <p:nvPr/>
          </p:nvSpPr>
          <p:spPr bwMode="auto">
            <a:xfrm flipH="1">
              <a:off x="3635375" y="1700213"/>
              <a:ext cx="108108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 flipH="1">
              <a:off x="2667000" y="1700213"/>
              <a:ext cx="968375" cy="28241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1"/>
            <p:cNvSpPr>
              <a:spLocks noChangeShapeType="1"/>
            </p:cNvSpPr>
            <p:nvPr/>
          </p:nvSpPr>
          <p:spPr bwMode="auto">
            <a:xfrm>
              <a:off x="7315200" y="4191000"/>
              <a:ext cx="0" cy="381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2"/>
            <p:cNvSpPr>
              <a:spLocks noChangeShapeType="1"/>
            </p:cNvSpPr>
            <p:nvPr/>
          </p:nvSpPr>
          <p:spPr bwMode="auto">
            <a:xfrm flipH="1">
              <a:off x="4572000" y="4533900"/>
              <a:ext cx="27432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 flipH="1">
              <a:off x="2667000" y="4533900"/>
              <a:ext cx="19050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5486400" y="3810000"/>
              <a:ext cx="1828800" cy="381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2286000" y="4419600"/>
              <a:ext cx="363632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  <a:latin typeface="+mj-lt"/>
                </a:rPr>
                <a:t>A</a:t>
              </a: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3276600" y="1628775"/>
              <a:ext cx="303213" cy="561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  <a:latin typeface="+mj-lt"/>
                </a:rPr>
                <a:t>B</a:t>
              </a: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4724400" y="1524000"/>
              <a:ext cx="332991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  <a:latin typeface="+mj-lt"/>
                </a:rPr>
                <a:t>C</a:t>
              </a: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4724400" y="2057400"/>
              <a:ext cx="346926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  <a:latin typeface="+mj-lt"/>
                </a:rPr>
                <a:t>D</a:t>
              </a: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>
              <a:off x="3581400" y="3657600"/>
              <a:ext cx="320279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 dirty="0">
                  <a:solidFill>
                    <a:srgbClr val="FF0000"/>
                  </a:solidFill>
                  <a:latin typeface="+mj-lt"/>
                </a:rPr>
                <a:t>E</a:t>
              </a:r>
            </a:p>
          </p:txBody>
        </p:sp>
        <p:sp>
          <p:nvSpPr>
            <p:cNvPr id="32" name="Text Box 20"/>
            <p:cNvSpPr txBox="1">
              <a:spLocks noChangeArrowheads="1"/>
            </p:cNvSpPr>
            <p:nvPr/>
          </p:nvSpPr>
          <p:spPr bwMode="auto">
            <a:xfrm>
              <a:off x="7391400" y="3962400"/>
              <a:ext cx="309169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 dirty="0">
                  <a:solidFill>
                    <a:srgbClr val="FF0000"/>
                  </a:solidFill>
                  <a:latin typeface="+mj-lt"/>
                </a:rPr>
                <a:t>F</a:t>
              </a:r>
            </a:p>
          </p:txBody>
        </p:sp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4583289" y="3747911"/>
              <a:ext cx="402008" cy="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400" dirty="0" smtClean="0">
                  <a:solidFill>
                    <a:schemeClr val="accent6"/>
                  </a:solidFill>
                  <a:latin typeface="+mj-lt"/>
                </a:rPr>
                <a:t>E</a:t>
              </a:r>
              <a:r>
                <a:rPr lang="fr-FR" sz="1400" baseline="-25000" dirty="0" smtClean="0">
                  <a:solidFill>
                    <a:schemeClr val="accent6"/>
                  </a:solidFill>
                  <a:latin typeface="+mj-lt"/>
                </a:rPr>
                <a:t>1</a:t>
              </a:r>
              <a:endParaRPr lang="fr-FR" sz="1400" baseline="-25000" dirty="0">
                <a:solidFill>
                  <a:schemeClr val="accent6"/>
                </a:solidFill>
                <a:latin typeface="+mj-lt"/>
              </a:endParaRPr>
            </a:p>
          </p:txBody>
        </p:sp>
      </p:grpSp>
      <p:cxnSp>
        <p:nvCxnSpPr>
          <p:cNvPr id="35" name="Straight Connector 34"/>
          <p:cNvCxnSpPr>
            <a:stCxn id="30" idx="1"/>
          </p:cNvCxnSpPr>
          <p:nvPr/>
        </p:nvCxnSpPr>
        <p:spPr bwMode="auto">
          <a:xfrm rot="10800000" flipH="1" flipV="1">
            <a:off x="4855778" y="2161364"/>
            <a:ext cx="21021" cy="14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P&amp;I of the installation</a:t>
            </a:r>
            <a:endParaRPr lang="en-US" sz="3200" b="1" dirty="0">
              <a:solidFill>
                <a:srgbClr val="B63E3E"/>
              </a:solidFill>
            </a:endParaRPr>
          </a:p>
        </p:txBody>
      </p:sp>
      <p:pic>
        <p:nvPicPr>
          <p:cNvPr id="5" name="Picture 4" descr="Thermosiphon_229.0_v0_DRAFT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3400" y="972186"/>
            <a:ext cx="7832724" cy="5537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1676400"/>
            <a:ext cx="1993004" cy="5333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400" dirty="0" smtClean="0">
                <a:latin typeface="+mj-lt"/>
              </a:rPr>
              <a:t>-55 °C = 400 mbar</a:t>
            </a:r>
          </a:p>
          <a:p>
            <a:r>
              <a:rPr lang="en-US" sz="1400" dirty="0" smtClean="0">
                <a:latin typeface="+mj-lt"/>
              </a:rPr>
              <a:t>-67 °C = 200 mbar</a:t>
            </a:r>
          </a:p>
          <a:p>
            <a:endParaRPr lang="en-US" sz="1400" dirty="0" smtClean="0">
              <a:latin typeface="+mj-lt"/>
            </a:endParaRPr>
          </a:p>
          <a:p>
            <a:endParaRPr lang="en-US" sz="1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400" dirty="0" smtClean="0">
                <a:latin typeface="+mj-lt"/>
              </a:rPr>
              <a:t>-40 °C = 850 mbar</a:t>
            </a:r>
          </a:p>
          <a:p>
            <a:r>
              <a:rPr lang="en-US" sz="1400" dirty="0" smtClean="0">
                <a:latin typeface="+mj-lt"/>
              </a:rPr>
              <a:t>-30 °C = 1300 mbar</a:t>
            </a:r>
          </a:p>
          <a:p>
            <a:r>
              <a:rPr lang="en-US" sz="1400" dirty="0" smtClean="0">
                <a:latin typeface="+mj-lt"/>
              </a:rPr>
              <a:t>-25 °C = 1670 mbar</a:t>
            </a:r>
          </a:p>
          <a:p>
            <a:endParaRPr lang="en-US" sz="14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3048000"/>
            <a:ext cx="2514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400" dirty="0" smtClean="0">
                <a:latin typeface="+mj-lt"/>
              </a:rPr>
              <a:t>Return DP = 80 mbar</a:t>
            </a:r>
          </a:p>
          <a:p>
            <a:endParaRPr lang="en-US" sz="1400" dirty="0"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048000" y="5741567"/>
            <a:ext cx="1533979" cy="583033"/>
            <a:chOff x="3048000" y="5741567"/>
            <a:chExt cx="1533979" cy="583033"/>
          </a:xfrm>
        </p:grpSpPr>
        <p:sp>
          <p:nvSpPr>
            <p:cNvPr id="10" name="Right Arrow 9"/>
            <p:cNvSpPr/>
            <p:nvPr/>
          </p:nvSpPr>
          <p:spPr bwMode="auto">
            <a:xfrm rot="20149866">
              <a:off x="3286579" y="5741567"/>
              <a:ext cx="12954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10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48000" y="6019800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1400" dirty="0" smtClean="0">
                  <a:latin typeface="+mj-lt"/>
                </a:rPr>
                <a:t>2 kW</a:t>
              </a:r>
            </a:p>
            <a:p>
              <a:endParaRPr lang="en-US" sz="1400" dirty="0" smtClean="0">
                <a:latin typeface="+mj-lt"/>
              </a:endParaRPr>
            </a:p>
            <a:p>
              <a:endParaRPr lang="en-US" sz="1400" dirty="0">
                <a:latin typeface="+mj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981200" y="2617367"/>
            <a:ext cx="1666422" cy="506833"/>
            <a:chOff x="1981200" y="2617367"/>
            <a:chExt cx="1666422" cy="506833"/>
          </a:xfrm>
        </p:grpSpPr>
        <p:sp>
          <p:nvSpPr>
            <p:cNvPr id="13" name="Right Arrow 12"/>
            <p:cNvSpPr/>
            <p:nvPr/>
          </p:nvSpPr>
          <p:spPr bwMode="auto">
            <a:xfrm rot="20149866">
              <a:off x="2352222" y="2617367"/>
              <a:ext cx="12954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10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81200" y="2819400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sz="1400" dirty="0" smtClean="0">
                  <a:latin typeface="+mj-lt"/>
                </a:rPr>
                <a:t>6 kW</a:t>
              </a:r>
            </a:p>
            <a:p>
              <a:endParaRPr lang="en-US" sz="1400" dirty="0" smtClean="0">
                <a:latin typeface="+mj-lt"/>
              </a:endParaRPr>
            </a:p>
            <a:p>
              <a:endParaRPr lang="en-US" sz="1400" dirty="0">
                <a:latin typeface="+mj-lt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The project organization</a:t>
            </a:r>
            <a:endParaRPr lang="en-US" sz="3200" b="1" dirty="0">
              <a:solidFill>
                <a:srgbClr val="B63E3E"/>
              </a:solidFill>
            </a:endParaRPr>
          </a:p>
        </p:txBody>
      </p:sp>
      <p:sp>
        <p:nvSpPr>
          <p:cNvPr id="78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Alexandre </a:t>
            </a:r>
            <a:r>
              <a:rPr lang="en-US" sz="1600" kern="0" dirty="0" err="1" smtClean="0">
                <a:latin typeface="+mn-lt"/>
              </a:rPr>
              <a:t>Moraux</a:t>
            </a:r>
            <a:r>
              <a:rPr lang="en-US" sz="1600" kern="0" dirty="0" smtClean="0">
                <a:latin typeface="+mn-lt"/>
              </a:rPr>
              <a:t>, Elena Perez, Michele Battistin, Jose </a:t>
            </a:r>
            <a:r>
              <a:rPr lang="en-US" sz="1600" kern="0" dirty="0" err="1" smtClean="0">
                <a:latin typeface="+mn-lt"/>
              </a:rPr>
              <a:t>Direito</a:t>
            </a:r>
            <a:r>
              <a:rPr lang="en-US" sz="1600" kern="0" dirty="0" smtClean="0">
                <a:latin typeface="+mn-lt"/>
              </a:rPr>
              <a:t>, Jan </a:t>
            </a:r>
            <a:r>
              <a:rPr lang="en-US" sz="1600" kern="0" dirty="0" err="1" smtClean="0">
                <a:latin typeface="+mn-lt"/>
              </a:rPr>
              <a:t>Godlewski</a:t>
            </a:r>
            <a:r>
              <a:rPr lang="en-US" sz="1600" kern="0" dirty="0" smtClean="0">
                <a:latin typeface="+mn-lt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Geneva"/>
                <a:ea typeface="Geneva"/>
                <a:cs typeface="Geneva"/>
              </a:rPr>
              <a:t>Lukasz </a:t>
            </a:r>
            <a:r>
              <a:rPr lang="en-US" sz="1600" dirty="0" err="1" smtClean="0">
                <a:solidFill>
                  <a:srgbClr val="000000"/>
                </a:solidFill>
                <a:latin typeface="Geneva"/>
                <a:ea typeface="Geneva"/>
                <a:cs typeface="Geneva"/>
              </a:rPr>
              <a:t>Zwalinski</a:t>
            </a:r>
            <a:r>
              <a:rPr lang="en-US" sz="1600" dirty="0" smtClean="0">
                <a:solidFill>
                  <a:srgbClr val="000000"/>
                </a:solidFill>
                <a:latin typeface="Geneva"/>
                <a:ea typeface="Geneva"/>
                <a:cs typeface="Geneva"/>
              </a:rPr>
              <a:t>, </a:t>
            </a:r>
            <a:r>
              <a:rPr lang="en-US" sz="1600" kern="0" dirty="0" err="1" smtClean="0">
                <a:latin typeface="+mn-lt"/>
              </a:rPr>
              <a:t>Danilo</a:t>
            </a:r>
            <a:r>
              <a:rPr lang="en-US" sz="1600" kern="0" dirty="0" smtClean="0">
                <a:latin typeface="+mn-lt"/>
              </a:rPr>
              <a:t> </a:t>
            </a:r>
            <a:r>
              <a:rPr lang="en-US" sz="1600" kern="0" dirty="0" err="1" smtClean="0">
                <a:latin typeface="+mn-lt"/>
              </a:rPr>
              <a:t>Giugni</a:t>
            </a:r>
            <a:r>
              <a:rPr lang="en-US" sz="1600" kern="0" dirty="0" smtClean="0">
                <a:latin typeface="+mn-lt"/>
              </a:rPr>
              <a:t>, Antonio Romanazzi, Johan </a:t>
            </a:r>
            <a:r>
              <a:rPr lang="en-US" sz="1600" kern="0" dirty="0" smtClean="0">
                <a:latin typeface="+mn-lt"/>
              </a:rPr>
              <a:t>Bremer.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Thermo-siphon first action list: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First Workshop on thermo-siphon solutions at CERN </a:t>
            </a:r>
            <a:r>
              <a:rPr lang="en-US" sz="1600" u="sng" kern="0" dirty="0" smtClean="0">
                <a:latin typeface="+mn-lt"/>
              </a:rPr>
              <a:t>6</a:t>
            </a:r>
            <a:r>
              <a:rPr lang="en-US" sz="1600" u="sng" kern="0" baseline="30000" dirty="0" smtClean="0">
                <a:latin typeface="+mn-lt"/>
              </a:rPr>
              <a:t>th</a:t>
            </a:r>
            <a:r>
              <a:rPr lang="en-US" sz="1600" u="sng" kern="0" dirty="0" smtClean="0">
                <a:latin typeface="+mn-lt"/>
              </a:rPr>
              <a:t> July 09</a:t>
            </a:r>
            <a:r>
              <a:rPr lang="en-US" sz="1600" kern="0" dirty="0" smtClean="0">
                <a:latin typeface="+mn-lt"/>
              </a:rPr>
              <a:t>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First internal review at CERN</a:t>
            </a:r>
            <a:r>
              <a:rPr lang="en-US" sz="1600" kern="0" dirty="0" smtClean="0">
                <a:latin typeface="+mn-lt"/>
              </a:rPr>
              <a:t> 1</a:t>
            </a:r>
            <a:r>
              <a:rPr lang="en-US" sz="1600" kern="0" baseline="30000" dirty="0" smtClean="0">
                <a:latin typeface="+mn-lt"/>
              </a:rPr>
              <a:t>st</a:t>
            </a:r>
            <a:r>
              <a:rPr lang="en-US" sz="1600" kern="0" dirty="0" smtClean="0">
                <a:latin typeface="+mn-lt"/>
              </a:rPr>
              <a:t> September </a:t>
            </a:r>
            <a:r>
              <a:rPr lang="en-US" sz="1600" kern="0" dirty="0" smtClean="0">
                <a:latin typeface="+mn-lt"/>
              </a:rPr>
              <a:t>2009.</a:t>
            </a:r>
          </a:p>
          <a:p>
            <a:pPr marL="45720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Technical and economical definition of the low temperature chiller solution – </a:t>
            </a:r>
            <a:r>
              <a:rPr lang="en-US" sz="1600" u="sng" kern="0" dirty="0" smtClean="0">
                <a:latin typeface="+mn-lt"/>
              </a:rPr>
              <a:t>Visit to first possible supplier on June 29</a:t>
            </a:r>
            <a:r>
              <a:rPr lang="en-US" sz="1600" u="sng" kern="0" baseline="30000" dirty="0" smtClean="0">
                <a:latin typeface="+mn-lt"/>
              </a:rPr>
              <a:t>th</a:t>
            </a:r>
            <a:r>
              <a:rPr lang="en-US" sz="1600" kern="0" dirty="0" smtClean="0">
                <a:latin typeface="+mn-lt"/>
              </a:rPr>
              <a:t>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Provisional design of the first prototype – August 09.</a:t>
            </a:r>
          </a:p>
          <a:p>
            <a:pPr marL="45720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Presentation of the technical solution to ATLAS ID end of Sept 09.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Installation of the transfer lines in the PX15 – September 09.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Prototype assembly – Oct-Dec 09.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dirty="0" smtClean="0">
                <a:latin typeface="+mn-lt"/>
              </a:rPr>
              <a:t>Commissioning and test – Jan - March 10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There is a need/possibility of a fast and intermediate prototype to be installed with recuperation material using an high of ≈15 meters in </a:t>
            </a:r>
            <a:r>
              <a:rPr lang="en-US" sz="1600" kern="0" dirty="0" err="1" smtClean="0">
                <a:latin typeface="+mn-lt"/>
              </a:rPr>
              <a:t>bdg</a:t>
            </a:r>
            <a:r>
              <a:rPr lang="en-US" sz="1600" kern="0" dirty="0" smtClean="0">
                <a:latin typeface="+mn-lt"/>
              </a:rPr>
              <a:t> 191.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Conclusions</a:t>
            </a:r>
            <a:endParaRPr lang="en-US" sz="3200" b="1" dirty="0">
              <a:solidFill>
                <a:srgbClr val="B63E3E"/>
              </a:solidFill>
            </a:endParaRPr>
          </a:p>
        </p:txBody>
      </p:sp>
      <p:sp>
        <p:nvSpPr>
          <p:cNvPr id="78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defRPr/>
            </a:pPr>
            <a:endParaRPr lang="en-US" sz="18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Gravity driven circulation evaporative cooling systems seems a promising technology to replace the compressors in the evaporative cooling systems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It is foreseen to install a test bench in PX15; the design parameters of this test bench installation fit with ATLAS IBL cooling needs. 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We are evaluating the need to realize a very small scale test bench to validate the first design assumptions in </a:t>
            </a:r>
            <a:r>
              <a:rPr lang="en-US" sz="1800" kern="0" dirty="0" err="1" smtClean="0">
                <a:latin typeface="+mn-lt"/>
              </a:rPr>
              <a:t>bdg</a:t>
            </a:r>
            <a:r>
              <a:rPr lang="en-US" sz="1800" kern="0" dirty="0" smtClean="0">
                <a:latin typeface="+mn-lt"/>
              </a:rPr>
              <a:t> 191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Perfluorocarbon blends solutions could be adopted to the thermo-siphon to improve the performances. Azeotropicity could be a problem</a:t>
            </a:r>
            <a:r>
              <a:rPr lang="en-US" sz="1800" kern="0" dirty="0" smtClean="0">
                <a:latin typeface="+mn-lt"/>
              </a:rPr>
              <a:t>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16833</TotalTime>
  <Words>532</Words>
  <Application>Microsoft Macintosh PowerPoint</Application>
  <PresentationFormat>On-screen Show (4:3)</PresentationFormat>
  <Paragraphs>125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M. Battistin (EN/CV/DC)    1st September 2009</vt:lpstr>
      <vt:lpstr>HAUG compressors show technical limits</vt:lpstr>
      <vt:lpstr>A thermosiphon solution </vt:lpstr>
      <vt:lpstr>A low efficiency cycle</vt:lpstr>
      <vt:lpstr>P&amp;I of the installation</vt:lpstr>
      <vt:lpstr>The project organization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ST/CV Budget Review</dc:title>
  <dc:creator/>
  <cp:lastModifiedBy>Michele Battistin</cp:lastModifiedBy>
  <cp:revision>814</cp:revision>
  <dcterms:created xsi:type="dcterms:W3CDTF">2009-08-31T14:00:00Z</dcterms:created>
  <dcterms:modified xsi:type="dcterms:W3CDTF">2009-08-31T14:14:20Z</dcterms:modified>
</cp:coreProperties>
</file>