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notesSlides/notesSlide1.xml" ContentType="application/vnd.openxmlformats-officedocument.presentationml.notesSlide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gif" ContentType="image/gif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6"/>
  </p:notesMasterIdLst>
  <p:sldIdLst>
    <p:sldId id="256" r:id="rId2"/>
    <p:sldId id="265" r:id="rId3"/>
    <p:sldId id="267" r:id="rId4"/>
    <p:sldId id="269" r:id="rId5"/>
    <p:sldId id="258" r:id="rId6"/>
    <p:sldId id="257" r:id="rId7"/>
    <p:sldId id="259" r:id="rId8"/>
    <p:sldId id="264" r:id="rId9"/>
    <p:sldId id="270" r:id="rId10"/>
    <p:sldId id="266" r:id="rId11"/>
    <p:sldId id="260" r:id="rId12"/>
    <p:sldId id="261" r:id="rId13"/>
    <p:sldId id="271" r:id="rId14"/>
    <p:sldId id="263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46F890A9-2807-4EBB-B81D-B2AA78EC7F39}" styleName="Dark Style 2 - Accent 5/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91EBBBCC-DAD2-459C-BE2E-F6DE35CF9A28}" styleName="Dark Style 2 - Accent 3/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0660B408-B3CF-4A94-85FC-2B1E0A45F4A2}" styleName="Dark Style 2 - Accent 1/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27" d="100"/>
          <a:sy n="127" d="100"/>
        </p:scale>
        <p:origin x="-32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69ECCE5-F093-42A9-97E8-6417FF14EF68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54A887CA-0245-47DF-ABF9-96C89195E01D}">
      <dgm:prSet phldrT="[Text]" custT="1"/>
      <dgm:spPr/>
      <dgm:t>
        <a:bodyPr/>
        <a:lstStyle/>
        <a:p>
          <a:r>
            <a:rPr lang="en-US" sz="2000" dirty="0" smtClean="0"/>
            <a:t>Definition</a:t>
          </a:r>
          <a:endParaRPr lang="en-US" sz="1700" dirty="0"/>
        </a:p>
      </dgm:t>
    </dgm:pt>
    <dgm:pt modelId="{C5A22F9F-53E2-4050-A70F-F6A70DC9621C}" type="parTrans" cxnId="{25E405E7-097A-433C-BC2C-75FB255AC29E}">
      <dgm:prSet/>
      <dgm:spPr/>
      <dgm:t>
        <a:bodyPr/>
        <a:lstStyle/>
        <a:p>
          <a:endParaRPr lang="en-US"/>
        </a:p>
      </dgm:t>
    </dgm:pt>
    <dgm:pt modelId="{72292114-6D5A-4E69-B3B2-5A390FD348E8}" type="sibTrans" cxnId="{25E405E7-097A-433C-BC2C-75FB255AC29E}">
      <dgm:prSet/>
      <dgm:spPr/>
      <dgm:t>
        <a:bodyPr/>
        <a:lstStyle/>
        <a:p>
          <a:endParaRPr lang="en-US"/>
        </a:p>
      </dgm:t>
    </dgm:pt>
    <dgm:pt modelId="{DEC6270B-25FF-426C-A15E-2B86C194F5FF}">
      <dgm:prSet phldrT="[Text]" custT="1"/>
      <dgm:spPr/>
      <dgm:t>
        <a:bodyPr/>
        <a:lstStyle/>
        <a:p>
          <a:r>
            <a:rPr lang="en-US" sz="1700" dirty="0" smtClean="0"/>
            <a:t>Conceptual design report</a:t>
          </a:r>
          <a:endParaRPr lang="en-US" sz="1700" dirty="0"/>
        </a:p>
      </dgm:t>
    </dgm:pt>
    <dgm:pt modelId="{E9B7180E-2360-47CE-B27E-95036D7D1717}" type="parTrans" cxnId="{185FE11A-0619-4884-AC0B-B23111F72AA3}">
      <dgm:prSet/>
      <dgm:spPr/>
      <dgm:t>
        <a:bodyPr/>
        <a:lstStyle/>
        <a:p>
          <a:endParaRPr lang="en-US"/>
        </a:p>
      </dgm:t>
    </dgm:pt>
    <dgm:pt modelId="{34AFE5A2-0800-41BA-9021-819452889397}" type="sibTrans" cxnId="{185FE11A-0619-4884-AC0B-B23111F72AA3}">
      <dgm:prSet/>
      <dgm:spPr/>
      <dgm:t>
        <a:bodyPr/>
        <a:lstStyle/>
        <a:p>
          <a:endParaRPr lang="en-US"/>
        </a:p>
      </dgm:t>
    </dgm:pt>
    <dgm:pt modelId="{128EA4C3-C7A8-4886-B8F5-D591C3A9F07A}">
      <dgm:prSet phldrT="[Text]" custT="1"/>
      <dgm:spPr/>
      <dgm:t>
        <a:bodyPr/>
        <a:lstStyle/>
        <a:p>
          <a:r>
            <a:rPr lang="en-US" sz="2000" dirty="0" smtClean="0"/>
            <a:t>PBS</a:t>
          </a:r>
          <a:endParaRPr lang="en-US" sz="1700" dirty="0"/>
        </a:p>
      </dgm:t>
    </dgm:pt>
    <dgm:pt modelId="{0DF90ABA-16C4-495D-8FD5-81BCF2C82089}" type="parTrans" cxnId="{DFAAC173-C3F1-486D-B0AA-B98C09A62D0E}">
      <dgm:prSet/>
      <dgm:spPr/>
      <dgm:t>
        <a:bodyPr/>
        <a:lstStyle/>
        <a:p>
          <a:endParaRPr lang="en-US"/>
        </a:p>
      </dgm:t>
    </dgm:pt>
    <dgm:pt modelId="{2593E70A-54AF-4758-93E1-2EADA23F1425}" type="sibTrans" cxnId="{DFAAC173-C3F1-486D-B0AA-B98C09A62D0E}">
      <dgm:prSet/>
      <dgm:spPr/>
      <dgm:t>
        <a:bodyPr/>
        <a:lstStyle/>
        <a:p>
          <a:endParaRPr lang="en-US"/>
        </a:p>
      </dgm:t>
    </dgm:pt>
    <dgm:pt modelId="{3C0C7AC7-260D-46EE-8172-F2939230C028}">
      <dgm:prSet phldrT="[Text]" custT="1"/>
      <dgm:spPr/>
      <dgm:t>
        <a:bodyPr/>
        <a:lstStyle/>
        <a:p>
          <a:r>
            <a:rPr lang="en-US" sz="1700" dirty="0" smtClean="0"/>
            <a:t>Project breakdown structure</a:t>
          </a:r>
          <a:endParaRPr lang="en-US" sz="1700" dirty="0"/>
        </a:p>
      </dgm:t>
    </dgm:pt>
    <dgm:pt modelId="{E0625C4D-2F43-414E-A14E-E10327A0C619}" type="parTrans" cxnId="{2B28CFA7-643D-49B8-A354-38555994D4CB}">
      <dgm:prSet/>
      <dgm:spPr/>
      <dgm:t>
        <a:bodyPr/>
        <a:lstStyle/>
        <a:p>
          <a:endParaRPr lang="en-US"/>
        </a:p>
      </dgm:t>
    </dgm:pt>
    <dgm:pt modelId="{3184C310-91F9-48DA-9990-67B5878A4575}" type="sibTrans" cxnId="{2B28CFA7-643D-49B8-A354-38555994D4CB}">
      <dgm:prSet/>
      <dgm:spPr/>
      <dgm:t>
        <a:bodyPr/>
        <a:lstStyle/>
        <a:p>
          <a:endParaRPr lang="en-US"/>
        </a:p>
      </dgm:t>
    </dgm:pt>
    <dgm:pt modelId="{7E81C447-DF80-4980-A0C5-C76C172220B9}">
      <dgm:prSet phldrT="[Text]" custT="1"/>
      <dgm:spPr/>
      <dgm:t>
        <a:bodyPr/>
        <a:lstStyle/>
        <a:p>
          <a:r>
            <a:rPr lang="en-US" sz="1700" dirty="0" smtClean="0"/>
            <a:t>Equipment coding convention</a:t>
          </a:r>
          <a:endParaRPr lang="en-US" sz="1700" dirty="0"/>
        </a:p>
      </dgm:t>
    </dgm:pt>
    <dgm:pt modelId="{18A000B7-7C0F-4876-B5A7-B138EE1ED043}" type="parTrans" cxnId="{1D5EE959-EB4B-4353-B1E8-C4B0DE832060}">
      <dgm:prSet/>
      <dgm:spPr/>
      <dgm:t>
        <a:bodyPr/>
        <a:lstStyle/>
        <a:p>
          <a:endParaRPr lang="en-US"/>
        </a:p>
      </dgm:t>
    </dgm:pt>
    <dgm:pt modelId="{C089287A-566A-4CFC-8546-95B5D8E5E7A6}" type="sibTrans" cxnId="{1D5EE959-EB4B-4353-B1E8-C4B0DE832060}">
      <dgm:prSet/>
      <dgm:spPr/>
      <dgm:t>
        <a:bodyPr/>
        <a:lstStyle/>
        <a:p>
          <a:endParaRPr lang="en-US"/>
        </a:p>
      </dgm:t>
    </dgm:pt>
    <dgm:pt modelId="{9BA538BF-7428-4423-904D-05C0FD727E5B}">
      <dgm:prSet phldrT="[Text]" custT="1"/>
      <dgm:spPr/>
      <dgm:t>
        <a:bodyPr/>
        <a:lstStyle/>
        <a:p>
          <a:r>
            <a:rPr lang="en-US" sz="2000" dirty="0" smtClean="0"/>
            <a:t>WBS &amp; WU’s</a:t>
          </a:r>
          <a:endParaRPr lang="en-US" sz="2000" dirty="0"/>
        </a:p>
      </dgm:t>
    </dgm:pt>
    <dgm:pt modelId="{3F5E4F41-75F8-47A5-9E88-FDA45076A130}" type="parTrans" cxnId="{EEDEC3D1-860A-48A1-AD97-808C57BFF006}">
      <dgm:prSet/>
      <dgm:spPr/>
      <dgm:t>
        <a:bodyPr/>
        <a:lstStyle/>
        <a:p>
          <a:endParaRPr lang="en-US"/>
        </a:p>
      </dgm:t>
    </dgm:pt>
    <dgm:pt modelId="{32EA4FC2-5578-4147-B4A3-30B3386977F4}" type="sibTrans" cxnId="{EEDEC3D1-860A-48A1-AD97-808C57BFF006}">
      <dgm:prSet/>
      <dgm:spPr/>
      <dgm:t>
        <a:bodyPr/>
        <a:lstStyle/>
        <a:p>
          <a:endParaRPr lang="en-US"/>
        </a:p>
      </dgm:t>
    </dgm:pt>
    <dgm:pt modelId="{DD4D7A8B-8B7B-413B-939D-5CDEA25A2A01}">
      <dgm:prSet phldrT="[Text]" custT="1"/>
      <dgm:spPr/>
      <dgm:t>
        <a:bodyPr/>
        <a:lstStyle/>
        <a:p>
          <a:r>
            <a:rPr lang="en-US" sz="1700" dirty="0" smtClean="0"/>
            <a:t>Work breakdown structure </a:t>
          </a:r>
          <a:endParaRPr lang="en-US" sz="1700" dirty="0"/>
        </a:p>
      </dgm:t>
    </dgm:pt>
    <dgm:pt modelId="{462E9F72-1338-4140-AC5C-F03557A9DEFC}" type="parTrans" cxnId="{103D8862-B2D9-4849-9686-4BF722C10A76}">
      <dgm:prSet/>
      <dgm:spPr/>
      <dgm:t>
        <a:bodyPr/>
        <a:lstStyle/>
        <a:p>
          <a:endParaRPr lang="en-US"/>
        </a:p>
      </dgm:t>
    </dgm:pt>
    <dgm:pt modelId="{00D06F29-FF2B-440B-BEBB-6EDA20F1E0CB}" type="sibTrans" cxnId="{103D8862-B2D9-4849-9686-4BF722C10A76}">
      <dgm:prSet/>
      <dgm:spPr/>
      <dgm:t>
        <a:bodyPr/>
        <a:lstStyle/>
        <a:p>
          <a:endParaRPr lang="en-US"/>
        </a:p>
      </dgm:t>
    </dgm:pt>
    <dgm:pt modelId="{8C122263-C4FD-4F95-847A-C70714660CB4}">
      <dgm:prSet phldrT="[Text]" custT="1"/>
      <dgm:spPr/>
      <dgm:t>
        <a:bodyPr/>
        <a:lstStyle/>
        <a:p>
          <a:r>
            <a:rPr lang="en-US" sz="1700" dirty="0" smtClean="0"/>
            <a:t>List of working units</a:t>
          </a:r>
          <a:endParaRPr lang="en-US" sz="1700" dirty="0"/>
        </a:p>
      </dgm:t>
    </dgm:pt>
    <dgm:pt modelId="{FEC1640B-D3FE-443B-80FE-1E91649F8D57}" type="parTrans" cxnId="{A3EC052D-E46F-47CD-AE3B-98342677A58C}">
      <dgm:prSet/>
      <dgm:spPr/>
      <dgm:t>
        <a:bodyPr/>
        <a:lstStyle/>
        <a:p>
          <a:endParaRPr lang="en-US"/>
        </a:p>
      </dgm:t>
    </dgm:pt>
    <dgm:pt modelId="{96F0301E-05C5-4ABE-A911-D988B5FFB4AE}" type="sibTrans" cxnId="{A3EC052D-E46F-47CD-AE3B-98342677A58C}">
      <dgm:prSet/>
      <dgm:spPr/>
      <dgm:t>
        <a:bodyPr/>
        <a:lstStyle/>
        <a:p>
          <a:endParaRPr lang="en-US"/>
        </a:p>
      </dgm:t>
    </dgm:pt>
    <dgm:pt modelId="{A23B0FEC-E4A8-4929-804F-85D50CB8BB78}">
      <dgm:prSet phldrT="[Text]" custT="1"/>
      <dgm:spPr/>
      <dgm:t>
        <a:bodyPr/>
        <a:lstStyle/>
        <a:p>
          <a:r>
            <a:rPr lang="en-US" sz="2000" dirty="0" smtClean="0"/>
            <a:t>RRM</a:t>
          </a:r>
          <a:endParaRPr lang="en-US" sz="2000" dirty="0"/>
        </a:p>
      </dgm:t>
    </dgm:pt>
    <dgm:pt modelId="{9C2297F4-71D5-40C7-B42D-9D2217476EFF}" type="parTrans" cxnId="{63027D06-872A-4070-BB00-586714A1241D}">
      <dgm:prSet/>
      <dgm:spPr/>
      <dgm:t>
        <a:bodyPr/>
        <a:lstStyle/>
        <a:p>
          <a:endParaRPr lang="en-US"/>
        </a:p>
      </dgm:t>
    </dgm:pt>
    <dgm:pt modelId="{DD81D93F-14F5-4F10-BF8B-2C09F84B2371}" type="sibTrans" cxnId="{63027D06-872A-4070-BB00-586714A1241D}">
      <dgm:prSet/>
      <dgm:spPr/>
      <dgm:t>
        <a:bodyPr/>
        <a:lstStyle/>
        <a:p>
          <a:endParaRPr lang="en-US"/>
        </a:p>
      </dgm:t>
    </dgm:pt>
    <dgm:pt modelId="{69DA61CA-5DC2-4E90-8DD4-C04B9A80F8A5}">
      <dgm:prSet phldrT="[Text]" custT="1"/>
      <dgm:spPr/>
      <dgm:t>
        <a:bodyPr/>
        <a:lstStyle/>
        <a:p>
          <a:r>
            <a:rPr lang="en-US" sz="1700" dirty="0" smtClean="0"/>
            <a:t>Resource responsibility matrix</a:t>
          </a:r>
          <a:endParaRPr lang="en-US" sz="1700" dirty="0"/>
        </a:p>
      </dgm:t>
    </dgm:pt>
    <dgm:pt modelId="{B91EEB27-5495-4073-81C3-9CDF5E0EF11B}" type="parTrans" cxnId="{7B705793-7D7A-4184-943E-4F9EE96B7043}">
      <dgm:prSet/>
      <dgm:spPr/>
      <dgm:t>
        <a:bodyPr/>
        <a:lstStyle/>
        <a:p>
          <a:endParaRPr lang="en-US"/>
        </a:p>
      </dgm:t>
    </dgm:pt>
    <dgm:pt modelId="{C4DB1FA9-4CBB-49F0-9602-DED9B729DAD6}" type="sibTrans" cxnId="{7B705793-7D7A-4184-943E-4F9EE96B7043}">
      <dgm:prSet/>
      <dgm:spPr/>
      <dgm:t>
        <a:bodyPr/>
        <a:lstStyle/>
        <a:p>
          <a:endParaRPr lang="en-US"/>
        </a:p>
      </dgm:t>
    </dgm:pt>
    <dgm:pt modelId="{1F7B3E89-567B-4898-AADF-50277C72482B}">
      <dgm:prSet phldrT="[Text]" custT="1"/>
      <dgm:spPr/>
      <dgm:t>
        <a:bodyPr/>
        <a:lstStyle/>
        <a:p>
          <a:r>
            <a:rPr lang="en-US" sz="2000" dirty="0" smtClean="0"/>
            <a:t>WUD</a:t>
          </a:r>
          <a:endParaRPr lang="en-US" sz="2000" dirty="0"/>
        </a:p>
      </dgm:t>
    </dgm:pt>
    <dgm:pt modelId="{003C219C-353C-40B9-AC11-FF74C8ADB5E7}" type="parTrans" cxnId="{237CB446-C050-4762-9809-823950E8173A}">
      <dgm:prSet/>
      <dgm:spPr/>
      <dgm:t>
        <a:bodyPr/>
        <a:lstStyle/>
        <a:p>
          <a:endParaRPr lang="en-US"/>
        </a:p>
      </dgm:t>
    </dgm:pt>
    <dgm:pt modelId="{39839604-C8EC-48F0-A1CE-6B1CE3D092AD}" type="sibTrans" cxnId="{237CB446-C050-4762-9809-823950E8173A}">
      <dgm:prSet/>
      <dgm:spPr/>
      <dgm:t>
        <a:bodyPr/>
        <a:lstStyle/>
        <a:p>
          <a:endParaRPr lang="en-US"/>
        </a:p>
      </dgm:t>
    </dgm:pt>
    <dgm:pt modelId="{9958EA8F-7D0F-41EA-99EC-F27D9588CB5D}">
      <dgm:prSet phldrT="[Text]" custT="1"/>
      <dgm:spPr/>
      <dgm:t>
        <a:bodyPr/>
        <a:lstStyle/>
        <a:p>
          <a:r>
            <a:rPr lang="en-US" sz="1700" dirty="0" smtClean="0"/>
            <a:t>Work units dictionary</a:t>
          </a:r>
          <a:endParaRPr lang="en-US" sz="1700" dirty="0"/>
        </a:p>
      </dgm:t>
    </dgm:pt>
    <dgm:pt modelId="{88D58604-FFB0-4C25-9936-50E5E98A8B7E}" type="parTrans" cxnId="{963BB558-137E-4A86-AF3B-D6A338824A5C}">
      <dgm:prSet/>
      <dgm:spPr/>
      <dgm:t>
        <a:bodyPr/>
        <a:lstStyle/>
        <a:p>
          <a:endParaRPr lang="en-US"/>
        </a:p>
      </dgm:t>
    </dgm:pt>
    <dgm:pt modelId="{44A4485F-F28B-4B03-8D07-EBA7CF6E1FB0}" type="sibTrans" cxnId="{963BB558-137E-4A86-AF3B-D6A338824A5C}">
      <dgm:prSet/>
      <dgm:spPr/>
      <dgm:t>
        <a:bodyPr/>
        <a:lstStyle/>
        <a:p>
          <a:endParaRPr lang="en-US"/>
        </a:p>
      </dgm:t>
    </dgm:pt>
    <dgm:pt modelId="{AF1A747A-3CB7-4222-BACC-2D391338AF8E}">
      <dgm:prSet phldrT="[Text]" custT="1"/>
      <dgm:spPr/>
      <dgm:t>
        <a:bodyPr/>
        <a:lstStyle/>
        <a:p>
          <a:r>
            <a:rPr lang="en-US" sz="2000" dirty="0" smtClean="0"/>
            <a:t>Project coordination schedule</a:t>
          </a:r>
          <a:endParaRPr lang="en-US" sz="2000" dirty="0"/>
        </a:p>
      </dgm:t>
    </dgm:pt>
    <dgm:pt modelId="{B2B2A8E6-84E1-4B7D-9B5F-F4348CDB76F3}" type="parTrans" cxnId="{3277E63B-6F7A-4803-9B3C-896938B2A67E}">
      <dgm:prSet/>
      <dgm:spPr/>
      <dgm:t>
        <a:bodyPr/>
        <a:lstStyle/>
        <a:p>
          <a:endParaRPr lang="en-US"/>
        </a:p>
      </dgm:t>
    </dgm:pt>
    <dgm:pt modelId="{EA879104-9A9C-442E-BC7A-33B2D5A9B754}" type="sibTrans" cxnId="{3277E63B-6F7A-4803-9B3C-896938B2A67E}">
      <dgm:prSet/>
      <dgm:spPr/>
      <dgm:t>
        <a:bodyPr/>
        <a:lstStyle/>
        <a:p>
          <a:endParaRPr lang="en-US"/>
        </a:p>
      </dgm:t>
    </dgm:pt>
    <dgm:pt modelId="{0C0AD9DA-130A-4F5A-87B0-0E3022442764}">
      <dgm:prSet phldrT="[Text]" custT="1"/>
      <dgm:spPr/>
      <dgm:t>
        <a:bodyPr/>
        <a:lstStyle/>
        <a:p>
          <a:r>
            <a:rPr lang="en-US" sz="1700" dirty="0" smtClean="0"/>
            <a:t>Planning</a:t>
          </a:r>
          <a:endParaRPr lang="en-US" sz="1700" dirty="0"/>
        </a:p>
      </dgm:t>
    </dgm:pt>
    <dgm:pt modelId="{C02D310F-575D-472D-BA56-F14FAFB277F7}" type="parTrans" cxnId="{4008F516-19B0-46EE-9322-35DF1270E6B4}">
      <dgm:prSet/>
      <dgm:spPr/>
      <dgm:t>
        <a:bodyPr/>
        <a:lstStyle/>
        <a:p>
          <a:endParaRPr lang="en-US"/>
        </a:p>
      </dgm:t>
    </dgm:pt>
    <dgm:pt modelId="{136F2F27-F60A-4083-B240-ECCD8D6293A5}" type="sibTrans" cxnId="{4008F516-19B0-46EE-9322-35DF1270E6B4}">
      <dgm:prSet/>
      <dgm:spPr/>
      <dgm:t>
        <a:bodyPr/>
        <a:lstStyle/>
        <a:p>
          <a:endParaRPr lang="en-US"/>
        </a:p>
      </dgm:t>
    </dgm:pt>
    <dgm:pt modelId="{FC0F143B-0421-4717-82C7-02970EEE8267}" type="pres">
      <dgm:prSet presAssocID="{A69ECCE5-F093-42A9-97E8-6417FF14EF68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D72E79A9-A605-4B28-80D7-4208507C726C}" type="pres">
      <dgm:prSet presAssocID="{54A887CA-0245-47DF-ABF9-96C89195E01D}" presName="linNode" presStyleCnt="0"/>
      <dgm:spPr/>
    </dgm:pt>
    <dgm:pt modelId="{8D0E24C6-6C42-4FD5-87A1-C0F3A96D4050}" type="pres">
      <dgm:prSet presAssocID="{54A887CA-0245-47DF-ABF9-96C89195E01D}" presName="parentText" presStyleLbl="node1" presStyleIdx="0" presStyleCnt="6" custScaleX="125342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6917CD3-6584-418D-94EC-B75B79900E9E}" type="pres">
      <dgm:prSet presAssocID="{54A887CA-0245-47DF-ABF9-96C89195E01D}" presName="descendantText" presStyleLbl="alignAccFollowNode1" presStyleIdx="0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929AB70-613D-41F0-8051-859F322ED4B9}" type="pres">
      <dgm:prSet presAssocID="{72292114-6D5A-4E69-B3B2-5A390FD348E8}" presName="sp" presStyleCnt="0"/>
      <dgm:spPr/>
    </dgm:pt>
    <dgm:pt modelId="{B0CABA14-6FF7-4EA1-A7DB-37677C8DF5BB}" type="pres">
      <dgm:prSet presAssocID="{128EA4C3-C7A8-4886-B8F5-D591C3A9F07A}" presName="linNode" presStyleCnt="0"/>
      <dgm:spPr/>
    </dgm:pt>
    <dgm:pt modelId="{B880897E-A7CA-41AB-8D48-2D058EA6D014}" type="pres">
      <dgm:prSet presAssocID="{128EA4C3-C7A8-4886-B8F5-D591C3A9F07A}" presName="parentText" presStyleLbl="node1" presStyleIdx="1" presStyleCnt="6" custScaleX="125342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2E4CE3E-81A7-4001-900B-3408ED23850D}" type="pres">
      <dgm:prSet presAssocID="{128EA4C3-C7A8-4886-B8F5-D591C3A9F07A}" presName="descendantText" presStyleLbl="alignAccFollowNode1" presStyleIdx="1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9AC5E12-4064-4745-9184-577C442F20C8}" type="pres">
      <dgm:prSet presAssocID="{2593E70A-54AF-4758-93E1-2EADA23F1425}" presName="sp" presStyleCnt="0"/>
      <dgm:spPr/>
    </dgm:pt>
    <dgm:pt modelId="{97F6A938-61F3-4DB8-B9A9-99E636F770D1}" type="pres">
      <dgm:prSet presAssocID="{9BA538BF-7428-4423-904D-05C0FD727E5B}" presName="linNode" presStyleCnt="0"/>
      <dgm:spPr/>
    </dgm:pt>
    <dgm:pt modelId="{DC37D077-3DB4-4EA6-BBC2-559FB9EC6C40}" type="pres">
      <dgm:prSet presAssocID="{9BA538BF-7428-4423-904D-05C0FD727E5B}" presName="parentText" presStyleLbl="node1" presStyleIdx="2" presStyleCnt="6" custScaleX="125342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8DFC6C8-B8CE-425C-8E16-CB4B8AADFC27}" type="pres">
      <dgm:prSet presAssocID="{9BA538BF-7428-4423-904D-05C0FD727E5B}" presName="descendantText" presStyleLbl="alignAccFollowNode1" presStyleIdx="2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B6C559B-0E88-4E58-A5CF-4CE11E097FEE}" type="pres">
      <dgm:prSet presAssocID="{32EA4FC2-5578-4147-B4A3-30B3386977F4}" presName="sp" presStyleCnt="0"/>
      <dgm:spPr/>
    </dgm:pt>
    <dgm:pt modelId="{336FBA26-4318-4A33-92DE-1513021C0B76}" type="pres">
      <dgm:prSet presAssocID="{A23B0FEC-E4A8-4929-804F-85D50CB8BB78}" presName="linNode" presStyleCnt="0"/>
      <dgm:spPr/>
    </dgm:pt>
    <dgm:pt modelId="{C0D3F8ED-6F1E-4A82-84FD-4D3D49FEE81C}" type="pres">
      <dgm:prSet presAssocID="{A23B0FEC-E4A8-4929-804F-85D50CB8BB78}" presName="parentText" presStyleLbl="node1" presStyleIdx="3" presStyleCnt="6" custScaleX="125342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7292308-0EAE-468A-B92C-69AEFBF0C094}" type="pres">
      <dgm:prSet presAssocID="{A23B0FEC-E4A8-4929-804F-85D50CB8BB78}" presName="descendantText" presStyleLbl="alignAccFollowNode1" presStyleIdx="3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D9137C0-98BD-44F2-AF99-236A5EB53DDD}" type="pres">
      <dgm:prSet presAssocID="{DD81D93F-14F5-4F10-BF8B-2C09F84B2371}" presName="sp" presStyleCnt="0"/>
      <dgm:spPr/>
    </dgm:pt>
    <dgm:pt modelId="{3D5A9850-420D-4ECA-9687-99785167BA0C}" type="pres">
      <dgm:prSet presAssocID="{1F7B3E89-567B-4898-AADF-50277C72482B}" presName="linNode" presStyleCnt="0"/>
      <dgm:spPr/>
    </dgm:pt>
    <dgm:pt modelId="{0483EBCD-6E02-42D4-A4BD-59752EF12ED2}" type="pres">
      <dgm:prSet presAssocID="{1F7B3E89-567B-4898-AADF-50277C72482B}" presName="parentText" presStyleLbl="node1" presStyleIdx="4" presStyleCnt="6" custScaleX="125342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B9EE77B-3AAA-4C0D-BFB5-A307DC3BC86C}" type="pres">
      <dgm:prSet presAssocID="{1F7B3E89-567B-4898-AADF-50277C72482B}" presName="descendantText" presStyleLbl="alignAccFollowNode1" presStyleIdx="4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EF60493-DECB-43B1-8760-55795E1500F1}" type="pres">
      <dgm:prSet presAssocID="{39839604-C8EC-48F0-A1CE-6B1CE3D092AD}" presName="sp" presStyleCnt="0"/>
      <dgm:spPr/>
    </dgm:pt>
    <dgm:pt modelId="{0A4FB61F-188E-4C42-BF7A-785902008A9D}" type="pres">
      <dgm:prSet presAssocID="{AF1A747A-3CB7-4222-BACC-2D391338AF8E}" presName="linNode" presStyleCnt="0"/>
      <dgm:spPr/>
    </dgm:pt>
    <dgm:pt modelId="{99460519-54E3-44DB-AC69-5D1451B28BB4}" type="pres">
      <dgm:prSet presAssocID="{AF1A747A-3CB7-4222-BACC-2D391338AF8E}" presName="parentText" presStyleLbl="node1" presStyleIdx="5" presStyleCnt="6" custScaleX="125342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3F5CDB8-D6C7-4057-975D-D3BC0CB3E234}" type="pres">
      <dgm:prSet presAssocID="{AF1A747A-3CB7-4222-BACC-2D391338AF8E}" presName="descendantText" presStyleLbl="alignAccFollowNode1" presStyleIdx="5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BAC3526D-F76D-42A8-B48D-AFF55E70790C}" type="presOf" srcId="{A69ECCE5-F093-42A9-97E8-6417FF14EF68}" destId="{FC0F143B-0421-4717-82C7-02970EEE8267}" srcOrd="0" destOrd="0" presId="urn:microsoft.com/office/officeart/2005/8/layout/vList5"/>
    <dgm:cxn modelId="{185FE11A-0619-4884-AC0B-B23111F72AA3}" srcId="{54A887CA-0245-47DF-ABF9-96C89195E01D}" destId="{DEC6270B-25FF-426C-A15E-2B86C194F5FF}" srcOrd="0" destOrd="0" parTransId="{E9B7180E-2360-47CE-B27E-95036D7D1717}" sibTransId="{34AFE5A2-0800-41BA-9021-819452889397}"/>
    <dgm:cxn modelId="{461D41AB-D8EA-4F44-97DC-64FE3D6F57A2}" type="presOf" srcId="{DEC6270B-25FF-426C-A15E-2B86C194F5FF}" destId="{76917CD3-6584-418D-94EC-B75B79900E9E}" srcOrd="0" destOrd="0" presId="urn:microsoft.com/office/officeart/2005/8/layout/vList5"/>
    <dgm:cxn modelId="{DB36A32F-BCCF-4C4A-95B5-3017ECD53C70}" type="presOf" srcId="{1F7B3E89-567B-4898-AADF-50277C72482B}" destId="{0483EBCD-6E02-42D4-A4BD-59752EF12ED2}" srcOrd="0" destOrd="0" presId="urn:microsoft.com/office/officeart/2005/8/layout/vList5"/>
    <dgm:cxn modelId="{9C60F914-7702-4A3E-81FB-55555354DD8B}" type="presOf" srcId="{128EA4C3-C7A8-4886-B8F5-D591C3A9F07A}" destId="{B880897E-A7CA-41AB-8D48-2D058EA6D014}" srcOrd="0" destOrd="0" presId="urn:microsoft.com/office/officeart/2005/8/layout/vList5"/>
    <dgm:cxn modelId="{2DFED1D3-9C1C-4137-B8FB-2440DBC806FB}" type="presOf" srcId="{A23B0FEC-E4A8-4929-804F-85D50CB8BB78}" destId="{C0D3F8ED-6F1E-4A82-84FD-4D3D49FEE81C}" srcOrd="0" destOrd="0" presId="urn:microsoft.com/office/officeart/2005/8/layout/vList5"/>
    <dgm:cxn modelId="{A3EC052D-E46F-47CD-AE3B-98342677A58C}" srcId="{9BA538BF-7428-4423-904D-05C0FD727E5B}" destId="{8C122263-C4FD-4F95-847A-C70714660CB4}" srcOrd="1" destOrd="0" parTransId="{FEC1640B-D3FE-443B-80FE-1E91649F8D57}" sibTransId="{96F0301E-05C5-4ABE-A911-D988B5FFB4AE}"/>
    <dgm:cxn modelId="{FCB3D922-ABAB-4D1B-94CF-B4BBFDD8BB81}" type="presOf" srcId="{7E81C447-DF80-4980-A0C5-C76C172220B9}" destId="{42E4CE3E-81A7-4001-900B-3408ED23850D}" srcOrd="0" destOrd="1" presId="urn:microsoft.com/office/officeart/2005/8/layout/vList5"/>
    <dgm:cxn modelId="{DFAAC173-C3F1-486D-B0AA-B98C09A62D0E}" srcId="{A69ECCE5-F093-42A9-97E8-6417FF14EF68}" destId="{128EA4C3-C7A8-4886-B8F5-D591C3A9F07A}" srcOrd="1" destOrd="0" parTransId="{0DF90ABA-16C4-495D-8FD5-81BCF2C82089}" sibTransId="{2593E70A-54AF-4758-93E1-2EADA23F1425}"/>
    <dgm:cxn modelId="{CE565D54-1400-4967-82C7-AAD55B57F4AC}" type="presOf" srcId="{AF1A747A-3CB7-4222-BACC-2D391338AF8E}" destId="{99460519-54E3-44DB-AC69-5D1451B28BB4}" srcOrd="0" destOrd="0" presId="urn:microsoft.com/office/officeart/2005/8/layout/vList5"/>
    <dgm:cxn modelId="{79DF8646-56FF-44C8-8F23-4AA09BFC80B2}" type="presOf" srcId="{3C0C7AC7-260D-46EE-8172-F2939230C028}" destId="{42E4CE3E-81A7-4001-900B-3408ED23850D}" srcOrd="0" destOrd="0" presId="urn:microsoft.com/office/officeart/2005/8/layout/vList5"/>
    <dgm:cxn modelId="{7B705793-7D7A-4184-943E-4F9EE96B7043}" srcId="{A23B0FEC-E4A8-4929-804F-85D50CB8BB78}" destId="{69DA61CA-5DC2-4E90-8DD4-C04B9A80F8A5}" srcOrd="0" destOrd="0" parTransId="{B91EEB27-5495-4073-81C3-9CDF5E0EF11B}" sibTransId="{C4DB1FA9-4CBB-49F0-9602-DED9B729DAD6}"/>
    <dgm:cxn modelId="{25E405E7-097A-433C-BC2C-75FB255AC29E}" srcId="{A69ECCE5-F093-42A9-97E8-6417FF14EF68}" destId="{54A887CA-0245-47DF-ABF9-96C89195E01D}" srcOrd="0" destOrd="0" parTransId="{C5A22F9F-53E2-4050-A70F-F6A70DC9621C}" sibTransId="{72292114-6D5A-4E69-B3B2-5A390FD348E8}"/>
    <dgm:cxn modelId="{3277E63B-6F7A-4803-9B3C-896938B2A67E}" srcId="{A69ECCE5-F093-42A9-97E8-6417FF14EF68}" destId="{AF1A747A-3CB7-4222-BACC-2D391338AF8E}" srcOrd="5" destOrd="0" parTransId="{B2B2A8E6-84E1-4B7D-9B5F-F4348CDB76F3}" sibTransId="{EA879104-9A9C-442E-BC7A-33B2D5A9B754}"/>
    <dgm:cxn modelId="{C694D2C9-DE2F-4038-AD7E-2A0DEE62CCDF}" type="presOf" srcId="{54A887CA-0245-47DF-ABF9-96C89195E01D}" destId="{8D0E24C6-6C42-4FD5-87A1-C0F3A96D4050}" srcOrd="0" destOrd="0" presId="urn:microsoft.com/office/officeart/2005/8/layout/vList5"/>
    <dgm:cxn modelId="{1A148004-D269-4BA0-9BFE-42FDEF4289F3}" type="presOf" srcId="{8C122263-C4FD-4F95-847A-C70714660CB4}" destId="{68DFC6C8-B8CE-425C-8E16-CB4B8AADFC27}" srcOrd="0" destOrd="1" presId="urn:microsoft.com/office/officeart/2005/8/layout/vList5"/>
    <dgm:cxn modelId="{BCAEA258-9401-4FBE-8BAA-2C0D4006769F}" type="presOf" srcId="{9958EA8F-7D0F-41EA-99EC-F27D9588CB5D}" destId="{5B9EE77B-3AAA-4C0D-BFB5-A307DC3BC86C}" srcOrd="0" destOrd="0" presId="urn:microsoft.com/office/officeart/2005/8/layout/vList5"/>
    <dgm:cxn modelId="{4008F516-19B0-46EE-9322-35DF1270E6B4}" srcId="{AF1A747A-3CB7-4222-BACC-2D391338AF8E}" destId="{0C0AD9DA-130A-4F5A-87B0-0E3022442764}" srcOrd="0" destOrd="0" parTransId="{C02D310F-575D-472D-BA56-F14FAFB277F7}" sibTransId="{136F2F27-F60A-4083-B240-ECCD8D6293A5}"/>
    <dgm:cxn modelId="{237CB446-C050-4762-9809-823950E8173A}" srcId="{A69ECCE5-F093-42A9-97E8-6417FF14EF68}" destId="{1F7B3E89-567B-4898-AADF-50277C72482B}" srcOrd="4" destOrd="0" parTransId="{003C219C-353C-40B9-AC11-FF74C8ADB5E7}" sibTransId="{39839604-C8EC-48F0-A1CE-6B1CE3D092AD}"/>
    <dgm:cxn modelId="{2B28CFA7-643D-49B8-A354-38555994D4CB}" srcId="{128EA4C3-C7A8-4886-B8F5-D591C3A9F07A}" destId="{3C0C7AC7-260D-46EE-8172-F2939230C028}" srcOrd="0" destOrd="0" parTransId="{E0625C4D-2F43-414E-A14E-E10327A0C619}" sibTransId="{3184C310-91F9-48DA-9990-67B5878A4575}"/>
    <dgm:cxn modelId="{9362B704-2111-4F7C-93E1-60C043D38797}" type="presOf" srcId="{9BA538BF-7428-4423-904D-05C0FD727E5B}" destId="{DC37D077-3DB4-4EA6-BBC2-559FB9EC6C40}" srcOrd="0" destOrd="0" presId="urn:microsoft.com/office/officeart/2005/8/layout/vList5"/>
    <dgm:cxn modelId="{63027D06-872A-4070-BB00-586714A1241D}" srcId="{A69ECCE5-F093-42A9-97E8-6417FF14EF68}" destId="{A23B0FEC-E4A8-4929-804F-85D50CB8BB78}" srcOrd="3" destOrd="0" parTransId="{9C2297F4-71D5-40C7-B42D-9D2217476EFF}" sibTransId="{DD81D93F-14F5-4F10-BF8B-2C09F84B2371}"/>
    <dgm:cxn modelId="{622B2597-A6BC-4229-8FD0-506C584F2297}" type="presOf" srcId="{DD4D7A8B-8B7B-413B-939D-5CDEA25A2A01}" destId="{68DFC6C8-B8CE-425C-8E16-CB4B8AADFC27}" srcOrd="0" destOrd="0" presId="urn:microsoft.com/office/officeart/2005/8/layout/vList5"/>
    <dgm:cxn modelId="{B6BEC05E-95C3-4599-9433-1DE80D2E0C34}" type="presOf" srcId="{69DA61CA-5DC2-4E90-8DD4-C04B9A80F8A5}" destId="{A7292308-0EAE-468A-B92C-69AEFBF0C094}" srcOrd="0" destOrd="0" presId="urn:microsoft.com/office/officeart/2005/8/layout/vList5"/>
    <dgm:cxn modelId="{103D8862-B2D9-4849-9686-4BF722C10A76}" srcId="{9BA538BF-7428-4423-904D-05C0FD727E5B}" destId="{DD4D7A8B-8B7B-413B-939D-5CDEA25A2A01}" srcOrd="0" destOrd="0" parTransId="{462E9F72-1338-4140-AC5C-F03557A9DEFC}" sibTransId="{00D06F29-FF2B-440B-BEBB-6EDA20F1E0CB}"/>
    <dgm:cxn modelId="{963BB558-137E-4A86-AF3B-D6A338824A5C}" srcId="{1F7B3E89-567B-4898-AADF-50277C72482B}" destId="{9958EA8F-7D0F-41EA-99EC-F27D9588CB5D}" srcOrd="0" destOrd="0" parTransId="{88D58604-FFB0-4C25-9936-50E5E98A8B7E}" sibTransId="{44A4485F-F28B-4B03-8D07-EBA7CF6E1FB0}"/>
    <dgm:cxn modelId="{9E0548A8-8ED0-4791-A3E2-432089E95ACD}" type="presOf" srcId="{0C0AD9DA-130A-4F5A-87B0-0E3022442764}" destId="{A3F5CDB8-D6C7-4057-975D-D3BC0CB3E234}" srcOrd="0" destOrd="0" presId="urn:microsoft.com/office/officeart/2005/8/layout/vList5"/>
    <dgm:cxn modelId="{EEDEC3D1-860A-48A1-AD97-808C57BFF006}" srcId="{A69ECCE5-F093-42A9-97E8-6417FF14EF68}" destId="{9BA538BF-7428-4423-904D-05C0FD727E5B}" srcOrd="2" destOrd="0" parTransId="{3F5E4F41-75F8-47A5-9E88-FDA45076A130}" sibTransId="{32EA4FC2-5578-4147-B4A3-30B3386977F4}"/>
    <dgm:cxn modelId="{1D5EE959-EB4B-4353-B1E8-C4B0DE832060}" srcId="{128EA4C3-C7A8-4886-B8F5-D591C3A9F07A}" destId="{7E81C447-DF80-4980-A0C5-C76C172220B9}" srcOrd="1" destOrd="0" parTransId="{18A000B7-7C0F-4876-B5A7-B138EE1ED043}" sibTransId="{C089287A-566A-4CFC-8546-95B5D8E5E7A6}"/>
    <dgm:cxn modelId="{2577DE43-7755-4E94-B68E-006454CE8371}" type="presParOf" srcId="{FC0F143B-0421-4717-82C7-02970EEE8267}" destId="{D72E79A9-A605-4B28-80D7-4208507C726C}" srcOrd="0" destOrd="0" presId="urn:microsoft.com/office/officeart/2005/8/layout/vList5"/>
    <dgm:cxn modelId="{9AB84A79-F729-4D4A-8A13-D5835643B893}" type="presParOf" srcId="{D72E79A9-A605-4B28-80D7-4208507C726C}" destId="{8D0E24C6-6C42-4FD5-87A1-C0F3A96D4050}" srcOrd="0" destOrd="0" presId="urn:microsoft.com/office/officeart/2005/8/layout/vList5"/>
    <dgm:cxn modelId="{842F6CD7-26D4-42DE-83DE-2068D8F6A362}" type="presParOf" srcId="{D72E79A9-A605-4B28-80D7-4208507C726C}" destId="{76917CD3-6584-418D-94EC-B75B79900E9E}" srcOrd="1" destOrd="0" presId="urn:microsoft.com/office/officeart/2005/8/layout/vList5"/>
    <dgm:cxn modelId="{74E5CD58-C71E-4165-ACA2-45E311382F2C}" type="presParOf" srcId="{FC0F143B-0421-4717-82C7-02970EEE8267}" destId="{E929AB70-613D-41F0-8051-859F322ED4B9}" srcOrd="1" destOrd="0" presId="urn:microsoft.com/office/officeart/2005/8/layout/vList5"/>
    <dgm:cxn modelId="{02200995-AE01-412E-A91E-F3DACA041D7F}" type="presParOf" srcId="{FC0F143B-0421-4717-82C7-02970EEE8267}" destId="{B0CABA14-6FF7-4EA1-A7DB-37677C8DF5BB}" srcOrd="2" destOrd="0" presId="urn:microsoft.com/office/officeart/2005/8/layout/vList5"/>
    <dgm:cxn modelId="{7AA92642-6D39-4E58-9009-44B7EA3DF05D}" type="presParOf" srcId="{B0CABA14-6FF7-4EA1-A7DB-37677C8DF5BB}" destId="{B880897E-A7CA-41AB-8D48-2D058EA6D014}" srcOrd="0" destOrd="0" presId="urn:microsoft.com/office/officeart/2005/8/layout/vList5"/>
    <dgm:cxn modelId="{4CE40CDA-902E-40B9-A9F0-208C263A1898}" type="presParOf" srcId="{B0CABA14-6FF7-4EA1-A7DB-37677C8DF5BB}" destId="{42E4CE3E-81A7-4001-900B-3408ED23850D}" srcOrd="1" destOrd="0" presId="urn:microsoft.com/office/officeart/2005/8/layout/vList5"/>
    <dgm:cxn modelId="{08BD1FC9-5A63-4AAC-96AC-B5A7CB1B1C13}" type="presParOf" srcId="{FC0F143B-0421-4717-82C7-02970EEE8267}" destId="{89AC5E12-4064-4745-9184-577C442F20C8}" srcOrd="3" destOrd="0" presId="urn:microsoft.com/office/officeart/2005/8/layout/vList5"/>
    <dgm:cxn modelId="{7D1FB62E-A9E9-42EE-9E05-D808B472EA15}" type="presParOf" srcId="{FC0F143B-0421-4717-82C7-02970EEE8267}" destId="{97F6A938-61F3-4DB8-B9A9-99E636F770D1}" srcOrd="4" destOrd="0" presId="urn:microsoft.com/office/officeart/2005/8/layout/vList5"/>
    <dgm:cxn modelId="{F07A54DB-6F82-44E6-80E3-E51E7129214E}" type="presParOf" srcId="{97F6A938-61F3-4DB8-B9A9-99E636F770D1}" destId="{DC37D077-3DB4-4EA6-BBC2-559FB9EC6C40}" srcOrd="0" destOrd="0" presId="urn:microsoft.com/office/officeart/2005/8/layout/vList5"/>
    <dgm:cxn modelId="{88862E7B-D0FB-406D-8F50-72CACC96E51D}" type="presParOf" srcId="{97F6A938-61F3-4DB8-B9A9-99E636F770D1}" destId="{68DFC6C8-B8CE-425C-8E16-CB4B8AADFC27}" srcOrd="1" destOrd="0" presId="urn:microsoft.com/office/officeart/2005/8/layout/vList5"/>
    <dgm:cxn modelId="{95376C8F-E44E-4A05-A514-67A7FF98CB01}" type="presParOf" srcId="{FC0F143B-0421-4717-82C7-02970EEE8267}" destId="{9B6C559B-0E88-4E58-A5CF-4CE11E097FEE}" srcOrd="5" destOrd="0" presId="urn:microsoft.com/office/officeart/2005/8/layout/vList5"/>
    <dgm:cxn modelId="{8640CDC8-5CCF-4769-AC95-8732B019D8CA}" type="presParOf" srcId="{FC0F143B-0421-4717-82C7-02970EEE8267}" destId="{336FBA26-4318-4A33-92DE-1513021C0B76}" srcOrd="6" destOrd="0" presId="urn:microsoft.com/office/officeart/2005/8/layout/vList5"/>
    <dgm:cxn modelId="{FF625CDB-9ADF-4FA4-8A12-D6999EA25B4B}" type="presParOf" srcId="{336FBA26-4318-4A33-92DE-1513021C0B76}" destId="{C0D3F8ED-6F1E-4A82-84FD-4D3D49FEE81C}" srcOrd="0" destOrd="0" presId="urn:microsoft.com/office/officeart/2005/8/layout/vList5"/>
    <dgm:cxn modelId="{1E8E7307-B024-4A8D-9B76-DB47F33681B3}" type="presParOf" srcId="{336FBA26-4318-4A33-92DE-1513021C0B76}" destId="{A7292308-0EAE-468A-B92C-69AEFBF0C094}" srcOrd="1" destOrd="0" presId="urn:microsoft.com/office/officeart/2005/8/layout/vList5"/>
    <dgm:cxn modelId="{9358E6AE-E8CC-4658-8EBB-0AB87E20135F}" type="presParOf" srcId="{FC0F143B-0421-4717-82C7-02970EEE8267}" destId="{CD9137C0-98BD-44F2-AF99-236A5EB53DDD}" srcOrd="7" destOrd="0" presId="urn:microsoft.com/office/officeart/2005/8/layout/vList5"/>
    <dgm:cxn modelId="{B6AABF66-8B4E-407A-B713-8BC90C48F91E}" type="presParOf" srcId="{FC0F143B-0421-4717-82C7-02970EEE8267}" destId="{3D5A9850-420D-4ECA-9687-99785167BA0C}" srcOrd="8" destOrd="0" presId="urn:microsoft.com/office/officeart/2005/8/layout/vList5"/>
    <dgm:cxn modelId="{C1D032FB-6113-41E7-A740-651BABD54BD8}" type="presParOf" srcId="{3D5A9850-420D-4ECA-9687-99785167BA0C}" destId="{0483EBCD-6E02-42D4-A4BD-59752EF12ED2}" srcOrd="0" destOrd="0" presId="urn:microsoft.com/office/officeart/2005/8/layout/vList5"/>
    <dgm:cxn modelId="{6E955D1C-66C4-4D94-9824-60CF2A506E92}" type="presParOf" srcId="{3D5A9850-420D-4ECA-9687-99785167BA0C}" destId="{5B9EE77B-3AAA-4C0D-BFB5-A307DC3BC86C}" srcOrd="1" destOrd="0" presId="urn:microsoft.com/office/officeart/2005/8/layout/vList5"/>
    <dgm:cxn modelId="{0AFF7C38-4195-4D3E-B718-0B0327657BAE}" type="presParOf" srcId="{FC0F143B-0421-4717-82C7-02970EEE8267}" destId="{0EF60493-DECB-43B1-8760-55795E1500F1}" srcOrd="9" destOrd="0" presId="urn:microsoft.com/office/officeart/2005/8/layout/vList5"/>
    <dgm:cxn modelId="{A406E129-E9DE-41B2-AFE6-63EE9AF2C4E8}" type="presParOf" srcId="{FC0F143B-0421-4717-82C7-02970EEE8267}" destId="{0A4FB61F-188E-4C42-BF7A-785902008A9D}" srcOrd="10" destOrd="0" presId="urn:microsoft.com/office/officeart/2005/8/layout/vList5"/>
    <dgm:cxn modelId="{7E3C2EFD-2CEF-4F4F-82F4-1E22C62D64A1}" type="presParOf" srcId="{0A4FB61F-188E-4C42-BF7A-785902008A9D}" destId="{99460519-54E3-44DB-AC69-5D1451B28BB4}" srcOrd="0" destOrd="0" presId="urn:microsoft.com/office/officeart/2005/8/layout/vList5"/>
    <dgm:cxn modelId="{01172074-A9BE-4E84-AA96-903FD5421971}" type="presParOf" srcId="{0A4FB61F-188E-4C42-BF7A-785902008A9D}" destId="{A3F5CDB8-D6C7-4057-975D-D3BC0CB3E234}" srcOrd="1" destOrd="0" presId="urn:microsoft.com/office/officeart/2005/8/layout/vList5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764B531-04F1-476C-B789-05BED4988071}" type="datetimeFigureOut">
              <a:rPr lang="en-US" smtClean="0"/>
              <a:pPr/>
              <a:t>9/1/2009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4B52E06-47DA-48BA-8C61-32F83AB5E35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B52E06-47DA-48BA-8C61-32F83AB5E350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9/1/2009</a:t>
            </a:fld>
            <a:endParaRPr lang="en-US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9/1/2009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9/1/2009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9/1/2009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9/1/2009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9/1/2009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9/1/2009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9/1/2009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9/1/2009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Rectangle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9/1/2009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9/1/2009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9" name="Flowchart: Proces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Flowchart: Proces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1D8BD707-D9CF-40AE-B4C6-C98DA3205C09}" type="datetimeFigureOut">
              <a:rPr lang="en-US" smtClean="0"/>
              <a:pPr/>
              <a:t>9/1/2009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1.bin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0.vml"/><Relationship Id="rId4" Type="http://schemas.openxmlformats.org/officeDocument/2006/relationships/oleObject" Target="../embeddings/oleObject10.bin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1.vml"/><Relationship Id="rId5" Type="http://schemas.openxmlformats.org/officeDocument/2006/relationships/oleObject" Target="../embeddings/oleObject11.bin"/><Relationship Id="rId4" Type="http://schemas.openxmlformats.org/officeDocument/2006/relationships/image" Target="../media/image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2.v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3.vml"/><Relationship Id="rId4" Type="http://schemas.openxmlformats.org/officeDocument/2006/relationships/image" Target="../media/image9.gi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4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4.vml"/><Relationship Id="rId4" Type="http://schemas.openxmlformats.org/officeDocument/2006/relationships/image" Target="../media/image10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oleObject2.bin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1.xml"/><Relationship Id="rId3" Type="http://schemas.openxmlformats.org/officeDocument/2006/relationships/notesSlide" Target="../notesSlides/notesSlide1.xml"/><Relationship Id="rId7" Type="http://schemas.openxmlformats.org/officeDocument/2006/relationships/diagramQuickStyle" Target="../diagrams/quickStyle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diagramLayout" Target="../diagrams/layout1.xml"/><Relationship Id="rId5" Type="http://schemas.openxmlformats.org/officeDocument/2006/relationships/diagramData" Target="../diagrams/data1.xml"/><Relationship Id="rId4" Type="http://schemas.openxmlformats.org/officeDocument/2006/relationships/oleObject" Target="../embeddings/oleObject3.bin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Relationship Id="rId4" Type="http://schemas.openxmlformats.org/officeDocument/2006/relationships/oleObject" Target="../embeddings/oleObject9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\\cern.ch\dfs\Users\e\eperezro\Documents\archivador-of-celpen-negro.jpg"/>
          <p:cNvPicPr>
            <a:picLocks noChangeAspect="1" noChangeArrowheads="1"/>
          </p:cNvPicPr>
          <p:nvPr/>
        </p:nvPicPr>
        <p:blipFill>
          <a:blip r:embed="rId3">
            <a:lum bright="50000" contrast="-54000"/>
          </a:blip>
          <a:srcRect/>
          <a:stretch>
            <a:fillRect/>
          </a:stretch>
        </p:blipFill>
        <p:spPr bwMode="auto">
          <a:xfrm>
            <a:off x="4038601" y="1752601"/>
            <a:ext cx="5105400" cy="51054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Thermosiphon project management and quality assurance</a:t>
            </a:r>
            <a:endParaRPr lang="en-US" dirty="0"/>
          </a:p>
        </p:txBody>
      </p:sp>
      <p:grpSp>
        <p:nvGrpSpPr>
          <p:cNvPr id="6" name="Group 5"/>
          <p:cNvGrpSpPr/>
          <p:nvPr/>
        </p:nvGrpSpPr>
        <p:grpSpPr>
          <a:xfrm>
            <a:off x="1" y="5948680"/>
            <a:ext cx="1066800" cy="912297"/>
            <a:chOff x="1" y="5948680"/>
            <a:chExt cx="1066800" cy="912297"/>
          </a:xfrm>
        </p:grpSpPr>
        <p:sp>
          <p:nvSpPr>
            <p:cNvPr id="4" name="TextBox 3"/>
            <p:cNvSpPr txBox="1"/>
            <p:nvPr/>
          </p:nvSpPr>
          <p:spPr>
            <a:xfrm>
              <a:off x="1" y="6553200"/>
              <a:ext cx="10668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/>
                <a:t>EN/CV/DC</a:t>
              </a:r>
              <a:endParaRPr lang="en-US" sz="1400" dirty="0"/>
            </a:p>
          </p:txBody>
        </p:sp>
        <p:graphicFrame>
          <p:nvGraphicFramePr>
            <p:cNvPr id="5" name="Object 1"/>
            <p:cNvGraphicFramePr>
              <a:graphicFrameLocks noChangeAspect="1"/>
            </p:cNvGraphicFramePr>
            <p:nvPr/>
          </p:nvGraphicFramePr>
          <p:xfrm>
            <a:off x="228600" y="5948680"/>
            <a:ext cx="533400" cy="528320"/>
          </p:xfrm>
          <a:graphic>
            <a:graphicData uri="http://schemas.openxmlformats.org/presentationml/2006/ole">
              <p:oleObj spid="_x0000_s2050" name="Picture" r:id="rId4" imgW="2178151" imgH="2178151" progId="Word.Picture.8">
                <p:embed/>
              </p:oleObj>
            </a:graphicData>
          </a:graphic>
        </p:graphicFrame>
      </p:grpSp>
      <p:sp>
        <p:nvSpPr>
          <p:cNvPr id="7" name="Subtitle 6"/>
          <p:cNvSpPr txBox="1">
            <a:spLocks/>
          </p:cNvSpPr>
          <p:nvPr/>
        </p:nvSpPr>
        <p:spPr>
          <a:xfrm>
            <a:off x="1143000" y="5736264"/>
            <a:ext cx="7696200" cy="969336"/>
          </a:xfrm>
          <a:prstGeom prst="rect">
            <a:avLst/>
          </a:prstGeom>
        </p:spPr>
        <p:txBody>
          <a:bodyPr tIns="0">
            <a:normAutofit/>
          </a:bodyPr>
          <a:lstStyle/>
          <a:p>
            <a:pPr marL="27432" marR="0" lvl="0" indent="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2600" b="0" i="0" u="none" strike="noStrike" kern="1200" cap="none" spc="0" normalizeH="0" baseline="0" noProof="0" smtClean="0">
                <a:ln>
                  <a:noFill/>
                </a:ln>
                <a:solidFill>
                  <a:schemeClr val="tx2">
                    <a:shade val="30000"/>
                    <a:satMod val="1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Presentation done by Elena Perez Rodriguez</a:t>
            </a:r>
          </a:p>
          <a:p>
            <a:pPr marL="27432" marR="0" lvl="0" indent="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smtClean="0">
                <a:ln>
                  <a:noFill/>
                </a:ln>
                <a:solidFill>
                  <a:schemeClr val="tx2">
                    <a:shade val="30000"/>
                    <a:satMod val="1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For further information contact elena.perez.rodriguez@cern.ch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shade val="30000"/>
                  <a:satMod val="1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3" descr="\\cern.ch\dfs\Users\e\eperezro\Documents\libro.jpg"/>
          <p:cNvPicPr>
            <a:picLocks noChangeAspect="1" noChangeArrowheads="1"/>
          </p:cNvPicPr>
          <p:nvPr/>
        </p:nvPicPr>
        <p:blipFill>
          <a:blip r:embed="rId3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3124200" y="2343150"/>
            <a:ext cx="6019800" cy="4514850"/>
          </a:xfrm>
          <a:prstGeom prst="rect">
            <a:avLst/>
          </a:prstGeom>
          <a:noFill/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Quality management</a:t>
            </a:r>
            <a:endParaRPr lang="en-US" dirty="0"/>
          </a:p>
        </p:txBody>
      </p:sp>
      <p:grpSp>
        <p:nvGrpSpPr>
          <p:cNvPr id="6" name="Group 5"/>
          <p:cNvGrpSpPr/>
          <p:nvPr/>
        </p:nvGrpSpPr>
        <p:grpSpPr>
          <a:xfrm>
            <a:off x="533400" y="5948680"/>
            <a:ext cx="1066800" cy="912297"/>
            <a:chOff x="1" y="5948680"/>
            <a:chExt cx="1066800" cy="912297"/>
          </a:xfrm>
        </p:grpSpPr>
        <p:sp>
          <p:nvSpPr>
            <p:cNvPr id="7" name="TextBox 6"/>
            <p:cNvSpPr txBox="1"/>
            <p:nvPr/>
          </p:nvSpPr>
          <p:spPr>
            <a:xfrm>
              <a:off x="1" y="6553200"/>
              <a:ext cx="10668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/>
                <a:t>EN/CV/DC</a:t>
              </a:r>
              <a:endParaRPr lang="en-US" sz="1400" dirty="0"/>
            </a:p>
          </p:txBody>
        </p:sp>
        <p:graphicFrame>
          <p:nvGraphicFramePr>
            <p:cNvPr id="8" name="Object 1"/>
            <p:cNvGraphicFramePr>
              <a:graphicFrameLocks noChangeAspect="1"/>
            </p:cNvGraphicFramePr>
            <p:nvPr/>
          </p:nvGraphicFramePr>
          <p:xfrm>
            <a:off x="228600" y="5948680"/>
            <a:ext cx="533400" cy="528320"/>
          </p:xfrm>
          <a:graphic>
            <a:graphicData uri="http://schemas.openxmlformats.org/presentationml/2006/ole">
              <p:oleObj spid="_x0000_s23554" name="Picture" r:id="rId4" imgW="2178151" imgH="2178151" progId="Word.Picture.8">
                <p:embed/>
              </p:oleObj>
            </a:graphicData>
          </a:graphic>
        </p:graphicFrame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17635" y="1371600"/>
            <a:ext cx="4168765" cy="31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Workspace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50408" y="1447800"/>
            <a:ext cx="3364992" cy="304800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Sharing working documents</a:t>
            </a:r>
          </a:p>
          <a:p>
            <a:pPr lvl="1"/>
            <a:r>
              <a:rPr lang="en-US" sz="2400" dirty="0" smtClean="0"/>
              <a:t>Use the workspace</a:t>
            </a:r>
          </a:p>
          <a:p>
            <a:pPr lvl="1"/>
            <a:r>
              <a:rPr lang="en-US" sz="2400" dirty="0" smtClean="0"/>
              <a:t>Includes a calendar, announcements and useful links !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143000" y="5257800"/>
            <a:ext cx="4724400" cy="1252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1219200" y="4495800"/>
            <a:ext cx="777239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 algn="ctr"/>
            <a:r>
              <a:rPr lang="en-US" sz="3200" b="1" dirty="0" smtClean="0">
                <a:solidFill>
                  <a:schemeClr val="tx2">
                    <a:lumMod val="50000"/>
                  </a:schemeClr>
                </a:solidFill>
              </a:rPr>
              <a:t>https://espace.cern.ch/thermosiphon</a:t>
            </a:r>
            <a:endParaRPr lang="en-US" sz="2800" b="1" dirty="0" smtClean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486400" y="6059269"/>
            <a:ext cx="3581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 algn="r"/>
            <a:r>
              <a:rPr lang="en-US" dirty="0" smtClean="0"/>
              <a:t>In case of access problems contact elena.perez.rodriguez@cern.ch</a:t>
            </a:r>
            <a:endParaRPr lang="en-US" sz="1400" dirty="0"/>
          </a:p>
        </p:txBody>
      </p:sp>
      <p:grpSp>
        <p:nvGrpSpPr>
          <p:cNvPr id="8" name="Group 7"/>
          <p:cNvGrpSpPr/>
          <p:nvPr/>
        </p:nvGrpSpPr>
        <p:grpSpPr>
          <a:xfrm>
            <a:off x="1" y="5948680"/>
            <a:ext cx="1066800" cy="912297"/>
            <a:chOff x="1" y="5948680"/>
            <a:chExt cx="1066800" cy="912297"/>
          </a:xfrm>
        </p:grpSpPr>
        <p:sp>
          <p:nvSpPr>
            <p:cNvPr id="9" name="TextBox 8"/>
            <p:cNvSpPr txBox="1"/>
            <p:nvPr/>
          </p:nvSpPr>
          <p:spPr>
            <a:xfrm>
              <a:off x="1" y="6553200"/>
              <a:ext cx="10668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/>
                <a:t>EN/CV/DC</a:t>
              </a:r>
              <a:endParaRPr lang="en-US" sz="1400" dirty="0"/>
            </a:p>
          </p:txBody>
        </p:sp>
        <p:graphicFrame>
          <p:nvGraphicFramePr>
            <p:cNvPr id="10" name="Object 1"/>
            <p:cNvGraphicFramePr>
              <a:graphicFrameLocks noChangeAspect="1"/>
            </p:cNvGraphicFramePr>
            <p:nvPr/>
          </p:nvGraphicFramePr>
          <p:xfrm>
            <a:off x="228600" y="5948680"/>
            <a:ext cx="533400" cy="528320"/>
          </p:xfrm>
          <a:graphic>
            <a:graphicData uri="http://schemas.openxmlformats.org/presentationml/2006/ole">
              <p:oleObj spid="_x0000_s1028" name="Picture" r:id="rId5" imgW="2178151" imgH="2178151" progId="Word.Picture.8">
                <p:embed/>
              </p:oleObj>
            </a:graphicData>
          </a:graphic>
        </p:graphicFrame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D0B0B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Long term documentation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5608" y="1447800"/>
            <a:ext cx="7498080" cy="1752600"/>
          </a:xfrm>
        </p:spPr>
        <p:txBody>
          <a:bodyPr/>
          <a:lstStyle/>
          <a:p>
            <a:r>
              <a:rPr lang="en-US" sz="2800" dirty="0" smtClean="0"/>
              <a:t>Publishing definitive documents</a:t>
            </a:r>
          </a:p>
          <a:p>
            <a:pPr lvl="1"/>
            <a:r>
              <a:rPr lang="en-US" sz="2400" dirty="0" smtClean="0"/>
              <a:t>Use EDMS folder for the thermosiphon project </a:t>
            </a:r>
          </a:p>
          <a:p>
            <a:pPr lvl="1" algn="ctr">
              <a:buNone/>
            </a:pPr>
            <a:r>
              <a:rPr lang="en-US" b="1" dirty="0" smtClean="0"/>
              <a:t>CERN-0000078075 v.0 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1" y="5948680"/>
            <a:ext cx="1066800" cy="912297"/>
            <a:chOff x="1" y="5948680"/>
            <a:chExt cx="1066800" cy="912297"/>
          </a:xfrm>
        </p:grpSpPr>
        <p:sp>
          <p:nvSpPr>
            <p:cNvPr id="5" name="TextBox 4"/>
            <p:cNvSpPr txBox="1"/>
            <p:nvPr/>
          </p:nvSpPr>
          <p:spPr>
            <a:xfrm>
              <a:off x="1" y="6553200"/>
              <a:ext cx="10668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/>
                <a:t>EN/CV/DC</a:t>
              </a:r>
              <a:endParaRPr lang="en-US" sz="1400" dirty="0"/>
            </a:p>
          </p:txBody>
        </p:sp>
        <p:graphicFrame>
          <p:nvGraphicFramePr>
            <p:cNvPr id="6" name="Object 1"/>
            <p:cNvGraphicFramePr>
              <a:graphicFrameLocks noChangeAspect="1"/>
            </p:cNvGraphicFramePr>
            <p:nvPr/>
          </p:nvGraphicFramePr>
          <p:xfrm>
            <a:off x="228600" y="5948680"/>
            <a:ext cx="533400" cy="528320"/>
          </p:xfrm>
          <a:graphic>
            <a:graphicData uri="http://schemas.openxmlformats.org/presentationml/2006/ole">
              <p:oleObj spid="_x0000_s6146" name="Picture" r:id="rId3" imgW="2178151" imgH="2178151" progId="Word.Picture.8">
                <p:embed/>
              </p:oleObj>
            </a:graphicData>
          </a:graphic>
        </p:graphicFrame>
      </p:grpSp>
      <p:sp>
        <p:nvSpPr>
          <p:cNvPr id="7" name="Content Placeholder 2"/>
          <p:cNvSpPr txBox="1">
            <a:spLocks/>
          </p:cNvSpPr>
          <p:nvPr/>
        </p:nvSpPr>
        <p:spPr>
          <a:xfrm>
            <a:off x="1447800" y="3276600"/>
            <a:ext cx="7498080" cy="304800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Main quality documents</a:t>
            </a:r>
          </a:p>
          <a:p>
            <a:pPr marL="640080" lvl="1" indent="-237744">
              <a:spcBef>
                <a:spcPts val="550"/>
              </a:spcBef>
              <a:buClr>
                <a:schemeClr val="accent1"/>
              </a:buClr>
              <a:buFont typeface="Verdana"/>
              <a:buChar char="◦"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Naming </a:t>
            </a:r>
            <a:r>
              <a:rPr kumimoji="0" lang="en-US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conventio</a:t>
            </a:r>
            <a:r>
              <a:rPr lang="en-US" sz="2400" dirty="0" smtClean="0"/>
              <a:t>n </a:t>
            </a:r>
            <a:r>
              <a:rPr lang="en-US" dirty="0" smtClean="0"/>
              <a:t>EDMS 1016399</a:t>
            </a:r>
            <a:endParaRPr kumimoji="0" lang="en-US" sz="2400" i="0" u="none" strike="noStrike" kern="1200" cap="none" spc="0" normalizeH="0" baseline="0" noProof="0" dirty="0" smtClean="0">
              <a:ln>
                <a:noFill/>
              </a:ln>
              <a:solidFill>
                <a:srgbClr val="92D05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640080" lvl="1" indent="-237744">
              <a:spcBef>
                <a:spcPts val="550"/>
              </a:spcBef>
              <a:buClr>
                <a:schemeClr val="accent1"/>
              </a:buClr>
              <a:buFont typeface="Verdana"/>
              <a:buChar char="◦"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Construction and testing procedure </a:t>
            </a:r>
            <a:r>
              <a:rPr lang="en-US" dirty="0" smtClean="0"/>
              <a:t>EDMS 1016400 </a:t>
            </a:r>
          </a:p>
          <a:p>
            <a:pPr marL="640080" lvl="1" indent="-237744">
              <a:spcBef>
                <a:spcPts val="550"/>
              </a:spcBef>
              <a:buClr>
                <a:schemeClr val="accent1"/>
              </a:buClr>
              <a:buFont typeface="Verdana"/>
              <a:buChar char="◦"/>
              <a:defRPr/>
            </a:pPr>
            <a:r>
              <a:rPr kumimoji="0" lang="en-US" sz="240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Risk analysis</a:t>
            </a:r>
          </a:p>
          <a:p>
            <a:pPr marL="640080" marR="0" lvl="1" indent="-237744" algn="l" defTabSz="914400" rtl="0" eaLnBrk="1" fontAlgn="auto" latinLnBrk="0" hangingPunct="1">
              <a:lnSpc>
                <a:spcPct val="100000"/>
              </a:lnSpc>
              <a:spcBef>
                <a:spcPts val="550"/>
              </a:spcBef>
              <a:spcAft>
                <a:spcPts val="0"/>
              </a:spcAft>
              <a:buClr>
                <a:schemeClr val="accent1"/>
              </a:buClr>
              <a:buSzTx/>
              <a:buFont typeface="Verdana"/>
              <a:buChar char="◦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Working reports</a:t>
            </a:r>
          </a:p>
          <a:p>
            <a:pPr marL="640080" marR="0" lvl="1" indent="-237744" algn="l" defTabSz="914400" rtl="0" eaLnBrk="1" fontAlgn="auto" latinLnBrk="0" hangingPunct="1">
              <a:lnSpc>
                <a:spcPct val="100000"/>
              </a:lnSpc>
              <a:spcBef>
                <a:spcPts val="550"/>
              </a:spcBef>
              <a:spcAft>
                <a:spcPts val="0"/>
              </a:spcAft>
              <a:buClr>
                <a:schemeClr val="accent1"/>
              </a:buClr>
              <a:buSzTx/>
              <a:buFont typeface="Verdana"/>
              <a:buChar char="◦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Users manual and technical documentation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3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Construction and testing procedure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b="1" cap="all" dirty="0" smtClean="0"/>
              <a:t>The main points are</a:t>
            </a:r>
          </a:p>
          <a:p>
            <a:pPr lvl="1"/>
            <a:r>
              <a:rPr lang="en-US" b="1" cap="all" dirty="0" smtClean="0"/>
              <a:t>Components</a:t>
            </a:r>
          </a:p>
          <a:p>
            <a:pPr lvl="2"/>
            <a:r>
              <a:rPr lang="en-US" cap="small" dirty="0" smtClean="0"/>
              <a:t>Materials</a:t>
            </a:r>
          </a:p>
          <a:p>
            <a:pPr lvl="2"/>
            <a:r>
              <a:rPr lang="en-US" cap="small" dirty="0" smtClean="0"/>
              <a:t>Connectors</a:t>
            </a:r>
            <a:r>
              <a:rPr lang="en-GB" cap="small" dirty="0" smtClean="0"/>
              <a:t>	</a:t>
            </a:r>
            <a:endParaRPr lang="en-US" cap="small" dirty="0" smtClean="0"/>
          </a:p>
          <a:p>
            <a:pPr lvl="1"/>
            <a:r>
              <a:rPr lang="en-US" b="1" cap="all" dirty="0" smtClean="0"/>
              <a:t>Construction</a:t>
            </a:r>
          </a:p>
          <a:p>
            <a:pPr lvl="2"/>
            <a:r>
              <a:rPr lang="en-US" cap="small" dirty="0" smtClean="0"/>
              <a:t>Cleaning standard</a:t>
            </a:r>
          </a:p>
          <a:p>
            <a:pPr lvl="1"/>
            <a:r>
              <a:rPr lang="en-US" b="1" cap="all" dirty="0" smtClean="0"/>
              <a:t>Commissioning</a:t>
            </a:r>
          </a:p>
          <a:p>
            <a:pPr lvl="2"/>
            <a:r>
              <a:rPr lang="en-US" cap="small" dirty="0" smtClean="0"/>
              <a:t>Pressure  test</a:t>
            </a:r>
          </a:p>
          <a:p>
            <a:pPr lvl="2"/>
            <a:r>
              <a:rPr lang="en-US" cap="small" dirty="0" smtClean="0"/>
              <a:t>Leak checking test</a:t>
            </a:r>
          </a:p>
          <a:p>
            <a:pPr lvl="2"/>
            <a:r>
              <a:rPr lang="en-US" cap="small" dirty="0" smtClean="0"/>
              <a:t>Mapping and electrical test</a:t>
            </a:r>
          </a:p>
          <a:p>
            <a:pPr>
              <a:buNone/>
            </a:pPr>
            <a:endParaRPr lang="en-US" dirty="0" smtClean="0"/>
          </a:p>
          <a:p>
            <a:r>
              <a:rPr lang="en-GB" b="1" dirty="0" smtClean="0"/>
              <a:t>It includes the leak rate specification calculations, the leak checking templates and a template for the commissioning reports</a:t>
            </a:r>
            <a:endParaRPr lang="en-US" dirty="0" smtClean="0"/>
          </a:p>
          <a:p>
            <a:endParaRPr lang="en-US" dirty="0"/>
          </a:p>
        </p:txBody>
      </p:sp>
      <p:grpSp>
        <p:nvGrpSpPr>
          <p:cNvPr id="4" name="Group 3"/>
          <p:cNvGrpSpPr/>
          <p:nvPr/>
        </p:nvGrpSpPr>
        <p:grpSpPr>
          <a:xfrm>
            <a:off x="1" y="5948680"/>
            <a:ext cx="1066800" cy="912297"/>
            <a:chOff x="1" y="5948680"/>
            <a:chExt cx="1066800" cy="912297"/>
          </a:xfrm>
        </p:grpSpPr>
        <p:sp>
          <p:nvSpPr>
            <p:cNvPr id="5" name="TextBox 4"/>
            <p:cNvSpPr txBox="1"/>
            <p:nvPr/>
          </p:nvSpPr>
          <p:spPr>
            <a:xfrm>
              <a:off x="1" y="6553200"/>
              <a:ext cx="10668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/>
                <a:t>EN/CV/DC</a:t>
              </a:r>
              <a:endParaRPr lang="en-US" sz="1400" dirty="0"/>
            </a:p>
          </p:txBody>
        </p:sp>
        <p:graphicFrame>
          <p:nvGraphicFramePr>
            <p:cNvPr id="6" name="Object 1"/>
            <p:cNvGraphicFramePr>
              <a:graphicFrameLocks noChangeAspect="1"/>
            </p:cNvGraphicFramePr>
            <p:nvPr/>
          </p:nvGraphicFramePr>
          <p:xfrm>
            <a:off x="228600" y="5948680"/>
            <a:ext cx="533400" cy="528320"/>
          </p:xfrm>
          <a:graphic>
            <a:graphicData uri="http://schemas.openxmlformats.org/presentationml/2006/ole">
              <p:oleObj spid="_x0000_s36866" name="Picture" r:id="rId3" imgW="2178151" imgH="2178151" progId="Word.Picture.8">
                <p:embed/>
              </p:oleObj>
            </a:graphicData>
          </a:graphic>
        </p:graphicFrame>
      </p:grpSp>
      <p:sp>
        <p:nvSpPr>
          <p:cNvPr id="7" name="Content Placeholder 2"/>
          <p:cNvSpPr txBox="1">
            <a:spLocks/>
          </p:cNvSpPr>
          <p:nvPr/>
        </p:nvSpPr>
        <p:spPr>
          <a:xfrm>
            <a:off x="1447800" y="1600200"/>
            <a:ext cx="7498080" cy="472440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36867" name="Picture 3" descr="\\cern.ch\dfs\Users\e\eperezro\Documents\Presentations\construction.gif"/>
          <p:cNvPicPr>
            <a:picLocks noChangeAspect="1" noChangeArrowheads="1"/>
          </p:cNvPicPr>
          <p:nvPr/>
        </p:nvPicPr>
        <p:blipFill>
          <a:blip r:embed="rId4">
            <a:duotone>
              <a:schemeClr val="accent5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5791200" y="2133600"/>
            <a:ext cx="2800350" cy="2095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Thank you for your attention</a:t>
            </a:r>
            <a:endParaRPr lang="en-US" dirty="0"/>
          </a:p>
        </p:txBody>
      </p:sp>
      <p:sp>
        <p:nvSpPr>
          <p:cNvPr id="7" name="Subtitle 6"/>
          <p:cNvSpPr>
            <a:spLocks noGrp="1"/>
          </p:cNvSpPr>
          <p:nvPr>
            <p:ph type="subTitle" idx="1"/>
          </p:nvPr>
        </p:nvSpPr>
        <p:spPr>
          <a:xfrm>
            <a:off x="1143000" y="5736264"/>
            <a:ext cx="7696200" cy="969336"/>
          </a:xfrm>
        </p:spPr>
        <p:txBody>
          <a:bodyPr/>
          <a:lstStyle/>
          <a:p>
            <a:pPr algn="ctr"/>
            <a:r>
              <a:rPr lang="en-US" dirty="0" smtClean="0"/>
              <a:t>Presentation done by Elena Perez Rodriguez</a:t>
            </a:r>
          </a:p>
          <a:p>
            <a:pPr algn="ctr"/>
            <a:r>
              <a:rPr lang="en-US" sz="2000" dirty="0" smtClean="0"/>
              <a:t>For further information contact elena.perez.rodriguez@cern.ch</a:t>
            </a:r>
            <a:endParaRPr lang="en-US" sz="2000" dirty="0"/>
          </a:p>
        </p:txBody>
      </p:sp>
      <p:grpSp>
        <p:nvGrpSpPr>
          <p:cNvPr id="8" name="Group 7"/>
          <p:cNvGrpSpPr/>
          <p:nvPr/>
        </p:nvGrpSpPr>
        <p:grpSpPr>
          <a:xfrm>
            <a:off x="1" y="5948680"/>
            <a:ext cx="1066800" cy="912297"/>
            <a:chOff x="1" y="5948680"/>
            <a:chExt cx="1066800" cy="912297"/>
          </a:xfrm>
        </p:grpSpPr>
        <p:sp>
          <p:nvSpPr>
            <p:cNvPr id="9" name="TextBox 8"/>
            <p:cNvSpPr txBox="1"/>
            <p:nvPr/>
          </p:nvSpPr>
          <p:spPr>
            <a:xfrm>
              <a:off x="1" y="6553200"/>
              <a:ext cx="10668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/>
                <a:t>EN/CV/DC</a:t>
              </a:r>
              <a:endParaRPr lang="en-US" sz="1400" dirty="0"/>
            </a:p>
          </p:txBody>
        </p:sp>
        <p:graphicFrame>
          <p:nvGraphicFramePr>
            <p:cNvPr id="10" name="Object 1"/>
            <p:cNvGraphicFramePr>
              <a:graphicFrameLocks noChangeAspect="1"/>
            </p:cNvGraphicFramePr>
            <p:nvPr/>
          </p:nvGraphicFramePr>
          <p:xfrm>
            <a:off x="228600" y="5948680"/>
            <a:ext cx="533400" cy="528320"/>
          </p:xfrm>
          <a:graphic>
            <a:graphicData uri="http://schemas.openxmlformats.org/presentationml/2006/ole">
              <p:oleObj spid="_x0000_s7170" name="Picture" r:id="rId3" imgW="2178151" imgH="2178151" progId="Word.Picture.8">
                <p:embed/>
              </p:oleObj>
            </a:graphicData>
          </a:graphic>
        </p:graphicFrame>
      </p:grpSp>
      <p:pic>
        <p:nvPicPr>
          <p:cNvPr id="7171" name="Picture 3" descr="\\cern.ch\dfs\Users\e\eperezro\Documents\question-mark3a.jpg"/>
          <p:cNvPicPr>
            <a:picLocks noChangeAspect="1" noChangeArrowheads="1"/>
          </p:cNvPicPr>
          <p:nvPr/>
        </p:nvPicPr>
        <p:blipFill>
          <a:blip r:embed="rId4">
            <a:lum bright="27000" contrast="-16000"/>
          </a:blip>
          <a:srcRect/>
          <a:stretch>
            <a:fillRect/>
          </a:stretch>
        </p:blipFill>
        <p:spPr bwMode="auto">
          <a:xfrm>
            <a:off x="3733800" y="2209800"/>
            <a:ext cx="2438400" cy="304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1" name="Picture 3" descr="\\cern.ch\dfs\Users\e\eperezro\Documents\libro.jpg"/>
          <p:cNvPicPr>
            <a:picLocks noChangeAspect="1" noChangeArrowheads="1"/>
          </p:cNvPicPr>
          <p:nvPr/>
        </p:nvPicPr>
        <p:blipFill>
          <a:blip r:embed="rId3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3124200" y="2343150"/>
            <a:ext cx="6019800" cy="4514850"/>
          </a:xfrm>
          <a:prstGeom prst="rect">
            <a:avLst/>
          </a:prstGeom>
          <a:noFill/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Project management</a:t>
            </a:r>
            <a:endParaRPr lang="en-US" dirty="0"/>
          </a:p>
        </p:txBody>
      </p:sp>
      <p:grpSp>
        <p:nvGrpSpPr>
          <p:cNvPr id="6" name="Group 5"/>
          <p:cNvGrpSpPr/>
          <p:nvPr/>
        </p:nvGrpSpPr>
        <p:grpSpPr>
          <a:xfrm>
            <a:off x="533400" y="5948680"/>
            <a:ext cx="1066800" cy="912297"/>
            <a:chOff x="1" y="5948680"/>
            <a:chExt cx="1066800" cy="912297"/>
          </a:xfrm>
        </p:grpSpPr>
        <p:sp>
          <p:nvSpPr>
            <p:cNvPr id="7" name="TextBox 6"/>
            <p:cNvSpPr txBox="1"/>
            <p:nvPr/>
          </p:nvSpPr>
          <p:spPr>
            <a:xfrm>
              <a:off x="1" y="6553200"/>
              <a:ext cx="10668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/>
                <a:t>EN/CV/DC</a:t>
              </a:r>
              <a:endParaRPr lang="en-US" sz="1400" dirty="0"/>
            </a:p>
          </p:txBody>
        </p:sp>
        <p:graphicFrame>
          <p:nvGraphicFramePr>
            <p:cNvPr id="8" name="Object 1"/>
            <p:cNvGraphicFramePr>
              <a:graphicFrameLocks noChangeAspect="1"/>
            </p:cNvGraphicFramePr>
            <p:nvPr/>
          </p:nvGraphicFramePr>
          <p:xfrm>
            <a:off x="228600" y="5948680"/>
            <a:ext cx="533400" cy="528320"/>
          </p:xfrm>
          <a:graphic>
            <a:graphicData uri="http://schemas.openxmlformats.org/presentationml/2006/ole">
              <p:oleObj spid="_x0000_s22530" name="Picture" r:id="rId4" imgW="2178151" imgH="2178151" progId="Word.Picture.8">
                <p:embed/>
              </p:oleObj>
            </a:graphicData>
          </a:graphic>
        </p:graphicFrame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EVM Project management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447800" y="1447800"/>
            <a:ext cx="6705600" cy="838200"/>
          </a:xfrm>
        </p:spPr>
        <p:txBody>
          <a:bodyPr>
            <a:normAutofit/>
          </a:bodyPr>
          <a:lstStyle/>
          <a:p>
            <a:r>
              <a:rPr lang="en-US" sz="2000" dirty="0" smtClean="0"/>
              <a:t>This project will follow the Earned Value Management (EVM) technique </a:t>
            </a:r>
            <a:endParaRPr lang="en-US" sz="2000" dirty="0"/>
          </a:p>
        </p:txBody>
      </p:sp>
      <p:grpSp>
        <p:nvGrpSpPr>
          <p:cNvPr id="12" name="Group 11"/>
          <p:cNvGrpSpPr/>
          <p:nvPr/>
        </p:nvGrpSpPr>
        <p:grpSpPr>
          <a:xfrm>
            <a:off x="1" y="5948680"/>
            <a:ext cx="1066800" cy="912297"/>
            <a:chOff x="1" y="5948680"/>
            <a:chExt cx="1066800" cy="912297"/>
          </a:xfrm>
        </p:grpSpPr>
        <p:sp>
          <p:nvSpPr>
            <p:cNvPr id="13" name="TextBox 12"/>
            <p:cNvSpPr txBox="1"/>
            <p:nvPr/>
          </p:nvSpPr>
          <p:spPr>
            <a:xfrm>
              <a:off x="1" y="6553200"/>
              <a:ext cx="10668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/>
                <a:t>EN/CV/DC</a:t>
              </a:r>
              <a:endParaRPr lang="en-US" sz="1400" dirty="0"/>
            </a:p>
          </p:txBody>
        </p:sp>
        <p:graphicFrame>
          <p:nvGraphicFramePr>
            <p:cNvPr id="14" name="Object 1"/>
            <p:cNvGraphicFramePr>
              <a:graphicFrameLocks noChangeAspect="1"/>
            </p:cNvGraphicFramePr>
            <p:nvPr/>
          </p:nvGraphicFramePr>
          <p:xfrm>
            <a:off x="228600" y="5948680"/>
            <a:ext cx="533400" cy="528320"/>
          </p:xfrm>
          <a:graphic>
            <a:graphicData uri="http://schemas.openxmlformats.org/presentationml/2006/ole">
              <p:oleObj spid="_x0000_s25602" name="Picture" r:id="rId4" imgW="2178151" imgH="2178151" progId="Word.Picture.8">
                <p:embed/>
              </p:oleObj>
            </a:graphicData>
          </a:graphic>
        </p:graphicFrame>
      </p:grpSp>
      <p:graphicFrame>
        <p:nvGraphicFramePr>
          <p:cNvPr id="15" name="Diagram 14"/>
          <p:cNvGraphicFramePr/>
          <p:nvPr/>
        </p:nvGraphicFramePr>
        <p:xfrm>
          <a:off x="1828800" y="2209800"/>
          <a:ext cx="6705600" cy="4343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sp>
        <p:nvSpPr>
          <p:cNvPr id="16" name="Down Arrow 15"/>
          <p:cNvSpPr/>
          <p:nvPr/>
        </p:nvSpPr>
        <p:spPr>
          <a:xfrm>
            <a:off x="1219200" y="2286000"/>
            <a:ext cx="1117600" cy="4191000"/>
          </a:xfrm>
          <a:prstGeom prst="downArrow">
            <a:avLst/>
          </a:prstGeom>
          <a:solidFill>
            <a:schemeClr val="accent1">
              <a:alpha val="3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Project Breakdown Structure</a:t>
            </a:r>
            <a:endParaRPr lang="en-US" dirty="0"/>
          </a:p>
        </p:txBody>
      </p:sp>
      <p:sp>
        <p:nvSpPr>
          <p:cNvPr id="8" name="Rounded Rectangle 7"/>
          <p:cNvSpPr/>
          <p:nvPr/>
        </p:nvSpPr>
        <p:spPr>
          <a:xfrm>
            <a:off x="5638800" y="2209800"/>
            <a:ext cx="1143000" cy="457200"/>
          </a:xfrm>
          <a:prstGeom prst="roundRect">
            <a:avLst/>
          </a:prstGeom>
          <a:solidFill>
            <a:schemeClr val="accent1">
              <a:alpha val="43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" name="Straight Connector 9"/>
          <p:cNvCxnSpPr>
            <a:stCxn id="8" idx="1"/>
            <a:endCxn id="8" idx="3"/>
          </p:cNvCxnSpPr>
          <p:nvPr/>
        </p:nvCxnSpPr>
        <p:spPr>
          <a:xfrm rot="10800000" flipH="1">
            <a:off x="5638800" y="2438400"/>
            <a:ext cx="1143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rot="10800000">
            <a:off x="5867400" y="2514600"/>
            <a:ext cx="6858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Isosceles Triangle 15"/>
          <p:cNvSpPr/>
          <p:nvPr/>
        </p:nvSpPr>
        <p:spPr>
          <a:xfrm rot="10800000">
            <a:off x="6324600" y="2362200"/>
            <a:ext cx="76200" cy="76200"/>
          </a:xfrm>
          <a:prstGeom prst="triangle">
            <a:avLst/>
          </a:prstGeom>
          <a:noFill/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ounded Rectangle 19"/>
          <p:cNvSpPr/>
          <p:nvPr/>
        </p:nvSpPr>
        <p:spPr>
          <a:xfrm>
            <a:off x="5715001" y="1676400"/>
            <a:ext cx="990600" cy="304800"/>
          </a:xfrm>
          <a:prstGeom prst="roundRect">
            <a:avLst/>
          </a:prstGeom>
          <a:solidFill>
            <a:schemeClr val="accent1">
              <a:alpha val="41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Flowchart: Delay 18"/>
          <p:cNvSpPr/>
          <p:nvPr/>
        </p:nvSpPr>
        <p:spPr>
          <a:xfrm>
            <a:off x="5715001" y="1752600"/>
            <a:ext cx="838200" cy="152400"/>
          </a:xfrm>
          <a:prstGeom prst="flowChartDelay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/>
          <p:cNvSpPr/>
          <p:nvPr/>
        </p:nvSpPr>
        <p:spPr>
          <a:xfrm flipH="1">
            <a:off x="5715000" y="1600200"/>
            <a:ext cx="45719" cy="457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5" name="Straight Connector 24"/>
          <p:cNvCxnSpPr/>
          <p:nvPr/>
        </p:nvCxnSpPr>
        <p:spPr>
          <a:xfrm rot="5400000">
            <a:off x="6096001" y="2095500"/>
            <a:ext cx="228600" cy="1"/>
          </a:xfrm>
          <a:prstGeom prst="line">
            <a:avLst/>
          </a:prstGeom>
          <a:ln w="1016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Elbow Connector 36"/>
          <p:cNvCxnSpPr/>
          <p:nvPr/>
        </p:nvCxnSpPr>
        <p:spPr>
          <a:xfrm rot="16200000" flipH="1">
            <a:off x="5131707" y="3745593"/>
            <a:ext cx="2743200" cy="586014"/>
          </a:xfrm>
          <a:prstGeom prst="bentConnector3">
            <a:avLst>
              <a:gd name="adj1" fmla="val 7176"/>
            </a:avLst>
          </a:prstGeom>
          <a:ln w="476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0" name="Group 59"/>
          <p:cNvGrpSpPr/>
          <p:nvPr/>
        </p:nvGrpSpPr>
        <p:grpSpPr>
          <a:xfrm>
            <a:off x="6734629" y="5410200"/>
            <a:ext cx="123371" cy="45719"/>
            <a:chOff x="5943600" y="5486400"/>
            <a:chExt cx="304800" cy="76200"/>
          </a:xfrm>
        </p:grpSpPr>
        <p:cxnSp>
          <p:nvCxnSpPr>
            <p:cNvPr id="58" name="Straight Connector 57"/>
            <p:cNvCxnSpPr/>
            <p:nvPr/>
          </p:nvCxnSpPr>
          <p:spPr>
            <a:xfrm>
              <a:off x="5943600" y="5486400"/>
              <a:ext cx="304800" cy="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>
              <a:off x="5943600" y="5562600"/>
              <a:ext cx="304800" cy="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33" name="Elbow Connector 32"/>
          <p:cNvCxnSpPr/>
          <p:nvPr/>
        </p:nvCxnSpPr>
        <p:spPr>
          <a:xfrm>
            <a:off x="6705601" y="1828800"/>
            <a:ext cx="304799" cy="3581400"/>
          </a:xfrm>
          <a:prstGeom prst="bentConnector2">
            <a:avLst/>
          </a:prstGeom>
          <a:ln w="698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2" name="Group 61"/>
          <p:cNvGrpSpPr/>
          <p:nvPr/>
        </p:nvGrpSpPr>
        <p:grpSpPr>
          <a:xfrm>
            <a:off x="6934200" y="5410200"/>
            <a:ext cx="152400" cy="45719"/>
            <a:chOff x="5943600" y="5486400"/>
            <a:chExt cx="304800" cy="76200"/>
          </a:xfrm>
        </p:grpSpPr>
        <p:cxnSp>
          <p:nvCxnSpPr>
            <p:cNvPr id="63" name="Straight Connector 62"/>
            <p:cNvCxnSpPr/>
            <p:nvPr/>
          </p:nvCxnSpPr>
          <p:spPr>
            <a:xfrm>
              <a:off x="5943600" y="5486400"/>
              <a:ext cx="304800" cy="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/>
            <p:nvPr/>
          </p:nvCxnSpPr>
          <p:spPr>
            <a:xfrm>
              <a:off x="5943600" y="5562600"/>
              <a:ext cx="304800" cy="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89" name="Elbow Connector 88"/>
          <p:cNvCxnSpPr/>
          <p:nvPr/>
        </p:nvCxnSpPr>
        <p:spPr>
          <a:xfrm>
            <a:off x="6781800" y="5486400"/>
            <a:ext cx="1219200" cy="762000"/>
          </a:xfrm>
          <a:prstGeom prst="bentConnector3">
            <a:avLst>
              <a:gd name="adj1" fmla="val 1172"/>
            </a:avLst>
          </a:prstGeom>
          <a:ln w="476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Elbow Connector 32"/>
          <p:cNvCxnSpPr/>
          <p:nvPr/>
        </p:nvCxnSpPr>
        <p:spPr>
          <a:xfrm>
            <a:off x="7010402" y="5486402"/>
            <a:ext cx="914397" cy="533398"/>
          </a:xfrm>
          <a:prstGeom prst="bentConnector3">
            <a:avLst>
              <a:gd name="adj1" fmla="val 521"/>
            </a:avLst>
          </a:prstGeom>
          <a:ln w="698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Elbow Connector 98"/>
          <p:cNvCxnSpPr/>
          <p:nvPr/>
        </p:nvCxnSpPr>
        <p:spPr>
          <a:xfrm>
            <a:off x="6781800" y="5638800"/>
            <a:ext cx="228600" cy="1588"/>
          </a:xfrm>
          <a:prstGeom prst="straightConnector1">
            <a:avLst/>
          </a:prstGeom>
          <a:ln w="476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2" name="Oval 101"/>
          <p:cNvSpPr/>
          <p:nvPr/>
        </p:nvSpPr>
        <p:spPr>
          <a:xfrm>
            <a:off x="7848600" y="5867400"/>
            <a:ext cx="533400" cy="533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5" name="Straight Connector 104"/>
          <p:cNvCxnSpPr/>
          <p:nvPr/>
        </p:nvCxnSpPr>
        <p:spPr>
          <a:xfrm rot="10800000">
            <a:off x="5334000" y="1905000"/>
            <a:ext cx="381000" cy="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" name="Straight Connector 105"/>
          <p:cNvCxnSpPr/>
          <p:nvPr/>
        </p:nvCxnSpPr>
        <p:spPr>
          <a:xfrm rot="10800000">
            <a:off x="5334000" y="1752600"/>
            <a:ext cx="381000" cy="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7" name="Flowchart: Sort 106"/>
          <p:cNvSpPr/>
          <p:nvPr/>
        </p:nvSpPr>
        <p:spPr>
          <a:xfrm rot="5400000">
            <a:off x="5143500" y="1638300"/>
            <a:ext cx="304800" cy="381000"/>
          </a:xfrm>
          <a:prstGeom prst="flowChartSor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8" name="Straight Connector 107"/>
          <p:cNvCxnSpPr/>
          <p:nvPr/>
        </p:nvCxnSpPr>
        <p:spPr>
          <a:xfrm rot="10800000">
            <a:off x="4800600" y="1904999"/>
            <a:ext cx="381000" cy="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9" name="Straight Connector 108"/>
          <p:cNvCxnSpPr/>
          <p:nvPr/>
        </p:nvCxnSpPr>
        <p:spPr>
          <a:xfrm rot="10800000">
            <a:off x="4800600" y="1752599"/>
            <a:ext cx="381000" cy="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0" name="Rectangle 109"/>
          <p:cNvSpPr/>
          <p:nvPr/>
        </p:nvSpPr>
        <p:spPr>
          <a:xfrm>
            <a:off x="4038600" y="1600200"/>
            <a:ext cx="762000" cy="457200"/>
          </a:xfrm>
          <a:prstGeom prst="rect">
            <a:avLst/>
          </a:prstGeom>
          <a:solidFill>
            <a:schemeClr val="accent1">
              <a:alpha val="48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13" name="Content Placeholder 112"/>
          <p:cNvGraphicFramePr>
            <a:graphicFrameLocks noGrp="1"/>
          </p:cNvGraphicFramePr>
          <p:nvPr>
            <p:ph idx="1"/>
          </p:nvPr>
        </p:nvGraphicFramePr>
        <p:xfrm>
          <a:off x="1676400" y="2514595"/>
          <a:ext cx="3505200" cy="3505205"/>
        </p:xfrm>
        <a:graphic>
          <a:graphicData uri="http://schemas.openxmlformats.org/drawingml/2006/table">
            <a:tbl>
              <a:tblPr/>
              <a:tblGrid>
                <a:gridCol w="3505200"/>
              </a:tblGrid>
              <a:tr h="318655">
                <a:tc>
                  <a:txBody>
                    <a:bodyPr/>
                    <a:lstStyle/>
                    <a:p>
                      <a:pPr algn="l" fontAlgn="ctr"/>
                      <a:r>
                        <a:rPr lang="en-US" sz="2000" b="0" i="1" u="none" strike="noStrike" dirty="0">
                          <a:latin typeface="Arial"/>
                        </a:rPr>
                        <a:t>Piping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18655">
                <a:tc>
                  <a:txBody>
                    <a:bodyPr/>
                    <a:lstStyle/>
                    <a:p>
                      <a:pPr algn="l" fontAlgn="ctr"/>
                      <a:r>
                        <a:rPr lang="en-US" sz="2000" b="0" i="1" u="none" strike="noStrike" dirty="0" smtClean="0">
                          <a:latin typeface="Arial"/>
                        </a:rPr>
                        <a:t>   Main </a:t>
                      </a:r>
                      <a:r>
                        <a:rPr lang="en-US" sz="2000" b="0" i="1" u="none" strike="noStrike" dirty="0">
                          <a:latin typeface="Arial"/>
                        </a:rPr>
                        <a:t>pipes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18655">
                <a:tc>
                  <a:txBody>
                    <a:bodyPr/>
                    <a:lstStyle/>
                    <a:p>
                      <a:pPr algn="l" fontAlgn="ctr"/>
                      <a:r>
                        <a:rPr lang="en-US" sz="2000" b="0" i="1" u="none" strike="noStrike" dirty="0" smtClean="0">
                          <a:latin typeface="Arial"/>
                        </a:rPr>
                        <a:t>   Small </a:t>
                      </a:r>
                      <a:r>
                        <a:rPr lang="en-US" sz="2000" b="0" i="1" u="none" strike="noStrike" dirty="0">
                          <a:latin typeface="Arial"/>
                        </a:rPr>
                        <a:t>piping and manifold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18655">
                <a:tc>
                  <a:txBody>
                    <a:bodyPr/>
                    <a:lstStyle/>
                    <a:p>
                      <a:pPr algn="l" fontAlgn="ctr"/>
                      <a:r>
                        <a:rPr lang="en-US" sz="2000" b="0" i="1" u="none" strike="noStrike" dirty="0" smtClean="0">
                          <a:latin typeface="Arial"/>
                        </a:rPr>
                        <a:t>Tank 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18655">
                <a:tc>
                  <a:txBody>
                    <a:bodyPr/>
                    <a:lstStyle/>
                    <a:p>
                      <a:pPr algn="l" fontAlgn="ctr"/>
                      <a:r>
                        <a:rPr lang="en-US" sz="2000" b="0" i="1" u="none" strike="noStrike" dirty="0" smtClean="0">
                          <a:latin typeface="Arial"/>
                        </a:rPr>
                        <a:t>   Vessel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18655">
                <a:tc>
                  <a:txBody>
                    <a:bodyPr/>
                    <a:lstStyle/>
                    <a:p>
                      <a:pPr algn="l" fontAlgn="ctr"/>
                      <a:r>
                        <a:rPr lang="en-US" sz="2000" b="0" i="1" u="none" strike="noStrike" dirty="0" smtClean="0">
                          <a:latin typeface="Arial"/>
                        </a:rPr>
                        <a:t>   Condenser</a:t>
                      </a:r>
                      <a:endParaRPr lang="en-US" sz="2000" b="0" i="1" u="none" strike="noStrike" dirty="0">
                        <a:latin typeface="Arial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18655">
                <a:tc>
                  <a:txBody>
                    <a:bodyPr/>
                    <a:lstStyle/>
                    <a:p>
                      <a:pPr algn="l" fontAlgn="ctr"/>
                      <a:r>
                        <a:rPr lang="en-US" sz="2000" b="0" i="1" u="none" strike="noStrike" dirty="0">
                          <a:latin typeface="Arial"/>
                        </a:rPr>
                        <a:t>Vacuum system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18655">
                <a:tc>
                  <a:txBody>
                    <a:bodyPr/>
                    <a:lstStyle/>
                    <a:p>
                      <a:pPr algn="l" fontAlgn="ctr"/>
                      <a:r>
                        <a:rPr lang="en-US" sz="2000" b="0" i="1" u="none" strike="noStrike" dirty="0">
                          <a:latin typeface="Arial"/>
                        </a:rPr>
                        <a:t>Chiller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18655">
                <a:tc>
                  <a:txBody>
                    <a:bodyPr/>
                    <a:lstStyle/>
                    <a:p>
                      <a:pPr algn="l" fontAlgn="ctr"/>
                      <a:r>
                        <a:rPr lang="en-US" sz="2000" b="0" i="1" u="none" strike="noStrike" dirty="0">
                          <a:latin typeface="Arial"/>
                        </a:rPr>
                        <a:t>Evaporator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18655">
                <a:tc>
                  <a:txBody>
                    <a:bodyPr/>
                    <a:lstStyle/>
                    <a:p>
                      <a:pPr algn="l" fontAlgn="ctr"/>
                      <a:r>
                        <a:rPr lang="en-US" sz="2000" b="0" i="1" u="none" strike="noStrike" dirty="0">
                          <a:latin typeface="Arial"/>
                        </a:rPr>
                        <a:t>Control and instrumentation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18655">
                <a:tc>
                  <a:txBody>
                    <a:bodyPr/>
                    <a:lstStyle/>
                    <a:p>
                      <a:pPr algn="l" fontAlgn="ctr"/>
                      <a:r>
                        <a:rPr lang="en-US" sz="2000" b="0" i="1" u="none" strike="noStrike" dirty="0">
                          <a:latin typeface="Arial"/>
                        </a:rPr>
                        <a:t>Electricity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pSp>
        <p:nvGrpSpPr>
          <p:cNvPr id="118" name="Group 117"/>
          <p:cNvGrpSpPr/>
          <p:nvPr/>
        </p:nvGrpSpPr>
        <p:grpSpPr>
          <a:xfrm>
            <a:off x="1" y="5948680"/>
            <a:ext cx="1066800" cy="912297"/>
            <a:chOff x="1" y="5948680"/>
            <a:chExt cx="1066800" cy="912297"/>
          </a:xfrm>
        </p:grpSpPr>
        <p:sp>
          <p:nvSpPr>
            <p:cNvPr id="119" name="TextBox 118"/>
            <p:cNvSpPr txBox="1"/>
            <p:nvPr/>
          </p:nvSpPr>
          <p:spPr>
            <a:xfrm>
              <a:off x="1" y="6553200"/>
              <a:ext cx="10668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/>
                <a:t>EN/CV/DC</a:t>
              </a:r>
              <a:endParaRPr lang="en-US" sz="1400" dirty="0"/>
            </a:p>
          </p:txBody>
        </p:sp>
        <p:graphicFrame>
          <p:nvGraphicFramePr>
            <p:cNvPr id="120" name="Object 1"/>
            <p:cNvGraphicFramePr>
              <a:graphicFrameLocks noChangeAspect="1"/>
            </p:cNvGraphicFramePr>
            <p:nvPr/>
          </p:nvGraphicFramePr>
          <p:xfrm>
            <a:off x="228600" y="5948680"/>
            <a:ext cx="533400" cy="528320"/>
          </p:xfrm>
          <a:graphic>
            <a:graphicData uri="http://schemas.openxmlformats.org/presentationml/2006/ole">
              <p:oleObj spid="_x0000_s26626" name="Picture" r:id="rId3" imgW="2178151" imgH="2178151" progId="Word.Picture.8">
                <p:embed/>
              </p:oleObj>
            </a:graphicData>
          </a:graphic>
        </p:graphicFrame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6" dur="3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rgbClr val="17CDF1"/>
                                      </p:to>
                                    </p:animClr>
                                    <p:set>
                                      <p:cBhvr>
                                        <p:cTn id="7" dur="3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7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9" dur="3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rgbClr val="17CDF1"/>
                                      </p:to>
                                    </p:animClr>
                                    <p:set>
                                      <p:cBhvr>
                                        <p:cTn id="10" dur="3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3000"/>
                            </p:stCondLst>
                            <p:childTnLst>
                              <p:par>
                                <p:cTn id="12" presetID="7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3" dur="3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rgbClr val="17CDF1"/>
                                      </p:to>
                                    </p:animClr>
                                    <p:set>
                                      <p:cBhvr>
                                        <p:cTn id="14" dur="3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7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6" dur="3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rgbClr val="17CDF1"/>
                                      </p:to>
                                    </p:animClr>
                                    <p:set>
                                      <p:cBhvr>
                                        <p:cTn id="17" dur="3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7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9" dur="3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rgbClr val="17CDF1"/>
                                      </p:to>
                                    </p:animClr>
                                    <p:set>
                                      <p:cBhvr>
                                        <p:cTn id="20" dur="3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6000"/>
                            </p:stCondLst>
                            <p:childTnLst>
                              <p:par>
                                <p:cTn id="22" presetID="7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23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rgbClr val="17CDF1"/>
                                      </p:to>
                                    </p:animClr>
                                    <p:set>
                                      <p:cBhvr>
                                        <p:cTn id="24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7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26" dur="3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rgbClr val="17CDF1"/>
                                      </p:to>
                                    </p:animClr>
                                    <p:set>
                                      <p:cBhvr>
                                        <p:cTn id="27" dur="3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7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29" dur="3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rgbClr val="17CDF1"/>
                                      </p:to>
                                    </p:animClr>
                                    <p:set>
                                      <p:cBhvr>
                                        <p:cTn id="30" dur="3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7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32" dur="3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rgbClr val="17CDF1"/>
                                      </p:to>
                                    </p:animClr>
                                    <p:set>
                                      <p:cBhvr>
                                        <p:cTn id="33" dur="3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9000"/>
                            </p:stCondLst>
                            <p:childTnLst>
                              <p:par>
                                <p:cTn id="35" presetID="7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36" dur="3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rgbClr val="17CDF1"/>
                                      </p:to>
                                    </p:animClr>
                                    <p:set>
                                      <p:cBhvr>
                                        <p:cTn id="37" dur="3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7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39" dur="3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rgbClr val="17CDF1"/>
                                      </p:to>
                                    </p:animClr>
                                    <p:set>
                                      <p:cBhvr>
                                        <p:cTn id="40" dur="3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7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42" dur="3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rgbClr val="17CDF1"/>
                                      </p:to>
                                    </p:animClr>
                                    <p:set>
                                      <p:cBhvr>
                                        <p:cTn id="43" dur="3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2000"/>
                            </p:stCondLst>
                            <p:childTnLst>
                              <p:par>
                                <p:cTn id="45" presetID="7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46" dur="30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rgbClr val="17CDF1"/>
                                      </p:to>
                                    </p:animClr>
                                    <p:set>
                                      <p:cBhvr>
                                        <p:cTn id="47" dur="30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7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49" dur="3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rgbClr val="17CDF1"/>
                                      </p:to>
                                    </p:animClr>
                                    <p:set>
                                      <p:cBhvr>
                                        <p:cTn id="50" dur="3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7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52" dur="30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rgbClr val="17CDF1"/>
                                      </p:to>
                                    </p:animClr>
                                    <p:set>
                                      <p:cBhvr>
                                        <p:cTn id="53" dur="30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7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55" dur="30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rgbClr val="17CDF1"/>
                                      </p:to>
                                    </p:animClr>
                                    <p:set>
                                      <p:cBhvr>
                                        <p:cTn id="56" dur="30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7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58" dur="3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rgbClr val="17CDF1"/>
                                      </p:to>
                                    </p:animClr>
                                    <p:set>
                                      <p:cBhvr>
                                        <p:cTn id="59" dur="3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7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61" dur="3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rgbClr val="17CDF1"/>
                                      </p:to>
                                    </p:animClr>
                                    <p:set>
                                      <p:cBhvr>
                                        <p:cTn id="62" dur="3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15000"/>
                            </p:stCondLst>
                            <p:childTnLst>
                              <p:par>
                                <p:cTn id="64" presetID="7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65" dur="2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rgbClr val="17CDF1"/>
                                      </p:to>
                                    </p:animClr>
                                    <p:set>
                                      <p:cBhvr>
                                        <p:cTn id="66" dur="2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5943600" y="381000"/>
            <a:ext cx="2819400" cy="6248400"/>
          </a:xfrm>
          <a:prstGeom prst="rect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0" y="274638"/>
            <a:ext cx="60198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Working Breakdown Structure</a:t>
            </a:r>
            <a:endParaRPr lang="en-US" dirty="0"/>
          </a:p>
        </p:txBody>
      </p:sp>
      <p:grpSp>
        <p:nvGrpSpPr>
          <p:cNvPr id="4" name="Group 3"/>
          <p:cNvGrpSpPr/>
          <p:nvPr/>
        </p:nvGrpSpPr>
        <p:grpSpPr>
          <a:xfrm>
            <a:off x="1" y="5948680"/>
            <a:ext cx="1066800" cy="912297"/>
            <a:chOff x="1" y="5948680"/>
            <a:chExt cx="1066800" cy="912297"/>
          </a:xfrm>
        </p:grpSpPr>
        <p:sp>
          <p:nvSpPr>
            <p:cNvPr id="5" name="TextBox 4"/>
            <p:cNvSpPr txBox="1"/>
            <p:nvPr/>
          </p:nvSpPr>
          <p:spPr>
            <a:xfrm>
              <a:off x="1" y="6553200"/>
              <a:ext cx="10668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/>
                <a:t>EN/CV/DC</a:t>
              </a:r>
              <a:endParaRPr lang="en-US" sz="1400" dirty="0"/>
            </a:p>
          </p:txBody>
        </p:sp>
        <p:graphicFrame>
          <p:nvGraphicFramePr>
            <p:cNvPr id="6" name="Object 1"/>
            <p:cNvGraphicFramePr>
              <a:graphicFrameLocks noChangeAspect="1"/>
            </p:cNvGraphicFramePr>
            <p:nvPr/>
          </p:nvGraphicFramePr>
          <p:xfrm>
            <a:off x="228600" y="5948680"/>
            <a:ext cx="533400" cy="528320"/>
          </p:xfrm>
          <a:graphic>
            <a:graphicData uri="http://schemas.openxmlformats.org/presentationml/2006/ole">
              <p:oleObj spid="_x0000_s3074" name="Picture" r:id="rId3" imgW="2178151" imgH="2178151" progId="Word.Picture.8">
                <p:embed/>
              </p:oleObj>
            </a:graphicData>
          </a:graphic>
        </p:graphicFrame>
      </p:grp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1295400" y="1752600"/>
            <a:ext cx="4495800" cy="11430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800" dirty="0" smtClean="0"/>
              <a:t>WU list = PBS + project management + installation </a:t>
            </a:r>
          </a:p>
        </p:txBody>
      </p:sp>
      <p:sp>
        <p:nvSpPr>
          <p:cNvPr id="9" name="Content Placeholder 6"/>
          <p:cNvSpPr txBox="1">
            <a:spLocks/>
          </p:cNvSpPr>
          <p:nvPr/>
        </p:nvSpPr>
        <p:spPr>
          <a:xfrm>
            <a:off x="1524000" y="3429000"/>
            <a:ext cx="3886200" cy="18288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365760" marR="0" lvl="0" indent="-283464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WBS Matrix :  WU us tasks </a:t>
            </a:r>
          </a:p>
          <a:p>
            <a:pPr marL="365760" marR="0" lvl="0" indent="-283464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65760" marR="0" lvl="0" indent="-283464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65760" marR="0" lvl="0" indent="-283464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94 tasks in this project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Down Arrow 9"/>
          <p:cNvSpPr/>
          <p:nvPr/>
        </p:nvSpPr>
        <p:spPr>
          <a:xfrm>
            <a:off x="3352800" y="4038600"/>
            <a:ext cx="345994" cy="6096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1" name="Table 10"/>
          <p:cNvGraphicFramePr>
            <a:graphicFrameLocks noGrp="1"/>
          </p:cNvGraphicFramePr>
          <p:nvPr/>
        </p:nvGraphicFramePr>
        <p:xfrm>
          <a:off x="5867400" y="304800"/>
          <a:ext cx="2819400" cy="6278860"/>
        </p:xfrm>
        <a:graphic>
          <a:graphicData uri="http://schemas.openxmlformats.org/drawingml/2006/table">
            <a:tbl>
              <a:tblPr/>
              <a:tblGrid>
                <a:gridCol w="76200"/>
                <a:gridCol w="304800"/>
                <a:gridCol w="2438400"/>
              </a:tblGrid>
              <a:tr h="179396">
                <a:tc>
                  <a:txBody>
                    <a:bodyPr/>
                    <a:lstStyle/>
                    <a:p>
                      <a:pPr algn="l" fontAlgn="ctr"/>
                      <a:endParaRPr lang="en-US" sz="1050" b="0" i="0" u="none" strike="noStrike" dirty="0"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b="0" i="0" u="none" strike="noStrike" dirty="0">
                          <a:latin typeface="+mn-lt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b="0" i="0" u="none" strike="noStrike" dirty="0">
                          <a:latin typeface="+mn-lt"/>
                        </a:rPr>
                        <a:t>Project management and integration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179396">
                <a:tc>
                  <a:txBody>
                    <a:bodyPr/>
                    <a:lstStyle/>
                    <a:p>
                      <a:pPr algn="l" fontAlgn="ctr"/>
                      <a:endParaRPr lang="en-US" sz="1050" b="0" i="0" u="none" strike="noStrike"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b="0" i="0" u="none" strike="noStrike">
                          <a:latin typeface="+mn-lt"/>
                        </a:rPr>
                        <a:t>1.1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b="0" i="0" u="none" strike="noStrike">
                          <a:latin typeface="+mn-lt"/>
                        </a:rPr>
                        <a:t>Project management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179396">
                <a:tc>
                  <a:txBody>
                    <a:bodyPr/>
                    <a:lstStyle/>
                    <a:p>
                      <a:pPr algn="l" fontAlgn="ctr"/>
                      <a:endParaRPr lang="en-US" sz="1050" b="0" i="0" u="none" strike="noStrike" dirty="0"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b="0" i="0" u="none" strike="noStrike" dirty="0">
                          <a:latin typeface="+mn-lt"/>
                        </a:rPr>
                        <a:t>1.2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b="0" i="0" u="none" strike="noStrike">
                          <a:latin typeface="+mn-lt"/>
                        </a:rPr>
                        <a:t>Integration studies 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179396">
                <a:tc>
                  <a:txBody>
                    <a:bodyPr/>
                    <a:lstStyle/>
                    <a:p>
                      <a:pPr algn="l" fontAlgn="ctr"/>
                      <a:endParaRPr lang="en-US" sz="1050" b="0" i="0" u="none" strike="noStrike" dirty="0"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b="0" i="0" u="none" strike="noStrike" dirty="0">
                          <a:latin typeface="+mn-lt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b="0" i="0" u="none" strike="noStrike">
                          <a:latin typeface="+mn-lt"/>
                        </a:rPr>
                        <a:t>Technical studies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179396">
                <a:tc>
                  <a:txBody>
                    <a:bodyPr/>
                    <a:lstStyle/>
                    <a:p>
                      <a:pPr algn="l" fontAlgn="ctr"/>
                      <a:endParaRPr lang="en-US" sz="1050" b="0" i="0" u="none" strike="noStrike" dirty="0"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b="0" i="0" u="none" strike="noStrike" dirty="0">
                          <a:latin typeface="+mn-lt"/>
                        </a:rPr>
                        <a:t>2.1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b="0" i="0" u="none" strike="noStrike">
                          <a:latin typeface="+mn-lt"/>
                        </a:rPr>
                        <a:t>Thermodinamical design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179396">
                <a:tc>
                  <a:txBody>
                    <a:bodyPr/>
                    <a:lstStyle/>
                    <a:p>
                      <a:pPr algn="l" fontAlgn="ctr"/>
                      <a:endParaRPr lang="en-US" sz="1050" b="0" i="0" u="none" strike="noStrike"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b="0" i="0" u="none" strike="noStrike">
                          <a:latin typeface="+mn-lt"/>
                        </a:rPr>
                        <a:t>2.2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b="0" i="0" u="none" strike="noStrike">
                          <a:latin typeface="+mn-lt"/>
                        </a:rPr>
                        <a:t>Mini-thermosiphon test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179396">
                <a:tc>
                  <a:txBody>
                    <a:bodyPr/>
                    <a:lstStyle/>
                    <a:p>
                      <a:pPr algn="l" fontAlgn="ctr"/>
                      <a:endParaRPr lang="en-US" sz="1050" b="0" i="0" u="none" strike="noStrike" dirty="0"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b="0" i="0" u="none" strike="noStrike" dirty="0">
                          <a:latin typeface="+mn-lt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b="0" i="0" u="none" strike="noStrike">
                          <a:latin typeface="+mn-lt"/>
                        </a:rPr>
                        <a:t>Piping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179396">
                <a:tc>
                  <a:txBody>
                    <a:bodyPr/>
                    <a:lstStyle/>
                    <a:p>
                      <a:pPr algn="l" fontAlgn="ctr"/>
                      <a:endParaRPr lang="en-US" sz="1050" b="0" i="0" u="none" strike="noStrike" dirty="0"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b="0" i="0" u="none" strike="noStrike" dirty="0">
                          <a:latin typeface="+mn-lt"/>
                        </a:rPr>
                        <a:t>3.1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b="0" i="0" u="none" strike="noStrike">
                          <a:latin typeface="+mn-lt"/>
                        </a:rPr>
                        <a:t>Main pipes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179396">
                <a:tc>
                  <a:txBody>
                    <a:bodyPr/>
                    <a:lstStyle/>
                    <a:p>
                      <a:pPr algn="l" fontAlgn="ctr"/>
                      <a:endParaRPr lang="en-US" sz="1050" b="0" i="0" u="none" strike="noStrike" dirty="0"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b="0" i="0" u="none" strike="noStrike" dirty="0">
                          <a:latin typeface="+mn-lt"/>
                        </a:rPr>
                        <a:t>3.2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b="0" i="0" u="none" strike="noStrike">
                          <a:latin typeface="+mn-lt"/>
                        </a:rPr>
                        <a:t>Small piping and manifold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179396">
                <a:tc>
                  <a:txBody>
                    <a:bodyPr/>
                    <a:lstStyle/>
                    <a:p>
                      <a:pPr algn="l" fontAlgn="ctr"/>
                      <a:endParaRPr lang="en-US" sz="1050" b="0" i="0" u="none" strike="noStrike" dirty="0"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b="0" i="0" u="none" strike="noStrike" dirty="0">
                          <a:latin typeface="+mn-lt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b="0" i="0" u="none" strike="noStrike">
                          <a:latin typeface="+mn-lt"/>
                        </a:rPr>
                        <a:t>Tank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179396">
                <a:tc>
                  <a:txBody>
                    <a:bodyPr/>
                    <a:lstStyle/>
                    <a:p>
                      <a:pPr algn="l" fontAlgn="ctr"/>
                      <a:endParaRPr lang="en-US" sz="1050" b="0" i="0" u="none" strike="noStrike"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b="0" i="0" u="none" strike="noStrike">
                          <a:latin typeface="+mn-lt"/>
                        </a:rPr>
                        <a:t>4.1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b="0" i="0" u="none" strike="noStrike">
                          <a:latin typeface="+mn-lt"/>
                        </a:rPr>
                        <a:t>Vessel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179396">
                <a:tc>
                  <a:txBody>
                    <a:bodyPr/>
                    <a:lstStyle/>
                    <a:p>
                      <a:pPr algn="l" fontAlgn="ctr"/>
                      <a:endParaRPr lang="en-US" sz="1050" b="0" i="0" u="none" strike="noStrike" dirty="0"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b="0" i="0" u="none" strike="noStrike" dirty="0">
                          <a:latin typeface="+mn-lt"/>
                        </a:rPr>
                        <a:t>4.2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b="0" i="0" u="none" strike="noStrike">
                          <a:latin typeface="+mn-lt"/>
                        </a:rPr>
                        <a:t>Condenser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179396">
                <a:tc>
                  <a:txBody>
                    <a:bodyPr/>
                    <a:lstStyle/>
                    <a:p>
                      <a:pPr algn="l" fontAlgn="ctr"/>
                      <a:endParaRPr lang="en-US" sz="1050" b="0" i="0" u="none" strike="noStrike" dirty="0"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b="0" i="0" u="none" strike="noStrike" dirty="0">
                          <a:latin typeface="+mn-lt"/>
                        </a:rPr>
                        <a:t>5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b="0" i="0" u="none" strike="noStrike">
                          <a:latin typeface="+mn-lt"/>
                        </a:rPr>
                        <a:t>Vacuum system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179396">
                <a:tc>
                  <a:txBody>
                    <a:bodyPr/>
                    <a:lstStyle/>
                    <a:p>
                      <a:pPr algn="l" fontAlgn="ctr"/>
                      <a:endParaRPr lang="en-US" sz="1050" b="0" i="0" u="none" strike="noStrike"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b="0" i="0" u="none" strike="noStrike">
                          <a:latin typeface="+mn-lt"/>
                        </a:rPr>
                        <a:t>5.1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b="0" i="0" u="none" strike="noStrike" dirty="0">
                          <a:latin typeface="+mn-lt"/>
                        </a:rPr>
                        <a:t>Vacuum system for tank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179396">
                <a:tc>
                  <a:txBody>
                    <a:bodyPr/>
                    <a:lstStyle/>
                    <a:p>
                      <a:pPr algn="l" fontAlgn="ctr"/>
                      <a:endParaRPr lang="en-US" sz="1050" b="0" i="0" u="none" strike="noStrike" dirty="0"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b="0" i="0" u="none" strike="noStrike" dirty="0">
                          <a:latin typeface="+mn-lt"/>
                        </a:rPr>
                        <a:t>5.2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b="0" i="0" u="none" strike="noStrike">
                          <a:latin typeface="+mn-lt"/>
                        </a:rPr>
                        <a:t>Vacuum system for distribution manifold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179396">
                <a:tc>
                  <a:txBody>
                    <a:bodyPr/>
                    <a:lstStyle/>
                    <a:p>
                      <a:pPr algn="l" fontAlgn="ctr"/>
                      <a:endParaRPr lang="en-US" sz="1050" b="0" i="0" u="none" strike="noStrike" dirty="0"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b="0" i="0" u="none" strike="noStrike" dirty="0">
                          <a:latin typeface="+mn-lt"/>
                        </a:rPr>
                        <a:t>6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b="0" i="0" u="none" strike="noStrike">
                          <a:latin typeface="+mn-lt"/>
                        </a:rPr>
                        <a:t>Chiller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179396">
                <a:tc>
                  <a:txBody>
                    <a:bodyPr/>
                    <a:lstStyle/>
                    <a:p>
                      <a:pPr algn="l" fontAlgn="ctr"/>
                      <a:endParaRPr lang="en-US" sz="1050" b="0" i="0" u="none" strike="noStrike" dirty="0"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b="0" i="0" u="none" strike="noStrike" dirty="0">
                          <a:latin typeface="+mn-lt"/>
                        </a:rPr>
                        <a:t>6.1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b="0" i="0" u="none" strike="noStrike">
                          <a:latin typeface="+mn-lt"/>
                        </a:rPr>
                        <a:t>Chiller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179396">
                <a:tc>
                  <a:txBody>
                    <a:bodyPr/>
                    <a:lstStyle/>
                    <a:p>
                      <a:pPr algn="l" fontAlgn="ctr"/>
                      <a:endParaRPr lang="en-US" sz="1050" b="0" i="0" u="none" strike="noStrike"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b="0" i="0" u="none" strike="noStrike">
                          <a:latin typeface="+mn-lt"/>
                        </a:rPr>
                        <a:t>7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b="0" i="0" u="none" strike="noStrike" dirty="0">
                          <a:latin typeface="+mn-lt"/>
                        </a:rPr>
                        <a:t>Evaporator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179396">
                <a:tc>
                  <a:txBody>
                    <a:bodyPr/>
                    <a:lstStyle/>
                    <a:p>
                      <a:pPr algn="l" fontAlgn="ctr"/>
                      <a:endParaRPr lang="en-US" sz="1050" b="0" i="0" u="none" strike="noStrike" dirty="0"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b="0" i="0" u="none" strike="noStrike" dirty="0">
                          <a:latin typeface="+mn-lt"/>
                        </a:rPr>
                        <a:t>7.1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b="0" i="0" u="none" strike="noStrike">
                          <a:latin typeface="+mn-lt"/>
                        </a:rPr>
                        <a:t>Dummy load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179396">
                <a:tc>
                  <a:txBody>
                    <a:bodyPr/>
                    <a:lstStyle/>
                    <a:p>
                      <a:pPr algn="l" fontAlgn="ctr"/>
                      <a:endParaRPr lang="en-US" sz="1050" b="0" i="0" u="none" strike="noStrike" dirty="0"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b="0" i="0" u="none" strike="noStrike" dirty="0">
                          <a:latin typeface="+mn-lt"/>
                        </a:rPr>
                        <a:t>7.2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b="0" i="0" u="none" strike="noStrike">
                          <a:latin typeface="+mn-lt"/>
                        </a:rPr>
                        <a:t>Cooling loops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179396">
                <a:tc>
                  <a:txBody>
                    <a:bodyPr/>
                    <a:lstStyle/>
                    <a:p>
                      <a:pPr algn="l" fontAlgn="ctr"/>
                      <a:endParaRPr lang="en-US" sz="1050" b="0" i="0" u="none" strike="noStrike"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b="0" i="0" u="none" strike="noStrike">
                          <a:latin typeface="+mn-lt"/>
                        </a:rPr>
                        <a:t>8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b="0" i="0" u="none" strike="noStrike" dirty="0">
                          <a:latin typeface="+mn-lt"/>
                        </a:rPr>
                        <a:t>Control and instrumentation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179396">
                <a:tc>
                  <a:txBody>
                    <a:bodyPr/>
                    <a:lstStyle/>
                    <a:p>
                      <a:pPr algn="l" fontAlgn="ctr"/>
                      <a:endParaRPr lang="en-US" sz="1050" b="0" i="0" u="none" strike="noStrike" dirty="0"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b="0" i="0" u="none" strike="noStrike" dirty="0">
                          <a:latin typeface="+mn-lt"/>
                        </a:rPr>
                        <a:t>8.1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b="0" i="0" u="none" strike="noStrike">
                          <a:latin typeface="+mn-lt"/>
                        </a:rPr>
                        <a:t>Instrumentation for data adquisition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179396">
                <a:tc>
                  <a:txBody>
                    <a:bodyPr/>
                    <a:lstStyle/>
                    <a:p>
                      <a:pPr algn="l" fontAlgn="ctr"/>
                      <a:endParaRPr lang="en-US" sz="1050" b="0" i="0" u="none" strike="noStrike"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b="0" i="0" u="none" strike="noStrike">
                          <a:latin typeface="+mn-lt"/>
                        </a:rPr>
                        <a:t>8.2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b="0" i="0" u="none" strike="noStrike">
                          <a:latin typeface="+mn-lt"/>
                        </a:rPr>
                        <a:t>Hardware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179396">
                <a:tc>
                  <a:txBody>
                    <a:bodyPr/>
                    <a:lstStyle/>
                    <a:p>
                      <a:pPr algn="l" fontAlgn="ctr"/>
                      <a:endParaRPr lang="en-US" sz="1050" b="0" i="0" u="none" strike="noStrike"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b="0" i="0" u="none" strike="noStrike">
                          <a:latin typeface="+mn-lt"/>
                        </a:rPr>
                        <a:t>8.3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b="0" i="0" u="none" strike="noStrike" dirty="0">
                          <a:latin typeface="+mn-lt"/>
                        </a:rPr>
                        <a:t>Software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179396">
                <a:tc>
                  <a:txBody>
                    <a:bodyPr/>
                    <a:lstStyle/>
                    <a:p>
                      <a:pPr algn="l" fontAlgn="ctr"/>
                      <a:endParaRPr lang="en-US" sz="1050" b="0" i="0" u="none" strike="noStrike" dirty="0"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b="0" i="0" u="none" strike="noStrike" dirty="0">
                          <a:latin typeface="+mn-lt"/>
                        </a:rPr>
                        <a:t>9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b="0" i="0" u="none" strike="noStrike">
                          <a:latin typeface="+mn-lt"/>
                        </a:rPr>
                        <a:t>Electricity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179396">
                <a:tc>
                  <a:txBody>
                    <a:bodyPr/>
                    <a:lstStyle/>
                    <a:p>
                      <a:pPr algn="l" fontAlgn="ctr"/>
                      <a:endParaRPr lang="en-US" sz="1050" b="0" i="0" u="none" strike="noStrike" dirty="0"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b="0" i="0" u="none" strike="noStrike" dirty="0">
                          <a:latin typeface="+mn-lt"/>
                        </a:rPr>
                        <a:t>9.1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b="0" i="0" u="none" strike="noStrike">
                          <a:latin typeface="+mn-lt"/>
                        </a:rPr>
                        <a:t>General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179396">
                <a:tc>
                  <a:txBody>
                    <a:bodyPr/>
                    <a:lstStyle/>
                    <a:p>
                      <a:pPr algn="l" fontAlgn="ctr"/>
                      <a:endParaRPr lang="en-US" sz="1050" b="0" i="0" u="none" strike="noStrike"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b="0" i="0" u="none" strike="noStrike">
                          <a:latin typeface="+mn-lt"/>
                        </a:rPr>
                        <a:t>9.2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b="0" i="0" u="none" strike="noStrike">
                          <a:latin typeface="+mn-lt"/>
                        </a:rPr>
                        <a:t>Signal cables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179396">
                <a:tc>
                  <a:txBody>
                    <a:bodyPr/>
                    <a:lstStyle/>
                    <a:p>
                      <a:pPr algn="l" fontAlgn="ctr"/>
                      <a:endParaRPr lang="en-US" sz="1050" b="0" i="0" u="none" strike="noStrike" dirty="0"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b="0" i="0" u="none" strike="noStrike" dirty="0">
                          <a:latin typeface="+mn-lt"/>
                        </a:rPr>
                        <a:t>9.3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b="0" i="0" u="none" strike="noStrike">
                          <a:latin typeface="+mn-lt"/>
                        </a:rPr>
                        <a:t>Power cables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179396">
                <a:tc>
                  <a:txBody>
                    <a:bodyPr/>
                    <a:lstStyle/>
                    <a:p>
                      <a:pPr algn="l" fontAlgn="ctr"/>
                      <a:endParaRPr lang="en-US" sz="1050" b="0" i="0" u="none" strike="noStrike" dirty="0"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b="0" i="0" u="none" strike="noStrike" dirty="0">
                          <a:latin typeface="+mn-lt"/>
                        </a:rPr>
                        <a:t>10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b="0" i="0" u="none" strike="noStrike">
                          <a:latin typeface="+mn-lt"/>
                        </a:rPr>
                        <a:t>Installation and commisioning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179396">
                <a:tc>
                  <a:txBody>
                    <a:bodyPr/>
                    <a:lstStyle/>
                    <a:p>
                      <a:pPr algn="l" fontAlgn="ctr"/>
                      <a:endParaRPr lang="en-US" sz="1050" b="0" i="0" u="none" strike="noStrike" dirty="0"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b="0" i="0" u="none" strike="noStrike" dirty="0">
                          <a:latin typeface="+mn-lt"/>
                        </a:rPr>
                        <a:t>10.1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b="0" i="0" u="none" strike="noStrike">
                          <a:latin typeface="+mn-lt"/>
                        </a:rPr>
                        <a:t>Infraestructures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179396">
                <a:tc>
                  <a:txBody>
                    <a:bodyPr/>
                    <a:lstStyle/>
                    <a:p>
                      <a:pPr algn="l" fontAlgn="ctr"/>
                      <a:endParaRPr lang="en-US" sz="1050" b="0" i="0" u="none" strike="noStrike"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b="0" i="0" u="none" strike="noStrike">
                          <a:latin typeface="+mn-lt"/>
                        </a:rPr>
                        <a:t>10.2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b="0" i="0" u="none" strike="noStrike" dirty="0">
                          <a:latin typeface="+mn-lt"/>
                        </a:rPr>
                        <a:t>Equipment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179396">
                <a:tc>
                  <a:txBody>
                    <a:bodyPr/>
                    <a:lstStyle/>
                    <a:p>
                      <a:pPr algn="l" fontAlgn="ctr"/>
                      <a:endParaRPr lang="en-US" sz="1050" b="0" i="0" u="none" strike="noStrike"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b="0" i="0" u="none" strike="noStrike">
                          <a:latin typeface="+mn-lt"/>
                        </a:rPr>
                        <a:t>10.3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b="0" i="0" u="none" strike="noStrike">
                          <a:latin typeface="+mn-lt"/>
                        </a:rPr>
                        <a:t>Commissioning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179396">
                <a:tc>
                  <a:txBody>
                    <a:bodyPr/>
                    <a:lstStyle/>
                    <a:p>
                      <a:pPr algn="l" fontAlgn="ctr"/>
                      <a:endParaRPr lang="en-US" sz="1050" b="0" i="0" u="none" strike="noStrike" dirty="0"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b="0" i="0" u="none" strike="noStrike" dirty="0">
                          <a:latin typeface="+mn-lt"/>
                        </a:rPr>
                        <a:t>11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b="0" i="0" u="none" strike="noStrike" dirty="0">
                          <a:latin typeface="+mn-lt"/>
                        </a:rPr>
                        <a:t>Operation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179396">
                <a:tc>
                  <a:txBody>
                    <a:bodyPr/>
                    <a:lstStyle/>
                    <a:p>
                      <a:pPr algn="l" fontAlgn="ctr"/>
                      <a:endParaRPr lang="en-US" sz="1050" b="0" i="0" u="none" strike="noStrike" dirty="0"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b="0" i="0" u="none" strike="noStrike" dirty="0">
                          <a:latin typeface="+mn-lt"/>
                        </a:rPr>
                        <a:t>11.1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b="0" i="0" u="none" strike="noStrike" dirty="0">
                          <a:latin typeface="+mn-lt"/>
                        </a:rPr>
                        <a:t>Data </a:t>
                      </a:r>
                      <a:r>
                        <a:rPr lang="en-US" sz="1050" b="0" i="0" u="none" strike="noStrike" dirty="0" smtClean="0">
                          <a:latin typeface="+mn-lt"/>
                        </a:rPr>
                        <a:t>acquisition</a:t>
                      </a:r>
                      <a:endParaRPr lang="en-US" sz="1050" b="0" i="0" u="none" strike="noStrike" dirty="0">
                        <a:latin typeface="+mn-lt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179396">
                <a:tc>
                  <a:txBody>
                    <a:bodyPr/>
                    <a:lstStyle/>
                    <a:p>
                      <a:pPr algn="l" fontAlgn="ctr"/>
                      <a:endParaRPr lang="en-US" sz="1050" b="0" i="0" u="none" strike="noStrike" dirty="0"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b="0" i="0" u="none" strike="noStrike" dirty="0">
                          <a:latin typeface="+mn-lt"/>
                        </a:rPr>
                        <a:t>11.2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b="0" i="0" u="none" strike="noStrike" dirty="0">
                          <a:latin typeface="+mn-lt"/>
                        </a:rPr>
                        <a:t>Reporting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Resource Responsibility Matrix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RRM : WU’s us Resources </a:t>
            </a:r>
          </a:p>
          <a:p>
            <a:endParaRPr lang="en-US" sz="2800" dirty="0" smtClean="0"/>
          </a:p>
          <a:p>
            <a:r>
              <a:rPr lang="en-US" sz="2800" dirty="0" smtClean="0"/>
              <a:t>Defines the responsible of the work unit and also </a:t>
            </a:r>
          </a:p>
          <a:p>
            <a:pPr lvl="1"/>
            <a:r>
              <a:rPr lang="en-US" sz="2400" dirty="0" smtClean="0"/>
              <a:t>X -&gt; Execute the work</a:t>
            </a:r>
          </a:p>
          <a:p>
            <a:pPr lvl="1"/>
            <a:r>
              <a:rPr lang="en-US" sz="2400" dirty="0" smtClean="0"/>
              <a:t>R -&gt; Review the work done </a:t>
            </a:r>
          </a:p>
          <a:p>
            <a:pPr lvl="1"/>
            <a:r>
              <a:rPr lang="en-US" sz="2400" dirty="0" smtClean="0"/>
              <a:t>I -&gt; Must be informed </a:t>
            </a:r>
          </a:p>
          <a:p>
            <a:pPr lvl="1"/>
            <a:r>
              <a:rPr lang="en-US" sz="2400" dirty="0" smtClean="0"/>
              <a:t>H -&gt; Can provide help or tuitions</a:t>
            </a:r>
          </a:p>
          <a:p>
            <a:pPr lvl="1"/>
            <a:r>
              <a:rPr lang="en-US" sz="2400" dirty="0" smtClean="0"/>
              <a:t>N -&gt; Needed to have the work completed</a:t>
            </a:r>
            <a:endParaRPr lang="en-US" sz="2400" dirty="0"/>
          </a:p>
        </p:txBody>
      </p:sp>
      <p:grpSp>
        <p:nvGrpSpPr>
          <p:cNvPr id="4" name="Group 3"/>
          <p:cNvGrpSpPr/>
          <p:nvPr/>
        </p:nvGrpSpPr>
        <p:grpSpPr>
          <a:xfrm>
            <a:off x="1" y="5948680"/>
            <a:ext cx="1066800" cy="912297"/>
            <a:chOff x="1" y="5948680"/>
            <a:chExt cx="1066800" cy="912297"/>
          </a:xfrm>
        </p:grpSpPr>
        <p:sp>
          <p:nvSpPr>
            <p:cNvPr id="5" name="TextBox 4"/>
            <p:cNvSpPr txBox="1"/>
            <p:nvPr/>
          </p:nvSpPr>
          <p:spPr>
            <a:xfrm>
              <a:off x="1" y="6553200"/>
              <a:ext cx="10668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/>
                <a:t>EN/CV/DC</a:t>
              </a:r>
              <a:endParaRPr lang="en-US" sz="1400" dirty="0"/>
            </a:p>
          </p:txBody>
        </p:sp>
        <p:graphicFrame>
          <p:nvGraphicFramePr>
            <p:cNvPr id="6" name="Object 1"/>
            <p:cNvGraphicFramePr>
              <a:graphicFrameLocks noChangeAspect="1"/>
            </p:cNvGraphicFramePr>
            <p:nvPr/>
          </p:nvGraphicFramePr>
          <p:xfrm>
            <a:off x="228600" y="5948680"/>
            <a:ext cx="533400" cy="528320"/>
          </p:xfrm>
          <a:graphic>
            <a:graphicData uri="http://schemas.openxmlformats.org/presentationml/2006/ole">
              <p:oleObj spid="_x0000_s4098" name="Picture" r:id="rId3" imgW="2178151" imgH="2178151" progId="Word.Picture.8">
                <p:embed/>
              </p:oleObj>
            </a:graphicData>
          </a:graphic>
        </p:graphicFrame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Working Units Dictionary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All the information is then collected in the WUD</a:t>
            </a:r>
          </a:p>
          <a:p>
            <a:pPr lvl="1"/>
            <a:r>
              <a:rPr lang="en-US" sz="2400" dirty="0" smtClean="0"/>
              <a:t>Includes not only the activities and the responsible person but also the material and persons needed for each task and subtask.</a:t>
            </a:r>
            <a:endParaRPr lang="en-US" sz="2400" dirty="0"/>
          </a:p>
        </p:txBody>
      </p:sp>
      <p:grpSp>
        <p:nvGrpSpPr>
          <p:cNvPr id="4" name="Group 3"/>
          <p:cNvGrpSpPr/>
          <p:nvPr/>
        </p:nvGrpSpPr>
        <p:grpSpPr>
          <a:xfrm>
            <a:off x="1" y="5948680"/>
            <a:ext cx="1066800" cy="912297"/>
            <a:chOff x="1" y="5948680"/>
            <a:chExt cx="1066800" cy="912297"/>
          </a:xfrm>
        </p:grpSpPr>
        <p:sp>
          <p:nvSpPr>
            <p:cNvPr id="5" name="TextBox 4"/>
            <p:cNvSpPr txBox="1"/>
            <p:nvPr/>
          </p:nvSpPr>
          <p:spPr>
            <a:xfrm>
              <a:off x="1" y="6553200"/>
              <a:ext cx="10668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/>
                <a:t>EN/CV/DC</a:t>
              </a:r>
              <a:endParaRPr lang="en-US" sz="1400" dirty="0"/>
            </a:p>
          </p:txBody>
        </p:sp>
        <p:graphicFrame>
          <p:nvGraphicFramePr>
            <p:cNvPr id="6" name="Object 1"/>
            <p:cNvGraphicFramePr>
              <a:graphicFrameLocks noChangeAspect="1"/>
            </p:cNvGraphicFramePr>
            <p:nvPr/>
          </p:nvGraphicFramePr>
          <p:xfrm>
            <a:off x="228600" y="5948680"/>
            <a:ext cx="533400" cy="528320"/>
          </p:xfrm>
          <a:graphic>
            <a:graphicData uri="http://schemas.openxmlformats.org/presentationml/2006/ole">
              <p:oleObj spid="_x0000_s5122" name="Picture" r:id="rId3" imgW="2178151" imgH="2178151" progId="Word.Picture.8">
                <p:embed/>
              </p:oleObj>
            </a:graphicData>
          </a:graphic>
        </p:graphicFrame>
      </p:grpSp>
      <p:sp>
        <p:nvSpPr>
          <p:cNvPr id="7" name="Down Arrow 6"/>
          <p:cNvSpPr/>
          <p:nvPr/>
        </p:nvSpPr>
        <p:spPr>
          <a:xfrm>
            <a:off x="4495800" y="4031159"/>
            <a:ext cx="762000" cy="914400"/>
          </a:xfrm>
          <a:prstGeom prst="downArrow">
            <a:avLst/>
          </a:prstGeom>
          <a:solidFill>
            <a:schemeClr val="accent2">
              <a:lumMod val="75000"/>
              <a:alpha val="39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3810000" y="5174159"/>
            <a:ext cx="204575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 smtClean="0">
                <a:solidFill>
                  <a:schemeClr val="accent2">
                    <a:lumMod val="50000"/>
                  </a:schemeClr>
                </a:solidFill>
              </a:rPr>
              <a:t>Planning</a:t>
            </a:r>
            <a:endParaRPr lang="en-US" sz="4400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2" animBg="1"/>
      <p:bldP spid="8" grpId="2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Planning</a:t>
            </a:r>
            <a:endParaRPr lang="en-US" dirty="0"/>
          </a:p>
        </p:txBody>
      </p:sp>
      <p:grpSp>
        <p:nvGrpSpPr>
          <p:cNvPr id="4" name="Group 3"/>
          <p:cNvGrpSpPr/>
          <p:nvPr/>
        </p:nvGrpSpPr>
        <p:grpSpPr>
          <a:xfrm>
            <a:off x="1" y="5948680"/>
            <a:ext cx="1066800" cy="912297"/>
            <a:chOff x="1" y="5948680"/>
            <a:chExt cx="1066800" cy="912297"/>
          </a:xfrm>
        </p:grpSpPr>
        <p:sp>
          <p:nvSpPr>
            <p:cNvPr id="5" name="TextBox 4"/>
            <p:cNvSpPr txBox="1"/>
            <p:nvPr/>
          </p:nvSpPr>
          <p:spPr>
            <a:xfrm>
              <a:off x="1" y="6553200"/>
              <a:ext cx="10668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/>
                <a:t>EN/CV/DC</a:t>
              </a:r>
              <a:endParaRPr lang="en-US" sz="1400" dirty="0"/>
            </a:p>
          </p:txBody>
        </p:sp>
        <p:graphicFrame>
          <p:nvGraphicFramePr>
            <p:cNvPr id="6" name="Object 1"/>
            <p:cNvGraphicFramePr>
              <a:graphicFrameLocks noChangeAspect="1"/>
            </p:cNvGraphicFramePr>
            <p:nvPr/>
          </p:nvGraphicFramePr>
          <p:xfrm>
            <a:off x="228600" y="5948680"/>
            <a:ext cx="533400" cy="528320"/>
          </p:xfrm>
          <a:graphic>
            <a:graphicData uri="http://schemas.openxmlformats.org/presentationml/2006/ole">
              <p:oleObj spid="_x0000_s19457" name="Picture" r:id="rId3" imgW="2178151" imgH="2178151" progId="Word.Picture.8">
                <p:embed/>
              </p:oleObj>
            </a:graphicData>
          </a:graphic>
        </p:graphicFrame>
      </p:grpSp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230745" y="1371600"/>
            <a:ext cx="7684655" cy="502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6" name="Picture 4" descr="\\cern.ch\dfs\Users\e\eperezro\Documents\Presentations\calendar.jpg"/>
          <p:cNvPicPr>
            <a:picLocks noChangeAspect="1" noChangeArrowheads="1"/>
          </p:cNvPicPr>
          <p:nvPr/>
        </p:nvPicPr>
        <p:blipFill>
          <a:blip r:embed="rId3">
            <a:duotone>
              <a:schemeClr val="accent6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 bwMode="auto">
          <a:xfrm>
            <a:off x="5556510" y="4267200"/>
            <a:ext cx="3587489" cy="25908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Important milestones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5608" y="1447800"/>
            <a:ext cx="7498080" cy="5105400"/>
          </a:xfrm>
        </p:spPr>
        <p:txBody>
          <a:bodyPr>
            <a:normAutofit fontScale="92500" lnSpcReduction="20000"/>
          </a:bodyPr>
          <a:lstStyle/>
          <a:p>
            <a:r>
              <a:rPr lang="en-US" sz="2800" dirty="0" smtClean="0"/>
              <a:t>August</a:t>
            </a:r>
          </a:p>
          <a:p>
            <a:pPr lvl="1"/>
            <a:r>
              <a:rPr lang="en-US" sz="2400" dirty="0" smtClean="0"/>
              <a:t>Safety commission approval of the project</a:t>
            </a:r>
          </a:p>
          <a:p>
            <a:pPr lvl="1"/>
            <a:r>
              <a:rPr lang="en-US" sz="2400" dirty="0" smtClean="0"/>
              <a:t>Purchase of tank and condenser</a:t>
            </a:r>
          </a:p>
          <a:p>
            <a:r>
              <a:rPr lang="en-US" sz="2800" dirty="0" smtClean="0"/>
              <a:t>October</a:t>
            </a:r>
          </a:p>
          <a:p>
            <a:pPr lvl="1"/>
            <a:r>
              <a:rPr lang="en-US" sz="2400" dirty="0" smtClean="0"/>
              <a:t>Mini thermosiphon test </a:t>
            </a:r>
          </a:p>
          <a:p>
            <a:pPr lvl="1"/>
            <a:r>
              <a:rPr lang="en-US" sz="2400" dirty="0" smtClean="0"/>
              <a:t>Awarded contract for the chiller</a:t>
            </a:r>
          </a:p>
          <a:p>
            <a:pPr lvl="1"/>
            <a:r>
              <a:rPr lang="en-US" sz="2400" dirty="0" smtClean="0"/>
              <a:t>Installation of the main piping finished</a:t>
            </a:r>
          </a:p>
          <a:p>
            <a:r>
              <a:rPr lang="en-US" sz="2800" dirty="0" smtClean="0"/>
              <a:t>December</a:t>
            </a:r>
          </a:p>
          <a:p>
            <a:pPr lvl="1"/>
            <a:r>
              <a:rPr lang="en-US" sz="2400" dirty="0" smtClean="0"/>
              <a:t>Distribution manifold built</a:t>
            </a:r>
          </a:p>
          <a:p>
            <a:r>
              <a:rPr lang="en-US" sz="2800" dirty="0" smtClean="0"/>
              <a:t>March </a:t>
            </a:r>
          </a:p>
          <a:p>
            <a:pPr lvl="1"/>
            <a:r>
              <a:rPr lang="en-US" sz="2400" dirty="0" smtClean="0"/>
              <a:t>Thermosiphon built</a:t>
            </a:r>
          </a:p>
          <a:p>
            <a:r>
              <a:rPr lang="en-US" sz="2800" dirty="0" smtClean="0"/>
              <a:t>April</a:t>
            </a:r>
          </a:p>
          <a:p>
            <a:pPr lvl="1"/>
            <a:r>
              <a:rPr lang="en-US" sz="2400" dirty="0" smtClean="0"/>
              <a:t>Thermosiphon ready to run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1" y="5948680"/>
            <a:ext cx="1066800" cy="912297"/>
            <a:chOff x="1" y="5948680"/>
            <a:chExt cx="1066800" cy="912297"/>
          </a:xfrm>
        </p:grpSpPr>
        <p:sp>
          <p:nvSpPr>
            <p:cNvPr id="5" name="TextBox 4"/>
            <p:cNvSpPr txBox="1"/>
            <p:nvPr/>
          </p:nvSpPr>
          <p:spPr>
            <a:xfrm>
              <a:off x="1" y="6553200"/>
              <a:ext cx="10668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/>
                <a:t>EN/CV/DC</a:t>
              </a:r>
              <a:endParaRPr lang="en-US" sz="1400" dirty="0"/>
            </a:p>
          </p:txBody>
        </p:sp>
        <p:graphicFrame>
          <p:nvGraphicFramePr>
            <p:cNvPr id="6" name="Object 1"/>
            <p:cNvGraphicFramePr>
              <a:graphicFrameLocks noChangeAspect="1"/>
            </p:cNvGraphicFramePr>
            <p:nvPr/>
          </p:nvGraphicFramePr>
          <p:xfrm>
            <a:off x="228600" y="5948680"/>
            <a:ext cx="533400" cy="528320"/>
          </p:xfrm>
          <a:graphic>
            <a:graphicData uri="http://schemas.openxmlformats.org/presentationml/2006/ole">
              <p:oleObj spid="_x0000_s33794" name="Picture" r:id="rId4" imgW="2178151" imgH="2178151" progId="Word.Picture.8">
                <p:embed/>
              </p:oleObj>
            </a:graphicData>
          </a:graphic>
        </p:graphicFrame>
      </p:grp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e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882</TotalTime>
  <Words>449</Words>
  <Application>Microsoft Office PowerPoint</Application>
  <PresentationFormat>On-screen Show (4:3)</PresentationFormat>
  <Paragraphs>184</Paragraphs>
  <Slides>14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6" baseType="lpstr">
      <vt:lpstr>Solstice</vt:lpstr>
      <vt:lpstr>Picture</vt:lpstr>
      <vt:lpstr>Thermosiphon project management and quality assurance</vt:lpstr>
      <vt:lpstr>Project management</vt:lpstr>
      <vt:lpstr>EVM Project management</vt:lpstr>
      <vt:lpstr>Project Breakdown Structure</vt:lpstr>
      <vt:lpstr>Working Breakdown Structure</vt:lpstr>
      <vt:lpstr>Resource Responsibility Matrix</vt:lpstr>
      <vt:lpstr>Working Units Dictionary </vt:lpstr>
      <vt:lpstr>Planning</vt:lpstr>
      <vt:lpstr>Important milestones</vt:lpstr>
      <vt:lpstr>Quality management</vt:lpstr>
      <vt:lpstr>Workspace</vt:lpstr>
      <vt:lpstr>Long term documentation</vt:lpstr>
      <vt:lpstr>Construction and testing procedure</vt:lpstr>
      <vt:lpstr>Thank you for your attention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Thermosiphon project management and quality assurance</dc:title>
  <dc:creator/>
  <cp:lastModifiedBy>eperezro</cp:lastModifiedBy>
  <cp:revision>72</cp:revision>
  <dcterms:created xsi:type="dcterms:W3CDTF">2006-08-16T00:00:00Z</dcterms:created>
  <dcterms:modified xsi:type="dcterms:W3CDTF">2009-09-01T07:30:30Z</dcterms:modified>
</cp:coreProperties>
</file>