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5" r:id="rId1"/>
  </p:sldMasterIdLst>
  <p:notesMasterIdLst>
    <p:notesMasterId r:id="rId114"/>
  </p:notesMasterIdLst>
  <p:sldIdLst>
    <p:sldId id="365" r:id="rId2"/>
    <p:sldId id="485" r:id="rId3"/>
    <p:sldId id="484" r:id="rId4"/>
    <p:sldId id="268" r:id="rId5"/>
    <p:sldId id="269" r:id="rId6"/>
    <p:sldId id="512" r:id="rId7"/>
    <p:sldId id="270" r:id="rId8"/>
    <p:sldId id="271" r:id="rId9"/>
    <p:sldId id="475" r:id="rId10"/>
    <p:sldId id="272" r:id="rId11"/>
    <p:sldId id="274" r:id="rId12"/>
    <p:sldId id="273" r:id="rId13"/>
    <p:sldId id="434" r:id="rId14"/>
    <p:sldId id="277" r:id="rId15"/>
    <p:sldId id="437" r:id="rId16"/>
    <p:sldId id="433" r:id="rId17"/>
    <p:sldId id="399" r:id="rId18"/>
    <p:sldId id="278" r:id="rId19"/>
    <p:sldId id="396" r:id="rId20"/>
    <p:sldId id="398" r:id="rId21"/>
    <p:sldId id="279" r:id="rId22"/>
    <p:sldId id="280" r:id="rId23"/>
    <p:sldId id="472" r:id="rId24"/>
    <p:sldId id="473" r:id="rId25"/>
    <p:sldId id="436" r:id="rId26"/>
    <p:sldId id="385" r:id="rId27"/>
    <p:sldId id="283" r:id="rId28"/>
    <p:sldId id="441" r:id="rId29"/>
    <p:sldId id="474" r:id="rId30"/>
    <p:sldId id="285" r:id="rId31"/>
    <p:sldId id="372" r:id="rId32"/>
    <p:sldId id="287" r:id="rId33"/>
    <p:sldId id="288" r:id="rId34"/>
    <p:sldId id="438" r:id="rId35"/>
    <p:sldId id="439" r:id="rId36"/>
    <p:sldId id="291" r:id="rId37"/>
    <p:sldId id="428" r:id="rId38"/>
    <p:sldId id="442" r:id="rId39"/>
    <p:sldId id="440" r:id="rId40"/>
    <p:sldId id="467" r:id="rId41"/>
    <p:sldId id="292" r:id="rId42"/>
    <p:sldId id="293" r:id="rId43"/>
    <p:sldId id="444" r:id="rId44"/>
    <p:sldId id="431" r:id="rId45"/>
    <p:sldId id="446" r:id="rId46"/>
    <p:sldId id="445" r:id="rId47"/>
    <p:sldId id="381" r:id="rId48"/>
    <p:sldId id="447" r:id="rId49"/>
    <p:sldId id="478" r:id="rId50"/>
    <p:sldId id="450" r:id="rId51"/>
    <p:sldId id="449" r:id="rId52"/>
    <p:sldId id="300" r:id="rId53"/>
    <p:sldId id="301" r:id="rId54"/>
    <p:sldId id="461" r:id="rId55"/>
    <p:sldId id="302" r:id="rId56"/>
    <p:sldId id="303" r:id="rId57"/>
    <p:sldId id="304" r:id="rId58"/>
    <p:sldId id="305" r:id="rId59"/>
    <p:sldId id="306" r:id="rId60"/>
    <p:sldId id="307" r:id="rId61"/>
    <p:sldId id="309" r:id="rId62"/>
    <p:sldId id="511" r:id="rId63"/>
    <p:sldId id="451" r:id="rId64"/>
    <p:sldId id="454" r:id="rId65"/>
    <p:sldId id="314" r:id="rId66"/>
    <p:sldId id="455" r:id="rId67"/>
    <p:sldId id="316" r:id="rId68"/>
    <p:sldId id="317" r:id="rId69"/>
    <p:sldId id="318" r:id="rId70"/>
    <p:sldId id="319" r:id="rId71"/>
    <p:sldId id="320" r:id="rId72"/>
    <p:sldId id="321" r:id="rId73"/>
    <p:sldId id="400" r:id="rId74"/>
    <p:sldId id="470" r:id="rId75"/>
    <p:sldId id="481" r:id="rId76"/>
    <p:sldId id="322" r:id="rId77"/>
    <p:sldId id="509" r:id="rId78"/>
    <p:sldId id="456" r:id="rId79"/>
    <p:sldId id="379" r:id="rId80"/>
    <p:sldId id="324" r:id="rId81"/>
    <p:sldId id="325" r:id="rId82"/>
    <p:sldId id="327" r:id="rId83"/>
    <p:sldId id="457" r:id="rId84"/>
    <p:sldId id="328" r:id="rId85"/>
    <p:sldId id="329" r:id="rId86"/>
    <p:sldId id="458" r:id="rId87"/>
    <p:sldId id="330" r:id="rId88"/>
    <p:sldId id="471" r:id="rId89"/>
    <p:sldId id="332" r:id="rId90"/>
    <p:sldId id="510" r:id="rId91"/>
    <p:sldId id="333" r:id="rId92"/>
    <p:sldId id="391" r:id="rId93"/>
    <p:sldId id="380" r:id="rId94"/>
    <p:sldId id="460" r:id="rId95"/>
    <p:sldId id="367" r:id="rId96"/>
    <p:sldId id="335" r:id="rId97"/>
    <p:sldId id="336" r:id="rId98"/>
    <p:sldId id="383" r:id="rId99"/>
    <p:sldId id="491" r:id="rId100"/>
    <p:sldId id="492" r:id="rId101"/>
    <p:sldId id="493" r:id="rId102"/>
    <p:sldId id="494" r:id="rId103"/>
    <p:sldId id="498" r:id="rId104"/>
    <p:sldId id="499" r:id="rId105"/>
    <p:sldId id="503" r:id="rId106"/>
    <p:sldId id="504" r:id="rId107"/>
    <p:sldId id="507" r:id="rId108"/>
    <p:sldId id="505" r:id="rId109"/>
    <p:sldId id="508" r:id="rId110"/>
    <p:sldId id="502" r:id="rId111"/>
    <p:sldId id="513" r:id="rId112"/>
    <p:sldId id="501" r:id="rId113"/>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DC301"/>
    <a:srgbClr val="013476"/>
    <a:srgbClr val="003477"/>
    <a:srgbClr val="11C91A"/>
    <a:srgbClr val="FFFFFF"/>
    <a:srgbClr val="FF7C8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3" autoAdjust="0"/>
    <p:restoredTop sz="94994" autoAdjust="0"/>
  </p:normalViewPr>
  <p:slideViewPr>
    <p:cSldViewPr>
      <p:cViewPr varScale="1">
        <p:scale>
          <a:sx n="70" d="100"/>
          <a:sy n="70" d="100"/>
        </p:scale>
        <p:origin x="294" y="6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73" d="100"/>
        <a:sy n="73" d="100"/>
      </p:scale>
      <p:origin x="0" y="-31284"/>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117" Type="http://schemas.openxmlformats.org/officeDocument/2006/relationships/theme" Target="theme/theme1.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102" Type="http://schemas.openxmlformats.org/officeDocument/2006/relationships/slide" Target="slides/slide101.xml"/><Relationship Id="rId110" Type="http://schemas.openxmlformats.org/officeDocument/2006/relationships/slide" Target="slides/slide109.xml"/><Relationship Id="rId115"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95" Type="http://schemas.openxmlformats.org/officeDocument/2006/relationships/slide" Target="slides/slide9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13" Type="http://schemas.openxmlformats.org/officeDocument/2006/relationships/slide" Target="slides/slide112.xml"/><Relationship Id="rId118"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slide" Target="slides/slide102.xml"/><Relationship Id="rId108" Type="http://schemas.openxmlformats.org/officeDocument/2006/relationships/slide" Target="slides/slide107.xml"/><Relationship Id="rId11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11" Type="http://schemas.openxmlformats.org/officeDocument/2006/relationships/slide" Target="slides/slide11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6" Type="http://schemas.openxmlformats.org/officeDocument/2006/relationships/slide" Target="slides/slide105.xml"/><Relationship Id="rId114" Type="http://schemas.openxmlformats.org/officeDocument/2006/relationships/notesMaster" Target="notesMasters/notesMaster1.xml"/><Relationship Id="rId119" Type="http://schemas.microsoft.com/office/2015/10/relationships/revisionInfo" Target="revisionInfo.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06.wmf"/><Relationship Id="rId1" Type="http://schemas.openxmlformats.org/officeDocument/2006/relationships/image" Target="../media/image105.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114.wmf"/><Relationship Id="rId1" Type="http://schemas.openxmlformats.org/officeDocument/2006/relationships/image" Target="../media/image113.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6E73D9-09DC-4AAD-A2E8-54D9A456F590}" type="datetimeFigureOut">
              <a:rPr lang="de-DE" smtClean="0"/>
              <a:pPr/>
              <a:t>29.11.2017</a:t>
            </a:fld>
            <a:endParaRPr lang="de-D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dirty="0"/>
          </a:p>
        </p:txBody>
      </p:sp>
    </p:spTree>
    <p:extLst>
      <p:ext uri="{BB962C8B-B14F-4D97-AF65-F5344CB8AC3E}">
        <p14:creationId xmlns:p14="http://schemas.microsoft.com/office/powerpoint/2010/main" val="3997947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lienbildplatzhalter 1"/>
          <p:cNvSpPr>
            <a:spLocks noGrp="1" noRot="1" noChangeAspect="1" noTextEdit="1"/>
          </p:cNvSpPr>
          <p:nvPr>
            <p:ph type="sldImg"/>
          </p:nvPr>
        </p:nvSpPr>
        <p:spPr bwMode="auto">
          <a:noFill/>
          <a:ln>
            <a:solidFill>
              <a:srgbClr val="000000"/>
            </a:solidFill>
            <a:miter lim="800000"/>
            <a:headEnd/>
            <a:tailEnd/>
          </a:ln>
        </p:spPr>
      </p:sp>
      <p:sp>
        <p:nvSpPr>
          <p:cNvPr id="33795" name="Notizenplatzhalter 2"/>
          <p:cNvSpPr>
            <a:spLocks noGrp="1"/>
          </p:cNvSpPr>
          <p:nvPr>
            <p:ph type="body" idx="1"/>
          </p:nvPr>
        </p:nvSpPr>
        <p:spPr bwMode="auto">
          <a:noFill/>
        </p:spPr>
        <p:txBody>
          <a:bodyPr/>
          <a:lstStyle/>
          <a:p>
            <a:pPr>
              <a:buFont typeface="Wingdings" pitchFamily="2" charset="2"/>
              <a:buNone/>
            </a:pPr>
            <a:endParaRPr lang="de-DE">
              <a:sym typeface="Wingdings" pitchFamily="2" charset="2"/>
            </a:endParaRPr>
          </a:p>
          <a:p>
            <a:pPr>
              <a:buFont typeface="Wingdings" pitchFamily="2" charset="2"/>
              <a:buNone/>
            </a:pPr>
            <a:endParaRPr lang="de-DE">
              <a:sym typeface="Wingdings" pitchFamily="2" charset="2"/>
            </a:endParaRPr>
          </a:p>
        </p:txBody>
      </p:sp>
    </p:spTree>
    <p:extLst>
      <p:ext uri="{BB962C8B-B14F-4D97-AF65-F5344CB8AC3E}">
        <p14:creationId xmlns:p14="http://schemas.microsoft.com/office/powerpoint/2010/main" val="32305962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21</a:t>
            </a:fld>
            <a:endParaRPr lang="de-DE"/>
          </a:p>
        </p:txBody>
      </p:sp>
    </p:spTree>
    <p:extLst>
      <p:ext uri="{BB962C8B-B14F-4D97-AF65-F5344CB8AC3E}">
        <p14:creationId xmlns:p14="http://schemas.microsoft.com/office/powerpoint/2010/main" val="25732046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22</a:t>
            </a:fld>
            <a:endParaRPr lang="de-DE"/>
          </a:p>
        </p:txBody>
      </p:sp>
    </p:spTree>
    <p:extLst>
      <p:ext uri="{BB962C8B-B14F-4D97-AF65-F5344CB8AC3E}">
        <p14:creationId xmlns:p14="http://schemas.microsoft.com/office/powerpoint/2010/main" val="220566425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23</a:t>
            </a:fld>
            <a:endParaRPr lang="de-DE"/>
          </a:p>
        </p:txBody>
      </p:sp>
    </p:spTree>
    <p:extLst>
      <p:ext uri="{BB962C8B-B14F-4D97-AF65-F5344CB8AC3E}">
        <p14:creationId xmlns:p14="http://schemas.microsoft.com/office/powerpoint/2010/main" val="15886330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24</a:t>
            </a:fld>
            <a:endParaRPr lang="de-DE"/>
          </a:p>
        </p:txBody>
      </p:sp>
    </p:spTree>
    <p:extLst>
      <p:ext uri="{BB962C8B-B14F-4D97-AF65-F5344CB8AC3E}">
        <p14:creationId xmlns:p14="http://schemas.microsoft.com/office/powerpoint/2010/main" val="237791596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Bekannteste Ladung ist die elektrische</a:t>
            </a:r>
            <a:r>
              <a:rPr lang="de-DE" baseline="0"/>
              <a:t> Ladung.</a:t>
            </a:r>
          </a:p>
          <a:p>
            <a:pPr defTabSz="914310">
              <a:defRPr/>
            </a:pPr>
            <a:r>
              <a:rPr lang="de-DE" baseline="0"/>
              <a:t>Sie ist das Produkt aus elektrischer Ladungszahl und Elementarladung.</a:t>
            </a:r>
          </a:p>
          <a:p>
            <a:r>
              <a:rPr lang="de-DE" baseline="0"/>
              <a:t>Die elektrische Ladungszahl ist eine charakteristische Teilcheneigenschaft!</a:t>
            </a:r>
          </a:p>
          <a:p>
            <a:endParaRPr lang="de-DE" baseline="0"/>
          </a:p>
          <a:p>
            <a:r>
              <a:rPr lang="de-DE" baseline="0"/>
              <a:t>Analog zur elektrischen Ladung existieren weitere Ladungen </a:t>
            </a:r>
            <a:r>
              <a:rPr lang="de-DE" baseline="0">
                <a:sym typeface="Wingdings" panose="05000000000000000000" pitchFamily="2" charset="2"/>
              </a:rPr>
              <a:t> nächste Folie</a:t>
            </a:r>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26</a:t>
            </a:fld>
            <a:endParaRPr lang="de-DE"/>
          </a:p>
        </p:txBody>
      </p:sp>
    </p:spTree>
    <p:extLst>
      <p:ext uri="{BB962C8B-B14F-4D97-AF65-F5344CB8AC3E}">
        <p14:creationId xmlns:p14="http://schemas.microsoft.com/office/powerpoint/2010/main" val="294070763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Analog</a:t>
            </a:r>
            <a:r>
              <a:rPr lang="de-DE" baseline="0"/>
              <a:t> zur elektrischen Ladung existieren weitere Ladungen.</a:t>
            </a:r>
          </a:p>
          <a:p>
            <a:r>
              <a:rPr lang="de-DE" baseline="0"/>
              <a:t>-schwache und starke Ladung</a:t>
            </a:r>
          </a:p>
          <a:p>
            <a:endParaRPr lang="de-DE" baseline="0"/>
          </a:p>
          <a:p>
            <a:r>
              <a:rPr lang="de-DE" baseline="0"/>
              <a:t>Ebenfalls sind die </a:t>
            </a:r>
          </a:p>
          <a:p>
            <a:r>
              <a:rPr lang="de-DE" baseline="0"/>
              <a:t>-schwache Ladungszahl,  und der</a:t>
            </a:r>
          </a:p>
          <a:p>
            <a:r>
              <a:rPr lang="de-DE" baseline="0"/>
              <a:t>-starke Farbladungsvektor charakteristische Teilcheneigenschaften.</a:t>
            </a:r>
          </a:p>
          <a:p>
            <a:endParaRPr lang="de-DE" baseline="0"/>
          </a:p>
          <a:p>
            <a:r>
              <a:rPr lang="de-DE" baseline="0"/>
              <a:t>Ein Teilchen lässt sich anhand seiner elektrischen- und schwachen Ladungszahl, seiner starken Farbladungsvektoren und seiner Masse eindeutig charakterisieren.</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27</a:t>
            </a:fld>
            <a:endParaRPr lang="de-DE"/>
          </a:p>
        </p:txBody>
      </p:sp>
    </p:spTree>
    <p:extLst>
      <p:ext uri="{BB962C8B-B14F-4D97-AF65-F5344CB8AC3E}">
        <p14:creationId xmlns:p14="http://schemas.microsoft.com/office/powerpoint/2010/main" val="409184542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28</a:t>
            </a:fld>
            <a:endParaRPr lang="de-DE"/>
          </a:p>
        </p:txBody>
      </p:sp>
    </p:spTree>
    <p:extLst>
      <p:ext uri="{BB962C8B-B14F-4D97-AF65-F5344CB8AC3E}">
        <p14:creationId xmlns:p14="http://schemas.microsoft.com/office/powerpoint/2010/main" val="36757428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Analog</a:t>
            </a:r>
            <a:r>
              <a:rPr lang="de-DE" baseline="0"/>
              <a:t> zur elektrischen Ladung existieren weitere Ladungen.</a:t>
            </a:r>
          </a:p>
          <a:p>
            <a:r>
              <a:rPr lang="de-DE" baseline="0"/>
              <a:t>-schwache und starke Ladung</a:t>
            </a:r>
          </a:p>
          <a:p>
            <a:endParaRPr lang="de-DE" baseline="0"/>
          </a:p>
          <a:p>
            <a:r>
              <a:rPr lang="de-DE" baseline="0"/>
              <a:t>Ebenfalls sind die </a:t>
            </a:r>
          </a:p>
          <a:p>
            <a:r>
              <a:rPr lang="de-DE" baseline="0"/>
              <a:t>-schwache Ladungszahl,  und der</a:t>
            </a:r>
          </a:p>
          <a:p>
            <a:r>
              <a:rPr lang="de-DE" baseline="0"/>
              <a:t>-starke Farbladungsvektor charakteristische Teilcheneigenschaften.</a:t>
            </a:r>
          </a:p>
          <a:p>
            <a:endParaRPr lang="de-DE" baseline="0"/>
          </a:p>
          <a:p>
            <a:r>
              <a:rPr lang="de-DE" baseline="0"/>
              <a:t>Ein Teilchen lässt sich anhand seiner elektrischen- und schwachen Ladungszahl, seiner starken Farbladungsvektoren und seiner Masse eindeutig charakterisieren.</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29</a:t>
            </a:fld>
            <a:endParaRPr lang="de-DE"/>
          </a:p>
        </p:txBody>
      </p:sp>
    </p:spTree>
    <p:extLst>
      <p:ext uri="{BB962C8B-B14F-4D97-AF65-F5344CB8AC3E}">
        <p14:creationId xmlns:p14="http://schemas.microsoft.com/office/powerpoint/2010/main" val="38556274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30</a:t>
            </a:fld>
            <a:endParaRPr lang="de-DE"/>
          </a:p>
        </p:txBody>
      </p:sp>
    </p:spTree>
    <p:extLst>
      <p:ext uri="{BB962C8B-B14F-4D97-AF65-F5344CB8AC3E}">
        <p14:creationId xmlns:p14="http://schemas.microsoft.com/office/powerpoint/2010/main" val="26843059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Im Material „Wechselwirkungen, Ladungen und Elementarteilchen“ (Band</a:t>
            </a:r>
            <a:r>
              <a:rPr lang="de-DE" sz="1200" kern="1200" baseline="0" dirty="0">
                <a:solidFill>
                  <a:schemeClr val="tx1"/>
                </a:solidFill>
                <a:effectLst/>
                <a:latin typeface="+mn-lt"/>
                <a:ea typeface="+mn-ea"/>
                <a:cs typeface="+mn-cs"/>
              </a:rPr>
              <a:t> 1) sind auf</a:t>
            </a:r>
            <a:r>
              <a:rPr lang="de-DE" sz="1200" kern="1200" dirty="0">
                <a:solidFill>
                  <a:schemeClr val="tx1"/>
                </a:solidFill>
                <a:effectLst/>
                <a:latin typeface="+mn-lt"/>
                <a:ea typeface="+mn-ea"/>
                <a:cs typeface="+mn-cs"/>
              </a:rPr>
              <a:t> ca.</a:t>
            </a:r>
            <a:r>
              <a:rPr lang="de-DE" sz="1200" kern="1200" baseline="0" dirty="0">
                <a:solidFill>
                  <a:schemeClr val="tx1"/>
                </a:solidFill>
                <a:effectLst/>
                <a:latin typeface="+mn-lt"/>
                <a:ea typeface="+mn-ea"/>
                <a:cs typeface="+mn-cs"/>
              </a:rPr>
              <a:t> 100 Seiten</a:t>
            </a:r>
            <a:r>
              <a:rPr lang="de-DE" sz="1200" kern="1200" dirty="0">
                <a:solidFill>
                  <a:schemeClr val="tx1"/>
                </a:solidFill>
                <a:effectLst/>
                <a:latin typeface="+mn-lt"/>
                <a:ea typeface="+mn-ea"/>
                <a:cs typeface="+mn-cs"/>
              </a:rPr>
              <a:t> Hintergrundinformationen für Lehrkräfte sowie ein ausführlicher Fachtext zu den grundlegenden Konzepten der Elementarteilchenphysik zusammengestellt. Darüber hinaus sind eingehende methodische und fachliche Hinweise enthalten</a:t>
            </a:r>
            <a:r>
              <a:rPr lang="de-DE" sz="1200" kern="1200" baseline="0" dirty="0">
                <a:solidFill>
                  <a:schemeClr val="tx1"/>
                </a:solidFill>
                <a:effectLst/>
                <a:latin typeface="+mn-lt"/>
                <a:ea typeface="+mn-ea"/>
                <a:cs typeface="+mn-cs"/>
              </a:rPr>
              <a:t>.</a:t>
            </a:r>
            <a:endParaRPr lang="de-DE" sz="1200" kern="1200" dirty="0">
              <a:solidFill>
                <a:schemeClr val="tx1"/>
              </a:solidFill>
              <a:effectLst/>
              <a:latin typeface="+mn-lt"/>
              <a:ea typeface="+mn-ea"/>
              <a:cs typeface="+mn-cs"/>
            </a:endParaRPr>
          </a:p>
          <a:p>
            <a:r>
              <a:rPr lang="de-DE" sz="1200" kern="1200" dirty="0">
                <a:solidFill>
                  <a:schemeClr val="tx1"/>
                </a:solidFill>
                <a:effectLst/>
                <a:latin typeface="+mn-lt"/>
                <a:ea typeface="+mn-ea"/>
                <a:cs typeface="+mn-cs"/>
              </a:rPr>
              <a:t>Der Fachtext wurde speziell für Lehrkräfte entwickelt, lässt sich aber auch für Schüler/innen im Leistungskurs Physik/Fach mit erhöhtem Anforderungsniveau verwenden. Zur Umsetzung des Fachtextes im Unterricht wurde ein Spiralcurriculum entwickelt. Dadurch wird eine wiederkehrende Beschäftigung mit den grundlegenden Konzepten der Elementarteilchenphysik in differenzierter Form und Tiefe, in unterschiedlichem Umfang, auf sich steigerndem Niveau und auf der Grundlage unterschiedlicher Vorkenntnisse im Physikunterricht möglich. </a:t>
            </a:r>
          </a:p>
          <a:p>
            <a:r>
              <a:rPr lang="de-DE" sz="1200" kern="1200" dirty="0">
                <a:solidFill>
                  <a:schemeClr val="tx1"/>
                </a:solidFill>
                <a:effectLst/>
                <a:latin typeface="+mn-lt"/>
                <a:ea typeface="+mn-ea"/>
                <a:cs typeface="+mn-cs"/>
              </a:rPr>
              <a:t>Alle</a:t>
            </a:r>
            <a:r>
              <a:rPr lang="de-DE" sz="1200" kern="1200" baseline="0" dirty="0">
                <a:solidFill>
                  <a:schemeClr val="tx1"/>
                </a:solidFill>
                <a:effectLst/>
                <a:latin typeface="+mn-lt"/>
                <a:ea typeface="+mn-ea"/>
                <a:cs typeface="+mn-cs"/>
              </a:rPr>
              <a:t> Aufgabenblätter werden künftig online zur Verfügung stehen.</a:t>
            </a:r>
            <a:endParaRPr lang="de-DE" sz="1200" dirty="0"/>
          </a:p>
          <a:p>
            <a:endParaRPr lang="de-DE" sz="1200" dirty="0"/>
          </a:p>
          <a:p>
            <a:r>
              <a:rPr lang="de-DE" sz="1200" kern="1200" dirty="0">
                <a:solidFill>
                  <a:schemeClr val="tx1"/>
                </a:solidFill>
                <a:effectLst/>
                <a:latin typeface="+mn-lt"/>
                <a:ea typeface="+mn-ea"/>
                <a:cs typeface="+mn-cs"/>
              </a:rPr>
              <a:t>Das Material zu den Forschungsmethoden der Teilchenphysik (Band 2) soll einen Einblick in die Forschungsziele der experimentellen Teilchenphysik, den Aufbau und die Funktionsweise von Teilchenbeschleunigern sowie die Auswertung der Daten, die mithilfe von Teilchendetektoren aufgenommen werden. Auf der Grundlage von Aufgaben in unterschiedlichen Formaten und Zusatzmaterialien wie Arbeitsblättern ist eine vielfältige Beschäftigung mit den Inhalten möglich. Darüber hinaus werden Materialien von Teilchenphysik-Masterclasses von Netzwerk Teilchenwelt bereitgestellt, die im Unterricht eine eigenständige Auswertung von echten Daten des ATLAS-Detektors durch die Schüler ermöglichen.</a:t>
            </a:r>
          </a:p>
          <a:p>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a:t>
            </a:fld>
            <a:endParaRPr lang="de-DE"/>
          </a:p>
        </p:txBody>
      </p:sp>
    </p:spTree>
    <p:extLst>
      <p:ext uri="{BB962C8B-B14F-4D97-AF65-F5344CB8AC3E}">
        <p14:creationId xmlns:p14="http://schemas.microsoft.com/office/powerpoint/2010/main" val="338042200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31</a:t>
            </a:fld>
            <a:endParaRPr lang="de-DE"/>
          </a:p>
        </p:txBody>
      </p:sp>
    </p:spTree>
    <p:extLst>
      <p:ext uri="{BB962C8B-B14F-4D97-AF65-F5344CB8AC3E}">
        <p14:creationId xmlns:p14="http://schemas.microsoft.com/office/powerpoint/2010/main" val="19329671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32</a:t>
            </a:fld>
            <a:endParaRPr lang="de-DE"/>
          </a:p>
        </p:txBody>
      </p:sp>
    </p:spTree>
    <p:extLst>
      <p:ext uri="{BB962C8B-B14F-4D97-AF65-F5344CB8AC3E}">
        <p14:creationId xmlns:p14="http://schemas.microsoft.com/office/powerpoint/2010/main" val="386344660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33</a:t>
            </a:fld>
            <a:endParaRPr lang="de-DE"/>
          </a:p>
        </p:txBody>
      </p:sp>
    </p:spTree>
    <p:extLst>
      <p:ext uri="{BB962C8B-B14F-4D97-AF65-F5344CB8AC3E}">
        <p14:creationId xmlns:p14="http://schemas.microsoft.com/office/powerpoint/2010/main" val="352586728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35</a:t>
            </a:fld>
            <a:endParaRPr lang="de-DE"/>
          </a:p>
        </p:txBody>
      </p:sp>
    </p:spTree>
    <p:extLst>
      <p:ext uri="{BB962C8B-B14F-4D97-AF65-F5344CB8AC3E}">
        <p14:creationId xmlns:p14="http://schemas.microsoft.com/office/powerpoint/2010/main" val="330829001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622239" lvl="2" algn="just"/>
            <a:r>
              <a:rPr lang="de-DE" sz="800">
                <a:solidFill>
                  <a:srgbClr val="013476"/>
                </a:solidFill>
                <a:latin typeface="Arial Narrow" panose="020B0606020202030204" pitchFamily="34" charset="0"/>
              </a:rPr>
              <a:t>Abbildung:</a:t>
            </a:r>
          </a:p>
          <a:p>
            <a:pPr marL="622239" lvl="2" algn="just"/>
            <a:r>
              <a:rPr lang="de-DE" sz="800">
                <a:solidFill>
                  <a:srgbClr val="013476"/>
                </a:solidFill>
                <a:latin typeface="Arial Narrow" panose="020B0606020202030204" pitchFamily="34" charset="0"/>
              </a:rPr>
              <a:t>Kräfte als Funktion des Abstands der wechselwirkenden Teilchen. </a:t>
            </a:r>
          </a:p>
          <a:p>
            <a:pPr marL="622239" lvl="2" algn="just"/>
            <a:r>
              <a:rPr lang="de-DE" sz="800">
                <a:solidFill>
                  <a:srgbClr val="013476"/>
                </a:solidFill>
                <a:latin typeface="Arial Narrow" panose="020B0606020202030204" pitchFamily="34" charset="0"/>
              </a:rPr>
              <a:t>Für die elektromagnetische Kraft, schwache Kraft und Gravitationskraft ist jeweils die Kraft </a:t>
            </a:r>
          </a:p>
          <a:p>
            <a:pPr marL="622239" lvl="2" algn="just"/>
            <a:r>
              <a:rPr lang="de-DE" sz="800">
                <a:solidFill>
                  <a:srgbClr val="013476"/>
                </a:solidFill>
                <a:latin typeface="Arial Narrow" panose="020B0606020202030204" pitchFamily="34" charset="0"/>
              </a:rPr>
              <a:t>zwischen zwei Elektronen dargestellt. Für die </a:t>
            </a:r>
          </a:p>
          <a:p>
            <a:pPr marL="622239" lvl="2" algn="just"/>
            <a:r>
              <a:rPr lang="de-DE" sz="800">
                <a:solidFill>
                  <a:srgbClr val="013476"/>
                </a:solidFill>
                <a:latin typeface="Arial Narrow" panose="020B0606020202030204" pitchFamily="34" charset="0"/>
              </a:rPr>
              <a:t>starke Kraft wurde als Beispiel die Kraft zwischen Quark und Anti-Quark bzw. die kovalente Kraft  zwischen zwei Nukleonen gewählt.</a:t>
            </a:r>
          </a:p>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36</a:t>
            </a:fld>
            <a:endParaRPr lang="de-DE"/>
          </a:p>
        </p:txBody>
      </p:sp>
    </p:spTree>
    <p:extLst>
      <p:ext uri="{BB962C8B-B14F-4D97-AF65-F5344CB8AC3E}">
        <p14:creationId xmlns:p14="http://schemas.microsoft.com/office/powerpoint/2010/main" val="82935396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622239" lvl="2" algn="just"/>
            <a:r>
              <a:rPr lang="de-DE" sz="800">
                <a:solidFill>
                  <a:srgbClr val="013476"/>
                </a:solidFill>
                <a:latin typeface="Arial Narrow" panose="020B0606020202030204" pitchFamily="34" charset="0"/>
              </a:rPr>
              <a:t>Abbildung:</a:t>
            </a:r>
          </a:p>
          <a:p>
            <a:pPr marL="622239" lvl="2" algn="just"/>
            <a:r>
              <a:rPr lang="de-DE" sz="800">
                <a:solidFill>
                  <a:srgbClr val="013476"/>
                </a:solidFill>
                <a:latin typeface="Arial Narrow" panose="020B0606020202030204" pitchFamily="34" charset="0"/>
              </a:rPr>
              <a:t>Kräfte als Funktion des Abstands der wechselwirkenden Teilchen. </a:t>
            </a:r>
          </a:p>
          <a:p>
            <a:pPr marL="622239" lvl="2" algn="just"/>
            <a:r>
              <a:rPr lang="de-DE" sz="800">
                <a:solidFill>
                  <a:srgbClr val="013476"/>
                </a:solidFill>
                <a:latin typeface="Arial Narrow" panose="020B0606020202030204" pitchFamily="34" charset="0"/>
              </a:rPr>
              <a:t>Für die elektromagnetische Kraft, schwache Kraft und Gravitationskraft ist jeweils die Kraft </a:t>
            </a:r>
          </a:p>
          <a:p>
            <a:pPr marL="622239" lvl="2" algn="just"/>
            <a:r>
              <a:rPr lang="de-DE" sz="800">
                <a:solidFill>
                  <a:srgbClr val="013476"/>
                </a:solidFill>
                <a:latin typeface="Arial Narrow" panose="020B0606020202030204" pitchFamily="34" charset="0"/>
              </a:rPr>
              <a:t>zwischen zwei Elektronen dargestellt. Für die </a:t>
            </a:r>
          </a:p>
          <a:p>
            <a:pPr marL="622239" lvl="2" algn="just"/>
            <a:r>
              <a:rPr lang="de-DE" sz="800">
                <a:solidFill>
                  <a:srgbClr val="013476"/>
                </a:solidFill>
                <a:latin typeface="Arial Narrow" panose="020B0606020202030204" pitchFamily="34" charset="0"/>
              </a:rPr>
              <a:t>starke Kraft wurde als Beispiel die Kraft zwischen Quark und Anti-Quark bzw. die kovalente Kraft  zwischen zwei Nukleonen gewählt.</a:t>
            </a:r>
          </a:p>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37</a:t>
            </a:fld>
            <a:endParaRPr lang="de-DE"/>
          </a:p>
        </p:txBody>
      </p:sp>
    </p:spTree>
    <p:extLst>
      <p:ext uri="{BB962C8B-B14F-4D97-AF65-F5344CB8AC3E}">
        <p14:creationId xmlns:p14="http://schemas.microsoft.com/office/powerpoint/2010/main" val="2947638757"/>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38</a:t>
            </a:fld>
            <a:endParaRPr lang="de-DE"/>
          </a:p>
        </p:txBody>
      </p:sp>
    </p:spTree>
    <p:extLst>
      <p:ext uri="{BB962C8B-B14F-4D97-AF65-F5344CB8AC3E}">
        <p14:creationId xmlns:p14="http://schemas.microsoft.com/office/powerpoint/2010/main" val="124556553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39</a:t>
            </a:fld>
            <a:endParaRPr lang="de-DE"/>
          </a:p>
        </p:txBody>
      </p:sp>
    </p:spTree>
    <p:extLst>
      <p:ext uri="{BB962C8B-B14F-4D97-AF65-F5344CB8AC3E}">
        <p14:creationId xmlns:p14="http://schemas.microsoft.com/office/powerpoint/2010/main" val="343483910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Die Fernwirkung der Gravitationskraft sowie der magnetischen und elektrischen Feldkraft werden in der klassischen Physik durch Felder beschrieben.</a:t>
            </a:r>
          </a:p>
          <a:p>
            <a:r>
              <a:rPr lang="de-DE"/>
              <a:t>Elektrische Felder lassen sich durch</a:t>
            </a:r>
            <a:r>
              <a:rPr lang="de-DE" baseline="0"/>
              <a:t> Feldlinien beschreiben.</a:t>
            </a:r>
          </a:p>
          <a:p>
            <a:r>
              <a:rPr lang="de-DE" baseline="0"/>
              <a:t>Gerade Pfeile zeigen von der positiven Ladung weg.</a:t>
            </a:r>
          </a:p>
          <a:p>
            <a:endParaRPr lang="de-DE" baseline="0"/>
          </a:p>
          <a:p>
            <a:r>
              <a:rPr lang="de-DE" baseline="0"/>
              <a:t>Die Stärke der „Kraft/WW“ ist proportional zur Dichte der Feldlinien. </a:t>
            </a:r>
          </a:p>
          <a:p>
            <a:r>
              <a:rPr lang="de-DE" baseline="0"/>
              <a:t>Legt man nun eine 3-D-Kugel um die elektrisch positive Ladung, so ist die Kraft proportional zur Oberfläche der Kugel und damit proportional zu 1/r²</a:t>
            </a:r>
          </a:p>
        </p:txBody>
      </p:sp>
      <p:sp>
        <p:nvSpPr>
          <p:cNvPr id="4" name="Foliennummernplatzhalter 3"/>
          <p:cNvSpPr>
            <a:spLocks noGrp="1"/>
          </p:cNvSpPr>
          <p:nvPr>
            <p:ph type="sldNum" sz="quarter" idx="10"/>
          </p:nvPr>
        </p:nvSpPr>
        <p:spPr/>
        <p:txBody>
          <a:bodyPr/>
          <a:lstStyle/>
          <a:p>
            <a:fld id="{9ACE2FA9-D227-4174-B6E7-0D26017353BE}" type="slidenum">
              <a:rPr lang="de-DE" smtClean="0"/>
              <a:pPr/>
              <a:t>40</a:t>
            </a:fld>
            <a:endParaRPr lang="de-DE"/>
          </a:p>
        </p:txBody>
      </p:sp>
    </p:spTree>
    <p:extLst>
      <p:ext uri="{BB962C8B-B14F-4D97-AF65-F5344CB8AC3E}">
        <p14:creationId xmlns:p14="http://schemas.microsoft.com/office/powerpoint/2010/main" val="67644273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45</a:t>
            </a:fld>
            <a:endParaRPr lang="de-DE"/>
          </a:p>
        </p:txBody>
      </p:sp>
    </p:spTree>
    <p:extLst>
      <p:ext uri="{BB962C8B-B14F-4D97-AF65-F5344CB8AC3E}">
        <p14:creationId xmlns:p14="http://schemas.microsoft.com/office/powerpoint/2010/main" val="37545901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4</a:t>
            </a:fld>
            <a:endParaRPr lang="de-DE" dirty="0"/>
          </a:p>
        </p:txBody>
      </p:sp>
    </p:spTree>
    <p:extLst>
      <p:ext uri="{BB962C8B-B14F-4D97-AF65-F5344CB8AC3E}">
        <p14:creationId xmlns:p14="http://schemas.microsoft.com/office/powerpoint/2010/main" val="333478518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49</a:t>
            </a:fld>
            <a:endParaRPr lang="de-DE"/>
          </a:p>
        </p:txBody>
      </p:sp>
    </p:spTree>
    <p:extLst>
      <p:ext uri="{BB962C8B-B14F-4D97-AF65-F5344CB8AC3E}">
        <p14:creationId xmlns:p14="http://schemas.microsoft.com/office/powerpoint/2010/main" val="161693424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51</a:t>
            </a:fld>
            <a:endParaRPr lang="de-DE"/>
          </a:p>
        </p:txBody>
      </p:sp>
    </p:spTree>
    <p:extLst>
      <p:ext uri="{BB962C8B-B14F-4D97-AF65-F5344CB8AC3E}">
        <p14:creationId xmlns:p14="http://schemas.microsoft.com/office/powerpoint/2010/main" val="113846455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a:t>Es existieren bestimmte elektrische Ladungszahlen für bestimmte Anti-/Materieteilchen </a:t>
            </a:r>
          </a:p>
          <a:p>
            <a:r>
              <a:rPr lang="de-DE" baseline="0"/>
              <a:t>Kleinste (bisher) bekannte Ladungseinheit ist 1/3</a:t>
            </a:r>
          </a:p>
          <a:p>
            <a:r>
              <a:rPr lang="de-DE" baseline="0"/>
              <a:t>Lehrer sollen diese Übersichten nicht abschreiben, nur einen Eindruck erhalten! (Sie erhalten die Übersichten als Hilfsmittel, wenn benötigt)</a:t>
            </a:r>
          </a:p>
        </p:txBody>
      </p:sp>
      <p:sp>
        <p:nvSpPr>
          <p:cNvPr id="4" name="Foliennummernplatzhalter 3"/>
          <p:cNvSpPr>
            <a:spLocks noGrp="1"/>
          </p:cNvSpPr>
          <p:nvPr>
            <p:ph type="sldNum" sz="quarter" idx="10"/>
          </p:nvPr>
        </p:nvSpPr>
        <p:spPr/>
        <p:txBody>
          <a:bodyPr/>
          <a:lstStyle/>
          <a:p>
            <a:fld id="{9ACE2FA9-D227-4174-B6E7-0D26017353BE}" type="slidenum">
              <a:rPr lang="de-DE" smtClean="0"/>
              <a:pPr/>
              <a:t>52</a:t>
            </a:fld>
            <a:endParaRPr lang="de-DE"/>
          </a:p>
        </p:txBody>
      </p:sp>
    </p:spTree>
    <p:extLst>
      <p:ext uri="{BB962C8B-B14F-4D97-AF65-F5344CB8AC3E}">
        <p14:creationId xmlns:p14="http://schemas.microsoft.com/office/powerpoint/2010/main" val="228421190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53</a:t>
            </a:fld>
            <a:endParaRPr lang="de-DE"/>
          </a:p>
        </p:txBody>
      </p:sp>
    </p:spTree>
    <p:extLst>
      <p:ext uri="{BB962C8B-B14F-4D97-AF65-F5344CB8AC3E}">
        <p14:creationId xmlns:p14="http://schemas.microsoft.com/office/powerpoint/2010/main" val="109847818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55</a:t>
            </a:fld>
            <a:endParaRPr lang="de-DE"/>
          </a:p>
        </p:txBody>
      </p:sp>
    </p:spTree>
    <p:extLst>
      <p:ext uri="{BB962C8B-B14F-4D97-AF65-F5344CB8AC3E}">
        <p14:creationId xmlns:p14="http://schemas.microsoft.com/office/powerpoint/2010/main" val="356940396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56</a:t>
            </a:fld>
            <a:endParaRPr lang="de-DE"/>
          </a:p>
        </p:txBody>
      </p:sp>
    </p:spTree>
    <p:extLst>
      <p:ext uri="{BB962C8B-B14F-4D97-AF65-F5344CB8AC3E}">
        <p14:creationId xmlns:p14="http://schemas.microsoft.com/office/powerpoint/2010/main" val="31423947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57</a:t>
            </a:fld>
            <a:endParaRPr lang="de-DE"/>
          </a:p>
        </p:txBody>
      </p:sp>
    </p:spTree>
    <p:extLst>
      <p:ext uri="{BB962C8B-B14F-4D97-AF65-F5344CB8AC3E}">
        <p14:creationId xmlns:p14="http://schemas.microsoft.com/office/powerpoint/2010/main" val="197758378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58</a:t>
            </a:fld>
            <a:endParaRPr lang="de-DE"/>
          </a:p>
        </p:txBody>
      </p:sp>
    </p:spTree>
    <p:extLst>
      <p:ext uri="{BB962C8B-B14F-4D97-AF65-F5344CB8AC3E}">
        <p14:creationId xmlns:p14="http://schemas.microsoft.com/office/powerpoint/2010/main" val="25335565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59</a:t>
            </a:fld>
            <a:endParaRPr lang="de-DE"/>
          </a:p>
        </p:txBody>
      </p:sp>
    </p:spTree>
    <p:extLst>
      <p:ext uri="{BB962C8B-B14F-4D97-AF65-F5344CB8AC3E}">
        <p14:creationId xmlns:p14="http://schemas.microsoft.com/office/powerpoint/2010/main" val="139395071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60</a:t>
            </a:fld>
            <a:endParaRPr lang="de-DE"/>
          </a:p>
        </p:txBody>
      </p:sp>
    </p:spTree>
    <p:extLst>
      <p:ext uri="{BB962C8B-B14F-4D97-AF65-F5344CB8AC3E}">
        <p14:creationId xmlns:p14="http://schemas.microsoft.com/office/powerpoint/2010/main" val="6733964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7</a:t>
            </a:fld>
            <a:endParaRPr lang="de-DE" dirty="0"/>
          </a:p>
        </p:txBody>
      </p:sp>
    </p:spTree>
    <p:extLst>
      <p:ext uri="{BB962C8B-B14F-4D97-AF65-F5344CB8AC3E}">
        <p14:creationId xmlns:p14="http://schemas.microsoft.com/office/powerpoint/2010/main" val="211612167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61</a:t>
            </a:fld>
            <a:endParaRPr lang="de-DE"/>
          </a:p>
        </p:txBody>
      </p:sp>
    </p:spTree>
    <p:extLst>
      <p:ext uri="{BB962C8B-B14F-4D97-AF65-F5344CB8AC3E}">
        <p14:creationId xmlns:p14="http://schemas.microsoft.com/office/powerpoint/2010/main" val="2297074068"/>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Vorstufe</a:t>
            </a:r>
            <a:r>
              <a:rPr lang="de-DE" baseline="0"/>
              <a:t> von Feynman-Diagrammen: Orts-Orts-Diagramm</a:t>
            </a:r>
          </a:p>
          <a:p>
            <a:r>
              <a:rPr lang="de-DE" baseline="0"/>
              <a:t>Feynman-Diagramm: Orts-Zeit-Diagramm</a:t>
            </a:r>
          </a:p>
          <a:p>
            <a:r>
              <a:rPr lang="de-DE" baseline="0"/>
              <a:t>Zeitachse- nach rechts</a:t>
            </a:r>
          </a:p>
          <a:p>
            <a:endParaRPr lang="de-DE" baseline="0"/>
          </a:p>
          <a:p>
            <a:r>
              <a:rPr lang="de-DE" baseline="0"/>
              <a:t>Teilchen werden wie folgt dargestellt:</a:t>
            </a:r>
          </a:p>
          <a:p>
            <a:r>
              <a:rPr lang="de-DE" baseline="0"/>
              <a:t>-Materieteilchen (Quarks, Leptonen) als durchgezogene Linie mit einem Pfeil in der Mitte [in Zeitrichtung= Teilchen, entgegen Zeitrichtung=Antiteilchen]</a:t>
            </a:r>
          </a:p>
          <a:p>
            <a:r>
              <a:rPr lang="de-DE" baseline="0"/>
              <a:t>-Bosonen: Photon, W+, W-, Z: gewellte Linie</a:t>
            </a:r>
          </a:p>
          <a:p>
            <a:r>
              <a:rPr lang="de-DE" baseline="0"/>
              <a:t>-</a:t>
            </a:r>
            <a:r>
              <a:rPr lang="de-DE" baseline="0" err="1"/>
              <a:t>Gluonen</a:t>
            </a:r>
            <a:r>
              <a:rPr lang="de-DE" baseline="0"/>
              <a:t>: gekringelte Linie</a:t>
            </a:r>
          </a:p>
        </p:txBody>
      </p:sp>
      <p:sp>
        <p:nvSpPr>
          <p:cNvPr id="4" name="Foliennummernplatzhalter 3"/>
          <p:cNvSpPr>
            <a:spLocks noGrp="1"/>
          </p:cNvSpPr>
          <p:nvPr>
            <p:ph type="sldNum" sz="quarter" idx="10"/>
          </p:nvPr>
        </p:nvSpPr>
        <p:spPr/>
        <p:txBody>
          <a:bodyPr/>
          <a:lstStyle/>
          <a:p>
            <a:fld id="{9ACE2FA9-D227-4174-B6E7-0D26017353BE}" type="slidenum">
              <a:rPr lang="de-DE" smtClean="0"/>
              <a:pPr/>
              <a:t>65</a:t>
            </a:fld>
            <a:endParaRPr lang="de-DE"/>
          </a:p>
        </p:txBody>
      </p:sp>
    </p:spTree>
    <p:extLst>
      <p:ext uri="{BB962C8B-B14F-4D97-AF65-F5344CB8AC3E}">
        <p14:creationId xmlns:p14="http://schemas.microsoft.com/office/powerpoint/2010/main" val="224724914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67</a:t>
            </a:fld>
            <a:endParaRPr lang="de-DE"/>
          </a:p>
        </p:txBody>
      </p:sp>
    </p:spTree>
    <p:extLst>
      <p:ext uri="{BB962C8B-B14F-4D97-AF65-F5344CB8AC3E}">
        <p14:creationId xmlns:p14="http://schemas.microsoft.com/office/powerpoint/2010/main" val="3517327260"/>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68</a:t>
            </a:fld>
            <a:endParaRPr lang="de-DE"/>
          </a:p>
        </p:txBody>
      </p:sp>
    </p:spTree>
    <p:extLst>
      <p:ext uri="{BB962C8B-B14F-4D97-AF65-F5344CB8AC3E}">
        <p14:creationId xmlns:p14="http://schemas.microsoft.com/office/powerpoint/2010/main" val="385122119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Oben:</a:t>
            </a:r>
          </a:p>
          <a:p>
            <a:r>
              <a:rPr lang="de-DE"/>
              <a:t>Rutherford</a:t>
            </a:r>
          </a:p>
          <a:p>
            <a:r>
              <a:rPr lang="de-DE"/>
              <a:t>x-y-Ebene (Stufe 1</a:t>
            </a:r>
            <a:r>
              <a:rPr lang="de-DE" baseline="0"/>
              <a:t> Curriculum)</a:t>
            </a:r>
          </a:p>
          <a:p>
            <a:endParaRPr lang="de-DE" baseline="0"/>
          </a:p>
          <a:p>
            <a:r>
              <a:rPr lang="de-DE" baseline="0"/>
              <a:t>Mitte:</a:t>
            </a:r>
          </a:p>
          <a:p>
            <a:r>
              <a:rPr lang="de-DE" baseline="0"/>
              <a:t>Rutherford</a:t>
            </a:r>
          </a:p>
          <a:p>
            <a:r>
              <a:rPr lang="de-DE" baseline="0"/>
              <a:t>Feynman-Diagramm mit Blackbox (Stufe 2 Curriculum)</a:t>
            </a:r>
          </a:p>
          <a:p>
            <a:endParaRPr lang="de-DE" baseline="0"/>
          </a:p>
          <a:p>
            <a:r>
              <a:rPr lang="de-DE" baseline="0"/>
              <a:t>Unten:</a:t>
            </a:r>
          </a:p>
          <a:p>
            <a:r>
              <a:rPr lang="de-DE" baseline="0"/>
              <a:t>Rutherford</a:t>
            </a:r>
          </a:p>
          <a:p>
            <a:r>
              <a:rPr lang="de-DE" baseline="0"/>
              <a:t>Feynman-Diagramm ohne Blackbox (Stufe 3 </a:t>
            </a:r>
            <a:r>
              <a:rPr lang="de-DE" baseline="0" err="1"/>
              <a:t>Curriuculum</a:t>
            </a:r>
            <a:r>
              <a:rPr lang="de-DE" baseline="0"/>
              <a:t>)</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69</a:t>
            </a:fld>
            <a:endParaRPr lang="de-DE"/>
          </a:p>
        </p:txBody>
      </p:sp>
    </p:spTree>
    <p:extLst>
      <p:ext uri="{BB962C8B-B14F-4D97-AF65-F5344CB8AC3E}">
        <p14:creationId xmlns:p14="http://schemas.microsoft.com/office/powerpoint/2010/main" val="188921099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Oben-Links:</a:t>
            </a:r>
          </a:p>
          <a:p>
            <a:r>
              <a:rPr lang="de-DE"/>
              <a:t>Compton</a:t>
            </a:r>
          </a:p>
          <a:p>
            <a:r>
              <a:rPr lang="de-DE"/>
              <a:t>x-y-Ebene (Stufe 1</a:t>
            </a:r>
            <a:r>
              <a:rPr lang="de-DE" baseline="0"/>
              <a:t> Curriculum)</a:t>
            </a:r>
          </a:p>
          <a:p>
            <a:endParaRPr lang="de-DE" baseline="0"/>
          </a:p>
          <a:p>
            <a:r>
              <a:rPr lang="de-DE" baseline="0"/>
              <a:t>Oben-Rechts:</a:t>
            </a:r>
          </a:p>
          <a:p>
            <a:r>
              <a:rPr lang="de-DE" baseline="0"/>
              <a:t>Compton</a:t>
            </a:r>
          </a:p>
          <a:p>
            <a:r>
              <a:rPr lang="de-DE" baseline="0"/>
              <a:t>Feynman-Diagramm mit Blackbox (Stufe 2 Curriculum)</a:t>
            </a:r>
          </a:p>
          <a:p>
            <a:endParaRPr lang="de-DE" baseline="0"/>
          </a:p>
          <a:p>
            <a:r>
              <a:rPr lang="de-DE" baseline="0"/>
              <a:t>Unten:</a:t>
            </a:r>
          </a:p>
          <a:p>
            <a:r>
              <a:rPr lang="de-DE" baseline="0"/>
              <a:t>Compton</a:t>
            </a:r>
          </a:p>
          <a:p>
            <a:r>
              <a:rPr lang="de-DE" baseline="0"/>
              <a:t>Feynman-Diagramm ohne Blackbox (Stufe 3 </a:t>
            </a:r>
            <a:r>
              <a:rPr lang="de-DE" baseline="0" err="1"/>
              <a:t>Curriuculum</a:t>
            </a:r>
            <a:r>
              <a:rPr lang="de-DE" baseline="0"/>
              <a:t>)</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70</a:t>
            </a:fld>
            <a:endParaRPr lang="de-DE"/>
          </a:p>
        </p:txBody>
      </p:sp>
    </p:spTree>
    <p:extLst>
      <p:ext uri="{BB962C8B-B14F-4D97-AF65-F5344CB8AC3E}">
        <p14:creationId xmlns:p14="http://schemas.microsoft.com/office/powerpoint/2010/main" val="410145896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Bei der Beta-Minus-Umwandlung wandelt sich ein Down-Quark</a:t>
            </a:r>
            <a:r>
              <a:rPr lang="de-DE" baseline="0"/>
              <a:t> des Neutrons in ein </a:t>
            </a:r>
            <a:r>
              <a:rPr lang="de-DE" baseline="0" err="1"/>
              <a:t>Up</a:t>
            </a:r>
            <a:r>
              <a:rPr lang="de-DE" baseline="0"/>
              <a:t>-Quark, ein Elektron und ein Anti-Elektron-Neutrino um.</a:t>
            </a:r>
          </a:p>
          <a:p>
            <a:r>
              <a:rPr lang="de-DE" baseline="0"/>
              <a:t>Beide Grafiken mit Blackbox.</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71</a:t>
            </a:fld>
            <a:endParaRPr lang="de-DE"/>
          </a:p>
        </p:txBody>
      </p:sp>
    </p:spTree>
    <p:extLst>
      <p:ext uri="{BB962C8B-B14F-4D97-AF65-F5344CB8AC3E}">
        <p14:creationId xmlns:p14="http://schemas.microsoft.com/office/powerpoint/2010/main" val="3360575633"/>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Deckt man die Blackbox auf, so</a:t>
            </a:r>
            <a:r>
              <a:rPr lang="de-DE" baseline="0"/>
              <a:t> ist erkennbar, dass das Down-Quark unter Aussendung eines W-Minus-</a:t>
            </a:r>
            <a:r>
              <a:rPr lang="de-DE" baseline="0" err="1"/>
              <a:t>Bosons</a:t>
            </a:r>
            <a:r>
              <a:rPr lang="de-DE" baseline="0"/>
              <a:t> sich in ein </a:t>
            </a:r>
            <a:r>
              <a:rPr lang="de-DE" baseline="0" err="1"/>
              <a:t>Up</a:t>
            </a:r>
            <a:r>
              <a:rPr lang="de-DE" baseline="0"/>
              <a:t>-Quark umwandelt.</a:t>
            </a:r>
          </a:p>
          <a:p>
            <a:r>
              <a:rPr lang="de-DE" baseline="0"/>
              <a:t>Das W-Minus-</a:t>
            </a:r>
            <a:r>
              <a:rPr lang="de-DE" baseline="0" err="1"/>
              <a:t>Boson</a:t>
            </a:r>
            <a:r>
              <a:rPr lang="de-DE" baseline="0"/>
              <a:t> wandelt sich anschließend in ein Elektron und ein Anti-Elektron-Neutrino um.</a:t>
            </a:r>
          </a:p>
          <a:p>
            <a:endParaRPr lang="de-DE" baseline="0"/>
          </a:p>
          <a:p>
            <a:r>
              <a:rPr lang="de-DE" baseline="0"/>
              <a:t>DISKUSSION</a:t>
            </a:r>
          </a:p>
          <a:p>
            <a:r>
              <a:rPr lang="de-DE" baseline="0"/>
              <a:t>Virtuelle Teilchen</a:t>
            </a:r>
          </a:p>
          <a:p>
            <a:r>
              <a:rPr lang="de-DE" baseline="0"/>
              <a:t>Massendifferenz (Neutron-Proton)= 1,3 </a:t>
            </a:r>
            <a:r>
              <a:rPr lang="de-DE" baseline="0" err="1"/>
              <a:t>MeV</a:t>
            </a:r>
            <a:r>
              <a:rPr lang="de-DE" baseline="0"/>
              <a:t>/c²</a:t>
            </a:r>
          </a:p>
          <a:p>
            <a:r>
              <a:rPr lang="de-DE" baseline="0"/>
              <a:t>Masse(W-</a:t>
            </a:r>
            <a:r>
              <a:rPr lang="de-DE" baseline="0" err="1"/>
              <a:t>Boson</a:t>
            </a:r>
            <a:r>
              <a:rPr lang="de-DE" baseline="0"/>
              <a:t>) = 80.400 </a:t>
            </a:r>
            <a:r>
              <a:rPr lang="de-DE" baseline="0" err="1"/>
              <a:t>MeV</a:t>
            </a:r>
            <a:r>
              <a:rPr lang="de-DE" baseline="0"/>
              <a:t>/c²</a:t>
            </a:r>
          </a:p>
          <a:p>
            <a:r>
              <a:rPr lang="de-DE" baseline="0"/>
              <a:t>= virtuelles Teilchen</a:t>
            </a:r>
          </a:p>
          <a:p>
            <a:endParaRPr lang="de-DE" baseline="0"/>
          </a:p>
          <a:p>
            <a:pPr marL="228600" indent="-228600">
              <a:buAutoNum type="alphaUcParenR"/>
            </a:pPr>
            <a:r>
              <a:rPr lang="de-DE" baseline="0"/>
              <a:t>Darf überall auf der E-p-Ebene liegen (diese Aussage sollte man vielleicht nur zusätzlich auf Nachfrage erwähnen)</a:t>
            </a:r>
          </a:p>
          <a:p>
            <a:pPr marL="228600" indent="-228600">
              <a:buAutoNum type="alphaUcParenR"/>
            </a:pPr>
            <a:r>
              <a:rPr lang="de-DE" baseline="0"/>
              <a:t>Analogie zur erzwungenen Schwingung</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72</a:t>
            </a:fld>
            <a:endParaRPr lang="de-DE"/>
          </a:p>
        </p:txBody>
      </p:sp>
    </p:spTree>
    <p:extLst>
      <p:ext uri="{BB962C8B-B14F-4D97-AF65-F5344CB8AC3E}">
        <p14:creationId xmlns:p14="http://schemas.microsoft.com/office/powerpoint/2010/main" val="253431393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73</a:t>
            </a:fld>
            <a:endParaRPr lang="de-DE"/>
          </a:p>
        </p:txBody>
      </p:sp>
    </p:spTree>
    <p:extLst>
      <p:ext uri="{BB962C8B-B14F-4D97-AF65-F5344CB8AC3E}">
        <p14:creationId xmlns:p14="http://schemas.microsoft.com/office/powerpoint/2010/main" val="161982260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a:p>
        </p:txBody>
      </p:sp>
      <p:sp>
        <p:nvSpPr>
          <p:cNvPr id="4" name="Slide Number Placeholder 3"/>
          <p:cNvSpPr>
            <a:spLocks noGrp="1"/>
          </p:cNvSpPr>
          <p:nvPr>
            <p:ph type="sldNum" sz="quarter" idx="10"/>
          </p:nvPr>
        </p:nvSpPr>
        <p:spPr/>
        <p:txBody>
          <a:bodyPr/>
          <a:lstStyle/>
          <a:p>
            <a:fld id="{9ACE2FA9-D227-4174-B6E7-0D26017353BE}" type="slidenum">
              <a:rPr lang="de-DE" smtClean="0"/>
              <a:pPr/>
              <a:t>84</a:t>
            </a:fld>
            <a:endParaRPr lang="de-DE"/>
          </a:p>
        </p:txBody>
      </p:sp>
    </p:spTree>
    <p:extLst>
      <p:ext uri="{BB962C8B-B14F-4D97-AF65-F5344CB8AC3E}">
        <p14:creationId xmlns:p14="http://schemas.microsoft.com/office/powerpoint/2010/main" val="24118568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14</a:t>
            </a:fld>
            <a:endParaRPr lang="de-DE"/>
          </a:p>
        </p:txBody>
      </p:sp>
    </p:spTree>
    <p:extLst>
      <p:ext uri="{BB962C8B-B14F-4D97-AF65-F5344CB8AC3E}">
        <p14:creationId xmlns:p14="http://schemas.microsoft.com/office/powerpoint/2010/main" val="4035950608"/>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97</a:t>
            </a:fld>
            <a:endParaRPr lang="de-DE"/>
          </a:p>
        </p:txBody>
      </p:sp>
    </p:spTree>
    <p:extLst>
      <p:ext uri="{BB962C8B-B14F-4D97-AF65-F5344CB8AC3E}">
        <p14:creationId xmlns:p14="http://schemas.microsoft.com/office/powerpoint/2010/main" val="302295206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622239" lvl="2" algn="just"/>
            <a:r>
              <a:rPr lang="de-DE" sz="800">
                <a:solidFill>
                  <a:srgbClr val="013476"/>
                </a:solidFill>
                <a:latin typeface="Arial Narrow" panose="020B0606020202030204" pitchFamily="34" charset="0"/>
              </a:rPr>
              <a:t>Abbildung:</a:t>
            </a:r>
          </a:p>
          <a:p>
            <a:pPr marL="622239" lvl="2" algn="just"/>
            <a:r>
              <a:rPr lang="de-DE" sz="800">
                <a:solidFill>
                  <a:srgbClr val="013476"/>
                </a:solidFill>
                <a:latin typeface="Arial Narrow" panose="020B0606020202030204" pitchFamily="34" charset="0"/>
              </a:rPr>
              <a:t>Kräfte als Funktion des Abstands der wechselwirkenden Teilchen. </a:t>
            </a:r>
          </a:p>
          <a:p>
            <a:pPr marL="622239" lvl="2" algn="just"/>
            <a:r>
              <a:rPr lang="de-DE" sz="800">
                <a:solidFill>
                  <a:srgbClr val="013476"/>
                </a:solidFill>
                <a:latin typeface="Arial Narrow" panose="020B0606020202030204" pitchFamily="34" charset="0"/>
              </a:rPr>
              <a:t>Für die elektromagnetische Kraft, schwache Kraft und Gravitationskraft ist jeweils die Kraft </a:t>
            </a:r>
          </a:p>
          <a:p>
            <a:pPr marL="622239" lvl="2" algn="just"/>
            <a:r>
              <a:rPr lang="de-DE" sz="800">
                <a:solidFill>
                  <a:srgbClr val="013476"/>
                </a:solidFill>
                <a:latin typeface="Arial Narrow" panose="020B0606020202030204" pitchFamily="34" charset="0"/>
              </a:rPr>
              <a:t>zwischen zwei Elektronen dargestellt. Für die </a:t>
            </a:r>
          </a:p>
          <a:p>
            <a:pPr marL="622239" lvl="2" algn="just"/>
            <a:r>
              <a:rPr lang="de-DE" sz="800">
                <a:solidFill>
                  <a:srgbClr val="013476"/>
                </a:solidFill>
                <a:latin typeface="Arial Narrow" panose="020B0606020202030204" pitchFamily="34" charset="0"/>
              </a:rPr>
              <a:t>starke Kraft wurde als Beispiel die Kraft zwischen Quark und Anti-Quark bzw. die kovalente Kraft  zwischen zwei Nukleonen gewählt.</a:t>
            </a:r>
          </a:p>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103</a:t>
            </a:fld>
            <a:endParaRPr lang="de-DE"/>
          </a:p>
        </p:txBody>
      </p:sp>
    </p:spTree>
    <p:extLst>
      <p:ext uri="{BB962C8B-B14F-4D97-AF65-F5344CB8AC3E}">
        <p14:creationId xmlns:p14="http://schemas.microsoft.com/office/powerpoint/2010/main" val="5816872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15</a:t>
            </a:fld>
            <a:endParaRPr lang="de-DE"/>
          </a:p>
        </p:txBody>
      </p:sp>
    </p:spTree>
    <p:extLst>
      <p:ext uri="{BB962C8B-B14F-4D97-AF65-F5344CB8AC3E}">
        <p14:creationId xmlns:p14="http://schemas.microsoft.com/office/powerpoint/2010/main" val="215593881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16</a:t>
            </a:fld>
            <a:endParaRPr lang="de-DE"/>
          </a:p>
        </p:txBody>
      </p:sp>
    </p:spTree>
    <p:extLst>
      <p:ext uri="{BB962C8B-B14F-4D97-AF65-F5344CB8AC3E}">
        <p14:creationId xmlns:p14="http://schemas.microsoft.com/office/powerpoint/2010/main" val="16485653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Shape 165"/>
          <p:cNvSpPr>
            <a:spLocks noGrp="1" noRot="1" noChangeAspect="1"/>
          </p:cNvSpPr>
          <p:nvPr>
            <p:ph type="sldImg"/>
          </p:nvPr>
        </p:nvSpPr>
        <p:spPr>
          <a:prstGeom prst="rect">
            <a:avLst/>
          </a:prstGeom>
        </p:spPr>
        <p:txBody>
          <a:bodyPr/>
          <a:lstStyle/>
          <a:p>
            <a:endParaRPr/>
          </a:p>
        </p:txBody>
      </p:sp>
      <p:sp>
        <p:nvSpPr>
          <p:cNvPr id="166" name="Shape 166"/>
          <p:cNvSpPr>
            <a:spLocks noGrp="1"/>
          </p:cNvSpPr>
          <p:nvPr>
            <p:ph type="body" sz="quarter" idx="1"/>
          </p:nvPr>
        </p:nvSpPr>
        <p:spPr>
          <a:prstGeom prst="rect">
            <a:avLst/>
          </a:prstGeom>
        </p:spPr>
        <p:txBody>
          <a:bodyPr/>
          <a:lstStyle>
            <a:lvl1pPr defTabSz="911225">
              <a:defRPr sz="1100">
                <a:uFill>
                  <a:solidFill>
                    <a:srgbClr val="000000"/>
                  </a:solidFill>
                </a:uFill>
                <a:latin typeface="Calibri"/>
                <a:ea typeface="Calibri"/>
                <a:cs typeface="Calibri"/>
                <a:sym typeface="Calibri"/>
              </a:defRPr>
            </a:lvl1pPr>
          </a:lstStyle>
          <a:p>
            <a:r>
              <a:t>Die Einheit Elektronenvolt ist Teilnehmern nicht unbedingt bekannt. Um die neue Einheit zu veranschaulichen, sollten Vergleiche gegeben werden. Hierfür kann z.B. die nächste Folie genutzt werden. </a:t>
            </a:r>
          </a:p>
        </p:txBody>
      </p:sp>
    </p:spTree>
    <p:extLst>
      <p:ext uri="{BB962C8B-B14F-4D97-AF65-F5344CB8AC3E}">
        <p14:creationId xmlns:p14="http://schemas.microsoft.com/office/powerpoint/2010/main" val="15496874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18</a:t>
            </a:fld>
            <a:endParaRPr lang="de-DE"/>
          </a:p>
        </p:txBody>
      </p:sp>
    </p:spTree>
    <p:extLst>
      <p:ext uri="{BB962C8B-B14F-4D97-AF65-F5344CB8AC3E}">
        <p14:creationId xmlns:p14="http://schemas.microsoft.com/office/powerpoint/2010/main" val="237196471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3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p:spPr>
        <p:txBody>
          <a:bodyPr anchor="b">
            <a:noAutofit/>
          </a:bodyPr>
          <a:lstStyle>
            <a:lvl1pPr algn="ctr">
              <a:defRPr sz="4800" b="0">
                <a:solidFill>
                  <a:srgbClr val="013476"/>
                </a:solidFill>
                <a:latin typeface="Arial" panose="020B0604020202020204" pitchFamily="34" charset="0"/>
                <a:cs typeface="Arial" panose="020B0604020202020204" pitchFamily="34" charset="0"/>
              </a:defRPr>
            </a:lvl1pPr>
          </a:lstStyle>
          <a:p>
            <a:r>
              <a:rPr lang="de-DE" dirty="0"/>
              <a:t>Titelmasterformat durch Klicken bearbeiten</a:t>
            </a:r>
            <a:endParaRPr lang="en-US" dirty="0"/>
          </a:p>
        </p:txBody>
      </p:sp>
      <p:sp>
        <p:nvSpPr>
          <p:cNvPr id="3" name="Subtitle 2"/>
          <p:cNvSpPr>
            <a:spLocks noGrp="1"/>
          </p:cNvSpPr>
          <p:nvPr>
            <p:ph type="subTitle" idx="1"/>
          </p:nvPr>
        </p:nvSpPr>
        <p:spPr>
          <a:xfrm>
            <a:off x="2411760" y="2780928"/>
            <a:ext cx="5256584" cy="1096899"/>
          </a:xfrm>
        </p:spPr>
        <p:txBody>
          <a:bodyPr anchor="t"/>
          <a:lstStyle>
            <a:lvl1pPr marL="0" indent="0" algn="ctr">
              <a:buNone/>
              <a:defRPr b="0">
                <a:solidFill>
                  <a:srgbClr val="CDC30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endParaRPr lang="en-US" dirty="0"/>
          </a:p>
        </p:txBody>
      </p:sp>
      <p:sp>
        <p:nvSpPr>
          <p:cNvPr id="4" name="Date Placeholder 3"/>
          <p:cNvSpPr>
            <a:spLocks noGrp="1"/>
          </p:cNvSpPr>
          <p:nvPr>
            <p:ph type="dt" sz="half" idx="10"/>
          </p:nvPr>
        </p:nvSpPr>
        <p:spPr>
          <a:xfrm>
            <a:off x="628650" y="6356361"/>
            <a:ext cx="1135414" cy="365125"/>
          </a:xfrm>
        </p:spPr>
        <p:txBody>
          <a:bodyPr/>
          <a:lstStyle>
            <a:lvl1pPr>
              <a:defRPr>
                <a:solidFill>
                  <a:srgbClr val="013476"/>
                </a:solidFill>
                <a:latin typeface="Arial" panose="020B0604020202020204" pitchFamily="34" charset="0"/>
                <a:cs typeface="Arial" panose="020B0604020202020204" pitchFamily="34" charset="0"/>
              </a:defRPr>
            </a:lvl1pPr>
          </a:lstStyle>
          <a:p>
            <a:r>
              <a:rPr lang="de-DE"/>
              <a:t>29.11.2017</a:t>
            </a:r>
          </a:p>
        </p:txBody>
      </p:sp>
    </p:spTree>
    <p:extLst>
      <p:ext uri="{BB962C8B-B14F-4D97-AF65-F5344CB8AC3E}">
        <p14:creationId xmlns:p14="http://schemas.microsoft.com/office/powerpoint/2010/main" val="1863381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leiner Titel &amp;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13476"/>
                </a:solidFill>
                <a:latin typeface="Arial" panose="020B0604020202020204" pitchFamily="34" charset="0"/>
                <a:cs typeface="Arial" panose="020B0604020202020204" pitchFamily="34" charset="0"/>
              </a:defRPr>
            </a:lvl1pPr>
          </a:lstStyle>
          <a:p>
            <a:r>
              <a:rPr lang="de-DE" dirty="0"/>
              <a:t>Titelmasterformat durch Klicken bearbeiten</a:t>
            </a:r>
          </a:p>
        </p:txBody>
      </p:sp>
      <p:sp>
        <p:nvSpPr>
          <p:cNvPr id="5"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a:p>
        </p:txBody>
      </p:sp>
      <p:sp>
        <p:nvSpPr>
          <p:cNvPr id="10" name="Textplatzhalter 2"/>
          <p:cNvSpPr>
            <a:spLocks noGrp="1"/>
          </p:cNvSpPr>
          <p:nvPr>
            <p:ph type="body" idx="1" hasCustomPrompt="1"/>
          </p:nvPr>
        </p:nvSpPr>
        <p:spPr>
          <a:xfrm>
            <a:off x="971600" y="2060848"/>
            <a:ext cx="7538988"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13476"/>
                </a:solidFill>
                <a:latin typeface="Arial" panose="020B0604020202020204" pitchFamily="34" charset="0"/>
                <a:cs typeface="Arial" panose="020B0604020202020204" pitchFamily="34" charset="0"/>
              </a:defRPr>
            </a:lvl1pPr>
            <a:lvl2pPr marL="622300" indent="-266700" algn="l" defTabSz="914400" rtl="0" eaLnBrk="1" latinLnBrk="0" hangingPunct="1">
              <a:lnSpc>
                <a:spcPct val="90000"/>
              </a:lnSpc>
              <a:spcBef>
                <a:spcPts val="500"/>
              </a:spcBef>
              <a:buClr>
                <a:srgbClr val="013476"/>
              </a:buClr>
              <a:buSzPct val="120000"/>
              <a:buFont typeface="Wingdings" panose="05000000000000000000" pitchFamily="2" charset="2"/>
              <a:buChar char="§"/>
              <a:defRPr sz="2000">
                <a:solidFill>
                  <a:srgbClr val="013476"/>
                </a:solidFill>
                <a:latin typeface="Arial" panose="020B0604020202020204" pitchFamily="34" charset="0"/>
                <a:cs typeface="Arial" panose="020B0604020202020204" pitchFamily="34" charset="0"/>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13476"/>
                </a:solidFill>
                <a:latin typeface="Arial" panose="020B0604020202020204" pitchFamily="34" charset="0"/>
                <a:cs typeface="Arial" panose="020B0604020202020204" pitchFamily="34" charset="0"/>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a:t>Third level</a:t>
            </a:r>
          </a:p>
        </p:txBody>
      </p:sp>
      <p:sp>
        <p:nvSpPr>
          <p:cNvPr id="9"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29.11.2017</a:t>
            </a:r>
          </a:p>
        </p:txBody>
      </p:sp>
      <p:sp>
        <p:nvSpPr>
          <p:cNvPr id="11"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2520003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Kleiner Titel &amp; Bi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Bildplatzhalter 3"/>
          <p:cNvSpPr>
            <a:spLocks noGrp="1"/>
          </p:cNvSpPr>
          <p:nvPr>
            <p:ph type="pic" sz="quarter" idx="13"/>
          </p:nvPr>
        </p:nvSpPr>
        <p:spPr>
          <a:xfrm>
            <a:off x="971550" y="2060848"/>
            <a:ext cx="7543800" cy="3960540"/>
          </a:xfrm>
        </p:spPr>
        <p:txBody>
          <a:bodyPr/>
          <a:lstStyle/>
          <a:p>
            <a:endParaRPr lang="de-DE"/>
          </a:p>
        </p:txBody>
      </p:sp>
      <p:sp>
        <p:nvSpPr>
          <p:cNvPr id="2" name="Titel 1"/>
          <p:cNvSpPr>
            <a:spLocks noGrp="1"/>
          </p:cNvSpPr>
          <p:nvPr>
            <p:ph type="title"/>
          </p:nvPr>
        </p:nvSpPr>
        <p:spPr>
          <a:xfrm>
            <a:off x="971600" y="663277"/>
            <a:ext cx="7526660" cy="1325563"/>
          </a:xfrm>
        </p:spPr>
        <p:txBody>
          <a:bodyPr/>
          <a:lstStyle>
            <a:lvl1pPr>
              <a:defRPr sz="3200" b="0">
                <a:solidFill>
                  <a:srgbClr val="013476"/>
                </a:solidFill>
                <a:latin typeface="Arial" panose="020B0604020202020204" pitchFamily="34" charset="0"/>
                <a:cs typeface="Arial" panose="020B0604020202020204" pitchFamily="34" charset="0"/>
              </a:defRPr>
            </a:lvl1pPr>
          </a:lstStyle>
          <a:p>
            <a:r>
              <a:rPr lang="de-DE" dirty="0"/>
              <a:t>Titelmasterformat durch Klicken bearbeiten</a:t>
            </a:r>
          </a:p>
        </p:txBody>
      </p:sp>
      <p:sp>
        <p:nvSpPr>
          <p:cNvPr id="10"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a:p>
        </p:txBody>
      </p:sp>
      <p:sp>
        <p:nvSpPr>
          <p:cNvPr id="11"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29.11.2017</a:t>
            </a:r>
          </a:p>
        </p:txBody>
      </p:sp>
      <p:sp>
        <p:nvSpPr>
          <p:cNvPr id="12"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Meißen</a:t>
            </a:r>
          </a:p>
        </p:txBody>
      </p:sp>
    </p:spTree>
    <p:extLst>
      <p:ext uri="{BB962C8B-B14F-4D97-AF65-F5344CB8AC3E}">
        <p14:creationId xmlns:p14="http://schemas.microsoft.com/office/powerpoint/2010/main" val="795120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Kleiner Titel &amp;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13476"/>
                </a:solidFill>
                <a:latin typeface="Arial" panose="020B0604020202020204" pitchFamily="34" charset="0"/>
                <a:cs typeface="Arial" panose="020B0604020202020204" pitchFamily="34" charset="0"/>
              </a:defRPr>
            </a:lvl1pPr>
          </a:lstStyle>
          <a:p>
            <a:r>
              <a:rPr lang="de-DE" dirty="0"/>
              <a:t>Titelmasterformat durch Klicken bearbeiten</a:t>
            </a:r>
          </a:p>
        </p:txBody>
      </p:sp>
      <p:sp>
        <p:nvSpPr>
          <p:cNvPr id="10"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13476"/>
                </a:solidFill>
                <a:latin typeface="Arial" panose="020B0604020202020204" pitchFamily="34" charset="0"/>
                <a:cs typeface="Arial" panose="020B060402020202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200">
                <a:solidFill>
                  <a:srgbClr val="013476"/>
                </a:solidFill>
                <a:latin typeface="Arial" panose="020B0604020202020204" pitchFamily="34" charset="0"/>
                <a:cs typeface="Arial" panose="020B0604020202020204" pitchFamily="34" charset="0"/>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13476"/>
                </a:solidFill>
                <a:latin typeface="Arial" panose="020B0604020202020204" pitchFamily="34" charset="0"/>
                <a:cs typeface="Arial" panose="020B0604020202020204" pitchFamily="34" charset="0"/>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a:t>Titel 3</a:t>
            </a:r>
          </a:p>
        </p:txBody>
      </p:sp>
      <p:sp>
        <p:nvSpPr>
          <p:cNvPr id="11" name="Textplatzhalter 2"/>
          <p:cNvSpPr>
            <a:spLocks noGrp="1"/>
          </p:cNvSpPr>
          <p:nvPr>
            <p:ph type="body" idx="13" hasCustomPrompt="1"/>
          </p:nvPr>
        </p:nvSpPr>
        <p:spPr>
          <a:xfrm>
            <a:off x="4716016" y="2060848"/>
            <a:ext cx="3744416"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13476"/>
                </a:solidFill>
                <a:latin typeface="Arial" panose="020B0604020202020204" pitchFamily="34" charset="0"/>
                <a:cs typeface="Arial" panose="020B060402020202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200">
                <a:solidFill>
                  <a:srgbClr val="013476"/>
                </a:solidFill>
                <a:latin typeface="Arial" panose="020B0604020202020204" pitchFamily="34" charset="0"/>
                <a:cs typeface="Arial" panose="020B0604020202020204" pitchFamily="34" charset="0"/>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13476"/>
                </a:solidFill>
                <a:latin typeface="Arial" panose="020B0604020202020204" pitchFamily="34" charset="0"/>
                <a:cs typeface="Arial" panose="020B0604020202020204" pitchFamily="34" charset="0"/>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a:t>Titel 3</a:t>
            </a:r>
          </a:p>
        </p:txBody>
      </p:sp>
      <p:sp>
        <p:nvSpPr>
          <p:cNvPr id="8"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a:p>
        </p:txBody>
      </p:sp>
      <p:sp>
        <p:nvSpPr>
          <p:cNvPr id="12"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29.11.2017</a:t>
            </a:r>
          </a:p>
        </p:txBody>
      </p:sp>
      <p:sp>
        <p:nvSpPr>
          <p:cNvPr id="13"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Meißen</a:t>
            </a:r>
          </a:p>
        </p:txBody>
      </p:sp>
    </p:spTree>
    <p:extLst>
      <p:ext uri="{BB962C8B-B14F-4D97-AF65-F5344CB8AC3E}">
        <p14:creationId xmlns:p14="http://schemas.microsoft.com/office/powerpoint/2010/main" val="4287380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ext &amp; Bi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a:solidFill>
                  <a:srgbClr val="002060"/>
                </a:solidFill>
                <a:latin typeface="Arial" panose="020B0604020202020204" pitchFamily="34" charset="0"/>
                <a:cs typeface="Arial" panose="020B0604020202020204" pitchFamily="34" charset="0"/>
              </a:defRPr>
            </a:lvl1pPr>
          </a:lstStyle>
          <a:p>
            <a:r>
              <a:rPr lang="de-DE" dirty="0"/>
              <a:t>Titelmasterformat durch Klicken bearbeiten</a:t>
            </a:r>
          </a:p>
        </p:txBody>
      </p:sp>
      <p:sp>
        <p:nvSpPr>
          <p:cNvPr id="9" name="Bildplatzhalter 2"/>
          <p:cNvSpPr>
            <a:spLocks noGrp="1"/>
          </p:cNvSpPr>
          <p:nvPr>
            <p:ph type="pic" idx="13"/>
          </p:nvPr>
        </p:nvSpPr>
        <p:spPr>
          <a:xfrm>
            <a:off x="4716016" y="2060848"/>
            <a:ext cx="3744416" cy="3944229"/>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13"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panose="020B0604020202020204" pitchFamily="34" charset="0"/>
                <a:cs typeface="Arial" panose="020B060402020202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latin typeface="Arial" panose="020B0604020202020204" pitchFamily="34" charset="0"/>
                <a:cs typeface="Arial" panose="020B0604020202020204" pitchFamily="34" charset="0"/>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latin typeface="Arial" panose="020B0604020202020204" pitchFamily="34" charset="0"/>
                <a:cs typeface="Arial" panose="020B0604020202020204" pitchFamily="34" charset="0"/>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a:t>Third level</a:t>
            </a:r>
          </a:p>
        </p:txBody>
      </p:sp>
      <p:sp>
        <p:nvSpPr>
          <p:cNvPr id="10"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a:p>
        </p:txBody>
      </p:sp>
      <p:sp>
        <p:nvSpPr>
          <p:cNvPr id="14"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29.11.2017</a:t>
            </a:r>
          </a:p>
        </p:txBody>
      </p:sp>
      <p:sp>
        <p:nvSpPr>
          <p:cNvPr id="15"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Meißen</a:t>
            </a:r>
          </a:p>
        </p:txBody>
      </p:sp>
    </p:spTree>
    <p:extLst>
      <p:ext uri="{BB962C8B-B14F-4D97-AF65-F5344CB8AC3E}">
        <p14:creationId xmlns:p14="http://schemas.microsoft.com/office/powerpoint/2010/main" val="3063816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6"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a:p>
        </p:txBody>
      </p:sp>
      <p:sp>
        <p:nvSpPr>
          <p:cNvPr id="7"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29.11.2017</a:t>
            </a:r>
          </a:p>
        </p:txBody>
      </p:sp>
      <p:sp>
        <p:nvSpPr>
          <p:cNvPr id="8"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Meißen</a:t>
            </a:r>
          </a:p>
        </p:txBody>
      </p:sp>
    </p:spTree>
    <p:extLst>
      <p:ext uri="{BB962C8B-B14F-4D97-AF65-F5344CB8AC3E}">
        <p14:creationId xmlns:p14="http://schemas.microsoft.com/office/powerpoint/2010/main" val="2526914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48001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4680012" y="6045211"/>
            <a:ext cx="1520825" cy="676275"/>
          </a:xfrm>
        </p:spPr>
        <p:txBody>
          <a:bodyPr/>
          <a:lstStyle>
            <a:lvl1pPr>
              <a:defRPr/>
            </a:lvl1pPr>
          </a:lstStyle>
          <a:p>
            <a:r>
              <a:rPr lang="de-DE"/>
              <a:t>Logo</a:t>
            </a:r>
          </a:p>
        </p:txBody>
      </p:sp>
      <p:sp>
        <p:nvSpPr>
          <p:cNvPr id="6" name="Date Placeholder 3"/>
          <p:cNvSpPr>
            <a:spLocks noGrp="1"/>
          </p:cNvSpPr>
          <p:nvPr>
            <p:ph type="dt" sz="half" idx="10"/>
          </p:nvPr>
        </p:nvSpPr>
        <p:spPr>
          <a:xfrm>
            <a:off x="628650" y="6356361"/>
            <a:ext cx="1135414" cy="365125"/>
          </a:xfrm>
        </p:spPr>
        <p:txBody>
          <a:bodyPr/>
          <a:lstStyle>
            <a:lvl1pPr>
              <a:defRPr>
                <a:latin typeface="Arial" panose="020B0604020202020204" pitchFamily="34" charset="0"/>
                <a:cs typeface="Arial" panose="020B0604020202020204" pitchFamily="34" charset="0"/>
              </a:defRPr>
            </a:lvl1pPr>
          </a:lstStyle>
          <a:p>
            <a:r>
              <a:rPr lang="de-DE"/>
              <a:t>29.11.2017</a:t>
            </a:r>
          </a:p>
        </p:txBody>
      </p:sp>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dirty="0"/>
              <a:t>Textmasterformat bearbeiten</a:t>
            </a:r>
          </a:p>
        </p:txBody>
      </p:sp>
      <p:pic>
        <p:nvPicPr>
          <p:cNvPr id="14" name="Grafik 13"/>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5" name="Textfeld 14"/>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a:solidFill>
                  <a:prstClr val="black"/>
                </a:solidFill>
                <a:latin typeface="Arial Narrow" panose="020B0606020202030204" pitchFamily="34" charset="0"/>
              </a:rPr>
              <a:t>PARTNER</a:t>
            </a:r>
          </a:p>
        </p:txBody>
      </p:sp>
      <p:sp>
        <p:nvSpPr>
          <p:cNvPr id="16" name="Textfeld 15"/>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a:solidFill>
                  <a:prstClr val="black"/>
                </a:solidFill>
                <a:latin typeface="Arial Narrow" panose="020B0606020202030204" pitchFamily="34" charset="0"/>
              </a:rPr>
              <a:t>PROJEKTLEITUNG</a:t>
            </a:r>
          </a:p>
        </p:txBody>
      </p:sp>
      <p:pic>
        <p:nvPicPr>
          <p:cNvPr id="17" name="Grafik 1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a:solidFill>
                  <a:prstClr val="black"/>
                </a:solidFill>
                <a:latin typeface="Arial Narrow" panose="020B0606020202030204" pitchFamily="34" charset="0"/>
              </a:rPr>
              <a:t>SCHIRMHERRSCHAFT</a:t>
            </a:r>
          </a:p>
        </p:txBody>
      </p:sp>
      <p:pic>
        <p:nvPicPr>
          <p:cNvPr id="19" name="Grafik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userDrawn="1"/>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a:solidFill>
                  <a:prstClr val="black"/>
                </a:solidFill>
                <a:latin typeface="Arial Narrow" panose="020B0606020202030204" pitchFamily="34" charset="0"/>
              </a:rPr>
              <a:t>FÖRDERER</a:t>
            </a:r>
          </a:p>
        </p:txBody>
      </p:sp>
    </p:spTree>
    <p:extLst>
      <p:ext uri="{BB962C8B-B14F-4D97-AF65-F5344CB8AC3E}">
        <p14:creationId xmlns:p14="http://schemas.microsoft.com/office/powerpoint/2010/main" val="1554733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905000" y="0"/>
            <a:ext cx="6781800" cy="720080"/>
          </a:xfrm>
        </p:spPr>
        <p:txBody>
          <a:bodyPr/>
          <a:lstStyle/>
          <a:p>
            <a:r>
              <a:rPr lang="de-DE" dirty="0" smtClean="0"/>
              <a:t>Mastertitelformat bearbeiten</a:t>
            </a:r>
            <a:endParaRPr lang="de-DE" dirty="0"/>
          </a:p>
        </p:txBody>
      </p:sp>
      <p:sp>
        <p:nvSpPr>
          <p:cNvPr id="3" name="Inhaltsplatzhalter 2"/>
          <p:cNvSpPr>
            <a:spLocks noGrp="1"/>
          </p:cNvSpPr>
          <p:nvPr>
            <p:ph idx="1"/>
          </p:nvPr>
        </p:nvSpPr>
        <p:spPr>
          <a:xfrm>
            <a:off x="1043608" y="980728"/>
            <a:ext cx="7643192" cy="5145435"/>
          </a:xfrm>
        </p:spPr>
        <p:txBody>
          <a:bodyPr/>
          <a:lstStyle/>
          <a:p>
            <a:pPr lvl="0"/>
            <a:r>
              <a:rPr lang="de-DE" dirty="0" smtClean="0"/>
              <a:t>Mastertextformat bearbeiten</a:t>
            </a:r>
          </a:p>
          <a:p>
            <a:pPr lvl="1"/>
            <a:r>
              <a:rPr lang="de-DE" dirty="0" smtClean="0"/>
              <a:t>Zweite Ebene</a:t>
            </a:r>
          </a:p>
          <a:p>
            <a:pPr lvl="2"/>
            <a:r>
              <a:rPr lang="de-DE" dirty="0" smtClean="0"/>
              <a:t>Dritte Ebene</a:t>
            </a:r>
          </a:p>
          <a:p>
            <a:pPr lvl="3"/>
            <a:r>
              <a:rPr lang="de-DE" dirty="0" smtClean="0"/>
              <a:t>Vierte Ebene</a:t>
            </a:r>
          </a:p>
          <a:p>
            <a:pPr lvl="4"/>
            <a:r>
              <a:rPr lang="de-DE" dirty="0" smtClean="0"/>
              <a:t>Fünfte Ebene</a:t>
            </a:r>
            <a:endParaRPr lang="de-DE" dirty="0"/>
          </a:p>
        </p:txBody>
      </p:sp>
      <p:sp>
        <p:nvSpPr>
          <p:cNvPr id="4" name="Datumsplatzhalter 4"/>
          <p:cNvSpPr>
            <a:spLocks noGrp="1"/>
          </p:cNvSpPr>
          <p:nvPr>
            <p:ph type="dt" sz="half" idx="10"/>
          </p:nvPr>
        </p:nvSpPr>
        <p:spPr>
          <a:xfrm>
            <a:off x="611188" y="6604000"/>
            <a:ext cx="2201862" cy="280988"/>
          </a:xfrm>
          <a:prstGeom prst="rect">
            <a:avLst/>
          </a:prstGeom>
        </p:spPr>
        <p:txBody>
          <a:bodyPr/>
          <a:lstStyle>
            <a:lvl1pPr>
              <a:defRPr sz="1400" u="none">
                <a:solidFill>
                  <a:schemeClr val="tx1"/>
                </a:solidFill>
              </a:defRPr>
            </a:lvl1pPr>
          </a:lstStyle>
          <a:p>
            <a:pPr defTabSz="914400" fontAlgn="base">
              <a:spcBef>
                <a:spcPct val="0"/>
              </a:spcBef>
              <a:spcAft>
                <a:spcPct val="0"/>
              </a:spcAft>
              <a:defRPr/>
            </a:pPr>
            <a:endParaRPr lang="de-DE" dirty="0">
              <a:latin typeface="Arial" charset="0"/>
              <a:cs typeface="Arial" charset="0"/>
            </a:endParaRPr>
          </a:p>
        </p:txBody>
      </p:sp>
      <p:sp>
        <p:nvSpPr>
          <p:cNvPr id="5" name="Fußzeilenplatzhalter 5"/>
          <p:cNvSpPr>
            <a:spLocks noGrp="1"/>
          </p:cNvSpPr>
          <p:nvPr>
            <p:ph type="ftr" sz="quarter" idx="11"/>
          </p:nvPr>
        </p:nvSpPr>
        <p:spPr>
          <a:xfrm>
            <a:off x="3124200" y="6580188"/>
            <a:ext cx="2895600" cy="304800"/>
          </a:xfrm>
          <a:prstGeom prst="rect">
            <a:avLst/>
          </a:prstGeom>
        </p:spPr>
        <p:txBody>
          <a:bodyPr/>
          <a:lstStyle>
            <a:lvl1pPr>
              <a:defRPr sz="1400" u="none">
                <a:solidFill>
                  <a:schemeClr val="tx1"/>
                </a:solidFill>
              </a:defRPr>
            </a:lvl1pPr>
          </a:lstStyle>
          <a:p>
            <a:pPr defTabSz="914400" fontAlgn="base">
              <a:spcBef>
                <a:spcPct val="0"/>
              </a:spcBef>
              <a:spcAft>
                <a:spcPct val="0"/>
              </a:spcAft>
              <a:defRPr/>
            </a:pPr>
            <a:endParaRPr lang="de-DE" dirty="0">
              <a:latin typeface="Arial" charset="0"/>
              <a:cs typeface="Arial" charset="0"/>
            </a:endParaRPr>
          </a:p>
        </p:txBody>
      </p:sp>
      <p:sp>
        <p:nvSpPr>
          <p:cNvPr id="6" name="Foliennummernplatzhalter 6"/>
          <p:cNvSpPr>
            <a:spLocks noGrp="1"/>
          </p:cNvSpPr>
          <p:nvPr>
            <p:ph type="sldNum" sz="quarter" idx="12"/>
          </p:nvPr>
        </p:nvSpPr>
        <p:spPr>
          <a:xfrm>
            <a:off x="6553200" y="6580188"/>
            <a:ext cx="1905000" cy="228600"/>
          </a:xfrm>
          <a:prstGeom prst="rect">
            <a:avLst/>
          </a:prstGeom>
        </p:spPr>
        <p:txBody>
          <a:bodyPr/>
          <a:lstStyle>
            <a:lvl1pPr>
              <a:defRPr sz="1400" u="none">
                <a:solidFill>
                  <a:srgbClr val="808080"/>
                </a:solidFill>
              </a:defRPr>
            </a:lvl1pPr>
          </a:lstStyle>
          <a:p>
            <a:pPr defTabSz="914400" fontAlgn="base">
              <a:spcBef>
                <a:spcPct val="0"/>
              </a:spcBef>
              <a:spcAft>
                <a:spcPct val="0"/>
              </a:spcAft>
              <a:defRPr/>
            </a:pPr>
            <a:r>
              <a:rPr lang="de-DE" dirty="0" smtClean="0">
                <a:latin typeface="Arial" charset="0"/>
                <a:cs typeface="Arial" charset="0"/>
              </a:rPr>
              <a:t> </a:t>
            </a:r>
            <a:fld id="{D2CBE852-7D85-492E-932A-62B353DE2E0F}" type="slidenum">
              <a:rPr lang="de-DE" smtClean="0">
                <a:solidFill>
                  <a:schemeClr val="tx1"/>
                </a:solidFill>
                <a:latin typeface="Arial" charset="0"/>
                <a:cs typeface="Arial" charset="0"/>
              </a:rPr>
              <a:pPr defTabSz="914400" fontAlgn="base">
                <a:spcBef>
                  <a:spcPct val="0"/>
                </a:spcBef>
                <a:spcAft>
                  <a:spcPct val="0"/>
                </a:spcAft>
                <a:defRPr/>
              </a:pPr>
              <a:t>‹Nr.›</a:t>
            </a:fld>
            <a:r>
              <a:rPr lang="de-DE" dirty="0" smtClean="0">
                <a:latin typeface="Arial" charset="0"/>
                <a:cs typeface="Arial" charset="0"/>
              </a:rPr>
              <a:t> </a:t>
            </a:r>
            <a:endParaRPr lang="de-DE" dirty="0">
              <a:latin typeface="Arial" charset="0"/>
              <a:cs typeface="Arial" charset="0"/>
            </a:endParaRPr>
          </a:p>
        </p:txBody>
      </p:sp>
    </p:spTree>
    <p:extLst>
      <p:ext uri="{BB962C8B-B14F-4D97-AF65-F5344CB8AC3E}">
        <p14:creationId xmlns:p14="http://schemas.microsoft.com/office/powerpoint/2010/main" val="3217401326"/>
      </p:ext>
    </p:extLst>
  </p:cSld>
  <p:clrMapOvr>
    <a:masterClrMapping/>
  </p:clrMapOvr>
  <p:transition spd="med"/>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27584" y="447253"/>
            <a:ext cx="7687766" cy="1325563"/>
          </a:xfrm>
          <a:prstGeom prst="rect">
            <a:avLst/>
          </a:prstGeom>
        </p:spPr>
        <p:txBody>
          <a:bodyPr vert="horz" lIns="91440" tIns="45720" rIns="91440" bIns="45720" rtlCol="0" anchor="ctr">
            <a:noAutofit/>
          </a:bodyPr>
          <a:lstStyle/>
          <a:p>
            <a:r>
              <a:rPr lang="de-DE" dirty="0"/>
              <a:t>Titelmasterformat durch Klicken bearbeiten</a:t>
            </a:r>
          </a:p>
        </p:txBody>
      </p:sp>
      <p:sp>
        <p:nvSpPr>
          <p:cNvPr id="3" name="Textplatzhalter 2"/>
          <p:cNvSpPr>
            <a:spLocks noGrp="1"/>
          </p:cNvSpPr>
          <p:nvPr>
            <p:ph type="body" idx="1"/>
          </p:nvPr>
        </p:nvSpPr>
        <p:spPr>
          <a:xfrm>
            <a:off x="827584" y="1825625"/>
            <a:ext cx="7687766" cy="4351338"/>
          </a:xfrm>
          <a:prstGeom prst="rect">
            <a:avLst/>
          </a:prstGeom>
        </p:spPr>
        <p:txBody>
          <a:bodyPr vert="horz" lIns="91440" tIns="45720" rIns="91440" bIns="45720" rtlCol="0">
            <a:noAutofit/>
          </a:body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a:t>Titel 3</a:t>
            </a:r>
          </a:p>
        </p:txBody>
      </p:sp>
      <p:sp>
        <p:nvSpPr>
          <p:cNvPr id="4"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29.11.2017</a:t>
            </a:r>
          </a:p>
        </p:txBody>
      </p:sp>
      <p:sp>
        <p:nvSpPr>
          <p:cNvPr id="5"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Meißen</a:t>
            </a:r>
          </a:p>
        </p:txBody>
      </p:sp>
    </p:spTree>
    <p:extLst>
      <p:ext uri="{BB962C8B-B14F-4D97-AF65-F5344CB8AC3E}">
        <p14:creationId xmlns:p14="http://schemas.microsoft.com/office/powerpoint/2010/main" val="2379782778"/>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4" r:id="rId8"/>
    <p:sldLayoutId id="2147483735" r:id="rId9"/>
  </p:sldLayoutIdLst>
  <p:hf hdr="0"/>
  <p:txStyles>
    <p:titleStyle>
      <a:lvl1pPr algn="l" defTabSz="914400" rtl="0" eaLnBrk="1" latinLnBrk="0" hangingPunct="1">
        <a:lnSpc>
          <a:spcPct val="90000"/>
        </a:lnSpc>
        <a:spcBef>
          <a:spcPct val="0"/>
        </a:spcBef>
        <a:buNone/>
        <a:defRPr sz="3200" kern="1200">
          <a:solidFill>
            <a:srgbClr val="002060"/>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Ø"/>
        <a:defRPr lang="de-DE" sz="2400" kern="1200" baseline="0" dirty="0" smtClean="0">
          <a:solidFill>
            <a:srgbClr val="013476"/>
          </a:solidFill>
          <a:latin typeface="Arial" panose="020B0604020202020204" pitchFamily="34" charset="0"/>
          <a:ea typeface="+mn-ea"/>
          <a:cs typeface="Arial" panose="020B0604020202020204" pitchFamily="34" charset="0"/>
        </a:defRPr>
      </a:lvl1pPr>
      <a:lvl2pPr marL="698500" indent="-342900" algn="l" defTabSz="914400" rtl="0" eaLnBrk="1" latinLnBrk="0" hangingPunct="1">
        <a:lnSpc>
          <a:spcPct val="90000"/>
        </a:lnSpc>
        <a:spcBef>
          <a:spcPts val="500"/>
        </a:spcBef>
        <a:buClr>
          <a:srgbClr val="013476"/>
        </a:buClr>
        <a:buFont typeface="Wingdings" panose="05000000000000000000" pitchFamily="2" charset="2"/>
        <a:buChar char="Ø"/>
        <a:defRPr lang="de-DE" sz="2000" kern="1200" dirty="0" smtClean="0">
          <a:solidFill>
            <a:srgbClr val="013476"/>
          </a:solidFill>
          <a:latin typeface="Arial" panose="020B0604020202020204" pitchFamily="34" charset="0"/>
          <a:ea typeface="+mn-ea"/>
          <a:cs typeface="Arial" panose="020B0604020202020204" pitchFamily="34" charset="0"/>
        </a:defRPr>
      </a:lvl2pPr>
      <a:lvl3pPr marL="965200" indent="-342900" algn="l" defTabSz="914400" rtl="0" eaLnBrk="1" latinLnBrk="0" hangingPunct="1">
        <a:lnSpc>
          <a:spcPct val="90000"/>
        </a:lnSpc>
        <a:spcBef>
          <a:spcPts val="500"/>
        </a:spcBef>
        <a:buFont typeface="Wingdings" panose="05000000000000000000" pitchFamily="2" charset="2"/>
        <a:buChar char="Ø"/>
        <a:defRPr lang="de-DE" sz="1800" kern="1200" dirty="0" smtClean="0">
          <a:solidFill>
            <a:srgbClr val="013476"/>
          </a:solidFill>
          <a:latin typeface="Arial" panose="020B0604020202020204" pitchFamily="34" charset="0"/>
          <a:ea typeface="+mn-ea"/>
          <a:cs typeface="Arial" panose="020B0604020202020204" pitchFamily="34" charset="0"/>
        </a:defRPr>
      </a:lvl3pPr>
      <a:lvl4pPr marL="1657350" indent="-28575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Ø"/>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2" Type="http://schemas.openxmlformats.org/officeDocument/2006/relationships/image" Target="../media/image109.png"/><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111.emf"/><Relationship Id="rId2" Type="http://schemas.openxmlformats.org/officeDocument/2006/relationships/image" Target="../media/image110.png"/><Relationship Id="rId1" Type="http://schemas.openxmlformats.org/officeDocument/2006/relationships/slideLayout" Target="../slideLayouts/slideLayout2.xml"/><Relationship Id="rId4" Type="http://schemas.openxmlformats.org/officeDocument/2006/relationships/image" Target="../media/image112.emf"/></Relationships>
</file>

<file path=ppt/slides/_rels/slide102.xml.rels><?xml version="1.0" encoding="UTF-8" standalone="yes"?>
<Relationships xmlns="http://schemas.openxmlformats.org/package/2006/relationships"><Relationship Id="rId8" Type="http://schemas.openxmlformats.org/officeDocument/2006/relationships/oleObject" Target="../embeddings/oleObject3.bin"/><Relationship Id="rId3" Type="http://schemas.openxmlformats.org/officeDocument/2006/relationships/image" Target="../media/image200.png"/><Relationship Id="rId7" Type="http://schemas.openxmlformats.org/officeDocument/2006/relationships/image" Target="../media/image118.pn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17.png"/><Relationship Id="rId11" Type="http://schemas.openxmlformats.org/officeDocument/2006/relationships/image" Target="../media/image114.wmf"/><Relationship Id="rId5" Type="http://schemas.openxmlformats.org/officeDocument/2006/relationships/image" Target="../media/image116.JPG"/><Relationship Id="rId10" Type="http://schemas.openxmlformats.org/officeDocument/2006/relationships/oleObject" Target="../embeddings/oleObject4.bin"/><Relationship Id="rId4" Type="http://schemas.openxmlformats.org/officeDocument/2006/relationships/image" Target="../media/image115.png"/><Relationship Id="rId9" Type="http://schemas.openxmlformats.org/officeDocument/2006/relationships/image" Target="../media/image113.wmf"/></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3" Type="http://schemas.openxmlformats.org/officeDocument/2006/relationships/image" Target="../media/image120.gif"/><Relationship Id="rId2" Type="http://schemas.openxmlformats.org/officeDocument/2006/relationships/image" Target="../media/image119.png"/><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2" Type="http://schemas.openxmlformats.org/officeDocument/2006/relationships/image" Target="../media/image123.png"/><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image" Target="../media/image124.png"/><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image" Target="../media/image121.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2" Type="http://schemas.openxmlformats.org/officeDocument/2006/relationships/image" Target="../media/image122.wmf"/><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3" Type="http://schemas.openxmlformats.org/officeDocument/2006/relationships/image" Target="../media/image1210.png"/><Relationship Id="rId2" Type="http://schemas.openxmlformats.org/officeDocument/2006/relationships/image" Target="../media/image125.png"/><Relationship Id="rId1" Type="http://schemas.openxmlformats.org/officeDocument/2006/relationships/slideLayout" Target="../slideLayouts/slideLayout2.xml"/><Relationship Id="rId4" Type="http://schemas.openxmlformats.org/officeDocument/2006/relationships/image" Target="../media/image122.png"/></Relationships>
</file>

<file path=ppt/slides/_rels/slide112.xml.rels><?xml version="1.0" encoding="UTF-8" standalone="yes"?>
<Relationships xmlns="http://schemas.openxmlformats.org/package/2006/relationships"><Relationship Id="rId8" Type="http://schemas.openxmlformats.org/officeDocument/2006/relationships/image" Target="../media/image132.wmf"/><Relationship Id="rId13" Type="http://schemas.openxmlformats.org/officeDocument/2006/relationships/image" Target="../media/image136.wmf"/><Relationship Id="rId3" Type="http://schemas.openxmlformats.org/officeDocument/2006/relationships/image" Target="../media/image127.wmf"/><Relationship Id="rId7" Type="http://schemas.openxmlformats.org/officeDocument/2006/relationships/image" Target="../media/image131.wmf"/><Relationship Id="rId12" Type="http://schemas.openxmlformats.org/officeDocument/2006/relationships/image" Target="../media/image122.wmf"/><Relationship Id="rId17" Type="http://schemas.openxmlformats.org/officeDocument/2006/relationships/image" Target="../media/image140.wmf"/><Relationship Id="rId2" Type="http://schemas.openxmlformats.org/officeDocument/2006/relationships/image" Target="../media/image126.wmf"/><Relationship Id="rId16" Type="http://schemas.openxmlformats.org/officeDocument/2006/relationships/image" Target="../media/image139.wmf"/><Relationship Id="rId1" Type="http://schemas.openxmlformats.org/officeDocument/2006/relationships/slideLayout" Target="../slideLayouts/slideLayout2.xml"/><Relationship Id="rId6" Type="http://schemas.openxmlformats.org/officeDocument/2006/relationships/image" Target="../media/image130.wmf"/><Relationship Id="rId11" Type="http://schemas.openxmlformats.org/officeDocument/2006/relationships/image" Target="../media/image135.wmf"/><Relationship Id="rId5" Type="http://schemas.openxmlformats.org/officeDocument/2006/relationships/image" Target="../media/image129.wmf"/><Relationship Id="rId15" Type="http://schemas.openxmlformats.org/officeDocument/2006/relationships/image" Target="../media/image138.wmf"/><Relationship Id="rId10" Type="http://schemas.openxmlformats.org/officeDocument/2006/relationships/image" Target="../media/image134.wmf"/><Relationship Id="rId4" Type="http://schemas.openxmlformats.org/officeDocument/2006/relationships/image" Target="../media/image128.wmf"/><Relationship Id="rId9" Type="http://schemas.openxmlformats.org/officeDocument/2006/relationships/image" Target="../media/image133.wmf"/><Relationship Id="rId14" Type="http://schemas.openxmlformats.org/officeDocument/2006/relationships/image" Target="../media/image137.w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4.png"/></Relationships>
</file>

<file path=ppt/slides/_rels/slide2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2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26.png"/><Relationship Id="rId4" Type="http://schemas.openxmlformats.org/officeDocument/2006/relationships/image" Target="../media/image19.png"/></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90.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280.png"/></Relationships>
</file>

<file path=ppt/slides/_rels/slide28.xml.rels><?xml version="1.0" encoding="UTF-8" standalone="yes"?>
<Relationships xmlns="http://schemas.openxmlformats.org/package/2006/relationships"><Relationship Id="rId3" Type="http://schemas.openxmlformats.org/officeDocument/2006/relationships/image" Target="../media/image29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80.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7" Type="http://schemas.openxmlformats.org/officeDocument/2006/relationships/image" Target="../media/image13.jpeg"/><Relationship Id="rId2" Type="http://schemas.openxmlformats.org/officeDocument/2006/relationships/notesSlide" Target="../notesSlides/notesSlide23.xml"/><Relationship Id="rId1" Type="http://schemas.openxmlformats.org/officeDocument/2006/relationships/slideLayout" Target="../slideLayouts/slideLayout3.xml"/><Relationship Id="rId6" Type="http://schemas.openxmlformats.org/officeDocument/2006/relationships/image" Target="../media/image18.png"/><Relationship Id="rId5" Type="http://schemas.openxmlformats.org/officeDocument/2006/relationships/image" Target="../media/image26.png"/><Relationship Id="rId4" Type="http://schemas.openxmlformats.org/officeDocument/2006/relationships/image" Target="../media/image19.png"/></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91.png"/><Relationship Id="rId2" Type="http://schemas.openxmlformats.org/officeDocument/2006/relationships/notesSlide" Target="../notesSlides/notesSlide26.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30.png"/></Relationships>
</file>

<file path=ppt/slides/_rels/slide39.xml.rels><?xml version="1.0" encoding="UTF-8" standalone="yes"?>
<Relationships xmlns="http://schemas.openxmlformats.org/package/2006/relationships"><Relationship Id="rId3" Type="http://schemas.openxmlformats.org/officeDocument/2006/relationships/image" Target="../media/image250.png"/><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3.jpeg"/></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4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380.PNG"/><Relationship Id="rId5" Type="http://schemas.openxmlformats.org/officeDocument/2006/relationships/image" Target="../media/image370.png"/><Relationship Id="rId4" Type="http://schemas.openxmlformats.org/officeDocument/2006/relationships/image" Target="../media/image44.png"/></Relationships>
</file>

<file path=ppt/slides/_rels/slide4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4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720.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45.png"/><Relationship Id="rId4" Type="http://schemas.openxmlformats.org/officeDocument/2006/relationships/image" Target="../media/image44.jpeg"/></Relationships>
</file>

<file path=ppt/slides/_rels/slide53.xml.rels><?xml version="1.0" encoding="UTF-8" standalone="yes"?>
<Relationships xmlns="http://schemas.openxmlformats.org/package/2006/relationships"><Relationship Id="rId3" Type="http://schemas.openxmlformats.org/officeDocument/2006/relationships/image" Target="../media/image640.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47.png"/><Relationship Id="rId4" Type="http://schemas.openxmlformats.org/officeDocument/2006/relationships/image" Target="../media/image46.jpeg"/></Relationships>
</file>

<file path=ppt/slides/_rels/slide5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56.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35.xml"/><Relationship Id="rId1" Type="http://schemas.openxmlformats.org/officeDocument/2006/relationships/slideLayout" Target="../slideLayouts/slideLayout2.xml"/><Relationship Id="rId4" Type="http://schemas.openxmlformats.org/officeDocument/2006/relationships/image" Target="../media/image50.png"/></Relationships>
</file>

<file path=ppt/slides/_rels/slide5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58.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59.png"/><Relationship Id="rId7" Type="http://schemas.openxmlformats.org/officeDocument/2006/relationships/image" Target="../media/image52.png"/><Relationship Id="rId2" Type="http://schemas.openxmlformats.org/officeDocument/2006/relationships/notesSlide" Target="../notesSlides/notesSlide37.xml"/><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image" Target="../media/image44.jpeg"/><Relationship Id="rId10" Type="http://schemas.openxmlformats.org/officeDocument/2006/relationships/image" Target="../media/image56.png"/><Relationship Id="rId4" Type="http://schemas.openxmlformats.org/officeDocument/2006/relationships/image" Target="../media/image48.jpeg"/><Relationship Id="rId9" Type="http://schemas.openxmlformats.org/officeDocument/2006/relationships/image" Target="../media/image55.png"/></Relationships>
</file>

<file path=ppt/slides/_rels/slide59.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8.xml"/><Relationship Id="rId1" Type="http://schemas.openxmlformats.org/officeDocument/2006/relationships/slideLayout" Target="../slideLayouts/slideLayout2.xml"/><Relationship Id="rId6" Type="http://schemas.openxmlformats.org/officeDocument/2006/relationships/image" Target="../media/image46.jpeg"/><Relationship Id="rId5" Type="http://schemas.openxmlformats.org/officeDocument/2006/relationships/image" Target="../media/image44.jpeg"/><Relationship Id="rId4" Type="http://schemas.openxmlformats.org/officeDocument/2006/relationships/image" Target="../media/image48.jpeg"/></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9.xml"/></Relationships>
</file>

<file path=ppt/slides/_rels/slide60.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39.xml"/><Relationship Id="rId1" Type="http://schemas.openxmlformats.org/officeDocument/2006/relationships/slideLayout" Target="../slideLayouts/slideLayout2.xml"/><Relationship Id="rId5" Type="http://schemas.openxmlformats.org/officeDocument/2006/relationships/image" Target="../media/image46.jpeg"/><Relationship Id="rId4" Type="http://schemas.openxmlformats.org/officeDocument/2006/relationships/image" Target="../media/image44.jpeg"/></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png"/></Relationships>
</file>

<file path=ppt/slides/_rels/slide65.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58.png"/></Relationships>
</file>

<file path=ppt/slides/_rels/slide6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72.png"/><Relationship Id="rId4" Type="http://schemas.openxmlformats.org/officeDocument/2006/relationships/image" Target="../media/image71.png"/></Relationships>
</file>

<file path=ppt/slides/_rels/slide6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2.xml"/><Relationship Id="rId1" Type="http://schemas.openxmlformats.org/officeDocument/2006/relationships/slideLayout" Target="../slideLayouts/slideLayout2.xml"/><Relationship Id="rId4" Type="http://schemas.openxmlformats.org/officeDocument/2006/relationships/image" Target="../media/image60.PNG"/></Relationships>
</file>

<file path=ppt/slides/_rels/slide68.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62.PNG"/></Relationships>
</file>

<file path=ppt/slides/_rels/slide69.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44.xml"/><Relationship Id="rId1" Type="http://schemas.openxmlformats.org/officeDocument/2006/relationships/slideLayout" Target="../slideLayouts/slideLayout2.xml"/><Relationship Id="rId5" Type="http://schemas.openxmlformats.org/officeDocument/2006/relationships/image" Target="../media/image69.png"/><Relationship Id="rId4" Type="http://schemas.openxmlformats.org/officeDocument/2006/relationships/image" Target="../media/image68.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74.png"/></Relationships>
</file>

<file path=ppt/slides/_rels/slide71.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6.xml"/><Relationship Id="rId1" Type="http://schemas.openxmlformats.org/officeDocument/2006/relationships/slideLayout" Target="../slideLayouts/slideLayout2.xml"/><Relationship Id="rId4" Type="http://schemas.openxmlformats.org/officeDocument/2006/relationships/image" Target="../media/image1100.png"/></Relationships>
</file>

<file path=ppt/slides/_rels/slide72.xml.rels><?xml version="1.0" encoding="UTF-8" standalone="yes"?>
<Relationships xmlns="http://schemas.openxmlformats.org/package/2006/relationships"><Relationship Id="rId3" Type="http://schemas.openxmlformats.org/officeDocument/2006/relationships/image" Target="../media/image1320.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73.xml.rels><?xml version="1.0" encoding="UTF-8" standalone="yes"?>
<Relationships xmlns="http://schemas.openxmlformats.org/package/2006/relationships"><Relationship Id="rId3" Type="http://schemas.openxmlformats.org/officeDocument/2006/relationships/image" Target="../media/image790.png"/><Relationship Id="rId2" Type="http://schemas.openxmlformats.org/officeDocument/2006/relationships/notesSlide" Target="../notesSlides/notesSlide48.xml"/><Relationship Id="rId1" Type="http://schemas.openxmlformats.org/officeDocument/2006/relationships/slideLayout" Target="../slideLayouts/slideLayout2.xml"/><Relationship Id="rId5" Type="http://schemas.openxmlformats.org/officeDocument/2006/relationships/image" Target="../media/image56.png"/><Relationship Id="rId4" Type="http://schemas.openxmlformats.org/officeDocument/2006/relationships/image" Target="../media/image82.png"/></Relationships>
</file>

<file path=ppt/slides/_rels/slide74.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77.png"/><Relationship Id="rId7" Type="http://schemas.openxmlformats.org/officeDocument/2006/relationships/image" Target="../media/image81.png"/><Relationship Id="rId2" Type="http://schemas.openxmlformats.org/officeDocument/2006/relationships/image" Target="../media/image78.png"/><Relationship Id="rId1" Type="http://schemas.openxmlformats.org/officeDocument/2006/relationships/slideLayout" Target="../slideLayouts/slideLayout2.xml"/><Relationship Id="rId6" Type="http://schemas.openxmlformats.org/officeDocument/2006/relationships/image" Target="../media/image80.png"/><Relationship Id="rId5" Type="http://schemas.openxmlformats.org/officeDocument/2006/relationships/image" Target="../media/image76.png"/><Relationship Id="rId4" Type="http://schemas.openxmlformats.org/officeDocument/2006/relationships/image" Target="../media/image79.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9.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image" Target="../media/image82.emf"/><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jpg"/><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4.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75.png"/></Relationships>
</file>

<file path=ppt/slides/_rels/slide85.xml.rels><?xml version="1.0" encoding="UTF-8" standalone="yes"?>
<Relationships xmlns="http://schemas.openxmlformats.org/package/2006/relationships"><Relationship Id="rId8" Type="http://schemas.openxmlformats.org/officeDocument/2006/relationships/image" Target="../media/image92.png"/><Relationship Id="rId3" Type="http://schemas.openxmlformats.org/officeDocument/2006/relationships/image" Target="../media/image86.png"/><Relationship Id="rId7" Type="http://schemas.openxmlformats.org/officeDocument/2006/relationships/image" Target="../media/image91.png"/><Relationship Id="rId2" Type="http://schemas.openxmlformats.org/officeDocument/2006/relationships/image" Target="../media/image1090.png"/><Relationship Id="rId1" Type="http://schemas.openxmlformats.org/officeDocument/2006/relationships/slideLayout" Target="../slideLayouts/slideLayout2.xml"/><Relationship Id="rId6" Type="http://schemas.openxmlformats.org/officeDocument/2006/relationships/image" Target="../media/image88.png"/><Relationship Id="rId11" Type="http://schemas.openxmlformats.org/officeDocument/2006/relationships/image" Target="../media/image96.png"/><Relationship Id="rId5" Type="http://schemas.openxmlformats.org/officeDocument/2006/relationships/image" Target="../media/image53.png"/><Relationship Id="rId10" Type="http://schemas.openxmlformats.org/officeDocument/2006/relationships/image" Target="../media/image95.png"/><Relationship Id="rId4" Type="http://schemas.openxmlformats.org/officeDocument/2006/relationships/image" Target="../media/image87.png"/><Relationship Id="rId9" Type="http://schemas.openxmlformats.org/officeDocument/2006/relationships/image" Target="../media/image94.png"/></Relationships>
</file>

<file path=ppt/slides/_rels/slide86.xml.rels><?xml version="1.0" encoding="UTF-8" standalone="yes"?>
<Relationships xmlns="http://schemas.openxmlformats.org/package/2006/relationships"><Relationship Id="rId3" Type="http://schemas.openxmlformats.org/officeDocument/2006/relationships/image" Target="../media/image97.PNG"/><Relationship Id="rId2" Type="http://schemas.openxmlformats.org/officeDocument/2006/relationships/image" Target="../media/image961.png"/><Relationship Id="rId1" Type="http://schemas.openxmlformats.org/officeDocument/2006/relationships/slideLayout" Target="../slideLayouts/slideLayout2.xml"/><Relationship Id="rId4" Type="http://schemas.openxmlformats.org/officeDocument/2006/relationships/image" Target="../media/image98.png"/></Relationships>
</file>

<file path=ppt/slides/_rels/slide8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image" Target="../media/image960.png"/><Relationship Id="rId1" Type="http://schemas.openxmlformats.org/officeDocument/2006/relationships/slideLayout" Target="../slideLayouts/slideLayout2.xml"/><Relationship Id="rId6" Type="http://schemas.openxmlformats.org/officeDocument/2006/relationships/image" Target="../media/image92.png"/><Relationship Id="rId5" Type="http://schemas.openxmlformats.org/officeDocument/2006/relationships/image" Target="../media/image97.PNG"/><Relationship Id="rId4" Type="http://schemas.openxmlformats.org/officeDocument/2006/relationships/image" Target="../media/image99.png"/></Relationships>
</file>

<file path=ppt/slides/_rels/slide88.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97.PNG"/><Relationship Id="rId1" Type="http://schemas.openxmlformats.org/officeDocument/2006/relationships/slideLayout" Target="../slideLayouts/slideLayout2.xml"/><Relationship Id="rId4" Type="http://schemas.openxmlformats.org/officeDocument/2006/relationships/image" Target="../media/image101.png"/></Relationships>
</file>

<file path=ppt/slides/_rels/slide89.xml.rels><?xml version="1.0" encoding="UTF-8" standalone="yes"?>
<Relationships xmlns="http://schemas.openxmlformats.org/package/2006/relationships"><Relationship Id="rId2" Type="http://schemas.openxmlformats.org/officeDocument/2006/relationships/image" Target="../media/image10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3" Type="http://schemas.openxmlformats.org/officeDocument/2006/relationships/image" Target="../media/image83.emf"/><Relationship Id="rId2" Type="http://schemas.openxmlformats.org/officeDocument/2006/relationships/image" Target="../media/image82.emf"/><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2" Type="http://schemas.openxmlformats.org/officeDocument/2006/relationships/image" Target="../media/image103.PNG"/><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2" Type="http://schemas.openxmlformats.org/officeDocument/2006/relationships/image" Target="../media/image104.png"/><Relationship Id="rId1" Type="http://schemas.openxmlformats.org/officeDocument/2006/relationships/slideLayout" Target="../slideLayouts/slideLayout8.xml"/></Relationships>
</file>

<file path=ppt/slides/_rels/slide9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50.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8" Type="http://schemas.openxmlformats.org/officeDocument/2006/relationships/hyperlink" Target="http://de.wikipedia.org/wiki/Stern-Gerlach-Versuch" TargetMode="External"/><Relationship Id="rId3" Type="http://schemas.openxmlformats.org/officeDocument/2006/relationships/oleObject" Target="../embeddings/oleObject1.bin"/><Relationship Id="rId7" Type="http://schemas.openxmlformats.org/officeDocument/2006/relationships/image" Target="../media/image107.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06.wmf"/><Relationship Id="rId5" Type="http://schemas.openxmlformats.org/officeDocument/2006/relationships/oleObject" Target="../embeddings/oleObject2.bin"/><Relationship Id="rId4" Type="http://schemas.openxmlformats.org/officeDocument/2006/relationships/image" Target="../media/image105.wmf"/></Relationships>
</file>

<file path=ppt/slides/_rels/slide99.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ctrTitle"/>
          </p:nvPr>
        </p:nvSpPr>
        <p:spPr>
          <a:xfrm>
            <a:off x="1941441" y="1354027"/>
            <a:ext cx="5825202" cy="1646302"/>
          </a:xfrm>
        </p:spPr>
        <p:txBody>
          <a:bodyPr/>
          <a:lstStyle/>
          <a:p>
            <a:r>
              <a:rPr lang="de-DE" b="1" noProof="0" dirty="0">
                <a:latin typeface="Arial" panose="020B0604020202020204" pitchFamily="34" charset="0"/>
                <a:cs typeface="Arial" panose="020B0604020202020204" pitchFamily="34" charset="0"/>
              </a:rPr>
              <a:t>Das Standardmodell der Teilchenphysik im Schulunterricht</a:t>
            </a:r>
            <a:endParaRPr lang="de-DE" noProof="0" dirty="0">
              <a:latin typeface="Arial" panose="020B0604020202020204" pitchFamily="34" charset="0"/>
              <a:cs typeface="Arial" panose="020B0604020202020204" pitchFamily="34" charset="0"/>
            </a:endParaRPr>
          </a:p>
        </p:txBody>
      </p:sp>
      <p:sp>
        <p:nvSpPr>
          <p:cNvPr id="6" name="Textplatzhalter 5"/>
          <p:cNvSpPr>
            <a:spLocks noGrp="1"/>
          </p:cNvSpPr>
          <p:nvPr>
            <p:ph type="subTitle" idx="1"/>
          </p:nvPr>
        </p:nvSpPr>
        <p:spPr>
          <a:xfrm>
            <a:off x="1895073" y="3135971"/>
            <a:ext cx="5256584" cy="1096899"/>
          </a:xfrm>
        </p:spPr>
        <p:txBody>
          <a:bodyPr/>
          <a:lstStyle/>
          <a:p>
            <a:r>
              <a:rPr lang="de-DE" sz="4000" noProof="0" dirty="0">
                <a:solidFill>
                  <a:srgbClr val="C2C420"/>
                </a:solidFill>
                <a:latin typeface="Arial" panose="020B0604020202020204" pitchFamily="34" charset="0"/>
                <a:cs typeface="Arial" panose="020B0604020202020204" pitchFamily="34" charset="0"/>
              </a:rPr>
              <a:t>Fachvortrag </a:t>
            </a:r>
          </a:p>
        </p:txBody>
      </p:sp>
      <p:sp>
        <p:nvSpPr>
          <p:cNvPr id="9" name="Textplatzhalter 5"/>
          <p:cNvSpPr txBox="1">
            <a:spLocks/>
          </p:cNvSpPr>
          <p:nvPr/>
        </p:nvSpPr>
        <p:spPr>
          <a:xfrm>
            <a:off x="986528" y="3140968"/>
            <a:ext cx="7538988" cy="1436525"/>
          </a:xfrm>
          <a:prstGeom prst="rect">
            <a:avLst/>
          </a:prstGeom>
        </p:spPr>
        <p:txBody>
          <a:bodyPr vert="horz" lIns="91440" tIns="45720" rIns="91440" bIns="45720" rtlCol="0" anchor="b">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indent="0">
              <a:buFont typeface="Arial Narrow" panose="020B0606020202030204" pitchFamily="34" charset="0"/>
              <a:buNone/>
            </a:pPr>
            <a:endParaRPr lang="de-DE" sz="2000" dirty="0">
              <a:solidFill>
                <a:srgbClr val="C2C420"/>
              </a:solidFill>
            </a:endParaRPr>
          </a:p>
        </p:txBody>
      </p:sp>
      <p:sp>
        <p:nvSpPr>
          <p:cNvPr id="7" name="Textplatzhalter 5"/>
          <p:cNvSpPr txBox="1">
            <a:spLocks/>
          </p:cNvSpPr>
          <p:nvPr/>
        </p:nvSpPr>
        <p:spPr>
          <a:xfrm>
            <a:off x="986528" y="3140967"/>
            <a:ext cx="7538988" cy="1436525"/>
          </a:xfrm>
          <a:prstGeom prst="rect">
            <a:avLst/>
          </a:prstGeom>
        </p:spPr>
        <p:txBody>
          <a:bodyPr vert="horz" lIns="91440" tIns="45720" rIns="91440" bIns="45720" rtlCol="0" anchor="b">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indent="0">
              <a:buFont typeface="Arial Narrow" panose="020B0606020202030204" pitchFamily="34" charset="0"/>
              <a:buNone/>
            </a:pPr>
            <a:endParaRPr lang="de-DE" sz="2000" dirty="0">
              <a:solidFill>
                <a:srgbClr val="C2C420"/>
              </a:solidFill>
            </a:endParaRPr>
          </a:p>
        </p:txBody>
      </p:sp>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16" y="6039317"/>
            <a:ext cx="2095578" cy="731208"/>
          </a:xfrm>
          <a:prstGeom prst="rect">
            <a:avLst/>
          </a:prstGeom>
        </p:spPr>
      </p:pic>
      <p:sp>
        <p:nvSpPr>
          <p:cNvPr id="11" name="Rechteck 10"/>
          <p:cNvSpPr/>
          <p:nvPr/>
        </p:nvSpPr>
        <p:spPr>
          <a:xfrm>
            <a:off x="2128294" y="6078027"/>
            <a:ext cx="4963986" cy="584775"/>
          </a:xfrm>
          <a:prstGeom prst="rect">
            <a:avLst/>
          </a:prstGeom>
        </p:spPr>
        <p:txBody>
          <a:bodyPr wrap="square">
            <a:spAutoFit/>
          </a:bodyPr>
          <a:lstStyle/>
          <a:p>
            <a:pPr algn="ctr"/>
            <a:r>
              <a:rPr lang="de-DE" sz="1600" dirty="0">
                <a:solidFill>
                  <a:srgbClr val="013476"/>
                </a:solidFill>
                <a:latin typeface="Arial" panose="020B0604020202020204" pitchFamily="34" charset="0"/>
                <a:ea typeface="+mj-ea"/>
                <a:cs typeface="Arial" panose="020B0604020202020204" pitchFamily="34" charset="0"/>
              </a:rPr>
              <a:t>Prof. Michael Kobel, Philipp Lindenau</a:t>
            </a:r>
            <a:r>
              <a:rPr lang="de-DE" sz="2400" dirty="0">
                <a:solidFill>
                  <a:srgbClr val="013476"/>
                </a:solidFill>
                <a:latin typeface="Arial" panose="020B0604020202020204" pitchFamily="34" charset="0"/>
                <a:ea typeface="+mj-ea"/>
                <a:cs typeface="Arial" panose="020B0604020202020204" pitchFamily="34" charset="0"/>
              </a:rPr>
              <a:t/>
            </a:r>
            <a:br>
              <a:rPr lang="de-DE" sz="2400" dirty="0">
                <a:solidFill>
                  <a:srgbClr val="013476"/>
                </a:solidFill>
                <a:latin typeface="Arial" panose="020B0604020202020204" pitchFamily="34" charset="0"/>
                <a:ea typeface="+mj-ea"/>
                <a:cs typeface="Arial" panose="020B0604020202020204" pitchFamily="34" charset="0"/>
              </a:rPr>
            </a:br>
            <a:r>
              <a:rPr lang="de-DE" sz="1600" dirty="0">
                <a:solidFill>
                  <a:srgbClr val="CDC301"/>
                </a:solidFill>
                <a:latin typeface="Arial" panose="020B0604020202020204" pitchFamily="34" charset="0"/>
                <a:ea typeface="+mj-ea"/>
                <a:cs typeface="Arial" panose="020B0604020202020204" pitchFamily="34" charset="0"/>
              </a:rPr>
              <a:t>Meißen | 29. – 30.11.2017</a:t>
            </a:r>
            <a:endParaRPr lang="de-DE" dirty="0"/>
          </a:p>
        </p:txBody>
      </p:sp>
    </p:spTree>
    <p:extLst>
      <p:ext uri="{BB962C8B-B14F-4D97-AF65-F5344CB8AC3E}">
        <p14:creationId xmlns:p14="http://schemas.microsoft.com/office/powerpoint/2010/main" val="135903890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7" name="Foliennummernplatzhalter 6"/>
          <p:cNvSpPr>
            <a:spLocks noGrp="1"/>
          </p:cNvSpPr>
          <p:nvPr>
            <p:ph type="sldNum" sz="quarter" idx="12"/>
          </p:nvPr>
        </p:nvSpPr>
        <p:spPr>
          <a:prstGeom prst="rect">
            <a:avLst/>
          </a:prstGeom>
        </p:spPr>
        <p:txBody>
          <a:bodyPr/>
          <a:lstStyle/>
          <a:p>
            <a:fld id="{13EBA283-81CD-428D-9703-4AE41BDC50AA}" type="slidenum">
              <a:rPr lang="de-DE" smtClean="0"/>
              <a:pPr/>
              <a:t>10</a:t>
            </a:fld>
            <a:endParaRPr lang="de-DE" dirty="0"/>
          </a:p>
        </p:txBody>
      </p:sp>
      <p:sp>
        <p:nvSpPr>
          <p:cNvPr id="6" name="Datumsplatzhalter 5"/>
          <p:cNvSpPr>
            <a:spLocks noGrp="1"/>
          </p:cNvSpPr>
          <p:nvPr>
            <p:ph type="dt" sz="half" idx="2"/>
          </p:nvPr>
        </p:nvSpPr>
        <p:spPr/>
        <p:txBody>
          <a:bodyPr/>
          <a:lstStyle/>
          <a:p>
            <a:r>
              <a:rPr lang="de-DE"/>
              <a:t>29.11.2017</a:t>
            </a:r>
            <a:endParaRPr lang="de-DE" dirty="0"/>
          </a:p>
        </p:txBody>
      </p:sp>
      <p:sp>
        <p:nvSpPr>
          <p:cNvPr id="5" name="Fußzeilenplatzhalter 4"/>
          <p:cNvSpPr>
            <a:spLocks noGrp="1"/>
          </p:cNvSpPr>
          <p:nvPr>
            <p:ph type="ftr" sz="quarter" idx="3"/>
          </p:nvPr>
        </p:nvSpPr>
        <p:spPr/>
        <p:txBody>
          <a:bodyPr/>
          <a:lstStyle/>
          <a:p>
            <a:r>
              <a:rPr lang="de-DE"/>
              <a:t>Forschung trifft Schule - Lehrerfortbildung Teilchenphysik - Meißen</a:t>
            </a:r>
            <a:endParaRPr lang="de-DE" dirty="0"/>
          </a:p>
        </p:txBody>
      </p:sp>
      <p:sp>
        <p:nvSpPr>
          <p:cNvPr id="4" name="Rechteck 3">
            <a:extLst>
              <a:ext uri="{FF2B5EF4-FFF2-40B4-BE49-F238E27FC236}">
                <a16:creationId xmlns:a16="http://schemas.microsoft.com/office/drawing/2014/main" xmlns=""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Arial Narrow" panose="020B0606020202030204" pitchFamily="34" charset="0"/>
              </a:rPr>
              <a:t>Ladungen</a:t>
            </a:r>
          </a:p>
        </p:txBody>
      </p:sp>
      <p:sp>
        <p:nvSpPr>
          <p:cNvPr id="8" name="Rechteck 7">
            <a:extLst>
              <a:ext uri="{FF2B5EF4-FFF2-40B4-BE49-F238E27FC236}">
                <a16:creationId xmlns:a16="http://schemas.microsoft.com/office/drawing/2014/main" xmlns=""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Arial Narrow" panose="020B0606020202030204" pitchFamily="34" charset="0"/>
              </a:rPr>
              <a:t>Wechsel</a:t>
            </a:r>
            <a:r>
              <a:rPr lang="en-US" sz="2400" dirty="0">
                <a:solidFill>
                  <a:schemeClr val="tx1"/>
                </a:solidFill>
                <a:latin typeface="Arial Narrow" panose="020B0606020202030204" pitchFamily="34" charset="0"/>
              </a:rPr>
              <a:t>-</a:t>
            </a:r>
            <a:br>
              <a:rPr lang="en-US" sz="2400" dirty="0">
                <a:solidFill>
                  <a:schemeClr val="tx1"/>
                </a:solidFill>
                <a:latin typeface="Arial Narrow" panose="020B0606020202030204" pitchFamily="34" charset="0"/>
              </a:rPr>
            </a:br>
            <a:r>
              <a:rPr lang="de-DE" sz="2400" dirty="0" err="1">
                <a:solidFill>
                  <a:schemeClr val="tx1"/>
                </a:solidFill>
                <a:latin typeface="Arial Narrow" panose="020B0606020202030204" pitchFamily="34" charset="0"/>
              </a:rPr>
              <a:t>wirkungen</a:t>
            </a:r>
            <a:endParaRPr lang="de-DE" sz="2400" dirty="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xmlns=""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xmlns=""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xmlns=""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xmlns=""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xmlns=""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xmlns=""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xmlns=""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dirty="0" err="1">
                <a:latin typeface="Arial Narrow" panose="020B0606020202030204" pitchFamily="34" charset="0"/>
              </a:rPr>
              <a:t>besitzen</a:t>
            </a:r>
            <a:endParaRPr lang="de-DE" sz="2400" dirty="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xmlns=""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xmlns=""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xmlns=""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xmlns=""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xmlns=""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xmlns=""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Tree>
    <p:extLst>
      <p:ext uri="{BB962C8B-B14F-4D97-AF65-F5344CB8AC3E}">
        <p14:creationId xmlns:p14="http://schemas.microsoft.com/office/powerpoint/2010/main" val="367718476"/>
      </p:ext>
    </p:extLst>
  </p:cSld>
  <p:clrMapOvr>
    <a:masterClrMapping/>
  </p:clrMapOvr>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34693F94-33C5-43E2-A3CE-9649D9B0273A}"/>
              </a:ext>
            </a:extLst>
          </p:cNvPr>
          <p:cNvSpPr>
            <a:spLocks noGrp="1"/>
          </p:cNvSpPr>
          <p:nvPr>
            <p:ph type="title"/>
          </p:nvPr>
        </p:nvSpPr>
        <p:spPr/>
        <p:txBody>
          <a:bodyPr/>
          <a:lstStyle/>
          <a:p>
            <a:r>
              <a:rPr lang="en-US" dirty="0" err="1"/>
              <a:t>Anzahl</a:t>
            </a:r>
            <a:r>
              <a:rPr lang="en-US" dirty="0"/>
              <a:t> der </a:t>
            </a:r>
            <a:r>
              <a:rPr lang="en-US" dirty="0" err="1"/>
              <a:t>Farben</a:t>
            </a:r>
            <a:endParaRPr lang="de-DE" dirty="0"/>
          </a:p>
        </p:txBody>
      </p:sp>
      <p:sp>
        <p:nvSpPr>
          <p:cNvPr id="3" name="Foliennummernplatzhalter 2">
            <a:extLst>
              <a:ext uri="{FF2B5EF4-FFF2-40B4-BE49-F238E27FC236}">
                <a16:creationId xmlns:a16="http://schemas.microsoft.com/office/drawing/2014/main" xmlns="" id="{6D1BD464-2653-47F3-9D37-65866374E75C}"/>
              </a:ext>
            </a:extLst>
          </p:cNvPr>
          <p:cNvSpPr>
            <a:spLocks noGrp="1"/>
          </p:cNvSpPr>
          <p:nvPr>
            <p:ph type="sldNum" sz="quarter" idx="12"/>
          </p:nvPr>
        </p:nvSpPr>
        <p:spPr/>
        <p:txBody>
          <a:bodyPr/>
          <a:lstStyle/>
          <a:p>
            <a:fld id="{13EBA283-81CD-428D-9703-4AE41BDC50AA}" type="slidenum">
              <a:rPr lang="de-DE" smtClean="0"/>
              <a:pPr/>
              <a:t>100</a:t>
            </a:fld>
            <a:endParaRPr lang="de-DE" dirty="0"/>
          </a:p>
        </p:txBody>
      </p:sp>
      <p:sp>
        <p:nvSpPr>
          <p:cNvPr id="6" name="Textplatzhalter 5">
            <a:extLst>
              <a:ext uri="{FF2B5EF4-FFF2-40B4-BE49-F238E27FC236}">
                <a16:creationId xmlns:a16="http://schemas.microsoft.com/office/drawing/2014/main" xmlns="" id="{1157B679-EAB2-4492-8A3B-B4477381885D}"/>
              </a:ext>
            </a:extLst>
          </p:cNvPr>
          <p:cNvSpPr>
            <a:spLocks noGrp="1"/>
          </p:cNvSpPr>
          <p:nvPr>
            <p:ph type="body" idx="1"/>
          </p:nvPr>
        </p:nvSpPr>
        <p:spPr/>
        <p:txBody>
          <a:bodyPr/>
          <a:lstStyle/>
          <a:p>
            <a:r>
              <a:rPr lang="de-DE" dirty="0"/>
              <a:t>Idee: Messung des Verhältnisses von </a:t>
            </a:r>
            <a:r>
              <a:rPr lang="de-DE" dirty="0" err="1"/>
              <a:t>qq</a:t>
            </a:r>
            <a:r>
              <a:rPr lang="de-DE" dirty="0"/>
              <a:t> zu </a:t>
            </a:r>
            <a:r>
              <a:rPr lang="de-DE" dirty="0">
                <a:latin typeface="Symbol" panose="05050102010706020507" pitchFamily="18" charset="2"/>
              </a:rPr>
              <a:t>m</a:t>
            </a:r>
            <a:r>
              <a:rPr lang="de-DE" baseline="30000" dirty="0">
                <a:latin typeface="Symbol" panose="05050102010706020507" pitchFamily="18" charset="2"/>
              </a:rPr>
              <a:t>+</a:t>
            </a:r>
            <a:r>
              <a:rPr lang="de-DE" dirty="0">
                <a:latin typeface="Symbol" panose="05050102010706020507" pitchFamily="18" charset="2"/>
              </a:rPr>
              <a:t> m</a:t>
            </a:r>
            <a:r>
              <a:rPr lang="de-DE" baseline="30000" dirty="0">
                <a:latin typeface="Symbol" panose="05050102010706020507" pitchFamily="18" charset="2"/>
              </a:rPr>
              <a:t>-</a:t>
            </a:r>
          </a:p>
        </p:txBody>
      </p:sp>
      <p:sp>
        <p:nvSpPr>
          <p:cNvPr id="4" name="Datumsplatzhalter 3">
            <a:extLst>
              <a:ext uri="{FF2B5EF4-FFF2-40B4-BE49-F238E27FC236}">
                <a16:creationId xmlns:a16="http://schemas.microsoft.com/office/drawing/2014/main" xmlns="" id="{A70B3B58-7782-4FD7-8E1D-87F245006432}"/>
              </a:ext>
            </a:extLst>
          </p:cNvPr>
          <p:cNvSpPr>
            <a:spLocks noGrp="1"/>
          </p:cNvSpPr>
          <p:nvPr>
            <p:ph type="dt" sz="half" idx="2"/>
          </p:nvPr>
        </p:nvSpPr>
        <p:spPr/>
        <p:txBody>
          <a:bodyPr/>
          <a:lstStyle/>
          <a:p>
            <a:r>
              <a:rPr lang="de-DE"/>
              <a:t>29.11.2017</a:t>
            </a:r>
            <a:endParaRPr lang="de-DE" dirty="0"/>
          </a:p>
        </p:txBody>
      </p:sp>
      <p:sp>
        <p:nvSpPr>
          <p:cNvPr id="5" name="Fußzeilenplatzhalter 4">
            <a:extLst>
              <a:ext uri="{FF2B5EF4-FFF2-40B4-BE49-F238E27FC236}">
                <a16:creationId xmlns:a16="http://schemas.microsoft.com/office/drawing/2014/main" xmlns="" id="{F3994AE1-7B45-4125-BE21-1F6992B31594}"/>
              </a:ext>
            </a:extLst>
          </p:cNvPr>
          <p:cNvSpPr>
            <a:spLocks noGrp="1"/>
          </p:cNvSpPr>
          <p:nvPr>
            <p:ph type="ftr" sz="quarter" idx="3"/>
          </p:nvPr>
        </p:nvSpPr>
        <p:spPr/>
        <p:txBody>
          <a:bodyPr/>
          <a:lstStyle/>
          <a:p>
            <a:pPr algn="ctr"/>
            <a:r>
              <a:rPr lang="de-DE"/>
              <a:t>Forschung trifft Schule - Lehrerfortbildung Teilchenphysik - Meißen</a:t>
            </a:r>
            <a:endParaRPr lang="de-DE" dirty="0"/>
          </a:p>
        </p:txBody>
      </p:sp>
      <p:pic>
        <p:nvPicPr>
          <p:cNvPr id="7" name="Grafik 6">
            <a:extLst>
              <a:ext uri="{FF2B5EF4-FFF2-40B4-BE49-F238E27FC236}">
                <a16:creationId xmlns:a16="http://schemas.microsoft.com/office/drawing/2014/main" xmlns="" id="{B8DA55C4-1B3A-499B-9076-4ACD930D4FC0}"/>
              </a:ext>
            </a:extLst>
          </p:cNvPr>
          <p:cNvPicPr>
            <a:picLocks noChangeAspect="1"/>
          </p:cNvPicPr>
          <p:nvPr/>
        </p:nvPicPr>
        <p:blipFill>
          <a:blip r:embed="rId2"/>
          <a:stretch>
            <a:fillRect/>
          </a:stretch>
        </p:blipFill>
        <p:spPr>
          <a:xfrm>
            <a:off x="1331640" y="2852936"/>
            <a:ext cx="6404476" cy="3024336"/>
          </a:xfrm>
          <a:prstGeom prst="rect">
            <a:avLst/>
          </a:prstGeom>
        </p:spPr>
      </p:pic>
      <p:cxnSp>
        <p:nvCxnSpPr>
          <p:cNvPr id="9" name="Gerader Verbinder 8">
            <a:extLst>
              <a:ext uri="{FF2B5EF4-FFF2-40B4-BE49-F238E27FC236}">
                <a16:creationId xmlns:a16="http://schemas.microsoft.com/office/drawing/2014/main" xmlns="" id="{B44DF23F-E51D-444E-88A0-BE169A95D363}"/>
              </a:ext>
            </a:extLst>
          </p:cNvPr>
          <p:cNvCxnSpPr>
            <a:cxnSpLocks/>
          </p:cNvCxnSpPr>
          <p:nvPr/>
        </p:nvCxnSpPr>
        <p:spPr>
          <a:xfrm>
            <a:off x="6660232" y="2132856"/>
            <a:ext cx="174260" cy="0"/>
          </a:xfrm>
          <a:prstGeom prst="line">
            <a:avLst/>
          </a:prstGeom>
          <a:ln w="12700">
            <a:solidFill>
              <a:srgbClr val="013476"/>
            </a:solidFill>
          </a:ln>
        </p:spPr>
        <p:style>
          <a:lnRef idx="1">
            <a:schemeClr val="accent1"/>
          </a:lnRef>
          <a:fillRef idx="0">
            <a:schemeClr val="accent1"/>
          </a:fillRef>
          <a:effectRef idx="0">
            <a:schemeClr val="accent1"/>
          </a:effectRef>
          <a:fontRef idx="minor">
            <a:schemeClr val="tx1"/>
          </a:fontRef>
        </p:style>
      </p:cxnSp>
      <p:sp>
        <p:nvSpPr>
          <p:cNvPr id="8" name="Rechteck 7">
            <a:extLst>
              <a:ext uri="{FF2B5EF4-FFF2-40B4-BE49-F238E27FC236}">
                <a16:creationId xmlns:a16="http://schemas.microsoft.com/office/drawing/2014/main" xmlns="" id="{D8A093B4-9294-4C18-9514-0D9821C1FFB1}"/>
              </a:ext>
            </a:extLst>
          </p:cNvPr>
          <p:cNvSpPr/>
          <p:nvPr/>
        </p:nvSpPr>
        <p:spPr>
          <a:xfrm>
            <a:off x="6300192" y="3068960"/>
            <a:ext cx="288032"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Rechteck 9">
            <a:extLst>
              <a:ext uri="{FF2B5EF4-FFF2-40B4-BE49-F238E27FC236}">
                <a16:creationId xmlns:a16="http://schemas.microsoft.com/office/drawing/2014/main" xmlns="" id="{30B4D791-B135-454E-AF31-9962FBCAAE06}"/>
              </a:ext>
            </a:extLst>
          </p:cNvPr>
          <p:cNvSpPr/>
          <p:nvPr/>
        </p:nvSpPr>
        <p:spPr>
          <a:xfrm>
            <a:off x="6300192" y="4653136"/>
            <a:ext cx="288032" cy="28803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448678091"/>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a:extLst>
              <a:ext uri="{FF2B5EF4-FFF2-40B4-BE49-F238E27FC236}">
                <a16:creationId xmlns:a16="http://schemas.microsoft.com/office/drawing/2014/main" xmlns="" id="{DACD5BB6-436F-4502-B74C-656C878F82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7072" y="1491247"/>
            <a:ext cx="8015477" cy="5012923"/>
          </a:xfrm>
          <a:prstGeom prst="rect">
            <a:avLst/>
          </a:prstGeom>
        </p:spPr>
      </p:pic>
      <p:sp>
        <p:nvSpPr>
          <p:cNvPr id="2" name="Titel 1">
            <a:extLst>
              <a:ext uri="{FF2B5EF4-FFF2-40B4-BE49-F238E27FC236}">
                <a16:creationId xmlns:a16="http://schemas.microsoft.com/office/drawing/2014/main" xmlns="" id="{B29A29CC-C3B8-4AE7-A651-A1AEDB314A15}"/>
              </a:ext>
            </a:extLst>
          </p:cNvPr>
          <p:cNvSpPr>
            <a:spLocks noGrp="1"/>
          </p:cNvSpPr>
          <p:nvPr>
            <p:ph type="title"/>
          </p:nvPr>
        </p:nvSpPr>
        <p:spPr/>
        <p:txBody>
          <a:bodyPr/>
          <a:lstStyle/>
          <a:p>
            <a:r>
              <a:rPr lang="en-US" dirty="0" err="1"/>
              <a:t>Anzahl</a:t>
            </a:r>
            <a:r>
              <a:rPr lang="en-US" dirty="0"/>
              <a:t> der </a:t>
            </a:r>
            <a:r>
              <a:rPr lang="en-US" dirty="0" err="1"/>
              <a:t>Farben</a:t>
            </a:r>
            <a:endParaRPr lang="de-DE" dirty="0"/>
          </a:p>
        </p:txBody>
      </p:sp>
      <p:sp>
        <p:nvSpPr>
          <p:cNvPr id="3" name="Foliennummernplatzhalter 2">
            <a:extLst>
              <a:ext uri="{FF2B5EF4-FFF2-40B4-BE49-F238E27FC236}">
                <a16:creationId xmlns:a16="http://schemas.microsoft.com/office/drawing/2014/main" xmlns="" id="{D84EBC84-E021-4F65-8E51-57617395C100}"/>
              </a:ext>
            </a:extLst>
          </p:cNvPr>
          <p:cNvSpPr>
            <a:spLocks noGrp="1"/>
          </p:cNvSpPr>
          <p:nvPr>
            <p:ph type="sldNum" sz="quarter" idx="12"/>
          </p:nvPr>
        </p:nvSpPr>
        <p:spPr/>
        <p:txBody>
          <a:bodyPr/>
          <a:lstStyle/>
          <a:p>
            <a:fld id="{13EBA283-81CD-428D-9703-4AE41BDC50AA}" type="slidenum">
              <a:rPr lang="de-DE" smtClean="0"/>
              <a:pPr/>
              <a:t>101</a:t>
            </a:fld>
            <a:endParaRPr lang="de-DE" dirty="0"/>
          </a:p>
        </p:txBody>
      </p:sp>
      <p:sp>
        <p:nvSpPr>
          <p:cNvPr id="4" name="Datumsplatzhalter 3">
            <a:extLst>
              <a:ext uri="{FF2B5EF4-FFF2-40B4-BE49-F238E27FC236}">
                <a16:creationId xmlns:a16="http://schemas.microsoft.com/office/drawing/2014/main" xmlns="" id="{39D3CD52-86E7-4EB4-B5A0-AF12DDCA614D}"/>
              </a:ext>
            </a:extLst>
          </p:cNvPr>
          <p:cNvSpPr>
            <a:spLocks noGrp="1"/>
          </p:cNvSpPr>
          <p:nvPr>
            <p:ph type="dt" sz="half" idx="2"/>
          </p:nvPr>
        </p:nvSpPr>
        <p:spPr/>
        <p:txBody>
          <a:bodyPr/>
          <a:lstStyle/>
          <a:p>
            <a:r>
              <a:rPr lang="de-DE"/>
              <a:t>29.11.2017</a:t>
            </a:r>
            <a:endParaRPr lang="de-DE" dirty="0"/>
          </a:p>
        </p:txBody>
      </p:sp>
      <p:sp>
        <p:nvSpPr>
          <p:cNvPr id="5" name="Fußzeilenplatzhalter 4">
            <a:extLst>
              <a:ext uri="{FF2B5EF4-FFF2-40B4-BE49-F238E27FC236}">
                <a16:creationId xmlns:a16="http://schemas.microsoft.com/office/drawing/2014/main" xmlns="" id="{71FDD768-F104-48CB-B824-7DD96666D930}"/>
              </a:ext>
            </a:extLst>
          </p:cNvPr>
          <p:cNvSpPr>
            <a:spLocks noGrp="1"/>
          </p:cNvSpPr>
          <p:nvPr>
            <p:ph type="ftr" sz="quarter" idx="3"/>
          </p:nvPr>
        </p:nvSpPr>
        <p:spPr/>
        <p:txBody>
          <a:bodyPr/>
          <a:lstStyle/>
          <a:p>
            <a:pPr algn="ctr"/>
            <a:r>
              <a:rPr lang="de-DE"/>
              <a:t>Forschung trifft Schule - Lehrerfortbildung Teilchenphysik - Meißen</a:t>
            </a:r>
            <a:endParaRPr lang="de-DE" dirty="0"/>
          </a:p>
        </p:txBody>
      </p:sp>
      <p:pic>
        <p:nvPicPr>
          <p:cNvPr id="7" name="Grafik 6">
            <a:extLst>
              <a:ext uri="{FF2B5EF4-FFF2-40B4-BE49-F238E27FC236}">
                <a16:creationId xmlns:a16="http://schemas.microsoft.com/office/drawing/2014/main" xmlns="" id="{89486BD2-5013-479B-A321-2DB2D77BE30E}"/>
              </a:ext>
            </a:extLst>
          </p:cNvPr>
          <p:cNvPicPr>
            <a:picLocks noChangeAspect="1"/>
          </p:cNvPicPr>
          <p:nvPr/>
        </p:nvPicPr>
        <p:blipFill>
          <a:blip r:embed="rId3"/>
          <a:stretch>
            <a:fillRect/>
          </a:stretch>
        </p:blipFill>
        <p:spPr>
          <a:xfrm>
            <a:off x="4934372" y="4941168"/>
            <a:ext cx="3563888" cy="727668"/>
          </a:xfrm>
          <a:prstGeom prst="rect">
            <a:avLst/>
          </a:prstGeom>
        </p:spPr>
      </p:pic>
      <p:pic>
        <p:nvPicPr>
          <p:cNvPr id="9" name="Grafik 8">
            <a:extLst>
              <a:ext uri="{FF2B5EF4-FFF2-40B4-BE49-F238E27FC236}">
                <a16:creationId xmlns:a16="http://schemas.microsoft.com/office/drawing/2014/main" xmlns="" id="{ED753A36-B23B-4ADD-AB8D-AC580E3D39AC}"/>
              </a:ext>
            </a:extLst>
          </p:cNvPr>
          <p:cNvPicPr>
            <a:picLocks noChangeAspect="1"/>
          </p:cNvPicPr>
          <p:nvPr/>
        </p:nvPicPr>
        <p:blipFill rotWithShape="1">
          <a:blip r:embed="rId4"/>
          <a:srcRect t="14128"/>
          <a:stretch/>
        </p:blipFill>
        <p:spPr>
          <a:xfrm>
            <a:off x="4397258" y="157957"/>
            <a:ext cx="4617925" cy="827970"/>
          </a:xfrm>
          <a:prstGeom prst="rect">
            <a:avLst/>
          </a:prstGeom>
        </p:spPr>
      </p:pic>
    </p:spTree>
    <p:extLst>
      <p:ext uri="{BB962C8B-B14F-4D97-AF65-F5344CB8AC3E}">
        <p14:creationId xmlns:p14="http://schemas.microsoft.com/office/powerpoint/2010/main" val="1301679143"/>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1D56108F-B69F-4293-BF6F-76F63DF6739F}"/>
              </a:ext>
            </a:extLst>
          </p:cNvPr>
          <p:cNvSpPr>
            <a:spLocks noGrp="1"/>
          </p:cNvSpPr>
          <p:nvPr>
            <p:ph type="title"/>
          </p:nvPr>
        </p:nvSpPr>
        <p:spPr/>
        <p:txBody>
          <a:bodyPr/>
          <a:lstStyle/>
          <a:p>
            <a:r>
              <a:rPr lang="en-US" dirty="0"/>
              <a:t>H</a:t>
            </a:r>
            <a:r>
              <a:rPr lang="de-DE" dirty="0" err="1"/>
              <a:t>iggs</a:t>
            </a:r>
            <a:r>
              <a:rPr lang="de-DE" dirty="0"/>
              <a:t> Feld</a:t>
            </a:r>
          </a:p>
        </p:txBody>
      </p:sp>
      <p:sp>
        <p:nvSpPr>
          <p:cNvPr id="3" name="Foliennummernplatzhalter 2">
            <a:extLst>
              <a:ext uri="{FF2B5EF4-FFF2-40B4-BE49-F238E27FC236}">
                <a16:creationId xmlns:a16="http://schemas.microsoft.com/office/drawing/2014/main" xmlns="" id="{418F901B-F047-4817-BDE6-38C5CE4C9211}"/>
              </a:ext>
            </a:extLst>
          </p:cNvPr>
          <p:cNvSpPr>
            <a:spLocks noGrp="1"/>
          </p:cNvSpPr>
          <p:nvPr>
            <p:ph type="sldNum" sz="quarter" idx="12"/>
          </p:nvPr>
        </p:nvSpPr>
        <p:spPr/>
        <p:txBody>
          <a:bodyPr/>
          <a:lstStyle/>
          <a:p>
            <a:fld id="{13EBA283-81CD-428D-9703-4AE41BDC50AA}" type="slidenum">
              <a:rPr lang="de-DE" smtClean="0"/>
              <a:pPr/>
              <a:t>102</a:t>
            </a:fld>
            <a:endParaRPr lang="de-DE" dirty="0"/>
          </a:p>
        </p:txBody>
      </p:sp>
      <mc:AlternateContent xmlns:mc="http://schemas.openxmlformats.org/markup-compatibility/2006" xmlns:a14="http://schemas.microsoft.com/office/drawing/2010/main">
        <mc:Choice Requires="a14">
          <p:sp>
            <p:nvSpPr>
              <p:cNvPr id="6" name="Textplatzhalter 5">
                <a:extLst>
                  <a:ext uri="{FF2B5EF4-FFF2-40B4-BE49-F238E27FC236}">
                    <a16:creationId xmlns:a16="http://schemas.microsoft.com/office/drawing/2014/main" xmlns="" id="{A1F9BA17-58BC-4454-845B-7BBEF48B9499}"/>
                  </a:ext>
                </a:extLst>
              </p:cNvPr>
              <p:cNvSpPr>
                <a:spLocks noGrp="1"/>
              </p:cNvSpPr>
              <p:nvPr>
                <p:ph type="body" idx="1"/>
              </p:nvPr>
            </p:nvSpPr>
            <p:spPr/>
            <p:txBody>
              <a:bodyPr/>
              <a:lstStyle/>
              <a:p>
                <a:r>
                  <a:rPr lang="de-DE" sz="1600" dirty="0"/>
                  <a:t>Symmetriebrechung</a:t>
                </a:r>
              </a:p>
              <a:p>
                <a:pPr lvl="1"/>
                <a:r>
                  <a:rPr lang="de-DE" sz="1600" dirty="0"/>
                  <a:t>Symmetrisches Potential</a:t>
                </a:r>
                <a:br>
                  <a:rPr lang="de-DE" sz="1600" dirty="0"/>
                </a:br>
                <a:r>
                  <a:rPr lang="de-DE" sz="1600" dirty="0"/>
                  <a:t>Grundzustand symmetrisch</a:t>
                </a:r>
                <a:endParaRPr lang="en-US" sz="1600" dirty="0"/>
              </a:p>
              <a:p>
                <a:pPr lvl="1"/>
                <a:r>
                  <a:rPr lang="de-DE" sz="1600" dirty="0"/>
                  <a:t>Symmetrisches Potential</a:t>
                </a:r>
                <a:br>
                  <a:rPr lang="de-DE" sz="1600" dirty="0"/>
                </a:br>
                <a:r>
                  <a:rPr lang="de-DE" sz="1600" dirty="0"/>
                  <a:t>Grundzustand nichtsymmetrisch</a:t>
                </a:r>
              </a:p>
              <a:p>
                <a:r>
                  <a:rPr lang="de-DE" sz="1600" dirty="0">
                    <a:sym typeface="Wingdings" panose="05000000000000000000" pitchFamily="2" charset="2"/>
                  </a:rPr>
                  <a:t>Klassisch analog Dielektrikum :  </a:t>
                </a:r>
                <a:br>
                  <a:rPr lang="de-DE" sz="1600" dirty="0">
                    <a:sym typeface="Wingdings" panose="05000000000000000000" pitchFamily="2" charset="2"/>
                  </a:rPr>
                </a:br>
                <a:r>
                  <a:rPr lang="de-DE" sz="1600" dirty="0">
                    <a:sym typeface="Wingdings" panose="05000000000000000000" pitchFamily="2" charset="2"/>
                  </a:rPr>
                  <a:t>Abschirmung der Feldlinien</a:t>
                </a:r>
                <a14:m>
                  <m:oMath xmlns:m="http://schemas.openxmlformats.org/officeDocument/2006/math">
                    <m:r>
                      <a:rPr lang="de-DE" sz="1600">
                        <a:latin typeface="Cambria Math" panose="02040503050406030204" pitchFamily="18" charset="0"/>
                        <a:sym typeface="Wingdings" panose="05000000000000000000" pitchFamily="2" charset="2"/>
                      </a:rPr>
                      <m:t> </m:t>
                    </m:r>
                  </m:oMath>
                </a14:m>
                <a:endParaRPr lang="de-DE" sz="1600" dirty="0">
                  <a:sym typeface="Wingdings" panose="05000000000000000000" pitchFamily="2" charset="2"/>
                </a:endParaRPr>
              </a:p>
              <a:p>
                <a:pPr lvl="1"/>
                <a:r>
                  <a:rPr lang="de-DE" sz="1600" dirty="0">
                    <a:sym typeface="Wingdings" panose="05000000000000000000" pitchFamily="2" charset="2"/>
                  </a:rPr>
                  <a:t>Abschirmung „schwacher Felder“ </a:t>
                </a:r>
                <a:br>
                  <a:rPr lang="de-DE" sz="1600" dirty="0">
                    <a:sym typeface="Wingdings" panose="05000000000000000000" pitchFamily="2" charset="2"/>
                  </a:rPr>
                </a:br>
                <a:r>
                  <a:rPr lang="de-DE" sz="1600" dirty="0">
                    <a:sym typeface="Wingdings" panose="05000000000000000000" pitchFamily="2" charset="2"/>
                  </a:rPr>
                  <a:t>durch </a:t>
                </a:r>
                <a:r>
                  <a:rPr lang="de-DE" sz="1600" dirty="0" err="1">
                    <a:sym typeface="Wingdings" panose="05000000000000000000" pitchFamily="2" charset="2"/>
                  </a:rPr>
                  <a:t>BEHiggs</a:t>
                </a:r>
                <a:r>
                  <a:rPr lang="de-DE" sz="1600" dirty="0">
                    <a:sym typeface="Wingdings" panose="05000000000000000000" pitchFamily="2" charset="2"/>
                  </a:rPr>
                  <a:t>-Hintergrundfeld</a:t>
                </a:r>
                <a:br>
                  <a:rPr lang="de-DE" sz="1600" dirty="0">
                    <a:sym typeface="Wingdings" panose="05000000000000000000" pitchFamily="2" charset="2"/>
                  </a:rPr>
                </a:br>
                <a:r>
                  <a:rPr lang="de-DE" sz="1600" dirty="0">
                    <a:sym typeface="Wingdings" panose="05000000000000000000" pitchFamily="2" charset="2"/>
                  </a:rPr>
                  <a:t> = unendlicher See schwacher Ladung</a:t>
                </a:r>
                <a:endParaRPr lang="de-DE" sz="1600" dirty="0">
                  <a:solidFill>
                    <a:srgbClr val="FF0000"/>
                  </a:solidFill>
                  <a:sym typeface="Wingdings" panose="05000000000000000000" pitchFamily="2" charset="2"/>
                </a:endParaRPr>
              </a:p>
              <a:p>
                <a:pPr lvl="1"/>
                <a:r>
                  <a:rPr lang="de-DE" sz="1600" dirty="0">
                    <a:sym typeface="Wingdings" panose="05000000000000000000" pitchFamily="2" charset="2"/>
                  </a:rPr>
                  <a:t>Abschirmendes Feld</a:t>
                </a:r>
                <a:br>
                  <a:rPr lang="de-DE" sz="1600" dirty="0">
                    <a:sym typeface="Wingdings" panose="05000000000000000000" pitchFamily="2" charset="2"/>
                  </a:rPr>
                </a:br>
                <a:r>
                  <a:rPr lang="de-DE" sz="1600" dirty="0">
                    <a:sym typeface="Wingdings" panose="05000000000000000000" pitchFamily="2" charset="2"/>
                  </a:rPr>
                  <a:t>Duplett in schw. Ladung </a:t>
                </a:r>
                <a:br>
                  <a:rPr lang="de-DE" sz="1600" dirty="0">
                    <a:sym typeface="Wingdings" panose="05000000000000000000" pitchFamily="2" charset="2"/>
                  </a:rPr>
                </a:br>
                <a:r>
                  <a:rPr lang="de-DE" sz="1600" dirty="0">
                    <a:sym typeface="Wingdings" panose="05000000000000000000" pitchFamily="2" charset="2"/>
                  </a:rPr>
                  <a:t>Komponente</a:t>
                </a:r>
                <a:r>
                  <a:rPr lang="de-DE" sz="1600" dirty="0">
                    <a:solidFill>
                      <a:srgbClr val="002060"/>
                    </a:solidFill>
                    <a:sym typeface="Wingdings" panose="05000000000000000000" pitchFamily="2" charset="2"/>
                  </a:rPr>
                  <a:t> </a:t>
                </a:r>
                <a14:m>
                  <m:oMath xmlns:m="http://schemas.openxmlformats.org/officeDocument/2006/math">
                    <m:r>
                      <a:rPr lang="de-DE" sz="1600" i="1">
                        <a:solidFill>
                          <a:srgbClr val="002060"/>
                        </a:solidFill>
                        <a:latin typeface="Cambria Math" panose="02040503050406030204" pitchFamily="18" charset="0"/>
                        <a:sym typeface="Wingdings" panose="05000000000000000000" pitchFamily="2" charset="2"/>
                      </a:rPr>
                      <m:t>𝑣</m:t>
                    </m:r>
                  </m:oMath>
                </a14:m>
                <a:r>
                  <a:rPr lang="de-DE" sz="1600" dirty="0">
                    <a:solidFill>
                      <a:srgbClr val="002060"/>
                    </a:solidFill>
                    <a:sym typeface="Wingdings" panose="05000000000000000000" pitchFamily="2" charset="2"/>
                  </a:rPr>
                  <a:t> </a:t>
                </a:r>
                <a:r>
                  <a:rPr lang="de-DE" sz="1600" dirty="0">
                    <a:sym typeface="Wingdings" panose="05000000000000000000" pitchFamily="2" charset="2"/>
                  </a:rPr>
                  <a:t>= 246 </a:t>
                </a:r>
                <a:r>
                  <a:rPr lang="de-DE" sz="1600" dirty="0" err="1">
                    <a:sym typeface="Wingdings" panose="05000000000000000000" pitchFamily="2" charset="2"/>
                  </a:rPr>
                  <a:t>GeV</a:t>
                </a:r>
                <a:r>
                  <a:rPr lang="de-DE" sz="1600" dirty="0">
                    <a:sym typeface="Wingdings" panose="05000000000000000000" pitchFamily="2" charset="2"/>
                  </a:rPr>
                  <a:t> im Vakuum                 </a:t>
                </a:r>
              </a:p>
              <a:p>
                <a:pPr lvl="1"/>
                <a:r>
                  <a:rPr lang="de-DE" sz="1600" dirty="0">
                    <a:sym typeface="Wingdings" panose="05000000000000000000" pitchFamily="2" charset="2"/>
                  </a:rPr>
                  <a:t>Anregung = </a:t>
                </a:r>
                <a:r>
                  <a:rPr lang="de-DE" sz="1600" dirty="0" err="1">
                    <a:sym typeface="Wingdings" panose="05000000000000000000" pitchFamily="2" charset="2"/>
                  </a:rPr>
                  <a:t>Higgs</a:t>
                </a:r>
                <a:r>
                  <a:rPr lang="de-DE" sz="1600" dirty="0">
                    <a:sym typeface="Wingdings" panose="05000000000000000000" pitchFamily="2" charset="2"/>
                  </a:rPr>
                  <a:t>-Teilchen</a:t>
                </a:r>
              </a:p>
              <a:p>
                <a:pPr marL="0" indent="0">
                  <a:buNone/>
                </a:pPr>
                <a:endParaRPr lang="de-DE" sz="2200" dirty="0"/>
              </a:p>
              <a:p>
                <a:endParaRPr lang="de-DE" sz="2200" dirty="0"/>
              </a:p>
              <a:p>
                <a:endParaRPr lang="de-DE" dirty="0"/>
              </a:p>
              <a:p>
                <a:endParaRPr lang="de-DE" dirty="0"/>
              </a:p>
            </p:txBody>
          </p:sp>
        </mc:Choice>
        <mc:Fallback xmlns="">
          <p:sp>
            <p:nvSpPr>
              <p:cNvPr id="6" name="Textplatzhalter 5">
                <a:extLst>
                  <a:ext uri="{FF2B5EF4-FFF2-40B4-BE49-F238E27FC236}">
                    <a16:creationId xmlns:a16="http://schemas.microsoft.com/office/drawing/2014/main" id="{A1F9BA17-58BC-4454-845B-7BBEF48B9499}"/>
                  </a:ext>
                </a:extLst>
              </p:cNvPr>
              <p:cNvSpPr>
                <a:spLocks noGrp="1" noRot="1" noChangeAspect="1" noMove="1" noResize="1" noEditPoints="1" noAdjustHandles="1" noChangeArrowheads="1" noChangeShapeType="1" noTextEdit="1"/>
              </p:cNvSpPr>
              <p:nvPr>
                <p:ph type="body" idx="1"/>
              </p:nvPr>
            </p:nvSpPr>
            <p:spPr>
              <a:blipFill>
                <a:blip r:embed="rId3"/>
                <a:stretch>
                  <a:fillRect l="-162" t="-1079"/>
                </a:stretch>
              </a:blipFill>
            </p:spPr>
            <p:txBody>
              <a:bodyPr/>
              <a:lstStyle/>
              <a:p>
                <a:r>
                  <a:rPr lang="de-DE">
                    <a:noFill/>
                  </a:rPr>
                  <a:t> </a:t>
                </a:r>
              </a:p>
            </p:txBody>
          </p:sp>
        </mc:Fallback>
      </mc:AlternateContent>
      <p:sp>
        <p:nvSpPr>
          <p:cNvPr id="4" name="Datumsplatzhalter 3">
            <a:extLst>
              <a:ext uri="{FF2B5EF4-FFF2-40B4-BE49-F238E27FC236}">
                <a16:creationId xmlns:a16="http://schemas.microsoft.com/office/drawing/2014/main" xmlns="" id="{6D2D6D93-9267-455A-BE3A-AB0DCDEB6088}"/>
              </a:ext>
            </a:extLst>
          </p:cNvPr>
          <p:cNvSpPr>
            <a:spLocks noGrp="1"/>
          </p:cNvSpPr>
          <p:nvPr>
            <p:ph type="dt" sz="half" idx="2"/>
          </p:nvPr>
        </p:nvSpPr>
        <p:spPr/>
        <p:txBody>
          <a:bodyPr/>
          <a:lstStyle/>
          <a:p>
            <a:r>
              <a:rPr lang="de-DE"/>
              <a:t>29.11.2017</a:t>
            </a:r>
            <a:endParaRPr lang="de-DE" dirty="0"/>
          </a:p>
        </p:txBody>
      </p:sp>
      <p:sp>
        <p:nvSpPr>
          <p:cNvPr id="5" name="Fußzeilenplatzhalter 4">
            <a:extLst>
              <a:ext uri="{FF2B5EF4-FFF2-40B4-BE49-F238E27FC236}">
                <a16:creationId xmlns:a16="http://schemas.microsoft.com/office/drawing/2014/main" xmlns="" id="{18C28740-6BFE-4F26-AD7E-05E5E35C4F88}"/>
              </a:ext>
            </a:extLst>
          </p:cNvPr>
          <p:cNvSpPr>
            <a:spLocks noGrp="1"/>
          </p:cNvSpPr>
          <p:nvPr>
            <p:ph type="ftr" sz="quarter" idx="3"/>
          </p:nvPr>
        </p:nvSpPr>
        <p:spPr/>
        <p:txBody>
          <a:bodyPr/>
          <a:lstStyle/>
          <a:p>
            <a:pPr algn="ctr"/>
            <a:r>
              <a:rPr lang="de-DE"/>
              <a:t>Forschung trifft Schule - Lehrerfortbildung Teilchenphysik - Meißen</a:t>
            </a:r>
            <a:endParaRPr lang="de-DE" dirty="0"/>
          </a:p>
        </p:txBody>
      </p:sp>
      <p:pic>
        <p:nvPicPr>
          <p:cNvPr id="8" name="Grafik 7">
            <a:extLst>
              <a:ext uri="{FF2B5EF4-FFF2-40B4-BE49-F238E27FC236}">
                <a16:creationId xmlns:a16="http://schemas.microsoft.com/office/drawing/2014/main" xmlns="" id="{FEC9006A-F7FA-4510-91D6-58E8E29A16F9}"/>
              </a:ext>
            </a:extLst>
          </p:cNvPr>
          <p:cNvPicPr>
            <a:picLocks noChangeAspect="1"/>
          </p:cNvPicPr>
          <p:nvPr/>
        </p:nvPicPr>
        <p:blipFill>
          <a:blip r:embed="rId4"/>
          <a:stretch>
            <a:fillRect/>
          </a:stretch>
        </p:blipFill>
        <p:spPr>
          <a:xfrm>
            <a:off x="6914000" y="249280"/>
            <a:ext cx="2094947" cy="1353075"/>
          </a:xfrm>
          <a:prstGeom prst="rect">
            <a:avLst/>
          </a:prstGeom>
        </p:spPr>
      </p:pic>
      <p:pic>
        <p:nvPicPr>
          <p:cNvPr id="10" name="Grafik 9">
            <a:extLst>
              <a:ext uri="{FF2B5EF4-FFF2-40B4-BE49-F238E27FC236}">
                <a16:creationId xmlns:a16="http://schemas.microsoft.com/office/drawing/2014/main" xmlns="" id="{24498BD7-9F99-4323-9234-2F688FA3805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89722" y="1755762"/>
            <a:ext cx="2128550" cy="1351707"/>
          </a:xfrm>
          <a:prstGeom prst="rect">
            <a:avLst/>
          </a:prstGeom>
        </p:spPr>
      </p:pic>
      <p:pic>
        <p:nvPicPr>
          <p:cNvPr id="11" name="Grafik 10">
            <a:extLst>
              <a:ext uri="{FF2B5EF4-FFF2-40B4-BE49-F238E27FC236}">
                <a16:creationId xmlns:a16="http://schemas.microsoft.com/office/drawing/2014/main" xmlns="" id="{3997F954-72AC-4FF1-8B8F-0C9C821E30AE}"/>
              </a:ext>
            </a:extLst>
          </p:cNvPr>
          <p:cNvPicPr>
            <a:picLocks noChangeAspect="1"/>
          </p:cNvPicPr>
          <p:nvPr/>
        </p:nvPicPr>
        <p:blipFill>
          <a:blip r:embed="rId6"/>
          <a:stretch>
            <a:fillRect/>
          </a:stretch>
        </p:blipFill>
        <p:spPr>
          <a:xfrm>
            <a:off x="6899047" y="3255770"/>
            <a:ext cx="2109900" cy="1339863"/>
          </a:xfrm>
          <a:prstGeom prst="rect">
            <a:avLst/>
          </a:prstGeom>
        </p:spPr>
      </p:pic>
      <p:pic>
        <p:nvPicPr>
          <p:cNvPr id="12" name="Grafik 11">
            <a:extLst>
              <a:ext uri="{FF2B5EF4-FFF2-40B4-BE49-F238E27FC236}">
                <a16:creationId xmlns:a16="http://schemas.microsoft.com/office/drawing/2014/main" xmlns="" id="{019EBF42-AEDC-4F33-9ECF-7211E98A7E51}"/>
              </a:ext>
            </a:extLst>
          </p:cNvPr>
          <p:cNvPicPr>
            <a:picLocks noChangeAspect="1"/>
          </p:cNvPicPr>
          <p:nvPr/>
        </p:nvPicPr>
        <p:blipFill>
          <a:blip r:embed="rId7"/>
          <a:stretch>
            <a:fillRect/>
          </a:stretch>
        </p:blipFill>
        <p:spPr>
          <a:xfrm>
            <a:off x="6948264" y="4749040"/>
            <a:ext cx="2047925" cy="1300508"/>
          </a:xfrm>
          <a:prstGeom prst="rect">
            <a:avLst/>
          </a:prstGeom>
        </p:spPr>
      </p:pic>
      <p:graphicFrame>
        <p:nvGraphicFramePr>
          <p:cNvPr id="13" name="Object 2">
            <a:extLst>
              <a:ext uri="{FF2B5EF4-FFF2-40B4-BE49-F238E27FC236}">
                <a16:creationId xmlns:a16="http://schemas.microsoft.com/office/drawing/2014/main" xmlns="" id="{24303569-8E45-4568-8D22-23E11CCDD726}"/>
              </a:ext>
            </a:extLst>
          </p:cNvPr>
          <p:cNvGraphicFramePr>
            <a:graphicFrameLocks noChangeAspect="1"/>
          </p:cNvGraphicFramePr>
          <p:nvPr>
            <p:extLst/>
          </p:nvPr>
        </p:nvGraphicFramePr>
        <p:xfrm>
          <a:off x="5317999" y="3928818"/>
          <a:ext cx="1174750" cy="630237"/>
        </p:xfrm>
        <a:graphic>
          <a:graphicData uri="http://schemas.openxmlformats.org/presentationml/2006/ole">
            <mc:AlternateContent xmlns:mc="http://schemas.openxmlformats.org/markup-compatibility/2006">
              <mc:Choice xmlns:v="urn:schemas-microsoft-com:vml" Requires="v">
                <p:oleObj spid="_x0000_s7256" name="Formel" r:id="rId8" imgW="850680" imgH="457200" progId="Equation.3">
                  <p:embed/>
                </p:oleObj>
              </mc:Choice>
              <mc:Fallback>
                <p:oleObj name="Formel" r:id="rId8" imgW="850680" imgH="457200" progId="Equation.3">
                  <p:embed/>
                  <p:pic>
                    <p:nvPicPr>
                      <p:cNvPr id="13" name="Object 2">
                        <a:extLst>
                          <a:ext uri="{FF2B5EF4-FFF2-40B4-BE49-F238E27FC236}">
                            <a16:creationId xmlns:a16="http://schemas.microsoft.com/office/drawing/2014/main" xmlns="" id="{24303569-8E45-4568-8D22-23E11CCDD726}"/>
                          </a:ext>
                        </a:extLst>
                      </p:cNvPr>
                      <p:cNvPicPr>
                        <a:picLocks noChangeAspect="1" noChangeArrowheads="1"/>
                      </p:cNvPicPr>
                      <p:nvPr/>
                    </p:nvPicPr>
                    <p:blipFill>
                      <a:blip r:embed="rId9"/>
                      <a:srcRect/>
                      <a:stretch>
                        <a:fillRect/>
                      </a:stretch>
                    </p:blipFill>
                    <p:spPr bwMode="auto">
                      <a:xfrm>
                        <a:off x="5317999" y="3928818"/>
                        <a:ext cx="1174750" cy="630237"/>
                      </a:xfrm>
                      <a:prstGeom prst="rect">
                        <a:avLst/>
                      </a:prstGeom>
                      <a:noFill/>
                      <a:ln w="19050">
                        <a:solidFill>
                          <a:srgbClr val="CDC301"/>
                        </a:solidFill>
                        <a:miter lim="800000"/>
                        <a:headEnd/>
                        <a:tailEnd/>
                      </a:ln>
                    </p:spPr>
                  </p:pic>
                </p:oleObj>
              </mc:Fallback>
            </mc:AlternateContent>
          </a:graphicData>
        </a:graphic>
      </p:graphicFrame>
      <p:graphicFrame>
        <p:nvGraphicFramePr>
          <p:cNvPr id="14" name="Object 4">
            <a:extLst>
              <a:ext uri="{FF2B5EF4-FFF2-40B4-BE49-F238E27FC236}">
                <a16:creationId xmlns:a16="http://schemas.microsoft.com/office/drawing/2014/main" xmlns="" id="{464E33E7-506A-433B-BAE7-8DB20074738B}"/>
              </a:ext>
            </a:extLst>
          </p:cNvPr>
          <p:cNvGraphicFramePr>
            <a:graphicFrameLocks noChangeAspect="1"/>
          </p:cNvGraphicFramePr>
          <p:nvPr>
            <p:extLst/>
          </p:nvPr>
        </p:nvGraphicFramePr>
        <p:xfrm>
          <a:off x="5307472" y="5085184"/>
          <a:ext cx="1509712" cy="615950"/>
        </p:xfrm>
        <a:graphic>
          <a:graphicData uri="http://schemas.openxmlformats.org/presentationml/2006/ole">
            <mc:AlternateContent xmlns:mc="http://schemas.openxmlformats.org/markup-compatibility/2006">
              <mc:Choice xmlns:v="urn:schemas-microsoft-com:vml" Requires="v">
                <p:oleObj spid="_x0000_s7257" name="Formel" r:id="rId10" imgW="1117440" imgH="457200" progId="Equation.3">
                  <p:embed/>
                </p:oleObj>
              </mc:Choice>
              <mc:Fallback>
                <p:oleObj name="Formel" r:id="rId10" imgW="1117440" imgH="457200" progId="Equation.3">
                  <p:embed/>
                  <p:pic>
                    <p:nvPicPr>
                      <p:cNvPr id="14" name="Object 4">
                        <a:extLst>
                          <a:ext uri="{FF2B5EF4-FFF2-40B4-BE49-F238E27FC236}">
                            <a16:creationId xmlns:a16="http://schemas.microsoft.com/office/drawing/2014/main" xmlns="" id="{464E33E7-506A-433B-BAE7-8DB20074738B}"/>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307472" y="5085184"/>
                        <a:ext cx="1509712" cy="615950"/>
                      </a:xfrm>
                      <a:prstGeom prst="rect">
                        <a:avLst/>
                      </a:prstGeom>
                      <a:noFill/>
                      <a:ln w="15875">
                        <a:solidFill>
                          <a:srgbClr val="CDC301"/>
                        </a:solidFill>
                        <a:miter lim="800000"/>
                        <a:headEnd/>
                        <a:tailEnd/>
                      </a:ln>
                    </p:spPr>
                  </p:pic>
                </p:oleObj>
              </mc:Fallback>
            </mc:AlternateContent>
          </a:graphicData>
        </a:graphic>
      </p:graphicFrame>
    </p:spTree>
    <p:extLst>
      <p:ext uri="{BB962C8B-B14F-4D97-AF65-F5344CB8AC3E}">
        <p14:creationId xmlns:p14="http://schemas.microsoft.com/office/powerpoint/2010/main" val="1820595085"/>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dirty="0"/>
              <a:t>Einschub:</a:t>
            </a:r>
            <a:endParaRPr lang="de-DE" sz="2800" noProof="0" dirty="0"/>
          </a:p>
        </p:txBody>
      </p:sp>
      <p:sp>
        <p:nvSpPr>
          <p:cNvPr id="8" name="Foliennummernplatzhalter 7"/>
          <p:cNvSpPr>
            <a:spLocks noGrp="1"/>
          </p:cNvSpPr>
          <p:nvPr>
            <p:ph type="sldNum" sz="quarter" idx="12"/>
          </p:nvPr>
        </p:nvSpPr>
        <p:spPr/>
        <p:txBody>
          <a:bodyPr/>
          <a:lstStyle/>
          <a:p>
            <a:fld id="{13EBA283-81CD-428D-9703-4AE41BDC50AA}" type="slidenum">
              <a:rPr lang="de-DE" smtClean="0"/>
              <a:pPr/>
              <a:t>103</a:t>
            </a:fld>
            <a:endParaRPr lang="de-DE"/>
          </a:p>
        </p:txBody>
      </p:sp>
      <p:sp>
        <p:nvSpPr>
          <p:cNvPr id="4" name="Textplatzhalter 3"/>
          <p:cNvSpPr>
            <a:spLocks noGrp="1"/>
          </p:cNvSpPr>
          <p:nvPr>
            <p:ph type="body" idx="1"/>
          </p:nvPr>
        </p:nvSpPr>
        <p:spPr/>
        <p:txBody>
          <a:bodyPr/>
          <a:lstStyle/>
          <a:p>
            <a:r>
              <a:rPr lang="de-DE" sz="2000" noProof="0" dirty="0"/>
              <a:t>Alle Kraftgesetze beinhalten den Abstand r </a:t>
            </a:r>
          </a:p>
          <a:p>
            <a:pPr lvl="1"/>
            <a:r>
              <a:rPr lang="de-DE" sz="1600" noProof="0" dirty="0"/>
              <a:t>Bei kleinen Abständen F~1/r</a:t>
            </a:r>
            <a:r>
              <a:rPr lang="de-DE" sz="1600" baseline="30000" noProof="0" dirty="0"/>
              <a:t>2</a:t>
            </a:r>
            <a:endParaRPr lang="de-DE" sz="1600" noProof="0" dirty="0"/>
          </a:p>
          <a:p>
            <a:r>
              <a:rPr lang="de-DE" sz="2000" noProof="0" dirty="0"/>
              <a:t>Reichweiten sind Konsequenzen dieser Kraftgesetze </a:t>
            </a:r>
          </a:p>
          <a:p>
            <a:pPr lvl="1"/>
            <a:r>
              <a:rPr lang="de-DE" sz="1800" noProof="0" dirty="0"/>
              <a:t>Unendlich: im Alltag spürbar</a:t>
            </a:r>
          </a:p>
          <a:p>
            <a:pPr lvl="1"/>
            <a:r>
              <a:rPr lang="de-DE" sz="1800" noProof="0" dirty="0"/>
              <a:t>Endlich: nur subatomar  </a:t>
            </a:r>
          </a:p>
          <a:p>
            <a:r>
              <a:rPr lang="de-DE" sz="2000" noProof="0" dirty="0"/>
              <a:t>Reihenfolge der Stärken</a:t>
            </a:r>
          </a:p>
          <a:p>
            <a:pPr lvl="1"/>
            <a:r>
              <a:rPr lang="de-DE" sz="1800" noProof="0" dirty="0"/>
              <a:t>Kann für Kräfte nicht definiert werden wegen F(r) </a:t>
            </a:r>
          </a:p>
          <a:p>
            <a:pPr lvl="1"/>
            <a:r>
              <a:rPr lang="de-DE" sz="1800" noProof="0" dirty="0"/>
              <a:t>Kann nur für Wechselwirkungen definiert werden: </a:t>
            </a:r>
            <a:r>
              <a:rPr lang="de-DE" sz="1800" noProof="0" dirty="0">
                <a:latin typeface="Symbol" pitchFamily="18" charset="2"/>
              </a:rPr>
              <a:t>a !</a:t>
            </a:r>
          </a:p>
          <a:p>
            <a:r>
              <a:rPr lang="de-DE" sz="2000" noProof="0" dirty="0"/>
              <a:t>Stärken aller </a:t>
            </a:r>
            <a:r>
              <a:rPr lang="de-DE" sz="2000" b="1" noProof="0" dirty="0"/>
              <a:t>Wechselwirkungen sehr </a:t>
            </a:r>
            <a:r>
              <a:rPr lang="de-DE" sz="2000" noProof="0" dirty="0"/>
              <a:t>ähnlich </a:t>
            </a:r>
            <a:br>
              <a:rPr lang="de-DE" sz="2000" noProof="0" dirty="0"/>
            </a:br>
            <a:r>
              <a:rPr lang="de-DE" sz="2000" noProof="0" dirty="0"/>
              <a:t>(außer für Gravitation)</a:t>
            </a:r>
          </a:p>
          <a:p>
            <a:endParaRPr lang="de-DE" sz="2200" noProof="0" dirty="0"/>
          </a:p>
        </p:txBody>
      </p:sp>
      <p:sp>
        <p:nvSpPr>
          <p:cNvPr id="7" name="Datumsplatzhalter 6"/>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grpSp>
        <p:nvGrpSpPr>
          <p:cNvPr id="12" name="Gruppieren 15"/>
          <p:cNvGrpSpPr/>
          <p:nvPr/>
        </p:nvGrpSpPr>
        <p:grpSpPr>
          <a:xfrm>
            <a:off x="6228184" y="258697"/>
            <a:ext cx="2592288" cy="1370103"/>
            <a:chOff x="6228184" y="260648"/>
            <a:chExt cx="2592288" cy="1800200"/>
          </a:xfrm>
        </p:grpSpPr>
        <p:sp>
          <p:nvSpPr>
            <p:cNvPr id="13" name="Abgerundetes Rechteck 12"/>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Tree>
    <p:extLst>
      <p:ext uri="{BB962C8B-B14F-4D97-AF65-F5344CB8AC3E}">
        <p14:creationId xmlns:p14="http://schemas.microsoft.com/office/powerpoint/2010/main" val="2180564903"/>
      </p:ext>
    </p:extLst>
  </p:cSld>
  <p:clrMapOvr>
    <a:masterClrMapping/>
  </p:clrMapOvr>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Spekulationen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104</a:t>
            </a:fld>
            <a:endParaRPr lang="de-DE"/>
          </a:p>
        </p:txBody>
      </p:sp>
      <p:sp>
        <p:nvSpPr>
          <p:cNvPr id="4" name="Textplatzhalter 3"/>
          <p:cNvSpPr>
            <a:spLocks noGrp="1"/>
          </p:cNvSpPr>
          <p:nvPr>
            <p:ph type="body" idx="1"/>
          </p:nvPr>
        </p:nvSpPr>
        <p:spPr/>
        <p:txBody>
          <a:bodyPr/>
          <a:lstStyle/>
          <a:p>
            <a:r>
              <a:rPr lang="de-DE" noProof="0" dirty="0"/>
              <a:t>Zusätzliche Dimensionen für Gravitation könnten die Kräfte „vereinigen“</a:t>
            </a:r>
          </a:p>
          <a:p>
            <a:endParaRPr lang="de-DE" noProof="0" dirty="0"/>
          </a:p>
        </p:txBody>
      </p:sp>
      <p:sp>
        <p:nvSpPr>
          <p:cNvPr id="6" name="Datumsplatzhalter 5"/>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2501" y="2665122"/>
            <a:ext cx="4937691" cy="3456384"/>
          </a:xfrm>
          <a:prstGeom prst="rect">
            <a:avLst/>
          </a:prstGeom>
        </p:spPr>
      </p:pic>
      <p:cxnSp>
        <p:nvCxnSpPr>
          <p:cNvPr id="9" name="Gerader Verbinder 8"/>
          <p:cNvCxnSpPr/>
          <p:nvPr/>
        </p:nvCxnSpPr>
        <p:spPr>
          <a:xfrm>
            <a:off x="2154589" y="4077072"/>
            <a:ext cx="2808312" cy="1440160"/>
          </a:xfrm>
          <a:prstGeom prst="line">
            <a:avLst/>
          </a:prstGeom>
          <a:ln w="15875">
            <a:solidFill>
              <a:srgbClr val="FFC000"/>
            </a:solidFill>
            <a:prstDash val="lgDash"/>
          </a:ln>
        </p:spPr>
        <p:style>
          <a:lnRef idx="1">
            <a:schemeClr val="accent1"/>
          </a:lnRef>
          <a:fillRef idx="0">
            <a:schemeClr val="accent1"/>
          </a:fillRef>
          <a:effectRef idx="0">
            <a:schemeClr val="accent1"/>
          </a:effectRef>
          <a:fontRef idx="minor">
            <a:schemeClr val="tx1"/>
          </a:fontRef>
        </p:style>
      </p:cxnSp>
      <p:sp>
        <p:nvSpPr>
          <p:cNvPr id="13" name="Textfeld 12"/>
          <p:cNvSpPr txBox="1"/>
          <p:nvPr/>
        </p:nvSpPr>
        <p:spPr>
          <a:xfrm>
            <a:off x="4330126" y="4599662"/>
            <a:ext cx="1728192" cy="646331"/>
          </a:xfrm>
          <a:prstGeom prst="rect">
            <a:avLst/>
          </a:prstGeom>
          <a:noFill/>
        </p:spPr>
        <p:txBody>
          <a:bodyPr wrap="square" rtlCol="0">
            <a:spAutoFit/>
          </a:bodyPr>
          <a:lstStyle/>
          <a:p>
            <a:r>
              <a:rPr lang="de-DE" sz="1200">
                <a:solidFill>
                  <a:srgbClr val="FFC000"/>
                </a:solidFill>
              </a:rPr>
              <a:t>Gravitationskraft für 4 zusätzliche Dimensionen unterhalb 10 </a:t>
            </a:r>
            <a:r>
              <a:rPr lang="de-DE" sz="1200" err="1">
                <a:solidFill>
                  <a:srgbClr val="FFC000"/>
                </a:solidFill>
              </a:rPr>
              <a:t>fm</a:t>
            </a:r>
            <a:endParaRPr lang="de-DE" sz="1200">
              <a:solidFill>
                <a:srgbClr val="FFC000"/>
              </a:solidFill>
            </a:endParaRPr>
          </a:p>
        </p:txBody>
      </p:sp>
      <p:pic>
        <p:nvPicPr>
          <p:cNvPr id="14" name="Picture 2" descr="https://briankoberlein.com/wp-content/uploads/11c.gif"/>
          <p:cNvPicPr>
            <a:picLocks noChangeAspect="1" noChangeArrowheads="1"/>
          </p:cNvPicPr>
          <p:nvPr/>
        </p:nvPicPr>
        <p:blipFill>
          <a:blip r:embed="rId3" cstate="print"/>
          <a:srcRect/>
          <a:stretch>
            <a:fillRect/>
          </a:stretch>
        </p:blipFill>
        <p:spPr bwMode="auto">
          <a:xfrm>
            <a:off x="6459573" y="2807107"/>
            <a:ext cx="2411760" cy="2782133"/>
          </a:xfrm>
          <a:prstGeom prst="rect">
            <a:avLst/>
          </a:prstGeom>
          <a:noFill/>
        </p:spPr>
      </p:pic>
    </p:spTree>
    <p:extLst>
      <p:ext uri="{BB962C8B-B14F-4D97-AF65-F5344CB8AC3E}">
        <p14:creationId xmlns:p14="http://schemas.microsoft.com/office/powerpoint/2010/main" val="1646237820"/>
      </p:ext>
    </p:extLst>
  </p:cSld>
  <p:clrMapOvr>
    <a:masterClrMapping/>
  </p:clrMapOvr>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30F12225-0402-41DC-A4B0-DC2EC40D24C1}"/>
              </a:ext>
            </a:extLst>
          </p:cNvPr>
          <p:cNvSpPr>
            <a:spLocks noGrp="1"/>
          </p:cNvSpPr>
          <p:nvPr>
            <p:ph type="title"/>
          </p:nvPr>
        </p:nvSpPr>
        <p:spPr/>
        <p:txBody>
          <a:bodyPr/>
          <a:lstStyle/>
          <a:p>
            <a:r>
              <a:rPr lang="de-DE" dirty="0"/>
              <a:t>Zustandsmischung</a:t>
            </a:r>
          </a:p>
        </p:txBody>
      </p:sp>
      <p:sp>
        <p:nvSpPr>
          <p:cNvPr id="3" name="Foliennummernplatzhalter 2">
            <a:extLst>
              <a:ext uri="{FF2B5EF4-FFF2-40B4-BE49-F238E27FC236}">
                <a16:creationId xmlns:a16="http://schemas.microsoft.com/office/drawing/2014/main" xmlns="" id="{5CDA0E69-6944-47F5-8D38-27C1101389DB}"/>
              </a:ext>
            </a:extLst>
          </p:cNvPr>
          <p:cNvSpPr>
            <a:spLocks noGrp="1"/>
          </p:cNvSpPr>
          <p:nvPr>
            <p:ph type="sldNum" sz="quarter" idx="12"/>
          </p:nvPr>
        </p:nvSpPr>
        <p:spPr/>
        <p:txBody>
          <a:bodyPr/>
          <a:lstStyle/>
          <a:p>
            <a:fld id="{13EBA283-81CD-428D-9703-4AE41BDC50AA}" type="slidenum">
              <a:rPr lang="de-DE" smtClean="0"/>
              <a:pPr/>
              <a:t>105</a:t>
            </a:fld>
            <a:endParaRPr lang="de-DE"/>
          </a:p>
        </p:txBody>
      </p:sp>
      <p:sp>
        <p:nvSpPr>
          <p:cNvPr id="4" name="Textplatzhalter 3">
            <a:extLst>
              <a:ext uri="{FF2B5EF4-FFF2-40B4-BE49-F238E27FC236}">
                <a16:creationId xmlns:a16="http://schemas.microsoft.com/office/drawing/2014/main" xmlns="" id="{360D4778-7792-48C2-B6C9-CE57F8085BBA}"/>
              </a:ext>
            </a:extLst>
          </p:cNvPr>
          <p:cNvSpPr>
            <a:spLocks noGrp="1"/>
          </p:cNvSpPr>
          <p:nvPr>
            <p:ph type="body" idx="1"/>
          </p:nvPr>
        </p:nvSpPr>
        <p:spPr/>
        <p:txBody>
          <a:bodyPr/>
          <a:lstStyle/>
          <a:p>
            <a:r>
              <a:rPr lang="de-DE" sz="2000" dirty="0"/>
              <a:t>Umwandlungen nur innerhalb der </a:t>
            </a:r>
            <a:r>
              <a:rPr lang="de-DE" sz="2000" dirty="0" err="1"/>
              <a:t>Multipletts</a:t>
            </a:r>
            <a:r>
              <a:rPr lang="de-DE" sz="2000" dirty="0"/>
              <a:t> möglich</a:t>
            </a:r>
          </a:p>
          <a:p>
            <a:r>
              <a:rPr lang="de-DE" sz="2000" dirty="0" err="1"/>
              <a:t>Multipletts</a:t>
            </a:r>
            <a:r>
              <a:rPr lang="de-DE" sz="2000" dirty="0"/>
              <a:t> sind für Massen (bzw. starke) Eigenzustände definiert</a:t>
            </a:r>
          </a:p>
          <a:p>
            <a:r>
              <a:rPr lang="de-DE" sz="2000" b="1" dirty="0"/>
              <a:t>Aber:</a:t>
            </a:r>
            <a:r>
              <a:rPr lang="de-DE" sz="2000" dirty="0"/>
              <a:t> Die Masseneigenzustände von Quarks sind </a:t>
            </a:r>
            <a:r>
              <a:rPr lang="de-DE" sz="2000" b="1" dirty="0"/>
              <a:t>nicht</a:t>
            </a:r>
            <a:r>
              <a:rPr lang="de-DE" sz="2000" dirty="0"/>
              <a:t> identisch mit den schwachen Eigenzuständen!</a:t>
            </a:r>
          </a:p>
          <a:p>
            <a:pPr marL="0" indent="0">
              <a:buNone/>
            </a:pPr>
            <a:r>
              <a:rPr lang="de-DE" sz="2000" dirty="0"/>
              <a:t> </a:t>
            </a:r>
          </a:p>
        </p:txBody>
      </p:sp>
      <p:sp>
        <p:nvSpPr>
          <p:cNvPr id="5" name="Datumsplatzhalter 4">
            <a:extLst>
              <a:ext uri="{FF2B5EF4-FFF2-40B4-BE49-F238E27FC236}">
                <a16:creationId xmlns:a16="http://schemas.microsoft.com/office/drawing/2014/main" xmlns="" id="{3C0ACEB5-26BF-43AC-BE22-C67789851F22}"/>
              </a:ext>
            </a:extLst>
          </p:cNvPr>
          <p:cNvSpPr>
            <a:spLocks noGrp="1"/>
          </p:cNvSpPr>
          <p:nvPr>
            <p:ph type="dt" sz="half" idx="2"/>
          </p:nvPr>
        </p:nvSpPr>
        <p:spPr/>
        <p:txBody>
          <a:bodyPr/>
          <a:lstStyle/>
          <a:p>
            <a:r>
              <a:rPr lang="de-DE"/>
              <a:t>29.11.2017</a:t>
            </a:r>
          </a:p>
        </p:txBody>
      </p:sp>
      <p:sp>
        <p:nvSpPr>
          <p:cNvPr id="6" name="Fußzeilenplatzhalter 5">
            <a:extLst>
              <a:ext uri="{FF2B5EF4-FFF2-40B4-BE49-F238E27FC236}">
                <a16:creationId xmlns:a16="http://schemas.microsoft.com/office/drawing/2014/main" xmlns="" id="{F1440197-8D39-4676-B54D-05953D78B663}"/>
              </a:ext>
            </a:extLst>
          </p:cNvPr>
          <p:cNvSpPr>
            <a:spLocks noGrp="1"/>
          </p:cNvSpPr>
          <p:nvPr>
            <p:ph type="ftr" sz="quarter" idx="3"/>
          </p:nvPr>
        </p:nvSpPr>
        <p:spPr/>
        <p:txBody>
          <a:bodyPr/>
          <a:lstStyle/>
          <a:p>
            <a:r>
              <a:rPr lang="de-DE"/>
              <a:t>Forschung trifft Schule - Lehrerfortbildung Teilchenphysik - Meißen</a:t>
            </a:r>
            <a:endParaRPr lang="de-DE" dirty="0"/>
          </a:p>
        </p:txBody>
      </p:sp>
      <mc:AlternateContent xmlns:mc="http://schemas.openxmlformats.org/markup-compatibility/2006" xmlns:a14="http://schemas.microsoft.com/office/drawing/2010/main">
        <mc:Choice Requires="a14">
          <p:sp>
            <p:nvSpPr>
              <p:cNvPr id="7" name="Textfeld 6">
                <a:extLst>
                  <a:ext uri="{FF2B5EF4-FFF2-40B4-BE49-F238E27FC236}">
                    <a16:creationId xmlns:a16="http://schemas.microsoft.com/office/drawing/2014/main" xmlns="" id="{DFF1C363-9519-4E1A-964A-5891ED190572}"/>
                  </a:ext>
                </a:extLst>
              </p:cNvPr>
              <p:cNvSpPr txBox="1"/>
              <p:nvPr/>
            </p:nvSpPr>
            <p:spPr>
              <a:xfrm>
                <a:off x="2104174" y="4221088"/>
                <a:ext cx="4130298" cy="1070165"/>
              </a:xfrm>
              <a:prstGeom prst="rect">
                <a:avLst/>
              </a:prstGeom>
              <a:noFill/>
            </p:spPr>
            <p:txBody>
              <a:bodyPr wrap="none" lIns="0" tIns="0" rIns="0" bIns="0" rtlCol="0">
                <a:spAutoFit/>
              </a:bodyPr>
              <a:lstStyle/>
              <a:p>
                <a:pPr>
                  <a:lnSpc>
                    <a:spcPct val="90000"/>
                  </a:lnSpc>
                  <a:spcBef>
                    <a:spcPts val="1000"/>
                  </a:spcBef>
                  <a:buClr>
                    <a:srgbClr val="CCCC00"/>
                  </a:buClr>
                  <a:buSzPct val="90000"/>
                </a:pPr>
                <a14:m>
                  <m:oMathPara xmlns:m="http://schemas.openxmlformats.org/officeDocument/2006/math">
                    <m:oMathParaPr>
                      <m:jc m:val="centerGroup"/>
                    </m:oMathParaPr>
                    <m:oMath xmlns:m="http://schemas.openxmlformats.org/officeDocument/2006/math">
                      <m:d>
                        <m:dPr>
                          <m:ctrlPr>
                            <a:rPr lang="de-DE" sz="2400" i="1" smtClean="0">
                              <a:solidFill>
                                <a:srgbClr val="013476"/>
                              </a:solidFill>
                              <a:latin typeface="Cambria Math" panose="02040503050406030204" pitchFamily="18" charset="0"/>
                            </a:rPr>
                          </m:ctrlPr>
                        </m:dPr>
                        <m:e>
                          <m:m>
                            <m:mPr>
                              <m:mcs>
                                <m:mc>
                                  <m:mcPr>
                                    <m:count m:val="1"/>
                                    <m:mcJc m:val="center"/>
                                  </m:mcPr>
                                </m:mc>
                              </m:mcs>
                              <m:ctrlPr>
                                <a:rPr lang="de-DE" sz="2400" i="1" smtClean="0">
                                  <a:solidFill>
                                    <a:srgbClr val="013476"/>
                                  </a:solidFill>
                                  <a:latin typeface="Cambria Math" panose="02040503050406030204" pitchFamily="18" charset="0"/>
                                </a:rPr>
                              </m:ctrlPr>
                            </m:mPr>
                            <m:mr>
                              <m:e>
                                <m:r>
                                  <m:rPr>
                                    <m:brk m:alnAt="7"/>
                                  </m:rPr>
                                  <a:rPr lang="de-DE" sz="2400" b="0" i="1" smtClean="0">
                                    <a:solidFill>
                                      <a:srgbClr val="013476"/>
                                    </a:solidFill>
                                    <a:latin typeface="Cambria Math" panose="02040503050406030204" pitchFamily="18" charset="0"/>
                                  </a:rPr>
                                  <m:t>𝑑</m:t>
                                </m:r>
                                <m:r>
                                  <a:rPr lang="de-DE" sz="2400" b="0" i="1" smtClean="0">
                                    <a:solidFill>
                                      <a:srgbClr val="013476"/>
                                    </a:solidFill>
                                    <a:latin typeface="Cambria Math" panose="02040503050406030204" pitchFamily="18" charset="0"/>
                                  </a:rPr>
                                  <m:t>′</m:t>
                                </m:r>
                              </m:e>
                            </m:mr>
                            <m:mr>
                              <m:e>
                                <m:r>
                                  <a:rPr lang="de-DE" sz="2400" b="0" i="1" smtClean="0">
                                    <a:solidFill>
                                      <a:srgbClr val="013476"/>
                                    </a:solidFill>
                                    <a:latin typeface="Cambria Math" panose="02040503050406030204" pitchFamily="18" charset="0"/>
                                  </a:rPr>
                                  <m:t>𝑠</m:t>
                                </m:r>
                                <m:r>
                                  <a:rPr lang="de-DE" sz="2400" b="0" i="1" smtClean="0">
                                    <a:solidFill>
                                      <a:srgbClr val="013476"/>
                                    </a:solidFill>
                                    <a:latin typeface="Cambria Math" panose="02040503050406030204" pitchFamily="18" charset="0"/>
                                  </a:rPr>
                                  <m:t>′</m:t>
                                </m:r>
                              </m:e>
                            </m:mr>
                            <m:mr>
                              <m:e>
                                <m:r>
                                  <a:rPr lang="de-DE" sz="2400" b="0" i="1" smtClean="0">
                                    <a:solidFill>
                                      <a:srgbClr val="013476"/>
                                    </a:solidFill>
                                    <a:latin typeface="Cambria Math" panose="02040503050406030204" pitchFamily="18" charset="0"/>
                                  </a:rPr>
                                  <m:t>𝑏</m:t>
                                </m:r>
                                <m:r>
                                  <a:rPr lang="de-DE" sz="2400" b="0" i="1" smtClean="0">
                                    <a:solidFill>
                                      <a:srgbClr val="013476"/>
                                    </a:solidFill>
                                    <a:latin typeface="Cambria Math" panose="02040503050406030204" pitchFamily="18" charset="0"/>
                                  </a:rPr>
                                  <m:t>′</m:t>
                                </m:r>
                              </m:e>
                            </m:mr>
                          </m:m>
                        </m:e>
                      </m:d>
                      <m:r>
                        <a:rPr lang="de-DE" sz="2400" b="0" i="1" smtClean="0">
                          <a:solidFill>
                            <a:srgbClr val="013476"/>
                          </a:solidFill>
                          <a:latin typeface="Cambria Math" panose="02040503050406030204" pitchFamily="18" charset="0"/>
                        </a:rPr>
                        <m:t>=</m:t>
                      </m:r>
                      <m:d>
                        <m:dPr>
                          <m:ctrlPr>
                            <a:rPr lang="de-DE" sz="2400" i="1" smtClean="0">
                              <a:solidFill>
                                <a:srgbClr val="013476"/>
                              </a:solidFill>
                              <a:latin typeface="Cambria Math" panose="02040503050406030204" pitchFamily="18" charset="0"/>
                            </a:rPr>
                          </m:ctrlPr>
                        </m:dPr>
                        <m:e>
                          <m:m>
                            <m:mPr>
                              <m:mcs>
                                <m:mc>
                                  <m:mcPr>
                                    <m:count m:val="3"/>
                                    <m:mcJc m:val="center"/>
                                  </m:mcPr>
                                </m:mc>
                              </m:mcs>
                              <m:ctrlPr>
                                <a:rPr lang="de-DE" sz="2400" i="1" smtClean="0">
                                  <a:solidFill>
                                    <a:srgbClr val="013476"/>
                                  </a:solidFill>
                                  <a:latin typeface="Cambria Math" panose="02040503050406030204" pitchFamily="18" charset="0"/>
                                </a:rPr>
                              </m:ctrlPr>
                            </m:mPr>
                            <m:mr>
                              <m:e>
                                <m:sSub>
                                  <m:sSubPr>
                                    <m:ctrlPr>
                                      <a:rPr lang="de-DE" sz="2400" i="1" smtClean="0">
                                        <a:solidFill>
                                          <a:srgbClr val="013476"/>
                                        </a:solidFill>
                                        <a:latin typeface="Cambria Math" panose="02040503050406030204" pitchFamily="18" charset="0"/>
                                      </a:rPr>
                                    </m:ctrlPr>
                                  </m:sSubPr>
                                  <m:e>
                                    <m:r>
                                      <a:rPr lang="de-DE" sz="2400" b="0" i="1" smtClean="0">
                                        <a:solidFill>
                                          <a:srgbClr val="013476"/>
                                        </a:solidFill>
                                        <a:latin typeface="Cambria Math" panose="02040503050406030204" pitchFamily="18" charset="0"/>
                                      </a:rPr>
                                      <m:t>𝑉</m:t>
                                    </m:r>
                                  </m:e>
                                  <m:sub>
                                    <m:r>
                                      <a:rPr lang="de-DE" sz="2400" b="0" i="1" smtClean="0">
                                        <a:solidFill>
                                          <a:srgbClr val="013476"/>
                                        </a:solidFill>
                                        <a:latin typeface="Cambria Math" panose="02040503050406030204" pitchFamily="18" charset="0"/>
                                      </a:rPr>
                                      <m:t>𝑢𝑑</m:t>
                                    </m:r>
                                  </m:sub>
                                </m:sSub>
                              </m:e>
                              <m:e>
                                <m:sSub>
                                  <m:sSubPr>
                                    <m:ctrlPr>
                                      <a:rPr lang="de-DE" sz="2400" i="1">
                                        <a:solidFill>
                                          <a:srgbClr val="013476"/>
                                        </a:solidFill>
                                        <a:latin typeface="Cambria Math" panose="02040503050406030204" pitchFamily="18" charset="0"/>
                                      </a:rPr>
                                    </m:ctrlPr>
                                  </m:sSubPr>
                                  <m:e>
                                    <m:r>
                                      <a:rPr lang="de-DE" sz="2400" i="1">
                                        <a:solidFill>
                                          <a:srgbClr val="013476"/>
                                        </a:solidFill>
                                        <a:latin typeface="Cambria Math" panose="02040503050406030204" pitchFamily="18" charset="0"/>
                                      </a:rPr>
                                      <m:t>𝑉</m:t>
                                    </m:r>
                                  </m:e>
                                  <m:sub>
                                    <m:r>
                                      <a:rPr lang="de-DE" sz="2400" i="1">
                                        <a:solidFill>
                                          <a:srgbClr val="013476"/>
                                        </a:solidFill>
                                        <a:latin typeface="Cambria Math" panose="02040503050406030204" pitchFamily="18" charset="0"/>
                                      </a:rPr>
                                      <m:t>𝑢</m:t>
                                    </m:r>
                                    <m:r>
                                      <a:rPr lang="de-DE" sz="2400" b="0" i="1" smtClean="0">
                                        <a:solidFill>
                                          <a:srgbClr val="013476"/>
                                        </a:solidFill>
                                        <a:latin typeface="Cambria Math" panose="02040503050406030204" pitchFamily="18" charset="0"/>
                                      </a:rPr>
                                      <m:t>𝑠</m:t>
                                    </m:r>
                                  </m:sub>
                                </m:sSub>
                              </m:e>
                              <m:e>
                                <m:sSub>
                                  <m:sSubPr>
                                    <m:ctrlPr>
                                      <a:rPr lang="de-DE" sz="2400" i="1">
                                        <a:solidFill>
                                          <a:srgbClr val="013476"/>
                                        </a:solidFill>
                                        <a:latin typeface="Cambria Math" panose="02040503050406030204" pitchFamily="18" charset="0"/>
                                      </a:rPr>
                                    </m:ctrlPr>
                                  </m:sSubPr>
                                  <m:e>
                                    <m:r>
                                      <a:rPr lang="de-DE" sz="2400" i="1">
                                        <a:solidFill>
                                          <a:srgbClr val="013476"/>
                                        </a:solidFill>
                                        <a:latin typeface="Cambria Math" panose="02040503050406030204" pitchFamily="18" charset="0"/>
                                      </a:rPr>
                                      <m:t>𝑉</m:t>
                                    </m:r>
                                  </m:e>
                                  <m:sub>
                                    <m:r>
                                      <a:rPr lang="de-DE" sz="2400" i="1">
                                        <a:solidFill>
                                          <a:srgbClr val="013476"/>
                                        </a:solidFill>
                                        <a:latin typeface="Cambria Math" panose="02040503050406030204" pitchFamily="18" charset="0"/>
                                      </a:rPr>
                                      <m:t>𝑢</m:t>
                                    </m:r>
                                    <m:r>
                                      <a:rPr lang="de-DE" sz="2400" b="0" i="1" smtClean="0">
                                        <a:solidFill>
                                          <a:srgbClr val="013476"/>
                                        </a:solidFill>
                                        <a:latin typeface="Cambria Math" panose="02040503050406030204" pitchFamily="18" charset="0"/>
                                      </a:rPr>
                                      <m:t>𝑏</m:t>
                                    </m:r>
                                  </m:sub>
                                </m:sSub>
                              </m:e>
                            </m:mr>
                            <m:mr>
                              <m:e>
                                <m:sSub>
                                  <m:sSubPr>
                                    <m:ctrlPr>
                                      <a:rPr lang="de-DE" sz="2400" i="1">
                                        <a:solidFill>
                                          <a:srgbClr val="013476"/>
                                        </a:solidFill>
                                        <a:latin typeface="Cambria Math" panose="02040503050406030204" pitchFamily="18" charset="0"/>
                                      </a:rPr>
                                    </m:ctrlPr>
                                  </m:sSubPr>
                                  <m:e>
                                    <m:r>
                                      <a:rPr lang="de-DE" sz="2400" i="1">
                                        <a:solidFill>
                                          <a:srgbClr val="013476"/>
                                        </a:solidFill>
                                        <a:latin typeface="Cambria Math" panose="02040503050406030204" pitchFamily="18" charset="0"/>
                                      </a:rPr>
                                      <m:t>𝑉</m:t>
                                    </m:r>
                                  </m:e>
                                  <m:sub>
                                    <m:r>
                                      <a:rPr lang="de-DE" sz="2400" b="0" i="1" smtClean="0">
                                        <a:solidFill>
                                          <a:srgbClr val="013476"/>
                                        </a:solidFill>
                                        <a:latin typeface="Cambria Math" panose="02040503050406030204" pitchFamily="18" charset="0"/>
                                      </a:rPr>
                                      <m:t>𝑐𝑑</m:t>
                                    </m:r>
                                  </m:sub>
                                </m:sSub>
                              </m:e>
                              <m:e>
                                <m:sSub>
                                  <m:sSubPr>
                                    <m:ctrlPr>
                                      <a:rPr lang="de-DE" sz="2400" i="1">
                                        <a:solidFill>
                                          <a:srgbClr val="013476"/>
                                        </a:solidFill>
                                        <a:latin typeface="Cambria Math" panose="02040503050406030204" pitchFamily="18" charset="0"/>
                                      </a:rPr>
                                    </m:ctrlPr>
                                  </m:sSubPr>
                                  <m:e>
                                    <m:r>
                                      <a:rPr lang="de-DE" sz="2400" i="1">
                                        <a:solidFill>
                                          <a:srgbClr val="013476"/>
                                        </a:solidFill>
                                        <a:latin typeface="Cambria Math" panose="02040503050406030204" pitchFamily="18" charset="0"/>
                                      </a:rPr>
                                      <m:t>𝑉</m:t>
                                    </m:r>
                                  </m:e>
                                  <m:sub>
                                    <m:r>
                                      <a:rPr lang="de-DE" sz="2400" b="0" i="1" smtClean="0">
                                        <a:solidFill>
                                          <a:srgbClr val="013476"/>
                                        </a:solidFill>
                                        <a:latin typeface="Cambria Math" panose="02040503050406030204" pitchFamily="18" charset="0"/>
                                      </a:rPr>
                                      <m:t>𝑐𝑠</m:t>
                                    </m:r>
                                  </m:sub>
                                </m:sSub>
                              </m:e>
                              <m:e>
                                <m:sSub>
                                  <m:sSubPr>
                                    <m:ctrlPr>
                                      <a:rPr lang="de-DE" sz="2400" i="1">
                                        <a:solidFill>
                                          <a:srgbClr val="013476"/>
                                        </a:solidFill>
                                        <a:latin typeface="Cambria Math" panose="02040503050406030204" pitchFamily="18" charset="0"/>
                                      </a:rPr>
                                    </m:ctrlPr>
                                  </m:sSubPr>
                                  <m:e>
                                    <m:r>
                                      <a:rPr lang="de-DE" sz="2400" i="1">
                                        <a:solidFill>
                                          <a:srgbClr val="013476"/>
                                        </a:solidFill>
                                        <a:latin typeface="Cambria Math" panose="02040503050406030204" pitchFamily="18" charset="0"/>
                                      </a:rPr>
                                      <m:t>𝑉</m:t>
                                    </m:r>
                                  </m:e>
                                  <m:sub>
                                    <m:r>
                                      <a:rPr lang="de-DE" sz="2400" b="0" i="1" smtClean="0">
                                        <a:solidFill>
                                          <a:srgbClr val="013476"/>
                                        </a:solidFill>
                                        <a:latin typeface="Cambria Math" panose="02040503050406030204" pitchFamily="18" charset="0"/>
                                      </a:rPr>
                                      <m:t>𝑐𝑏</m:t>
                                    </m:r>
                                  </m:sub>
                                </m:sSub>
                              </m:e>
                            </m:mr>
                            <m:mr>
                              <m:e>
                                <m:sSub>
                                  <m:sSubPr>
                                    <m:ctrlPr>
                                      <a:rPr lang="de-DE" sz="2400" i="1">
                                        <a:solidFill>
                                          <a:srgbClr val="013476"/>
                                        </a:solidFill>
                                        <a:latin typeface="Cambria Math" panose="02040503050406030204" pitchFamily="18" charset="0"/>
                                      </a:rPr>
                                    </m:ctrlPr>
                                  </m:sSubPr>
                                  <m:e>
                                    <m:r>
                                      <a:rPr lang="de-DE" sz="2400" i="1">
                                        <a:solidFill>
                                          <a:srgbClr val="013476"/>
                                        </a:solidFill>
                                        <a:latin typeface="Cambria Math" panose="02040503050406030204" pitchFamily="18" charset="0"/>
                                      </a:rPr>
                                      <m:t>𝑉</m:t>
                                    </m:r>
                                  </m:e>
                                  <m:sub>
                                    <m:r>
                                      <a:rPr lang="de-DE" sz="2400" b="0" i="1" smtClean="0">
                                        <a:solidFill>
                                          <a:srgbClr val="013476"/>
                                        </a:solidFill>
                                        <a:latin typeface="Cambria Math" panose="02040503050406030204" pitchFamily="18" charset="0"/>
                                      </a:rPr>
                                      <m:t>𝑡𝑑</m:t>
                                    </m:r>
                                  </m:sub>
                                </m:sSub>
                              </m:e>
                              <m:e>
                                <m:sSub>
                                  <m:sSubPr>
                                    <m:ctrlPr>
                                      <a:rPr lang="de-DE" sz="2400" i="1">
                                        <a:solidFill>
                                          <a:srgbClr val="013476"/>
                                        </a:solidFill>
                                        <a:latin typeface="Cambria Math" panose="02040503050406030204" pitchFamily="18" charset="0"/>
                                      </a:rPr>
                                    </m:ctrlPr>
                                  </m:sSubPr>
                                  <m:e>
                                    <m:r>
                                      <a:rPr lang="de-DE" sz="2400" i="1">
                                        <a:solidFill>
                                          <a:srgbClr val="013476"/>
                                        </a:solidFill>
                                        <a:latin typeface="Cambria Math" panose="02040503050406030204" pitchFamily="18" charset="0"/>
                                      </a:rPr>
                                      <m:t>𝑉</m:t>
                                    </m:r>
                                  </m:e>
                                  <m:sub>
                                    <m:r>
                                      <a:rPr lang="de-DE" sz="2400" b="0" i="1" smtClean="0">
                                        <a:solidFill>
                                          <a:srgbClr val="013476"/>
                                        </a:solidFill>
                                        <a:latin typeface="Cambria Math" panose="02040503050406030204" pitchFamily="18" charset="0"/>
                                      </a:rPr>
                                      <m:t>𝑡</m:t>
                                    </m:r>
                                    <m:r>
                                      <a:rPr lang="de-DE" sz="2400" i="1">
                                        <a:solidFill>
                                          <a:srgbClr val="013476"/>
                                        </a:solidFill>
                                        <a:latin typeface="Cambria Math" panose="02040503050406030204" pitchFamily="18" charset="0"/>
                                      </a:rPr>
                                      <m:t>𝑠</m:t>
                                    </m:r>
                                  </m:sub>
                                </m:sSub>
                              </m:e>
                              <m:e>
                                <m:sSub>
                                  <m:sSubPr>
                                    <m:ctrlPr>
                                      <a:rPr lang="de-DE" sz="2400" i="1">
                                        <a:solidFill>
                                          <a:srgbClr val="013476"/>
                                        </a:solidFill>
                                        <a:latin typeface="Cambria Math" panose="02040503050406030204" pitchFamily="18" charset="0"/>
                                      </a:rPr>
                                    </m:ctrlPr>
                                  </m:sSubPr>
                                  <m:e>
                                    <m:r>
                                      <a:rPr lang="de-DE" sz="2400" i="1">
                                        <a:solidFill>
                                          <a:srgbClr val="013476"/>
                                        </a:solidFill>
                                        <a:latin typeface="Cambria Math" panose="02040503050406030204" pitchFamily="18" charset="0"/>
                                      </a:rPr>
                                      <m:t>𝑉</m:t>
                                    </m:r>
                                  </m:e>
                                  <m:sub>
                                    <m:r>
                                      <a:rPr lang="de-DE" sz="2400" b="0" i="1" smtClean="0">
                                        <a:solidFill>
                                          <a:srgbClr val="013476"/>
                                        </a:solidFill>
                                        <a:latin typeface="Cambria Math" panose="02040503050406030204" pitchFamily="18" charset="0"/>
                                      </a:rPr>
                                      <m:t>𝑡𝑏</m:t>
                                    </m:r>
                                  </m:sub>
                                </m:sSub>
                              </m:e>
                            </m:mr>
                          </m:m>
                        </m:e>
                      </m:d>
                      <m:d>
                        <m:dPr>
                          <m:ctrlPr>
                            <a:rPr lang="de-DE" sz="2400" i="1" smtClean="0">
                              <a:solidFill>
                                <a:srgbClr val="013476"/>
                              </a:solidFill>
                              <a:latin typeface="Cambria Math" panose="02040503050406030204" pitchFamily="18" charset="0"/>
                            </a:rPr>
                          </m:ctrlPr>
                        </m:dPr>
                        <m:e>
                          <m:m>
                            <m:mPr>
                              <m:mcs>
                                <m:mc>
                                  <m:mcPr>
                                    <m:count m:val="1"/>
                                    <m:mcJc m:val="center"/>
                                  </m:mcPr>
                                </m:mc>
                              </m:mcs>
                              <m:ctrlPr>
                                <a:rPr lang="de-DE" sz="2400" i="1" smtClean="0">
                                  <a:solidFill>
                                    <a:srgbClr val="013476"/>
                                  </a:solidFill>
                                  <a:latin typeface="Cambria Math" panose="02040503050406030204" pitchFamily="18" charset="0"/>
                                </a:rPr>
                              </m:ctrlPr>
                            </m:mPr>
                            <m:mr>
                              <m:e>
                                <m:r>
                                  <m:rPr>
                                    <m:brk m:alnAt="7"/>
                                  </m:rPr>
                                  <a:rPr lang="de-DE" sz="2400" b="0" i="1" smtClean="0">
                                    <a:solidFill>
                                      <a:srgbClr val="013476"/>
                                    </a:solidFill>
                                    <a:latin typeface="Cambria Math" panose="02040503050406030204" pitchFamily="18" charset="0"/>
                                  </a:rPr>
                                  <m:t>𝑑</m:t>
                                </m:r>
                              </m:e>
                            </m:mr>
                            <m:mr>
                              <m:e>
                                <m:r>
                                  <a:rPr lang="de-DE" sz="2400" b="0" i="1" smtClean="0">
                                    <a:solidFill>
                                      <a:srgbClr val="013476"/>
                                    </a:solidFill>
                                    <a:latin typeface="Cambria Math" panose="02040503050406030204" pitchFamily="18" charset="0"/>
                                  </a:rPr>
                                  <m:t>𝑠</m:t>
                                </m:r>
                              </m:e>
                            </m:mr>
                            <m:mr>
                              <m:e>
                                <m:r>
                                  <a:rPr lang="de-DE" sz="2400" b="0" i="1" smtClean="0">
                                    <a:solidFill>
                                      <a:srgbClr val="013476"/>
                                    </a:solidFill>
                                    <a:latin typeface="Cambria Math" panose="02040503050406030204" pitchFamily="18" charset="0"/>
                                  </a:rPr>
                                  <m:t>𝑏</m:t>
                                </m:r>
                              </m:e>
                            </m:mr>
                          </m:m>
                        </m:e>
                      </m:d>
                    </m:oMath>
                  </m:oMathPara>
                </a14:m>
                <a:endParaRPr lang="de-DE" sz="2400" dirty="0">
                  <a:solidFill>
                    <a:srgbClr val="013476"/>
                  </a:solidFill>
                  <a:latin typeface="Arial Narrow" panose="020B0606020202030204" pitchFamily="34" charset="0"/>
                </a:endParaRPr>
              </a:p>
            </p:txBody>
          </p:sp>
        </mc:Choice>
        <mc:Fallback xmlns="">
          <p:sp>
            <p:nvSpPr>
              <p:cNvPr id="7" name="Textfeld 6">
                <a:extLst>
                  <a:ext uri="{FF2B5EF4-FFF2-40B4-BE49-F238E27FC236}">
                    <a16:creationId xmlns:a16="http://schemas.microsoft.com/office/drawing/2014/main" id="{DFF1C363-9519-4E1A-964A-5891ED190572}"/>
                  </a:ext>
                </a:extLst>
              </p:cNvPr>
              <p:cNvSpPr txBox="1">
                <a:spLocks noRot="1" noChangeAspect="1" noMove="1" noResize="1" noEditPoints="1" noAdjustHandles="1" noChangeArrowheads="1" noChangeShapeType="1" noTextEdit="1"/>
              </p:cNvSpPr>
              <p:nvPr/>
            </p:nvSpPr>
            <p:spPr>
              <a:xfrm>
                <a:off x="2104174" y="4221088"/>
                <a:ext cx="4130298" cy="1070165"/>
              </a:xfrm>
              <a:prstGeom prst="rect">
                <a:avLst/>
              </a:prstGeom>
              <a:blipFill>
                <a:blip r:embed="rId2"/>
                <a:stretch>
                  <a:fillRect t="-4545" b="-1705"/>
                </a:stretch>
              </a:blipFill>
            </p:spPr>
            <p:txBody>
              <a:bodyPr/>
              <a:lstStyle/>
              <a:p>
                <a:r>
                  <a:rPr lang="de-DE">
                    <a:noFill/>
                  </a:rPr>
                  <a:t> </a:t>
                </a:r>
              </a:p>
            </p:txBody>
          </p:sp>
        </mc:Fallback>
      </mc:AlternateContent>
      <p:cxnSp>
        <p:nvCxnSpPr>
          <p:cNvPr id="11" name="Gerade Verbindung mit Pfeil 10">
            <a:extLst>
              <a:ext uri="{FF2B5EF4-FFF2-40B4-BE49-F238E27FC236}">
                <a16:creationId xmlns:a16="http://schemas.microsoft.com/office/drawing/2014/main" xmlns="" id="{6E14081F-20F1-4644-8369-88C0132F81A5}"/>
              </a:ext>
            </a:extLst>
          </p:cNvPr>
          <p:cNvCxnSpPr>
            <a:cxnSpLocks/>
          </p:cNvCxnSpPr>
          <p:nvPr/>
        </p:nvCxnSpPr>
        <p:spPr>
          <a:xfrm flipV="1">
            <a:off x="1848809" y="5157192"/>
            <a:ext cx="274919" cy="318791"/>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xmlns="" id="{DEE12E1D-F0A3-49E4-BAB2-6A67C03B557C}"/>
              </a:ext>
            </a:extLst>
          </p:cNvPr>
          <p:cNvSpPr txBox="1"/>
          <p:nvPr/>
        </p:nvSpPr>
        <p:spPr>
          <a:xfrm>
            <a:off x="383104" y="5349871"/>
            <a:ext cx="1710725" cy="590931"/>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rgbClr val="CDC301"/>
                </a:solidFill>
                <a:latin typeface="Arial" panose="020B0604020202020204" pitchFamily="34" charset="0"/>
                <a:cs typeface="Arial" panose="020B0604020202020204" pitchFamily="34" charset="0"/>
              </a:rPr>
              <a:t>Schwache </a:t>
            </a:r>
            <a:br>
              <a:rPr lang="de-DE" dirty="0">
                <a:solidFill>
                  <a:srgbClr val="CDC301"/>
                </a:solidFill>
                <a:latin typeface="Arial" panose="020B0604020202020204" pitchFamily="34" charset="0"/>
                <a:cs typeface="Arial" panose="020B0604020202020204" pitchFamily="34" charset="0"/>
              </a:rPr>
            </a:br>
            <a:r>
              <a:rPr lang="de-DE" dirty="0">
                <a:solidFill>
                  <a:srgbClr val="CDC301"/>
                </a:solidFill>
                <a:latin typeface="Arial" panose="020B0604020202020204" pitchFamily="34" charset="0"/>
                <a:cs typeface="Arial" panose="020B0604020202020204" pitchFamily="34" charset="0"/>
              </a:rPr>
              <a:t>Eigenzustände</a:t>
            </a:r>
          </a:p>
        </p:txBody>
      </p:sp>
      <p:cxnSp>
        <p:nvCxnSpPr>
          <p:cNvPr id="16" name="Gerade Verbindung mit Pfeil 15">
            <a:extLst>
              <a:ext uri="{FF2B5EF4-FFF2-40B4-BE49-F238E27FC236}">
                <a16:creationId xmlns:a16="http://schemas.microsoft.com/office/drawing/2014/main" xmlns="" id="{8F3AC26C-F109-4BF1-A93F-9066AD726ACE}"/>
              </a:ext>
            </a:extLst>
          </p:cNvPr>
          <p:cNvCxnSpPr>
            <a:cxnSpLocks/>
          </p:cNvCxnSpPr>
          <p:nvPr/>
        </p:nvCxnSpPr>
        <p:spPr>
          <a:xfrm flipH="1" flipV="1">
            <a:off x="6253530" y="4999784"/>
            <a:ext cx="262896" cy="350086"/>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17" name="Textfeld 16">
            <a:extLst>
              <a:ext uri="{FF2B5EF4-FFF2-40B4-BE49-F238E27FC236}">
                <a16:creationId xmlns:a16="http://schemas.microsoft.com/office/drawing/2014/main" xmlns="" id="{CC6AA45F-5699-48B5-B4A7-D6FE5ACBF24C}"/>
              </a:ext>
            </a:extLst>
          </p:cNvPr>
          <p:cNvSpPr txBox="1"/>
          <p:nvPr/>
        </p:nvSpPr>
        <p:spPr>
          <a:xfrm>
            <a:off x="6530524" y="5349870"/>
            <a:ext cx="1710725" cy="590931"/>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rgbClr val="CDC301"/>
                </a:solidFill>
                <a:latin typeface="Arial" panose="020B0604020202020204" pitchFamily="34" charset="0"/>
                <a:cs typeface="Arial" panose="020B0604020202020204" pitchFamily="34" charset="0"/>
              </a:rPr>
              <a:t>Massen</a:t>
            </a:r>
            <a:br>
              <a:rPr lang="de-DE" dirty="0">
                <a:solidFill>
                  <a:srgbClr val="CDC301"/>
                </a:solidFill>
                <a:latin typeface="Arial" panose="020B0604020202020204" pitchFamily="34" charset="0"/>
                <a:cs typeface="Arial" panose="020B0604020202020204" pitchFamily="34" charset="0"/>
              </a:rPr>
            </a:br>
            <a:r>
              <a:rPr lang="de-DE" dirty="0">
                <a:solidFill>
                  <a:srgbClr val="CDC301"/>
                </a:solidFill>
                <a:latin typeface="Arial" panose="020B0604020202020204" pitchFamily="34" charset="0"/>
                <a:cs typeface="Arial" panose="020B0604020202020204" pitchFamily="34" charset="0"/>
              </a:rPr>
              <a:t>Eigenzustände</a:t>
            </a:r>
          </a:p>
        </p:txBody>
      </p:sp>
      <p:sp>
        <p:nvSpPr>
          <p:cNvPr id="19" name="Rechteck 18">
            <a:extLst>
              <a:ext uri="{FF2B5EF4-FFF2-40B4-BE49-F238E27FC236}">
                <a16:creationId xmlns:a16="http://schemas.microsoft.com/office/drawing/2014/main" xmlns="" id="{E3A14337-1F00-4246-8BF9-B2261FDF33D0}"/>
              </a:ext>
            </a:extLst>
          </p:cNvPr>
          <p:cNvSpPr/>
          <p:nvPr/>
        </p:nvSpPr>
        <p:spPr>
          <a:xfrm>
            <a:off x="3419872" y="4149080"/>
            <a:ext cx="1944216" cy="120079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err="1">
                <a:solidFill>
                  <a:srgbClr val="013476"/>
                </a:solidFill>
                <a:latin typeface="Arial" panose="020B0604020202020204" pitchFamily="34" charset="0"/>
                <a:cs typeface="Arial" panose="020B0604020202020204" pitchFamily="34" charset="0"/>
              </a:rPr>
              <a:t>Cabibbo</a:t>
            </a:r>
            <a:r>
              <a:rPr lang="de-DE" dirty="0">
                <a:solidFill>
                  <a:srgbClr val="013476"/>
                </a:solidFill>
                <a:latin typeface="Arial" panose="020B0604020202020204" pitchFamily="34" charset="0"/>
                <a:cs typeface="Arial" panose="020B0604020202020204" pitchFamily="34" charset="0"/>
              </a:rPr>
              <a:t>-Kobayashi-</a:t>
            </a:r>
            <a:r>
              <a:rPr lang="de-DE" dirty="0" err="1">
                <a:solidFill>
                  <a:srgbClr val="013476"/>
                </a:solidFill>
                <a:latin typeface="Arial" panose="020B0604020202020204" pitchFamily="34" charset="0"/>
                <a:cs typeface="Arial" panose="020B0604020202020204" pitchFamily="34" charset="0"/>
              </a:rPr>
              <a:t>Maskawa</a:t>
            </a:r>
            <a:r>
              <a:rPr lang="de-DE" dirty="0">
                <a:solidFill>
                  <a:srgbClr val="013476"/>
                </a:solidFill>
                <a:latin typeface="Arial" panose="020B0604020202020204" pitchFamily="34" charset="0"/>
                <a:cs typeface="Arial" panose="020B0604020202020204" pitchFamily="34" charset="0"/>
              </a:rPr>
              <a:t> Matrix</a:t>
            </a:r>
            <a:br>
              <a:rPr lang="de-DE" dirty="0">
                <a:solidFill>
                  <a:srgbClr val="013476"/>
                </a:solidFill>
                <a:latin typeface="Arial" panose="020B0604020202020204" pitchFamily="34" charset="0"/>
                <a:cs typeface="Arial" panose="020B0604020202020204" pitchFamily="34" charset="0"/>
              </a:rPr>
            </a:br>
            <a:r>
              <a:rPr lang="de-DE" dirty="0">
                <a:solidFill>
                  <a:srgbClr val="013476"/>
                </a:solidFill>
                <a:latin typeface="Arial" panose="020B0604020202020204" pitchFamily="34" charset="0"/>
                <a:cs typeface="Arial" panose="020B0604020202020204" pitchFamily="34" charset="0"/>
              </a:rPr>
              <a:t>(CKM Matrix)</a:t>
            </a:r>
          </a:p>
        </p:txBody>
      </p:sp>
    </p:spTree>
    <p:extLst>
      <p:ext uri="{BB962C8B-B14F-4D97-AF65-F5344CB8AC3E}">
        <p14:creationId xmlns:p14="http://schemas.microsoft.com/office/powerpoint/2010/main" val="3945241358"/>
      </p:ext>
    </p:extLst>
  </p:cSld>
  <p:clrMapOvr>
    <a:masterClrMapping/>
  </p:clrMapOvr>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E6DAA798-0D43-4348-9217-E3AABA834F93}"/>
              </a:ext>
            </a:extLst>
          </p:cNvPr>
          <p:cNvSpPr>
            <a:spLocks noGrp="1"/>
          </p:cNvSpPr>
          <p:nvPr>
            <p:ph type="title"/>
          </p:nvPr>
        </p:nvSpPr>
        <p:spPr/>
        <p:txBody>
          <a:bodyPr/>
          <a:lstStyle/>
          <a:p>
            <a:r>
              <a:rPr lang="de-DE" dirty="0"/>
              <a:t>Zustandsmischung</a:t>
            </a:r>
          </a:p>
        </p:txBody>
      </p:sp>
      <p:sp>
        <p:nvSpPr>
          <p:cNvPr id="3" name="Foliennummernplatzhalter 2">
            <a:extLst>
              <a:ext uri="{FF2B5EF4-FFF2-40B4-BE49-F238E27FC236}">
                <a16:creationId xmlns:a16="http://schemas.microsoft.com/office/drawing/2014/main" xmlns="" id="{BF3F6B91-28F4-43CF-B87E-1427FB83CB44}"/>
              </a:ext>
            </a:extLst>
          </p:cNvPr>
          <p:cNvSpPr>
            <a:spLocks noGrp="1"/>
          </p:cNvSpPr>
          <p:nvPr>
            <p:ph type="sldNum" sz="quarter" idx="12"/>
          </p:nvPr>
        </p:nvSpPr>
        <p:spPr/>
        <p:txBody>
          <a:bodyPr/>
          <a:lstStyle/>
          <a:p>
            <a:fld id="{13EBA283-81CD-428D-9703-4AE41BDC50AA}" type="slidenum">
              <a:rPr lang="de-DE" smtClean="0"/>
              <a:pPr/>
              <a:t>106</a:t>
            </a:fld>
            <a:endParaRPr lang="de-DE"/>
          </a:p>
        </p:txBody>
      </p:sp>
      <p:sp>
        <p:nvSpPr>
          <p:cNvPr id="4" name="Textplatzhalter 3">
            <a:extLst>
              <a:ext uri="{FF2B5EF4-FFF2-40B4-BE49-F238E27FC236}">
                <a16:creationId xmlns:a16="http://schemas.microsoft.com/office/drawing/2014/main" xmlns="" id="{F80812E5-ECB3-454B-BDDC-650D864738EC}"/>
              </a:ext>
            </a:extLst>
          </p:cNvPr>
          <p:cNvSpPr>
            <a:spLocks noGrp="1"/>
          </p:cNvSpPr>
          <p:nvPr>
            <p:ph type="body" idx="1"/>
          </p:nvPr>
        </p:nvSpPr>
        <p:spPr/>
        <p:txBody>
          <a:bodyPr/>
          <a:lstStyle/>
          <a:p>
            <a:r>
              <a:rPr lang="de-DE" sz="2000" dirty="0"/>
              <a:t>Die Elemente der CKM Matrix beschreiben die Wahrscheinlichkeit des auftretenden schwache Eigenzustandes bei einer Umwandlung  </a:t>
            </a:r>
          </a:p>
          <a:p>
            <a:r>
              <a:rPr lang="de-DE" sz="2000" dirty="0"/>
              <a:t>Beispiel: Wandelt sich ein u Quark in einem schwachen Prozess um, wird es mit der Wahrscheinlichkeit </a:t>
            </a:r>
            <a:r>
              <a:rPr lang="de-DE" sz="2000" dirty="0" err="1"/>
              <a:t>V</a:t>
            </a:r>
            <a:r>
              <a:rPr lang="de-DE" sz="2000" baseline="-25000" dirty="0" err="1"/>
              <a:t>ud</a:t>
            </a:r>
            <a:r>
              <a:rPr lang="de-DE" sz="2000" dirty="0"/>
              <a:t> zu einem d Quark    </a:t>
            </a:r>
          </a:p>
        </p:txBody>
      </p:sp>
      <p:sp>
        <p:nvSpPr>
          <p:cNvPr id="5" name="Datumsplatzhalter 4">
            <a:extLst>
              <a:ext uri="{FF2B5EF4-FFF2-40B4-BE49-F238E27FC236}">
                <a16:creationId xmlns:a16="http://schemas.microsoft.com/office/drawing/2014/main" xmlns="" id="{4E4F284E-405C-45DE-A166-40B31A79A05C}"/>
              </a:ext>
            </a:extLst>
          </p:cNvPr>
          <p:cNvSpPr>
            <a:spLocks noGrp="1"/>
          </p:cNvSpPr>
          <p:nvPr>
            <p:ph type="dt" sz="half" idx="2"/>
          </p:nvPr>
        </p:nvSpPr>
        <p:spPr/>
        <p:txBody>
          <a:bodyPr/>
          <a:lstStyle/>
          <a:p>
            <a:r>
              <a:rPr lang="de-DE"/>
              <a:t>29.11.2017</a:t>
            </a:r>
          </a:p>
        </p:txBody>
      </p:sp>
      <p:sp>
        <p:nvSpPr>
          <p:cNvPr id="6" name="Fußzeilenplatzhalter 5">
            <a:extLst>
              <a:ext uri="{FF2B5EF4-FFF2-40B4-BE49-F238E27FC236}">
                <a16:creationId xmlns:a16="http://schemas.microsoft.com/office/drawing/2014/main" xmlns="" id="{1C2588A5-EC34-4BC3-91D2-C83D4B2A5678}"/>
              </a:ext>
            </a:extLst>
          </p:cNvPr>
          <p:cNvSpPr>
            <a:spLocks noGrp="1"/>
          </p:cNvSpPr>
          <p:nvPr>
            <p:ph type="ftr" sz="quarter" idx="3"/>
          </p:nvPr>
        </p:nvSpPr>
        <p:spPr/>
        <p:txBody>
          <a:bodyPr/>
          <a:lstStyle/>
          <a:p>
            <a:r>
              <a:rPr lang="de-DE"/>
              <a:t>Forschung trifft Schule - Lehrerfortbildung Teilchenphysik - Meißen</a:t>
            </a:r>
            <a:endParaRPr lang="de-DE" dirty="0"/>
          </a:p>
        </p:txBody>
      </p:sp>
      <mc:AlternateContent xmlns:mc="http://schemas.openxmlformats.org/markup-compatibility/2006" xmlns:a14="http://schemas.microsoft.com/office/drawing/2010/main">
        <mc:Choice Requires="a14">
          <p:sp>
            <p:nvSpPr>
              <p:cNvPr id="10" name="Textfeld 9">
                <a:extLst>
                  <a:ext uri="{FF2B5EF4-FFF2-40B4-BE49-F238E27FC236}">
                    <a16:creationId xmlns:a16="http://schemas.microsoft.com/office/drawing/2014/main" xmlns="" id="{D7091B02-FF71-4836-96B4-F0694EDA689A}"/>
                  </a:ext>
                </a:extLst>
              </p:cNvPr>
              <p:cNvSpPr txBox="1"/>
              <p:nvPr/>
            </p:nvSpPr>
            <p:spPr>
              <a:xfrm>
                <a:off x="2104174" y="4221088"/>
                <a:ext cx="4130298" cy="1070165"/>
              </a:xfrm>
              <a:prstGeom prst="rect">
                <a:avLst/>
              </a:prstGeom>
              <a:noFill/>
            </p:spPr>
            <p:txBody>
              <a:bodyPr wrap="none" lIns="0" tIns="0" rIns="0" bIns="0" rtlCol="0">
                <a:spAutoFit/>
              </a:bodyPr>
              <a:lstStyle/>
              <a:p>
                <a:pPr>
                  <a:lnSpc>
                    <a:spcPct val="90000"/>
                  </a:lnSpc>
                  <a:spcBef>
                    <a:spcPts val="1000"/>
                  </a:spcBef>
                  <a:buClr>
                    <a:srgbClr val="CCCC00"/>
                  </a:buClr>
                  <a:buSzPct val="90000"/>
                </a:pPr>
                <a14:m>
                  <m:oMathPara xmlns:m="http://schemas.openxmlformats.org/officeDocument/2006/math">
                    <m:oMathParaPr>
                      <m:jc m:val="centerGroup"/>
                    </m:oMathParaPr>
                    <m:oMath xmlns:m="http://schemas.openxmlformats.org/officeDocument/2006/math">
                      <m:d>
                        <m:dPr>
                          <m:ctrlPr>
                            <a:rPr lang="de-DE" sz="2400" i="1" smtClean="0">
                              <a:solidFill>
                                <a:srgbClr val="013476"/>
                              </a:solidFill>
                              <a:latin typeface="Cambria Math" panose="02040503050406030204" pitchFamily="18" charset="0"/>
                            </a:rPr>
                          </m:ctrlPr>
                        </m:dPr>
                        <m:e>
                          <m:m>
                            <m:mPr>
                              <m:mcs>
                                <m:mc>
                                  <m:mcPr>
                                    <m:count m:val="1"/>
                                    <m:mcJc m:val="center"/>
                                  </m:mcPr>
                                </m:mc>
                              </m:mcs>
                              <m:ctrlPr>
                                <a:rPr lang="de-DE" sz="2400" i="1" smtClean="0">
                                  <a:solidFill>
                                    <a:srgbClr val="013476"/>
                                  </a:solidFill>
                                  <a:latin typeface="Cambria Math" panose="02040503050406030204" pitchFamily="18" charset="0"/>
                                </a:rPr>
                              </m:ctrlPr>
                            </m:mPr>
                            <m:mr>
                              <m:e>
                                <m:r>
                                  <m:rPr>
                                    <m:brk m:alnAt="7"/>
                                  </m:rPr>
                                  <a:rPr lang="de-DE" sz="2400" b="0" i="1" smtClean="0">
                                    <a:solidFill>
                                      <a:srgbClr val="013476"/>
                                    </a:solidFill>
                                    <a:latin typeface="Cambria Math" panose="02040503050406030204" pitchFamily="18" charset="0"/>
                                  </a:rPr>
                                  <m:t>𝑑</m:t>
                                </m:r>
                                <m:r>
                                  <a:rPr lang="de-DE" sz="2400" b="0" i="1" smtClean="0">
                                    <a:solidFill>
                                      <a:srgbClr val="013476"/>
                                    </a:solidFill>
                                    <a:latin typeface="Cambria Math" panose="02040503050406030204" pitchFamily="18" charset="0"/>
                                  </a:rPr>
                                  <m:t>′</m:t>
                                </m:r>
                              </m:e>
                            </m:mr>
                            <m:mr>
                              <m:e>
                                <m:r>
                                  <a:rPr lang="de-DE" sz="2400" b="0" i="1" smtClean="0">
                                    <a:solidFill>
                                      <a:srgbClr val="013476"/>
                                    </a:solidFill>
                                    <a:latin typeface="Cambria Math" panose="02040503050406030204" pitchFamily="18" charset="0"/>
                                  </a:rPr>
                                  <m:t>𝑠</m:t>
                                </m:r>
                                <m:r>
                                  <a:rPr lang="de-DE" sz="2400" b="0" i="1" smtClean="0">
                                    <a:solidFill>
                                      <a:srgbClr val="013476"/>
                                    </a:solidFill>
                                    <a:latin typeface="Cambria Math" panose="02040503050406030204" pitchFamily="18" charset="0"/>
                                  </a:rPr>
                                  <m:t>′</m:t>
                                </m:r>
                              </m:e>
                            </m:mr>
                            <m:mr>
                              <m:e>
                                <m:r>
                                  <a:rPr lang="de-DE" sz="2400" b="0" i="1" smtClean="0">
                                    <a:solidFill>
                                      <a:srgbClr val="013476"/>
                                    </a:solidFill>
                                    <a:latin typeface="Cambria Math" panose="02040503050406030204" pitchFamily="18" charset="0"/>
                                  </a:rPr>
                                  <m:t>𝑏</m:t>
                                </m:r>
                                <m:r>
                                  <a:rPr lang="de-DE" sz="2400" b="0" i="1" smtClean="0">
                                    <a:solidFill>
                                      <a:srgbClr val="013476"/>
                                    </a:solidFill>
                                    <a:latin typeface="Cambria Math" panose="02040503050406030204" pitchFamily="18" charset="0"/>
                                  </a:rPr>
                                  <m:t>′</m:t>
                                </m:r>
                              </m:e>
                            </m:mr>
                          </m:m>
                        </m:e>
                      </m:d>
                      <m:r>
                        <a:rPr lang="de-DE" sz="2400" b="0" i="1" smtClean="0">
                          <a:solidFill>
                            <a:srgbClr val="013476"/>
                          </a:solidFill>
                          <a:latin typeface="Cambria Math" panose="02040503050406030204" pitchFamily="18" charset="0"/>
                        </a:rPr>
                        <m:t>=</m:t>
                      </m:r>
                      <m:d>
                        <m:dPr>
                          <m:ctrlPr>
                            <a:rPr lang="de-DE" sz="2400" i="1" smtClean="0">
                              <a:solidFill>
                                <a:srgbClr val="013476"/>
                              </a:solidFill>
                              <a:latin typeface="Cambria Math" panose="02040503050406030204" pitchFamily="18" charset="0"/>
                            </a:rPr>
                          </m:ctrlPr>
                        </m:dPr>
                        <m:e>
                          <m:m>
                            <m:mPr>
                              <m:mcs>
                                <m:mc>
                                  <m:mcPr>
                                    <m:count m:val="3"/>
                                    <m:mcJc m:val="center"/>
                                  </m:mcPr>
                                </m:mc>
                              </m:mcs>
                              <m:ctrlPr>
                                <a:rPr lang="de-DE" sz="2400" i="1" smtClean="0">
                                  <a:solidFill>
                                    <a:srgbClr val="013476"/>
                                  </a:solidFill>
                                  <a:latin typeface="Cambria Math" panose="02040503050406030204" pitchFamily="18" charset="0"/>
                                </a:rPr>
                              </m:ctrlPr>
                            </m:mPr>
                            <m:mr>
                              <m:e>
                                <m:sSub>
                                  <m:sSubPr>
                                    <m:ctrlPr>
                                      <a:rPr lang="de-DE" sz="2400" i="1" smtClean="0">
                                        <a:solidFill>
                                          <a:srgbClr val="013476"/>
                                        </a:solidFill>
                                        <a:latin typeface="Cambria Math" panose="02040503050406030204" pitchFamily="18" charset="0"/>
                                      </a:rPr>
                                    </m:ctrlPr>
                                  </m:sSubPr>
                                  <m:e>
                                    <m:r>
                                      <a:rPr lang="de-DE" sz="2400" b="0" i="1" smtClean="0">
                                        <a:solidFill>
                                          <a:srgbClr val="013476"/>
                                        </a:solidFill>
                                        <a:latin typeface="Cambria Math" panose="02040503050406030204" pitchFamily="18" charset="0"/>
                                      </a:rPr>
                                      <m:t>𝑉</m:t>
                                    </m:r>
                                  </m:e>
                                  <m:sub>
                                    <m:r>
                                      <a:rPr lang="de-DE" sz="2400" b="0" i="1" smtClean="0">
                                        <a:solidFill>
                                          <a:srgbClr val="013476"/>
                                        </a:solidFill>
                                        <a:latin typeface="Cambria Math" panose="02040503050406030204" pitchFamily="18" charset="0"/>
                                      </a:rPr>
                                      <m:t>𝑢𝑑</m:t>
                                    </m:r>
                                  </m:sub>
                                </m:sSub>
                              </m:e>
                              <m:e>
                                <m:sSub>
                                  <m:sSubPr>
                                    <m:ctrlPr>
                                      <a:rPr lang="de-DE" sz="2400" i="1">
                                        <a:solidFill>
                                          <a:srgbClr val="013476"/>
                                        </a:solidFill>
                                        <a:latin typeface="Cambria Math" panose="02040503050406030204" pitchFamily="18" charset="0"/>
                                      </a:rPr>
                                    </m:ctrlPr>
                                  </m:sSubPr>
                                  <m:e>
                                    <m:r>
                                      <a:rPr lang="de-DE" sz="2400" i="1">
                                        <a:solidFill>
                                          <a:srgbClr val="013476"/>
                                        </a:solidFill>
                                        <a:latin typeface="Cambria Math" panose="02040503050406030204" pitchFamily="18" charset="0"/>
                                      </a:rPr>
                                      <m:t>𝑉</m:t>
                                    </m:r>
                                  </m:e>
                                  <m:sub>
                                    <m:r>
                                      <a:rPr lang="de-DE" sz="2400" i="1">
                                        <a:solidFill>
                                          <a:srgbClr val="013476"/>
                                        </a:solidFill>
                                        <a:latin typeface="Cambria Math" panose="02040503050406030204" pitchFamily="18" charset="0"/>
                                      </a:rPr>
                                      <m:t>𝑢</m:t>
                                    </m:r>
                                    <m:r>
                                      <a:rPr lang="de-DE" sz="2400" b="0" i="1" smtClean="0">
                                        <a:solidFill>
                                          <a:srgbClr val="013476"/>
                                        </a:solidFill>
                                        <a:latin typeface="Cambria Math" panose="02040503050406030204" pitchFamily="18" charset="0"/>
                                      </a:rPr>
                                      <m:t>𝑠</m:t>
                                    </m:r>
                                  </m:sub>
                                </m:sSub>
                              </m:e>
                              <m:e>
                                <m:sSub>
                                  <m:sSubPr>
                                    <m:ctrlPr>
                                      <a:rPr lang="de-DE" sz="2400" i="1">
                                        <a:solidFill>
                                          <a:srgbClr val="013476"/>
                                        </a:solidFill>
                                        <a:latin typeface="Cambria Math" panose="02040503050406030204" pitchFamily="18" charset="0"/>
                                      </a:rPr>
                                    </m:ctrlPr>
                                  </m:sSubPr>
                                  <m:e>
                                    <m:r>
                                      <a:rPr lang="de-DE" sz="2400" i="1">
                                        <a:solidFill>
                                          <a:srgbClr val="013476"/>
                                        </a:solidFill>
                                        <a:latin typeface="Cambria Math" panose="02040503050406030204" pitchFamily="18" charset="0"/>
                                      </a:rPr>
                                      <m:t>𝑉</m:t>
                                    </m:r>
                                  </m:e>
                                  <m:sub>
                                    <m:r>
                                      <a:rPr lang="de-DE" sz="2400" i="1">
                                        <a:solidFill>
                                          <a:srgbClr val="013476"/>
                                        </a:solidFill>
                                        <a:latin typeface="Cambria Math" panose="02040503050406030204" pitchFamily="18" charset="0"/>
                                      </a:rPr>
                                      <m:t>𝑢</m:t>
                                    </m:r>
                                    <m:r>
                                      <a:rPr lang="de-DE" sz="2400" b="0" i="1" smtClean="0">
                                        <a:solidFill>
                                          <a:srgbClr val="013476"/>
                                        </a:solidFill>
                                        <a:latin typeface="Cambria Math" panose="02040503050406030204" pitchFamily="18" charset="0"/>
                                      </a:rPr>
                                      <m:t>𝑏</m:t>
                                    </m:r>
                                  </m:sub>
                                </m:sSub>
                              </m:e>
                            </m:mr>
                            <m:mr>
                              <m:e>
                                <m:sSub>
                                  <m:sSubPr>
                                    <m:ctrlPr>
                                      <a:rPr lang="de-DE" sz="2400" i="1">
                                        <a:solidFill>
                                          <a:srgbClr val="013476"/>
                                        </a:solidFill>
                                        <a:latin typeface="Cambria Math" panose="02040503050406030204" pitchFamily="18" charset="0"/>
                                      </a:rPr>
                                    </m:ctrlPr>
                                  </m:sSubPr>
                                  <m:e>
                                    <m:r>
                                      <a:rPr lang="de-DE" sz="2400" i="1">
                                        <a:solidFill>
                                          <a:srgbClr val="013476"/>
                                        </a:solidFill>
                                        <a:latin typeface="Cambria Math" panose="02040503050406030204" pitchFamily="18" charset="0"/>
                                      </a:rPr>
                                      <m:t>𝑉</m:t>
                                    </m:r>
                                  </m:e>
                                  <m:sub>
                                    <m:r>
                                      <a:rPr lang="de-DE" sz="2400" b="0" i="1" smtClean="0">
                                        <a:solidFill>
                                          <a:srgbClr val="013476"/>
                                        </a:solidFill>
                                        <a:latin typeface="Cambria Math" panose="02040503050406030204" pitchFamily="18" charset="0"/>
                                      </a:rPr>
                                      <m:t>𝑐𝑑</m:t>
                                    </m:r>
                                  </m:sub>
                                </m:sSub>
                              </m:e>
                              <m:e>
                                <m:sSub>
                                  <m:sSubPr>
                                    <m:ctrlPr>
                                      <a:rPr lang="de-DE" sz="2400" i="1">
                                        <a:solidFill>
                                          <a:srgbClr val="013476"/>
                                        </a:solidFill>
                                        <a:latin typeface="Cambria Math" panose="02040503050406030204" pitchFamily="18" charset="0"/>
                                      </a:rPr>
                                    </m:ctrlPr>
                                  </m:sSubPr>
                                  <m:e>
                                    <m:r>
                                      <a:rPr lang="de-DE" sz="2400" i="1">
                                        <a:solidFill>
                                          <a:srgbClr val="013476"/>
                                        </a:solidFill>
                                        <a:latin typeface="Cambria Math" panose="02040503050406030204" pitchFamily="18" charset="0"/>
                                      </a:rPr>
                                      <m:t>𝑉</m:t>
                                    </m:r>
                                  </m:e>
                                  <m:sub>
                                    <m:r>
                                      <a:rPr lang="de-DE" sz="2400" b="0" i="1" smtClean="0">
                                        <a:solidFill>
                                          <a:srgbClr val="013476"/>
                                        </a:solidFill>
                                        <a:latin typeface="Cambria Math" panose="02040503050406030204" pitchFamily="18" charset="0"/>
                                      </a:rPr>
                                      <m:t>𝑐𝑠</m:t>
                                    </m:r>
                                  </m:sub>
                                </m:sSub>
                              </m:e>
                              <m:e>
                                <m:sSub>
                                  <m:sSubPr>
                                    <m:ctrlPr>
                                      <a:rPr lang="de-DE" sz="2400" i="1">
                                        <a:solidFill>
                                          <a:srgbClr val="013476"/>
                                        </a:solidFill>
                                        <a:latin typeface="Cambria Math" panose="02040503050406030204" pitchFamily="18" charset="0"/>
                                      </a:rPr>
                                    </m:ctrlPr>
                                  </m:sSubPr>
                                  <m:e>
                                    <m:r>
                                      <a:rPr lang="de-DE" sz="2400" i="1">
                                        <a:solidFill>
                                          <a:srgbClr val="013476"/>
                                        </a:solidFill>
                                        <a:latin typeface="Cambria Math" panose="02040503050406030204" pitchFamily="18" charset="0"/>
                                      </a:rPr>
                                      <m:t>𝑉</m:t>
                                    </m:r>
                                  </m:e>
                                  <m:sub>
                                    <m:r>
                                      <a:rPr lang="de-DE" sz="2400" b="0" i="1" smtClean="0">
                                        <a:solidFill>
                                          <a:srgbClr val="013476"/>
                                        </a:solidFill>
                                        <a:latin typeface="Cambria Math" panose="02040503050406030204" pitchFamily="18" charset="0"/>
                                      </a:rPr>
                                      <m:t>𝑐𝑏</m:t>
                                    </m:r>
                                  </m:sub>
                                </m:sSub>
                              </m:e>
                            </m:mr>
                            <m:mr>
                              <m:e>
                                <m:sSub>
                                  <m:sSubPr>
                                    <m:ctrlPr>
                                      <a:rPr lang="de-DE" sz="2400" i="1">
                                        <a:solidFill>
                                          <a:srgbClr val="013476"/>
                                        </a:solidFill>
                                        <a:latin typeface="Cambria Math" panose="02040503050406030204" pitchFamily="18" charset="0"/>
                                      </a:rPr>
                                    </m:ctrlPr>
                                  </m:sSubPr>
                                  <m:e>
                                    <m:r>
                                      <a:rPr lang="de-DE" sz="2400" i="1">
                                        <a:solidFill>
                                          <a:srgbClr val="013476"/>
                                        </a:solidFill>
                                        <a:latin typeface="Cambria Math" panose="02040503050406030204" pitchFamily="18" charset="0"/>
                                      </a:rPr>
                                      <m:t>𝑉</m:t>
                                    </m:r>
                                  </m:e>
                                  <m:sub>
                                    <m:r>
                                      <a:rPr lang="de-DE" sz="2400" b="0" i="1" smtClean="0">
                                        <a:solidFill>
                                          <a:srgbClr val="013476"/>
                                        </a:solidFill>
                                        <a:latin typeface="Cambria Math" panose="02040503050406030204" pitchFamily="18" charset="0"/>
                                      </a:rPr>
                                      <m:t>𝑡𝑑</m:t>
                                    </m:r>
                                  </m:sub>
                                </m:sSub>
                              </m:e>
                              <m:e>
                                <m:sSub>
                                  <m:sSubPr>
                                    <m:ctrlPr>
                                      <a:rPr lang="de-DE" sz="2400" i="1">
                                        <a:solidFill>
                                          <a:srgbClr val="013476"/>
                                        </a:solidFill>
                                        <a:latin typeface="Cambria Math" panose="02040503050406030204" pitchFamily="18" charset="0"/>
                                      </a:rPr>
                                    </m:ctrlPr>
                                  </m:sSubPr>
                                  <m:e>
                                    <m:r>
                                      <a:rPr lang="de-DE" sz="2400" i="1">
                                        <a:solidFill>
                                          <a:srgbClr val="013476"/>
                                        </a:solidFill>
                                        <a:latin typeface="Cambria Math" panose="02040503050406030204" pitchFamily="18" charset="0"/>
                                      </a:rPr>
                                      <m:t>𝑉</m:t>
                                    </m:r>
                                  </m:e>
                                  <m:sub>
                                    <m:r>
                                      <a:rPr lang="de-DE" sz="2400" b="0" i="1" smtClean="0">
                                        <a:solidFill>
                                          <a:srgbClr val="013476"/>
                                        </a:solidFill>
                                        <a:latin typeface="Cambria Math" panose="02040503050406030204" pitchFamily="18" charset="0"/>
                                      </a:rPr>
                                      <m:t>𝑡</m:t>
                                    </m:r>
                                    <m:r>
                                      <a:rPr lang="de-DE" sz="2400" i="1">
                                        <a:solidFill>
                                          <a:srgbClr val="013476"/>
                                        </a:solidFill>
                                        <a:latin typeface="Cambria Math" panose="02040503050406030204" pitchFamily="18" charset="0"/>
                                      </a:rPr>
                                      <m:t>𝑠</m:t>
                                    </m:r>
                                  </m:sub>
                                </m:sSub>
                              </m:e>
                              <m:e>
                                <m:sSub>
                                  <m:sSubPr>
                                    <m:ctrlPr>
                                      <a:rPr lang="de-DE" sz="2400" i="1">
                                        <a:solidFill>
                                          <a:srgbClr val="013476"/>
                                        </a:solidFill>
                                        <a:latin typeface="Cambria Math" panose="02040503050406030204" pitchFamily="18" charset="0"/>
                                      </a:rPr>
                                    </m:ctrlPr>
                                  </m:sSubPr>
                                  <m:e>
                                    <m:r>
                                      <a:rPr lang="de-DE" sz="2400" i="1">
                                        <a:solidFill>
                                          <a:srgbClr val="013476"/>
                                        </a:solidFill>
                                        <a:latin typeface="Cambria Math" panose="02040503050406030204" pitchFamily="18" charset="0"/>
                                      </a:rPr>
                                      <m:t>𝑉</m:t>
                                    </m:r>
                                  </m:e>
                                  <m:sub>
                                    <m:r>
                                      <a:rPr lang="de-DE" sz="2400" b="0" i="1" smtClean="0">
                                        <a:solidFill>
                                          <a:srgbClr val="013476"/>
                                        </a:solidFill>
                                        <a:latin typeface="Cambria Math" panose="02040503050406030204" pitchFamily="18" charset="0"/>
                                      </a:rPr>
                                      <m:t>𝑡𝑏</m:t>
                                    </m:r>
                                  </m:sub>
                                </m:sSub>
                              </m:e>
                            </m:mr>
                          </m:m>
                        </m:e>
                      </m:d>
                      <m:d>
                        <m:dPr>
                          <m:ctrlPr>
                            <a:rPr lang="de-DE" sz="2400" i="1" smtClean="0">
                              <a:solidFill>
                                <a:srgbClr val="013476"/>
                              </a:solidFill>
                              <a:latin typeface="Cambria Math" panose="02040503050406030204" pitchFamily="18" charset="0"/>
                            </a:rPr>
                          </m:ctrlPr>
                        </m:dPr>
                        <m:e>
                          <m:m>
                            <m:mPr>
                              <m:mcs>
                                <m:mc>
                                  <m:mcPr>
                                    <m:count m:val="1"/>
                                    <m:mcJc m:val="center"/>
                                  </m:mcPr>
                                </m:mc>
                              </m:mcs>
                              <m:ctrlPr>
                                <a:rPr lang="de-DE" sz="2400" i="1" smtClean="0">
                                  <a:solidFill>
                                    <a:srgbClr val="013476"/>
                                  </a:solidFill>
                                  <a:latin typeface="Cambria Math" panose="02040503050406030204" pitchFamily="18" charset="0"/>
                                </a:rPr>
                              </m:ctrlPr>
                            </m:mPr>
                            <m:mr>
                              <m:e>
                                <m:r>
                                  <m:rPr>
                                    <m:brk m:alnAt="7"/>
                                  </m:rPr>
                                  <a:rPr lang="de-DE" sz="2400" b="0" i="1" smtClean="0">
                                    <a:solidFill>
                                      <a:srgbClr val="013476"/>
                                    </a:solidFill>
                                    <a:latin typeface="Cambria Math" panose="02040503050406030204" pitchFamily="18" charset="0"/>
                                  </a:rPr>
                                  <m:t>𝑑</m:t>
                                </m:r>
                              </m:e>
                            </m:mr>
                            <m:mr>
                              <m:e>
                                <m:r>
                                  <a:rPr lang="de-DE" sz="2400" b="0" i="1" smtClean="0">
                                    <a:solidFill>
                                      <a:srgbClr val="013476"/>
                                    </a:solidFill>
                                    <a:latin typeface="Cambria Math" panose="02040503050406030204" pitchFamily="18" charset="0"/>
                                  </a:rPr>
                                  <m:t>𝑠</m:t>
                                </m:r>
                              </m:e>
                            </m:mr>
                            <m:mr>
                              <m:e>
                                <m:r>
                                  <a:rPr lang="de-DE" sz="2400" b="0" i="1" smtClean="0">
                                    <a:solidFill>
                                      <a:srgbClr val="013476"/>
                                    </a:solidFill>
                                    <a:latin typeface="Cambria Math" panose="02040503050406030204" pitchFamily="18" charset="0"/>
                                  </a:rPr>
                                  <m:t>𝑏</m:t>
                                </m:r>
                              </m:e>
                            </m:mr>
                          </m:m>
                        </m:e>
                      </m:d>
                    </m:oMath>
                  </m:oMathPara>
                </a14:m>
                <a:endParaRPr lang="de-DE" sz="2400" dirty="0">
                  <a:solidFill>
                    <a:srgbClr val="013476"/>
                  </a:solidFill>
                  <a:latin typeface="Arial Narrow" panose="020B0606020202030204" pitchFamily="34" charset="0"/>
                </a:endParaRPr>
              </a:p>
            </p:txBody>
          </p:sp>
        </mc:Choice>
        <mc:Fallback xmlns="">
          <p:sp>
            <p:nvSpPr>
              <p:cNvPr id="10" name="Textfeld 9">
                <a:extLst>
                  <a:ext uri="{FF2B5EF4-FFF2-40B4-BE49-F238E27FC236}">
                    <a16:creationId xmlns:a16="http://schemas.microsoft.com/office/drawing/2014/main" id="{D7091B02-FF71-4836-96B4-F0694EDA689A}"/>
                  </a:ext>
                </a:extLst>
              </p:cNvPr>
              <p:cNvSpPr txBox="1">
                <a:spLocks noRot="1" noChangeAspect="1" noMove="1" noResize="1" noEditPoints="1" noAdjustHandles="1" noChangeArrowheads="1" noChangeShapeType="1" noTextEdit="1"/>
              </p:cNvSpPr>
              <p:nvPr/>
            </p:nvSpPr>
            <p:spPr>
              <a:xfrm>
                <a:off x="2104174" y="4221088"/>
                <a:ext cx="4130298" cy="1070165"/>
              </a:xfrm>
              <a:prstGeom prst="rect">
                <a:avLst/>
              </a:prstGeom>
              <a:blipFill>
                <a:blip r:embed="rId2"/>
                <a:stretch>
                  <a:fillRect t="-4545" b="-1705"/>
                </a:stretch>
              </a:blipFill>
            </p:spPr>
            <p:txBody>
              <a:bodyPr/>
              <a:lstStyle/>
              <a:p>
                <a:r>
                  <a:rPr lang="de-DE">
                    <a:noFill/>
                  </a:rPr>
                  <a:t> </a:t>
                </a:r>
              </a:p>
            </p:txBody>
          </p:sp>
        </mc:Fallback>
      </mc:AlternateContent>
      <p:cxnSp>
        <p:nvCxnSpPr>
          <p:cNvPr id="11" name="Gerade Verbindung mit Pfeil 10">
            <a:extLst>
              <a:ext uri="{FF2B5EF4-FFF2-40B4-BE49-F238E27FC236}">
                <a16:creationId xmlns:a16="http://schemas.microsoft.com/office/drawing/2014/main" xmlns="" id="{01D65F9D-D54E-4788-8D7E-5652399D0908}"/>
              </a:ext>
            </a:extLst>
          </p:cNvPr>
          <p:cNvCxnSpPr>
            <a:cxnSpLocks/>
          </p:cNvCxnSpPr>
          <p:nvPr/>
        </p:nvCxnSpPr>
        <p:spPr>
          <a:xfrm flipV="1">
            <a:off x="1848809" y="5157192"/>
            <a:ext cx="274919" cy="318791"/>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12" name="Textfeld 11">
            <a:extLst>
              <a:ext uri="{FF2B5EF4-FFF2-40B4-BE49-F238E27FC236}">
                <a16:creationId xmlns:a16="http://schemas.microsoft.com/office/drawing/2014/main" xmlns="" id="{F274C20D-C9F7-48A5-9127-26DDFB33B329}"/>
              </a:ext>
            </a:extLst>
          </p:cNvPr>
          <p:cNvSpPr txBox="1"/>
          <p:nvPr/>
        </p:nvSpPr>
        <p:spPr>
          <a:xfrm>
            <a:off x="383104" y="5349871"/>
            <a:ext cx="1710725" cy="590931"/>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rgbClr val="CDC301"/>
                </a:solidFill>
                <a:latin typeface="Arial" panose="020B0604020202020204" pitchFamily="34" charset="0"/>
                <a:cs typeface="Arial" panose="020B0604020202020204" pitchFamily="34" charset="0"/>
              </a:rPr>
              <a:t>Schwache </a:t>
            </a:r>
            <a:br>
              <a:rPr lang="de-DE" dirty="0">
                <a:solidFill>
                  <a:srgbClr val="CDC301"/>
                </a:solidFill>
                <a:latin typeface="Arial" panose="020B0604020202020204" pitchFamily="34" charset="0"/>
                <a:cs typeface="Arial" panose="020B0604020202020204" pitchFamily="34" charset="0"/>
              </a:rPr>
            </a:br>
            <a:r>
              <a:rPr lang="de-DE" dirty="0">
                <a:solidFill>
                  <a:srgbClr val="CDC301"/>
                </a:solidFill>
                <a:latin typeface="Arial" panose="020B0604020202020204" pitchFamily="34" charset="0"/>
                <a:cs typeface="Arial" panose="020B0604020202020204" pitchFamily="34" charset="0"/>
              </a:rPr>
              <a:t>Eigenzustände</a:t>
            </a:r>
          </a:p>
        </p:txBody>
      </p:sp>
      <p:cxnSp>
        <p:nvCxnSpPr>
          <p:cNvPr id="13" name="Gerade Verbindung mit Pfeil 12">
            <a:extLst>
              <a:ext uri="{FF2B5EF4-FFF2-40B4-BE49-F238E27FC236}">
                <a16:creationId xmlns:a16="http://schemas.microsoft.com/office/drawing/2014/main" xmlns="" id="{678E31C7-B894-4D51-A7A4-B73E7DD67581}"/>
              </a:ext>
            </a:extLst>
          </p:cNvPr>
          <p:cNvCxnSpPr>
            <a:cxnSpLocks/>
          </p:cNvCxnSpPr>
          <p:nvPr/>
        </p:nvCxnSpPr>
        <p:spPr>
          <a:xfrm flipH="1" flipV="1">
            <a:off x="6253530" y="4999784"/>
            <a:ext cx="262896" cy="350086"/>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xmlns="" id="{F2439038-E550-4A7C-B00C-D3CB21BFA832}"/>
              </a:ext>
            </a:extLst>
          </p:cNvPr>
          <p:cNvSpPr txBox="1"/>
          <p:nvPr/>
        </p:nvSpPr>
        <p:spPr>
          <a:xfrm>
            <a:off x="6530524" y="5349870"/>
            <a:ext cx="1710725" cy="590931"/>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rgbClr val="CDC301"/>
                </a:solidFill>
                <a:latin typeface="Arial" panose="020B0604020202020204" pitchFamily="34" charset="0"/>
                <a:cs typeface="Arial" panose="020B0604020202020204" pitchFamily="34" charset="0"/>
              </a:rPr>
              <a:t>Massen</a:t>
            </a:r>
            <a:br>
              <a:rPr lang="de-DE" dirty="0">
                <a:solidFill>
                  <a:srgbClr val="CDC301"/>
                </a:solidFill>
                <a:latin typeface="Arial" panose="020B0604020202020204" pitchFamily="34" charset="0"/>
                <a:cs typeface="Arial" panose="020B0604020202020204" pitchFamily="34" charset="0"/>
              </a:rPr>
            </a:br>
            <a:r>
              <a:rPr lang="de-DE" dirty="0">
                <a:solidFill>
                  <a:srgbClr val="CDC301"/>
                </a:solidFill>
                <a:latin typeface="Arial" panose="020B0604020202020204" pitchFamily="34" charset="0"/>
                <a:cs typeface="Arial" panose="020B0604020202020204" pitchFamily="34" charset="0"/>
              </a:rPr>
              <a:t>Eigenzustände</a:t>
            </a:r>
          </a:p>
        </p:txBody>
      </p:sp>
    </p:spTree>
    <p:extLst>
      <p:ext uri="{BB962C8B-B14F-4D97-AF65-F5344CB8AC3E}">
        <p14:creationId xmlns:p14="http://schemas.microsoft.com/office/powerpoint/2010/main" val="4140907970"/>
      </p:ext>
    </p:extLst>
  </p:cSld>
  <p:clrMapOvr>
    <a:masterClrMapping/>
  </p:clrMapOvr>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Pfeil: nach unten 31">
            <a:extLst>
              <a:ext uri="{FF2B5EF4-FFF2-40B4-BE49-F238E27FC236}">
                <a16:creationId xmlns:a16="http://schemas.microsoft.com/office/drawing/2014/main" xmlns="" id="{59FCC799-59C3-482B-A86D-62853ABF2EDE}"/>
              </a:ext>
            </a:extLst>
          </p:cNvPr>
          <p:cNvSpPr/>
          <p:nvPr/>
        </p:nvSpPr>
        <p:spPr>
          <a:xfrm rot="2547179">
            <a:off x="4071849" y="4267731"/>
            <a:ext cx="71795" cy="1413597"/>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endParaRPr lang="de-DE" sz="1100" dirty="0">
              <a:solidFill>
                <a:schemeClr val="tx1"/>
              </a:solidFill>
              <a:latin typeface="Arial" panose="020B0604020202020204" pitchFamily="34" charset="0"/>
              <a:cs typeface="Arial" panose="020B0604020202020204" pitchFamily="34" charset="0"/>
            </a:endParaRPr>
          </a:p>
        </p:txBody>
      </p:sp>
      <p:sp>
        <p:nvSpPr>
          <p:cNvPr id="2" name="Titel 1">
            <a:extLst>
              <a:ext uri="{FF2B5EF4-FFF2-40B4-BE49-F238E27FC236}">
                <a16:creationId xmlns:a16="http://schemas.microsoft.com/office/drawing/2014/main" xmlns="" id="{E6DAA798-0D43-4348-9217-E3AABA834F93}"/>
              </a:ext>
            </a:extLst>
          </p:cNvPr>
          <p:cNvSpPr>
            <a:spLocks noGrp="1"/>
          </p:cNvSpPr>
          <p:nvPr>
            <p:ph type="title"/>
          </p:nvPr>
        </p:nvSpPr>
        <p:spPr/>
        <p:txBody>
          <a:bodyPr/>
          <a:lstStyle/>
          <a:p>
            <a:r>
              <a:rPr lang="de-DE" dirty="0"/>
              <a:t>Zustandsmischung</a:t>
            </a:r>
          </a:p>
        </p:txBody>
      </p:sp>
      <p:sp>
        <p:nvSpPr>
          <p:cNvPr id="3" name="Foliennummernplatzhalter 2">
            <a:extLst>
              <a:ext uri="{FF2B5EF4-FFF2-40B4-BE49-F238E27FC236}">
                <a16:creationId xmlns:a16="http://schemas.microsoft.com/office/drawing/2014/main" xmlns="" id="{BF3F6B91-28F4-43CF-B87E-1427FB83CB44}"/>
              </a:ext>
            </a:extLst>
          </p:cNvPr>
          <p:cNvSpPr>
            <a:spLocks noGrp="1"/>
          </p:cNvSpPr>
          <p:nvPr>
            <p:ph type="sldNum" sz="quarter" idx="12"/>
          </p:nvPr>
        </p:nvSpPr>
        <p:spPr/>
        <p:txBody>
          <a:bodyPr/>
          <a:lstStyle/>
          <a:p>
            <a:fld id="{13EBA283-81CD-428D-9703-4AE41BDC50AA}" type="slidenum">
              <a:rPr lang="de-DE" smtClean="0"/>
              <a:pPr/>
              <a:t>107</a:t>
            </a:fld>
            <a:endParaRPr lang="de-DE"/>
          </a:p>
        </p:txBody>
      </p:sp>
      <p:sp>
        <p:nvSpPr>
          <p:cNvPr id="4" name="Textplatzhalter 3">
            <a:extLst>
              <a:ext uri="{FF2B5EF4-FFF2-40B4-BE49-F238E27FC236}">
                <a16:creationId xmlns:a16="http://schemas.microsoft.com/office/drawing/2014/main" xmlns="" id="{F80812E5-ECB3-454B-BDDC-650D864738EC}"/>
              </a:ext>
            </a:extLst>
          </p:cNvPr>
          <p:cNvSpPr>
            <a:spLocks noGrp="1"/>
          </p:cNvSpPr>
          <p:nvPr>
            <p:ph type="body" idx="1"/>
          </p:nvPr>
        </p:nvSpPr>
        <p:spPr>
          <a:xfrm>
            <a:off x="971600" y="2060849"/>
            <a:ext cx="7538988" cy="1656184"/>
          </a:xfrm>
        </p:spPr>
        <p:txBody>
          <a:bodyPr/>
          <a:lstStyle/>
          <a:p>
            <a:r>
              <a:rPr lang="de-DE" sz="2000" dirty="0"/>
              <a:t>Beispiel: Wandelt sich ein u Quark in einem schwachen Prozess um, wird es mit der Wahrscheinlichkeit (</a:t>
            </a:r>
            <a:r>
              <a:rPr lang="de-DE" sz="2000" dirty="0" err="1"/>
              <a:t>V</a:t>
            </a:r>
            <a:r>
              <a:rPr lang="de-DE" sz="2000" baseline="-25000" dirty="0" err="1"/>
              <a:t>ud</a:t>
            </a:r>
            <a:r>
              <a:rPr lang="de-DE" sz="2000" dirty="0"/>
              <a:t>)</a:t>
            </a:r>
            <a:r>
              <a:rPr lang="de-DE" sz="2000" baseline="30000" dirty="0"/>
              <a:t>2</a:t>
            </a:r>
            <a:r>
              <a:rPr lang="de-DE" sz="2000" dirty="0"/>
              <a:t> zu einem d Quark</a:t>
            </a:r>
          </a:p>
          <a:p>
            <a:r>
              <a:rPr lang="de-DE" sz="2000" dirty="0"/>
              <a:t>Die Mischungen der Quarks in der schwachen Wechselwirkung sind eher klein </a:t>
            </a:r>
          </a:p>
          <a:p>
            <a:pPr lvl="1"/>
            <a:r>
              <a:rPr lang="de-DE" sz="1600" dirty="0"/>
              <a:t>Große Wahrscheinlichkeit für Umwandlung „innerhalb“ des </a:t>
            </a:r>
            <a:r>
              <a:rPr lang="de-DE" sz="1600" dirty="0" err="1"/>
              <a:t>Multipletts</a:t>
            </a:r>
            <a:r>
              <a:rPr lang="de-DE" sz="1600" dirty="0"/>
              <a:t>     </a:t>
            </a:r>
          </a:p>
        </p:txBody>
      </p:sp>
      <p:sp>
        <p:nvSpPr>
          <p:cNvPr id="5" name="Datumsplatzhalter 4">
            <a:extLst>
              <a:ext uri="{FF2B5EF4-FFF2-40B4-BE49-F238E27FC236}">
                <a16:creationId xmlns:a16="http://schemas.microsoft.com/office/drawing/2014/main" xmlns="" id="{4E4F284E-405C-45DE-A166-40B31A79A05C}"/>
              </a:ext>
            </a:extLst>
          </p:cNvPr>
          <p:cNvSpPr>
            <a:spLocks noGrp="1"/>
          </p:cNvSpPr>
          <p:nvPr>
            <p:ph type="dt" sz="half" idx="2"/>
          </p:nvPr>
        </p:nvSpPr>
        <p:spPr/>
        <p:txBody>
          <a:bodyPr/>
          <a:lstStyle/>
          <a:p>
            <a:r>
              <a:rPr lang="de-DE"/>
              <a:t>29.11.2017</a:t>
            </a:r>
          </a:p>
        </p:txBody>
      </p:sp>
      <p:sp>
        <p:nvSpPr>
          <p:cNvPr id="6" name="Fußzeilenplatzhalter 5">
            <a:extLst>
              <a:ext uri="{FF2B5EF4-FFF2-40B4-BE49-F238E27FC236}">
                <a16:creationId xmlns:a16="http://schemas.microsoft.com/office/drawing/2014/main" xmlns="" id="{1C2588A5-EC34-4BC3-91D2-C83D4B2A5678}"/>
              </a:ext>
            </a:extLst>
          </p:cNvPr>
          <p:cNvSpPr>
            <a:spLocks noGrp="1"/>
          </p:cNvSpPr>
          <p:nvPr>
            <p:ph type="ftr" sz="quarter" idx="3"/>
          </p:nvPr>
        </p:nvSpPr>
        <p:spPr>
          <a:xfrm>
            <a:off x="2123728" y="6356360"/>
            <a:ext cx="4855418" cy="365125"/>
          </a:xfrm>
        </p:spPr>
        <p:txBody>
          <a:bodyPr/>
          <a:lstStyle/>
          <a:p>
            <a:r>
              <a:rPr lang="de-DE"/>
              <a:t>Forschung trifft Schule - Lehrerfortbildung Teilchenphysik - Meißen</a:t>
            </a:r>
            <a:endParaRPr lang="de-DE" dirty="0"/>
          </a:p>
        </p:txBody>
      </p:sp>
      <p:sp>
        <p:nvSpPr>
          <p:cNvPr id="15" name="Rechteck 14">
            <a:extLst>
              <a:ext uri="{FF2B5EF4-FFF2-40B4-BE49-F238E27FC236}">
                <a16:creationId xmlns:a16="http://schemas.microsoft.com/office/drawing/2014/main" xmlns="" id="{F6D17381-661A-48B7-A971-4656C6E623B4}"/>
              </a:ext>
            </a:extLst>
          </p:cNvPr>
          <p:cNvSpPr/>
          <p:nvPr/>
        </p:nvSpPr>
        <p:spPr>
          <a:xfrm>
            <a:off x="3203848" y="3933056"/>
            <a:ext cx="422107" cy="456263"/>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u</a:t>
            </a:r>
            <a:endParaRPr lang="de-DE">
              <a:solidFill>
                <a:schemeClr val="tx1"/>
              </a:solidFill>
            </a:endParaRPr>
          </a:p>
        </p:txBody>
      </p:sp>
      <p:sp>
        <p:nvSpPr>
          <p:cNvPr id="16" name="Rechteck 15">
            <a:extLst>
              <a:ext uri="{FF2B5EF4-FFF2-40B4-BE49-F238E27FC236}">
                <a16:creationId xmlns:a16="http://schemas.microsoft.com/office/drawing/2014/main" xmlns="" id="{082F6620-7F91-4A6B-9DA6-01B037198956}"/>
              </a:ext>
            </a:extLst>
          </p:cNvPr>
          <p:cNvSpPr/>
          <p:nvPr/>
        </p:nvSpPr>
        <p:spPr>
          <a:xfrm>
            <a:off x="3203848" y="5589240"/>
            <a:ext cx="422107" cy="456263"/>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a:t>
            </a:r>
            <a:endParaRPr lang="de-DE">
              <a:solidFill>
                <a:schemeClr val="tx1"/>
              </a:solidFill>
            </a:endParaRPr>
          </a:p>
        </p:txBody>
      </p:sp>
      <p:sp>
        <p:nvSpPr>
          <p:cNvPr id="17" name="Rechteck 16">
            <a:extLst>
              <a:ext uri="{FF2B5EF4-FFF2-40B4-BE49-F238E27FC236}">
                <a16:creationId xmlns:a16="http://schemas.microsoft.com/office/drawing/2014/main" xmlns="" id="{7F3EF984-933C-4876-86E8-4BE4588BAC32}"/>
              </a:ext>
            </a:extLst>
          </p:cNvPr>
          <p:cNvSpPr/>
          <p:nvPr/>
        </p:nvSpPr>
        <p:spPr>
          <a:xfrm>
            <a:off x="4567304" y="3937142"/>
            <a:ext cx="422107" cy="456263"/>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a:t>
            </a:r>
            <a:endParaRPr lang="de-DE" dirty="0">
              <a:solidFill>
                <a:schemeClr val="tx1"/>
              </a:solidFill>
            </a:endParaRPr>
          </a:p>
        </p:txBody>
      </p:sp>
      <p:sp>
        <p:nvSpPr>
          <p:cNvPr id="18" name="Rechteck 17">
            <a:extLst>
              <a:ext uri="{FF2B5EF4-FFF2-40B4-BE49-F238E27FC236}">
                <a16:creationId xmlns:a16="http://schemas.microsoft.com/office/drawing/2014/main" xmlns="" id="{B79AE59F-466B-4632-92D6-D4E279EBD695}"/>
              </a:ext>
            </a:extLst>
          </p:cNvPr>
          <p:cNvSpPr/>
          <p:nvPr/>
        </p:nvSpPr>
        <p:spPr>
          <a:xfrm>
            <a:off x="4559588" y="5593326"/>
            <a:ext cx="422107" cy="456263"/>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a:t>
            </a:r>
            <a:endParaRPr lang="de-DE">
              <a:solidFill>
                <a:schemeClr val="tx1"/>
              </a:solidFill>
            </a:endParaRPr>
          </a:p>
        </p:txBody>
      </p:sp>
      <p:sp>
        <p:nvSpPr>
          <p:cNvPr id="19" name="Rechteck 18">
            <a:extLst>
              <a:ext uri="{FF2B5EF4-FFF2-40B4-BE49-F238E27FC236}">
                <a16:creationId xmlns:a16="http://schemas.microsoft.com/office/drawing/2014/main" xmlns="" id="{3CC76128-44F8-4800-BC5E-7EED6742F877}"/>
              </a:ext>
            </a:extLst>
          </p:cNvPr>
          <p:cNvSpPr/>
          <p:nvPr/>
        </p:nvSpPr>
        <p:spPr>
          <a:xfrm>
            <a:off x="5915328" y="3948940"/>
            <a:ext cx="422107" cy="456263"/>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t>
            </a:r>
            <a:endParaRPr lang="de-DE">
              <a:solidFill>
                <a:schemeClr val="tx1"/>
              </a:solidFill>
            </a:endParaRPr>
          </a:p>
        </p:txBody>
      </p:sp>
      <p:sp>
        <p:nvSpPr>
          <p:cNvPr id="20" name="Rechteck 19">
            <a:extLst>
              <a:ext uri="{FF2B5EF4-FFF2-40B4-BE49-F238E27FC236}">
                <a16:creationId xmlns:a16="http://schemas.microsoft.com/office/drawing/2014/main" xmlns="" id="{6B9BD12D-6770-43B3-87A2-9459D59DC82C}"/>
              </a:ext>
            </a:extLst>
          </p:cNvPr>
          <p:cNvSpPr/>
          <p:nvPr/>
        </p:nvSpPr>
        <p:spPr>
          <a:xfrm>
            <a:off x="5915328" y="5605124"/>
            <a:ext cx="422107" cy="456263"/>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b</a:t>
            </a:r>
            <a:endParaRPr lang="de-DE">
              <a:solidFill>
                <a:schemeClr val="tx1"/>
              </a:solidFill>
            </a:endParaRPr>
          </a:p>
        </p:txBody>
      </p:sp>
      <p:sp>
        <p:nvSpPr>
          <p:cNvPr id="21" name="Pfeil: nach unten 20">
            <a:extLst>
              <a:ext uri="{FF2B5EF4-FFF2-40B4-BE49-F238E27FC236}">
                <a16:creationId xmlns:a16="http://schemas.microsoft.com/office/drawing/2014/main" xmlns="" id="{F93A4305-FAFD-47D9-862E-92C8FCE60576}"/>
              </a:ext>
            </a:extLst>
          </p:cNvPr>
          <p:cNvSpPr/>
          <p:nvPr/>
        </p:nvSpPr>
        <p:spPr>
          <a:xfrm>
            <a:off x="3203848" y="4437112"/>
            <a:ext cx="422107" cy="1080120"/>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sz="1100" dirty="0">
                <a:solidFill>
                  <a:schemeClr val="tx1"/>
                </a:solidFill>
                <a:latin typeface="Arial" panose="020B0604020202020204" pitchFamily="34" charset="0"/>
                <a:cs typeface="Arial" panose="020B0604020202020204" pitchFamily="34" charset="0"/>
              </a:rPr>
              <a:t>95%</a:t>
            </a:r>
          </a:p>
        </p:txBody>
      </p:sp>
      <p:sp>
        <p:nvSpPr>
          <p:cNvPr id="24" name="Pfeil: nach unten 23">
            <a:extLst>
              <a:ext uri="{FF2B5EF4-FFF2-40B4-BE49-F238E27FC236}">
                <a16:creationId xmlns:a16="http://schemas.microsoft.com/office/drawing/2014/main" xmlns="" id="{026CE1B3-C327-4AAD-B550-B816ABE17243}"/>
              </a:ext>
            </a:extLst>
          </p:cNvPr>
          <p:cNvSpPr/>
          <p:nvPr/>
        </p:nvSpPr>
        <p:spPr>
          <a:xfrm rot="19248006">
            <a:off x="4061941" y="4289141"/>
            <a:ext cx="71795" cy="1413597"/>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sz="1100" dirty="0">
                <a:solidFill>
                  <a:schemeClr val="tx1"/>
                </a:solidFill>
                <a:latin typeface="Arial" panose="020B0604020202020204" pitchFamily="34" charset="0"/>
                <a:cs typeface="Arial" panose="020B0604020202020204" pitchFamily="34" charset="0"/>
              </a:rPr>
              <a:t>5%</a:t>
            </a:r>
          </a:p>
        </p:txBody>
      </p:sp>
      <p:cxnSp>
        <p:nvCxnSpPr>
          <p:cNvPr id="28" name="Gerade Verbindung mit Pfeil 27">
            <a:extLst>
              <a:ext uri="{FF2B5EF4-FFF2-40B4-BE49-F238E27FC236}">
                <a16:creationId xmlns:a16="http://schemas.microsoft.com/office/drawing/2014/main" xmlns="" id="{45BD09C2-ADEE-4B14-98D3-6EA47F5095AD}"/>
              </a:ext>
            </a:extLst>
          </p:cNvPr>
          <p:cNvCxnSpPr>
            <a:cxnSpLocks/>
          </p:cNvCxnSpPr>
          <p:nvPr/>
        </p:nvCxnSpPr>
        <p:spPr>
          <a:xfrm>
            <a:off x="3723130" y="4432325"/>
            <a:ext cx="2073006" cy="1156915"/>
          </a:xfrm>
          <a:prstGeom prst="straightConnector1">
            <a:avLst/>
          </a:prstGeom>
          <a:ln>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29" name="Textfeld 28">
            <a:extLst>
              <a:ext uri="{FF2B5EF4-FFF2-40B4-BE49-F238E27FC236}">
                <a16:creationId xmlns:a16="http://schemas.microsoft.com/office/drawing/2014/main" xmlns="" id="{7C18784C-7520-449A-BD06-8ECFF8507436}"/>
              </a:ext>
            </a:extLst>
          </p:cNvPr>
          <p:cNvSpPr txBox="1"/>
          <p:nvPr/>
        </p:nvSpPr>
        <p:spPr>
          <a:xfrm rot="1219200">
            <a:off x="3832050" y="4400209"/>
            <a:ext cx="426720" cy="244682"/>
          </a:xfrm>
          <a:prstGeom prst="rect">
            <a:avLst/>
          </a:prstGeom>
          <a:noFill/>
        </p:spPr>
        <p:txBody>
          <a:bodyPr wrap="none" rtlCol="0">
            <a:spAutoFit/>
          </a:bodyPr>
          <a:lstStyle/>
          <a:p>
            <a:pPr>
              <a:lnSpc>
                <a:spcPct val="90000"/>
              </a:lnSpc>
              <a:spcBef>
                <a:spcPts val="1000"/>
              </a:spcBef>
              <a:buClr>
                <a:srgbClr val="CCCC00"/>
              </a:buClr>
              <a:buSzPct val="90000"/>
            </a:pPr>
            <a:r>
              <a:rPr lang="de-DE" sz="1100" dirty="0">
                <a:latin typeface="Arial" panose="020B0604020202020204" pitchFamily="34" charset="0"/>
                <a:cs typeface="Arial" panose="020B0604020202020204" pitchFamily="34" charset="0"/>
              </a:rPr>
              <a:t>10</a:t>
            </a:r>
            <a:r>
              <a:rPr lang="de-DE" sz="1100" baseline="30000" dirty="0">
                <a:latin typeface="Arial" panose="020B0604020202020204" pitchFamily="34" charset="0"/>
                <a:cs typeface="Arial" panose="020B0604020202020204" pitchFamily="34" charset="0"/>
              </a:rPr>
              <a:t>-6</a:t>
            </a:r>
          </a:p>
        </p:txBody>
      </p:sp>
      <p:sp>
        <p:nvSpPr>
          <p:cNvPr id="31" name="Pfeil: nach unten 30">
            <a:extLst>
              <a:ext uri="{FF2B5EF4-FFF2-40B4-BE49-F238E27FC236}">
                <a16:creationId xmlns:a16="http://schemas.microsoft.com/office/drawing/2014/main" xmlns="" id="{34E9CC75-836A-4621-8304-8378AD42DB52}"/>
              </a:ext>
            </a:extLst>
          </p:cNvPr>
          <p:cNvSpPr/>
          <p:nvPr/>
        </p:nvSpPr>
        <p:spPr>
          <a:xfrm>
            <a:off x="5930760" y="4504332"/>
            <a:ext cx="422107" cy="1080120"/>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sz="1100" dirty="0">
                <a:solidFill>
                  <a:schemeClr val="tx1"/>
                </a:solidFill>
                <a:latin typeface="Arial" panose="020B0604020202020204" pitchFamily="34" charset="0"/>
                <a:cs typeface="Arial" panose="020B0604020202020204" pitchFamily="34" charset="0"/>
              </a:rPr>
              <a:t>99%</a:t>
            </a:r>
          </a:p>
        </p:txBody>
      </p:sp>
      <p:cxnSp>
        <p:nvCxnSpPr>
          <p:cNvPr id="33" name="Gerade Verbindung mit Pfeil 32">
            <a:extLst>
              <a:ext uri="{FF2B5EF4-FFF2-40B4-BE49-F238E27FC236}">
                <a16:creationId xmlns:a16="http://schemas.microsoft.com/office/drawing/2014/main" xmlns="" id="{9DCE90E5-E60D-465D-A3A8-A8FA6B47682C}"/>
              </a:ext>
            </a:extLst>
          </p:cNvPr>
          <p:cNvCxnSpPr>
            <a:cxnSpLocks/>
          </p:cNvCxnSpPr>
          <p:nvPr/>
        </p:nvCxnSpPr>
        <p:spPr>
          <a:xfrm>
            <a:off x="5076056" y="4492534"/>
            <a:ext cx="835074" cy="1058308"/>
          </a:xfrm>
          <a:prstGeom prst="straightConnector1">
            <a:avLst/>
          </a:prstGeom>
          <a:ln>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Gerade Verbindung mit Pfeil 35">
            <a:extLst>
              <a:ext uri="{FF2B5EF4-FFF2-40B4-BE49-F238E27FC236}">
                <a16:creationId xmlns:a16="http://schemas.microsoft.com/office/drawing/2014/main" xmlns="" id="{94E7E184-468C-43D9-917C-44C6E0FEB8FC}"/>
              </a:ext>
            </a:extLst>
          </p:cNvPr>
          <p:cNvCxnSpPr>
            <a:cxnSpLocks/>
          </p:cNvCxnSpPr>
          <p:nvPr/>
        </p:nvCxnSpPr>
        <p:spPr>
          <a:xfrm flipH="1">
            <a:off x="4975237" y="4434506"/>
            <a:ext cx="858348" cy="1131853"/>
          </a:xfrm>
          <a:prstGeom prst="straightConnector1">
            <a:avLst/>
          </a:prstGeom>
          <a:ln>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Gerade Verbindung mit Pfeil 37">
            <a:extLst>
              <a:ext uri="{FF2B5EF4-FFF2-40B4-BE49-F238E27FC236}">
                <a16:creationId xmlns:a16="http://schemas.microsoft.com/office/drawing/2014/main" xmlns="" id="{DF834428-45AD-46D7-9F21-7C71AC52B2B8}"/>
              </a:ext>
            </a:extLst>
          </p:cNvPr>
          <p:cNvCxnSpPr>
            <a:cxnSpLocks/>
          </p:cNvCxnSpPr>
          <p:nvPr/>
        </p:nvCxnSpPr>
        <p:spPr>
          <a:xfrm flipH="1">
            <a:off x="3723130" y="4432324"/>
            <a:ext cx="2130086" cy="1152128"/>
          </a:xfrm>
          <a:prstGeom prst="straightConnector1">
            <a:avLst/>
          </a:prstGeom>
          <a:ln>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30" name="Pfeil: nach unten 29">
            <a:extLst>
              <a:ext uri="{FF2B5EF4-FFF2-40B4-BE49-F238E27FC236}">
                <a16:creationId xmlns:a16="http://schemas.microsoft.com/office/drawing/2014/main" xmlns="" id="{4AAC12CD-3314-4A85-9EEC-8437697E03E0}"/>
              </a:ext>
            </a:extLst>
          </p:cNvPr>
          <p:cNvSpPr/>
          <p:nvPr/>
        </p:nvSpPr>
        <p:spPr>
          <a:xfrm>
            <a:off x="4567304" y="4470722"/>
            <a:ext cx="422107" cy="1080120"/>
          </a:xfrm>
          <a:prstGeom prst="downArrow">
            <a:avLst/>
          </a:prstGeom>
          <a:solidFill>
            <a:srgbClr val="CDC301"/>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vert="vert" rtlCol="0" anchor="ctr"/>
          <a:lstStyle/>
          <a:p>
            <a:pPr algn="ctr"/>
            <a:r>
              <a:rPr lang="de-DE" sz="1100" dirty="0">
                <a:solidFill>
                  <a:schemeClr val="tx1"/>
                </a:solidFill>
                <a:latin typeface="Arial" panose="020B0604020202020204" pitchFamily="34" charset="0"/>
                <a:cs typeface="Arial" panose="020B0604020202020204" pitchFamily="34" charset="0"/>
              </a:rPr>
              <a:t>95%</a:t>
            </a:r>
          </a:p>
        </p:txBody>
      </p:sp>
    </p:spTree>
    <p:extLst>
      <p:ext uri="{BB962C8B-B14F-4D97-AF65-F5344CB8AC3E}">
        <p14:creationId xmlns:p14="http://schemas.microsoft.com/office/powerpoint/2010/main" val="3943435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childTnLst>
                                </p:cTn>
                              </p:par>
                              <p:par>
                                <p:cTn id="7" presetID="1" presetClass="entr" presetSubtype="0" fill="hold" grpId="1" nodeType="withEffect">
                                  <p:stCondLst>
                                    <p:cond delay="0"/>
                                  </p:stCondLst>
                                  <p:childTnLst>
                                    <p:set>
                                      <p:cBhvr>
                                        <p:cTn id="8" dur="1" fill="hold">
                                          <p:stCondLst>
                                            <p:cond delay="0"/>
                                          </p:stCondLst>
                                        </p:cTn>
                                        <p:tgtEl>
                                          <p:spTgt spid="30"/>
                                        </p:tgtEl>
                                        <p:attrNameLst>
                                          <p:attrName>style.visibility</p:attrName>
                                        </p:attrNameLst>
                                      </p:cBhvr>
                                      <p:to>
                                        <p:strVal val="visible"/>
                                      </p:to>
                                    </p:set>
                                  </p:childTnLst>
                                </p:cTn>
                              </p:par>
                              <p:par>
                                <p:cTn id="9" presetID="1" presetClass="entr" presetSubtype="0" fill="hold" grpId="1" nodeType="with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hidden"/>
                                      </p:to>
                                    </p:set>
                                  </p:childTnLst>
                                </p:cTn>
                              </p:par>
                              <p:par>
                                <p:cTn id="15" presetID="1" presetClass="exit"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hidden"/>
                                      </p:to>
                                    </p:set>
                                  </p:childTnLst>
                                </p:cTn>
                              </p:par>
                              <p:par>
                                <p:cTn id="17" presetID="1" presetClass="entr" presetSubtype="0" fill="hold" nodeType="withEffect">
                                  <p:stCondLst>
                                    <p:cond delay="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4"/>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33"/>
                                        </p:tgtEl>
                                        <p:attrNameLst>
                                          <p:attrName>style.visibility</p:attrName>
                                        </p:attrNameLst>
                                      </p:cBhvr>
                                      <p:to>
                                        <p:strVal val="visible"/>
                                      </p:to>
                                    </p:set>
                                  </p:childTnLst>
                                </p:cTn>
                              </p:par>
                              <p:par>
                                <p:cTn id="33" presetID="1" presetClass="entr" presetSubtype="0" fill="hold" grpId="2" nodeType="withEffect">
                                  <p:stCondLst>
                                    <p:cond delay="0"/>
                                  </p:stCondLst>
                                  <p:childTnLst>
                                    <p:set>
                                      <p:cBhvr>
                                        <p:cTn id="34" dur="1" fill="hold">
                                          <p:stCondLst>
                                            <p:cond delay="0"/>
                                          </p:stCondLst>
                                        </p:cTn>
                                        <p:tgtEl>
                                          <p:spTgt spid="30"/>
                                        </p:tgtEl>
                                        <p:attrNameLst>
                                          <p:attrName>style.visibility</p:attrName>
                                        </p:attrNameLst>
                                      </p:cBhvr>
                                      <p:to>
                                        <p:strVal val="visible"/>
                                      </p:to>
                                    </p:set>
                                  </p:childTnLst>
                                </p:cTn>
                              </p:par>
                              <p:par>
                                <p:cTn id="35" presetID="1" presetClass="entr" presetSubtype="0" fill="hold" grpId="2" nodeType="withEffect">
                                  <p:stCondLst>
                                    <p:cond delay="0"/>
                                  </p:stCondLst>
                                  <p:childTnLst>
                                    <p:set>
                                      <p:cBhvr>
                                        <p:cTn id="3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21" grpId="0" animBg="1"/>
      <p:bldP spid="24" grpId="0" animBg="1"/>
      <p:bldP spid="29" grpId="0"/>
      <p:bldP spid="31" grpId="0" animBg="1"/>
      <p:bldP spid="31" grpId="1" animBg="1"/>
      <p:bldP spid="31" grpId="2" animBg="1"/>
      <p:bldP spid="30" grpId="0" animBg="1"/>
      <p:bldP spid="30" grpId="1" animBg="1"/>
      <p:bldP spid="30" grpId="2" animBg="1"/>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E6DAA798-0D43-4348-9217-E3AABA834F93}"/>
              </a:ext>
            </a:extLst>
          </p:cNvPr>
          <p:cNvSpPr>
            <a:spLocks noGrp="1"/>
          </p:cNvSpPr>
          <p:nvPr>
            <p:ph type="title"/>
          </p:nvPr>
        </p:nvSpPr>
        <p:spPr/>
        <p:txBody>
          <a:bodyPr/>
          <a:lstStyle/>
          <a:p>
            <a:r>
              <a:rPr lang="de-DE" dirty="0"/>
              <a:t>Zustandsmischung</a:t>
            </a:r>
          </a:p>
        </p:txBody>
      </p:sp>
      <p:sp>
        <p:nvSpPr>
          <p:cNvPr id="3" name="Foliennummernplatzhalter 2">
            <a:extLst>
              <a:ext uri="{FF2B5EF4-FFF2-40B4-BE49-F238E27FC236}">
                <a16:creationId xmlns:a16="http://schemas.microsoft.com/office/drawing/2014/main" xmlns="" id="{BF3F6B91-28F4-43CF-B87E-1427FB83CB44}"/>
              </a:ext>
            </a:extLst>
          </p:cNvPr>
          <p:cNvSpPr>
            <a:spLocks noGrp="1"/>
          </p:cNvSpPr>
          <p:nvPr>
            <p:ph type="sldNum" sz="quarter" idx="12"/>
          </p:nvPr>
        </p:nvSpPr>
        <p:spPr/>
        <p:txBody>
          <a:bodyPr/>
          <a:lstStyle/>
          <a:p>
            <a:fld id="{13EBA283-81CD-428D-9703-4AE41BDC50AA}" type="slidenum">
              <a:rPr lang="de-DE" smtClean="0"/>
              <a:pPr/>
              <a:t>108</a:t>
            </a:fld>
            <a:endParaRPr lang="de-DE"/>
          </a:p>
        </p:txBody>
      </p:sp>
      <p:sp>
        <p:nvSpPr>
          <p:cNvPr id="4" name="Textplatzhalter 3">
            <a:extLst>
              <a:ext uri="{FF2B5EF4-FFF2-40B4-BE49-F238E27FC236}">
                <a16:creationId xmlns:a16="http://schemas.microsoft.com/office/drawing/2014/main" xmlns="" id="{F80812E5-ECB3-454B-BDDC-650D864738EC}"/>
              </a:ext>
            </a:extLst>
          </p:cNvPr>
          <p:cNvSpPr>
            <a:spLocks noGrp="1"/>
          </p:cNvSpPr>
          <p:nvPr>
            <p:ph type="body" idx="1"/>
          </p:nvPr>
        </p:nvSpPr>
        <p:spPr/>
        <p:txBody>
          <a:bodyPr/>
          <a:lstStyle/>
          <a:p>
            <a:r>
              <a:rPr lang="de-DE" sz="2000" dirty="0"/>
              <a:t>Beispiel: Wandelt sich ein u Quark in einem schwachen Prozess um, wird es mit der Wahrscheinlichkeit (</a:t>
            </a:r>
            <a:r>
              <a:rPr lang="de-DE" sz="2000" dirty="0" err="1"/>
              <a:t>V</a:t>
            </a:r>
            <a:r>
              <a:rPr lang="de-DE" sz="2000" baseline="-25000" dirty="0" err="1"/>
              <a:t>ud</a:t>
            </a:r>
            <a:r>
              <a:rPr lang="de-DE" sz="2000" dirty="0"/>
              <a:t>)</a:t>
            </a:r>
            <a:r>
              <a:rPr lang="de-DE" sz="2000" baseline="30000" dirty="0"/>
              <a:t>2</a:t>
            </a:r>
            <a:r>
              <a:rPr lang="de-DE" sz="2000" dirty="0"/>
              <a:t> zu einem d Quark</a:t>
            </a:r>
          </a:p>
          <a:p>
            <a:r>
              <a:rPr lang="de-DE" sz="2000" dirty="0"/>
              <a:t>Die Mischungen der Quarks in der schwachen Wechselwirkung sind eher klein </a:t>
            </a:r>
          </a:p>
          <a:p>
            <a:pPr lvl="1"/>
            <a:r>
              <a:rPr lang="de-DE" sz="1600" dirty="0"/>
              <a:t>Große Wahrscheinlichkeit innerhalb des </a:t>
            </a:r>
            <a:r>
              <a:rPr lang="de-DE" sz="1600" dirty="0" err="1"/>
              <a:t>Multipletts</a:t>
            </a:r>
            <a:r>
              <a:rPr lang="de-DE" sz="1600" dirty="0"/>
              <a:t> zu bleiben     </a:t>
            </a:r>
          </a:p>
        </p:txBody>
      </p:sp>
      <p:sp>
        <p:nvSpPr>
          <p:cNvPr id="5" name="Datumsplatzhalter 4">
            <a:extLst>
              <a:ext uri="{FF2B5EF4-FFF2-40B4-BE49-F238E27FC236}">
                <a16:creationId xmlns:a16="http://schemas.microsoft.com/office/drawing/2014/main" xmlns="" id="{4E4F284E-405C-45DE-A166-40B31A79A05C}"/>
              </a:ext>
            </a:extLst>
          </p:cNvPr>
          <p:cNvSpPr>
            <a:spLocks noGrp="1"/>
          </p:cNvSpPr>
          <p:nvPr>
            <p:ph type="dt" sz="half" idx="2"/>
          </p:nvPr>
        </p:nvSpPr>
        <p:spPr/>
        <p:txBody>
          <a:bodyPr/>
          <a:lstStyle/>
          <a:p>
            <a:r>
              <a:rPr lang="de-DE"/>
              <a:t>29.11.2017</a:t>
            </a:r>
          </a:p>
        </p:txBody>
      </p:sp>
      <p:sp>
        <p:nvSpPr>
          <p:cNvPr id="6" name="Fußzeilenplatzhalter 5">
            <a:extLst>
              <a:ext uri="{FF2B5EF4-FFF2-40B4-BE49-F238E27FC236}">
                <a16:creationId xmlns:a16="http://schemas.microsoft.com/office/drawing/2014/main" xmlns="" id="{1C2588A5-EC34-4BC3-91D2-C83D4B2A5678}"/>
              </a:ext>
            </a:extLst>
          </p:cNvPr>
          <p:cNvSpPr>
            <a:spLocks noGrp="1"/>
          </p:cNvSpPr>
          <p:nvPr>
            <p:ph type="ftr" sz="quarter" idx="3"/>
          </p:nvPr>
        </p:nvSpPr>
        <p:spPr/>
        <p:txBody>
          <a:bodyPr/>
          <a:lstStyle/>
          <a:p>
            <a:r>
              <a:rPr lang="de-DE"/>
              <a:t>Forschung trifft Schule - Lehrerfortbildung Teilchenphysik - Meißen</a:t>
            </a:r>
            <a:endParaRPr lang="de-DE" dirty="0"/>
          </a:p>
        </p:txBody>
      </p:sp>
      <mc:AlternateContent xmlns:mc="http://schemas.openxmlformats.org/markup-compatibility/2006" xmlns:a14="http://schemas.microsoft.com/office/drawing/2010/main">
        <mc:Choice Requires="a14">
          <p:sp>
            <p:nvSpPr>
              <p:cNvPr id="10" name="Textfeld 9">
                <a:extLst>
                  <a:ext uri="{FF2B5EF4-FFF2-40B4-BE49-F238E27FC236}">
                    <a16:creationId xmlns:a16="http://schemas.microsoft.com/office/drawing/2014/main" xmlns="" id="{D7091B02-FF71-4836-96B4-F0694EDA689A}"/>
                  </a:ext>
                </a:extLst>
              </p:cNvPr>
              <p:cNvSpPr txBox="1"/>
              <p:nvPr/>
            </p:nvSpPr>
            <p:spPr>
              <a:xfrm>
                <a:off x="2104174" y="4221088"/>
                <a:ext cx="4979697" cy="1070165"/>
              </a:xfrm>
              <a:prstGeom prst="rect">
                <a:avLst/>
              </a:prstGeom>
              <a:noFill/>
            </p:spPr>
            <p:txBody>
              <a:bodyPr wrap="none" lIns="0" tIns="0" rIns="0" bIns="0" rtlCol="0">
                <a:spAutoFit/>
              </a:bodyPr>
              <a:lstStyle/>
              <a:p>
                <a:pPr>
                  <a:lnSpc>
                    <a:spcPct val="90000"/>
                  </a:lnSpc>
                  <a:spcBef>
                    <a:spcPts val="1000"/>
                  </a:spcBef>
                  <a:buClr>
                    <a:srgbClr val="CCCC00"/>
                  </a:buClr>
                  <a:buSzPct val="90000"/>
                </a:pPr>
                <a14:m>
                  <m:oMathPara xmlns:m="http://schemas.openxmlformats.org/officeDocument/2006/math">
                    <m:oMathParaPr>
                      <m:jc m:val="centerGroup"/>
                    </m:oMathParaPr>
                    <m:oMath xmlns:m="http://schemas.openxmlformats.org/officeDocument/2006/math">
                      <m:d>
                        <m:dPr>
                          <m:ctrlPr>
                            <a:rPr lang="de-DE" sz="2400" i="1" smtClean="0">
                              <a:solidFill>
                                <a:srgbClr val="013476"/>
                              </a:solidFill>
                              <a:latin typeface="Cambria Math" panose="02040503050406030204" pitchFamily="18" charset="0"/>
                            </a:rPr>
                          </m:ctrlPr>
                        </m:dPr>
                        <m:e>
                          <m:m>
                            <m:mPr>
                              <m:mcs>
                                <m:mc>
                                  <m:mcPr>
                                    <m:count m:val="1"/>
                                    <m:mcJc m:val="center"/>
                                  </m:mcPr>
                                </m:mc>
                              </m:mcs>
                              <m:ctrlPr>
                                <a:rPr lang="de-DE" sz="2400" i="1" smtClean="0">
                                  <a:solidFill>
                                    <a:srgbClr val="013476"/>
                                  </a:solidFill>
                                  <a:latin typeface="Cambria Math" panose="02040503050406030204" pitchFamily="18" charset="0"/>
                                </a:rPr>
                              </m:ctrlPr>
                            </m:mPr>
                            <m:mr>
                              <m:e>
                                <m:r>
                                  <m:rPr>
                                    <m:brk m:alnAt="7"/>
                                  </m:rPr>
                                  <a:rPr lang="de-DE" sz="2400" b="0" i="1" smtClean="0">
                                    <a:solidFill>
                                      <a:srgbClr val="013476"/>
                                    </a:solidFill>
                                    <a:latin typeface="Cambria Math" panose="02040503050406030204" pitchFamily="18" charset="0"/>
                                  </a:rPr>
                                  <m:t>𝑑</m:t>
                                </m:r>
                                <m:r>
                                  <a:rPr lang="de-DE" sz="2400" b="0" i="1" smtClean="0">
                                    <a:solidFill>
                                      <a:srgbClr val="013476"/>
                                    </a:solidFill>
                                    <a:latin typeface="Cambria Math" panose="02040503050406030204" pitchFamily="18" charset="0"/>
                                  </a:rPr>
                                  <m:t>′</m:t>
                                </m:r>
                              </m:e>
                            </m:mr>
                            <m:mr>
                              <m:e>
                                <m:r>
                                  <a:rPr lang="de-DE" sz="2400" b="0" i="1" smtClean="0">
                                    <a:solidFill>
                                      <a:srgbClr val="013476"/>
                                    </a:solidFill>
                                    <a:latin typeface="Cambria Math" panose="02040503050406030204" pitchFamily="18" charset="0"/>
                                  </a:rPr>
                                  <m:t>𝑠</m:t>
                                </m:r>
                                <m:r>
                                  <a:rPr lang="de-DE" sz="2400" b="0" i="1" smtClean="0">
                                    <a:solidFill>
                                      <a:srgbClr val="013476"/>
                                    </a:solidFill>
                                    <a:latin typeface="Cambria Math" panose="02040503050406030204" pitchFamily="18" charset="0"/>
                                  </a:rPr>
                                  <m:t>′</m:t>
                                </m:r>
                              </m:e>
                            </m:mr>
                            <m:mr>
                              <m:e>
                                <m:r>
                                  <a:rPr lang="de-DE" sz="2400" b="0" i="1" smtClean="0">
                                    <a:solidFill>
                                      <a:srgbClr val="013476"/>
                                    </a:solidFill>
                                    <a:latin typeface="Cambria Math" panose="02040503050406030204" pitchFamily="18" charset="0"/>
                                  </a:rPr>
                                  <m:t>𝑏</m:t>
                                </m:r>
                                <m:r>
                                  <a:rPr lang="de-DE" sz="2400" b="0" i="1" smtClean="0">
                                    <a:solidFill>
                                      <a:srgbClr val="013476"/>
                                    </a:solidFill>
                                    <a:latin typeface="Cambria Math" panose="02040503050406030204" pitchFamily="18" charset="0"/>
                                  </a:rPr>
                                  <m:t>′</m:t>
                                </m:r>
                              </m:e>
                            </m:mr>
                          </m:m>
                        </m:e>
                      </m:d>
                      <m:r>
                        <a:rPr lang="de-DE" sz="2400" b="0" i="1" smtClean="0">
                          <a:solidFill>
                            <a:srgbClr val="013476"/>
                          </a:solidFill>
                          <a:latin typeface="Cambria Math" panose="02040503050406030204" pitchFamily="18" charset="0"/>
                        </a:rPr>
                        <m:t>=</m:t>
                      </m:r>
                      <m:d>
                        <m:dPr>
                          <m:ctrlPr>
                            <a:rPr lang="de-DE" sz="2400" i="1" smtClean="0">
                              <a:solidFill>
                                <a:srgbClr val="013476"/>
                              </a:solidFill>
                              <a:latin typeface="Cambria Math" panose="02040503050406030204" pitchFamily="18" charset="0"/>
                            </a:rPr>
                          </m:ctrlPr>
                        </m:dPr>
                        <m:e>
                          <m:m>
                            <m:mPr>
                              <m:mcs>
                                <m:mc>
                                  <m:mcPr>
                                    <m:count m:val="3"/>
                                    <m:mcJc m:val="center"/>
                                  </m:mcPr>
                                </m:mc>
                              </m:mcs>
                              <m:ctrlPr>
                                <a:rPr lang="de-DE" sz="2400" i="1" smtClean="0">
                                  <a:solidFill>
                                    <a:srgbClr val="013476"/>
                                  </a:solidFill>
                                  <a:latin typeface="Cambria Math" panose="02040503050406030204" pitchFamily="18" charset="0"/>
                                </a:rPr>
                              </m:ctrlPr>
                            </m:mPr>
                            <m:mr>
                              <m:e>
                                <m:r>
                                  <m:rPr>
                                    <m:brk m:alnAt="7"/>
                                  </m:rPr>
                                  <a:rPr lang="de-DE" sz="2400" b="0" i="1" smtClean="0">
                                    <a:solidFill>
                                      <a:srgbClr val="013476"/>
                                    </a:solidFill>
                                    <a:latin typeface="Cambria Math" panose="02040503050406030204" pitchFamily="18" charset="0"/>
                                  </a:rPr>
                                  <m:t>0</m:t>
                                </m:r>
                                <m:r>
                                  <a:rPr lang="de-DE" sz="2400" b="0" i="1" smtClean="0">
                                    <a:solidFill>
                                      <a:srgbClr val="013476"/>
                                    </a:solidFill>
                                    <a:latin typeface="Cambria Math" panose="02040503050406030204" pitchFamily="18" charset="0"/>
                                  </a:rPr>
                                  <m:t>,974</m:t>
                                </m:r>
                              </m:e>
                              <m:e>
                                <m:r>
                                  <a:rPr lang="de-DE" sz="2400" b="0" i="1" smtClean="0">
                                    <a:solidFill>
                                      <a:srgbClr val="013476"/>
                                    </a:solidFill>
                                    <a:latin typeface="Cambria Math" panose="02040503050406030204" pitchFamily="18" charset="0"/>
                                  </a:rPr>
                                  <m:t>0,225</m:t>
                                </m:r>
                              </m:e>
                              <m:e>
                                <m:r>
                                  <a:rPr lang="de-DE" sz="2400" b="0" i="1" smtClean="0">
                                    <a:solidFill>
                                      <a:srgbClr val="013476"/>
                                    </a:solidFill>
                                    <a:latin typeface="Cambria Math" panose="02040503050406030204" pitchFamily="18" charset="0"/>
                                  </a:rPr>
                                  <m:t>0,003</m:t>
                                </m:r>
                              </m:e>
                            </m:mr>
                            <m:mr>
                              <m:e>
                                <m:r>
                                  <a:rPr lang="de-DE" sz="2400" b="0" i="1" smtClean="0">
                                    <a:solidFill>
                                      <a:srgbClr val="013476"/>
                                    </a:solidFill>
                                    <a:latin typeface="Cambria Math" panose="02040503050406030204" pitchFamily="18" charset="0"/>
                                  </a:rPr>
                                  <m:t>0,225</m:t>
                                </m:r>
                              </m:e>
                              <m:e>
                                <m:r>
                                  <a:rPr lang="de-DE" sz="2400" b="0" i="1" smtClean="0">
                                    <a:solidFill>
                                      <a:srgbClr val="013476"/>
                                    </a:solidFill>
                                    <a:latin typeface="Cambria Math" panose="02040503050406030204" pitchFamily="18" charset="0"/>
                                  </a:rPr>
                                  <m:t>0,974</m:t>
                                </m:r>
                              </m:e>
                              <m:e>
                                <m:r>
                                  <a:rPr lang="de-DE" sz="2400" b="0" i="1" smtClean="0">
                                    <a:solidFill>
                                      <a:srgbClr val="013476"/>
                                    </a:solidFill>
                                    <a:latin typeface="Cambria Math" panose="02040503050406030204" pitchFamily="18" charset="0"/>
                                  </a:rPr>
                                  <m:t>0,041</m:t>
                                </m:r>
                              </m:e>
                            </m:mr>
                            <m:mr>
                              <m:e>
                                <m:r>
                                  <a:rPr lang="de-DE" sz="2400" b="0" i="1" smtClean="0">
                                    <a:solidFill>
                                      <a:srgbClr val="013476"/>
                                    </a:solidFill>
                                    <a:latin typeface="Cambria Math" panose="02040503050406030204" pitchFamily="18" charset="0"/>
                                  </a:rPr>
                                  <m:t>0,009</m:t>
                                </m:r>
                              </m:e>
                              <m:e>
                                <m:r>
                                  <a:rPr lang="de-DE" sz="2400" b="0" i="1" smtClean="0">
                                    <a:solidFill>
                                      <a:srgbClr val="013476"/>
                                    </a:solidFill>
                                    <a:latin typeface="Cambria Math" panose="02040503050406030204" pitchFamily="18" charset="0"/>
                                  </a:rPr>
                                  <m:t>0,040</m:t>
                                </m:r>
                              </m:e>
                              <m:e>
                                <m:r>
                                  <a:rPr lang="de-DE" sz="2400" b="0" i="1" smtClean="0">
                                    <a:solidFill>
                                      <a:srgbClr val="013476"/>
                                    </a:solidFill>
                                    <a:latin typeface="Cambria Math" panose="02040503050406030204" pitchFamily="18" charset="0"/>
                                  </a:rPr>
                                  <m:t>0,999</m:t>
                                </m:r>
                              </m:e>
                            </m:mr>
                          </m:m>
                        </m:e>
                      </m:d>
                      <m:d>
                        <m:dPr>
                          <m:ctrlPr>
                            <a:rPr lang="de-DE" sz="2400" i="1" smtClean="0">
                              <a:solidFill>
                                <a:srgbClr val="013476"/>
                              </a:solidFill>
                              <a:latin typeface="Cambria Math" panose="02040503050406030204" pitchFamily="18" charset="0"/>
                            </a:rPr>
                          </m:ctrlPr>
                        </m:dPr>
                        <m:e>
                          <m:m>
                            <m:mPr>
                              <m:mcs>
                                <m:mc>
                                  <m:mcPr>
                                    <m:count m:val="1"/>
                                    <m:mcJc m:val="center"/>
                                  </m:mcPr>
                                </m:mc>
                              </m:mcs>
                              <m:ctrlPr>
                                <a:rPr lang="de-DE" sz="2400" i="1" smtClean="0">
                                  <a:solidFill>
                                    <a:srgbClr val="013476"/>
                                  </a:solidFill>
                                  <a:latin typeface="Cambria Math" panose="02040503050406030204" pitchFamily="18" charset="0"/>
                                </a:rPr>
                              </m:ctrlPr>
                            </m:mPr>
                            <m:mr>
                              <m:e>
                                <m:r>
                                  <m:rPr>
                                    <m:brk m:alnAt="7"/>
                                  </m:rPr>
                                  <a:rPr lang="de-DE" sz="2400" b="0" i="1" smtClean="0">
                                    <a:solidFill>
                                      <a:srgbClr val="013476"/>
                                    </a:solidFill>
                                    <a:latin typeface="Cambria Math" panose="02040503050406030204" pitchFamily="18" charset="0"/>
                                  </a:rPr>
                                  <m:t>𝑑</m:t>
                                </m:r>
                              </m:e>
                            </m:mr>
                            <m:mr>
                              <m:e>
                                <m:r>
                                  <a:rPr lang="de-DE" sz="2400" b="0" i="1" smtClean="0">
                                    <a:solidFill>
                                      <a:srgbClr val="013476"/>
                                    </a:solidFill>
                                    <a:latin typeface="Cambria Math" panose="02040503050406030204" pitchFamily="18" charset="0"/>
                                  </a:rPr>
                                  <m:t>𝑠</m:t>
                                </m:r>
                              </m:e>
                            </m:mr>
                            <m:mr>
                              <m:e>
                                <m:r>
                                  <a:rPr lang="de-DE" sz="2400" b="0" i="1" smtClean="0">
                                    <a:solidFill>
                                      <a:srgbClr val="013476"/>
                                    </a:solidFill>
                                    <a:latin typeface="Cambria Math" panose="02040503050406030204" pitchFamily="18" charset="0"/>
                                  </a:rPr>
                                  <m:t>𝑏</m:t>
                                </m:r>
                              </m:e>
                            </m:mr>
                          </m:m>
                        </m:e>
                      </m:d>
                    </m:oMath>
                  </m:oMathPara>
                </a14:m>
                <a:endParaRPr lang="de-DE" sz="2400" dirty="0">
                  <a:solidFill>
                    <a:srgbClr val="013476"/>
                  </a:solidFill>
                  <a:latin typeface="Arial Narrow" panose="020B0606020202030204" pitchFamily="34" charset="0"/>
                </a:endParaRPr>
              </a:p>
            </p:txBody>
          </p:sp>
        </mc:Choice>
        <mc:Fallback xmlns="">
          <p:sp>
            <p:nvSpPr>
              <p:cNvPr id="10" name="Textfeld 9">
                <a:extLst>
                  <a:ext uri="{FF2B5EF4-FFF2-40B4-BE49-F238E27FC236}">
                    <a16:creationId xmlns:a16="http://schemas.microsoft.com/office/drawing/2014/main" id="{D7091B02-FF71-4836-96B4-F0694EDA689A}"/>
                  </a:ext>
                </a:extLst>
              </p:cNvPr>
              <p:cNvSpPr txBox="1">
                <a:spLocks noRot="1" noChangeAspect="1" noMove="1" noResize="1" noEditPoints="1" noAdjustHandles="1" noChangeArrowheads="1" noChangeShapeType="1" noTextEdit="1"/>
              </p:cNvSpPr>
              <p:nvPr/>
            </p:nvSpPr>
            <p:spPr>
              <a:xfrm>
                <a:off x="2104174" y="4221088"/>
                <a:ext cx="4979697" cy="1070165"/>
              </a:xfrm>
              <a:prstGeom prst="rect">
                <a:avLst/>
              </a:prstGeom>
              <a:blipFill>
                <a:blip r:embed="rId2"/>
                <a:stretch>
                  <a:fillRect t="-4545" b="-1705"/>
                </a:stretch>
              </a:blipFill>
            </p:spPr>
            <p:txBody>
              <a:bodyPr/>
              <a:lstStyle/>
              <a:p>
                <a:r>
                  <a:rPr lang="de-DE">
                    <a:noFill/>
                  </a:rPr>
                  <a:t> </a:t>
                </a:r>
              </a:p>
            </p:txBody>
          </p:sp>
        </mc:Fallback>
      </mc:AlternateContent>
      <p:cxnSp>
        <p:nvCxnSpPr>
          <p:cNvPr id="11" name="Gerade Verbindung mit Pfeil 10">
            <a:extLst>
              <a:ext uri="{FF2B5EF4-FFF2-40B4-BE49-F238E27FC236}">
                <a16:creationId xmlns:a16="http://schemas.microsoft.com/office/drawing/2014/main" xmlns="" id="{01D65F9D-D54E-4788-8D7E-5652399D0908}"/>
              </a:ext>
            </a:extLst>
          </p:cNvPr>
          <p:cNvCxnSpPr>
            <a:cxnSpLocks/>
          </p:cNvCxnSpPr>
          <p:nvPr/>
        </p:nvCxnSpPr>
        <p:spPr>
          <a:xfrm flipV="1">
            <a:off x="1848809" y="5157192"/>
            <a:ext cx="274919" cy="318791"/>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12" name="Textfeld 11">
            <a:extLst>
              <a:ext uri="{FF2B5EF4-FFF2-40B4-BE49-F238E27FC236}">
                <a16:creationId xmlns:a16="http://schemas.microsoft.com/office/drawing/2014/main" xmlns="" id="{F274C20D-C9F7-48A5-9127-26DDFB33B329}"/>
              </a:ext>
            </a:extLst>
          </p:cNvPr>
          <p:cNvSpPr txBox="1"/>
          <p:nvPr/>
        </p:nvSpPr>
        <p:spPr>
          <a:xfrm>
            <a:off x="383104" y="5349871"/>
            <a:ext cx="1710725" cy="590931"/>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rgbClr val="CDC301"/>
                </a:solidFill>
                <a:latin typeface="Arial" panose="020B0604020202020204" pitchFamily="34" charset="0"/>
                <a:cs typeface="Arial" panose="020B0604020202020204" pitchFamily="34" charset="0"/>
              </a:rPr>
              <a:t>Schwache </a:t>
            </a:r>
            <a:br>
              <a:rPr lang="de-DE" dirty="0">
                <a:solidFill>
                  <a:srgbClr val="CDC301"/>
                </a:solidFill>
                <a:latin typeface="Arial" panose="020B0604020202020204" pitchFamily="34" charset="0"/>
                <a:cs typeface="Arial" panose="020B0604020202020204" pitchFamily="34" charset="0"/>
              </a:rPr>
            </a:br>
            <a:r>
              <a:rPr lang="de-DE" dirty="0">
                <a:solidFill>
                  <a:srgbClr val="CDC301"/>
                </a:solidFill>
                <a:latin typeface="Arial" panose="020B0604020202020204" pitchFamily="34" charset="0"/>
                <a:cs typeface="Arial" panose="020B0604020202020204" pitchFamily="34" charset="0"/>
              </a:rPr>
              <a:t>Eigenzustände</a:t>
            </a:r>
          </a:p>
        </p:txBody>
      </p:sp>
      <p:cxnSp>
        <p:nvCxnSpPr>
          <p:cNvPr id="13" name="Gerade Verbindung mit Pfeil 12">
            <a:extLst>
              <a:ext uri="{FF2B5EF4-FFF2-40B4-BE49-F238E27FC236}">
                <a16:creationId xmlns:a16="http://schemas.microsoft.com/office/drawing/2014/main" xmlns="" id="{678E31C7-B894-4D51-A7A4-B73E7DD67581}"/>
              </a:ext>
            </a:extLst>
          </p:cNvPr>
          <p:cNvCxnSpPr>
            <a:cxnSpLocks/>
          </p:cNvCxnSpPr>
          <p:nvPr/>
        </p:nvCxnSpPr>
        <p:spPr>
          <a:xfrm flipH="1" flipV="1">
            <a:off x="7109846" y="5031811"/>
            <a:ext cx="262896" cy="350086"/>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xmlns="" id="{F2439038-E550-4A7C-B00C-D3CB21BFA832}"/>
              </a:ext>
            </a:extLst>
          </p:cNvPr>
          <p:cNvSpPr txBox="1"/>
          <p:nvPr/>
        </p:nvSpPr>
        <p:spPr>
          <a:xfrm>
            <a:off x="7050171" y="5449134"/>
            <a:ext cx="1710725" cy="590931"/>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rgbClr val="CDC301"/>
                </a:solidFill>
                <a:latin typeface="Arial" panose="020B0604020202020204" pitchFamily="34" charset="0"/>
                <a:cs typeface="Arial" panose="020B0604020202020204" pitchFamily="34" charset="0"/>
              </a:rPr>
              <a:t>Massen</a:t>
            </a:r>
            <a:br>
              <a:rPr lang="de-DE" dirty="0">
                <a:solidFill>
                  <a:srgbClr val="CDC301"/>
                </a:solidFill>
                <a:latin typeface="Arial" panose="020B0604020202020204" pitchFamily="34" charset="0"/>
                <a:cs typeface="Arial" panose="020B0604020202020204" pitchFamily="34" charset="0"/>
              </a:rPr>
            </a:br>
            <a:r>
              <a:rPr lang="de-DE" dirty="0">
                <a:solidFill>
                  <a:srgbClr val="CDC301"/>
                </a:solidFill>
                <a:latin typeface="Arial" panose="020B0604020202020204" pitchFamily="34" charset="0"/>
                <a:cs typeface="Arial" panose="020B0604020202020204" pitchFamily="34" charset="0"/>
              </a:rPr>
              <a:t>Eigenzustände</a:t>
            </a:r>
          </a:p>
        </p:txBody>
      </p:sp>
    </p:spTree>
    <p:extLst>
      <p:ext uri="{BB962C8B-B14F-4D97-AF65-F5344CB8AC3E}">
        <p14:creationId xmlns:p14="http://schemas.microsoft.com/office/powerpoint/2010/main" val="4276873870"/>
      </p:ext>
    </p:extLst>
  </p:cSld>
  <p:clrMapOvr>
    <a:masterClrMapping/>
  </p:clrMapOvr>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E6DAA798-0D43-4348-9217-E3AABA834F93}"/>
              </a:ext>
            </a:extLst>
          </p:cNvPr>
          <p:cNvSpPr>
            <a:spLocks noGrp="1"/>
          </p:cNvSpPr>
          <p:nvPr>
            <p:ph type="title"/>
          </p:nvPr>
        </p:nvSpPr>
        <p:spPr/>
        <p:txBody>
          <a:bodyPr/>
          <a:lstStyle/>
          <a:p>
            <a:r>
              <a:rPr lang="de-DE" dirty="0"/>
              <a:t>Zustandsmischung</a:t>
            </a:r>
          </a:p>
        </p:txBody>
      </p:sp>
      <p:sp>
        <p:nvSpPr>
          <p:cNvPr id="3" name="Foliennummernplatzhalter 2">
            <a:extLst>
              <a:ext uri="{FF2B5EF4-FFF2-40B4-BE49-F238E27FC236}">
                <a16:creationId xmlns:a16="http://schemas.microsoft.com/office/drawing/2014/main" xmlns="" id="{BF3F6B91-28F4-43CF-B87E-1427FB83CB44}"/>
              </a:ext>
            </a:extLst>
          </p:cNvPr>
          <p:cNvSpPr>
            <a:spLocks noGrp="1"/>
          </p:cNvSpPr>
          <p:nvPr>
            <p:ph type="sldNum" sz="quarter" idx="12"/>
          </p:nvPr>
        </p:nvSpPr>
        <p:spPr/>
        <p:txBody>
          <a:bodyPr/>
          <a:lstStyle/>
          <a:p>
            <a:fld id="{13EBA283-81CD-428D-9703-4AE41BDC50AA}" type="slidenum">
              <a:rPr lang="de-DE" smtClean="0"/>
              <a:pPr/>
              <a:t>109</a:t>
            </a:fld>
            <a:endParaRPr lang="de-DE"/>
          </a:p>
        </p:txBody>
      </p:sp>
      <p:sp>
        <p:nvSpPr>
          <p:cNvPr id="4" name="Textplatzhalter 3">
            <a:extLst>
              <a:ext uri="{FF2B5EF4-FFF2-40B4-BE49-F238E27FC236}">
                <a16:creationId xmlns:a16="http://schemas.microsoft.com/office/drawing/2014/main" xmlns="" id="{F80812E5-ECB3-454B-BDDC-650D864738EC}"/>
              </a:ext>
            </a:extLst>
          </p:cNvPr>
          <p:cNvSpPr>
            <a:spLocks noGrp="1"/>
          </p:cNvSpPr>
          <p:nvPr>
            <p:ph type="body" idx="1"/>
          </p:nvPr>
        </p:nvSpPr>
        <p:spPr>
          <a:xfrm>
            <a:off x="971600" y="2060849"/>
            <a:ext cx="7538988" cy="1656184"/>
          </a:xfrm>
        </p:spPr>
        <p:txBody>
          <a:bodyPr/>
          <a:lstStyle/>
          <a:p>
            <a:r>
              <a:rPr lang="de-DE" sz="2000" dirty="0"/>
              <a:t>Die Mischungen der Quarks in der schwachen Wechselwirkung sind eher klein </a:t>
            </a:r>
          </a:p>
          <a:p>
            <a:pPr lvl="1"/>
            <a:r>
              <a:rPr lang="de-DE" sz="1600" dirty="0"/>
              <a:t>Große Wahrscheinlichkeit für Umwandlung „innerhalb“ des </a:t>
            </a:r>
            <a:r>
              <a:rPr lang="de-DE" sz="1600" dirty="0" err="1"/>
              <a:t>Multipletts</a:t>
            </a:r>
            <a:endParaRPr lang="de-DE" sz="1600" dirty="0"/>
          </a:p>
          <a:p>
            <a:r>
              <a:rPr lang="de-DE" sz="2000" dirty="0"/>
              <a:t>Die Mischungen der Neutrinos in der schwachen Wechselwirkung fast maximal </a:t>
            </a:r>
          </a:p>
          <a:p>
            <a:pPr lvl="1"/>
            <a:r>
              <a:rPr lang="de-DE" sz="1600" dirty="0"/>
              <a:t>Maki-Nakagawa-</a:t>
            </a:r>
            <a:r>
              <a:rPr lang="de-DE" sz="1600" dirty="0" err="1"/>
              <a:t>Sakata</a:t>
            </a:r>
            <a:r>
              <a:rPr lang="de-DE" sz="1600" dirty="0"/>
              <a:t>-Matrix</a:t>
            </a:r>
          </a:p>
          <a:p>
            <a:pPr lvl="1"/>
            <a:r>
              <a:rPr lang="de-DE" sz="1600" dirty="0"/>
              <a:t>„Neutrino Oszillation“     </a:t>
            </a:r>
          </a:p>
        </p:txBody>
      </p:sp>
      <p:sp>
        <p:nvSpPr>
          <p:cNvPr id="5" name="Datumsplatzhalter 4">
            <a:extLst>
              <a:ext uri="{FF2B5EF4-FFF2-40B4-BE49-F238E27FC236}">
                <a16:creationId xmlns:a16="http://schemas.microsoft.com/office/drawing/2014/main" xmlns="" id="{4E4F284E-405C-45DE-A166-40B31A79A05C}"/>
              </a:ext>
            </a:extLst>
          </p:cNvPr>
          <p:cNvSpPr>
            <a:spLocks noGrp="1"/>
          </p:cNvSpPr>
          <p:nvPr>
            <p:ph type="dt" sz="half" idx="2"/>
          </p:nvPr>
        </p:nvSpPr>
        <p:spPr/>
        <p:txBody>
          <a:bodyPr/>
          <a:lstStyle/>
          <a:p>
            <a:r>
              <a:rPr lang="de-DE"/>
              <a:t>29.11.2017</a:t>
            </a:r>
          </a:p>
        </p:txBody>
      </p:sp>
      <p:sp>
        <p:nvSpPr>
          <p:cNvPr id="6" name="Fußzeilenplatzhalter 5">
            <a:extLst>
              <a:ext uri="{FF2B5EF4-FFF2-40B4-BE49-F238E27FC236}">
                <a16:creationId xmlns:a16="http://schemas.microsoft.com/office/drawing/2014/main" xmlns="" id="{1C2588A5-EC34-4BC3-91D2-C83D4B2A5678}"/>
              </a:ext>
            </a:extLst>
          </p:cNvPr>
          <p:cNvSpPr>
            <a:spLocks noGrp="1"/>
          </p:cNvSpPr>
          <p:nvPr>
            <p:ph type="ftr" sz="quarter" idx="3"/>
          </p:nvPr>
        </p:nvSpPr>
        <p:spPr>
          <a:xfrm>
            <a:off x="2123728" y="6356360"/>
            <a:ext cx="4855418" cy="365125"/>
          </a:xfrm>
        </p:spPr>
        <p:txBody>
          <a:bodyPr/>
          <a:lstStyle/>
          <a:p>
            <a:r>
              <a:rPr lang="de-DE"/>
              <a:t>Forschung trifft Schule - Lehrerfortbildung Teilchenphysik - Meißen</a:t>
            </a:r>
            <a:endParaRPr lang="de-DE" dirty="0"/>
          </a:p>
        </p:txBody>
      </p:sp>
      <mc:AlternateContent xmlns:mc="http://schemas.openxmlformats.org/markup-compatibility/2006">
        <mc:Choice xmlns:a14="http://schemas.microsoft.com/office/drawing/2010/main" Requires="a14">
          <p:sp>
            <p:nvSpPr>
              <p:cNvPr id="27" name="Textfeld 26">
                <a:extLst>
                  <a:ext uri="{FF2B5EF4-FFF2-40B4-BE49-F238E27FC236}">
                    <a16:creationId xmlns:a16="http://schemas.microsoft.com/office/drawing/2014/main" xmlns="" id="{609653E1-895C-4533-8752-FF66EEF43313}"/>
                  </a:ext>
                </a:extLst>
              </p:cNvPr>
              <p:cNvSpPr txBox="1"/>
              <p:nvPr/>
            </p:nvSpPr>
            <p:spPr>
              <a:xfrm>
                <a:off x="2104174" y="4346327"/>
                <a:ext cx="5195589" cy="920893"/>
              </a:xfrm>
              <a:prstGeom prst="rect">
                <a:avLst/>
              </a:prstGeom>
              <a:noFill/>
            </p:spPr>
            <p:txBody>
              <a:bodyPr wrap="none" lIns="0" tIns="0" rIns="0" bIns="0" rtlCol="0">
                <a:spAutoFit/>
              </a:bodyPr>
              <a:lstStyle/>
              <a:p>
                <a:pPr>
                  <a:lnSpc>
                    <a:spcPct val="90000"/>
                  </a:lnSpc>
                  <a:spcBef>
                    <a:spcPts val="1000"/>
                  </a:spcBef>
                  <a:buClr>
                    <a:srgbClr val="CCCC00"/>
                  </a:buClr>
                  <a:buSzPct val="90000"/>
                </a:pPr>
                <a14:m>
                  <m:oMathPara xmlns:m="http://schemas.openxmlformats.org/officeDocument/2006/math">
                    <m:oMathParaPr>
                      <m:jc m:val="centerGroup"/>
                    </m:oMathParaPr>
                    <m:oMath xmlns:m="http://schemas.openxmlformats.org/officeDocument/2006/math">
                      <m:d>
                        <m:dPr>
                          <m:ctrlPr>
                            <a:rPr lang="de-DE" sz="2400" i="1" smtClean="0">
                              <a:solidFill>
                                <a:srgbClr val="013476"/>
                              </a:solidFill>
                              <a:latin typeface="Cambria Math" panose="02040503050406030204" pitchFamily="18" charset="0"/>
                            </a:rPr>
                          </m:ctrlPr>
                        </m:dPr>
                        <m:e>
                          <m:m>
                            <m:mPr>
                              <m:mcs>
                                <m:mc>
                                  <m:mcPr>
                                    <m:count m:val="1"/>
                                    <m:mcJc m:val="center"/>
                                  </m:mcPr>
                                </m:mc>
                              </m:mcs>
                              <m:ctrlPr>
                                <a:rPr lang="de-DE" sz="2400" i="1" smtClean="0">
                                  <a:solidFill>
                                    <a:srgbClr val="013476"/>
                                  </a:solidFill>
                                  <a:latin typeface="Cambria Math" panose="02040503050406030204" pitchFamily="18" charset="0"/>
                                </a:rPr>
                              </m:ctrlPr>
                            </m:mPr>
                            <m:mr>
                              <m:e>
                                <m:sSub>
                                  <m:sSubPr>
                                    <m:ctrlPr>
                                      <a:rPr lang="de-DE" sz="2400" i="1" smtClean="0">
                                        <a:solidFill>
                                          <a:srgbClr val="013476"/>
                                        </a:solidFill>
                                        <a:latin typeface="Cambria Math" panose="02040503050406030204" pitchFamily="18" charset="0"/>
                                      </a:rPr>
                                    </m:ctrlPr>
                                  </m:sSubPr>
                                  <m:e>
                                    <m:r>
                                      <a:rPr lang="de-DE" sz="2400" i="1" smtClean="0">
                                        <a:solidFill>
                                          <a:srgbClr val="013476"/>
                                        </a:solidFill>
                                        <a:latin typeface="Cambria Math" panose="02040503050406030204" pitchFamily="18" charset="0"/>
                                        <a:ea typeface="Cambria Math" panose="02040503050406030204" pitchFamily="18" charset="0"/>
                                      </a:rPr>
                                      <m:t>𝜐</m:t>
                                    </m:r>
                                  </m:e>
                                  <m:sub>
                                    <m:r>
                                      <a:rPr lang="de-DE" sz="2400" b="0" i="1" smtClean="0">
                                        <a:solidFill>
                                          <a:srgbClr val="013476"/>
                                        </a:solidFill>
                                        <a:latin typeface="Cambria Math" panose="02040503050406030204" pitchFamily="18" charset="0"/>
                                      </a:rPr>
                                      <m:t>𝑒</m:t>
                                    </m:r>
                                  </m:sub>
                                </m:sSub>
                              </m:e>
                            </m:mr>
                            <m:mr>
                              <m:e>
                                <m:sSub>
                                  <m:sSubPr>
                                    <m:ctrlPr>
                                      <a:rPr lang="de-DE" sz="2400" i="1">
                                        <a:solidFill>
                                          <a:srgbClr val="013476"/>
                                        </a:solidFill>
                                        <a:latin typeface="Cambria Math" panose="02040503050406030204" pitchFamily="18" charset="0"/>
                                      </a:rPr>
                                    </m:ctrlPr>
                                  </m:sSubPr>
                                  <m:e>
                                    <m:r>
                                      <a:rPr lang="de-DE" sz="2400" i="1">
                                        <a:solidFill>
                                          <a:srgbClr val="013476"/>
                                        </a:solidFill>
                                        <a:latin typeface="Cambria Math" panose="02040503050406030204" pitchFamily="18" charset="0"/>
                                        <a:ea typeface="Cambria Math" panose="02040503050406030204" pitchFamily="18" charset="0"/>
                                      </a:rPr>
                                      <m:t>𝜐</m:t>
                                    </m:r>
                                  </m:e>
                                  <m:sub>
                                    <m:r>
                                      <a:rPr lang="de-DE" sz="2400" i="1" smtClean="0">
                                        <a:solidFill>
                                          <a:srgbClr val="013476"/>
                                        </a:solidFill>
                                        <a:latin typeface="Cambria Math" panose="02040503050406030204" pitchFamily="18" charset="0"/>
                                        <a:ea typeface="Cambria Math" panose="02040503050406030204" pitchFamily="18" charset="0"/>
                                      </a:rPr>
                                      <m:t>𝜇</m:t>
                                    </m:r>
                                  </m:sub>
                                </m:sSub>
                              </m:e>
                            </m:mr>
                            <m:mr>
                              <m:e>
                                <m:sSub>
                                  <m:sSubPr>
                                    <m:ctrlPr>
                                      <a:rPr lang="de-DE" sz="2400" i="1">
                                        <a:solidFill>
                                          <a:srgbClr val="013476"/>
                                        </a:solidFill>
                                        <a:latin typeface="Cambria Math" panose="02040503050406030204" pitchFamily="18" charset="0"/>
                                      </a:rPr>
                                    </m:ctrlPr>
                                  </m:sSubPr>
                                  <m:e>
                                    <m:r>
                                      <a:rPr lang="de-DE" sz="2400" i="1">
                                        <a:solidFill>
                                          <a:srgbClr val="013476"/>
                                        </a:solidFill>
                                        <a:latin typeface="Cambria Math" panose="02040503050406030204" pitchFamily="18" charset="0"/>
                                        <a:ea typeface="Cambria Math" panose="02040503050406030204" pitchFamily="18" charset="0"/>
                                      </a:rPr>
                                      <m:t>𝜐</m:t>
                                    </m:r>
                                  </m:e>
                                  <m:sub>
                                    <m:r>
                                      <a:rPr lang="de-DE" sz="2400" i="1" smtClean="0">
                                        <a:solidFill>
                                          <a:srgbClr val="013476"/>
                                        </a:solidFill>
                                        <a:latin typeface="Cambria Math" panose="02040503050406030204" pitchFamily="18" charset="0"/>
                                        <a:ea typeface="Cambria Math" panose="02040503050406030204" pitchFamily="18" charset="0"/>
                                      </a:rPr>
                                      <m:t>𝜏</m:t>
                                    </m:r>
                                  </m:sub>
                                </m:sSub>
                              </m:e>
                            </m:mr>
                          </m:m>
                        </m:e>
                      </m:d>
                      <m:r>
                        <a:rPr lang="de-DE" sz="2400" b="0" i="1" smtClean="0">
                          <a:solidFill>
                            <a:srgbClr val="013476"/>
                          </a:solidFill>
                          <a:latin typeface="Cambria Math" panose="02040503050406030204" pitchFamily="18" charset="0"/>
                        </a:rPr>
                        <m:t>=</m:t>
                      </m:r>
                      <m:d>
                        <m:dPr>
                          <m:ctrlPr>
                            <a:rPr lang="de-DE" sz="2400" i="1" smtClean="0">
                              <a:solidFill>
                                <a:srgbClr val="013476"/>
                              </a:solidFill>
                              <a:latin typeface="Cambria Math" panose="02040503050406030204" pitchFamily="18" charset="0"/>
                            </a:rPr>
                          </m:ctrlPr>
                        </m:dPr>
                        <m:e>
                          <m:m>
                            <m:mPr>
                              <m:mcs>
                                <m:mc>
                                  <m:mcPr>
                                    <m:count m:val="3"/>
                                    <m:mcJc m:val="center"/>
                                  </m:mcPr>
                                </m:mc>
                              </m:mcs>
                              <m:ctrlPr>
                                <a:rPr lang="de-DE" sz="2400" i="1" smtClean="0">
                                  <a:solidFill>
                                    <a:srgbClr val="013476"/>
                                  </a:solidFill>
                                  <a:latin typeface="Cambria Math" panose="02040503050406030204" pitchFamily="18" charset="0"/>
                                </a:rPr>
                              </m:ctrlPr>
                            </m:mPr>
                            <m:mr>
                              <m:e>
                                <m:r>
                                  <m:rPr>
                                    <m:brk m:alnAt="7"/>
                                  </m:rPr>
                                  <a:rPr lang="de-DE" sz="2400" b="0" i="1" smtClean="0">
                                    <a:solidFill>
                                      <a:srgbClr val="013476"/>
                                    </a:solidFill>
                                    <a:latin typeface="Cambria Math" panose="02040503050406030204" pitchFamily="18" charset="0"/>
                                  </a:rPr>
                                  <m:t>0</m:t>
                                </m:r>
                                <m:r>
                                  <a:rPr lang="de-DE" sz="2400" b="0" i="1" smtClean="0">
                                    <a:solidFill>
                                      <a:srgbClr val="013476"/>
                                    </a:solidFill>
                                    <a:latin typeface="Cambria Math" panose="02040503050406030204" pitchFamily="18" charset="0"/>
                                  </a:rPr>
                                  <m:t>,82</m:t>
                                </m:r>
                              </m:e>
                              <m:e>
                                <m:r>
                                  <a:rPr lang="de-DE" sz="2400" b="0" i="1" smtClean="0">
                                    <a:solidFill>
                                      <a:srgbClr val="013476"/>
                                    </a:solidFill>
                                    <a:latin typeface="Cambria Math" panose="02040503050406030204" pitchFamily="18" charset="0"/>
                                  </a:rPr>
                                  <m:t>0,5</m:t>
                                </m:r>
                                <m:r>
                                  <a:rPr lang="de-DE" sz="2400" b="0" i="1" smtClean="0">
                                    <a:solidFill>
                                      <a:srgbClr val="013476"/>
                                    </a:solidFill>
                                    <a:latin typeface="Cambria Math" panose="02040503050406030204" pitchFamily="18" charset="0"/>
                                  </a:rPr>
                                  <m:t>5</m:t>
                                </m:r>
                              </m:e>
                              <m:e>
                                <m:r>
                                  <a:rPr lang="de-DE" sz="2400" b="0" i="1" smtClean="0">
                                    <a:solidFill>
                                      <a:srgbClr val="013476"/>
                                    </a:solidFill>
                                    <a:latin typeface="Cambria Math" panose="02040503050406030204" pitchFamily="18" charset="0"/>
                                  </a:rPr>
                                  <m:t>−0,150</m:t>
                                </m:r>
                              </m:e>
                            </m:mr>
                            <m:mr>
                              <m:e>
                                <m:r>
                                  <a:rPr lang="de-DE" sz="2400" b="0" i="1" smtClean="0">
                                    <a:solidFill>
                                      <a:srgbClr val="013476"/>
                                    </a:solidFill>
                                    <a:latin typeface="Cambria Math" panose="02040503050406030204" pitchFamily="18" charset="0"/>
                                  </a:rPr>
                                  <m:t>−0,36</m:t>
                                </m:r>
                              </m:e>
                              <m:e>
                                <m:r>
                                  <a:rPr lang="de-DE" sz="2400" b="0" i="1" smtClean="0">
                                    <a:solidFill>
                                      <a:srgbClr val="013476"/>
                                    </a:solidFill>
                                    <a:latin typeface="Cambria Math" panose="02040503050406030204" pitchFamily="18" charset="0"/>
                                  </a:rPr>
                                  <m:t>0,70</m:t>
                                </m:r>
                              </m:e>
                              <m:e>
                                <m:r>
                                  <a:rPr lang="de-DE" sz="2400" b="0" i="1" smtClean="0">
                                    <a:solidFill>
                                      <a:srgbClr val="013476"/>
                                    </a:solidFill>
                                    <a:latin typeface="Cambria Math" panose="02040503050406030204" pitchFamily="18" charset="0"/>
                                  </a:rPr>
                                  <m:t>0,61</m:t>
                                </m:r>
                              </m:e>
                            </m:mr>
                            <m:mr>
                              <m:e>
                                <m:r>
                                  <a:rPr lang="de-DE" sz="2400" b="0" i="1" smtClean="0">
                                    <a:solidFill>
                                      <a:srgbClr val="013476"/>
                                    </a:solidFill>
                                    <a:latin typeface="Cambria Math" panose="02040503050406030204" pitchFamily="18" charset="0"/>
                                  </a:rPr>
                                  <m:t>0,44</m:t>
                                </m:r>
                              </m:e>
                              <m:e>
                                <m:r>
                                  <a:rPr lang="de-DE" sz="2400" b="0" i="1" smtClean="0">
                                    <a:solidFill>
                                      <a:srgbClr val="013476"/>
                                    </a:solidFill>
                                    <a:latin typeface="Cambria Math" panose="02040503050406030204" pitchFamily="18" charset="0"/>
                                  </a:rPr>
                                  <m:t>0,45</m:t>
                                </m:r>
                              </m:e>
                              <m:e>
                                <m:r>
                                  <a:rPr lang="de-DE" sz="2400" b="0" i="1" smtClean="0">
                                    <a:solidFill>
                                      <a:srgbClr val="013476"/>
                                    </a:solidFill>
                                    <a:latin typeface="Cambria Math" panose="02040503050406030204" pitchFamily="18" charset="0"/>
                                  </a:rPr>
                                  <m:t>0,77</m:t>
                                </m:r>
                              </m:e>
                            </m:mr>
                          </m:m>
                        </m:e>
                      </m:d>
                      <m:d>
                        <m:dPr>
                          <m:ctrlPr>
                            <a:rPr lang="de-DE" sz="2400" i="1" smtClean="0">
                              <a:solidFill>
                                <a:srgbClr val="013476"/>
                              </a:solidFill>
                              <a:latin typeface="Cambria Math" panose="02040503050406030204" pitchFamily="18" charset="0"/>
                            </a:rPr>
                          </m:ctrlPr>
                        </m:dPr>
                        <m:e>
                          <m:m>
                            <m:mPr>
                              <m:mcs>
                                <m:mc>
                                  <m:mcPr>
                                    <m:count m:val="1"/>
                                    <m:mcJc m:val="center"/>
                                  </m:mcPr>
                                </m:mc>
                              </m:mcs>
                              <m:ctrlPr>
                                <a:rPr lang="de-DE" sz="2400" i="1">
                                  <a:solidFill>
                                    <a:srgbClr val="013476"/>
                                  </a:solidFill>
                                  <a:latin typeface="Cambria Math" panose="02040503050406030204" pitchFamily="18" charset="0"/>
                                </a:rPr>
                              </m:ctrlPr>
                            </m:mPr>
                            <m:mr>
                              <m:e>
                                <m:sSub>
                                  <m:sSubPr>
                                    <m:ctrlPr>
                                      <a:rPr lang="de-DE" sz="2400" i="1">
                                        <a:solidFill>
                                          <a:srgbClr val="013476"/>
                                        </a:solidFill>
                                        <a:latin typeface="Cambria Math" panose="02040503050406030204" pitchFamily="18" charset="0"/>
                                      </a:rPr>
                                    </m:ctrlPr>
                                  </m:sSubPr>
                                  <m:e>
                                    <m:r>
                                      <a:rPr lang="de-DE" sz="2400" i="1">
                                        <a:solidFill>
                                          <a:srgbClr val="013476"/>
                                        </a:solidFill>
                                        <a:latin typeface="Cambria Math" panose="02040503050406030204" pitchFamily="18" charset="0"/>
                                        <a:ea typeface="Cambria Math" panose="02040503050406030204" pitchFamily="18" charset="0"/>
                                      </a:rPr>
                                      <m:t>𝜐</m:t>
                                    </m:r>
                                  </m:e>
                                  <m:sub>
                                    <m:r>
                                      <a:rPr lang="de-DE" sz="2400" b="0" i="1" smtClean="0">
                                        <a:solidFill>
                                          <a:srgbClr val="013476"/>
                                        </a:solidFill>
                                        <a:latin typeface="Cambria Math" panose="02040503050406030204" pitchFamily="18" charset="0"/>
                                      </a:rPr>
                                      <m:t>1</m:t>
                                    </m:r>
                                  </m:sub>
                                </m:sSub>
                              </m:e>
                            </m:mr>
                            <m:mr>
                              <m:e>
                                <m:sSub>
                                  <m:sSubPr>
                                    <m:ctrlPr>
                                      <a:rPr lang="de-DE" sz="2400" i="1">
                                        <a:solidFill>
                                          <a:srgbClr val="013476"/>
                                        </a:solidFill>
                                        <a:latin typeface="Cambria Math" panose="02040503050406030204" pitchFamily="18" charset="0"/>
                                      </a:rPr>
                                    </m:ctrlPr>
                                  </m:sSubPr>
                                  <m:e>
                                    <m:r>
                                      <a:rPr lang="de-DE" sz="2400" i="1">
                                        <a:solidFill>
                                          <a:srgbClr val="013476"/>
                                        </a:solidFill>
                                        <a:latin typeface="Cambria Math" panose="02040503050406030204" pitchFamily="18" charset="0"/>
                                        <a:ea typeface="Cambria Math" panose="02040503050406030204" pitchFamily="18" charset="0"/>
                                      </a:rPr>
                                      <m:t>𝜐</m:t>
                                    </m:r>
                                  </m:e>
                                  <m:sub>
                                    <m:r>
                                      <a:rPr lang="de-DE" sz="2400" b="0" i="1" smtClean="0">
                                        <a:solidFill>
                                          <a:srgbClr val="013476"/>
                                        </a:solidFill>
                                        <a:latin typeface="Cambria Math" panose="02040503050406030204" pitchFamily="18" charset="0"/>
                                        <a:ea typeface="Cambria Math" panose="02040503050406030204" pitchFamily="18" charset="0"/>
                                      </a:rPr>
                                      <m:t>2</m:t>
                                    </m:r>
                                  </m:sub>
                                </m:sSub>
                              </m:e>
                            </m:mr>
                            <m:mr>
                              <m:e>
                                <m:sSub>
                                  <m:sSubPr>
                                    <m:ctrlPr>
                                      <a:rPr lang="de-DE" sz="2400" i="1">
                                        <a:solidFill>
                                          <a:srgbClr val="013476"/>
                                        </a:solidFill>
                                        <a:latin typeface="Cambria Math" panose="02040503050406030204" pitchFamily="18" charset="0"/>
                                      </a:rPr>
                                    </m:ctrlPr>
                                  </m:sSubPr>
                                  <m:e>
                                    <m:r>
                                      <a:rPr lang="de-DE" sz="2400" i="1">
                                        <a:solidFill>
                                          <a:srgbClr val="013476"/>
                                        </a:solidFill>
                                        <a:latin typeface="Cambria Math" panose="02040503050406030204" pitchFamily="18" charset="0"/>
                                        <a:ea typeface="Cambria Math" panose="02040503050406030204" pitchFamily="18" charset="0"/>
                                      </a:rPr>
                                      <m:t>𝜐</m:t>
                                    </m:r>
                                  </m:e>
                                  <m:sub>
                                    <m:r>
                                      <a:rPr lang="de-DE" sz="2400" b="0" i="1" smtClean="0">
                                        <a:solidFill>
                                          <a:srgbClr val="013476"/>
                                        </a:solidFill>
                                        <a:latin typeface="Cambria Math" panose="02040503050406030204" pitchFamily="18" charset="0"/>
                                        <a:ea typeface="Cambria Math" panose="02040503050406030204" pitchFamily="18" charset="0"/>
                                      </a:rPr>
                                      <m:t>3</m:t>
                                    </m:r>
                                  </m:sub>
                                </m:sSub>
                              </m:e>
                            </m:mr>
                          </m:m>
                        </m:e>
                      </m:d>
                    </m:oMath>
                  </m:oMathPara>
                </a14:m>
                <a:endParaRPr lang="de-DE" sz="2400" dirty="0">
                  <a:solidFill>
                    <a:srgbClr val="013476"/>
                  </a:solidFill>
                  <a:latin typeface="Arial Narrow" panose="020B0606020202030204" pitchFamily="34" charset="0"/>
                </a:endParaRPr>
              </a:p>
            </p:txBody>
          </p:sp>
        </mc:Choice>
        <mc:Fallback>
          <p:sp>
            <p:nvSpPr>
              <p:cNvPr id="27" name="Textfeld 26">
                <a:extLst>
                  <a:ext uri="{FF2B5EF4-FFF2-40B4-BE49-F238E27FC236}">
                    <a16:creationId xmlns:a16="http://schemas.microsoft.com/office/drawing/2014/main" xmlns:a14="http://schemas.microsoft.com/office/drawing/2010/main" xmlns="" id="{609653E1-895C-4533-8752-FF66EEF43313}"/>
                  </a:ext>
                </a:extLst>
              </p:cNvPr>
              <p:cNvSpPr txBox="1">
                <a:spLocks noRot="1" noChangeAspect="1" noMove="1" noResize="1" noEditPoints="1" noAdjustHandles="1" noChangeArrowheads="1" noChangeShapeType="1" noTextEdit="1"/>
              </p:cNvSpPr>
              <p:nvPr/>
            </p:nvSpPr>
            <p:spPr>
              <a:xfrm>
                <a:off x="2104174" y="4346327"/>
                <a:ext cx="5195589" cy="920893"/>
              </a:xfrm>
              <a:prstGeom prst="rect">
                <a:avLst/>
              </a:prstGeom>
              <a:blipFill rotWithShape="0">
                <a:blip r:embed="rId2"/>
                <a:stretch>
                  <a:fillRect t="-3311" b="-1987"/>
                </a:stretch>
              </a:blipFill>
            </p:spPr>
            <p:txBody>
              <a:bodyPr/>
              <a:lstStyle/>
              <a:p>
                <a:r>
                  <a:rPr lang="de-DE">
                    <a:noFill/>
                  </a:rPr>
                  <a:t> </a:t>
                </a:r>
              </a:p>
            </p:txBody>
          </p:sp>
        </mc:Fallback>
      </mc:AlternateContent>
      <p:cxnSp>
        <p:nvCxnSpPr>
          <p:cNvPr id="34" name="Gerade Verbindung mit Pfeil 33">
            <a:extLst>
              <a:ext uri="{FF2B5EF4-FFF2-40B4-BE49-F238E27FC236}">
                <a16:creationId xmlns:a16="http://schemas.microsoft.com/office/drawing/2014/main" xmlns="" id="{64CC1696-F899-4551-948A-696F048972E4}"/>
              </a:ext>
            </a:extLst>
          </p:cNvPr>
          <p:cNvCxnSpPr>
            <a:cxnSpLocks/>
          </p:cNvCxnSpPr>
          <p:nvPr/>
        </p:nvCxnSpPr>
        <p:spPr>
          <a:xfrm flipV="1">
            <a:off x="1848809" y="5282431"/>
            <a:ext cx="274919" cy="318791"/>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Gerade Verbindung mit Pfeil 36">
            <a:extLst>
              <a:ext uri="{FF2B5EF4-FFF2-40B4-BE49-F238E27FC236}">
                <a16:creationId xmlns:a16="http://schemas.microsoft.com/office/drawing/2014/main" xmlns="" id="{33A7AABE-C2C0-4D64-AC8D-FADE304BAE83}"/>
              </a:ext>
            </a:extLst>
          </p:cNvPr>
          <p:cNvCxnSpPr>
            <a:cxnSpLocks/>
          </p:cNvCxnSpPr>
          <p:nvPr/>
        </p:nvCxnSpPr>
        <p:spPr>
          <a:xfrm flipV="1">
            <a:off x="1848809" y="5282431"/>
            <a:ext cx="274919" cy="318791"/>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39" name="Textfeld 38">
            <a:extLst>
              <a:ext uri="{FF2B5EF4-FFF2-40B4-BE49-F238E27FC236}">
                <a16:creationId xmlns:a16="http://schemas.microsoft.com/office/drawing/2014/main" xmlns="" id="{2CDE2951-5528-43BE-BB15-DE4ED8FF4026}"/>
              </a:ext>
            </a:extLst>
          </p:cNvPr>
          <p:cNvSpPr txBox="1"/>
          <p:nvPr/>
        </p:nvSpPr>
        <p:spPr>
          <a:xfrm>
            <a:off x="383104" y="5475110"/>
            <a:ext cx="1710725" cy="590931"/>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rgbClr val="CDC301"/>
                </a:solidFill>
                <a:latin typeface="Arial" panose="020B0604020202020204" pitchFamily="34" charset="0"/>
                <a:cs typeface="Arial" panose="020B0604020202020204" pitchFamily="34" charset="0"/>
              </a:rPr>
              <a:t>Schwache </a:t>
            </a:r>
            <a:br>
              <a:rPr lang="de-DE" dirty="0">
                <a:solidFill>
                  <a:srgbClr val="CDC301"/>
                </a:solidFill>
                <a:latin typeface="Arial" panose="020B0604020202020204" pitchFamily="34" charset="0"/>
                <a:cs typeface="Arial" panose="020B0604020202020204" pitchFamily="34" charset="0"/>
              </a:rPr>
            </a:br>
            <a:r>
              <a:rPr lang="de-DE" dirty="0">
                <a:solidFill>
                  <a:srgbClr val="CDC301"/>
                </a:solidFill>
                <a:latin typeface="Arial" panose="020B0604020202020204" pitchFamily="34" charset="0"/>
                <a:cs typeface="Arial" panose="020B0604020202020204" pitchFamily="34" charset="0"/>
              </a:rPr>
              <a:t>Eigenzustände</a:t>
            </a:r>
          </a:p>
        </p:txBody>
      </p:sp>
      <p:cxnSp>
        <p:nvCxnSpPr>
          <p:cNvPr id="40" name="Gerade Verbindung mit Pfeil 39">
            <a:extLst>
              <a:ext uri="{FF2B5EF4-FFF2-40B4-BE49-F238E27FC236}">
                <a16:creationId xmlns:a16="http://schemas.microsoft.com/office/drawing/2014/main" xmlns="" id="{3B878342-3FBE-4615-A146-CB29CABA8041}"/>
              </a:ext>
            </a:extLst>
          </p:cNvPr>
          <p:cNvCxnSpPr>
            <a:cxnSpLocks/>
          </p:cNvCxnSpPr>
          <p:nvPr/>
        </p:nvCxnSpPr>
        <p:spPr>
          <a:xfrm flipH="1" flipV="1">
            <a:off x="7681622" y="5158771"/>
            <a:ext cx="262896" cy="350086"/>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41" name="Textfeld 40">
            <a:extLst>
              <a:ext uri="{FF2B5EF4-FFF2-40B4-BE49-F238E27FC236}">
                <a16:creationId xmlns:a16="http://schemas.microsoft.com/office/drawing/2014/main" xmlns="" id="{20A527E1-3F24-4A29-9DE0-6059CA9536F9}"/>
              </a:ext>
            </a:extLst>
          </p:cNvPr>
          <p:cNvSpPr txBox="1"/>
          <p:nvPr/>
        </p:nvSpPr>
        <p:spPr>
          <a:xfrm>
            <a:off x="7050171" y="5574373"/>
            <a:ext cx="1710725" cy="590931"/>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rgbClr val="CDC301"/>
                </a:solidFill>
                <a:latin typeface="Arial" panose="020B0604020202020204" pitchFamily="34" charset="0"/>
                <a:cs typeface="Arial" panose="020B0604020202020204" pitchFamily="34" charset="0"/>
              </a:rPr>
              <a:t>Massen</a:t>
            </a:r>
            <a:br>
              <a:rPr lang="de-DE" dirty="0">
                <a:solidFill>
                  <a:srgbClr val="CDC301"/>
                </a:solidFill>
                <a:latin typeface="Arial" panose="020B0604020202020204" pitchFamily="34" charset="0"/>
                <a:cs typeface="Arial" panose="020B0604020202020204" pitchFamily="34" charset="0"/>
              </a:rPr>
            </a:br>
            <a:r>
              <a:rPr lang="de-DE" dirty="0">
                <a:solidFill>
                  <a:srgbClr val="CDC301"/>
                </a:solidFill>
                <a:latin typeface="Arial" panose="020B0604020202020204" pitchFamily="34" charset="0"/>
                <a:cs typeface="Arial" panose="020B0604020202020204" pitchFamily="34" charset="0"/>
              </a:rPr>
              <a:t>Eigenzustände</a:t>
            </a:r>
          </a:p>
        </p:txBody>
      </p:sp>
    </p:spTree>
    <p:extLst>
      <p:ext uri="{BB962C8B-B14F-4D97-AF65-F5344CB8AC3E}">
        <p14:creationId xmlns:p14="http://schemas.microsoft.com/office/powerpoint/2010/main" val="257400245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t>Fußball - Analogie</a:t>
            </a:r>
          </a:p>
        </p:txBody>
      </p:sp>
      <p:sp>
        <p:nvSpPr>
          <p:cNvPr id="8" name="Foliennummernplatzhalter 7"/>
          <p:cNvSpPr>
            <a:spLocks noGrp="1"/>
          </p:cNvSpPr>
          <p:nvPr>
            <p:ph type="sldNum" sz="quarter" idx="12"/>
          </p:nvPr>
        </p:nvSpPr>
        <p:spPr/>
        <p:txBody>
          <a:bodyPr/>
          <a:lstStyle/>
          <a:p>
            <a:fld id="{13EBA283-81CD-428D-9703-4AE41BDC50AA}" type="slidenum">
              <a:rPr lang="de-DE" smtClean="0"/>
              <a:pPr/>
              <a:t>11</a:t>
            </a:fld>
            <a:endParaRPr lang="de-DE"/>
          </a:p>
        </p:txBody>
      </p:sp>
      <p:sp>
        <p:nvSpPr>
          <p:cNvPr id="4" name="Text Placeholder 3"/>
          <p:cNvSpPr>
            <a:spLocks noGrp="1"/>
          </p:cNvSpPr>
          <p:nvPr>
            <p:ph type="body" idx="1"/>
          </p:nvPr>
        </p:nvSpPr>
        <p:spPr/>
        <p:txBody>
          <a:bodyPr/>
          <a:lstStyle/>
          <a:p>
            <a:r>
              <a:rPr lang="de-DE" sz="2000" noProof="0" dirty="0"/>
              <a:t>Wie erklärt man jemandem etwas Unbekanntes? z.B. Fußball...</a:t>
            </a:r>
          </a:p>
          <a:p>
            <a:pPr lvl="1"/>
            <a:r>
              <a:rPr lang="de-DE" sz="1800" noProof="0" dirty="0"/>
              <a:t>Man beginnt nicht mit der Anzahl der Spieler oder gar deren Positionen, sondern mit den Grundregeln</a:t>
            </a:r>
          </a:p>
          <a:p>
            <a:pPr lvl="1"/>
            <a:r>
              <a:rPr lang="de-DE" sz="1800" noProof="0" dirty="0"/>
              <a:t>Spieler = Elementarteilchen</a:t>
            </a:r>
          </a:p>
          <a:p>
            <a:pPr lvl="1"/>
            <a:r>
              <a:rPr lang="de-DE" sz="1800" noProof="0" dirty="0"/>
              <a:t>Regeln = Wechselwirkungen, Erhaltungssätze,...</a:t>
            </a:r>
            <a:br>
              <a:rPr lang="de-DE" sz="1800" noProof="0" dirty="0"/>
            </a:br>
            <a:endParaRPr lang="de-DE" sz="1800" noProof="0" dirty="0"/>
          </a:p>
          <a:p>
            <a:r>
              <a:rPr lang="de-DE" sz="2000" noProof="0" dirty="0"/>
              <a:t>Wieso also bei der Behandlung des </a:t>
            </a:r>
            <a:br>
              <a:rPr lang="de-DE" sz="2000" noProof="0" dirty="0"/>
            </a:br>
            <a:r>
              <a:rPr lang="de-DE" sz="2000" noProof="0" dirty="0"/>
              <a:t>Standardmodells damit beginnen?? 		</a:t>
            </a:r>
          </a:p>
          <a:p>
            <a:pPr lvl="1"/>
            <a:r>
              <a:rPr lang="de-DE" sz="1800" noProof="0" dirty="0"/>
              <a:t>Nur </a:t>
            </a:r>
            <a:r>
              <a:rPr lang="de-DE" sz="1800" noProof="0" dirty="0" err="1"/>
              <a:t>u,d,e</a:t>
            </a:r>
            <a:r>
              <a:rPr lang="de-DE" sz="1800" noProof="0" dirty="0"/>
              <a:t> sind für Aufbau der Materie nötig</a:t>
            </a:r>
          </a:p>
          <a:p>
            <a:pPr lvl="1"/>
            <a:r>
              <a:rPr lang="de-DE" sz="1800" noProof="0" dirty="0"/>
              <a:t>Warum es genau diese Teilchen gibt, </a:t>
            </a:r>
            <a:br>
              <a:rPr lang="de-DE" sz="1800" noProof="0" dirty="0"/>
            </a:br>
            <a:r>
              <a:rPr lang="de-DE" sz="1800" noProof="0" dirty="0"/>
              <a:t>kann nicht vorhergesagt werden </a:t>
            </a:r>
            <a:br>
              <a:rPr lang="de-DE" sz="1800" noProof="0" dirty="0"/>
            </a:br>
            <a:r>
              <a:rPr lang="de-DE" sz="1800" noProof="0" dirty="0"/>
              <a:t>(nicht verstanden!)</a:t>
            </a:r>
          </a:p>
        </p:txBody>
      </p:sp>
      <p:sp>
        <p:nvSpPr>
          <p:cNvPr id="6" name="Datumsplatzhalter 5"/>
          <p:cNvSpPr>
            <a:spLocks noGrp="1"/>
          </p:cNvSpPr>
          <p:nvPr>
            <p:ph type="dt" sz="half" idx="2"/>
          </p:nvPr>
        </p:nvSpPr>
        <p:spPr/>
        <p:txBody>
          <a:bodyPr/>
          <a:lstStyle/>
          <a:p>
            <a:r>
              <a:rPr lang="de-DE"/>
              <a:t>29.11.2017</a:t>
            </a:r>
          </a:p>
        </p:txBody>
      </p:sp>
      <p:sp>
        <p:nvSpPr>
          <p:cNvPr id="5" name="Footer Placeholder 4"/>
          <p:cNvSpPr>
            <a:spLocks noGrp="1"/>
          </p:cNvSpPr>
          <p:nvPr>
            <p:ph type="ftr" sz="quarter" idx="3"/>
          </p:nvPr>
        </p:nvSpPr>
        <p:spPr/>
        <p:txBody>
          <a:bodyPr/>
          <a:lstStyle/>
          <a:p>
            <a:r>
              <a:rPr lang="de-DE"/>
              <a:t>Forschung trifft Schule - Lehrerfortbildung Teilchenphysik - Meißen</a:t>
            </a:r>
          </a:p>
        </p:txBody>
      </p:sp>
      <p:sp>
        <p:nvSpPr>
          <p:cNvPr id="3" name="Rechteck 2">
            <a:extLst>
              <a:ext uri="{FF2B5EF4-FFF2-40B4-BE49-F238E27FC236}">
                <a16:creationId xmlns:a16="http://schemas.microsoft.com/office/drawing/2014/main" xmlns="" id="{4EA4D595-A389-4045-800F-6A2B579231FB}"/>
              </a:ext>
            </a:extLst>
          </p:cNvPr>
          <p:cNvSpPr/>
          <p:nvPr/>
        </p:nvSpPr>
        <p:spPr>
          <a:xfrm>
            <a:off x="624069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u</a:t>
            </a:r>
            <a:endParaRPr lang="de-DE">
              <a:solidFill>
                <a:schemeClr val="tx1"/>
              </a:solidFill>
            </a:endParaRPr>
          </a:p>
        </p:txBody>
      </p:sp>
      <p:sp>
        <p:nvSpPr>
          <p:cNvPr id="10" name="Rechteck 9">
            <a:extLst>
              <a:ext uri="{FF2B5EF4-FFF2-40B4-BE49-F238E27FC236}">
                <a16:creationId xmlns:a16="http://schemas.microsoft.com/office/drawing/2014/main" xmlns="" id="{3EAA5CC6-4751-447F-99DA-0432E516DFB6}"/>
              </a:ext>
            </a:extLst>
          </p:cNvPr>
          <p:cNvSpPr/>
          <p:nvPr/>
        </p:nvSpPr>
        <p:spPr>
          <a:xfrm>
            <a:off x="624069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a:t>
            </a:r>
            <a:endParaRPr lang="de-DE">
              <a:solidFill>
                <a:schemeClr val="tx1"/>
              </a:solidFill>
            </a:endParaRPr>
          </a:p>
        </p:txBody>
      </p:sp>
      <p:sp>
        <p:nvSpPr>
          <p:cNvPr id="11" name="Rechteck 10">
            <a:extLst>
              <a:ext uri="{FF2B5EF4-FFF2-40B4-BE49-F238E27FC236}">
                <a16:creationId xmlns:a16="http://schemas.microsoft.com/office/drawing/2014/main" xmlns="" id="{2B85FAFF-8DE4-492D-8180-F77DCF48E88F}"/>
              </a:ext>
            </a:extLst>
          </p:cNvPr>
          <p:cNvSpPr/>
          <p:nvPr/>
        </p:nvSpPr>
        <p:spPr>
          <a:xfrm>
            <a:off x="681050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a:t>
            </a:r>
            <a:endParaRPr lang="de-DE">
              <a:solidFill>
                <a:schemeClr val="tx1"/>
              </a:solidFill>
            </a:endParaRPr>
          </a:p>
        </p:txBody>
      </p:sp>
      <p:sp>
        <p:nvSpPr>
          <p:cNvPr id="12" name="Rechteck 11">
            <a:extLst>
              <a:ext uri="{FF2B5EF4-FFF2-40B4-BE49-F238E27FC236}">
                <a16:creationId xmlns:a16="http://schemas.microsoft.com/office/drawing/2014/main" xmlns="" id="{00F8BE16-407A-480C-A223-2001D0CCD8A0}"/>
              </a:ext>
            </a:extLst>
          </p:cNvPr>
          <p:cNvSpPr/>
          <p:nvPr/>
        </p:nvSpPr>
        <p:spPr>
          <a:xfrm>
            <a:off x="6802786"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a:t>
            </a:r>
            <a:endParaRPr lang="de-DE">
              <a:solidFill>
                <a:schemeClr val="tx1"/>
              </a:solidFill>
            </a:endParaRPr>
          </a:p>
        </p:txBody>
      </p:sp>
      <p:sp>
        <p:nvSpPr>
          <p:cNvPr id="13" name="Rechteck 12">
            <a:extLst>
              <a:ext uri="{FF2B5EF4-FFF2-40B4-BE49-F238E27FC236}">
                <a16:creationId xmlns:a16="http://schemas.microsoft.com/office/drawing/2014/main" xmlns="" id="{BCBE17F3-4076-4BC0-B99E-287265B6B2E6}"/>
              </a:ext>
            </a:extLst>
          </p:cNvPr>
          <p:cNvSpPr/>
          <p:nvPr/>
        </p:nvSpPr>
        <p:spPr>
          <a:xfrm>
            <a:off x="738031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t>
            </a:r>
            <a:endParaRPr lang="de-DE">
              <a:solidFill>
                <a:schemeClr val="tx1"/>
              </a:solidFill>
            </a:endParaRPr>
          </a:p>
        </p:txBody>
      </p:sp>
      <p:sp>
        <p:nvSpPr>
          <p:cNvPr id="14" name="Rechteck 13">
            <a:extLst>
              <a:ext uri="{FF2B5EF4-FFF2-40B4-BE49-F238E27FC236}">
                <a16:creationId xmlns:a16="http://schemas.microsoft.com/office/drawing/2014/main" xmlns="" id="{327E9714-44EA-48FE-B05F-5881A0C55A2A}"/>
              </a:ext>
            </a:extLst>
          </p:cNvPr>
          <p:cNvSpPr/>
          <p:nvPr/>
        </p:nvSpPr>
        <p:spPr>
          <a:xfrm>
            <a:off x="738031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b</a:t>
            </a:r>
            <a:endParaRPr lang="de-DE">
              <a:solidFill>
                <a:schemeClr val="tx1"/>
              </a:solidFill>
            </a:endParaRPr>
          </a:p>
        </p:txBody>
      </p:sp>
      <p:sp>
        <p:nvSpPr>
          <p:cNvPr id="15" name="Rechteck 14">
            <a:extLst>
              <a:ext uri="{FF2B5EF4-FFF2-40B4-BE49-F238E27FC236}">
                <a16:creationId xmlns:a16="http://schemas.microsoft.com/office/drawing/2014/main" xmlns="" id="{A319DFD9-CF9D-4750-8B9A-645032C53953}"/>
              </a:ext>
            </a:extLst>
          </p:cNvPr>
          <p:cNvSpPr/>
          <p:nvPr/>
        </p:nvSpPr>
        <p:spPr>
          <a:xfrm>
            <a:off x="624069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Arial Narrow" panose="020B0606020202030204" pitchFamily="34" charset="0"/>
              </a:rPr>
              <a:t>e</a:t>
            </a:r>
            <a:endParaRPr lang="de-DE" baseline="-25000">
              <a:solidFill>
                <a:schemeClr val="tx1"/>
              </a:solidFill>
              <a:latin typeface="Arial Narrow" panose="020B0606020202030204" pitchFamily="34" charset="0"/>
            </a:endParaRPr>
          </a:p>
        </p:txBody>
      </p:sp>
      <p:sp>
        <p:nvSpPr>
          <p:cNvPr id="16" name="Rechteck 15">
            <a:extLst>
              <a:ext uri="{FF2B5EF4-FFF2-40B4-BE49-F238E27FC236}">
                <a16:creationId xmlns:a16="http://schemas.microsoft.com/office/drawing/2014/main" xmlns="" id="{A652E9C3-432D-455C-89D6-A0C370C39919}"/>
              </a:ext>
            </a:extLst>
          </p:cNvPr>
          <p:cNvSpPr/>
          <p:nvPr/>
        </p:nvSpPr>
        <p:spPr>
          <a:xfrm>
            <a:off x="624069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e</a:t>
            </a:r>
            <a:endParaRPr lang="de-DE">
              <a:solidFill>
                <a:schemeClr val="tx1"/>
              </a:solidFill>
            </a:endParaRPr>
          </a:p>
        </p:txBody>
      </p:sp>
      <p:sp>
        <p:nvSpPr>
          <p:cNvPr id="17" name="Rechteck 16">
            <a:extLst>
              <a:ext uri="{FF2B5EF4-FFF2-40B4-BE49-F238E27FC236}">
                <a16:creationId xmlns:a16="http://schemas.microsoft.com/office/drawing/2014/main" xmlns="" id="{ACC4D8A8-6EAB-4942-8913-6A82C3C1B521}"/>
              </a:ext>
            </a:extLst>
          </p:cNvPr>
          <p:cNvSpPr/>
          <p:nvPr/>
        </p:nvSpPr>
        <p:spPr>
          <a:xfrm>
            <a:off x="681050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Symbol" panose="05050102010706020507" pitchFamily="18" charset="2"/>
              </a:rPr>
              <a:t>m</a:t>
            </a:r>
            <a:endParaRPr lang="de-DE" baseline="-25000">
              <a:solidFill>
                <a:schemeClr val="tx1"/>
              </a:solidFill>
              <a:latin typeface="Symbol" panose="05050102010706020507" pitchFamily="18" charset="2"/>
            </a:endParaRPr>
          </a:p>
        </p:txBody>
      </p:sp>
      <p:sp>
        <p:nvSpPr>
          <p:cNvPr id="18" name="Rechteck 17">
            <a:extLst>
              <a:ext uri="{FF2B5EF4-FFF2-40B4-BE49-F238E27FC236}">
                <a16:creationId xmlns:a16="http://schemas.microsoft.com/office/drawing/2014/main" xmlns="" id="{7F04F592-996D-4E76-AE5C-B4FA6607F6B6}"/>
              </a:ext>
            </a:extLst>
          </p:cNvPr>
          <p:cNvSpPr/>
          <p:nvPr/>
        </p:nvSpPr>
        <p:spPr>
          <a:xfrm>
            <a:off x="6802786"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m</a:t>
            </a:r>
            <a:endParaRPr lang="de-DE">
              <a:solidFill>
                <a:schemeClr val="tx1"/>
              </a:solidFill>
              <a:latin typeface="Symbol" panose="05050102010706020507" pitchFamily="18" charset="2"/>
            </a:endParaRPr>
          </a:p>
        </p:txBody>
      </p:sp>
      <p:sp>
        <p:nvSpPr>
          <p:cNvPr id="19" name="Rechteck 18">
            <a:extLst>
              <a:ext uri="{FF2B5EF4-FFF2-40B4-BE49-F238E27FC236}">
                <a16:creationId xmlns:a16="http://schemas.microsoft.com/office/drawing/2014/main" xmlns="" id="{60C9A388-4625-4ED5-AD3E-1C127BA7082E}"/>
              </a:ext>
            </a:extLst>
          </p:cNvPr>
          <p:cNvSpPr/>
          <p:nvPr/>
        </p:nvSpPr>
        <p:spPr>
          <a:xfrm>
            <a:off x="738031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err="1">
                <a:solidFill>
                  <a:schemeClr val="tx1"/>
                </a:solidFill>
                <a:latin typeface="Symbol" panose="05050102010706020507" pitchFamily="18" charset="2"/>
              </a:rPr>
              <a:t>n</a:t>
            </a:r>
            <a:r>
              <a:rPr lang="en-US" baseline="-25000" err="1">
                <a:solidFill>
                  <a:schemeClr val="tx1"/>
                </a:solidFill>
                <a:latin typeface="Symbol" panose="05050102010706020507" pitchFamily="18" charset="2"/>
              </a:rPr>
              <a:t>t</a:t>
            </a:r>
            <a:endParaRPr lang="de-DE" baseline="-25000">
              <a:solidFill>
                <a:schemeClr val="tx1"/>
              </a:solidFill>
              <a:latin typeface="Symbol" panose="05050102010706020507" pitchFamily="18" charset="2"/>
            </a:endParaRPr>
          </a:p>
        </p:txBody>
      </p:sp>
      <p:sp>
        <p:nvSpPr>
          <p:cNvPr id="20" name="Rechteck 19">
            <a:extLst>
              <a:ext uri="{FF2B5EF4-FFF2-40B4-BE49-F238E27FC236}">
                <a16:creationId xmlns:a16="http://schemas.microsoft.com/office/drawing/2014/main" xmlns="" id="{8A5BDF63-E385-405A-9E09-41B9D63BC104}"/>
              </a:ext>
            </a:extLst>
          </p:cNvPr>
          <p:cNvSpPr/>
          <p:nvPr/>
        </p:nvSpPr>
        <p:spPr>
          <a:xfrm>
            <a:off x="738031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t</a:t>
            </a:r>
            <a:endParaRPr lang="de-DE">
              <a:solidFill>
                <a:schemeClr val="tx1"/>
              </a:solidFill>
              <a:latin typeface="Symbol" panose="05050102010706020507" pitchFamily="18" charset="2"/>
            </a:endParaRPr>
          </a:p>
        </p:txBody>
      </p:sp>
      <p:sp>
        <p:nvSpPr>
          <p:cNvPr id="21" name="Rechteck 20">
            <a:extLst>
              <a:ext uri="{FF2B5EF4-FFF2-40B4-BE49-F238E27FC236}">
                <a16:creationId xmlns:a16="http://schemas.microsoft.com/office/drawing/2014/main" xmlns="" id="{FC2B3827-AC03-4065-8F42-51D8C3F48517}"/>
              </a:ext>
            </a:extLst>
          </p:cNvPr>
          <p:cNvSpPr/>
          <p:nvPr/>
        </p:nvSpPr>
        <p:spPr>
          <a:xfrm>
            <a:off x="7950122" y="4077072"/>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g</a:t>
            </a:r>
            <a:endParaRPr lang="de-DE">
              <a:solidFill>
                <a:schemeClr val="tx1"/>
              </a:solidFill>
              <a:latin typeface="Symbol" panose="05050102010706020507" pitchFamily="18" charset="2"/>
            </a:endParaRPr>
          </a:p>
        </p:txBody>
      </p:sp>
      <p:sp>
        <p:nvSpPr>
          <p:cNvPr id="22" name="Rechteck 21">
            <a:extLst>
              <a:ext uri="{FF2B5EF4-FFF2-40B4-BE49-F238E27FC236}">
                <a16:creationId xmlns:a16="http://schemas.microsoft.com/office/drawing/2014/main" xmlns="" id="{CDE28310-AA8E-4E03-BA32-3CFB9FB4D837}"/>
              </a:ext>
            </a:extLst>
          </p:cNvPr>
          <p:cNvSpPr/>
          <p:nvPr/>
        </p:nvSpPr>
        <p:spPr>
          <a:xfrm>
            <a:off x="7950122" y="4631804"/>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g</a:t>
            </a:r>
            <a:endParaRPr lang="de-DE">
              <a:solidFill>
                <a:schemeClr val="tx1"/>
              </a:solidFill>
            </a:endParaRPr>
          </a:p>
        </p:txBody>
      </p:sp>
      <p:sp>
        <p:nvSpPr>
          <p:cNvPr id="23" name="Rechteck 22">
            <a:extLst>
              <a:ext uri="{FF2B5EF4-FFF2-40B4-BE49-F238E27FC236}">
                <a16:creationId xmlns:a16="http://schemas.microsoft.com/office/drawing/2014/main" xmlns="" id="{1A7ABB82-0CE1-4DF7-BD56-5984C2602603}"/>
              </a:ext>
            </a:extLst>
          </p:cNvPr>
          <p:cNvSpPr/>
          <p:nvPr/>
        </p:nvSpPr>
        <p:spPr>
          <a:xfrm>
            <a:off x="7950122" y="5186536"/>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Z</a:t>
            </a:r>
            <a:endParaRPr lang="de-DE">
              <a:solidFill>
                <a:schemeClr val="tx1"/>
              </a:solidFill>
              <a:latin typeface="Arial Narrow" panose="020B0606020202030204" pitchFamily="34" charset="0"/>
            </a:endParaRPr>
          </a:p>
        </p:txBody>
      </p:sp>
      <p:sp>
        <p:nvSpPr>
          <p:cNvPr id="24" name="Rechteck 23">
            <a:extLst>
              <a:ext uri="{FF2B5EF4-FFF2-40B4-BE49-F238E27FC236}">
                <a16:creationId xmlns:a16="http://schemas.microsoft.com/office/drawing/2014/main" xmlns="" id="{5576A5DC-0E20-4463-BB5F-4D5975E65C34}"/>
              </a:ext>
            </a:extLst>
          </p:cNvPr>
          <p:cNvSpPr/>
          <p:nvPr/>
        </p:nvSpPr>
        <p:spPr>
          <a:xfrm>
            <a:off x="7950122" y="5741268"/>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W</a:t>
            </a:r>
            <a:endParaRPr lang="de-DE">
              <a:solidFill>
                <a:schemeClr val="tx1"/>
              </a:solidFill>
              <a:latin typeface="Arial Narrow" panose="020B0606020202030204" pitchFamily="34" charset="0"/>
            </a:endParaRPr>
          </a:p>
        </p:txBody>
      </p:sp>
      <p:sp>
        <p:nvSpPr>
          <p:cNvPr id="25" name="Rechteck 24">
            <a:extLst>
              <a:ext uri="{FF2B5EF4-FFF2-40B4-BE49-F238E27FC236}">
                <a16:creationId xmlns:a16="http://schemas.microsoft.com/office/drawing/2014/main" xmlns="" id="{80F920FD-44E4-4E0B-8717-B262D0E335BD}"/>
              </a:ext>
            </a:extLst>
          </p:cNvPr>
          <p:cNvSpPr/>
          <p:nvPr/>
        </p:nvSpPr>
        <p:spPr>
          <a:xfrm>
            <a:off x="8473335" y="4077072"/>
            <a:ext cx="445790" cy="432048"/>
          </a:xfrm>
          <a:prstGeom prst="rect">
            <a:avLst/>
          </a:prstGeom>
          <a:pattFill prst="pct75">
            <a:fgClr>
              <a:schemeClr val="accent2"/>
            </a:fgClr>
            <a:bgClr>
              <a:schemeClr val="bg1"/>
            </a:bgClr>
          </a:patt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H</a:t>
            </a:r>
            <a:endParaRPr lang="de-DE">
              <a:solidFill>
                <a:schemeClr val="tx1"/>
              </a:solidFill>
              <a:latin typeface="Arial Narrow" panose="020B0606020202030204" pitchFamily="34" charset="0"/>
            </a:endParaRPr>
          </a:p>
        </p:txBody>
      </p:sp>
      <p:cxnSp>
        <p:nvCxnSpPr>
          <p:cNvPr id="9" name="Gerader Verbinder 8"/>
          <p:cNvCxnSpPr/>
          <p:nvPr/>
        </p:nvCxnSpPr>
        <p:spPr>
          <a:xfrm>
            <a:off x="6012160" y="3861048"/>
            <a:ext cx="1937962" cy="2495311"/>
          </a:xfrm>
          <a:prstGeom prst="line">
            <a:avLst/>
          </a:prstGeom>
          <a:ln w="38100">
            <a:solidFill>
              <a:srgbClr val="FF7C80"/>
            </a:solidFill>
            <a:prstDash val="solid"/>
          </a:ln>
        </p:spPr>
        <p:style>
          <a:lnRef idx="1">
            <a:schemeClr val="accent1"/>
          </a:lnRef>
          <a:fillRef idx="0">
            <a:schemeClr val="accent1"/>
          </a:fillRef>
          <a:effectRef idx="0">
            <a:schemeClr val="accent1"/>
          </a:effectRef>
          <a:fontRef idx="minor">
            <a:schemeClr val="tx1"/>
          </a:fontRef>
        </p:style>
      </p:cxnSp>
      <p:cxnSp>
        <p:nvCxnSpPr>
          <p:cNvPr id="26" name="Gerader Verbinder 25"/>
          <p:cNvCxnSpPr/>
          <p:nvPr/>
        </p:nvCxnSpPr>
        <p:spPr>
          <a:xfrm flipV="1">
            <a:off x="6012160" y="3861048"/>
            <a:ext cx="1937962" cy="2495312"/>
          </a:xfrm>
          <a:prstGeom prst="line">
            <a:avLst/>
          </a:prstGeom>
          <a:ln w="38100">
            <a:solidFill>
              <a:srgbClr val="FF7C80"/>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7391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397C4ED5-B4EE-4B9E-856E-E945CFCFF32E}"/>
              </a:ext>
            </a:extLst>
          </p:cNvPr>
          <p:cNvSpPr>
            <a:spLocks noGrp="1"/>
          </p:cNvSpPr>
          <p:nvPr>
            <p:ph type="title"/>
          </p:nvPr>
        </p:nvSpPr>
        <p:spPr/>
        <p:txBody>
          <a:bodyPr/>
          <a:lstStyle/>
          <a:p>
            <a:r>
              <a:rPr lang="de-DE" dirty="0"/>
              <a:t>Gluon Selbstwechselwirkung</a:t>
            </a:r>
          </a:p>
        </p:txBody>
      </p:sp>
      <p:sp>
        <p:nvSpPr>
          <p:cNvPr id="3" name="Foliennummernplatzhalter 2">
            <a:extLst>
              <a:ext uri="{FF2B5EF4-FFF2-40B4-BE49-F238E27FC236}">
                <a16:creationId xmlns:a16="http://schemas.microsoft.com/office/drawing/2014/main" xmlns="" id="{900C2D80-0507-4AA4-9273-7FB197F03F5D}"/>
              </a:ext>
            </a:extLst>
          </p:cNvPr>
          <p:cNvSpPr>
            <a:spLocks noGrp="1"/>
          </p:cNvSpPr>
          <p:nvPr>
            <p:ph type="sldNum" sz="quarter" idx="12"/>
          </p:nvPr>
        </p:nvSpPr>
        <p:spPr/>
        <p:txBody>
          <a:bodyPr/>
          <a:lstStyle/>
          <a:p>
            <a:fld id="{13EBA283-81CD-428D-9703-4AE41BDC50AA}" type="slidenum">
              <a:rPr lang="de-DE" smtClean="0"/>
              <a:pPr/>
              <a:t>110</a:t>
            </a:fld>
            <a:endParaRPr lang="de-DE"/>
          </a:p>
        </p:txBody>
      </p:sp>
      <p:sp>
        <p:nvSpPr>
          <p:cNvPr id="4" name="Textplatzhalter 3">
            <a:extLst>
              <a:ext uri="{FF2B5EF4-FFF2-40B4-BE49-F238E27FC236}">
                <a16:creationId xmlns:a16="http://schemas.microsoft.com/office/drawing/2014/main" xmlns="" id="{10E6E1B6-21BA-48AE-BAE4-0357D7CFD3C8}"/>
              </a:ext>
            </a:extLst>
          </p:cNvPr>
          <p:cNvSpPr>
            <a:spLocks noGrp="1"/>
          </p:cNvSpPr>
          <p:nvPr>
            <p:ph type="body" idx="1"/>
          </p:nvPr>
        </p:nvSpPr>
        <p:spPr/>
        <p:txBody>
          <a:bodyPr/>
          <a:lstStyle/>
          <a:p>
            <a:r>
              <a:rPr lang="de-DE" dirty="0"/>
              <a:t>Gluonen besitzen selbst starke Ladung</a:t>
            </a:r>
          </a:p>
          <a:p>
            <a:pPr lvl="1"/>
            <a:r>
              <a:rPr lang="de-DE" sz="2400" dirty="0"/>
              <a:t>Gluonen können selbst Gluonen abstrahlen</a:t>
            </a:r>
          </a:p>
          <a:p>
            <a:endParaRPr lang="de-DE" dirty="0"/>
          </a:p>
        </p:txBody>
      </p:sp>
      <p:sp>
        <p:nvSpPr>
          <p:cNvPr id="5" name="Datumsplatzhalter 4">
            <a:extLst>
              <a:ext uri="{FF2B5EF4-FFF2-40B4-BE49-F238E27FC236}">
                <a16:creationId xmlns:a16="http://schemas.microsoft.com/office/drawing/2014/main" xmlns="" id="{50B5BC3B-2C8E-456A-9BDB-0D501FE55A41}"/>
              </a:ext>
            </a:extLst>
          </p:cNvPr>
          <p:cNvSpPr>
            <a:spLocks noGrp="1"/>
          </p:cNvSpPr>
          <p:nvPr>
            <p:ph type="dt" sz="half" idx="2"/>
          </p:nvPr>
        </p:nvSpPr>
        <p:spPr/>
        <p:txBody>
          <a:bodyPr/>
          <a:lstStyle/>
          <a:p>
            <a:r>
              <a:rPr lang="de-DE"/>
              <a:t>29.11.2017</a:t>
            </a:r>
          </a:p>
        </p:txBody>
      </p:sp>
      <p:sp>
        <p:nvSpPr>
          <p:cNvPr id="6" name="Fußzeilenplatzhalter 5">
            <a:extLst>
              <a:ext uri="{FF2B5EF4-FFF2-40B4-BE49-F238E27FC236}">
                <a16:creationId xmlns:a16="http://schemas.microsoft.com/office/drawing/2014/main" xmlns="" id="{F2EB9FAE-A126-4F22-8C8A-78A7BF6DCCAE}"/>
              </a:ext>
            </a:extLst>
          </p:cNvPr>
          <p:cNvSpPr>
            <a:spLocks noGrp="1"/>
          </p:cNvSpPr>
          <p:nvPr>
            <p:ph type="ftr" sz="quarter" idx="3"/>
          </p:nvPr>
        </p:nvSpPr>
        <p:spPr/>
        <p:txBody>
          <a:bodyPr/>
          <a:lstStyle/>
          <a:p>
            <a:r>
              <a:rPr lang="de-DE"/>
              <a:t>Forschung trifft Schule - Lehrerfortbildung Teilchenphysik - Meißen</a:t>
            </a:r>
            <a:endParaRPr lang="de-DE" dirty="0"/>
          </a:p>
        </p:txBody>
      </p:sp>
      <p:grpSp>
        <p:nvGrpSpPr>
          <p:cNvPr id="7" name="Group 126">
            <a:extLst>
              <a:ext uri="{FF2B5EF4-FFF2-40B4-BE49-F238E27FC236}">
                <a16:creationId xmlns:a16="http://schemas.microsoft.com/office/drawing/2014/main" xmlns="" id="{7B11C9B6-B59F-493D-A0D5-C917C9E57F08}"/>
              </a:ext>
            </a:extLst>
          </p:cNvPr>
          <p:cNvGrpSpPr>
            <a:grpSpLocks noChangeAspect="1"/>
          </p:cNvGrpSpPr>
          <p:nvPr/>
        </p:nvGrpSpPr>
        <p:grpSpPr bwMode="auto">
          <a:xfrm>
            <a:off x="1446806" y="3645024"/>
            <a:ext cx="1830648" cy="244332"/>
            <a:chOff x="804" y="3206"/>
            <a:chExt cx="2344" cy="314"/>
          </a:xfrm>
        </p:grpSpPr>
        <p:sp>
          <p:nvSpPr>
            <p:cNvPr id="8" name="Freeform 127">
              <a:extLst>
                <a:ext uri="{FF2B5EF4-FFF2-40B4-BE49-F238E27FC236}">
                  <a16:creationId xmlns:a16="http://schemas.microsoft.com/office/drawing/2014/main" xmlns="" id="{67A1BB97-1FC8-42AD-B376-BBAAD7E2DF3B}"/>
                </a:ext>
              </a:extLst>
            </p:cNvPr>
            <p:cNvSpPr>
              <a:spLocks noChangeAspect="1"/>
            </p:cNvSpPr>
            <p:nvPr/>
          </p:nvSpPr>
          <p:spPr bwMode="auto">
            <a:xfrm>
              <a:off x="804" y="321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9" name="Freeform 128">
              <a:extLst>
                <a:ext uri="{FF2B5EF4-FFF2-40B4-BE49-F238E27FC236}">
                  <a16:creationId xmlns:a16="http://schemas.microsoft.com/office/drawing/2014/main" xmlns="" id="{726A2E34-A290-4406-A59C-64179976D122}"/>
                </a:ext>
              </a:extLst>
            </p:cNvPr>
            <p:cNvSpPr>
              <a:spLocks noChangeAspect="1"/>
            </p:cNvSpPr>
            <p:nvPr/>
          </p:nvSpPr>
          <p:spPr bwMode="auto">
            <a:xfrm>
              <a:off x="1136" y="321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0" name="Freeform 129">
              <a:extLst>
                <a:ext uri="{FF2B5EF4-FFF2-40B4-BE49-F238E27FC236}">
                  <a16:creationId xmlns:a16="http://schemas.microsoft.com/office/drawing/2014/main" xmlns="" id="{6977B3DB-B32E-4BDD-B152-8EBA8D5DB857}"/>
                </a:ext>
              </a:extLst>
            </p:cNvPr>
            <p:cNvSpPr>
              <a:spLocks noChangeAspect="1"/>
            </p:cNvSpPr>
            <p:nvPr/>
          </p:nvSpPr>
          <p:spPr bwMode="auto">
            <a:xfrm>
              <a:off x="1468" y="3214"/>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1" name="Freeform 130">
              <a:extLst>
                <a:ext uri="{FF2B5EF4-FFF2-40B4-BE49-F238E27FC236}">
                  <a16:creationId xmlns:a16="http://schemas.microsoft.com/office/drawing/2014/main" xmlns="" id="{CE660A3D-86A7-4650-B277-870634151CC4}"/>
                </a:ext>
              </a:extLst>
            </p:cNvPr>
            <p:cNvSpPr>
              <a:spLocks noChangeAspect="1"/>
            </p:cNvSpPr>
            <p:nvPr/>
          </p:nvSpPr>
          <p:spPr bwMode="auto">
            <a:xfrm>
              <a:off x="1800" y="3212"/>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2" name="Freeform 131">
              <a:extLst>
                <a:ext uri="{FF2B5EF4-FFF2-40B4-BE49-F238E27FC236}">
                  <a16:creationId xmlns:a16="http://schemas.microsoft.com/office/drawing/2014/main" xmlns="" id="{02F77B3F-8483-4251-8FD5-8EF743647FC2}"/>
                </a:ext>
              </a:extLst>
            </p:cNvPr>
            <p:cNvSpPr>
              <a:spLocks noChangeAspect="1"/>
            </p:cNvSpPr>
            <p:nvPr/>
          </p:nvSpPr>
          <p:spPr bwMode="auto">
            <a:xfrm>
              <a:off x="2132" y="3210"/>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3" name="Freeform 132">
              <a:extLst>
                <a:ext uri="{FF2B5EF4-FFF2-40B4-BE49-F238E27FC236}">
                  <a16:creationId xmlns:a16="http://schemas.microsoft.com/office/drawing/2014/main" xmlns="" id="{A01DCEA4-C217-4559-BF29-8E320174CF53}"/>
                </a:ext>
              </a:extLst>
            </p:cNvPr>
            <p:cNvSpPr>
              <a:spLocks noChangeAspect="1"/>
            </p:cNvSpPr>
            <p:nvPr/>
          </p:nvSpPr>
          <p:spPr bwMode="auto">
            <a:xfrm>
              <a:off x="2464" y="320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 name="Freeform 133">
              <a:extLst>
                <a:ext uri="{FF2B5EF4-FFF2-40B4-BE49-F238E27FC236}">
                  <a16:creationId xmlns:a16="http://schemas.microsoft.com/office/drawing/2014/main" xmlns="" id="{50328D31-3D96-4672-A91D-8D523AF8316E}"/>
                </a:ext>
              </a:extLst>
            </p:cNvPr>
            <p:cNvSpPr>
              <a:spLocks noChangeAspect="1"/>
            </p:cNvSpPr>
            <p:nvPr/>
          </p:nvSpPr>
          <p:spPr bwMode="auto">
            <a:xfrm>
              <a:off x="2796" y="320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5" name="Group 126">
            <a:extLst>
              <a:ext uri="{FF2B5EF4-FFF2-40B4-BE49-F238E27FC236}">
                <a16:creationId xmlns:a16="http://schemas.microsoft.com/office/drawing/2014/main" xmlns="" id="{7B9AA0A4-CFCD-43CE-B789-A8D7CA16BD49}"/>
              </a:ext>
            </a:extLst>
          </p:cNvPr>
          <p:cNvGrpSpPr>
            <a:grpSpLocks noChangeAspect="1"/>
          </p:cNvGrpSpPr>
          <p:nvPr/>
        </p:nvGrpSpPr>
        <p:grpSpPr bwMode="auto">
          <a:xfrm rot="10800000">
            <a:off x="1369067" y="5345390"/>
            <a:ext cx="1830648" cy="244332"/>
            <a:chOff x="804" y="3206"/>
            <a:chExt cx="2344" cy="314"/>
          </a:xfrm>
        </p:grpSpPr>
        <p:sp>
          <p:nvSpPr>
            <p:cNvPr id="16" name="Freeform 127">
              <a:extLst>
                <a:ext uri="{FF2B5EF4-FFF2-40B4-BE49-F238E27FC236}">
                  <a16:creationId xmlns:a16="http://schemas.microsoft.com/office/drawing/2014/main" xmlns="" id="{6A1267FA-7A72-426B-A4A7-55A70D6F3332}"/>
                </a:ext>
              </a:extLst>
            </p:cNvPr>
            <p:cNvSpPr>
              <a:spLocks noChangeAspect="1"/>
            </p:cNvSpPr>
            <p:nvPr/>
          </p:nvSpPr>
          <p:spPr bwMode="auto">
            <a:xfrm>
              <a:off x="804" y="321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7" name="Freeform 128">
              <a:extLst>
                <a:ext uri="{FF2B5EF4-FFF2-40B4-BE49-F238E27FC236}">
                  <a16:creationId xmlns:a16="http://schemas.microsoft.com/office/drawing/2014/main" xmlns="" id="{3BE642FE-2F79-4AC5-9782-542381824B87}"/>
                </a:ext>
              </a:extLst>
            </p:cNvPr>
            <p:cNvSpPr>
              <a:spLocks noChangeAspect="1"/>
            </p:cNvSpPr>
            <p:nvPr/>
          </p:nvSpPr>
          <p:spPr bwMode="auto">
            <a:xfrm>
              <a:off x="1136" y="321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8" name="Freeform 129">
              <a:extLst>
                <a:ext uri="{FF2B5EF4-FFF2-40B4-BE49-F238E27FC236}">
                  <a16:creationId xmlns:a16="http://schemas.microsoft.com/office/drawing/2014/main" xmlns="" id="{ACF2972C-D36A-419F-93DC-944C335FA619}"/>
                </a:ext>
              </a:extLst>
            </p:cNvPr>
            <p:cNvSpPr>
              <a:spLocks noChangeAspect="1"/>
            </p:cNvSpPr>
            <p:nvPr/>
          </p:nvSpPr>
          <p:spPr bwMode="auto">
            <a:xfrm>
              <a:off x="1468" y="3214"/>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9" name="Freeform 130">
              <a:extLst>
                <a:ext uri="{FF2B5EF4-FFF2-40B4-BE49-F238E27FC236}">
                  <a16:creationId xmlns:a16="http://schemas.microsoft.com/office/drawing/2014/main" xmlns="" id="{73222235-DA08-4F7E-8CC5-9D4C65F425B2}"/>
                </a:ext>
              </a:extLst>
            </p:cNvPr>
            <p:cNvSpPr>
              <a:spLocks noChangeAspect="1"/>
            </p:cNvSpPr>
            <p:nvPr/>
          </p:nvSpPr>
          <p:spPr bwMode="auto">
            <a:xfrm>
              <a:off x="1800" y="3212"/>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0" name="Freeform 131">
              <a:extLst>
                <a:ext uri="{FF2B5EF4-FFF2-40B4-BE49-F238E27FC236}">
                  <a16:creationId xmlns:a16="http://schemas.microsoft.com/office/drawing/2014/main" xmlns="" id="{2DAC862E-09A0-497A-862C-E654C10935ED}"/>
                </a:ext>
              </a:extLst>
            </p:cNvPr>
            <p:cNvSpPr>
              <a:spLocks noChangeAspect="1"/>
            </p:cNvSpPr>
            <p:nvPr/>
          </p:nvSpPr>
          <p:spPr bwMode="auto">
            <a:xfrm>
              <a:off x="2132" y="3210"/>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1" name="Freeform 132">
              <a:extLst>
                <a:ext uri="{FF2B5EF4-FFF2-40B4-BE49-F238E27FC236}">
                  <a16:creationId xmlns:a16="http://schemas.microsoft.com/office/drawing/2014/main" xmlns="" id="{2E247F0B-D04F-4C1D-80F8-396DF0B66575}"/>
                </a:ext>
              </a:extLst>
            </p:cNvPr>
            <p:cNvSpPr>
              <a:spLocks noChangeAspect="1"/>
            </p:cNvSpPr>
            <p:nvPr/>
          </p:nvSpPr>
          <p:spPr bwMode="auto">
            <a:xfrm>
              <a:off x="2464" y="320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2" name="Freeform 133">
              <a:extLst>
                <a:ext uri="{FF2B5EF4-FFF2-40B4-BE49-F238E27FC236}">
                  <a16:creationId xmlns:a16="http://schemas.microsoft.com/office/drawing/2014/main" xmlns="" id="{16712B3C-1364-417D-A694-64CF3F154038}"/>
                </a:ext>
              </a:extLst>
            </p:cNvPr>
            <p:cNvSpPr>
              <a:spLocks noChangeAspect="1"/>
            </p:cNvSpPr>
            <p:nvPr/>
          </p:nvSpPr>
          <p:spPr bwMode="auto">
            <a:xfrm>
              <a:off x="2796" y="320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23" name="Group 126">
            <a:extLst>
              <a:ext uri="{FF2B5EF4-FFF2-40B4-BE49-F238E27FC236}">
                <a16:creationId xmlns:a16="http://schemas.microsoft.com/office/drawing/2014/main" xmlns="" id="{653C79C6-66F0-4797-B6A9-BBE5BFDA50A3}"/>
              </a:ext>
            </a:extLst>
          </p:cNvPr>
          <p:cNvGrpSpPr>
            <a:grpSpLocks noChangeAspect="1"/>
          </p:cNvGrpSpPr>
          <p:nvPr/>
        </p:nvGrpSpPr>
        <p:grpSpPr bwMode="auto">
          <a:xfrm rot="15859359">
            <a:off x="1549258" y="4492873"/>
            <a:ext cx="1470268" cy="244332"/>
            <a:chOff x="804" y="3206"/>
            <a:chExt cx="2344" cy="314"/>
          </a:xfrm>
        </p:grpSpPr>
        <p:sp>
          <p:nvSpPr>
            <p:cNvPr id="24" name="Freeform 127">
              <a:extLst>
                <a:ext uri="{FF2B5EF4-FFF2-40B4-BE49-F238E27FC236}">
                  <a16:creationId xmlns:a16="http://schemas.microsoft.com/office/drawing/2014/main" xmlns="" id="{4C01CC9C-4F14-4164-80C1-B4A9D2EF0882}"/>
                </a:ext>
              </a:extLst>
            </p:cNvPr>
            <p:cNvSpPr>
              <a:spLocks noChangeAspect="1"/>
            </p:cNvSpPr>
            <p:nvPr/>
          </p:nvSpPr>
          <p:spPr bwMode="auto">
            <a:xfrm>
              <a:off x="804" y="321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5" name="Freeform 128">
              <a:extLst>
                <a:ext uri="{FF2B5EF4-FFF2-40B4-BE49-F238E27FC236}">
                  <a16:creationId xmlns:a16="http://schemas.microsoft.com/office/drawing/2014/main" xmlns="" id="{0C739B62-C920-4789-B9AB-E09A212388F4}"/>
                </a:ext>
              </a:extLst>
            </p:cNvPr>
            <p:cNvSpPr>
              <a:spLocks noChangeAspect="1"/>
            </p:cNvSpPr>
            <p:nvPr/>
          </p:nvSpPr>
          <p:spPr bwMode="auto">
            <a:xfrm>
              <a:off x="1136" y="321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6" name="Freeform 129">
              <a:extLst>
                <a:ext uri="{FF2B5EF4-FFF2-40B4-BE49-F238E27FC236}">
                  <a16:creationId xmlns:a16="http://schemas.microsoft.com/office/drawing/2014/main" xmlns="" id="{8BA1B1EB-01E5-47B2-B53F-4DBB0B72CED2}"/>
                </a:ext>
              </a:extLst>
            </p:cNvPr>
            <p:cNvSpPr>
              <a:spLocks noChangeAspect="1"/>
            </p:cNvSpPr>
            <p:nvPr/>
          </p:nvSpPr>
          <p:spPr bwMode="auto">
            <a:xfrm>
              <a:off x="1468" y="3214"/>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7" name="Freeform 130">
              <a:extLst>
                <a:ext uri="{FF2B5EF4-FFF2-40B4-BE49-F238E27FC236}">
                  <a16:creationId xmlns:a16="http://schemas.microsoft.com/office/drawing/2014/main" xmlns="" id="{71D7A7AA-537E-4D92-9F7D-79DFC9AC4FAC}"/>
                </a:ext>
              </a:extLst>
            </p:cNvPr>
            <p:cNvSpPr>
              <a:spLocks noChangeAspect="1"/>
            </p:cNvSpPr>
            <p:nvPr/>
          </p:nvSpPr>
          <p:spPr bwMode="auto">
            <a:xfrm>
              <a:off x="1800" y="3212"/>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8" name="Freeform 131">
              <a:extLst>
                <a:ext uri="{FF2B5EF4-FFF2-40B4-BE49-F238E27FC236}">
                  <a16:creationId xmlns:a16="http://schemas.microsoft.com/office/drawing/2014/main" xmlns="" id="{069DBC17-D764-4959-B471-90E8C42F0E95}"/>
                </a:ext>
              </a:extLst>
            </p:cNvPr>
            <p:cNvSpPr>
              <a:spLocks noChangeAspect="1"/>
            </p:cNvSpPr>
            <p:nvPr/>
          </p:nvSpPr>
          <p:spPr bwMode="auto">
            <a:xfrm>
              <a:off x="2132" y="3210"/>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9" name="Freeform 132">
              <a:extLst>
                <a:ext uri="{FF2B5EF4-FFF2-40B4-BE49-F238E27FC236}">
                  <a16:creationId xmlns:a16="http://schemas.microsoft.com/office/drawing/2014/main" xmlns="" id="{7300B3BE-166D-4112-8E55-3BD1DBEF59BD}"/>
                </a:ext>
              </a:extLst>
            </p:cNvPr>
            <p:cNvSpPr>
              <a:spLocks noChangeAspect="1"/>
            </p:cNvSpPr>
            <p:nvPr/>
          </p:nvSpPr>
          <p:spPr bwMode="auto">
            <a:xfrm>
              <a:off x="2464" y="320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0" name="Freeform 133">
              <a:extLst>
                <a:ext uri="{FF2B5EF4-FFF2-40B4-BE49-F238E27FC236}">
                  <a16:creationId xmlns:a16="http://schemas.microsoft.com/office/drawing/2014/main" xmlns="" id="{80C73473-586E-49D5-8511-270E1243DE33}"/>
                </a:ext>
              </a:extLst>
            </p:cNvPr>
            <p:cNvSpPr>
              <a:spLocks noChangeAspect="1"/>
            </p:cNvSpPr>
            <p:nvPr/>
          </p:nvSpPr>
          <p:spPr bwMode="auto">
            <a:xfrm>
              <a:off x="2796" y="320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31" name="Freeform 84">
            <a:extLst>
              <a:ext uri="{FF2B5EF4-FFF2-40B4-BE49-F238E27FC236}">
                <a16:creationId xmlns:a16="http://schemas.microsoft.com/office/drawing/2014/main" xmlns="" id="{8B715139-28A6-42FD-B7B5-8BC6F694B802}"/>
              </a:ext>
            </a:extLst>
          </p:cNvPr>
          <p:cNvSpPr>
            <a:spLocks/>
          </p:cNvSpPr>
          <p:nvPr/>
        </p:nvSpPr>
        <p:spPr bwMode="auto">
          <a:xfrm>
            <a:off x="4865511" y="3645024"/>
            <a:ext cx="2065338" cy="173037"/>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2" name="Freeform 84">
            <a:extLst>
              <a:ext uri="{FF2B5EF4-FFF2-40B4-BE49-F238E27FC236}">
                <a16:creationId xmlns:a16="http://schemas.microsoft.com/office/drawing/2014/main" xmlns="" id="{B3C177E4-09C9-4F4A-B712-CC2A1D827E7C}"/>
              </a:ext>
            </a:extLst>
          </p:cNvPr>
          <p:cNvSpPr>
            <a:spLocks/>
          </p:cNvSpPr>
          <p:nvPr/>
        </p:nvSpPr>
        <p:spPr bwMode="auto">
          <a:xfrm>
            <a:off x="4929182" y="5289850"/>
            <a:ext cx="2065338" cy="173037"/>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3" name="Freeform 84">
            <a:extLst>
              <a:ext uri="{FF2B5EF4-FFF2-40B4-BE49-F238E27FC236}">
                <a16:creationId xmlns:a16="http://schemas.microsoft.com/office/drawing/2014/main" xmlns="" id="{9DAF9A33-D1B0-433D-A294-C496EA05DC8B}"/>
              </a:ext>
            </a:extLst>
          </p:cNvPr>
          <p:cNvSpPr>
            <a:spLocks/>
          </p:cNvSpPr>
          <p:nvPr/>
        </p:nvSpPr>
        <p:spPr bwMode="auto">
          <a:xfrm rot="15736551">
            <a:off x="5173370" y="4489462"/>
            <a:ext cx="1480229" cy="154780"/>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pic>
        <p:nvPicPr>
          <p:cNvPr id="34" name="Grafik 33">
            <a:extLst>
              <a:ext uri="{FF2B5EF4-FFF2-40B4-BE49-F238E27FC236}">
                <a16:creationId xmlns:a16="http://schemas.microsoft.com/office/drawing/2014/main" xmlns="" id="{3C33805C-4088-4FCD-BB7F-AE32079AE98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65593" y="3591842"/>
            <a:ext cx="2540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5" name="Grafik 34">
            <a:extLst>
              <a:ext uri="{FF2B5EF4-FFF2-40B4-BE49-F238E27FC236}">
                <a16:creationId xmlns:a16="http://schemas.microsoft.com/office/drawing/2014/main" xmlns="" id="{B76F6ED9-260F-4494-95B3-FEC74545E1D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07930" y="5283091"/>
            <a:ext cx="2540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6" name="Grafik 35">
            <a:extLst>
              <a:ext uri="{FF2B5EF4-FFF2-40B4-BE49-F238E27FC236}">
                <a16:creationId xmlns:a16="http://schemas.microsoft.com/office/drawing/2014/main" xmlns="" id="{A665F818-8717-47B8-83D7-F472752635A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27621" y="4369086"/>
            <a:ext cx="2540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37" name="Textfeld 36">
            <a:extLst>
              <a:ext uri="{FF2B5EF4-FFF2-40B4-BE49-F238E27FC236}">
                <a16:creationId xmlns:a16="http://schemas.microsoft.com/office/drawing/2014/main" xmlns="" id="{1AB7E6AB-C6B4-49DC-9841-E89C82F27482}"/>
              </a:ext>
            </a:extLst>
          </p:cNvPr>
          <p:cNvSpPr txBox="1"/>
          <p:nvPr/>
        </p:nvSpPr>
        <p:spPr>
          <a:xfrm>
            <a:off x="971600" y="3633395"/>
            <a:ext cx="327334" cy="369332"/>
          </a:xfrm>
          <a:prstGeom prst="rect">
            <a:avLst/>
          </a:prstGeom>
          <a:noFill/>
        </p:spPr>
        <p:txBody>
          <a:bodyPr wrap="none" rtlCol="0">
            <a:spAutoFit/>
          </a:bodyPr>
          <a:lstStyle/>
          <a:p>
            <a:pPr>
              <a:lnSpc>
                <a:spcPct val="90000"/>
              </a:lnSpc>
              <a:spcBef>
                <a:spcPts val="1000"/>
              </a:spcBef>
              <a:buClr>
                <a:srgbClr val="CCCC00"/>
              </a:buClr>
              <a:buSzPct val="90000"/>
            </a:pPr>
            <a:r>
              <a:rPr lang="de-DE" sz="2000" dirty="0">
                <a:latin typeface="Arial" panose="020B0604020202020204" pitchFamily="34" charset="0"/>
                <a:cs typeface="Arial" panose="020B0604020202020204" pitchFamily="34" charset="0"/>
              </a:rPr>
              <a:t>g</a:t>
            </a:r>
          </a:p>
        </p:txBody>
      </p:sp>
      <p:sp>
        <p:nvSpPr>
          <p:cNvPr id="38" name="Textfeld 37">
            <a:extLst>
              <a:ext uri="{FF2B5EF4-FFF2-40B4-BE49-F238E27FC236}">
                <a16:creationId xmlns:a16="http://schemas.microsoft.com/office/drawing/2014/main" xmlns="" id="{10B0D4F1-3FAD-4301-9319-A9A0FA5AC0A6}"/>
              </a:ext>
            </a:extLst>
          </p:cNvPr>
          <p:cNvSpPr txBox="1"/>
          <p:nvPr/>
        </p:nvSpPr>
        <p:spPr>
          <a:xfrm>
            <a:off x="992575" y="5283091"/>
            <a:ext cx="327334" cy="369332"/>
          </a:xfrm>
          <a:prstGeom prst="rect">
            <a:avLst/>
          </a:prstGeom>
          <a:noFill/>
        </p:spPr>
        <p:txBody>
          <a:bodyPr wrap="none" rtlCol="0">
            <a:spAutoFit/>
          </a:bodyPr>
          <a:lstStyle/>
          <a:p>
            <a:pPr>
              <a:lnSpc>
                <a:spcPct val="90000"/>
              </a:lnSpc>
              <a:spcBef>
                <a:spcPts val="1000"/>
              </a:spcBef>
              <a:buClr>
                <a:srgbClr val="CCCC00"/>
              </a:buClr>
              <a:buSzPct val="90000"/>
            </a:pPr>
            <a:r>
              <a:rPr lang="de-DE" sz="2000" dirty="0">
                <a:latin typeface="Arial" panose="020B0604020202020204" pitchFamily="34" charset="0"/>
                <a:cs typeface="Arial" panose="020B0604020202020204" pitchFamily="34" charset="0"/>
              </a:rPr>
              <a:t>g</a:t>
            </a:r>
          </a:p>
        </p:txBody>
      </p:sp>
      <p:sp>
        <p:nvSpPr>
          <p:cNvPr id="40" name="Textfeld 39">
            <a:extLst>
              <a:ext uri="{FF2B5EF4-FFF2-40B4-BE49-F238E27FC236}">
                <a16:creationId xmlns:a16="http://schemas.microsoft.com/office/drawing/2014/main" xmlns="" id="{F9BF57B5-816D-48E6-AF5F-64841933D444}"/>
              </a:ext>
            </a:extLst>
          </p:cNvPr>
          <p:cNvSpPr txBox="1"/>
          <p:nvPr/>
        </p:nvSpPr>
        <p:spPr>
          <a:xfrm>
            <a:off x="2443951" y="4558943"/>
            <a:ext cx="327334" cy="369332"/>
          </a:xfrm>
          <a:prstGeom prst="rect">
            <a:avLst/>
          </a:prstGeom>
          <a:noFill/>
        </p:spPr>
        <p:txBody>
          <a:bodyPr wrap="none" rtlCol="0">
            <a:spAutoFit/>
          </a:bodyPr>
          <a:lstStyle/>
          <a:p>
            <a:pPr>
              <a:lnSpc>
                <a:spcPct val="90000"/>
              </a:lnSpc>
              <a:spcBef>
                <a:spcPts val="1000"/>
              </a:spcBef>
              <a:buClr>
                <a:srgbClr val="CCCC00"/>
              </a:buClr>
              <a:buSzPct val="90000"/>
            </a:pPr>
            <a:r>
              <a:rPr lang="de-DE" sz="2000" dirty="0">
                <a:latin typeface="Arial" panose="020B0604020202020204" pitchFamily="34" charset="0"/>
                <a:cs typeface="Arial" panose="020B0604020202020204" pitchFamily="34" charset="0"/>
              </a:rPr>
              <a:t>g</a:t>
            </a:r>
          </a:p>
        </p:txBody>
      </p:sp>
      <p:cxnSp>
        <p:nvCxnSpPr>
          <p:cNvPr id="42" name="Gerader Verbinder 41">
            <a:extLst>
              <a:ext uri="{FF2B5EF4-FFF2-40B4-BE49-F238E27FC236}">
                <a16:creationId xmlns:a16="http://schemas.microsoft.com/office/drawing/2014/main" xmlns="" id="{4A7E09DF-B800-4392-8D5F-765C8CAF75ED}"/>
              </a:ext>
            </a:extLst>
          </p:cNvPr>
          <p:cNvCxnSpPr/>
          <p:nvPr/>
        </p:nvCxnSpPr>
        <p:spPr>
          <a:xfrm>
            <a:off x="4427984" y="3429000"/>
            <a:ext cx="2736304" cy="2376264"/>
          </a:xfrm>
          <a:prstGeom prst="line">
            <a:avLst/>
          </a:prstGeom>
          <a:ln w="28575">
            <a:solidFill>
              <a:srgbClr val="CDC301"/>
            </a:solidFill>
          </a:ln>
        </p:spPr>
        <p:style>
          <a:lnRef idx="1">
            <a:schemeClr val="accent1"/>
          </a:lnRef>
          <a:fillRef idx="0">
            <a:schemeClr val="accent1"/>
          </a:fillRef>
          <a:effectRef idx="0">
            <a:schemeClr val="accent1"/>
          </a:effectRef>
          <a:fontRef idx="minor">
            <a:schemeClr val="tx1"/>
          </a:fontRef>
        </p:style>
      </p:cxnSp>
      <p:cxnSp>
        <p:nvCxnSpPr>
          <p:cNvPr id="43" name="Gerader Verbinder 42">
            <a:extLst>
              <a:ext uri="{FF2B5EF4-FFF2-40B4-BE49-F238E27FC236}">
                <a16:creationId xmlns:a16="http://schemas.microsoft.com/office/drawing/2014/main" xmlns="" id="{08A0FA70-B281-4B6C-8F33-AD300B45D42A}"/>
              </a:ext>
            </a:extLst>
          </p:cNvPr>
          <p:cNvCxnSpPr>
            <a:cxnSpLocks/>
          </p:cNvCxnSpPr>
          <p:nvPr/>
        </p:nvCxnSpPr>
        <p:spPr>
          <a:xfrm flipV="1">
            <a:off x="4692593" y="3501008"/>
            <a:ext cx="2301927" cy="2355680"/>
          </a:xfrm>
          <a:prstGeom prst="line">
            <a:avLst/>
          </a:prstGeom>
          <a:ln w="28575">
            <a:solidFill>
              <a:srgbClr val="CDC30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1976822"/>
      </p:ext>
    </p:extLst>
  </p:cSld>
  <p:clrMapOvr>
    <a:masterClrMapping/>
  </p:clrMapOvr>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644EA95A-001D-41B3-8563-7939D15CCC32}"/>
              </a:ext>
            </a:extLst>
          </p:cNvPr>
          <p:cNvSpPr>
            <a:spLocks noGrp="1"/>
          </p:cNvSpPr>
          <p:nvPr>
            <p:ph type="title"/>
          </p:nvPr>
        </p:nvSpPr>
        <p:spPr/>
        <p:txBody>
          <a:bodyPr/>
          <a:lstStyle/>
          <a:p>
            <a:r>
              <a:rPr lang="de-DE" dirty="0"/>
              <a:t>Die </a:t>
            </a:r>
            <a:r>
              <a:rPr lang="de-DE" dirty="0" smtClean="0"/>
              <a:t>Kernkraft</a:t>
            </a:r>
            <a:br>
              <a:rPr lang="de-DE" dirty="0" smtClean="0"/>
            </a:br>
            <a:r>
              <a:rPr lang="de-DE" dirty="0" smtClean="0"/>
              <a:t>(keine eigene fundamentale Kraft)</a:t>
            </a:r>
            <a:endParaRPr lang="de-DE" dirty="0"/>
          </a:p>
        </p:txBody>
      </p:sp>
      <p:sp>
        <p:nvSpPr>
          <p:cNvPr id="3" name="Foliennummernplatzhalter 2">
            <a:extLst>
              <a:ext uri="{FF2B5EF4-FFF2-40B4-BE49-F238E27FC236}">
                <a16:creationId xmlns:a16="http://schemas.microsoft.com/office/drawing/2014/main" xmlns="" id="{09148FF6-3DAD-4D68-861C-468638B436B6}"/>
              </a:ext>
            </a:extLst>
          </p:cNvPr>
          <p:cNvSpPr>
            <a:spLocks noGrp="1"/>
          </p:cNvSpPr>
          <p:nvPr>
            <p:ph type="sldNum" sz="quarter" idx="12"/>
          </p:nvPr>
        </p:nvSpPr>
        <p:spPr>
          <a:xfrm>
            <a:off x="7740352" y="6356361"/>
            <a:ext cx="774998" cy="365125"/>
          </a:xfrm>
        </p:spPr>
        <p:txBody>
          <a:bodyPr/>
          <a:lstStyle/>
          <a:p>
            <a:fld id="{13EBA283-81CD-428D-9703-4AE41BDC50AA}" type="slidenum">
              <a:rPr lang="de-DE" smtClean="0"/>
              <a:pPr/>
              <a:t>111</a:t>
            </a:fld>
            <a:endParaRPr lang="de-DE"/>
          </a:p>
        </p:txBody>
      </p:sp>
      <mc:AlternateContent xmlns:mc="http://schemas.openxmlformats.org/markup-compatibility/2006">
        <mc:Choice xmlns:a14="http://schemas.microsoft.com/office/drawing/2010/main" Requires="a14">
          <p:sp>
            <p:nvSpPr>
              <p:cNvPr id="4" name="Textplatzhalter 3">
                <a:extLst>
                  <a:ext uri="{FF2B5EF4-FFF2-40B4-BE49-F238E27FC236}">
                    <a16:creationId xmlns:a16="http://schemas.microsoft.com/office/drawing/2014/main" xmlns="" id="{B92B455E-41AE-49CD-BB69-4DA182C962E3}"/>
                  </a:ext>
                </a:extLst>
              </p:cNvPr>
              <p:cNvSpPr>
                <a:spLocks noGrp="1"/>
              </p:cNvSpPr>
              <p:nvPr>
                <p:ph type="body" idx="1"/>
              </p:nvPr>
            </p:nvSpPr>
            <p:spPr>
              <a:xfrm>
                <a:off x="971600" y="2060848"/>
                <a:ext cx="7538988" cy="3956805"/>
              </a:xfrm>
            </p:spPr>
            <p:txBody>
              <a:bodyPr/>
              <a:lstStyle/>
              <a:p>
                <a:r>
                  <a:rPr lang="de-DE" dirty="0" smtClean="0"/>
                  <a:t>„kovalentes“ Teilen</a:t>
                </a:r>
                <a:r>
                  <a:rPr lang="de-DE" dirty="0" smtClean="0"/>
                  <a:t> </a:t>
                </a:r>
                <a:r>
                  <a:rPr lang="de-DE" dirty="0"/>
                  <a:t>von Quarks  </a:t>
                </a:r>
              </a:p>
              <a:p>
                <a:pPr lvl="1"/>
                <a:r>
                  <a:rPr lang="de-DE" dirty="0"/>
                  <a:t>Kleine Abstände </a:t>
                </a:r>
              </a:p>
              <a:p>
                <a:r>
                  <a:rPr lang="de-DE" dirty="0"/>
                  <a:t>Austausch </a:t>
                </a:r>
                <a:r>
                  <a:rPr lang="de-DE" dirty="0" smtClean="0"/>
                  <a:t>von Pionen (gebundene </a:t>
                </a:r>
                <a14:m>
                  <m:oMath xmlns:m="http://schemas.openxmlformats.org/officeDocument/2006/math">
                    <m:r>
                      <m:rPr>
                        <m:sty m:val="p"/>
                      </m:rPr>
                      <a:rPr lang="en-US" i="0">
                        <a:solidFill>
                          <a:schemeClr val="tx1"/>
                        </a:solidFill>
                        <a:latin typeface="Cambria Math" panose="02040503050406030204" pitchFamily="18" charset="0"/>
                      </a:rPr>
                      <m:t>q</m:t>
                    </m:r>
                    <m:acc>
                      <m:accPr>
                        <m:chr m:val="̅"/>
                        <m:ctrlPr>
                          <a:rPr lang="en-US">
                            <a:solidFill>
                              <a:schemeClr val="tx1"/>
                            </a:solidFill>
                            <a:latin typeface="Cambria Math" panose="02040503050406030204" pitchFamily="18" charset="0"/>
                          </a:rPr>
                        </m:ctrlPr>
                      </m:accPr>
                      <m:e>
                        <m:r>
                          <m:rPr>
                            <m:sty m:val="p"/>
                          </m:rPr>
                          <a:rPr lang="en-US" i="0">
                            <a:solidFill>
                              <a:schemeClr val="tx1"/>
                            </a:solidFill>
                            <a:latin typeface="Cambria Math" panose="02040503050406030204" pitchFamily="18" charset="0"/>
                          </a:rPr>
                          <m:t>q</m:t>
                        </m:r>
                      </m:e>
                    </m:acc>
                  </m:oMath>
                </a14:m>
                <a:r>
                  <a:rPr lang="de-DE" dirty="0" smtClean="0"/>
                  <a:t> Zustände) </a:t>
                </a:r>
                <a:endParaRPr lang="de-DE" dirty="0"/>
              </a:p>
              <a:p>
                <a:pPr lvl="1"/>
                <a:r>
                  <a:rPr lang="de-DE" dirty="0"/>
                  <a:t>Große Abstände</a:t>
                </a:r>
              </a:p>
            </p:txBody>
          </p:sp>
        </mc:Choice>
        <mc:Fallback>
          <p:sp>
            <p:nvSpPr>
              <p:cNvPr id="4" name="Textplatzhalter 3">
                <a:extLst>
                  <a:ext uri="{FF2B5EF4-FFF2-40B4-BE49-F238E27FC236}">
                    <a16:creationId xmlns:a16="http://schemas.microsoft.com/office/drawing/2014/main" xmlns="" id="{B92B455E-41AE-49CD-BB69-4DA182C962E3}"/>
                  </a:ext>
                </a:extLst>
              </p:cNvPr>
              <p:cNvSpPr>
                <a:spLocks noGrp="1" noRot="1" noChangeAspect="1" noMove="1" noResize="1" noEditPoints="1" noAdjustHandles="1" noChangeArrowheads="1" noChangeShapeType="1" noTextEdit="1"/>
              </p:cNvSpPr>
              <p:nvPr>
                <p:ph type="body" idx="1"/>
              </p:nvPr>
            </p:nvSpPr>
            <p:spPr>
              <a:xfrm>
                <a:off x="971600" y="2060848"/>
                <a:ext cx="7538988" cy="3956805"/>
              </a:xfrm>
              <a:blipFill rotWithShape="0">
                <a:blip r:embed="rId2"/>
                <a:stretch>
                  <a:fillRect l="-808" t="-2003"/>
                </a:stretch>
              </a:blipFill>
            </p:spPr>
            <p:txBody>
              <a:bodyPr/>
              <a:lstStyle/>
              <a:p>
                <a:r>
                  <a:rPr lang="de-DE">
                    <a:noFill/>
                  </a:rPr>
                  <a:t> </a:t>
                </a:r>
              </a:p>
            </p:txBody>
          </p:sp>
        </mc:Fallback>
      </mc:AlternateContent>
      <p:sp>
        <p:nvSpPr>
          <p:cNvPr id="5" name="Datumsplatzhalter 4">
            <a:extLst>
              <a:ext uri="{FF2B5EF4-FFF2-40B4-BE49-F238E27FC236}">
                <a16:creationId xmlns:a16="http://schemas.microsoft.com/office/drawing/2014/main" xmlns="" id="{BFB8B273-90B8-439B-8CFF-FF9EE7003A17}"/>
              </a:ext>
            </a:extLst>
          </p:cNvPr>
          <p:cNvSpPr>
            <a:spLocks noGrp="1"/>
          </p:cNvSpPr>
          <p:nvPr>
            <p:ph type="dt" sz="half" idx="2"/>
          </p:nvPr>
        </p:nvSpPr>
        <p:spPr/>
        <p:txBody>
          <a:bodyPr/>
          <a:lstStyle/>
          <a:p>
            <a:r>
              <a:rPr lang="de-DE"/>
              <a:t>29.11.2017</a:t>
            </a:r>
          </a:p>
        </p:txBody>
      </p:sp>
      <p:sp>
        <p:nvSpPr>
          <p:cNvPr id="6" name="Fußzeilenplatzhalter 5">
            <a:extLst>
              <a:ext uri="{FF2B5EF4-FFF2-40B4-BE49-F238E27FC236}">
                <a16:creationId xmlns:a16="http://schemas.microsoft.com/office/drawing/2014/main" xmlns="" id="{5199CBDF-1BD0-49C8-B788-6D72901E1F0D}"/>
              </a:ext>
            </a:extLst>
          </p:cNvPr>
          <p:cNvSpPr>
            <a:spLocks noGrp="1"/>
          </p:cNvSpPr>
          <p:nvPr>
            <p:ph type="ftr" sz="quarter" idx="3"/>
          </p:nvPr>
        </p:nvSpPr>
        <p:spPr/>
        <p:txBody>
          <a:bodyPr/>
          <a:lstStyle/>
          <a:p>
            <a:r>
              <a:rPr lang="de-DE"/>
              <a:t>Forschung trifft Schule - Lehrerfortbildung Teilchenphysik - Meißen</a:t>
            </a:r>
            <a:endParaRPr lang="de-DE" dirty="0"/>
          </a:p>
        </p:txBody>
      </p:sp>
      <p:sp>
        <p:nvSpPr>
          <p:cNvPr id="8" name="Line 7">
            <a:extLst>
              <a:ext uri="{FF2B5EF4-FFF2-40B4-BE49-F238E27FC236}">
                <a16:creationId xmlns:a16="http://schemas.microsoft.com/office/drawing/2014/main" xmlns="" id="{E40C4BF8-E278-4692-9AA7-8805E3279578}"/>
              </a:ext>
            </a:extLst>
          </p:cNvPr>
          <p:cNvSpPr>
            <a:spLocks noChangeShapeType="1"/>
          </p:cNvSpPr>
          <p:nvPr/>
        </p:nvSpPr>
        <p:spPr bwMode="auto">
          <a:xfrm>
            <a:off x="1105495" y="4005063"/>
            <a:ext cx="1026968"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9" name="Line 8">
            <a:extLst>
              <a:ext uri="{FF2B5EF4-FFF2-40B4-BE49-F238E27FC236}">
                <a16:creationId xmlns:a16="http://schemas.microsoft.com/office/drawing/2014/main" xmlns="" id="{0D219FB4-1EFC-412C-857B-E8CB63686336}"/>
              </a:ext>
            </a:extLst>
          </p:cNvPr>
          <p:cNvSpPr>
            <a:spLocks noChangeShapeType="1"/>
          </p:cNvSpPr>
          <p:nvPr/>
        </p:nvSpPr>
        <p:spPr bwMode="auto">
          <a:xfrm>
            <a:off x="1105495" y="4005063"/>
            <a:ext cx="188277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nvGrpSpPr>
          <p:cNvPr id="10" name="Group 6">
            <a:extLst>
              <a:ext uri="{FF2B5EF4-FFF2-40B4-BE49-F238E27FC236}">
                <a16:creationId xmlns:a16="http://schemas.microsoft.com/office/drawing/2014/main" xmlns="" id="{3CA888D4-22E5-4C03-B8B1-ECFFE515B64B}"/>
              </a:ext>
            </a:extLst>
          </p:cNvPr>
          <p:cNvGrpSpPr>
            <a:grpSpLocks/>
          </p:cNvGrpSpPr>
          <p:nvPr/>
        </p:nvGrpSpPr>
        <p:grpSpPr bwMode="auto">
          <a:xfrm>
            <a:off x="1105495" y="4149079"/>
            <a:ext cx="1882775" cy="0"/>
            <a:chOff x="1392" y="1488"/>
            <a:chExt cx="1584" cy="0"/>
          </a:xfrm>
        </p:grpSpPr>
        <p:sp>
          <p:nvSpPr>
            <p:cNvPr id="11" name="Line 7">
              <a:extLst>
                <a:ext uri="{FF2B5EF4-FFF2-40B4-BE49-F238E27FC236}">
                  <a16:creationId xmlns:a16="http://schemas.microsoft.com/office/drawing/2014/main" xmlns="" id="{5DF2181B-1529-4E3B-9FF7-E3BF0874E747}"/>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2" name="Line 8">
              <a:extLst>
                <a:ext uri="{FF2B5EF4-FFF2-40B4-BE49-F238E27FC236}">
                  <a16:creationId xmlns:a16="http://schemas.microsoft.com/office/drawing/2014/main" xmlns="" id="{173AAA89-B341-4348-BA0C-D1B7BB629C16}"/>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3" name="Group 6">
            <a:extLst>
              <a:ext uri="{FF2B5EF4-FFF2-40B4-BE49-F238E27FC236}">
                <a16:creationId xmlns:a16="http://schemas.microsoft.com/office/drawing/2014/main" xmlns="" id="{DA5BCD3C-F275-4ACC-9184-28D94B8ADBB1}"/>
              </a:ext>
            </a:extLst>
          </p:cNvPr>
          <p:cNvGrpSpPr>
            <a:grpSpLocks/>
          </p:cNvGrpSpPr>
          <p:nvPr/>
        </p:nvGrpSpPr>
        <p:grpSpPr bwMode="auto">
          <a:xfrm>
            <a:off x="1105495" y="4869159"/>
            <a:ext cx="1882775" cy="0"/>
            <a:chOff x="1392" y="1488"/>
            <a:chExt cx="1584" cy="0"/>
          </a:xfrm>
        </p:grpSpPr>
        <p:sp>
          <p:nvSpPr>
            <p:cNvPr id="14" name="Line 7">
              <a:extLst>
                <a:ext uri="{FF2B5EF4-FFF2-40B4-BE49-F238E27FC236}">
                  <a16:creationId xmlns:a16="http://schemas.microsoft.com/office/drawing/2014/main" xmlns="" id="{917EFAAB-934F-4608-ABE7-94EAD78AAB34}"/>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5" name="Line 8">
              <a:extLst>
                <a:ext uri="{FF2B5EF4-FFF2-40B4-BE49-F238E27FC236}">
                  <a16:creationId xmlns:a16="http://schemas.microsoft.com/office/drawing/2014/main" xmlns="" id="{38D497C3-50BD-4694-A827-9254A2FF38C3}"/>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6" name="Group 6">
            <a:extLst>
              <a:ext uri="{FF2B5EF4-FFF2-40B4-BE49-F238E27FC236}">
                <a16:creationId xmlns:a16="http://schemas.microsoft.com/office/drawing/2014/main" xmlns="" id="{44B1DCC2-9B35-4693-8550-C1F96BD1910E}"/>
              </a:ext>
            </a:extLst>
          </p:cNvPr>
          <p:cNvGrpSpPr>
            <a:grpSpLocks/>
          </p:cNvGrpSpPr>
          <p:nvPr/>
        </p:nvGrpSpPr>
        <p:grpSpPr bwMode="auto">
          <a:xfrm>
            <a:off x="1105495" y="5013175"/>
            <a:ext cx="1882775" cy="0"/>
            <a:chOff x="1392" y="1488"/>
            <a:chExt cx="1584" cy="0"/>
          </a:xfrm>
        </p:grpSpPr>
        <p:sp>
          <p:nvSpPr>
            <p:cNvPr id="17" name="Line 7">
              <a:extLst>
                <a:ext uri="{FF2B5EF4-FFF2-40B4-BE49-F238E27FC236}">
                  <a16:creationId xmlns:a16="http://schemas.microsoft.com/office/drawing/2014/main" xmlns="" id="{9A9F6B02-90A1-4BE6-A6DA-4AC5407E9416}"/>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8" name="Line 8">
              <a:extLst>
                <a:ext uri="{FF2B5EF4-FFF2-40B4-BE49-F238E27FC236}">
                  <a16:creationId xmlns:a16="http://schemas.microsoft.com/office/drawing/2014/main" xmlns="" id="{A163144F-0761-4C81-A577-390D27E62143}"/>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19" name="Freihandform: Form 18">
            <a:extLst>
              <a:ext uri="{FF2B5EF4-FFF2-40B4-BE49-F238E27FC236}">
                <a16:creationId xmlns:a16="http://schemas.microsoft.com/office/drawing/2014/main" xmlns="" id="{8D725307-2C1C-4FAA-9241-C125875B3449}"/>
              </a:ext>
            </a:extLst>
          </p:cNvPr>
          <p:cNvSpPr/>
          <p:nvPr/>
        </p:nvSpPr>
        <p:spPr>
          <a:xfrm rot="198653">
            <a:off x="1139092" y="4346858"/>
            <a:ext cx="1872641" cy="376021"/>
          </a:xfrm>
          <a:custGeom>
            <a:avLst/>
            <a:gdLst>
              <a:gd name="connsiteX0" fmla="*/ 0 w 1872641"/>
              <a:gd name="connsiteY0" fmla="*/ 19029 h 376021"/>
              <a:gd name="connsiteX1" fmla="*/ 695195 w 1872641"/>
              <a:gd name="connsiteY1" fmla="*/ 31555 h 376021"/>
              <a:gd name="connsiteX2" fmla="*/ 1158658 w 1872641"/>
              <a:gd name="connsiteY2" fmla="*/ 313391 h 376021"/>
              <a:gd name="connsiteX3" fmla="*/ 1872641 w 1872641"/>
              <a:gd name="connsiteY3" fmla="*/ 376021 h 376021"/>
              <a:gd name="connsiteX4" fmla="*/ 1872641 w 1872641"/>
              <a:gd name="connsiteY4" fmla="*/ 376021 h 376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2641" h="376021">
                <a:moveTo>
                  <a:pt x="0" y="19029"/>
                </a:moveTo>
                <a:cubicBezTo>
                  <a:pt x="251042" y="762"/>
                  <a:pt x="502085" y="-17505"/>
                  <a:pt x="695195" y="31555"/>
                </a:cubicBezTo>
                <a:cubicBezTo>
                  <a:pt x="888305" y="80615"/>
                  <a:pt x="962417" y="255980"/>
                  <a:pt x="1158658" y="313391"/>
                </a:cubicBezTo>
                <a:cubicBezTo>
                  <a:pt x="1354899" y="370802"/>
                  <a:pt x="1872641" y="376021"/>
                  <a:pt x="1872641" y="376021"/>
                </a:cubicBezTo>
                <a:lnTo>
                  <a:pt x="1872641" y="376021"/>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Freihandform: Form 19">
            <a:extLst>
              <a:ext uri="{FF2B5EF4-FFF2-40B4-BE49-F238E27FC236}">
                <a16:creationId xmlns:a16="http://schemas.microsoft.com/office/drawing/2014/main" xmlns="" id="{CD349AA8-BE3A-44C3-B890-DA4C578504A7}"/>
              </a:ext>
            </a:extLst>
          </p:cNvPr>
          <p:cNvSpPr/>
          <p:nvPr/>
        </p:nvSpPr>
        <p:spPr>
          <a:xfrm flipV="1">
            <a:off x="1105533" y="4290866"/>
            <a:ext cx="1872641" cy="434277"/>
          </a:xfrm>
          <a:custGeom>
            <a:avLst/>
            <a:gdLst>
              <a:gd name="connsiteX0" fmla="*/ 0 w 1872641"/>
              <a:gd name="connsiteY0" fmla="*/ 19029 h 376021"/>
              <a:gd name="connsiteX1" fmla="*/ 695195 w 1872641"/>
              <a:gd name="connsiteY1" fmla="*/ 31555 h 376021"/>
              <a:gd name="connsiteX2" fmla="*/ 1158658 w 1872641"/>
              <a:gd name="connsiteY2" fmla="*/ 313391 h 376021"/>
              <a:gd name="connsiteX3" fmla="*/ 1872641 w 1872641"/>
              <a:gd name="connsiteY3" fmla="*/ 376021 h 376021"/>
              <a:gd name="connsiteX4" fmla="*/ 1872641 w 1872641"/>
              <a:gd name="connsiteY4" fmla="*/ 376021 h 376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2641" h="376021">
                <a:moveTo>
                  <a:pt x="0" y="19029"/>
                </a:moveTo>
                <a:cubicBezTo>
                  <a:pt x="251042" y="762"/>
                  <a:pt x="502085" y="-17505"/>
                  <a:pt x="695195" y="31555"/>
                </a:cubicBezTo>
                <a:cubicBezTo>
                  <a:pt x="888305" y="80615"/>
                  <a:pt x="962417" y="255980"/>
                  <a:pt x="1158658" y="313391"/>
                </a:cubicBezTo>
                <a:cubicBezTo>
                  <a:pt x="1354899" y="370802"/>
                  <a:pt x="1872641" y="376021"/>
                  <a:pt x="1872641" y="376021"/>
                </a:cubicBezTo>
                <a:lnTo>
                  <a:pt x="1872641" y="376021"/>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1" name="Gleichschenkliges Dreieck 20">
            <a:extLst>
              <a:ext uri="{FF2B5EF4-FFF2-40B4-BE49-F238E27FC236}">
                <a16:creationId xmlns:a16="http://schemas.microsoft.com/office/drawing/2014/main" xmlns="" id="{858648A5-4995-4960-AA92-778AC00BA27F}"/>
              </a:ext>
            </a:extLst>
          </p:cNvPr>
          <p:cNvSpPr/>
          <p:nvPr/>
        </p:nvSpPr>
        <p:spPr>
          <a:xfrm rot="5824100">
            <a:off x="1609551" y="4290866"/>
            <a:ext cx="72008" cy="7423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22" name="Gleichschenkliges Dreieck 21">
            <a:extLst>
              <a:ext uri="{FF2B5EF4-FFF2-40B4-BE49-F238E27FC236}">
                <a16:creationId xmlns:a16="http://schemas.microsoft.com/office/drawing/2014/main" xmlns="" id="{85F4C4C5-75A3-44BA-90DB-0030E6D90BF0}"/>
              </a:ext>
            </a:extLst>
          </p:cNvPr>
          <p:cNvSpPr/>
          <p:nvPr/>
        </p:nvSpPr>
        <p:spPr>
          <a:xfrm rot="4238434">
            <a:off x="1650818" y="4683621"/>
            <a:ext cx="72008" cy="7423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grpSp>
        <p:nvGrpSpPr>
          <p:cNvPr id="41" name="Group 6">
            <a:extLst>
              <a:ext uri="{FF2B5EF4-FFF2-40B4-BE49-F238E27FC236}">
                <a16:creationId xmlns:a16="http://schemas.microsoft.com/office/drawing/2014/main" xmlns="" id="{67726BCA-6741-40CC-B055-A5FE83C2C0F6}"/>
              </a:ext>
            </a:extLst>
          </p:cNvPr>
          <p:cNvGrpSpPr>
            <a:grpSpLocks/>
          </p:cNvGrpSpPr>
          <p:nvPr/>
        </p:nvGrpSpPr>
        <p:grpSpPr bwMode="auto">
          <a:xfrm>
            <a:off x="5645395" y="4149079"/>
            <a:ext cx="1882775" cy="0"/>
            <a:chOff x="1392" y="1488"/>
            <a:chExt cx="1584" cy="0"/>
          </a:xfrm>
        </p:grpSpPr>
        <p:sp>
          <p:nvSpPr>
            <p:cNvPr id="42" name="Line 7">
              <a:extLst>
                <a:ext uri="{FF2B5EF4-FFF2-40B4-BE49-F238E27FC236}">
                  <a16:creationId xmlns:a16="http://schemas.microsoft.com/office/drawing/2014/main" xmlns="" id="{F45BA488-3735-4AB9-ABF5-3A21E9F78571}"/>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3" name="Line 8">
              <a:extLst>
                <a:ext uri="{FF2B5EF4-FFF2-40B4-BE49-F238E27FC236}">
                  <a16:creationId xmlns:a16="http://schemas.microsoft.com/office/drawing/2014/main" xmlns="" id="{B12D5660-58B1-445D-BB2B-C3AC1C751A58}"/>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44" name="Group 6">
            <a:extLst>
              <a:ext uri="{FF2B5EF4-FFF2-40B4-BE49-F238E27FC236}">
                <a16:creationId xmlns:a16="http://schemas.microsoft.com/office/drawing/2014/main" xmlns="" id="{E8F94FCC-CE08-4409-AEB8-92769207A02E}"/>
              </a:ext>
            </a:extLst>
          </p:cNvPr>
          <p:cNvGrpSpPr>
            <a:grpSpLocks/>
          </p:cNvGrpSpPr>
          <p:nvPr/>
        </p:nvGrpSpPr>
        <p:grpSpPr bwMode="auto">
          <a:xfrm>
            <a:off x="5655491" y="6148255"/>
            <a:ext cx="1882775" cy="0"/>
            <a:chOff x="1392" y="1488"/>
            <a:chExt cx="1584" cy="0"/>
          </a:xfrm>
        </p:grpSpPr>
        <p:sp>
          <p:nvSpPr>
            <p:cNvPr id="45" name="Line 7">
              <a:extLst>
                <a:ext uri="{FF2B5EF4-FFF2-40B4-BE49-F238E27FC236}">
                  <a16:creationId xmlns:a16="http://schemas.microsoft.com/office/drawing/2014/main" xmlns="" id="{3C86F7B0-C14B-44D5-B84D-7A70B5FDEB04}"/>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6" name="Line 8">
              <a:extLst>
                <a:ext uri="{FF2B5EF4-FFF2-40B4-BE49-F238E27FC236}">
                  <a16:creationId xmlns:a16="http://schemas.microsoft.com/office/drawing/2014/main" xmlns="" id="{604501E6-A224-4737-87BD-9504B6695F2F}"/>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47" name="Group 6">
            <a:extLst>
              <a:ext uri="{FF2B5EF4-FFF2-40B4-BE49-F238E27FC236}">
                <a16:creationId xmlns:a16="http://schemas.microsoft.com/office/drawing/2014/main" xmlns="" id="{0FDBCF12-3CBF-4CE0-8D2D-6F4A410D00E0}"/>
              </a:ext>
            </a:extLst>
          </p:cNvPr>
          <p:cNvGrpSpPr>
            <a:grpSpLocks/>
          </p:cNvGrpSpPr>
          <p:nvPr/>
        </p:nvGrpSpPr>
        <p:grpSpPr bwMode="auto">
          <a:xfrm>
            <a:off x="5655491" y="6004239"/>
            <a:ext cx="1882775" cy="0"/>
            <a:chOff x="1392" y="1488"/>
            <a:chExt cx="1584" cy="0"/>
          </a:xfrm>
        </p:grpSpPr>
        <p:sp>
          <p:nvSpPr>
            <p:cNvPr id="48" name="Line 7">
              <a:extLst>
                <a:ext uri="{FF2B5EF4-FFF2-40B4-BE49-F238E27FC236}">
                  <a16:creationId xmlns:a16="http://schemas.microsoft.com/office/drawing/2014/main" xmlns="" id="{10687313-B898-4DEC-89D4-7B1158AFFE8B}"/>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9" name="Line 8">
              <a:extLst>
                <a:ext uri="{FF2B5EF4-FFF2-40B4-BE49-F238E27FC236}">
                  <a16:creationId xmlns:a16="http://schemas.microsoft.com/office/drawing/2014/main" xmlns="" id="{4F18E4D3-0EA6-4381-817A-4BFAA01633AE}"/>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50" name="Freihandform: Form 49">
            <a:extLst>
              <a:ext uri="{FF2B5EF4-FFF2-40B4-BE49-F238E27FC236}">
                <a16:creationId xmlns:a16="http://schemas.microsoft.com/office/drawing/2014/main" xmlns="" id="{5E07EEBB-D3DA-48E3-AD80-8DEFD611E523}"/>
              </a:ext>
            </a:extLst>
          </p:cNvPr>
          <p:cNvSpPr/>
          <p:nvPr/>
        </p:nvSpPr>
        <p:spPr>
          <a:xfrm rot="198653">
            <a:off x="5642507" y="4368120"/>
            <a:ext cx="1927100" cy="1418834"/>
          </a:xfrm>
          <a:custGeom>
            <a:avLst/>
            <a:gdLst>
              <a:gd name="connsiteX0" fmla="*/ 0 w 1872641"/>
              <a:gd name="connsiteY0" fmla="*/ 19029 h 376021"/>
              <a:gd name="connsiteX1" fmla="*/ 695195 w 1872641"/>
              <a:gd name="connsiteY1" fmla="*/ 31555 h 376021"/>
              <a:gd name="connsiteX2" fmla="*/ 1158658 w 1872641"/>
              <a:gd name="connsiteY2" fmla="*/ 313391 h 376021"/>
              <a:gd name="connsiteX3" fmla="*/ 1872641 w 1872641"/>
              <a:gd name="connsiteY3" fmla="*/ 376021 h 376021"/>
              <a:gd name="connsiteX4" fmla="*/ 1872641 w 1872641"/>
              <a:gd name="connsiteY4" fmla="*/ 376021 h 376021"/>
              <a:gd name="connsiteX0" fmla="*/ 0 w 1848827"/>
              <a:gd name="connsiteY0" fmla="*/ 18753 h 376342"/>
              <a:gd name="connsiteX1" fmla="*/ 671381 w 1848827"/>
              <a:gd name="connsiteY1" fmla="*/ 31876 h 376342"/>
              <a:gd name="connsiteX2" fmla="*/ 1134844 w 1848827"/>
              <a:gd name="connsiteY2" fmla="*/ 313712 h 376342"/>
              <a:gd name="connsiteX3" fmla="*/ 1848827 w 1848827"/>
              <a:gd name="connsiteY3" fmla="*/ 376342 h 376342"/>
              <a:gd name="connsiteX4" fmla="*/ 1848827 w 1848827"/>
              <a:gd name="connsiteY4" fmla="*/ 376342 h 376342"/>
              <a:gd name="connsiteX0" fmla="*/ 0 w 1848827"/>
              <a:gd name="connsiteY0" fmla="*/ 10204 h 367793"/>
              <a:gd name="connsiteX1" fmla="*/ 671381 w 1848827"/>
              <a:gd name="connsiteY1" fmla="*/ 23327 h 367793"/>
              <a:gd name="connsiteX2" fmla="*/ 1134844 w 1848827"/>
              <a:gd name="connsiteY2" fmla="*/ 305163 h 367793"/>
              <a:gd name="connsiteX3" fmla="*/ 1848827 w 1848827"/>
              <a:gd name="connsiteY3" fmla="*/ 367793 h 367793"/>
              <a:gd name="connsiteX4" fmla="*/ 1848827 w 1848827"/>
              <a:gd name="connsiteY4" fmla="*/ 367793 h 367793"/>
              <a:gd name="connsiteX0" fmla="*/ 0 w 1903078"/>
              <a:gd name="connsiteY0" fmla="*/ 9341 h 368326"/>
              <a:gd name="connsiteX1" fmla="*/ 725632 w 1903078"/>
              <a:gd name="connsiteY1" fmla="*/ 23860 h 368326"/>
              <a:gd name="connsiteX2" fmla="*/ 1189095 w 1903078"/>
              <a:gd name="connsiteY2" fmla="*/ 305696 h 368326"/>
              <a:gd name="connsiteX3" fmla="*/ 1903078 w 1903078"/>
              <a:gd name="connsiteY3" fmla="*/ 368326 h 368326"/>
              <a:gd name="connsiteX4" fmla="*/ 1903078 w 1903078"/>
              <a:gd name="connsiteY4" fmla="*/ 368326 h 368326"/>
              <a:gd name="connsiteX0" fmla="*/ 0 w 1903078"/>
              <a:gd name="connsiteY0" fmla="*/ 12754 h 371739"/>
              <a:gd name="connsiteX1" fmla="*/ 725632 w 1903078"/>
              <a:gd name="connsiteY1" fmla="*/ 27273 h 371739"/>
              <a:gd name="connsiteX2" fmla="*/ 1189095 w 1903078"/>
              <a:gd name="connsiteY2" fmla="*/ 309109 h 371739"/>
              <a:gd name="connsiteX3" fmla="*/ 1903078 w 1903078"/>
              <a:gd name="connsiteY3" fmla="*/ 371739 h 371739"/>
              <a:gd name="connsiteX4" fmla="*/ 1903078 w 1903078"/>
              <a:gd name="connsiteY4"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5530 h 374515"/>
              <a:gd name="connsiteX1" fmla="*/ 896429 w 1903078"/>
              <a:gd name="connsiteY1" fmla="*/ 25654 h 374515"/>
              <a:gd name="connsiteX2" fmla="*/ 1189095 w 1903078"/>
              <a:gd name="connsiteY2" fmla="*/ 311885 h 374515"/>
              <a:gd name="connsiteX3" fmla="*/ 1203583 w 1903078"/>
              <a:gd name="connsiteY3" fmla="*/ 308651 h 374515"/>
              <a:gd name="connsiteX4" fmla="*/ 1903078 w 1903078"/>
              <a:gd name="connsiteY4" fmla="*/ 374515 h 374515"/>
              <a:gd name="connsiteX5" fmla="*/ 1903078 w 1903078"/>
              <a:gd name="connsiteY5" fmla="*/ 374515 h 374515"/>
              <a:gd name="connsiteX0" fmla="*/ 0 w 1910884"/>
              <a:gd name="connsiteY0" fmla="*/ 11806 h 377553"/>
              <a:gd name="connsiteX1" fmla="*/ 904235 w 1910884"/>
              <a:gd name="connsiteY1" fmla="*/ 28692 h 377553"/>
              <a:gd name="connsiteX2" fmla="*/ 1196901 w 1910884"/>
              <a:gd name="connsiteY2" fmla="*/ 314923 h 377553"/>
              <a:gd name="connsiteX3" fmla="*/ 1211389 w 1910884"/>
              <a:gd name="connsiteY3" fmla="*/ 311689 h 377553"/>
              <a:gd name="connsiteX4" fmla="*/ 1910884 w 1910884"/>
              <a:gd name="connsiteY4" fmla="*/ 377553 h 377553"/>
              <a:gd name="connsiteX5" fmla="*/ 1910884 w 1910884"/>
              <a:gd name="connsiteY5" fmla="*/ 377553 h 377553"/>
              <a:gd name="connsiteX0" fmla="*/ 0 w 1910884"/>
              <a:gd name="connsiteY0" fmla="*/ 11806 h 377553"/>
              <a:gd name="connsiteX1" fmla="*/ 904235 w 1910884"/>
              <a:gd name="connsiteY1" fmla="*/ 28692 h 377553"/>
              <a:gd name="connsiteX2" fmla="*/ 1196901 w 1910884"/>
              <a:gd name="connsiteY2" fmla="*/ 314923 h 377553"/>
              <a:gd name="connsiteX3" fmla="*/ 1211389 w 1910884"/>
              <a:gd name="connsiteY3" fmla="*/ 311689 h 377553"/>
              <a:gd name="connsiteX4" fmla="*/ 1910884 w 1910884"/>
              <a:gd name="connsiteY4" fmla="*/ 377553 h 377553"/>
              <a:gd name="connsiteX5" fmla="*/ 1910884 w 1910884"/>
              <a:gd name="connsiteY5" fmla="*/ 377553 h 377553"/>
              <a:gd name="connsiteX0" fmla="*/ 0 w 1906745"/>
              <a:gd name="connsiteY0" fmla="*/ 6977 h 383115"/>
              <a:gd name="connsiteX1" fmla="*/ 900096 w 1906745"/>
              <a:gd name="connsiteY1" fmla="*/ 34254 h 383115"/>
              <a:gd name="connsiteX2" fmla="*/ 1192762 w 1906745"/>
              <a:gd name="connsiteY2" fmla="*/ 320485 h 383115"/>
              <a:gd name="connsiteX3" fmla="*/ 1207250 w 1906745"/>
              <a:gd name="connsiteY3" fmla="*/ 317251 h 383115"/>
              <a:gd name="connsiteX4" fmla="*/ 1906745 w 1906745"/>
              <a:gd name="connsiteY4" fmla="*/ 383115 h 383115"/>
              <a:gd name="connsiteX5" fmla="*/ 1906745 w 1906745"/>
              <a:gd name="connsiteY5" fmla="*/ 383115 h 383115"/>
              <a:gd name="connsiteX0" fmla="*/ 0 w 1906745"/>
              <a:gd name="connsiteY0" fmla="*/ 6977 h 429575"/>
              <a:gd name="connsiteX1" fmla="*/ 900096 w 1906745"/>
              <a:gd name="connsiteY1" fmla="*/ 34254 h 429575"/>
              <a:gd name="connsiteX2" fmla="*/ 1192762 w 1906745"/>
              <a:gd name="connsiteY2" fmla="*/ 320485 h 429575"/>
              <a:gd name="connsiteX3" fmla="*/ 1437826 w 1906745"/>
              <a:gd name="connsiteY3" fmla="*/ 384208 h 429575"/>
              <a:gd name="connsiteX4" fmla="*/ 1906745 w 1906745"/>
              <a:gd name="connsiteY4" fmla="*/ 383115 h 429575"/>
              <a:gd name="connsiteX5" fmla="*/ 1906745 w 1906745"/>
              <a:gd name="connsiteY5" fmla="*/ 383115 h 429575"/>
              <a:gd name="connsiteX0" fmla="*/ 0 w 1906745"/>
              <a:gd name="connsiteY0" fmla="*/ 6977 h 390745"/>
              <a:gd name="connsiteX1" fmla="*/ 900096 w 1906745"/>
              <a:gd name="connsiteY1" fmla="*/ 34254 h 390745"/>
              <a:gd name="connsiteX2" fmla="*/ 1192762 w 1906745"/>
              <a:gd name="connsiteY2" fmla="*/ 320485 h 390745"/>
              <a:gd name="connsiteX3" fmla="*/ 1437826 w 1906745"/>
              <a:gd name="connsiteY3" fmla="*/ 384208 h 390745"/>
              <a:gd name="connsiteX4" fmla="*/ 1719538 w 1906745"/>
              <a:gd name="connsiteY4" fmla="*/ 376842 h 390745"/>
              <a:gd name="connsiteX5" fmla="*/ 1906745 w 1906745"/>
              <a:gd name="connsiteY5" fmla="*/ 383115 h 390745"/>
              <a:gd name="connsiteX6" fmla="*/ 1906745 w 1906745"/>
              <a:gd name="connsiteY6" fmla="*/ 383115 h 390745"/>
              <a:gd name="connsiteX0" fmla="*/ 0 w 1906745"/>
              <a:gd name="connsiteY0" fmla="*/ 10963 h 411828"/>
              <a:gd name="connsiteX1" fmla="*/ 900096 w 1906745"/>
              <a:gd name="connsiteY1" fmla="*/ 38240 h 411828"/>
              <a:gd name="connsiteX2" fmla="*/ 1437826 w 1906745"/>
              <a:gd name="connsiteY2" fmla="*/ 388194 h 411828"/>
              <a:gd name="connsiteX3" fmla="*/ 1719538 w 1906745"/>
              <a:gd name="connsiteY3" fmla="*/ 380828 h 411828"/>
              <a:gd name="connsiteX4" fmla="*/ 1906745 w 1906745"/>
              <a:gd name="connsiteY4" fmla="*/ 387101 h 411828"/>
              <a:gd name="connsiteX5" fmla="*/ 1906745 w 1906745"/>
              <a:gd name="connsiteY5" fmla="*/ 387101 h 411828"/>
              <a:gd name="connsiteX0" fmla="*/ 0 w 1906745"/>
              <a:gd name="connsiteY0" fmla="*/ 8405 h 384543"/>
              <a:gd name="connsiteX1" fmla="*/ 900096 w 1906745"/>
              <a:gd name="connsiteY1" fmla="*/ 35682 h 384543"/>
              <a:gd name="connsiteX2" fmla="*/ 1149357 w 1906745"/>
              <a:gd name="connsiteY2" fmla="*/ 345402 h 384543"/>
              <a:gd name="connsiteX3" fmla="*/ 1719538 w 1906745"/>
              <a:gd name="connsiteY3" fmla="*/ 378270 h 384543"/>
              <a:gd name="connsiteX4" fmla="*/ 1906745 w 1906745"/>
              <a:gd name="connsiteY4" fmla="*/ 384543 h 384543"/>
              <a:gd name="connsiteX5" fmla="*/ 1906745 w 1906745"/>
              <a:gd name="connsiteY5" fmla="*/ 384543 h 384543"/>
              <a:gd name="connsiteX0" fmla="*/ 0 w 1906745"/>
              <a:gd name="connsiteY0" fmla="*/ 8405 h 384710"/>
              <a:gd name="connsiteX1" fmla="*/ 900096 w 1906745"/>
              <a:gd name="connsiteY1" fmla="*/ 35682 h 384710"/>
              <a:gd name="connsiteX2" fmla="*/ 1149357 w 1906745"/>
              <a:gd name="connsiteY2" fmla="*/ 345402 h 384710"/>
              <a:gd name="connsiteX3" fmla="*/ 1906745 w 1906745"/>
              <a:gd name="connsiteY3" fmla="*/ 384543 h 384710"/>
              <a:gd name="connsiteX4" fmla="*/ 1906745 w 1906745"/>
              <a:gd name="connsiteY4" fmla="*/ 384543 h 384710"/>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357210"/>
              <a:gd name="connsiteY0" fmla="*/ 8405 h 400307"/>
              <a:gd name="connsiteX1" fmla="*/ 900096 w 2357210"/>
              <a:gd name="connsiteY1" fmla="*/ 35682 h 400307"/>
              <a:gd name="connsiteX2" fmla="*/ 1149357 w 2357210"/>
              <a:gd name="connsiteY2" fmla="*/ 345402 h 400307"/>
              <a:gd name="connsiteX3" fmla="*/ 1906745 w 2357210"/>
              <a:gd name="connsiteY3" fmla="*/ 384543 h 400307"/>
              <a:gd name="connsiteX4" fmla="*/ 2357210 w 2357210"/>
              <a:gd name="connsiteY4" fmla="*/ 170956 h 400307"/>
              <a:gd name="connsiteX0" fmla="*/ 0 w 2357210"/>
              <a:gd name="connsiteY0" fmla="*/ 8405 h 400307"/>
              <a:gd name="connsiteX1" fmla="*/ 900096 w 2357210"/>
              <a:gd name="connsiteY1" fmla="*/ 35682 h 400307"/>
              <a:gd name="connsiteX2" fmla="*/ 1149357 w 2357210"/>
              <a:gd name="connsiteY2" fmla="*/ 345402 h 400307"/>
              <a:gd name="connsiteX3" fmla="*/ 1906745 w 2357210"/>
              <a:gd name="connsiteY3" fmla="*/ 384543 h 400307"/>
              <a:gd name="connsiteX4" fmla="*/ 2357210 w 2357210"/>
              <a:gd name="connsiteY4" fmla="*/ 170956 h 400307"/>
              <a:gd name="connsiteX0" fmla="*/ 0 w 2259551"/>
              <a:gd name="connsiteY0" fmla="*/ 8405 h 385837"/>
              <a:gd name="connsiteX1" fmla="*/ 900096 w 2259551"/>
              <a:gd name="connsiteY1" fmla="*/ 35682 h 385837"/>
              <a:gd name="connsiteX2" fmla="*/ 1149357 w 2259551"/>
              <a:gd name="connsiteY2" fmla="*/ 345402 h 385837"/>
              <a:gd name="connsiteX3" fmla="*/ 1906745 w 2259551"/>
              <a:gd name="connsiteY3" fmla="*/ 384543 h 385837"/>
              <a:gd name="connsiteX4" fmla="*/ 2259551 w 2259551"/>
              <a:gd name="connsiteY4" fmla="*/ 368694 h 385837"/>
              <a:gd name="connsiteX0" fmla="*/ 0 w 2259551"/>
              <a:gd name="connsiteY0" fmla="*/ 8405 h 385837"/>
              <a:gd name="connsiteX1" fmla="*/ 900096 w 2259551"/>
              <a:gd name="connsiteY1" fmla="*/ 35682 h 385837"/>
              <a:gd name="connsiteX2" fmla="*/ 1149357 w 2259551"/>
              <a:gd name="connsiteY2" fmla="*/ 345402 h 385837"/>
              <a:gd name="connsiteX3" fmla="*/ 1906745 w 2259551"/>
              <a:gd name="connsiteY3" fmla="*/ 384543 h 385837"/>
              <a:gd name="connsiteX4" fmla="*/ 2259551 w 2259551"/>
              <a:gd name="connsiteY4" fmla="*/ 368694 h 385837"/>
              <a:gd name="connsiteX0" fmla="*/ 0 w 2259551"/>
              <a:gd name="connsiteY0" fmla="*/ 8405 h 388424"/>
              <a:gd name="connsiteX1" fmla="*/ 900096 w 2259551"/>
              <a:gd name="connsiteY1" fmla="*/ 35682 h 388424"/>
              <a:gd name="connsiteX2" fmla="*/ 1149357 w 2259551"/>
              <a:gd name="connsiteY2" fmla="*/ 345402 h 388424"/>
              <a:gd name="connsiteX3" fmla="*/ 1906745 w 2259551"/>
              <a:gd name="connsiteY3" fmla="*/ 384543 h 388424"/>
              <a:gd name="connsiteX4" fmla="*/ 2259551 w 2259551"/>
              <a:gd name="connsiteY4" fmla="*/ 368694 h 388424"/>
              <a:gd name="connsiteX0" fmla="*/ 0 w 2259551"/>
              <a:gd name="connsiteY0" fmla="*/ 8405 h 389139"/>
              <a:gd name="connsiteX1" fmla="*/ 900096 w 2259551"/>
              <a:gd name="connsiteY1" fmla="*/ 35682 h 389139"/>
              <a:gd name="connsiteX2" fmla="*/ 1149357 w 2259551"/>
              <a:gd name="connsiteY2" fmla="*/ 345402 h 389139"/>
              <a:gd name="connsiteX3" fmla="*/ 1728875 w 2259551"/>
              <a:gd name="connsiteY3" fmla="*/ 385606 h 389139"/>
              <a:gd name="connsiteX4" fmla="*/ 2259551 w 2259551"/>
              <a:gd name="connsiteY4" fmla="*/ 368694 h 389139"/>
              <a:gd name="connsiteX0" fmla="*/ 0 w 1886626"/>
              <a:gd name="connsiteY0" fmla="*/ 8405 h 387846"/>
              <a:gd name="connsiteX1" fmla="*/ 900096 w 1886626"/>
              <a:gd name="connsiteY1" fmla="*/ 35682 h 387846"/>
              <a:gd name="connsiteX2" fmla="*/ 1149357 w 1886626"/>
              <a:gd name="connsiteY2" fmla="*/ 345402 h 387846"/>
              <a:gd name="connsiteX3" fmla="*/ 1728875 w 1886626"/>
              <a:gd name="connsiteY3" fmla="*/ 385606 h 387846"/>
              <a:gd name="connsiteX4" fmla="*/ 1886626 w 1886626"/>
              <a:gd name="connsiteY4" fmla="*/ 379695 h 387846"/>
              <a:gd name="connsiteX0" fmla="*/ 0 w 1886626"/>
              <a:gd name="connsiteY0" fmla="*/ 8405 h 387846"/>
              <a:gd name="connsiteX1" fmla="*/ 900096 w 1886626"/>
              <a:gd name="connsiteY1" fmla="*/ 35682 h 387846"/>
              <a:gd name="connsiteX2" fmla="*/ 1149357 w 1886626"/>
              <a:gd name="connsiteY2" fmla="*/ 345402 h 387846"/>
              <a:gd name="connsiteX3" fmla="*/ 1728875 w 1886626"/>
              <a:gd name="connsiteY3" fmla="*/ 385606 h 387846"/>
              <a:gd name="connsiteX4" fmla="*/ 1886626 w 1886626"/>
              <a:gd name="connsiteY4" fmla="*/ 379695 h 387846"/>
              <a:gd name="connsiteX0" fmla="*/ 0 w 1886626"/>
              <a:gd name="connsiteY0" fmla="*/ 8405 h 387969"/>
              <a:gd name="connsiteX1" fmla="*/ 900096 w 1886626"/>
              <a:gd name="connsiteY1" fmla="*/ 35682 h 387969"/>
              <a:gd name="connsiteX2" fmla="*/ 1149357 w 1886626"/>
              <a:gd name="connsiteY2" fmla="*/ 345402 h 387969"/>
              <a:gd name="connsiteX3" fmla="*/ 1728875 w 1886626"/>
              <a:gd name="connsiteY3" fmla="*/ 385606 h 387969"/>
              <a:gd name="connsiteX4" fmla="*/ 1886626 w 1886626"/>
              <a:gd name="connsiteY4" fmla="*/ 379695 h 387969"/>
              <a:gd name="connsiteX0" fmla="*/ 0 w 1886626"/>
              <a:gd name="connsiteY0" fmla="*/ 10160 h 389724"/>
              <a:gd name="connsiteX1" fmla="*/ 787306 w 1886626"/>
              <a:gd name="connsiteY1" fmla="*/ 34026 h 389724"/>
              <a:gd name="connsiteX2" fmla="*/ 1149357 w 1886626"/>
              <a:gd name="connsiteY2" fmla="*/ 347157 h 389724"/>
              <a:gd name="connsiteX3" fmla="*/ 1728875 w 1886626"/>
              <a:gd name="connsiteY3" fmla="*/ 387361 h 389724"/>
              <a:gd name="connsiteX4" fmla="*/ 1886626 w 1886626"/>
              <a:gd name="connsiteY4" fmla="*/ 381450 h 3897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6626" h="389724">
                <a:moveTo>
                  <a:pt x="0" y="10160"/>
                </a:moveTo>
                <a:cubicBezTo>
                  <a:pt x="288115" y="7549"/>
                  <a:pt x="595747" y="-22140"/>
                  <a:pt x="787306" y="34026"/>
                </a:cubicBezTo>
                <a:cubicBezTo>
                  <a:pt x="978866" y="90192"/>
                  <a:pt x="981582" y="289014"/>
                  <a:pt x="1149357" y="347157"/>
                </a:cubicBezTo>
                <a:cubicBezTo>
                  <a:pt x="1317132" y="405300"/>
                  <a:pt x="1607098" y="386792"/>
                  <a:pt x="1728875" y="387361"/>
                </a:cubicBezTo>
                <a:cubicBezTo>
                  <a:pt x="1851884" y="387936"/>
                  <a:pt x="1883500" y="386662"/>
                  <a:pt x="1886626" y="381450"/>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2" name="Gleichschenkliges Dreieck 51">
            <a:extLst>
              <a:ext uri="{FF2B5EF4-FFF2-40B4-BE49-F238E27FC236}">
                <a16:creationId xmlns:a16="http://schemas.microsoft.com/office/drawing/2014/main" xmlns="" id="{1E11CA73-EE89-4D90-81C4-6406CE3B37F7}"/>
              </a:ext>
            </a:extLst>
          </p:cNvPr>
          <p:cNvSpPr/>
          <p:nvPr/>
        </p:nvSpPr>
        <p:spPr>
          <a:xfrm rot="6167615">
            <a:off x="6122875" y="4296542"/>
            <a:ext cx="72008" cy="7423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53" name="Gleichschenkliges Dreieck 52">
            <a:extLst>
              <a:ext uri="{FF2B5EF4-FFF2-40B4-BE49-F238E27FC236}">
                <a16:creationId xmlns:a16="http://schemas.microsoft.com/office/drawing/2014/main" xmlns="" id="{B0FD3A0D-7433-4A19-BE22-8AF14453B1B0}"/>
              </a:ext>
            </a:extLst>
          </p:cNvPr>
          <p:cNvSpPr/>
          <p:nvPr/>
        </p:nvSpPr>
        <p:spPr>
          <a:xfrm rot="4238434">
            <a:off x="6258637" y="5772981"/>
            <a:ext cx="72008" cy="7423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grpSp>
        <p:nvGrpSpPr>
          <p:cNvPr id="54" name="Group 6">
            <a:extLst>
              <a:ext uri="{FF2B5EF4-FFF2-40B4-BE49-F238E27FC236}">
                <a16:creationId xmlns:a16="http://schemas.microsoft.com/office/drawing/2014/main" xmlns="" id="{9D0491C7-019E-4AD1-B6C4-072831A328B8}"/>
              </a:ext>
            </a:extLst>
          </p:cNvPr>
          <p:cNvGrpSpPr>
            <a:grpSpLocks/>
          </p:cNvGrpSpPr>
          <p:nvPr/>
        </p:nvGrpSpPr>
        <p:grpSpPr bwMode="auto">
          <a:xfrm>
            <a:off x="5655491" y="4005063"/>
            <a:ext cx="1882775" cy="0"/>
            <a:chOff x="1392" y="1488"/>
            <a:chExt cx="1584" cy="0"/>
          </a:xfrm>
        </p:grpSpPr>
        <p:sp>
          <p:nvSpPr>
            <p:cNvPr id="55" name="Line 7">
              <a:extLst>
                <a:ext uri="{FF2B5EF4-FFF2-40B4-BE49-F238E27FC236}">
                  <a16:creationId xmlns:a16="http://schemas.microsoft.com/office/drawing/2014/main" xmlns="" id="{6CF68C2A-9ACF-4BF6-8CCB-2661F3FE6B85}"/>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6" name="Line 8">
              <a:extLst>
                <a:ext uri="{FF2B5EF4-FFF2-40B4-BE49-F238E27FC236}">
                  <a16:creationId xmlns:a16="http://schemas.microsoft.com/office/drawing/2014/main" xmlns="" id="{A1F45E74-B913-4AC7-AFBC-1A5DD217B1EB}"/>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57" name="Freihandform: Form 56">
            <a:extLst>
              <a:ext uri="{FF2B5EF4-FFF2-40B4-BE49-F238E27FC236}">
                <a16:creationId xmlns:a16="http://schemas.microsoft.com/office/drawing/2014/main" xmlns="" id="{3B6FEB63-51B4-4273-8CCB-B9B8143EB69B}"/>
              </a:ext>
            </a:extLst>
          </p:cNvPr>
          <p:cNvSpPr>
            <a:spLocks noChangeAspect="1"/>
          </p:cNvSpPr>
          <p:nvPr/>
        </p:nvSpPr>
        <p:spPr>
          <a:xfrm rot="21403104" flipV="1">
            <a:off x="5585333" y="4372838"/>
            <a:ext cx="1927100" cy="1437927"/>
          </a:xfrm>
          <a:custGeom>
            <a:avLst/>
            <a:gdLst>
              <a:gd name="connsiteX0" fmla="*/ 0 w 1872641"/>
              <a:gd name="connsiteY0" fmla="*/ 19029 h 376021"/>
              <a:gd name="connsiteX1" fmla="*/ 695195 w 1872641"/>
              <a:gd name="connsiteY1" fmla="*/ 31555 h 376021"/>
              <a:gd name="connsiteX2" fmla="*/ 1158658 w 1872641"/>
              <a:gd name="connsiteY2" fmla="*/ 313391 h 376021"/>
              <a:gd name="connsiteX3" fmla="*/ 1872641 w 1872641"/>
              <a:gd name="connsiteY3" fmla="*/ 376021 h 376021"/>
              <a:gd name="connsiteX4" fmla="*/ 1872641 w 1872641"/>
              <a:gd name="connsiteY4" fmla="*/ 376021 h 376021"/>
              <a:gd name="connsiteX0" fmla="*/ 0 w 1848827"/>
              <a:gd name="connsiteY0" fmla="*/ 18753 h 376342"/>
              <a:gd name="connsiteX1" fmla="*/ 671381 w 1848827"/>
              <a:gd name="connsiteY1" fmla="*/ 31876 h 376342"/>
              <a:gd name="connsiteX2" fmla="*/ 1134844 w 1848827"/>
              <a:gd name="connsiteY2" fmla="*/ 313712 h 376342"/>
              <a:gd name="connsiteX3" fmla="*/ 1848827 w 1848827"/>
              <a:gd name="connsiteY3" fmla="*/ 376342 h 376342"/>
              <a:gd name="connsiteX4" fmla="*/ 1848827 w 1848827"/>
              <a:gd name="connsiteY4" fmla="*/ 376342 h 376342"/>
              <a:gd name="connsiteX0" fmla="*/ 0 w 1848827"/>
              <a:gd name="connsiteY0" fmla="*/ 10204 h 367793"/>
              <a:gd name="connsiteX1" fmla="*/ 671381 w 1848827"/>
              <a:gd name="connsiteY1" fmla="*/ 23327 h 367793"/>
              <a:gd name="connsiteX2" fmla="*/ 1134844 w 1848827"/>
              <a:gd name="connsiteY2" fmla="*/ 305163 h 367793"/>
              <a:gd name="connsiteX3" fmla="*/ 1848827 w 1848827"/>
              <a:gd name="connsiteY3" fmla="*/ 367793 h 367793"/>
              <a:gd name="connsiteX4" fmla="*/ 1848827 w 1848827"/>
              <a:gd name="connsiteY4" fmla="*/ 367793 h 367793"/>
              <a:gd name="connsiteX0" fmla="*/ 0 w 1903078"/>
              <a:gd name="connsiteY0" fmla="*/ 9341 h 368326"/>
              <a:gd name="connsiteX1" fmla="*/ 725632 w 1903078"/>
              <a:gd name="connsiteY1" fmla="*/ 23860 h 368326"/>
              <a:gd name="connsiteX2" fmla="*/ 1189095 w 1903078"/>
              <a:gd name="connsiteY2" fmla="*/ 305696 h 368326"/>
              <a:gd name="connsiteX3" fmla="*/ 1903078 w 1903078"/>
              <a:gd name="connsiteY3" fmla="*/ 368326 h 368326"/>
              <a:gd name="connsiteX4" fmla="*/ 1903078 w 1903078"/>
              <a:gd name="connsiteY4" fmla="*/ 368326 h 368326"/>
              <a:gd name="connsiteX0" fmla="*/ 0 w 1903078"/>
              <a:gd name="connsiteY0" fmla="*/ 12754 h 371739"/>
              <a:gd name="connsiteX1" fmla="*/ 725632 w 1903078"/>
              <a:gd name="connsiteY1" fmla="*/ 27273 h 371739"/>
              <a:gd name="connsiteX2" fmla="*/ 1189095 w 1903078"/>
              <a:gd name="connsiteY2" fmla="*/ 309109 h 371739"/>
              <a:gd name="connsiteX3" fmla="*/ 1903078 w 1903078"/>
              <a:gd name="connsiteY3" fmla="*/ 371739 h 371739"/>
              <a:gd name="connsiteX4" fmla="*/ 1903078 w 1903078"/>
              <a:gd name="connsiteY4"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5530 h 374515"/>
              <a:gd name="connsiteX1" fmla="*/ 896429 w 1903078"/>
              <a:gd name="connsiteY1" fmla="*/ 25654 h 374515"/>
              <a:gd name="connsiteX2" fmla="*/ 1189095 w 1903078"/>
              <a:gd name="connsiteY2" fmla="*/ 311885 h 374515"/>
              <a:gd name="connsiteX3" fmla="*/ 1203583 w 1903078"/>
              <a:gd name="connsiteY3" fmla="*/ 308651 h 374515"/>
              <a:gd name="connsiteX4" fmla="*/ 1903078 w 1903078"/>
              <a:gd name="connsiteY4" fmla="*/ 374515 h 374515"/>
              <a:gd name="connsiteX5" fmla="*/ 1903078 w 1903078"/>
              <a:gd name="connsiteY5" fmla="*/ 374515 h 374515"/>
              <a:gd name="connsiteX0" fmla="*/ 0 w 1910884"/>
              <a:gd name="connsiteY0" fmla="*/ 11806 h 377553"/>
              <a:gd name="connsiteX1" fmla="*/ 904235 w 1910884"/>
              <a:gd name="connsiteY1" fmla="*/ 28692 h 377553"/>
              <a:gd name="connsiteX2" fmla="*/ 1196901 w 1910884"/>
              <a:gd name="connsiteY2" fmla="*/ 314923 h 377553"/>
              <a:gd name="connsiteX3" fmla="*/ 1211389 w 1910884"/>
              <a:gd name="connsiteY3" fmla="*/ 311689 h 377553"/>
              <a:gd name="connsiteX4" fmla="*/ 1910884 w 1910884"/>
              <a:gd name="connsiteY4" fmla="*/ 377553 h 377553"/>
              <a:gd name="connsiteX5" fmla="*/ 1910884 w 1910884"/>
              <a:gd name="connsiteY5" fmla="*/ 377553 h 377553"/>
              <a:gd name="connsiteX0" fmla="*/ 0 w 1910884"/>
              <a:gd name="connsiteY0" fmla="*/ 11806 h 377553"/>
              <a:gd name="connsiteX1" fmla="*/ 904235 w 1910884"/>
              <a:gd name="connsiteY1" fmla="*/ 28692 h 377553"/>
              <a:gd name="connsiteX2" fmla="*/ 1196901 w 1910884"/>
              <a:gd name="connsiteY2" fmla="*/ 314923 h 377553"/>
              <a:gd name="connsiteX3" fmla="*/ 1211389 w 1910884"/>
              <a:gd name="connsiteY3" fmla="*/ 311689 h 377553"/>
              <a:gd name="connsiteX4" fmla="*/ 1910884 w 1910884"/>
              <a:gd name="connsiteY4" fmla="*/ 377553 h 377553"/>
              <a:gd name="connsiteX5" fmla="*/ 1910884 w 1910884"/>
              <a:gd name="connsiteY5" fmla="*/ 377553 h 377553"/>
              <a:gd name="connsiteX0" fmla="*/ 0 w 1906745"/>
              <a:gd name="connsiteY0" fmla="*/ 6977 h 383115"/>
              <a:gd name="connsiteX1" fmla="*/ 900096 w 1906745"/>
              <a:gd name="connsiteY1" fmla="*/ 34254 h 383115"/>
              <a:gd name="connsiteX2" fmla="*/ 1192762 w 1906745"/>
              <a:gd name="connsiteY2" fmla="*/ 320485 h 383115"/>
              <a:gd name="connsiteX3" fmla="*/ 1207250 w 1906745"/>
              <a:gd name="connsiteY3" fmla="*/ 317251 h 383115"/>
              <a:gd name="connsiteX4" fmla="*/ 1906745 w 1906745"/>
              <a:gd name="connsiteY4" fmla="*/ 383115 h 383115"/>
              <a:gd name="connsiteX5" fmla="*/ 1906745 w 1906745"/>
              <a:gd name="connsiteY5" fmla="*/ 383115 h 383115"/>
              <a:gd name="connsiteX0" fmla="*/ 0 w 1906745"/>
              <a:gd name="connsiteY0" fmla="*/ 6977 h 429575"/>
              <a:gd name="connsiteX1" fmla="*/ 900096 w 1906745"/>
              <a:gd name="connsiteY1" fmla="*/ 34254 h 429575"/>
              <a:gd name="connsiteX2" fmla="*/ 1192762 w 1906745"/>
              <a:gd name="connsiteY2" fmla="*/ 320485 h 429575"/>
              <a:gd name="connsiteX3" fmla="*/ 1437826 w 1906745"/>
              <a:gd name="connsiteY3" fmla="*/ 384208 h 429575"/>
              <a:gd name="connsiteX4" fmla="*/ 1906745 w 1906745"/>
              <a:gd name="connsiteY4" fmla="*/ 383115 h 429575"/>
              <a:gd name="connsiteX5" fmla="*/ 1906745 w 1906745"/>
              <a:gd name="connsiteY5" fmla="*/ 383115 h 429575"/>
              <a:gd name="connsiteX0" fmla="*/ 0 w 1906745"/>
              <a:gd name="connsiteY0" fmla="*/ 6977 h 390745"/>
              <a:gd name="connsiteX1" fmla="*/ 900096 w 1906745"/>
              <a:gd name="connsiteY1" fmla="*/ 34254 h 390745"/>
              <a:gd name="connsiteX2" fmla="*/ 1192762 w 1906745"/>
              <a:gd name="connsiteY2" fmla="*/ 320485 h 390745"/>
              <a:gd name="connsiteX3" fmla="*/ 1437826 w 1906745"/>
              <a:gd name="connsiteY3" fmla="*/ 384208 h 390745"/>
              <a:gd name="connsiteX4" fmla="*/ 1719538 w 1906745"/>
              <a:gd name="connsiteY4" fmla="*/ 376842 h 390745"/>
              <a:gd name="connsiteX5" fmla="*/ 1906745 w 1906745"/>
              <a:gd name="connsiteY5" fmla="*/ 383115 h 390745"/>
              <a:gd name="connsiteX6" fmla="*/ 1906745 w 1906745"/>
              <a:gd name="connsiteY6" fmla="*/ 383115 h 390745"/>
              <a:gd name="connsiteX0" fmla="*/ 0 w 1906745"/>
              <a:gd name="connsiteY0" fmla="*/ 10963 h 411828"/>
              <a:gd name="connsiteX1" fmla="*/ 900096 w 1906745"/>
              <a:gd name="connsiteY1" fmla="*/ 38240 h 411828"/>
              <a:gd name="connsiteX2" fmla="*/ 1437826 w 1906745"/>
              <a:gd name="connsiteY2" fmla="*/ 388194 h 411828"/>
              <a:gd name="connsiteX3" fmla="*/ 1719538 w 1906745"/>
              <a:gd name="connsiteY3" fmla="*/ 380828 h 411828"/>
              <a:gd name="connsiteX4" fmla="*/ 1906745 w 1906745"/>
              <a:gd name="connsiteY4" fmla="*/ 387101 h 411828"/>
              <a:gd name="connsiteX5" fmla="*/ 1906745 w 1906745"/>
              <a:gd name="connsiteY5" fmla="*/ 387101 h 411828"/>
              <a:gd name="connsiteX0" fmla="*/ 0 w 1906745"/>
              <a:gd name="connsiteY0" fmla="*/ 8405 h 384543"/>
              <a:gd name="connsiteX1" fmla="*/ 900096 w 1906745"/>
              <a:gd name="connsiteY1" fmla="*/ 35682 h 384543"/>
              <a:gd name="connsiteX2" fmla="*/ 1149357 w 1906745"/>
              <a:gd name="connsiteY2" fmla="*/ 345402 h 384543"/>
              <a:gd name="connsiteX3" fmla="*/ 1719538 w 1906745"/>
              <a:gd name="connsiteY3" fmla="*/ 378270 h 384543"/>
              <a:gd name="connsiteX4" fmla="*/ 1906745 w 1906745"/>
              <a:gd name="connsiteY4" fmla="*/ 384543 h 384543"/>
              <a:gd name="connsiteX5" fmla="*/ 1906745 w 1906745"/>
              <a:gd name="connsiteY5" fmla="*/ 384543 h 384543"/>
              <a:gd name="connsiteX0" fmla="*/ 0 w 1906745"/>
              <a:gd name="connsiteY0" fmla="*/ 8405 h 384710"/>
              <a:gd name="connsiteX1" fmla="*/ 900096 w 1906745"/>
              <a:gd name="connsiteY1" fmla="*/ 35682 h 384710"/>
              <a:gd name="connsiteX2" fmla="*/ 1149357 w 1906745"/>
              <a:gd name="connsiteY2" fmla="*/ 345402 h 384710"/>
              <a:gd name="connsiteX3" fmla="*/ 1906745 w 1906745"/>
              <a:gd name="connsiteY3" fmla="*/ 384543 h 384710"/>
              <a:gd name="connsiteX4" fmla="*/ 1906745 w 1906745"/>
              <a:gd name="connsiteY4" fmla="*/ 384543 h 384710"/>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357210"/>
              <a:gd name="connsiteY0" fmla="*/ 8405 h 400307"/>
              <a:gd name="connsiteX1" fmla="*/ 900096 w 2357210"/>
              <a:gd name="connsiteY1" fmla="*/ 35682 h 400307"/>
              <a:gd name="connsiteX2" fmla="*/ 1149357 w 2357210"/>
              <a:gd name="connsiteY2" fmla="*/ 345402 h 400307"/>
              <a:gd name="connsiteX3" fmla="*/ 1906745 w 2357210"/>
              <a:gd name="connsiteY3" fmla="*/ 384543 h 400307"/>
              <a:gd name="connsiteX4" fmla="*/ 2357210 w 2357210"/>
              <a:gd name="connsiteY4" fmla="*/ 170956 h 400307"/>
              <a:gd name="connsiteX0" fmla="*/ 0 w 2357210"/>
              <a:gd name="connsiteY0" fmla="*/ 8405 h 400307"/>
              <a:gd name="connsiteX1" fmla="*/ 900096 w 2357210"/>
              <a:gd name="connsiteY1" fmla="*/ 35682 h 400307"/>
              <a:gd name="connsiteX2" fmla="*/ 1149357 w 2357210"/>
              <a:gd name="connsiteY2" fmla="*/ 345402 h 400307"/>
              <a:gd name="connsiteX3" fmla="*/ 1906745 w 2357210"/>
              <a:gd name="connsiteY3" fmla="*/ 384543 h 400307"/>
              <a:gd name="connsiteX4" fmla="*/ 2357210 w 2357210"/>
              <a:gd name="connsiteY4" fmla="*/ 170956 h 400307"/>
              <a:gd name="connsiteX0" fmla="*/ 0 w 2259551"/>
              <a:gd name="connsiteY0" fmla="*/ 8405 h 385837"/>
              <a:gd name="connsiteX1" fmla="*/ 900096 w 2259551"/>
              <a:gd name="connsiteY1" fmla="*/ 35682 h 385837"/>
              <a:gd name="connsiteX2" fmla="*/ 1149357 w 2259551"/>
              <a:gd name="connsiteY2" fmla="*/ 345402 h 385837"/>
              <a:gd name="connsiteX3" fmla="*/ 1906745 w 2259551"/>
              <a:gd name="connsiteY3" fmla="*/ 384543 h 385837"/>
              <a:gd name="connsiteX4" fmla="*/ 2259551 w 2259551"/>
              <a:gd name="connsiteY4" fmla="*/ 368694 h 385837"/>
              <a:gd name="connsiteX0" fmla="*/ 0 w 2259551"/>
              <a:gd name="connsiteY0" fmla="*/ 8405 h 385837"/>
              <a:gd name="connsiteX1" fmla="*/ 900096 w 2259551"/>
              <a:gd name="connsiteY1" fmla="*/ 35682 h 385837"/>
              <a:gd name="connsiteX2" fmla="*/ 1149357 w 2259551"/>
              <a:gd name="connsiteY2" fmla="*/ 345402 h 385837"/>
              <a:gd name="connsiteX3" fmla="*/ 1906745 w 2259551"/>
              <a:gd name="connsiteY3" fmla="*/ 384543 h 385837"/>
              <a:gd name="connsiteX4" fmla="*/ 2259551 w 2259551"/>
              <a:gd name="connsiteY4" fmla="*/ 368694 h 385837"/>
              <a:gd name="connsiteX0" fmla="*/ 0 w 2259551"/>
              <a:gd name="connsiteY0" fmla="*/ 8405 h 388424"/>
              <a:gd name="connsiteX1" fmla="*/ 900096 w 2259551"/>
              <a:gd name="connsiteY1" fmla="*/ 35682 h 388424"/>
              <a:gd name="connsiteX2" fmla="*/ 1149357 w 2259551"/>
              <a:gd name="connsiteY2" fmla="*/ 345402 h 388424"/>
              <a:gd name="connsiteX3" fmla="*/ 1906745 w 2259551"/>
              <a:gd name="connsiteY3" fmla="*/ 384543 h 388424"/>
              <a:gd name="connsiteX4" fmla="*/ 2259551 w 2259551"/>
              <a:gd name="connsiteY4" fmla="*/ 368694 h 388424"/>
              <a:gd name="connsiteX0" fmla="*/ 0 w 2259551"/>
              <a:gd name="connsiteY0" fmla="*/ 8405 h 389139"/>
              <a:gd name="connsiteX1" fmla="*/ 900096 w 2259551"/>
              <a:gd name="connsiteY1" fmla="*/ 35682 h 389139"/>
              <a:gd name="connsiteX2" fmla="*/ 1149357 w 2259551"/>
              <a:gd name="connsiteY2" fmla="*/ 345402 h 389139"/>
              <a:gd name="connsiteX3" fmla="*/ 1728875 w 2259551"/>
              <a:gd name="connsiteY3" fmla="*/ 385606 h 389139"/>
              <a:gd name="connsiteX4" fmla="*/ 2259551 w 2259551"/>
              <a:gd name="connsiteY4" fmla="*/ 368694 h 389139"/>
              <a:gd name="connsiteX0" fmla="*/ 0 w 1886626"/>
              <a:gd name="connsiteY0" fmla="*/ 8405 h 387846"/>
              <a:gd name="connsiteX1" fmla="*/ 900096 w 1886626"/>
              <a:gd name="connsiteY1" fmla="*/ 35682 h 387846"/>
              <a:gd name="connsiteX2" fmla="*/ 1149357 w 1886626"/>
              <a:gd name="connsiteY2" fmla="*/ 345402 h 387846"/>
              <a:gd name="connsiteX3" fmla="*/ 1728875 w 1886626"/>
              <a:gd name="connsiteY3" fmla="*/ 385606 h 387846"/>
              <a:gd name="connsiteX4" fmla="*/ 1886626 w 1886626"/>
              <a:gd name="connsiteY4" fmla="*/ 379695 h 387846"/>
              <a:gd name="connsiteX0" fmla="*/ 0 w 1886626"/>
              <a:gd name="connsiteY0" fmla="*/ 8405 h 387846"/>
              <a:gd name="connsiteX1" fmla="*/ 900096 w 1886626"/>
              <a:gd name="connsiteY1" fmla="*/ 35682 h 387846"/>
              <a:gd name="connsiteX2" fmla="*/ 1149357 w 1886626"/>
              <a:gd name="connsiteY2" fmla="*/ 345402 h 387846"/>
              <a:gd name="connsiteX3" fmla="*/ 1728875 w 1886626"/>
              <a:gd name="connsiteY3" fmla="*/ 385606 h 387846"/>
              <a:gd name="connsiteX4" fmla="*/ 1886626 w 1886626"/>
              <a:gd name="connsiteY4" fmla="*/ 379695 h 387846"/>
              <a:gd name="connsiteX0" fmla="*/ 0 w 1886626"/>
              <a:gd name="connsiteY0" fmla="*/ 8405 h 387969"/>
              <a:gd name="connsiteX1" fmla="*/ 900096 w 1886626"/>
              <a:gd name="connsiteY1" fmla="*/ 35682 h 387969"/>
              <a:gd name="connsiteX2" fmla="*/ 1149357 w 1886626"/>
              <a:gd name="connsiteY2" fmla="*/ 345402 h 387969"/>
              <a:gd name="connsiteX3" fmla="*/ 1728875 w 1886626"/>
              <a:gd name="connsiteY3" fmla="*/ 385606 h 387969"/>
              <a:gd name="connsiteX4" fmla="*/ 1886626 w 1886626"/>
              <a:gd name="connsiteY4" fmla="*/ 379695 h 3879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6626" h="387969">
                <a:moveTo>
                  <a:pt x="0" y="8405"/>
                </a:moveTo>
                <a:cubicBezTo>
                  <a:pt x="288115" y="5794"/>
                  <a:pt x="708537" y="-20484"/>
                  <a:pt x="900096" y="35682"/>
                </a:cubicBezTo>
                <a:cubicBezTo>
                  <a:pt x="1091656" y="91848"/>
                  <a:pt x="981582" y="287259"/>
                  <a:pt x="1149357" y="345402"/>
                </a:cubicBezTo>
                <a:cubicBezTo>
                  <a:pt x="1317132" y="403545"/>
                  <a:pt x="1607098" y="385037"/>
                  <a:pt x="1728875" y="385606"/>
                </a:cubicBezTo>
                <a:cubicBezTo>
                  <a:pt x="1851884" y="386181"/>
                  <a:pt x="1883500" y="384907"/>
                  <a:pt x="1886626" y="379695"/>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5" name="Gerade Verbindung mit Pfeil 24">
            <a:extLst>
              <a:ext uri="{FF2B5EF4-FFF2-40B4-BE49-F238E27FC236}">
                <a16:creationId xmlns:a16="http://schemas.microsoft.com/office/drawing/2014/main" xmlns="" id="{66A79AC3-5033-4490-A99D-5C6CB7F644CC}"/>
              </a:ext>
            </a:extLst>
          </p:cNvPr>
          <p:cNvCxnSpPr>
            <a:cxnSpLocks/>
            <a:endCxn id="26" idx="3"/>
          </p:cNvCxnSpPr>
          <p:nvPr/>
        </p:nvCxnSpPr>
        <p:spPr>
          <a:xfrm flipH="1" flipV="1">
            <a:off x="5162802" y="4972584"/>
            <a:ext cx="1280902" cy="62512"/>
          </a:xfrm>
          <a:prstGeom prst="straightConnector1">
            <a:avLst/>
          </a:prstGeom>
          <a:ln w="28575">
            <a:solidFill>
              <a:srgbClr val="CDC301"/>
            </a:solidFill>
            <a:tailEnd type="triangle"/>
          </a:ln>
        </p:spPr>
        <p:style>
          <a:lnRef idx="1">
            <a:schemeClr val="accent1"/>
          </a:lnRef>
          <a:fillRef idx="0">
            <a:schemeClr val="accent1"/>
          </a:fillRef>
          <a:effectRef idx="0">
            <a:schemeClr val="accent1"/>
          </a:effectRef>
          <a:fontRef idx="minor">
            <a:schemeClr val="tx1"/>
          </a:fontRef>
        </p:style>
      </p:cxnSp>
      <p:grpSp>
        <p:nvGrpSpPr>
          <p:cNvPr id="79" name="Group 6">
            <a:extLst>
              <a:ext uri="{FF2B5EF4-FFF2-40B4-BE49-F238E27FC236}">
                <a16:creationId xmlns:a16="http://schemas.microsoft.com/office/drawing/2014/main" xmlns="" id="{535C48E7-18DB-495B-B947-791A7D1C1ACA}"/>
              </a:ext>
            </a:extLst>
          </p:cNvPr>
          <p:cNvGrpSpPr>
            <a:grpSpLocks/>
          </p:cNvGrpSpPr>
          <p:nvPr/>
        </p:nvGrpSpPr>
        <p:grpSpPr bwMode="auto">
          <a:xfrm rot="5400000" flipV="1">
            <a:off x="4297944" y="4924628"/>
            <a:ext cx="978421" cy="98206"/>
            <a:chOff x="1392" y="1488"/>
            <a:chExt cx="1584" cy="0"/>
          </a:xfrm>
        </p:grpSpPr>
        <p:sp>
          <p:nvSpPr>
            <p:cNvPr id="80" name="Line 7">
              <a:extLst>
                <a:ext uri="{FF2B5EF4-FFF2-40B4-BE49-F238E27FC236}">
                  <a16:creationId xmlns:a16="http://schemas.microsoft.com/office/drawing/2014/main" xmlns="" id="{20EE805F-A3D1-47D2-8D99-8447D172309D}"/>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81" name="Line 8">
              <a:extLst>
                <a:ext uri="{FF2B5EF4-FFF2-40B4-BE49-F238E27FC236}">
                  <a16:creationId xmlns:a16="http://schemas.microsoft.com/office/drawing/2014/main" xmlns="" id="{3B40BF6F-1B40-4CAC-97FD-C26DE63DD93C}"/>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82" name="Group 6">
            <a:extLst>
              <a:ext uri="{FF2B5EF4-FFF2-40B4-BE49-F238E27FC236}">
                <a16:creationId xmlns:a16="http://schemas.microsoft.com/office/drawing/2014/main" xmlns="" id="{DB06A012-23DA-4FE7-B654-6E50837C1173}"/>
              </a:ext>
            </a:extLst>
          </p:cNvPr>
          <p:cNvGrpSpPr>
            <a:grpSpLocks/>
          </p:cNvGrpSpPr>
          <p:nvPr/>
        </p:nvGrpSpPr>
        <p:grpSpPr bwMode="auto">
          <a:xfrm rot="16200000">
            <a:off x="4463483" y="4914257"/>
            <a:ext cx="978421" cy="118947"/>
            <a:chOff x="1392" y="1488"/>
            <a:chExt cx="1584" cy="0"/>
          </a:xfrm>
        </p:grpSpPr>
        <p:sp>
          <p:nvSpPr>
            <p:cNvPr id="83" name="Line 7">
              <a:extLst>
                <a:ext uri="{FF2B5EF4-FFF2-40B4-BE49-F238E27FC236}">
                  <a16:creationId xmlns:a16="http://schemas.microsoft.com/office/drawing/2014/main" xmlns="" id="{8CA9A863-89AC-497D-9AEA-4269F0A9D8E3}"/>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84" name="Line 8">
              <a:extLst>
                <a:ext uri="{FF2B5EF4-FFF2-40B4-BE49-F238E27FC236}">
                  <a16:creationId xmlns:a16="http://schemas.microsoft.com/office/drawing/2014/main" xmlns="" id="{F31D5730-EF7A-4749-8E3E-73DA08EA6962}"/>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26" name="Rechteck: abgerundete Ecken 25">
            <a:extLst>
              <a:ext uri="{FF2B5EF4-FFF2-40B4-BE49-F238E27FC236}">
                <a16:creationId xmlns:a16="http://schemas.microsoft.com/office/drawing/2014/main" xmlns="" id="{6AD9B4C4-5AA7-4D61-8668-3A39DF9F5422}"/>
              </a:ext>
            </a:extLst>
          </p:cNvPr>
          <p:cNvSpPr/>
          <p:nvPr/>
        </p:nvSpPr>
        <p:spPr>
          <a:xfrm>
            <a:off x="4422347" y="4050178"/>
            <a:ext cx="740455" cy="1844812"/>
          </a:xfrm>
          <a:prstGeom prst="roundRect">
            <a:avLst/>
          </a:prstGeom>
          <a:noFill/>
          <a:ln w="28575">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5" name="Rechteck: abgerundete Ecken 84">
            <a:extLst>
              <a:ext uri="{FF2B5EF4-FFF2-40B4-BE49-F238E27FC236}">
                <a16:creationId xmlns:a16="http://schemas.microsoft.com/office/drawing/2014/main" xmlns="" id="{CBC44549-C71B-467E-86A3-4E381B165C6A}"/>
              </a:ext>
            </a:extLst>
          </p:cNvPr>
          <p:cNvSpPr/>
          <p:nvPr/>
        </p:nvSpPr>
        <p:spPr>
          <a:xfrm>
            <a:off x="6443104" y="4591475"/>
            <a:ext cx="335549" cy="879079"/>
          </a:xfrm>
          <a:prstGeom prst="roundRect">
            <a:avLst/>
          </a:prstGeom>
          <a:noFill/>
          <a:ln w="28575">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mc:AlternateContent xmlns:mc="http://schemas.openxmlformats.org/markup-compatibility/2006" xmlns:a14="http://schemas.microsoft.com/office/drawing/2010/main">
        <mc:Choice Requires="a14">
          <p:sp>
            <p:nvSpPr>
              <p:cNvPr id="28" name="Textfeld 27">
                <a:extLst>
                  <a:ext uri="{FF2B5EF4-FFF2-40B4-BE49-F238E27FC236}">
                    <a16:creationId xmlns:a16="http://schemas.microsoft.com/office/drawing/2014/main" xmlns="" id="{60928307-E27A-4B5A-9697-37A6001BB217}"/>
                  </a:ext>
                </a:extLst>
              </p:cNvPr>
              <p:cNvSpPr txBox="1"/>
              <p:nvPr/>
            </p:nvSpPr>
            <p:spPr>
              <a:xfrm>
                <a:off x="4657286" y="4186163"/>
                <a:ext cx="45719" cy="249299"/>
              </a:xfrm>
              <a:prstGeom prst="rect">
                <a:avLst/>
              </a:prstGeom>
              <a:noFill/>
            </p:spPr>
            <p:txBody>
              <a:bodyPr wrap="square" lIns="0" tIns="0" rIns="0" bIns="0" rtlCol="0">
                <a:spAutoFit/>
              </a:bodyPr>
              <a:lstStyle/>
              <a:p>
                <a:pPr>
                  <a:lnSpc>
                    <a:spcPct val="90000"/>
                  </a:lnSpc>
                  <a:spcBef>
                    <a:spcPts val="1000"/>
                  </a:spcBef>
                  <a:buClr>
                    <a:srgbClr val="CCCC00"/>
                  </a:buClr>
                  <a:buSzPct val="90000"/>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𝑞</m:t>
                      </m:r>
                      <m:acc>
                        <m:accPr>
                          <m:chr m:val="̅"/>
                          <m:ctrlPr>
                            <a:rPr lang="en-US" b="0" i="1" smtClean="0">
                              <a:solidFill>
                                <a:schemeClr val="tx1"/>
                              </a:solidFill>
                              <a:latin typeface="Cambria Math" panose="02040503050406030204" pitchFamily="18" charset="0"/>
                            </a:rPr>
                          </m:ctrlPr>
                        </m:accPr>
                        <m:e>
                          <m:r>
                            <a:rPr lang="en-US" b="0" i="1" smtClean="0">
                              <a:solidFill>
                                <a:schemeClr val="tx1"/>
                              </a:solidFill>
                              <a:latin typeface="Cambria Math" panose="02040503050406030204" pitchFamily="18" charset="0"/>
                            </a:rPr>
                            <m:t>𝑞</m:t>
                          </m:r>
                        </m:e>
                      </m:acc>
                    </m:oMath>
                  </m:oMathPara>
                </a14:m>
                <a:endParaRPr lang="de-DE" dirty="0">
                  <a:solidFill>
                    <a:schemeClr val="tx1"/>
                  </a:solidFill>
                  <a:latin typeface="Arial Narrow" panose="020B0606020202030204" pitchFamily="34" charset="0"/>
                </a:endParaRPr>
              </a:p>
            </p:txBody>
          </p:sp>
        </mc:Choice>
        <mc:Fallback xmlns="">
          <p:sp>
            <p:nvSpPr>
              <p:cNvPr id="28" name="Textfeld 27">
                <a:extLst>
                  <a:ext uri="{FF2B5EF4-FFF2-40B4-BE49-F238E27FC236}">
                    <a16:creationId xmlns:a16="http://schemas.microsoft.com/office/drawing/2014/main" id="{60928307-E27A-4B5A-9697-37A6001BB217}"/>
                  </a:ext>
                </a:extLst>
              </p:cNvPr>
              <p:cNvSpPr txBox="1">
                <a:spLocks noRot="1" noChangeAspect="1" noMove="1" noResize="1" noEditPoints="1" noAdjustHandles="1" noChangeArrowheads="1" noChangeShapeType="1" noTextEdit="1"/>
              </p:cNvSpPr>
              <p:nvPr/>
            </p:nvSpPr>
            <p:spPr>
              <a:xfrm>
                <a:off x="4657286" y="4186163"/>
                <a:ext cx="45719" cy="249299"/>
              </a:xfrm>
              <a:prstGeom prst="rect">
                <a:avLst/>
              </a:prstGeom>
              <a:blipFill>
                <a:blip r:embed="rId3"/>
                <a:stretch>
                  <a:fillRect l="-200000" r="-685714" b="-31707"/>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92" name="Textfeld 91">
                <a:extLst>
                  <a:ext uri="{FF2B5EF4-FFF2-40B4-BE49-F238E27FC236}">
                    <a16:creationId xmlns:a16="http://schemas.microsoft.com/office/drawing/2014/main" xmlns="" id="{D05382D1-B6FA-44CB-8544-6C2984529FF0}"/>
                  </a:ext>
                </a:extLst>
              </p:cNvPr>
              <p:cNvSpPr txBox="1"/>
              <p:nvPr/>
            </p:nvSpPr>
            <p:spPr>
              <a:xfrm>
                <a:off x="4692332" y="5475022"/>
                <a:ext cx="45719" cy="249299"/>
              </a:xfrm>
              <a:prstGeom prst="rect">
                <a:avLst/>
              </a:prstGeom>
              <a:noFill/>
            </p:spPr>
            <p:txBody>
              <a:bodyPr wrap="square" lIns="0" tIns="0" rIns="0" bIns="0" rtlCol="0">
                <a:spAutoFit/>
              </a:bodyPr>
              <a:lstStyle/>
              <a:p>
                <a:pPr>
                  <a:lnSpc>
                    <a:spcPct val="90000"/>
                  </a:lnSpc>
                  <a:spcBef>
                    <a:spcPts val="1000"/>
                  </a:spcBef>
                  <a:buClr>
                    <a:srgbClr val="CCCC00"/>
                  </a:buClr>
                  <a:buSzPct val="90000"/>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𝑞</m:t>
                      </m:r>
                      <m:acc>
                        <m:accPr>
                          <m:chr m:val="̅"/>
                          <m:ctrlPr>
                            <a:rPr lang="en-US" b="0" i="1" smtClean="0">
                              <a:solidFill>
                                <a:schemeClr val="tx1"/>
                              </a:solidFill>
                              <a:latin typeface="Cambria Math" panose="02040503050406030204" pitchFamily="18" charset="0"/>
                            </a:rPr>
                          </m:ctrlPr>
                        </m:accPr>
                        <m:e>
                          <m:r>
                            <a:rPr lang="en-US" b="0" i="1" smtClean="0">
                              <a:solidFill>
                                <a:schemeClr val="tx1"/>
                              </a:solidFill>
                              <a:latin typeface="Cambria Math" panose="02040503050406030204" pitchFamily="18" charset="0"/>
                            </a:rPr>
                            <m:t>𝑞</m:t>
                          </m:r>
                        </m:e>
                      </m:acc>
                    </m:oMath>
                  </m:oMathPara>
                </a14:m>
                <a:endParaRPr lang="de-DE" dirty="0">
                  <a:solidFill>
                    <a:schemeClr val="tx1"/>
                  </a:solidFill>
                  <a:latin typeface="Arial Narrow" panose="020B0606020202030204" pitchFamily="34" charset="0"/>
                </a:endParaRPr>
              </a:p>
            </p:txBody>
          </p:sp>
        </mc:Choice>
        <mc:Fallback xmlns="">
          <p:sp>
            <p:nvSpPr>
              <p:cNvPr id="92" name="Textfeld 91">
                <a:extLst>
                  <a:ext uri="{FF2B5EF4-FFF2-40B4-BE49-F238E27FC236}">
                    <a16:creationId xmlns:a16="http://schemas.microsoft.com/office/drawing/2014/main" id="{D05382D1-B6FA-44CB-8544-6C2984529FF0}"/>
                  </a:ext>
                </a:extLst>
              </p:cNvPr>
              <p:cNvSpPr txBox="1">
                <a:spLocks noRot="1" noChangeAspect="1" noMove="1" noResize="1" noEditPoints="1" noAdjustHandles="1" noChangeArrowheads="1" noChangeShapeType="1" noTextEdit="1"/>
              </p:cNvSpPr>
              <p:nvPr/>
            </p:nvSpPr>
            <p:spPr>
              <a:xfrm>
                <a:off x="4692332" y="5475022"/>
                <a:ext cx="45719" cy="249299"/>
              </a:xfrm>
              <a:prstGeom prst="rect">
                <a:avLst/>
              </a:prstGeom>
              <a:blipFill>
                <a:blip r:embed="rId4"/>
                <a:stretch>
                  <a:fillRect l="-200000" r="-685714" b="-31707"/>
                </a:stretch>
              </a:blipFill>
            </p:spPr>
            <p:txBody>
              <a:bodyPr/>
              <a:lstStyle/>
              <a:p>
                <a:r>
                  <a:rPr lang="de-DE">
                    <a:noFill/>
                  </a:rPr>
                  <a:t> </a:t>
                </a:r>
              </a:p>
            </p:txBody>
          </p:sp>
        </mc:Fallback>
      </mc:AlternateContent>
    </p:spTree>
    <p:extLst>
      <p:ext uri="{BB962C8B-B14F-4D97-AF65-F5344CB8AC3E}">
        <p14:creationId xmlns:p14="http://schemas.microsoft.com/office/powerpoint/2010/main" val="2427395251"/>
      </p:ext>
    </p:extLst>
  </p:cSld>
  <p:clrMapOvr>
    <a:masterClrMapping/>
  </p:clrMapOvr>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9">
            <a:extLst>
              <a:ext uri="{FF2B5EF4-FFF2-40B4-BE49-F238E27FC236}">
                <a16:creationId xmlns:a16="http://schemas.microsoft.com/office/drawing/2014/main" xmlns="" id="{A755F534-BA35-4E53-8094-536B5B620986}"/>
              </a:ext>
            </a:extLst>
          </p:cNvPr>
          <p:cNvGrpSpPr>
            <a:grpSpLocks/>
          </p:cNvGrpSpPr>
          <p:nvPr/>
        </p:nvGrpSpPr>
        <p:grpSpPr bwMode="auto">
          <a:xfrm rot="20880000" flipV="1">
            <a:off x="-28565" y="6396996"/>
            <a:ext cx="1882775" cy="0"/>
            <a:chOff x="1392" y="1488"/>
            <a:chExt cx="1584" cy="0"/>
          </a:xfrm>
        </p:grpSpPr>
        <p:sp>
          <p:nvSpPr>
            <p:cNvPr id="65" name="Line 10">
              <a:extLst>
                <a:ext uri="{FF2B5EF4-FFF2-40B4-BE49-F238E27FC236}">
                  <a16:creationId xmlns:a16="http://schemas.microsoft.com/office/drawing/2014/main" xmlns="" id="{CEE005DD-A046-4A66-A8E6-6B2B7E3B9253}"/>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6" name="Line 11">
              <a:extLst>
                <a:ext uri="{FF2B5EF4-FFF2-40B4-BE49-F238E27FC236}">
                  <a16:creationId xmlns:a16="http://schemas.microsoft.com/office/drawing/2014/main" xmlns="" id="{52E95F5B-ABAB-44C7-ADEA-9BD35CE85D90}"/>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9" name="Group 157">
            <a:extLst>
              <a:ext uri="{FF2B5EF4-FFF2-40B4-BE49-F238E27FC236}">
                <a16:creationId xmlns:a16="http://schemas.microsoft.com/office/drawing/2014/main" xmlns="" id="{DB075B6F-2850-47A5-91B8-1EF231F5F3B6}"/>
              </a:ext>
            </a:extLst>
          </p:cNvPr>
          <p:cNvGrpSpPr>
            <a:grpSpLocks/>
          </p:cNvGrpSpPr>
          <p:nvPr/>
        </p:nvGrpSpPr>
        <p:grpSpPr bwMode="auto">
          <a:xfrm>
            <a:off x="1882196" y="5982428"/>
            <a:ext cx="1882776" cy="0"/>
            <a:chOff x="816" y="3168"/>
            <a:chExt cx="1186" cy="0"/>
          </a:xfrm>
        </p:grpSpPr>
        <p:sp>
          <p:nvSpPr>
            <p:cNvPr id="63" name="Line 15">
              <a:extLst>
                <a:ext uri="{FF2B5EF4-FFF2-40B4-BE49-F238E27FC236}">
                  <a16:creationId xmlns:a16="http://schemas.microsoft.com/office/drawing/2014/main" xmlns="" id="{B2D97AE3-A351-4A2E-B184-CE039965C967}"/>
                </a:ext>
              </a:extLst>
            </p:cNvPr>
            <p:cNvSpPr>
              <a:spLocks noChangeShapeType="1"/>
            </p:cNvSpPr>
            <p:nvPr/>
          </p:nvSpPr>
          <p:spPr bwMode="auto">
            <a:xfrm flipH="1">
              <a:off x="1355" y="3168"/>
              <a:ext cx="647"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4" name="Line 16">
              <a:extLst>
                <a:ext uri="{FF2B5EF4-FFF2-40B4-BE49-F238E27FC236}">
                  <a16:creationId xmlns:a16="http://schemas.microsoft.com/office/drawing/2014/main" xmlns="" id="{A209E3FB-7260-4AB3-83E8-DF622A666E35}"/>
                </a:ext>
              </a:extLst>
            </p:cNvPr>
            <p:cNvSpPr>
              <a:spLocks noChangeShapeType="1"/>
            </p:cNvSpPr>
            <p:nvPr/>
          </p:nvSpPr>
          <p:spPr bwMode="auto">
            <a:xfrm flipH="1">
              <a:off x="816" y="3168"/>
              <a:ext cx="1186"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0" name="Group 17">
            <a:extLst>
              <a:ext uri="{FF2B5EF4-FFF2-40B4-BE49-F238E27FC236}">
                <a16:creationId xmlns:a16="http://schemas.microsoft.com/office/drawing/2014/main" xmlns="" id="{5E74083A-089A-4149-94B7-5813F0EECA7D}"/>
              </a:ext>
            </a:extLst>
          </p:cNvPr>
          <p:cNvGrpSpPr>
            <a:grpSpLocks/>
          </p:cNvGrpSpPr>
          <p:nvPr/>
        </p:nvGrpSpPr>
        <p:grpSpPr bwMode="auto">
          <a:xfrm rot="20880000" flipH="1">
            <a:off x="1842390" y="5649735"/>
            <a:ext cx="1882775" cy="0"/>
            <a:chOff x="1392" y="1488"/>
            <a:chExt cx="1584" cy="0"/>
          </a:xfrm>
        </p:grpSpPr>
        <p:sp>
          <p:nvSpPr>
            <p:cNvPr id="61" name="Line 18">
              <a:extLst>
                <a:ext uri="{FF2B5EF4-FFF2-40B4-BE49-F238E27FC236}">
                  <a16:creationId xmlns:a16="http://schemas.microsoft.com/office/drawing/2014/main" xmlns="" id="{EB9A830D-EA35-48FE-8B0D-A7FEE10585A7}"/>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2" name="Line 19">
              <a:extLst>
                <a:ext uri="{FF2B5EF4-FFF2-40B4-BE49-F238E27FC236}">
                  <a16:creationId xmlns:a16="http://schemas.microsoft.com/office/drawing/2014/main" xmlns="" id="{EB4E1263-EB8B-418E-8939-6A34A15246DA}"/>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11" name="Group 20">
            <a:extLst>
              <a:ext uri="{FF2B5EF4-FFF2-40B4-BE49-F238E27FC236}">
                <a16:creationId xmlns:a16="http://schemas.microsoft.com/office/drawing/2014/main" xmlns="" id="{E4C116BC-0F40-4C3B-AB18-622EBB292429}"/>
              </a:ext>
            </a:extLst>
          </p:cNvPr>
          <p:cNvGrpSpPr>
            <a:grpSpLocks/>
          </p:cNvGrpSpPr>
          <p:nvPr/>
        </p:nvGrpSpPr>
        <p:grpSpPr bwMode="auto">
          <a:xfrm rot="720000" flipH="1" flipV="1">
            <a:off x="1842389" y="6414039"/>
            <a:ext cx="1882775" cy="0"/>
            <a:chOff x="1392" y="1488"/>
            <a:chExt cx="1584" cy="0"/>
          </a:xfrm>
        </p:grpSpPr>
        <p:sp>
          <p:nvSpPr>
            <p:cNvPr id="59" name="Line 21">
              <a:extLst>
                <a:ext uri="{FF2B5EF4-FFF2-40B4-BE49-F238E27FC236}">
                  <a16:creationId xmlns:a16="http://schemas.microsoft.com/office/drawing/2014/main" xmlns="" id="{34512594-1717-4DEA-A52F-0ED47BBA10B7}"/>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0" name="Line 22">
              <a:extLst>
                <a:ext uri="{FF2B5EF4-FFF2-40B4-BE49-F238E27FC236}">
                  <a16:creationId xmlns:a16="http://schemas.microsoft.com/office/drawing/2014/main" xmlns="" id="{972F9F64-E128-40A0-AD1B-3AFAB4259DCC}"/>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13" name="Freeform 82">
            <a:extLst>
              <a:ext uri="{FF2B5EF4-FFF2-40B4-BE49-F238E27FC236}">
                <a16:creationId xmlns:a16="http://schemas.microsoft.com/office/drawing/2014/main" xmlns="" id="{44EF6B82-209F-4BAE-8DC9-2DF25801392B}"/>
              </a:ext>
            </a:extLst>
          </p:cNvPr>
          <p:cNvSpPr>
            <a:spLocks/>
          </p:cNvSpPr>
          <p:nvPr/>
        </p:nvSpPr>
        <p:spPr bwMode="auto">
          <a:xfrm>
            <a:off x="3958408" y="3500671"/>
            <a:ext cx="2065337" cy="173038"/>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4" name="Freeform 84">
            <a:extLst>
              <a:ext uri="{FF2B5EF4-FFF2-40B4-BE49-F238E27FC236}">
                <a16:creationId xmlns:a16="http://schemas.microsoft.com/office/drawing/2014/main" xmlns="" id="{4FC81D85-15C6-4ACF-8E1C-7A1169C97E6F}"/>
              </a:ext>
            </a:extLst>
          </p:cNvPr>
          <p:cNvSpPr>
            <a:spLocks/>
          </p:cNvSpPr>
          <p:nvPr/>
        </p:nvSpPr>
        <p:spPr bwMode="auto">
          <a:xfrm rot="18900000">
            <a:off x="995445" y="3107731"/>
            <a:ext cx="2065338" cy="173037"/>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5" name="Freeform 85">
            <a:extLst>
              <a:ext uri="{FF2B5EF4-FFF2-40B4-BE49-F238E27FC236}">
                <a16:creationId xmlns:a16="http://schemas.microsoft.com/office/drawing/2014/main" xmlns="" id="{3BB79C93-B49C-4DBA-BCE3-C15189EFB8E6}"/>
              </a:ext>
            </a:extLst>
          </p:cNvPr>
          <p:cNvSpPr>
            <a:spLocks/>
          </p:cNvSpPr>
          <p:nvPr/>
        </p:nvSpPr>
        <p:spPr bwMode="auto">
          <a:xfrm rot="16200000">
            <a:off x="2355117" y="3296283"/>
            <a:ext cx="2065337" cy="173038"/>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16" name="Freeform 86">
            <a:extLst>
              <a:ext uri="{FF2B5EF4-FFF2-40B4-BE49-F238E27FC236}">
                <a16:creationId xmlns:a16="http://schemas.microsoft.com/office/drawing/2014/main" xmlns="" id="{8FB71B15-86DB-4ACA-ABCF-C5E01DB09B7F}"/>
              </a:ext>
            </a:extLst>
          </p:cNvPr>
          <p:cNvSpPr>
            <a:spLocks/>
          </p:cNvSpPr>
          <p:nvPr/>
        </p:nvSpPr>
        <p:spPr bwMode="auto">
          <a:xfrm rot="2700000" flipH="1">
            <a:off x="3702260" y="2500624"/>
            <a:ext cx="2065338" cy="173038"/>
          </a:xfrm>
          <a:custGeom>
            <a:avLst/>
            <a:gdLst>
              <a:gd name="T0" fmla="*/ 0 w 2304"/>
              <a:gd name="T1" fmla="*/ 192 h 192"/>
              <a:gd name="T2" fmla="*/ 192 w 2304"/>
              <a:gd name="T3" fmla="*/ 0 h 192"/>
              <a:gd name="T4" fmla="*/ 384 w 2304"/>
              <a:gd name="T5" fmla="*/ 192 h 192"/>
              <a:gd name="T6" fmla="*/ 576 w 2304"/>
              <a:gd name="T7" fmla="*/ 0 h 192"/>
              <a:gd name="T8" fmla="*/ 768 w 2304"/>
              <a:gd name="T9" fmla="*/ 192 h 192"/>
              <a:gd name="T10" fmla="*/ 960 w 2304"/>
              <a:gd name="T11" fmla="*/ 0 h 192"/>
              <a:gd name="T12" fmla="*/ 1152 w 2304"/>
              <a:gd name="T13" fmla="*/ 192 h 192"/>
              <a:gd name="T14" fmla="*/ 1344 w 2304"/>
              <a:gd name="T15" fmla="*/ 0 h 192"/>
              <a:gd name="T16" fmla="*/ 1536 w 2304"/>
              <a:gd name="T17" fmla="*/ 192 h 192"/>
              <a:gd name="T18" fmla="*/ 1728 w 2304"/>
              <a:gd name="T19" fmla="*/ 0 h 192"/>
              <a:gd name="T20" fmla="*/ 1920 w 2304"/>
              <a:gd name="T21" fmla="*/ 192 h 192"/>
              <a:gd name="T22" fmla="*/ 2112 w 2304"/>
              <a:gd name="T23" fmla="*/ 0 h 192"/>
              <a:gd name="T24" fmla="*/ 2304 w 2304"/>
              <a:gd name="T2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304" h="192">
                <a:moveTo>
                  <a:pt x="0" y="192"/>
                </a:moveTo>
                <a:cubicBezTo>
                  <a:pt x="64" y="96"/>
                  <a:pt x="128" y="0"/>
                  <a:pt x="192" y="0"/>
                </a:cubicBezTo>
                <a:cubicBezTo>
                  <a:pt x="256" y="0"/>
                  <a:pt x="320" y="192"/>
                  <a:pt x="384" y="192"/>
                </a:cubicBezTo>
                <a:cubicBezTo>
                  <a:pt x="448" y="192"/>
                  <a:pt x="512" y="0"/>
                  <a:pt x="576" y="0"/>
                </a:cubicBezTo>
                <a:cubicBezTo>
                  <a:pt x="640" y="0"/>
                  <a:pt x="704" y="192"/>
                  <a:pt x="768" y="192"/>
                </a:cubicBezTo>
                <a:cubicBezTo>
                  <a:pt x="832" y="192"/>
                  <a:pt x="896" y="0"/>
                  <a:pt x="960" y="0"/>
                </a:cubicBezTo>
                <a:cubicBezTo>
                  <a:pt x="1024" y="0"/>
                  <a:pt x="1088" y="192"/>
                  <a:pt x="1152" y="192"/>
                </a:cubicBezTo>
                <a:cubicBezTo>
                  <a:pt x="1216" y="192"/>
                  <a:pt x="1280" y="0"/>
                  <a:pt x="1344" y="0"/>
                </a:cubicBezTo>
                <a:cubicBezTo>
                  <a:pt x="1408" y="0"/>
                  <a:pt x="1472" y="192"/>
                  <a:pt x="1536" y="192"/>
                </a:cubicBezTo>
                <a:cubicBezTo>
                  <a:pt x="1600" y="192"/>
                  <a:pt x="1664" y="0"/>
                  <a:pt x="1728" y="0"/>
                </a:cubicBezTo>
                <a:cubicBezTo>
                  <a:pt x="1792" y="0"/>
                  <a:pt x="1856" y="192"/>
                  <a:pt x="1920" y="192"/>
                </a:cubicBezTo>
                <a:cubicBezTo>
                  <a:pt x="1984" y="192"/>
                  <a:pt x="2048" y="0"/>
                  <a:pt x="2112" y="0"/>
                </a:cubicBezTo>
                <a:cubicBezTo>
                  <a:pt x="2176" y="0"/>
                  <a:pt x="2272" y="160"/>
                  <a:pt x="2304" y="19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pic>
        <p:nvPicPr>
          <p:cNvPr id="18" name="Grafik 17">
            <a:extLst>
              <a:ext uri="{FF2B5EF4-FFF2-40B4-BE49-F238E27FC236}">
                <a16:creationId xmlns:a16="http://schemas.microsoft.com/office/drawing/2014/main" xmlns="" id="{D3E38EF4-4D62-47D1-9653-08526852A64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39756" y="2743200"/>
            <a:ext cx="3302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19" name="Grafik 18">
            <a:extLst>
              <a:ext uri="{FF2B5EF4-FFF2-40B4-BE49-F238E27FC236}">
                <a16:creationId xmlns:a16="http://schemas.microsoft.com/office/drawing/2014/main" xmlns="" id="{91EA1B78-755C-4939-BF8C-1734BA4A7DC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473156" y="2743200"/>
            <a:ext cx="3302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0" name="Grafik 19">
            <a:extLst>
              <a:ext uri="{FF2B5EF4-FFF2-40B4-BE49-F238E27FC236}">
                <a16:creationId xmlns:a16="http://schemas.microsoft.com/office/drawing/2014/main" xmlns="" id="{1A569A3A-3871-4D93-8D5B-4B9BB8F6F87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92269" y="2743200"/>
            <a:ext cx="355600" cy="3048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1" name="Grafik 20">
            <a:extLst>
              <a:ext uri="{FF2B5EF4-FFF2-40B4-BE49-F238E27FC236}">
                <a16:creationId xmlns:a16="http://schemas.microsoft.com/office/drawing/2014/main" xmlns="" id="{9788CDF4-8BB5-4CE0-B64C-9B961373DC5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358856" y="1066800"/>
            <a:ext cx="3302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2" name="Grafik 21">
            <a:extLst>
              <a:ext uri="{FF2B5EF4-FFF2-40B4-BE49-F238E27FC236}">
                <a16:creationId xmlns:a16="http://schemas.microsoft.com/office/drawing/2014/main" xmlns="" id="{8C23DDAB-2904-4658-9809-15619182995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844506" y="1562100"/>
            <a:ext cx="3048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3" name="Grafik 22">
            <a:extLst>
              <a:ext uri="{FF2B5EF4-FFF2-40B4-BE49-F238E27FC236}">
                <a16:creationId xmlns:a16="http://schemas.microsoft.com/office/drawing/2014/main" xmlns="" id="{BAE82EDA-E60F-419D-8479-3479AC33C6C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339806" y="1562100"/>
            <a:ext cx="3556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4" name="Grafik 23">
            <a:extLst>
              <a:ext uri="{FF2B5EF4-FFF2-40B4-BE49-F238E27FC236}">
                <a16:creationId xmlns:a16="http://schemas.microsoft.com/office/drawing/2014/main" xmlns="" id="{E0D0BED7-82EE-4652-9AEA-5573F38C9B15}"/>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854156" y="1581150"/>
            <a:ext cx="330200" cy="3302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5" name="Grafik 24">
            <a:extLst>
              <a:ext uri="{FF2B5EF4-FFF2-40B4-BE49-F238E27FC236}">
                <a16:creationId xmlns:a16="http://schemas.microsoft.com/office/drawing/2014/main" xmlns="" id="{91728E83-8D19-46FC-88DE-1C360F2D4E90}"/>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844506" y="2133600"/>
            <a:ext cx="3302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6" name="Grafik 25">
            <a:extLst>
              <a:ext uri="{FF2B5EF4-FFF2-40B4-BE49-F238E27FC236}">
                <a16:creationId xmlns:a16="http://schemas.microsoft.com/office/drawing/2014/main" xmlns="" id="{7CD50312-D3D2-48CC-80D8-2ED00E9F6BEE}"/>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339806" y="2133600"/>
            <a:ext cx="3810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27" name="Grafik 26">
            <a:extLst>
              <a:ext uri="{FF2B5EF4-FFF2-40B4-BE49-F238E27FC236}">
                <a16:creationId xmlns:a16="http://schemas.microsoft.com/office/drawing/2014/main" xmlns="" id="{C7D3931A-FD59-4061-AC37-1348C56A106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854156" y="2133600"/>
            <a:ext cx="355600" cy="3556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sp>
        <p:nvSpPr>
          <p:cNvPr id="28" name="Line 109">
            <a:extLst>
              <a:ext uri="{FF2B5EF4-FFF2-40B4-BE49-F238E27FC236}">
                <a16:creationId xmlns:a16="http://schemas.microsoft.com/office/drawing/2014/main" xmlns="" id="{645D80CE-748F-4096-88D4-6B63CA265DF5}"/>
              </a:ext>
            </a:extLst>
          </p:cNvPr>
          <p:cNvSpPr>
            <a:spLocks noChangeShapeType="1"/>
          </p:cNvSpPr>
          <p:nvPr/>
        </p:nvSpPr>
        <p:spPr bwMode="auto">
          <a:xfrm>
            <a:off x="4494246" y="5157192"/>
            <a:ext cx="1882775"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29" name="Line 110">
            <a:extLst>
              <a:ext uri="{FF2B5EF4-FFF2-40B4-BE49-F238E27FC236}">
                <a16:creationId xmlns:a16="http://schemas.microsoft.com/office/drawing/2014/main" xmlns="" id="{A8A23B4F-4096-4860-9EA2-D9130F8A0803}"/>
              </a:ext>
            </a:extLst>
          </p:cNvPr>
          <p:cNvSpPr>
            <a:spLocks noChangeShapeType="1"/>
          </p:cNvSpPr>
          <p:nvPr/>
        </p:nvSpPr>
        <p:spPr bwMode="auto">
          <a:xfrm rot="2700000">
            <a:off x="4271559" y="4887087"/>
            <a:ext cx="1882775"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0" name="Line 111">
            <a:extLst>
              <a:ext uri="{FF2B5EF4-FFF2-40B4-BE49-F238E27FC236}">
                <a16:creationId xmlns:a16="http://schemas.microsoft.com/office/drawing/2014/main" xmlns="" id="{E631E17E-E841-4504-9B1E-852BD462968D}"/>
              </a:ext>
            </a:extLst>
          </p:cNvPr>
          <p:cNvSpPr>
            <a:spLocks noChangeShapeType="1"/>
          </p:cNvSpPr>
          <p:nvPr/>
        </p:nvSpPr>
        <p:spPr bwMode="auto">
          <a:xfrm rot="18900000" flipH="1">
            <a:off x="4371724" y="4835937"/>
            <a:ext cx="1882775" cy="0"/>
          </a:xfrm>
          <a:prstGeom prst="line">
            <a:avLst/>
          </a:prstGeom>
          <a:noFill/>
          <a:ln w="2857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pic>
        <p:nvPicPr>
          <p:cNvPr id="31" name="Grafik 30">
            <a:extLst>
              <a:ext uri="{FF2B5EF4-FFF2-40B4-BE49-F238E27FC236}">
                <a16:creationId xmlns:a16="http://schemas.microsoft.com/office/drawing/2014/main" xmlns="" id="{1E31398D-1B23-43AC-ACBE-32E70822018E}"/>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930356" y="1143000"/>
            <a:ext cx="254000" cy="279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2" name="Grafik 31">
            <a:extLst>
              <a:ext uri="{FF2B5EF4-FFF2-40B4-BE49-F238E27FC236}">
                <a16:creationId xmlns:a16="http://schemas.microsoft.com/office/drawing/2014/main" xmlns="" id="{9C044394-4C7F-4276-BB09-A154318D0C16}"/>
              </a:ext>
            </a:extLst>
          </p:cNvPr>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6844506" y="3098800"/>
            <a:ext cx="4826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3" name="Grafik 32">
            <a:extLst>
              <a:ext uri="{FF2B5EF4-FFF2-40B4-BE49-F238E27FC236}">
                <a16:creationId xmlns:a16="http://schemas.microsoft.com/office/drawing/2014/main" xmlns="" id="{73B85849-4A0E-4179-B790-4FC22D50B103}"/>
              </a:ext>
            </a:extLst>
          </p:cNvPr>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7390606" y="3098800"/>
            <a:ext cx="5080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34" name="Group 126">
            <a:extLst>
              <a:ext uri="{FF2B5EF4-FFF2-40B4-BE49-F238E27FC236}">
                <a16:creationId xmlns:a16="http://schemas.microsoft.com/office/drawing/2014/main" xmlns="" id="{FD60508E-74FA-4B36-A49C-BB49EC0F9170}"/>
              </a:ext>
            </a:extLst>
          </p:cNvPr>
          <p:cNvGrpSpPr>
            <a:grpSpLocks noChangeAspect="1"/>
          </p:cNvGrpSpPr>
          <p:nvPr/>
        </p:nvGrpSpPr>
        <p:grpSpPr bwMode="auto">
          <a:xfrm>
            <a:off x="4320573" y="5649735"/>
            <a:ext cx="2366960" cy="315912"/>
            <a:chOff x="804" y="3206"/>
            <a:chExt cx="2344" cy="314"/>
          </a:xfrm>
        </p:grpSpPr>
        <p:sp>
          <p:nvSpPr>
            <p:cNvPr id="52" name="Freeform 127">
              <a:extLst>
                <a:ext uri="{FF2B5EF4-FFF2-40B4-BE49-F238E27FC236}">
                  <a16:creationId xmlns:a16="http://schemas.microsoft.com/office/drawing/2014/main" xmlns="" id="{4D105E9D-D562-47C2-96AD-8044444A5D43}"/>
                </a:ext>
              </a:extLst>
            </p:cNvPr>
            <p:cNvSpPr>
              <a:spLocks noChangeAspect="1"/>
            </p:cNvSpPr>
            <p:nvPr/>
          </p:nvSpPr>
          <p:spPr bwMode="auto">
            <a:xfrm>
              <a:off x="804" y="321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3" name="Freeform 128">
              <a:extLst>
                <a:ext uri="{FF2B5EF4-FFF2-40B4-BE49-F238E27FC236}">
                  <a16:creationId xmlns:a16="http://schemas.microsoft.com/office/drawing/2014/main" xmlns="" id="{33957D75-E687-4CF0-8134-BAB3A3EC9F18}"/>
                </a:ext>
              </a:extLst>
            </p:cNvPr>
            <p:cNvSpPr>
              <a:spLocks noChangeAspect="1"/>
            </p:cNvSpPr>
            <p:nvPr/>
          </p:nvSpPr>
          <p:spPr bwMode="auto">
            <a:xfrm>
              <a:off x="1136" y="321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4" name="Freeform 129">
              <a:extLst>
                <a:ext uri="{FF2B5EF4-FFF2-40B4-BE49-F238E27FC236}">
                  <a16:creationId xmlns:a16="http://schemas.microsoft.com/office/drawing/2014/main" xmlns="" id="{816D3C85-DE32-42CF-A90B-033FBD83E32B}"/>
                </a:ext>
              </a:extLst>
            </p:cNvPr>
            <p:cNvSpPr>
              <a:spLocks noChangeAspect="1"/>
            </p:cNvSpPr>
            <p:nvPr/>
          </p:nvSpPr>
          <p:spPr bwMode="auto">
            <a:xfrm>
              <a:off x="1468" y="3214"/>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5" name="Freeform 130">
              <a:extLst>
                <a:ext uri="{FF2B5EF4-FFF2-40B4-BE49-F238E27FC236}">
                  <a16:creationId xmlns:a16="http://schemas.microsoft.com/office/drawing/2014/main" xmlns="" id="{5C8C371F-E1B8-4679-AD97-E631EE7BB869}"/>
                </a:ext>
              </a:extLst>
            </p:cNvPr>
            <p:cNvSpPr>
              <a:spLocks noChangeAspect="1"/>
            </p:cNvSpPr>
            <p:nvPr/>
          </p:nvSpPr>
          <p:spPr bwMode="auto">
            <a:xfrm>
              <a:off x="1800" y="3212"/>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6" name="Freeform 131">
              <a:extLst>
                <a:ext uri="{FF2B5EF4-FFF2-40B4-BE49-F238E27FC236}">
                  <a16:creationId xmlns:a16="http://schemas.microsoft.com/office/drawing/2014/main" xmlns="" id="{3FAB0872-043E-4792-B35F-96026A523D16}"/>
                </a:ext>
              </a:extLst>
            </p:cNvPr>
            <p:cNvSpPr>
              <a:spLocks noChangeAspect="1"/>
            </p:cNvSpPr>
            <p:nvPr/>
          </p:nvSpPr>
          <p:spPr bwMode="auto">
            <a:xfrm>
              <a:off x="2132" y="3210"/>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7" name="Freeform 132">
              <a:extLst>
                <a:ext uri="{FF2B5EF4-FFF2-40B4-BE49-F238E27FC236}">
                  <a16:creationId xmlns:a16="http://schemas.microsoft.com/office/drawing/2014/main" xmlns="" id="{3E2C1F57-733B-4CEA-A750-2F927E0D9736}"/>
                </a:ext>
              </a:extLst>
            </p:cNvPr>
            <p:cNvSpPr>
              <a:spLocks noChangeAspect="1"/>
            </p:cNvSpPr>
            <p:nvPr/>
          </p:nvSpPr>
          <p:spPr bwMode="auto">
            <a:xfrm>
              <a:off x="2464" y="3208"/>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8" name="Freeform 133">
              <a:extLst>
                <a:ext uri="{FF2B5EF4-FFF2-40B4-BE49-F238E27FC236}">
                  <a16:creationId xmlns:a16="http://schemas.microsoft.com/office/drawing/2014/main" xmlns="" id="{CA56BDAA-7D84-481C-9FB5-C26A238AD603}"/>
                </a:ext>
              </a:extLst>
            </p:cNvPr>
            <p:cNvSpPr>
              <a:spLocks noChangeAspect="1"/>
            </p:cNvSpPr>
            <p:nvPr/>
          </p:nvSpPr>
          <p:spPr bwMode="auto">
            <a:xfrm>
              <a:off x="2796" y="3206"/>
              <a:ext cx="352" cy="302"/>
            </a:xfrm>
            <a:custGeom>
              <a:avLst/>
              <a:gdLst>
                <a:gd name="T0" fmla="*/ 0 w 352"/>
                <a:gd name="T1" fmla="*/ 302 h 302"/>
                <a:gd name="T2" fmla="*/ 108 w 352"/>
                <a:gd name="T3" fmla="*/ 294 h 302"/>
                <a:gd name="T4" fmla="*/ 200 w 352"/>
                <a:gd name="T5" fmla="*/ 258 h 302"/>
                <a:gd name="T6" fmla="*/ 240 w 352"/>
                <a:gd name="T7" fmla="*/ 202 h 302"/>
                <a:gd name="T8" fmla="*/ 252 w 352"/>
                <a:gd name="T9" fmla="*/ 98 h 302"/>
                <a:gd name="T10" fmla="*/ 212 w 352"/>
                <a:gd name="T11" fmla="*/ 34 h 302"/>
                <a:gd name="T12" fmla="*/ 148 w 352"/>
                <a:gd name="T13" fmla="*/ 2 h 302"/>
                <a:gd name="T14" fmla="*/ 96 w 352"/>
                <a:gd name="T15" fmla="*/ 25 h 302"/>
                <a:gd name="T16" fmla="*/ 52 w 352"/>
                <a:gd name="T17" fmla="*/ 94 h 302"/>
                <a:gd name="T18" fmla="*/ 56 w 352"/>
                <a:gd name="T19" fmla="*/ 190 h 302"/>
                <a:gd name="T20" fmla="*/ 108 w 352"/>
                <a:gd name="T21" fmla="*/ 258 h 302"/>
                <a:gd name="T22" fmla="*/ 216 w 352"/>
                <a:gd name="T23" fmla="*/ 290 h 302"/>
                <a:gd name="T24" fmla="*/ 352 w 352"/>
                <a:gd name="T25" fmla="*/ 302 h 3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52" h="302">
                  <a:moveTo>
                    <a:pt x="0" y="302"/>
                  </a:moveTo>
                  <a:cubicBezTo>
                    <a:pt x="18" y="300"/>
                    <a:pt x="74" y="301"/>
                    <a:pt x="108" y="294"/>
                  </a:cubicBezTo>
                  <a:cubicBezTo>
                    <a:pt x="141" y="286"/>
                    <a:pt x="177" y="273"/>
                    <a:pt x="200" y="258"/>
                  </a:cubicBezTo>
                  <a:cubicBezTo>
                    <a:pt x="222" y="242"/>
                    <a:pt x="231" y="228"/>
                    <a:pt x="240" y="202"/>
                  </a:cubicBezTo>
                  <a:cubicBezTo>
                    <a:pt x="248" y="175"/>
                    <a:pt x="256" y="126"/>
                    <a:pt x="252" y="98"/>
                  </a:cubicBezTo>
                  <a:cubicBezTo>
                    <a:pt x="247" y="70"/>
                    <a:pt x="229" y="49"/>
                    <a:pt x="212" y="34"/>
                  </a:cubicBezTo>
                  <a:cubicBezTo>
                    <a:pt x="194" y="18"/>
                    <a:pt x="167" y="3"/>
                    <a:pt x="148" y="2"/>
                  </a:cubicBezTo>
                  <a:cubicBezTo>
                    <a:pt x="128" y="0"/>
                    <a:pt x="112" y="9"/>
                    <a:pt x="96" y="25"/>
                  </a:cubicBezTo>
                  <a:cubicBezTo>
                    <a:pt x="80" y="40"/>
                    <a:pt x="58" y="66"/>
                    <a:pt x="52" y="94"/>
                  </a:cubicBezTo>
                  <a:cubicBezTo>
                    <a:pt x="45" y="121"/>
                    <a:pt x="46" y="162"/>
                    <a:pt x="56" y="190"/>
                  </a:cubicBezTo>
                  <a:cubicBezTo>
                    <a:pt x="65" y="217"/>
                    <a:pt x="81" y="241"/>
                    <a:pt x="108" y="258"/>
                  </a:cubicBezTo>
                  <a:cubicBezTo>
                    <a:pt x="134" y="274"/>
                    <a:pt x="175" y="282"/>
                    <a:pt x="216" y="290"/>
                  </a:cubicBezTo>
                  <a:cubicBezTo>
                    <a:pt x="256" y="297"/>
                    <a:pt x="323" y="299"/>
                    <a:pt x="352" y="302"/>
                  </a:cubicBezTo>
                </a:path>
              </a:pathLst>
            </a:custGeom>
            <a:noFill/>
            <a:ln w="28575" cmpd="sng">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pic>
        <p:nvPicPr>
          <p:cNvPr id="35" name="Grafik 34">
            <a:extLst>
              <a:ext uri="{FF2B5EF4-FFF2-40B4-BE49-F238E27FC236}">
                <a16:creationId xmlns:a16="http://schemas.microsoft.com/office/drawing/2014/main" xmlns="" id="{3373B374-CEA8-49C9-9509-2DC1D8CFD2DE}"/>
              </a:ext>
            </a:extLst>
          </p:cNvPr>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8308181" y="4114800"/>
            <a:ext cx="612775"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pic>
        <p:nvPicPr>
          <p:cNvPr id="36" name="Grafik 35">
            <a:extLst>
              <a:ext uri="{FF2B5EF4-FFF2-40B4-BE49-F238E27FC236}">
                <a16:creationId xmlns:a16="http://schemas.microsoft.com/office/drawing/2014/main" xmlns="" id="{7F8FA430-6923-4429-A88E-43CB6950A1F8}"/>
              </a:ext>
            </a:extLst>
          </p:cNvPr>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8460581" y="4114800"/>
            <a:ext cx="612775" cy="22860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37" name="Group 144">
            <a:extLst>
              <a:ext uri="{FF2B5EF4-FFF2-40B4-BE49-F238E27FC236}">
                <a16:creationId xmlns:a16="http://schemas.microsoft.com/office/drawing/2014/main" xmlns="" id="{2D1A4653-EC66-49EE-8F24-BCE8252C4A7B}"/>
              </a:ext>
            </a:extLst>
          </p:cNvPr>
          <p:cNvGrpSpPr>
            <a:grpSpLocks/>
          </p:cNvGrpSpPr>
          <p:nvPr/>
        </p:nvGrpSpPr>
        <p:grpSpPr bwMode="auto">
          <a:xfrm>
            <a:off x="7149305" y="4610100"/>
            <a:ext cx="990601" cy="990600"/>
            <a:chOff x="3312" y="3120"/>
            <a:chExt cx="624" cy="624"/>
          </a:xfrm>
        </p:grpSpPr>
        <p:grpSp>
          <p:nvGrpSpPr>
            <p:cNvPr id="46" name="Group 139">
              <a:extLst>
                <a:ext uri="{FF2B5EF4-FFF2-40B4-BE49-F238E27FC236}">
                  <a16:creationId xmlns:a16="http://schemas.microsoft.com/office/drawing/2014/main" xmlns="" id="{32C6BFC1-E51D-4E1B-BE66-4E939BFF962E}"/>
                </a:ext>
              </a:extLst>
            </p:cNvPr>
            <p:cNvGrpSpPr>
              <a:grpSpLocks/>
            </p:cNvGrpSpPr>
            <p:nvPr/>
          </p:nvGrpSpPr>
          <p:grpSpPr bwMode="auto">
            <a:xfrm>
              <a:off x="3312" y="3120"/>
              <a:ext cx="624" cy="624"/>
              <a:chOff x="3312" y="3120"/>
              <a:chExt cx="864" cy="912"/>
            </a:xfrm>
          </p:grpSpPr>
          <p:sp>
            <p:nvSpPr>
              <p:cNvPr id="50" name="Oval 137">
                <a:extLst>
                  <a:ext uri="{FF2B5EF4-FFF2-40B4-BE49-F238E27FC236}">
                    <a16:creationId xmlns:a16="http://schemas.microsoft.com/office/drawing/2014/main" xmlns="" id="{D4D4965A-56F6-4060-BF92-5D2D12DE815A}"/>
                  </a:ext>
                </a:extLst>
              </p:cNvPr>
              <p:cNvSpPr>
                <a:spLocks noChangeArrowheads="1"/>
              </p:cNvSpPr>
              <p:nvPr/>
            </p:nvSpPr>
            <p:spPr bwMode="auto">
              <a:xfrm>
                <a:off x="3312" y="3168"/>
                <a:ext cx="816" cy="816"/>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1" name="Rectangle 138">
                <a:extLst>
                  <a:ext uri="{FF2B5EF4-FFF2-40B4-BE49-F238E27FC236}">
                    <a16:creationId xmlns:a16="http://schemas.microsoft.com/office/drawing/2014/main" xmlns="" id="{15E16B45-AF20-4C31-A9FD-F6446D29AB85}"/>
                  </a:ext>
                </a:extLst>
              </p:cNvPr>
              <p:cNvSpPr>
                <a:spLocks noChangeArrowheads="1"/>
              </p:cNvSpPr>
              <p:nvPr/>
            </p:nvSpPr>
            <p:spPr bwMode="auto">
              <a:xfrm>
                <a:off x="3744" y="3120"/>
                <a:ext cx="432" cy="9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47" name="Line 140">
              <a:extLst>
                <a:ext uri="{FF2B5EF4-FFF2-40B4-BE49-F238E27FC236}">
                  <a16:creationId xmlns:a16="http://schemas.microsoft.com/office/drawing/2014/main" xmlns="" id="{3B399B8B-DE64-4C9A-AEED-C93C03DA0F29}"/>
                </a:ext>
              </a:extLst>
            </p:cNvPr>
            <p:cNvSpPr>
              <a:spLocks noChangeShapeType="1"/>
            </p:cNvSpPr>
            <p:nvPr/>
          </p:nvSpPr>
          <p:spPr bwMode="auto">
            <a:xfrm flipH="1">
              <a:off x="3600" y="3152"/>
              <a:ext cx="28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8" name="Line 141">
              <a:extLst>
                <a:ext uri="{FF2B5EF4-FFF2-40B4-BE49-F238E27FC236}">
                  <a16:creationId xmlns:a16="http://schemas.microsoft.com/office/drawing/2014/main" xmlns="" id="{30D3D9BD-89F7-4E5C-8FA0-2DA7238CC59E}"/>
                </a:ext>
              </a:extLst>
            </p:cNvPr>
            <p:cNvSpPr>
              <a:spLocks noChangeShapeType="1"/>
            </p:cNvSpPr>
            <p:nvPr/>
          </p:nvSpPr>
          <p:spPr bwMode="auto">
            <a:xfrm flipH="1">
              <a:off x="3600" y="3712"/>
              <a:ext cx="2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9" name="Line 142">
              <a:extLst>
                <a:ext uri="{FF2B5EF4-FFF2-40B4-BE49-F238E27FC236}">
                  <a16:creationId xmlns:a16="http://schemas.microsoft.com/office/drawing/2014/main" xmlns="" id="{6F2D8FF6-C0E2-447E-BCFD-81618EF8245F}"/>
                </a:ext>
              </a:extLst>
            </p:cNvPr>
            <p:cNvSpPr>
              <a:spLocks noChangeShapeType="1"/>
            </p:cNvSpPr>
            <p:nvPr/>
          </p:nvSpPr>
          <p:spPr bwMode="auto">
            <a:xfrm>
              <a:off x="3560" y="3704"/>
              <a:ext cx="14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38" name="Group 158">
            <a:extLst>
              <a:ext uri="{FF2B5EF4-FFF2-40B4-BE49-F238E27FC236}">
                <a16:creationId xmlns:a16="http://schemas.microsoft.com/office/drawing/2014/main" xmlns="" id="{E0EFFDF1-5323-4BC8-9551-8490D43587A9}"/>
              </a:ext>
            </a:extLst>
          </p:cNvPr>
          <p:cNvGrpSpPr>
            <a:grpSpLocks/>
          </p:cNvGrpSpPr>
          <p:nvPr/>
        </p:nvGrpSpPr>
        <p:grpSpPr bwMode="auto">
          <a:xfrm>
            <a:off x="7244563" y="3810000"/>
            <a:ext cx="990601" cy="990600"/>
            <a:chOff x="4560" y="2544"/>
            <a:chExt cx="624" cy="624"/>
          </a:xfrm>
        </p:grpSpPr>
        <p:grpSp>
          <p:nvGrpSpPr>
            <p:cNvPr id="40" name="Group 146">
              <a:extLst>
                <a:ext uri="{FF2B5EF4-FFF2-40B4-BE49-F238E27FC236}">
                  <a16:creationId xmlns:a16="http://schemas.microsoft.com/office/drawing/2014/main" xmlns="" id="{7ABFE0C2-32E7-4464-82BA-19A56856E07B}"/>
                </a:ext>
              </a:extLst>
            </p:cNvPr>
            <p:cNvGrpSpPr>
              <a:grpSpLocks/>
            </p:cNvGrpSpPr>
            <p:nvPr/>
          </p:nvGrpSpPr>
          <p:grpSpPr bwMode="auto">
            <a:xfrm flipV="1">
              <a:off x="4560" y="2544"/>
              <a:ext cx="624" cy="624"/>
              <a:chOff x="3312" y="3120"/>
              <a:chExt cx="864" cy="912"/>
            </a:xfrm>
          </p:grpSpPr>
          <p:sp>
            <p:nvSpPr>
              <p:cNvPr id="44" name="Oval 147">
                <a:extLst>
                  <a:ext uri="{FF2B5EF4-FFF2-40B4-BE49-F238E27FC236}">
                    <a16:creationId xmlns:a16="http://schemas.microsoft.com/office/drawing/2014/main" xmlns="" id="{F3BF431C-BF9A-4CE8-899E-6DC47A8D874E}"/>
                  </a:ext>
                </a:extLst>
              </p:cNvPr>
              <p:cNvSpPr>
                <a:spLocks noChangeArrowheads="1"/>
              </p:cNvSpPr>
              <p:nvPr/>
            </p:nvSpPr>
            <p:spPr bwMode="auto">
              <a:xfrm>
                <a:off x="3312" y="3168"/>
                <a:ext cx="816" cy="816"/>
              </a:xfrm>
              <a:prstGeom prst="ellipse">
                <a:avLst/>
              </a:prstGeom>
              <a:noFill/>
              <a:ln w="28575">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5" name="Rectangle 148">
                <a:extLst>
                  <a:ext uri="{FF2B5EF4-FFF2-40B4-BE49-F238E27FC236}">
                    <a16:creationId xmlns:a16="http://schemas.microsoft.com/office/drawing/2014/main" xmlns="" id="{DF475DEB-FA77-42B7-ABFF-ED166D990A04}"/>
                  </a:ext>
                </a:extLst>
              </p:cNvPr>
              <p:cNvSpPr>
                <a:spLocks noChangeArrowheads="1"/>
              </p:cNvSpPr>
              <p:nvPr/>
            </p:nvSpPr>
            <p:spPr bwMode="auto">
              <a:xfrm>
                <a:off x="3744" y="3120"/>
                <a:ext cx="432" cy="912"/>
              </a:xfrm>
              <a:prstGeom prst="rect">
                <a:avLst/>
              </a:prstGeom>
              <a:solidFill>
                <a:schemeClr val="bg1"/>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41" name="Line 149">
              <a:extLst>
                <a:ext uri="{FF2B5EF4-FFF2-40B4-BE49-F238E27FC236}">
                  <a16:creationId xmlns:a16="http://schemas.microsoft.com/office/drawing/2014/main" xmlns="" id="{C859005D-D76C-4744-87B0-6B2D19F4A607}"/>
                </a:ext>
              </a:extLst>
            </p:cNvPr>
            <p:cNvSpPr>
              <a:spLocks noChangeShapeType="1"/>
            </p:cNvSpPr>
            <p:nvPr/>
          </p:nvSpPr>
          <p:spPr bwMode="auto">
            <a:xfrm flipH="1" flipV="1">
              <a:off x="4848" y="3136"/>
              <a:ext cx="288"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2" name="Line 150">
              <a:extLst>
                <a:ext uri="{FF2B5EF4-FFF2-40B4-BE49-F238E27FC236}">
                  <a16:creationId xmlns:a16="http://schemas.microsoft.com/office/drawing/2014/main" xmlns="" id="{F3C57BEB-2AD7-497B-BA8B-945613DF360A}"/>
                </a:ext>
              </a:extLst>
            </p:cNvPr>
            <p:cNvSpPr>
              <a:spLocks noChangeShapeType="1"/>
            </p:cNvSpPr>
            <p:nvPr/>
          </p:nvSpPr>
          <p:spPr bwMode="auto">
            <a:xfrm flipH="1" flipV="1">
              <a:off x="4848" y="2576"/>
              <a:ext cx="288"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3" name="Line 151">
              <a:extLst>
                <a:ext uri="{FF2B5EF4-FFF2-40B4-BE49-F238E27FC236}">
                  <a16:creationId xmlns:a16="http://schemas.microsoft.com/office/drawing/2014/main" xmlns="" id="{232A43DA-5106-424E-8FE7-890B0F0B22DD}"/>
                </a:ext>
              </a:extLst>
            </p:cNvPr>
            <p:cNvSpPr>
              <a:spLocks noChangeShapeType="1"/>
            </p:cNvSpPr>
            <p:nvPr/>
          </p:nvSpPr>
          <p:spPr bwMode="auto">
            <a:xfrm flipV="1">
              <a:off x="4848" y="2576"/>
              <a:ext cx="14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pic>
        <p:nvPicPr>
          <p:cNvPr id="39" name="Grafik 38">
            <a:extLst>
              <a:ext uri="{FF2B5EF4-FFF2-40B4-BE49-F238E27FC236}">
                <a16:creationId xmlns:a16="http://schemas.microsoft.com/office/drawing/2014/main" xmlns="" id="{BFBD0D87-09DB-40CD-A3DC-4D9769CC94DF}"/>
              </a:ext>
            </a:extLst>
          </p:cNvPr>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6927056" y="1041400"/>
            <a:ext cx="304800" cy="406400"/>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pic>
      <p:grpSp>
        <p:nvGrpSpPr>
          <p:cNvPr id="67" name="Group 5">
            <a:extLst>
              <a:ext uri="{FF2B5EF4-FFF2-40B4-BE49-F238E27FC236}">
                <a16:creationId xmlns:a16="http://schemas.microsoft.com/office/drawing/2014/main" xmlns="" id="{04C6E852-5651-44DA-B642-4484F118FE06}"/>
              </a:ext>
            </a:extLst>
          </p:cNvPr>
          <p:cNvGrpSpPr>
            <a:grpSpLocks/>
          </p:cNvGrpSpPr>
          <p:nvPr/>
        </p:nvGrpSpPr>
        <p:grpSpPr bwMode="auto">
          <a:xfrm>
            <a:off x="-43338" y="5971696"/>
            <a:ext cx="1882775" cy="0"/>
            <a:chOff x="1392" y="1488"/>
            <a:chExt cx="1584" cy="0"/>
          </a:xfrm>
        </p:grpSpPr>
        <p:sp>
          <p:nvSpPr>
            <p:cNvPr id="71" name="Line 3">
              <a:extLst>
                <a:ext uri="{FF2B5EF4-FFF2-40B4-BE49-F238E27FC236}">
                  <a16:creationId xmlns:a16="http://schemas.microsoft.com/office/drawing/2014/main" xmlns="" id="{99594A8C-A0BB-4EC4-8BB6-388FA65CB623}"/>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72" name="Line 4">
              <a:extLst>
                <a:ext uri="{FF2B5EF4-FFF2-40B4-BE49-F238E27FC236}">
                  <a16:creationId xmlns:a16="http://schemas.microsoft.com/office/drawing/2014/main" xmlns="" id="{36C2B1DA-C7CA-4414-853F-4B40EABC60F2}"/>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68" name="Group 6">
            <a:extLst>
              <a:ext uri="{FF2B5EF4-FFF2-40B4-BE49-F238E27FC236}">
                <a16:creationId xmlns:a16="http://schemas.microsoft.com/office/drawing/2014/main" xmlns="" id="{4015C8EB-6183-4ABD-860B-4DA406B09A65}"/>
              </a:ext>
            </a:extLst>
          </p:cNvPr>
          <p:cNvGrpSpPr>
            <a:grpSpLocks/>
          </p:cNvGrpSpPr>
          <p:nvPr/>
        </p:nvGrpSpPr>
        <p:grpSpPr bwMode="auto">
          <a:xfrm rot="720000">
            <a:off x="-25349" y="5649736"/>
            <a:ext cx="1882775" cy="0"/>
            <a:chOff x="1392" y="1488"/>
            <a:chExt cx="1584" cy="0"/>
          </a:xfrm>
        </p:grpSpPr>
        <p:sp>
          <p:nvSpPr>
            <p:cNvPr id="69" name="Line 7">
              <a:extLst>
                <a:ext uri="{FF2B5EF4-FFF2-40B4-BE49-F238E27FC236}">
                  <a16:creationId xmlns:a16="http://schemas.microsoft.com/office/drawing/2014/main" xmlns="" id="{117EB12E-03FF-4BC0-907A-D5E7412BAA67}"/>
                </a:ext>
              </a:extLst>
            </p:cNvPr>
            <p:cNvSpPr>
              <a:spLocks noChangeShapeType="1"/>
            </p:cNvSpPr>
            <p:nvPr/>
          </p:nvSpPr>
          <p:spPr bwMode="auto">
            <a:xfrm>
              <a:off x="1392" y="1488"/>
              <a:ext cx="864" cy="0"/>
            </a:xfrm>
            <a:prstGeom prst="line">
              <a:avLst/>
            </a:prstGeom>
            <a:noFill/>
            <a:ln w="2857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70" name="Line 8">
              <a:extLst>
                <a:ext uri="{FF2B5EF4-FFF2-40B4-BE49-F238E27FC236}">
                  <a16:creationId xmlns:a16="http://schemas.microsoft.com/office/drawing/2014/main" xmlns="" id="{00D9A79E-2DF4-4175-989C-3F6EDD16E5FA}"/>
                </a:ext>
              </a:extLst>
            </p:cNvPr>
            <p:cNvSpPr>
              <a:spLocks noChangeShapeType="1"/>
            </p:cNvSpPr>
            <p:nvPr/>
          </p:nvSpPr>
          <p:spPr bwMode="auto">
            <a:xfrm>
              <a:off x="1392" y="1488"/>
              <a:ext cx="1584" cy="0"/>
            </a:xfrm>
            <a:prstGeom prst="line">
              <a:avLst/>
            </a:prstGeom>
            <a:noFill/>
            <a:ln w="2857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74" name="Titel 73">
            <a:extLst>
              <a:ext uri="{FF2B5EF4-FFF2-40B4-BE49-F238E27FC236}">
                <a16:creationId xmlns:a16="http://schemas.microsoft.com/office/drawing/2014/main" xmlns="" id="{B3ED9557-90A4-49EF-9638-B48B00D3486B}"/>
              </a:ext>
            </a:extLst>
          </p:cNvPr>
          <p:cNvSpPr>
            <a:spLocks noGrp="1"/>
          </p:cNvSpPr>
          <p:nvPr>
            <p:ph type="title"/>
          </p:nvPr>
        </p:nvSpPr>
        <p:spPr/>
        <p:txBody>
          <a:bodyPr/>
          <a:lstStyle/>
          <a:p>
            <a:r>
              <a:rPr lang="de-DE" dirty="0"/>
              <a:t>Feynman Diagramm Tool kit</a:t>
            </a:r>
          </a:p>
        </p:txBody>
      </p:sp>
    </p:spTree>
    <p:extLst>
      <p:ext uri="{BB962C8B-B14F-4D97-AF65-F5344CB8AC3E}">
        <p14:creationId xmlns:p14="http://schemas.microsoft.com/office/powerpoint/2010/main" val="19410191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t>Das Standardmodell der Teilchenphysik</a:t>
            </a:r>
          </a:p>
        </p:txBody>
      </p:sp>
      <p:sp>
        <p:nvSpPr>
          <p:cNvPr id="8" name="Foliennummernplatzhalter 7"/>
          <p:cNvSpPr>
            <a:spLocks noGrp="1"/>
          </p:cNvSpPr>
          <p:nvPr>
            <p:ph type="sldNum" sz="quarter" idx="12"/>
          </p:nvPr>
        </p:nvSpPr>
        <p:spPr/>
        <p:txBody>
          <a:bodyPr/>
          <a:lstStyle/>
          <a:p>
            <a:fld id="{13EBA283-81CD-428D-9703-4AE41BDC50AA}" type="slidenum">
              <a:rPr lang="de-DE" smtClean="0"/>
              <a:pPr/>
              <a:t>12</a:t>
            </a:fld>
            <a:endParaRPr lang="de-DE"/>
          </a:p>
        </p:txBody>
      </p:sp>
      <p:sp>
        <p:nvSpPr>
          <p:cNvPr id="4" name="Text Placeholder 3"/>
          <p:cNvSpPr>
            <a:spLocks noGrp="1"/>
          </p:cNvSpPr>
          <p:nvPr>
            <p:ph type="body" idx="1"/>
          </p:nvPr>
        </p:nvSpPr>
        <p:spPr/>
        <p:txBody>
          <a:bodyPr/>
          <a:lstStyle/>
          <a:p>
            <a:r>
              <a:rPr lang="de-DE" noProof="0" dirty="0"/>
              <a:t>Grundlage: Konsequenzen fundamentaler Symmetrien (lokale Eichsymmetrien)</a:t>
            </a:r>
          </a:p>
          <a:p>
            <a:pPr lvl="1"/>
            <a:r>
              <a:rPr lang="de-DE" sz="2400" noProof="0" dirty="0">
                <a:sym typeface="Wingdings" pitchFamily="2" charset="2"/>
              </a:rPr>
              <a:t>Ladungen und Wechselwirkungen</a:t>
            </a:r>
          </a:p>
          <a:p>
            <a:pPr lvl="1"/>
            <a:r>
              <a:rPr lang="de-DE" sz="2400" noProof="0" dirty="0"/>
              <a:t>Nicht: Liste der existierenden </a:t>
            </a:r>
            <a:r>
              <a:rPr lang="de-DE" sz="2400" noProof="0" dirty="0" smtClean="0"/>
              <a:t>Teilchen</a:t>
            </a:r>
          </a:p>
          <a:p>
            <a:pPr lvl="1"/>
            <a:r>
              <a:rPr lang="de-DE" sz="2400" dirty="0" smtClean="0"/>
              <a:t>S</a:t>
            </a:r>
            <a:r>
              <a:rPr lang="de-DE" sz="2400" noProof="0" dirty="0" err="1" smtClean="0"/>
              <a:t>ondern</a:t>
            </a:r>
            <a:r>
              <a:rPr lang="de-DE" sz="2400" noProof="0" dirty="0" smtClean="0"/>
              <a:t>: </a:t>
            </a:r>
            <a:r>
              <a:rPr lang="de-DE" sz="2400" noProof="0" dirty="0"/>
              <a:t>Regeln, die </a:t>
            </a:r>
            <a:r>
              <a:rPr lang="de-DE" sz="2400" noProof="0" dirty="0" smtClean="0"/>
              <a:t>beschreiben, </a:t>
            </a:r>
            <a:r>
              <a:rPr lang="de-DE" sz="2400" noProof="0" dirty="0" smtClean="0"/>
              <a:t/>
            </a:r>
            <a:br>
              <a:rPr lang="de-DE" sz="2400" noProof="0" dirty="0" smtClean="0"/>
            </a:br>
            <a:r>
              <a:rPr lang="de-DE" sz="2400" noProof="0" dirty="0" smtClean="0"/>
              <a:t>wie </a:t>
            </a:r>
            <a:r>
              <a:rPr lang="de-DE" sz="2400" noProof="0" dirty="0" smtClean="0"/>
              <a:t>diese wechselwirken</a:t>
            </a:r>
            <a:endParaRPr lang="de-DE" sz="2400" noProof="0" dirty="0"/>
          </a:p>
        </p:txBody>
      </p:sp>
      <p:sp>
        <p:nvSpPr>
          <p:cNvPr id="6" name="Datumsplatzhalter 5"/>
          <p:cNvSpPr>
            <a:spLocks noGrp="1"/>
          </p:cNvSpPr>
          <p:nvPr>
            <p:ph type="dt" sz="half" idx="2"/>
          </p:nvPr>
        </p:nvSpPr>
        <p:spPr/>
        <p:txBody>
          <a:bodyPr/>
          <a:lstStyle/>
          <a:p>
            <a:r>
              <a:rPr lang="de-DE"/>
              <a:t>29.11.2017</a:t>
            </a:r>
          </a:p>
        </p:txBody>
      </p:sp>
      <p:sp>
        <p:nvSpPr>
          <p:cNvPr id="5" name="Footer Placeholder 4"/>
          <p:cNvSpPr>
            <a:spLocks noGrp="1"/>
          </p:cNvSpPr>
          <p:nvPr>
            <p:ph type="ftr" sz="quarter" idx="3"/>
          </p:nvPr>
        </p:nvSpPr>
        <p:spPr/>
        <p:txBody>
          <a:bodyPr/>
          <a:lstStyle/>
          <a:p>
            <a:r>
              <a:rPr lang="de-DE"/>
              <a:t>Forschung trifft Schule - Lehrerfortbildung Teilchenphysik - Meißen</a:t>
            </a:r>
          </a:p>
        </p:txBody>
      </p:sp>
      <p:sp>
        <p:nvSpPr>
          <p:cNvPr id="9" name="Rechteck 8">
            <a:extLst>
              <a:ext uri="{FF2B5EF4-FFF2-40B4-BE49-F238E27FC236}">
                <a16:creationId xmlns:a16="http://schemas.microsoft.com/office/drawing/2014/main" xmlns="" id="{4EA4D595-A389-4045-800F-6A2B579231FB}"/>
              </a:ext>
            </a:extLst>
          </p:cNvPr>
          <p:cNvSpPr/>
          <p:nvPr/>
        </p:nvSpPr>
        <p:spPr>
          <a:xfrm>
            <a:off x="624069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u</a:t>
            </a:r>
            <a:endParaRPr lang="de-DE">
              <a:solidFill>
                <a:schemeClr val="tx1"/>
              </a:solidFill>
            </a:endParaRPr>
          </a:p>
        </p:txBody>
      </p:sp>
      <p:sp>
        <p:nvSpPr>
          <p:cNvPr id="10" name="Rechteck 9">
            <a:extLst>
              <a:ext uri="{FF2B5EF4-FFF2-40B4-BE49-F238E27FC236}">
                <a16:creationId xmlns:a16="http://schemas.microsoft.com/office/drawing/2014/main" xmlns="" id="{3EAA5CC6-4751-447F-99DA-0432E516DFB6}"/>
              </a:ext>
            </a:extLst>
          </p:cNvPr>
          <p:cNvSpPr/>
          <p:nvPr/>
        </p:nvSpPr>
        <p:spPr>
          <a:xfrm>
            <a:off x="624069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a:t>
            </a:r>
            <a:endParaRPr lang="de-DE">
              <a:solidFill>
                <a:schemeClr val="tx1"/>
              </a:solidFill>
            </a:endParaRPr>
          </a:p>
        </p:txBody>
      </p:sp>
      <p:sp>
        <p:nvSpPr>
          <p:cNvPr id="11" name="Rechteck 10">
            <a:extLst>
              <a:ext uri="{FF2B5EF4-FFF2-40B4-BE49-F238E27FC236}">
                <a16:creationId xmlns:a16="http://schemas.microsoft.com/office/drawing/2014/main" xmlns="" id="{2B85FAFF-8DE4-492D-8180-F77DCF48E88F}"/>
              </a:ext>
            </a:extLst>
          </p:cNvPr>
          <p:cNvSpPr/>
          <p:nvPr/>
        </p:nvSpPr>
        <p:spPr>
          <a:xfrm>
            <a:off x="681050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a:t>
            </a:r>
            <a:endParaRPr lang="de-DE">
              <a:solidFill>
                <a:schemeClr val="tx1"/>
              </a:solidFill>
            </a:endParaRPr>
          </a:p>
        </p:txBody>
      </p:sp>
      <p:sp>
        <p:nvSpPr>
          <p:cNvPr id="12" name="Rechteck 11">
            <a:extLst>
              <a:ext uri="{FF2B5EF4-FFF2-40B4-BE49-F238E27FC236}">
                <a16:creationId xmlns:a16="http://schemas.microsoft.com/office/drawing/2014/main" xmlns="" id="{00F8BE16-407A-480C-A223-2001D0CCD8A0}"/>
              </a:ext>
            </a:extLst>
          </p:cNvPr>
          <p:cNvSpPr/>
          <p:nvPr/>
        </p:nvSpPr>
        <p:spPr>
          <a:xfrm>
            <a:off x="6802786"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a:t>
            </a:r>
            <a:endParaRPr lang="de-DE">
              <a:solidFill>
                <a:schemeClr val="tx1"/>
              </a:solidFill>
            </a:endParaRPr>
          </a:p>
        </p:txBody>
      </p:sp>
      <p:sp>
        <p:nvSpPr>
          <p:cNvPr id="13" name="Rechteck 12">
            <a:extLst>
              <a:ext uri="{FF2B5EF4-FFF2-40B4-BE49-F238E27FC236}">
                <a16:creationId xmlns:a16="http://schemas.microsoft.com/office/drawing/2014/main" xmlns="" id="{BCBE17F3-4076-4BC0-B99E-287265B6B2E6}"/>
              </a:ext>
            </a:extLst>
          </p:cNvPr>
          <p:cNvSpPr/>
          <p:nvPr/>
        </p:nvSpPr>
        <p:spPr>
          <a:xfrm>
            <a:off x="738031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t>
            </a:r>
            <a:endParaRPr lang="de-DE">
              <a:solidFill>
                <a:schemeClr val="tx1"/>
              </a:solidFill>
            </a:endParaRPr>
          </a:p>
        </p:txBody>
      </p:sp>
      <p:sp>
        <p:nvSpPr>
          <p:cNvPr id="14" name="Rechteck 13">
            <a:extLst>
              <a:ext uri="{FF2B5EF4-FFF2-40B4-BE49-F238E27FC236}">
                <a16:creationId xmlns:a16="http://schemas.microsoft.com/office/drawing/2014/main" xmlns="" id="{327E9714-44EA-48FE-B05F-5881A0C55A2A}"/>
              </a:ext>
            </a:extLst>
          </p:cNvPr>
          <p:cNvSpPr/>
          <p:nvPr/>
        </p:nvSpPr>
        <p:spPr>
          <a:xfrm>
            <a:off x="738031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b</a:t>
            </a:r>
            <a:endParaRPr lang="de-DE">
              <a:solidFill>
                <a:schemeClr val="tx1"/>
              </a:solidFill>
            </a:endParaRPr>
          </a:p>
        </p:txBody>
      </p:sp>
      <p:sp>
        <p:nvSpPr>
          <p:cNvPr id="15" name="Rechteck 14">
            <a:extLst>
              <a:ext uri="{FF2B5EF4-FFF2-40B4-BE49-F238E27FC236}">
                <a16:creationId xmlns:a16="http://schemas.microsoft.com/office/drawing/2014/main" xmlns="" id="{A319DFD9-CF9D-4750-8B9A-645032C53953}"/>
              </a:ext>
            </a:extLst>
          </p:cNvPr>
          <p:cNvSpPr/>
          <p:nvPr/>
        </p:nvSpPr>
        <p:spPr>
          <a:xfrm>
            <a:off x="624069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Arial Narrow" panose="020B0606020202030204" pitchFamily="34" charset="0"/>
              </a:rPr>
              <a:t>e</a:t>
            </a:r>
            <a:endParaRPr lang="de-DE" baseline="-25000">
              <a:solidFill>
                <a:schemeClr val="tx1"/>
              </a:solidFill>
              <a:latin typeface="Arial Narrow" panose="020B0606020202030204" pitchFamily="34" charset="0"/>
            </a:endParaRPr>
          </a:p>
        </p:txBody>
      </p:sp>
      <p:sp>
        <p:nvSpPr>
          <p:cNvPr id="16" name="Rechteck 15">
            <a:extLst>
              <a:ext uri="{FF2B5EF4-FFF2-40B4-BE49-F238E27FC236}">
                <a16:creationId xmlns:a16="http://schemas.microsoft.com/office/drawing/2014/main" xmlns="" id="{A652E9C3-432D-455C-89D6-A0C370C39919}"/>
              </a:ext>
            </a:extLst>
          </p:cNvPr>
          <p:cNvSpPr/>
          <p:nvPr/>
        </p:nvSpPr>
        <p:spPr>
          <a:xfrm>
            <a:off x="624069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e</a:t>
            </a:r>
            <a:endParaRPr lang="de-DE">
              <a:solidFill>
                <a:schemeClr val="tx1"/>
              </a:solidFill>
            </a:endParaRPr>
          </a:p>
        </p:txBody>
      </p:sp>
      <p:sp>
        <p:nvSpPr>
          <p:cNvPr id="17" name="Rechteck 16">
            <a:extLst>
              <a:ext uri="{FF2B5EF4-FFF2-40B4-BE49-F238E27FC236}">
                <a16:creationId xmlns:a16="http://schemas.microsoft.com/office/drawing/2014/main" xmlns="" id="{ACC4D8A8-6EAB-4942-8913-6A82C3C1B521}"/>
              </a:ext>
            </a:extLst>
          </p:cNvPr>
          <p:cNvSpPr/>
          <p:nvPr/>
        </p:nvSpPr>
        <p:spPr>
          <a:xfrm>
            <a:off x="681050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Symbol" panose="05050102010706020507" pitchFamily="18" charset="2"/>
              </a:rPr>
              <a:t>m</a:t>
            </a:r>
            <a:endParaRPr lang="de-DE" baseline="-25000">
              <a:solidFill>
                <a:schemeClr val="tx1"/>
              </a:solidFill>
              <a:latin typeface="Symbol" panose="05050102010706020507" pitchFamily="18" charset="2"/>
            </a:endParaRPr>
          </a:p>
        </p:txBody>
      </p:sp>
      <p:sp>
        <p:nvSpPr>
          <p:cNvPr id="18" name="Rechteck 17">
            <a:extLst>
              <a:ext uri="{FF2B5EF4-FFF2-40B4-BE49-F238E27FC236}">
                <a16:creationId xmlns:a16="http://schemas.microsoft.com/office/drawing/2014/main" xmlns="" id="{7F04F592-996D-4E76-AE5C-B4FA6607F6B6}"/>
              </a:ext>
            </a:extLst>
          </p:cNvPr>
          <p:cNvSpPr/>
          <p:nvPr/>
        </p:nvSpPr>
        <p:spPr>
          <a:xfrm>
            <a:off x="6802786"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m</a:t>
            </a:r>
            <a:endParaRPr lang="de-DE">
              <a:solidFill>
                <a:schemeClr val="tx1"/>
              </a:solidFill>
              <a:latin typeface="Symbol" panose="05050102010706020507" pitchFamily="18" charset="2"/>
            </a:endParaRPr>
          </a:p>
        </p:txBody>
      </p:sp>
      <p:sp>
        <p:nvSpPr>
          <p:cNvPr id="19" name="Rechteck 18">
            <a:extLst>
              <a:ext uri="{FF2B5EF4-FFF2-40B4-BE49-F238E27FC236}">
                <a16:creationId xmlns:a16="http://schemas.microsoft.com/office/drawing/2014/main" xmlns="" id="{60C9A388-4625-4ED5-AD3E-1C127BA7082E}"/>
              </a:ext>
            </a:extLst>
          </p:cNvPr>
          <p:cNvSpPr/>
          <p:nvPr/>
        </p:nvSpPr>
        <p:spPr>
          <a:xfrm>
            <a:off x="738031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err="1">
                <a:solidFill>
                  <a:schemeClr val="tx1"/>
                </a:solidFill>
                <a:latin typeface="Symbol" panose="05050102010706020507" pitchFamily="18" charset="2"/>
              </a:rPr>
              <a:t>n</a:t>
            </a:r>
            <a:r>
              <a:rPr lang="en-US" baseline="-25000" err="1">
                <a:solidFill>
                  <a:schemeClr val="tx1"/>
                </a:solidFill>
                <a:latin typeface="Symbol" panose="05050102010706020507" pitchFamily="18" charset="2"/>
              </a:rPr>
              <a:t>t</a:t>
            </a:r>
            <a:endParaRPr lang="de-DE" baseline="-25000">
              <a:solidFill>
                <a:schemeClr val="tx1"/>
              </a:solidFill>
              <a:latin typeface="Symbol" panose="05050102010706020507" pitchFamily="18" charset="2"/>
            </a:endParaRPr>
          </a:p>
        </p:txBody>
      </p:sp>
      <p:sp>
        <p:nvSpPr>
          <p:cNvPr id="20" name="Rechteck 19">
            <a:extLst>
              <a:ext uri="{FF2B5EF4-FFF2-40B4-BE49-F238E27FC236}">
                <a16:creationId xmlns:a16="http://schemas.microsoft.com/office/drawing/2014/main" xmlns="" id="{8A5BDF63-E385-405A-9E09-41B9D63BC104}"/>
              </a:ext>
            </a:extLst>
          </p:cNvPr>
          <p:cNvSpPr/>
          <p:nvPr/>
        </p:nvSpPr>
        <p:spPr>
          <a:xfrm>
            <a:off x="738031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t</a:t>
            </a:r>
            <a:endParaRPr lang="de-DE">
              <a:solidFill>
                <a:schemeClr val="tx1"/>
              </a:solidFill>
              <a:latin typeface="Symbol" panose="05050102010706020507" pitchFamily="18" charset="2"/>
            </a:endParaRPr>
          </a:p>
        </p:txBody>
      </p:sp>
      <p:sp>
        <p:nvSpPr>
          <p:cNvPr id="21" name="Rechteck 20">
            <a:extLst>
              <a:ext uri="{FF2B5EF4-FFF2-40B4-BE49-F238E27FC236}">
                <a16:creationId xmlns:a16="http://schemas.microsoft.com/office/drawing/2014/main" xmlns="" id="{FC2B3827-AC03-4065-8F42-51D8C3F48517}"/>
              </a:ext>
            </a:extLst>
          </p:cNvPr>
          <p:cNvSpPr/>
          <p:nvPr/>
        </p:nvSpPr>
        <p:spPr>
          <a:xfrm>
            <a:off x="7950122" y="4077072"/>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g</a:t>
            </a:r>
            <a:endParaRPr lang="de-DE">
              <a:solidFill>
                <a:schemeClr val="tx1"/>
              </a:solidFill>
              <a:latin typeface="Symbol" panose="05050102010706020507" pitchFamily="18" charset="2"/>
            </a:endParaRPr>
          </a:p>
        </p:txBody>
      </p:sp>
      <p:sp>
        <p:nvSpPr>
          <p:cNvPr id="22" name="Rechteck 21">
            <a:extLst>
              <a:ext uri="{FF2B5EF4-FFF2-40B4-BE49-F238E27FC236}">
                <a16:creationId xmlns:a16="http://schemas.microsoft.com/office/drawing/2014/main" xmlns="" id="{CDE28310-AA8E-4E03-BA32-3CFB9FB4D837}"/>
              </a:ext>
            </a:extLst>
          </p:cNvPr>
          <p:cNvSpPr/>
          <p:nvPr/>
        </p:nvSpPr>
        <p:spPr>
          <a:xfrm>
            <a:off x="7950122" y="4631804"/>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g</a:t>
            </a:r>
            <a:endParaRPr lang="de-DE">
              <a:solidFill>
                <a:schemeClr val="tx1"/>
              </a:solidFill>
            </a:endParaRPr>
          </a:p>
        </p:txBody>
      </p:sp>
      <p:sp>
        <p:nvSpPr>
          <p:cNvPr id="23" name="Rechteck 22">
            <a:extLst>
              <a:ext uri="{FF2B5EF4-FFF2-40B4-BE49-F238E27FC236}">
                <a16:creationId xmlns:a16="http://schemas.microsoft.com/office/drawing/2014/main" xmlns="" id="{1A7ABB82-0CE1-4DF7-BD56-5984C2602603}"/>
              </a:ext>
            </a:extLst>
          </p:cNvPr>
          <p:cNvSpPr/>
          <p:nvPr/>
        </p:nvSpPr>
        <p:spPr>
          <a:xfrm>
            <a:off x="7950122" y="5186536"/>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Z</a:t>
            </a:r>
            <a:endParaRPr lang="de-DE">
              <a:solidFill>
                <a:schemeClr val="tx1"/>
              </a:solidFill>
              <a:latin typeface="Arial Narrow" panose="020B0606020202030204" pitchFamily="34" charset="0"/>
            </a:endParaRPr>
          </a:p>
        </p:txBody>
      </p:sp>
      <p:sp>
        <p:nvSpPr>
          <p:cNvPr id="24" name="Rechteck 23">
            <a:extLst>
              <a:ext uri="{FF2B5EF4-FFF2-40B4-BE49-F238E27FC236}">
                <a16:creationId xmlns:a16="http://schemas.microsoft.com/office/drawing/2014/main" xmlns="" id="{5576A5DC-0E20-4463-BB5F-4D5975E65C34}"/>
              </a:ext>
            </a:extLst>
          </p:cNvPr>
          <p:cNvSpPr/>
          <p:nvPr/>
        </p:nvSpPr>
        <p:spPr>
          <a:xfrm>
            <a:off x="7950122" y="5741268"/>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W</a:t>
            </a:r>
            <a:endParaRPr lang="de-DE">
              <a:solidFill>
                <a:schemeClr val="tx1"/>
              </a:solidFill>
              <a:latin typeface="Arial Narrow" panose="020B0606020202030204" pitchFamily="34" charset="0"/>
            </a:endParaRPr>
          </a:p>
        </p:txBody>
      </p:sp>
      <p:sp>
        <p:nvSpPr>
          <p:cNvPr id="25" name="Rechteck 24">
            <a:extLst>
              <a:ext uri="{FF2B5EF4-FFF2-40B4-BE49-F238E27FC236}">
                <a16:creationId xmlns:a16="http://schemas.microsoft.com/office/drawing/2014/main" xmlns="" id="{80F920FD-44E4-4E0B-8717-B262D0E335BD}"/>
              </a:ext>
            </a:extLst>
          </p:cNvPr>
          <p:cNvSpPr/>
          <p:nvPr/>
        </p:nvSpPr>
        <p:spPr>
          <a:xfrm>
            <a:off x="8473335" y="4077072"/>
            <a:ext cx="445790" cy="432048"/>
          </a:xfrm>
          <a:prstGeom prst="rect">
            <a:avLst/>
          </a:prstGeom>
          <a:pattFill prst="pct75">
            <a:fgClr>
              <a:schemeClr val="accent2"/>
            </a:fgClr>
            <a:bgClr>
              <a:schemeClr val="bg1"/>
            </a:bgClr>
          </a:patt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H</a:t>
            </a:r>
            <a:endParaRPr lang="de-DE">
              <a:solidFill>
                <a:schemeClr val="tx1"/>
              </a:solidFill>
              <a:latin typeface="Arial Narrow" panose="020B0606020202030204" pitchFamily="34" charset="0"/>
            </a:endParaRPr>
          </a:p>
        </p:txBody>
      </p:sp>
    </p:spTree>
    <p:extLst>
      <p:ext uri="{BB962C8B-B14F-4D97-AF65-F5344CB8AC3E}">
        <p14:creationId xmlns:p14="http://schemas.microsoft.com/office/powerpoint/2010/main" val="33327546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7" name="Foliennummernplatzhalter 6"/>
          <p:cNvSpPr>
            <a:spLocks noGrp="1"/>
          </p:cNvSpPr>
          <p:nvPr>
            <p:ph type="sldNum" sz="quarter" idx="12"/>
          </p:nvPr>
        </p:nvSpPr>
        <p:spPr>
          <a:prstGeom prst="rect">
            <a:avLst/>
          </a:prstGeom>
        </p:spPr>
        <p:txBody>
          <a:bodyPr/>
          <a:lstStyle/>
          <a:p>
            <a:fld id="{13EBA283-81CD-428D-9703-4AE41BDC50AA}" type="slidenum">
              <a:rPr lang="de-DE" smtClean="0"/>
              <a:pPr/>
              <a:t>13</a:t>
            </a:fld>
            <a:endParaRPr lang="de-DE"/>
          </a:p>
        </p:txBody>
      </p:sp>
      <p:sp>
        <p:nvSpPr>
          <p:cNvPr id="6" name="Datumsplatzhalter 5"/>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sp>
        <p:nvSpPr>
          <p:cNvPr id="4" name="Rechteck 3">
            <a:extLst>
              <a:ext uri="{FF2B5EF4-FFF2-40B4-BE49-F238E27FC236}">
                <a16:creationId xmlns:a16="http://schemas.microsoft.com/office/drawing/2014/main" xmlns=""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Arial Narrow" panose="020B0606020202030204" pitchFamily="34" charset="0"/>
              </a:rPr>
              <a:t>Ladungen</a:t>
            </a:r>
          </a:p>
        </p:txBody>
      </p:sp>
      <p:sp>
        <p:nvSpPr>
          <p:cNvPr id="8" name="Rechteck 7">
            <a:extLst>
              <a:ext uri="{FF2B5EF4-FFF2-40B4-BE49-F238E27FC236}">
                <a16:creationId xmlns:a16="http://schemas.microsoft.com/office/drawing/2014/main" xmlns=""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xmlns=""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a:solidFill>
                  <a:schemeClr val="tx1"/>
                </a:solidFill>
                <a:latin typeface="Arial Narrow" panose="020B0606020202030204" pitchFamily="34" charset="0"/>
              </a:rPr>
              <a:t>Elementar</a:t>
            </a:r>
            <a:r>
              <a:rPr lang="en-US" sz="2400" dirty="0">
                <a:solidFill>
                  <a:schemeClr val="tx1"/>
                </a:solidFill>
                <a:latin typeface="Arial Narrow" panose="020B0606020202030204" pitchFamily="34" charset="0"/>
              </a:rPr>
              <a:t>-</a:t>
            </a:r>
            <a:br>
              <a:rPr lang="en-US" sz="2400" dirty="0">
                <a:solidFill>
                  <a:schemeClr val="tx1"/>
                </a:solidFill>
                <a:latin typeface="Arial Narrow" panose="020B0606020202030204" pitchFamily="34" charset="0"/>
              </a:rPr>
            </a:br>
            <a:r>
              <a:rPr lang="en-US" sz="2400" dirty="0" err="1">
                <a:solidFill>
                  <a:schemeClr val="tx1"/>
                </a:solidFill>
                <a:latin typeface="Arial Narrow" panose="020B0606020202030204" pitchFamily="34" charset="0"/>
              </a:rPr>
              <a:t>teilchen</a:t>
            </a:r>
            <a:endParaRPr lang="de-DE" sz="2400" dirty="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xmlns=""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xmlns=""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xmlns=""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xmlns=""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xmlns=""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xmlns=""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xmlns=""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xmlns=""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xmlns=""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xmlns=""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xmlns=""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xmlns=""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96136" y="4372943"/>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24299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Basiskonzept: </a:t>
            </a:r>
            <a:br>
              <a:rPr lang="de-DE" noProof="0" dirty="0"/>
            </a:br>
            <a:r>
              <a:rPr lang="de-DE" noProof="0" dirty="0"/>
              <a:t>Wechselwirkung</a:t>
            </a:r>
          </a:p>
        </p:txBody>
      </p:sp>
      <p:sp>
        <p:nvSpPr>
          <p:cNvPr id="10" name="Foliennummernplatzhalter 9"/>
          <p:cNvSpPr>
            <a:spLocks noGrp="1"/>
          </p:cNvSpPr>
          <p:nvPr>
            <p:ph type="sldNum" sz="quarter" idx="12"/>
          </p:nvPr>
        </p:nvSpPr>
        <p:spPr/>
        <p:txBody>
          <a:bodyPr/>
          <a:lstStyle/>
          <a:p>
            <a:fld id="{13EBA283-81CD-428D-9703-4AE41BDC50AA}" type="slidenum">
              <a:rPr lang="de-DE" smtClean="0"/>
              <a:pPr/>
              <a:t>14</a:t>
            </a:fld>
            <a:endParaRPr lang="de-DE"/>
          </a:p>
        </p:txBody>
      </p:sp>
      <p:sp>
        <p:nvSpPr>
          <p:cNvPr id="4" name="Textplatzhalter 3"/>
          <p:cNvSpPr>
            <a:spLocks noGrp="1"/>
          </p:cNvSpPr>
          <p:nvPr>
            <p:ph type="body" idx="1"/>
          </p:nvPr>
        </p:nvSpPr>
        <p:spPr/>
        <p:txBody>
          <a:bodyPr/>
          <a:lstStyle/>
          <a:p>
            <a:r>
              <a:rPr lang="de-DE" sz="2000" noProof="0" dirty="0"/>
              <a:t>Umfasst die Phänomene</a:t>
            </a:r>
            <a:br>
              <a:rPr lang="de-DE" sz="2000" noProof="0" dirty="0"/>
            </a:br>
            <a:endParaRPr lang="de-DE" sz="2000" noProof="0" dirty="0"/>
          </a:p>
          <a:p>
            <a:pPr lvl="1"/>
            <a:r>
              <a:rPr lang="de-DE" sz="1800" noProof="0" dirty="0"/>
              <a:t>Kraft (Vektor) 			   (z.B. Coulomb-Kraft)</a:t>
            </a:r>
          </a:p>
          <a:p>
            <a:pPr lvl="1"/>
            <a:r>
              <a:rPr lang="de-DE" sz="1800" noProof="0" dirty="0"/>
              <a:t>Umwandlung von Teilchen ineinander     (z.B. </a:t>
            </a:r>
            <a:r>
              <a:rPr lang="de-DE" sz="1800" noProof="0" dirty="0">
                <a:latin typeface="Symbol" panose="05050102010706020507" pitchFamily="18" charset="2"/>
              </a:rPr>
              <a:t>b</a:t>
            </a:r>
            <a:r>
              <a:rPr lang="de-DE" sz="1800" noProof="0" dirty="0"/>
              <a:t>-Umwandlung)</a:t>
            </a:r>
          </a:p>
          <a:p>
            <a:pPr lvl="1"/>
            <a:r>
              <a:rPr lang="de-DE" sz="1800" noProof="0" dirty="0"/>
              <a:t>Erzeugung von Materie + Antimaterie	   (z.B. Elektron + Positron)</a:t>
            </a:r>
          </a:p>
          <a:p>
            <a:pPr lvl="1"/>
            <a:r>
              <a:rPr lang="de-DE" sz="1800" noProof="0" dirty="0"/>
              <a:t>Vernichtung in Botenteilchen		   (z.B. PET: 2 Photonen)</a:t>
            </a:r>
          </a:p>
          <a:p>
            <a:pPr lvl="1"/>
            <a:endParaRPr lang="de-DE" sz="1800" noProof="0" dirty="0"/>
          </a:p>
          <a:p>
            <a:r>
              <a:rPr lang="de-DE" sz="2000" noProof="0" dirty="0"/>
              <a:t>Begriffe </a:t>
            </a:r>
            <a:r>
              <a:rPr lang="de-DE" sz="2000" b="1" noProof="0" dirty="0"/>
              <a:t>Kraft und Wechselwirkung sind klar zu trennen</a:t>
            </a:r>
          </a:p>
          <a:p>
            <a:r>
              <a:rPr lang="de-DE" sz="2000" b="1" dirty="0"/>
              <a:t>Kraft </a:t>
            </a:r>
            <a:r>
              <a:rPr lang="de-DE" sz="2000" dirty="0"/>
              <a:t>ist nur ein </a:t>
            </a:r>
            <a:r>
              <a:rPr lang="de-DE" sz="2000" b="1" dirty="0"/>
              <a:t>Aspekt</a:t>
            </a:r>
            <a:r>
              <a:rPr lang="de-DE" sz="2000" dirty="0"/>
              <a:t> von Wechselwirkung</a:t>
            </a:r>
          </a:p>
          <a:p>
            <a:r>
              <a:rPr lang="de-DE" sz="2000" noProof="0" dirty="0"/>
              <a:t>Kraft nur dort verwenden, wo wirklich Kraft gemeint ist</a:t>
            </a:r>
          </a:p>
        </p:txBody>
      </p:sp>
      <p:sp>
        <p:nvSpPr>
          <p:cNvPr id="8" name="Datumsplatzhalter 7"/>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grpSp>
        <p:nvGrpSpPr>
          <p:cNvPr id="11" name="Gruppieren 15"/>
          <p:cNvGrpSpPr/>
          <p:nvPr/>
        </p:nvGrpSpPr>
        <p:grpSpPr>
          <a:xfrm>
            <a:off x="6228184" y="258697"/>
            <a:ext cx="2592288" cy="1370103"/>
            <a:chOff x="6228184" y="260648"/>
            <a:chExt cx="2592288" cy="1800200"/>
          </a:xfrm>
        </p:grpSpPr>
        <p:sp>
          <p:nvSpPr>
            <p:cNvPr id="12" name="Abgerundetes Rechteck 11"/>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Tree>
    <p:extLst>
      <p:ext uri="{BB962C8B-B14F-4D97-AF65-F5344CB8AC3E}">
        <p14:creationId xmlns:p14="http://schemas.microsoft.com/office/powerpoint/2010/main" val="4152053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bgerundetes Rechteck 14"/>
          <p:cNvSpPr/>
          <p:nvPr/>
        </p:nvSpPr>
        <p:spPr>
          <a:xfrm>
            <a:off x="5264724" y="3206728"/>
            <a:ext cx="3555748" cy="1082887"/>
          </a:xfrm>
          <a:prstGeom prst="roundRect">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Abgerundetes Rechteck 13"/>
          <p:cNvSpPr/>
          <p:nvPr/>
        </p:nvSpPr>
        <p:spPr>
          <a:xfrm>
            <a:off x="488256" y="3224774"/>
            <a:ext cx="3556800" cy="2580490"/>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lstStyle/>
          <a:p>
            <a:r>
              <a:rPr lang="de-DE" noProof="0" dirty="0"/>
              <a:t>Vereinheitlichungen</a:t>
            </a:r>
          </a:p>
        </p:txBody>
      </p:sp>
      <p:sp>
        <p:nvSpPr>
          <p:cNvPr id="16" name="Foliennummernplatzhalter 15"/>
          <p:cNvSpPr>
            <a:spLocks noGrp="1"/>
          </p:cNvSpPr>
          <p:nvPr>
            <p:ph type="sldNum" sz="quarter" idx="12"/>
          </p:nvPr>
        </p:nvSpPr>
        <p:spPr/>
        <p:txBody>
          <a:bodyPr/>
          <a:lstStyle/>
          <a:p>
            <a:fld id="{13EBA283-81CD-428D-9703-4AE41BDC50AA}" type="slidenum">
              <a:rPr lang="de-DE" smtClean="0"/>
              <a:pPr/>
              <a:t>15</a:t>
            </a:fld>
            <a:endParaRPr lang="de-DE"/>
          </a:p>
        </p:txBody>
      </p:sp>
      <p:sp>
        <p:nvSpPr>
          <p:cNvPr id="4" name="Textplatzhalter 3"/>
          <p:cNvSpPr>
            <a:spLocks noGrp="1"/>
          </p:cNvSpPr>
          <p:nvPr>
            <p:ph type="body" idx="1"/>
          </p:nvPr>
        </p:nvSpPr>
        <p:spPr/>
        <p:txBody>
          <a:bodyPr/>
          <a:lstStyle/>
          <a:p>
            <a:r>
              <a:rPr lang="de-DE" noProof="0" dirty="0"/>
              <a:t>Alle Vorgänge / Phänomene lassen sich auf 4 Wechselwirkungen zurückführen</a:t>
            </a:r>
          </a:p>
        </p:txBody>
      </p:sp>
      <p:sp>
        <p:nvSpPr>
          <p:cNvPr id="8" name="Datumsplatzhalter 7"/>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sp>
        <p:nvSpPr>
          <p:cNvPr id="10" name="Textfeld 9"/>
          <p:cNvSpPr txBox="1"/>
          <p:nvPr/>
        </p:nvSpPr>
        <p:spPr>
          <a:xfrm>
            <a:off x="914942" y="3342810"/>
            <a:ext cx="2592288" cy="2585323"/>
          </a:xfrm>
          <a:prstGeom prst="rect">
            <a:avLst/>
          </a:prstGeom>
          <a:noFill/>
        </p:spPr>
        <p:txBody>
          <a:bodyPr wrap="square" rtlCol="0">
            <a:spAutoFit/>
          </a:bodyPr>
          <a:lstStyle/>
          <a:p>
            <a:r>
              <a:rPr lang="de-DE" err="1">
                <a:solidFill>
                  <a:srgbClr val="013476"/>
                </a:solidFill>
                <a:latin typeface="Arial" panose="020B0604020202020204" pitchFamily="34" charset="0"/>
                <a:cs typeface="Arial" panose="020B0604020202020204" pitchFamily="34" charset="0"/>
              </a:rPr>
              <a:t>Hangabtriebskraft</a:t>
            </a:r>
            <a:r>
              <a:rPr lang="de-DE">
                <a:solidFill>
                  <a:srgbClr val="013476"/>
                </a:solidFill>
                <a:latin typeface="Arial" panose="020B0604020202020204" pitchFamily="34" charset="0"/>
                <a:cs typeface="Arial" panose="020B0604020202020204" pitchFamily="34" charset="0"/>
              </a:rPr>
              <a:t>,</a:t>
            </a:r>
          </a:p>
          <a:p>
            <a:r>
              <a:rPr lang="de-DE">
                <a:solidFill>
                  <a:srgbClr val="013476"/>
                </a:solidFill>
                <a:latin typeface="Arial" panose="020B0604020202020204" pitchFamily="34" charset="0"/>
                <a:cs typeface="Arial" panose="020B0604020202020204" pitchFamily="34" charset="0"/>
              </a:rPr>
              <a:t>Wasserkraft,</a:t>
            </a:r>
          </a:p>
          <a:p>
            <a:r>
              <a:rPr lang="de-DE">
                <a:solidFill>
                  <a:srgbClr val="013476"/>
                </a:solidFill>
                <a:latin typeface="Arial" panose="020B0604020202020204" pitchFamily="34" charset="0"/>
                <a:cs typeface="Arial" panose="020B0604020202020204" pitchFamily="34" charset="0"/>
              </a:rPr>
              <a:t>Gasdruck,</a:t>
            </a:r>
          </a:p>
          <a:p>
            <a:r>
              <a:rPr lang="de-DE">
                <a:solidFill>
                  <a:srgbClr val="013476"/>
                </a:solidFill>
                <a:latin typeface="Arial" panose="020B0604020202020204" pitchFamily="34" charset="0"/>
                <a:cs typeface="Arial" panose="020B0604020202020204" pitchFamily="34" charset="0"/>
              </a:rPr>
              <a:t>Radiowellen,</a:t>
            </a:r>
          </a:p>
          <a:p>
            <a:r>
              <a:rPr lang="de-DE">
                <a:solidFill>
                  <a:srgbClr val="013476"/>
                </a:solidFill>
                <a:latin typeface="Arial" panose="020B0604020202020204" pitchFamily="34" charset="0"/>
                <a:cs typeface="Arial" panose="020B0604020202020204" pitchFamily="34" charset="0"/>
              </a:rPr>
              <a:t>Luftreibung,</a:t>
            </a:r>
          </a:p>
          <a:p>
            <a:r>
              <a:rPr lang="de-DE">
                <a:solidFill>
                  <a:srgbClr val="013476"/>
                </a:solidFill>
                <a:latin typeface="Arial" panose="020B0604020202020204" pitchFamily="34" charset="0"/>
                <a:cs typeface="Arial" panose="020B0604020202020204" pitchFamily="34" charset="0"/>
              </a:rPr>
              <a:t>Radioaktive Umwandlungen,</a:t>
            </a:r>
          </a:p>
          <a:p>
            <a:r>
              <a:rPr lang="de-DE">
                <a:solidFill>
                  <a:srgbClr val="013476"/>
                </a:solidFill>
                <a:latin typeface="Arial" panose="020B0604020202020204" pitchFamily="34" charset="0"/>
                <a:cs typeface="Arial" panose="020B0604020202020204" pitchFamily="34" charset="0"/>
              </a:rPr>
              <a:t>…</a:t>
            </a:r>
          </a:p>
          <a:p>
            <a:endParaRPr lang="de-DE">
              <a:solidFill>
                <a:srgbClr val="013476"/>
              </a:solidFill>
              <a:latin typeface="Arial Narrow" panose="020B0606020202030204" pitchFamily="34" charset="0"/>
            </a:endParaRPr>
          </a:p>
        </p:txBody>
      </p:sp>
      <p:sp>
        <p:nvSpPr>
          <p:cNvPr id="11" name="Pfeil nach rechts 10"/>
          <p:cNvSpPr/>
          <p:nvPr/>
        </p:nvSpPr>
        <p:spPr>
          <a:xfrm>
            <a:off x="4118210" y="3715214"/>
            <a:ext cx="1075652" cy="648072"/>
          </a:xfrm>
          <a:prstGeom prst="rightArrow">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p:cNvSpPr txBox="1"/>
          <p:nvPr/>
        </p:nvSpPr>
        <p:spPr>
          <a:xfrm>
            <a:off x="5264724" y="3245573"/>
            <a:ext cx="3627756" cy="954107"/>
          </a:xfrm>
          <a:prstGeom prst="rect">
            <a:avLst/>
          </a:prstGeom>
          <a:noFill/>
        </p:spPr>
        <p:txBody>
          <a:bodyPr wrap="square" rtlCol="0">
            <a:spAutoFit/>
          </a:bodyPr>
          <a:lstStyle/>
          <a:p>
            <a:pPr algn="ctr"/>
            <a:r>
              <a:rPr lang="de-DE" sz="2800" b="1">
                <a:solidFill>
                  <a:srgbClr val="013476"/>
                </a:solidFill>
                <a:latin typeface="Arial" panose="020B0604020202020204" pitchFamily="34" charset="0"/>
                <a:cs typeface="Arial" panose="020B0604020202020204" pitchFamily="34" charset="0"/>
              </a:rPr>
              <a:t>4 Fundamentale</a:t>
            </a:r>
          </a:p>
          <a:p>
            <a:pPr algn="ctr"/>
            <a:r>
              <a:rPr lang="de-DE" sz="2800" b="1">
                <a:solidFill>
                  <a:srgbClr val="013476"/>
                </a:solidFill>
                <a:latin typeface="Arial" panose="020B0604020202020204" pitchFamily="34" charset="0"/>
                <a:cs typeface="Arial" panose="020B0604020202020204" pitchFamily="34" charset="0"/>
              </a:rPr>
              <a:t>Wechselwirkungen</a:t>
            </a:r>
          </a:p>
        </p:txBody>
      </p:sp>
      <p:sp>
        <p:nvSpPr>
          <p:cNvPr id="17" name="Abgerundetes Rechteck 16"/>
          <p:cNvSpPr/>
          <p:nvPr/>
        </p:nvSpPr>
        <p:spPr>
          <a:xfrm>
            <a:off x="5297686" y="4925735"/>
            <a:ext cx="3555748" cy="1307209"/>
          </a:xfrm>
          <a:prstGeom prst="roundRect">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Textfeld 17"/>
          <p:cNvSpPr txBox="1"/>
          <p:nvPr/>
        </p:nvSpPr>
        <p:spPr>
          <a:xfrm>
            <a:off x="5297686" y="5063851"/>
            <a:ext cx="3627756" cy="954107"/>
          </a:xfrm>
          <a:prstGeom prst="rect">
            <a:avLst/>
          </a:prstGeom>
          <a:noFill/>
        </p:spPr>
        <p:txBody>
          <a:bodyPr wrap="square" rtlCol="0">
            <a:spAutoFit/>
          </a:bodyPr>
          <a:lstStyle/>
          <a:p>
            <a:pPr algn="ctr"/>
            <a:r>
              <a:rPr lang="de-DE" sz="3200" dirty="0">
                <a:solidFill>
                  <a:srgbClr val="013476"/>
                </a:solidFill>
                <a:latin typeface="Arial" panose="020B0604020202020204" pitchFamily="34" charset="0"/>
                <a:cs typeface="Arial" panose="020B0604020202020204" pitchFamily="34" charset="0"/>
              </a:rPr>
              <a:t>Standardmodell</a:t>
            </a:r>
          </a:p>
          <a:p>
            <a:pPr algn="ctr"/>
            <a:r>
              <a:rPr lang="de-DE" sz="2400" dirty="0">
                <a:solidFill>
                  <a:srgbClr val="013476"/>
                </a:solidFill>
                <a:latin typeface="Arial" panose="020B0604020202020204" pitchFamily="34" charset="0"/>
                <a:cs typeface="Arial" panose="020B0604020202020204" pitchFamily="34" charset="0"/>
              </a:rPr>
              <a:t>(ohne Gravitation)</a:t>
            </a:r>
          </a:p>
        </p:txBody>
      </p:sp>
      <p:sp>
        <p:nvSpPr>
          <p:cNvPr id="19" name="Pfeil nach rechts 18"/>
          <p:cNvSpPr/>
          <p:nvPr/>
        </p:nvSpPr>
        <p:spPr>
          <a:xfrm rot="5400000">
            <a:off x="6919079" y="4271782"/>
            <a:ext cx="384969" cy="648072"/>
          </a:xfrm>
          <a:prstGeom prst="rightArrow">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154970167"/>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Ausgangspunkt: </a:t>
            </a:r>
            <a:br>
              <a:rPr lang="de-DE" noProof="0" dirty="0"/>
            </a:br>
            <a:r>
              <a:rPr lang="de-DE" noProof="0" dirty="0"/>
              <a:t>Zwei Bekannte Wechselwirkungen</a:t>
            </a:r>
          </a:p>
        </p:txBody>
      </p:sp>
      <p:sp>
        <p:nvSpPr>
          <p:cNvPr id="8" name="Foliennummernplatzhalter 7"/>
          <p:cNvSpPr>
            <a:spLocks noGrp="1"/>
          </p:cNvSpPr>
          <p:nvPr>
            <p:ph type="sldNum" sz="quarter" idx="12"/>
          </p:nvPr>
        </p:nvSpPr>
        <p:spPr/>
        <p:txBody>
          <a:bodyPr/>
          <a:lstStyle/>
          <a:p>
            <a:fld id="{13EBA283-81CD-428D-9703-4AE41BDC50AA}" type="slidenum">
              <a:rPr lang="de-DE" smtClean="0"/>
              <a:pPr/>
              <a:t>16</a:t>
            </a:fld>
            <a:endParaRPr lang="de-DE"/>
          </a:p>
        </p:txBody>
      </p:sp>
      <p:sp>
        <p:nvSpPr>
          <p:cNvPr id="5" name="Datumsplatzhalter 4"/>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sp>
        <p:nvSpPr>
          <p:cNvPr id="10" name="Textplatzhalter 5"/>
          <p:cNvSpPr txBox="1">
            <a:spLocks/>
          </p:cNvSpPr>
          <p:nvPr/>
        </p:nvSpPr>
        <p:spPr>
          <a:xfrm>
            <a:off x="5271419" y="1955065"/>
            <a:ext cx="3603348"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dirty="0" smtClean="0">
                <a:solidFill>
                  <a:srgbClr val="013476"/>
                </a:solidFill>
              </a:rPr>
              <a:t>Gravitation (O</a:t>
            </a:r>
            <a:r>
              <a:rPr lang="de-DE" sz="2000" baseline="-25000" dirty="0" smtClean="0">
                <a:solidFill>
                  <a:srgbClr val="013476"/>
                </a:solidFill>
              </a:rPr>
              <a:t>2</a:t>
            </a:r>
            <a:r>
              <a:rPr lang="de-DE" sz="2000" dirty="0" smtClean="0">
                <a:solidFill>
                  <a:srgbClr val="013476"/>
                </a:solidFill>
              </a:rPr>
              <a:t>  und Erde)</a:t>
            </a:r>
            <a:endParaRPr lang="de-DE" sz="2000" dirty="0">
              <a:solidFill>
                <a:srgbClr val="013476"/>
              </a:solidFill>
            </a:endParaRPr>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3440" y="2394142"/>
            <a:ext cx="3874624" cy="2712240"/>
          </a:xfrm>
          <a:prstGeom prst="rect">
            <a:avLst/>
          </a:prstGeom>
          <a:ln>
            <a:noFill/>
          </a:ln>
        </p:spPr>
      </p:pic>
      <p:pic>
        <p:nvPicPr>
          <p:cNvPr id="15" name="Picture 2"/>
          <p:cNvPicPr>
            <a:picLocks noChangeAspect="1" noChangeArrowheads="1"/>
          </p:cNvPicPr>
          <p:nvPr/>
        </p:nvPicPr>
        <p:blipFill>
          <a:blip r:embed="rId4" cstate="print"/>
          <a:srcRect/>
          <a:stretch>
            <a:fillRect/>
          </a:stretch>
        </p:blipFill>
        <p:spPr bwMode="auto">
          <a:xfrm>
            <a:off x="5019735" y="2391633"/>
            <a:ext cx="3855032" cy="2698522"/>
          </a:xfrm>
          <a:prstGeom prst="rect">
            <a:avLst/>
          </a:prstGeom>
          <a:noFill/>
          <a:ln w="9525">
            <a:noFill/>
            <a:miter lim="800000"/>
            <a:headEnd/>
            <a:tailEnd/>
          </a:ln>
          <a:effectLst/>
        </p:spPr>
      </p:pic>
      <p:sp>
        <p:nvSpPr>
          <p:cNvPr id="17" name="Textplatzhalter 5"/>
          <p:cNvSpPr txBox="1">
            <a:spLocks/>
          </p:cNvSpPr>
          <p:nvPr/>
        </p:nvSpPr>
        <p:spPr>
          <a:xfrm>
            <a:off x="951518" y="1988840"/>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rPr>
              <a:t>Elektromagnetische Wechselwirkung</a:t>
            </a:r>
          </a:p>
        </p:txBody>
      </p:sp>
      <p:sp>
        <p:nvSpPr>
          <p:cNvPr id="6" name="Abgerundetes Rechteck 5"/>
          <p:cNvSpPr/>
          <p:nvPr/>
        </p:nvSpPr>
        <p:spPr>
          <a:xfrm>
            <a:off x="1196357" y="3429000"/>
            <a:ext cx="325571" cy="864096"/>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Abgerundetes Rechteck 17"/>
          <p:cNvSpPr/>
          <p:nvPr/>
        </p:nvSpPr>
        <p:spPr>
          <a:xfrm>
            <a:off x="4942652" y="3429000"/>
            <a:ext cx="325571" cy="864096"/>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Abgerundetes Rechteck 21"/>
          <p:cNvSpPr/>
          <p:nvPr/>
        </p:nvSpPr>
        <p:spPr>
          <a:xfrm>
            <a:off x="2555776" y="5511684"/>
            <a:ext cx="1944216" cy="408334"/>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013476"/>
                </a:solidFill>
                <a:latin typeface="Arial" panose="020B0604020202020204" pitchFamily="34" charset="0"/>
                <a:cs typeface="Arial" panose="020B0604020202020204" pitchFamily="34" charset="0"/>
              </a:rPr>
              <a:t>eV als Einheit</a:t>
            </a:r>
          </a:p>
        </p:txBody>
      </p:sp>
      <p:cxnSp>
        <p:nvCxnSpPr>
          <p:cNvPr id="23" name="Gewinkelte Verbindung 22"/>
          <p:cNvCxnSpPr>
            <a:stCxn id="6" idx="2"/>
            <a:endCxn id="22" idx="1"/>
          </p:cNvCxnSpPr>
          <p:nvPr/>
        </p:nvCxnSpPr>
        <p:spPr>
          <a:xfrm rot="16200000" flipH="1">
            <a:off x="1246082" y="4406156"/>
            <a:ext cx="1422755" cy="1196633"/>
          </a:xfrm>
          <a:prstGeom prst="bentConnector2">
            <a:avLst/>
          </a:prstGeom>
          <a:ln w="28575">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Gewinkelte Verbindung 23"/>
          <p:cNvCxnSpPr>
            <a:stCxn id="18" idx="2"/>
            <a:endCxn id="22" idx="3"/>
          </p:cNvCxnSpPr>
          <p:nvPr/>
        </p:nvCxnSpPr>
        <p:spPr>
          <a:xfrm rot="5400000">
            <a:off x="4091338" y="4701750"/>
            <a:ext cx="1422755" cy="605446"/>
          </a:xfrm>
          <a:prstGeom prst="bentConnector2">
            <a:avLst/>
          </a:prstGeom>
          <a:ln w="28575">
            <a:solidFill>
              <a:srgbClr val="CDC30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1449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8" grpId="0" animBg="1"/>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Shape 161"/>
          <p:cNvSpPr>
            <a:spLocks noGrp="1"/>
          </p:cNvSpPr>
          <p:nvPr>
            <p:ph type="title"/>
          </p:nvPr>
        </p:nvSpPr>
        <p:spPr/>
        <p:txBody>
          <a:bodyPr/>
          <a:lstStyle>
            <a:lvl1pPr defTabSz="914400">
              <a:tabLst>
                <a:tab pos="647700" algn="l"/>
                <a:tab pos="1295400" algn="l"/>
                <a:tab pos="1943100" algn="l"/>
                <a:tab pos="2590800" algn="l"/>
                <a:tab pos="3238500" algn="l"/>
                <a:tab pos="3886200" algn="l"/>
                <a:tab pos="4546600" algn="l"/>
                <a:tab pos="5194300" algn="l"/>
                <a:tab pos="5842000" algn="l"/>
                <a:tab pos="6489700" algn="l"/>
                <a:tab pos="7137400" algn="l"/>
                <a:tab pos="7785100" algn="l"/>
                <a:tab pos="8445500" algn="l"/>
                <a:tab pos="9093200" algn="l"/>
                <a:tab pos="9740900" algn="l"/>
                <a:tab pos="10388600" algn="l"/>
                <a:tab pos="11036300" algn="l"/>
                <a:tab pos="11684000" algn="l"/>
                <a:tab pos="12344400" algn="l"/>
                <a:tab pos="12992100" algn="l"/>
              </a:tabLst>
              <a:defRPr>
                <a:solidFill>
                  <a:srgbClr val="1F497D"/>
                </a:solidFill>
                <a:uFill>
                  <a:solidFill>
                    <a:srgbClr val="1F497D"/>
                  </a:solidFill>
                </a:uFill>
                <a:latin typeface="+mn-lt"/>
                <a:ea typeface="+mn-ea"/>
                <a:cs typeface="+mn-cs"/>
                <a:sym typeface="Arial Narrow"/>
              </a:defRPr>
            </a:lvl1pPr>
          </a:lstStyle>
          <a:p>
            <a:r>
              <a:rPr lang="de-DE" noProof="0" dirty="0">
                <a:solidFill>
                  <a:srgbClr val="013476"/>
                </a:solidFill>
                <a:latin typeface="Arial" panose="020B0604020202020204" pitchFamily="34" charset="0"/>
                <a:cs typeface="Arial" panose="020B0604020202020204" pitchFamily="34" charset="0"/>
              </a:rPr>
              <a:t>Einschub: Elektronenvolt</a:t>
            </a:r>
          </a:p>
        </p:txBody>
      </p:sp>
      <p:sp>
        <p:nvSpPr>
          <p:cNvPr id="2" name="Foliennummernplatzhalter 1"/>
          <p:cNvSpPr>
            <a:spLocks noGrp="1"/>
          </p:cNvSpPr>
          <p:nvPr>
            <p:ph type="sldNum" sz="quarter" idx="12"/>
          </p:nvPr>
        </p:nvSpPr>
        <p:spPr/>
        <p:txBody>
          <a:bodyPr/>
          <a:lstStyle/>
          <a:p>
            <a:fld id="{86CB4B4D-7CA3-9044-876B-883B54F8677D}" type="slidenum">
              <a:rPr lang="de-DE" smtClean="0"/>
              <a:pPr/>
              <a:t>17</a:t>
            </a:fld>
            <a:endParaRPr lang="de-DE"/>
          </a:p>
        </p:txBody>
      </p:sp>
      <p:sp>
        <p:nvSpPr>
          <p:cNvPr id="162" name="Shape 162"/>
          <p:cNvSpPr>
            <a:spLocks noGrp="1"/>
          </p:cNvSpPr>
          <p:nvPr>
            <p:ph type="body" idx="1"/>
          </p:nvPr>
        </p:nvSpPr>
        <p:spPr>
          <a:scene3d>
            <a:camera prst="orthographicFront"/>
            <a:lightRig rig="threePt" dir="t">
              <a:rot lat="0" lon="0" rev="600000"/>
            </a:lightRig>
          </a:scene3d>
        </p:spPr>
        <p:txBody>
          <a:bodyPr/>
          <a:lstStyle/>
          <a:p>
            <a:r>
              <a:rPr lang="de-DE" noProof="0" dirty="0"/>
              <a:t>1 eV ist die Energie, die ein Elektron gewinnt,</a:t>
            </a:r>
            <a:br>
              <a:rPr lang="de-DE" noProof="0" dirty="0"/>
            </a:br>
            <a:r>
              <a:rPr lang="de-DE" noProof="0" dirty="0"/>
              <a:t>wenn es eine Spannung von 1 Volt durchläuft.</a:t>
            </a:r>
          </a:p>
          <a:p>
            <a:pPr lvl="1"/>
            <a:r>
              <a:rPr lang="de-DE" sz="2400" noProof="0" dirty="0"/>
              <a:t>1 eV = 1,6 ∙ 10</a:t>
            </a:r>
            <a:r>
              <a:rPr lang="de-DE" sz="2400" baseline="30000" noProof="0" dirty="0"/>
              <a:t>-19</a:t>
            </a:r>
            <a:r>
              <a:rPr lang="de-DE" sz="2400" noProof="0" dirty="0"/>
              <a:t> Joule</a:t>
            </a:r>
          </a:p>
          <a:p>
            <a:pPr lvl="1"/>
            <a:r>
              <a:rPr lang="de-DE" sz="2400" noProof="0" dirty="0"/>
              <a:t>1 </a:t>
            </a:r>
            <a:r>
              <a:rPr lang="de-DE" sz="2400" noProof="0" dirty="0" err="1"/>
              <a:t>GeV</a:t>
            </a:r>
            <a:r>
              <a:rPr lang="de-DE" sz="2400" noProof="0" dirty="0"/>
              <a:t> = 10</a:t>
            </a:r>
            <a:r>
              <a:rPr lang="de-DE" sz="2400" baseline="30000" noProof="0" dirty="0"/>
              <a:t>9</a:t>
            </a:r>
            <a:r>
              <a:rPr lang="de-DE" sz="2400" noProof="0" dirty="0"/>
              <a:t> eV</a:t>
            </a:r>
          </a:p>
          <a:p>
            <a:pPr lvl="1"/>
            <a:r>
              <a:rPr lang="de-DE" sz="2400" noProof="0" dirty="0"/>
              <a:t>1 </a:t>
            </a:r>
            <a:r>
              <a:rPr lang="de-DE" sz="2400" noProof="0" dirty="0" err="1"/>
              <a:t>TeV</a:t>
            </a:r>
            <a:r>
              <a:rPr lang="de-DE" sz="2400" noProof="0" dirty="0"/>
              <a:t> = 10</a:t>
            </a:r>
            <a:r>
              <a:rPr lang="de-DE" sz="2400" baseline="30000" noProof="0" dirty="0"/>
              <a:t>12 </a:t>
            </a:r>
            <a:r>
              <a:rPr lang="de-DE" sz="2400" noProof="0" dirty="0"/>
              <a:t>eV</a:t>
            </a:r>
          </a:p>
          <a:p>
            <a:r>
              <a:rPr lang="de-DE" noProof="0" dirty="0"/>
              <a:t>Wegen E=mc² können Massen in eV/c² angegeben werden! (c: Lichtgeschwindigkeit)</a:t>
            </a:r>
          </a:p>
          <a:p>
            <a:pPr lvl="1"/>
            <a:r>
              <a:rPr lang="de-DE" sz="2400" noProof="0" dirty="0"/>
              <a:t>Elektron </a:t>
            </a:r>
            <a:r>
              <a:rPr lang="de-DE" sz="2400" dirty="0"/>
              <a:t>0,5</a:t>
            </a:r>
            <a:r>
              <a:rPr lang="de-DE" sz="2400" noProof="0" dirty="0"/>
              <a:t> </a:t>
            </a:r>
            <a:r>
              <a:rPr lang="de-DE" sz="2400" dirty="0" err="1"/>
              <a:t>M</a:t>
            </a:r>
            <a:r>
              <a:rPr lang="de-DE" sz="2400" noProof="0" dirty="0"/>
              <a:t>eV/c²</a:t>
            </a:r>
          </a:p>
          <a:p>
            <a:pPr lvl="1"/>
            <a:r>
              <a:rPr lang="de-DE" sz="2400" noProof="0" dirty="0"/>
              <a:t>Proton 938 </a:t>
            </a:r>
            <a:r>
              <a:rPr lang="de-DE" sz="2400" noProof="0" dirty="0" err="1"/>
              <a:t>MeV</a:t>
            </a:r>
            <a:r>
              <a:rPr lang="de-DE" sz="2400" noProof="0" dirty="0"/>
              <a:t>/c² ~ 1 </a:t>
            </a:r>
            <a:r>
              <a:rPr lang="de-DE" sz="2400" noProof="0" dirty="0" err="1"/>
              <a:t>GeV</a:t>
            </a:r>
            <a:r>
              <a:rPr lang="de-DE" sz="2400" noProof="0" dirty="0"/>
              <a:t>/c²</a:t>
            </a:r>
          </a:p>
          <a:p>
            <a:pPr lvl="1"/>
            <a:r>
              <a:rPr lang="de-DE" sz="2400" noProof="0" dirty="0" err="1"/>
              <a:t>Higgs</a:t>
            </a:r>
            <a:r>
              <a:rPr lang="de-DE" sz="2400" noProof="0" dirty="0"/>
              <a:t>-Teilchen ~125 </a:t>
            </a:r>
            <a:r>
              <a:rPr lang="de-DE" sz="2400" noProof="0" dirty="0" err="1"/>
              <a:t>GeV</a:t>
            </a:r>
            <a:r>
              <a:rPr lang="de-DE" sz="2400" noProof="0" dirty="0"/>
              <a:t>/c²</a:t>
            </a:r>
          </a:p>
        </p:txBody>
      </p:sp>
      <p:sp>
        <p:nvSpPr>
          <p:cNvPr id="5" name="Datumsplatzhalter 4"/>
          <p:cNvSpPr>
            <a:spLocks noGrp="1"/>
          </p:cNvSpPr>
          <p:nvPr>
            <p:ph type="dt" sz="half" idx="2"/>
          </p:nvPr>
        </p:nvSpPr>
        <p:spPr/>
        <p:txBody>
          <a:bodyPr/>
          <a:lstStyle/>
          <a:p>
            <a:r>
              <a:rPr lang="de-DE"/>
              <a:t>29.11.2017</a:t>
            </a:r>
          </a:p>
        </p:txBody>
      </p:sp>
      <p:sp>
        <p:nvSpPr>
          <p:cNvPr id="6" name="Fußzeilenplatzhalter 5"/>
          <p:cNvSpPr>
            <a:spLocks noGrp="1"/>
          </p:cNvSpPr>
          <p:nvPr>
            <p:ph type="ftr" sz="quarter" idx="3"/>
          </p:nvPr>
        </p:nvSpPr>
        <p:spPr/>
        <p:txBody>
          <a:bodyPr/>
          <a:lstStyle/>
          <a:p>
            <a:r>
              <a:rPr lang="de-DE"/>
              <a:t>Forschung trifft Schule - Lehrerfortbildung Teilchenphysik - Meißen</a:t>
            </a:r>
          </a:p>
        </p:txBody>
      </p:sp>
      <p:sp>
        <p:nvSpPr>
          <p:cNvPr id="11" name="Ellipse 10">
            <a:extLst>
              <a:ext uri="{FF2B5EF4-FFF2-40B4-BE49-F238E27FC236}">
                <a16:creationId xmlns:a16="http://schemas.microsoft.com/office/drawing/2014/main" xmlns="" id="{3D90F29C-BDB5-4BFE-B725-244EAB0B1CBA}"/>
              </a:ext>
            </a:extLst>
          </p:cNvPr>
          <p:cNvSpPr/>
          <p:nvPr/>
        </p:nvSpPr>
        <p:spPr>
          <a:xfrm rot="237659">
            <a:off x="6271893" y="2748218"/>
            <a:ext cx="885948" cy="1296144"/>
          </a:xfrm>
          <a:prstGeom prst="ellipse">
            <a:avLst/>
          </a:prstGeom>
          <a:solidFill>
            <a:srgbClr val="CDC301"/>
          </a:solidFill>
          <a:ln>
            <a:solidFill>
              <a:srgbClr val="CDC301"/>
            </a:solidFill>
          </a:ln>
          <a:scene3d>
            <a:camera prst="isometricOffAxis1Left">
              <a:rot lat="1080000" lon="3600000" rev="0"/>
            </a:camera>
            <a:lightRig rig="threePt" dir="t"/>
          </a:scene3d>
          <a:sp3d extrusionH="6350" prstMaterial="plastic">
            <a:bevelT w="0"/>
            <a:extrusionClr>
              <a:srgbClr val="CDC301"/>
            </a:extrusionClr>
            <a:contourClr>
              <a:srgbClr val="CDC30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Textfeld 19">
            <a:extLst>
              <a:ext uri="{FF2B5EF4-FFF2-40B4-BE49-F238E27FC236}">
                <a16:creationId xmlns:a16="http://schemas.microsoft.com/office/drawing/2014/main" xmlns="" id="{097BD5C4-CA54-4B11-9901-21922DF63B37}"/>
              </a:ext>
            </a:extLst>
          </p:cNvPr>
          <p:cNvSpPr txBox="1"/>
          <p:nvPr/>
        </p:nvSpPr>
        <p:spPr>
          <a:xfrm>
            <a:off x="7134670" y="3769728"/>
            <a:ext cx="389850" cy="313932"/>
          </a:xfrm>
          <a:prstGeom prst="rect">
            <a:avLst/>
          </a:prstGeom>
          <a:noFill/>
        </p:spPr>
        <p:txBody>
          <a:bodyPr wrap="none" rtlCol="0">
            <a:spAutoFit/>
          </a:bodyPr>
          <a:lstStyle/>
          <a:p>
            <a:pPr>
              <a:lnSpc>
                <a:spcPct val="90000"/>
              </a:lnSpc>
              <a:spcBef>
                <a:spcPts val="1000"/>
              </a:spcBef>
              <a:buClr>
                <a:srgbClr val="CCCC00"/>
              </a:buClr>
              <a:buSzPct val="90000"/>
            </a:pPr>
            <a:r>
              <a:rPr lang="de-DE" sz="2400" baseline="30000">
                <a:solidFill>
                  <a:srgbClr val="002060"/>
                </a:solidFill>
                <a:latin typeface="Arial Narrow" panose="020B0606020202030204" pitchFamily="34" charset="0"/>
              </a:rPr>
              <a:t>1V</a:t>
            </a:r>
          </a:p>
        </p:txBody>
      </p:sp>
      <p:cxnSp>
        <p:nvCxnSpPr>
          <p:cNvPr id="15" name="Gerader Verbinder 14">
            <a:extLst>
              <a:ext uri="{FF2B5EF4-FFF2-40B4-BE49-F238E27FC236}">
                <a16:creationId xmlns:a16="http://schemas.microsoft.com/office/drawing/2014/main" xmlns="" id="{2D667570-2481-4951-B2A6-4D3762728103}"/>
              </a:ext>
            </a:extLst>
          </p:cNvPr>
          <p:cNvCxnSpPr>
            <a:cxnSpLocks/>
          </p:cNvCxnSpPr>
          <p:nvPr/>
        </p:nvCxnSpPr>
        <p:spPr>
          <a:xfrm>
            <a:off x="7812360" y="3425342"/>
            <a:ext cx="648072" cy="0"/>
          </a:xfrm>
          <a:prstGeom prst="line">
            <a:avLst/>
          </a:prstGeom>
          <a:ln w="79375">
            <a:solidFill>
              <a:srgbClr val="CDC301"/>
            </a:solidFill>
          </a:ln>
          <a:scene3d>
            <a:camera prst="orthographicFront"/>
            <a:lightRig rig="threePt" dir="t">
              <a:rot lat="0" lon="0" rev="6000000"/>
            </a:lightRig>
          </a:scene3d>
          <a:sp3d>
            <a:bevelT w="12700"/>
            <a:bevelB w="0"/>
          </a:sp3d>
        </p:spPr>
        <p:style>
          <a:lnRef idx="1">
            <a:schemeClr val="accent1"/>
          </a:lnRef>
          <a:fillRef idx="0">
            <a:schemeClr val="accent1"/>
          </a:fillRef>
          <a:effectRef idx="0">
            <a:schemeClr val="accent1"/>
          </a:effectRef>
          <a:fontRef idx="minor">
            <a:schemeClr val="tx1"/>
          </a:fontRef>
        </p:style>
      </p:cxnSp>
      <p:sp>
        <p:nvSpPr>
          <p:cNvPr id="8" name="Ellipse 7">
            <a:extLst>
              <a:ext uri="{FF2B5EF4-FFF2-40B4-BE49-F238E27FC236}">
                <a16:creationId xmlns:a16="http://schemas.microsoft.com/office/drawing/2014/main" xmlns="" id="{4E74FD22-1275-4765-AFF3-22744FA7BE6A}"/>
              </a:ext>
            </a:extLst>
          </p:cNvPr>
          <p:cNvSpPr/>
          <p:nvPr/>
        </p:nvSpPr>
        <p:spPr>
          <a:xfrm rot="237659">
            <a:off x="7314751" y="2748218"/>
            <a:ext cx="885948" cy="1296144"/>
          </a:xfrm>
          <a:prstGeom prst="ellipse">
            <a:avLst/>
          </a:prstGeom>
          <a:solidFill>
            <a:srgbClr val="CDC301"/>
          </a:solidFill>
          <a:ln>
            <a:solidFill>
              <a:srgbClr val="CDC301"/>
            </a:solidFill>
          </a:ln>
          <a:scene3d>
            <a:camera prst="isometricOffAxis1Left">
              <a:rot lat="1080000" lon="3600000" rev="0"/>
            </a:camera>
            <a:lightRig rig="threePt" dir="t"/>
          </a:scene3d>
          <a:sp3d extrusionH="6350" prstMaterial="plastic">
            <a:bevelT w="0"/>
            <a:extrusionClr>
              <a:srgbClr val="CDC301"/>
            </a:extrusionClr>
            <a:contourClr>
              <a:srgbClr val="CDC30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0" name="Gerader Verbinder 9">
            <a:extLst>
              <a:ext uri="{FF2B5EF4-FFF2-40B4-BE49-F238E27FC236}">
                <a16:creationId xmlns:a16="http://schemas.microsoft.com/office/drawing/2014/main" xmlns="" id="{B3A20503-8A4D-450A-9E6F-91D55511F458}"/>
              </a:ext>
            </a:extLst>
          </p:cNvPr>
          <p:cNvCxnSpPr>
            <a:cxnSpLocks/>
          </p:cNvCxnSpPr>
          <p:nvPr/>
        </p:nvCxnSpPr>
        <p:spPr>
          <a:xfrm>
            <a:off x="6012160" y="3425342"/>
            <a:ext cx="648072" cy="0"/>
          </a:xfrm>
          <a:prstGeom prst="line">
            <a:avLst/>
          </a:prstGeom>
          <a:ln w="79375">
            <a:solidFill>
              <a:srgbClr val="CDC301"/>
            </a:solidFill>
          </a:ln>
          <a:scene3d>
            <a:camera prst="orthographicFront"/>
            <a:lightRig rig="threePt" dir="t">
              <a:rot lat="0" lon="0" rev="6000000"/>
            </a:lightRig>
          </a:scene3d>
          <a:sp3d>
            <a:bevelT w="12700"/>
            <a:bevelB w="0"/>
          </a:sp3d>
        </p:spPr>
        <p:style>
          <a:lnRef idx="1">
            <a:schemeClr val="accent1"/>
          </a:lnRef>
          <a:fillRef idx="0">
            <a:schemeClr val="accent1"/>
          </a:fillRef>
          <a:effectRef idx="0">
            <a:schemeClr val="accent1"/>
          </a:effectRef>
          <a:fontRef idx="minor">
            <a:schemeClr val="tx1"/>
          </a:fontRef>
        </p:style>
      </p:cxnSp>
      <p:sp>
        <p:nvSpPr>
          <p:cNvPr id="13" name="Ellipse 12">
            <a:extLst>
              <a:ext uri="{FF2B5EF4-FFF2-40B4-BE49-F238E27FC236}">
                <a16:creationId xmlns:a16="http://schemas.microsoft.com/office/drawing/2014/main" xmlns="" id="{2F4E9FAD-E3E1-4E18-958C-6595D74DF92F}"/>
              </a:ext>
            </a:extLst>
          </p:cNvPr>
          <p:cNvSpPr/>
          <p:nvPr/>
        </p:nvSpPr>
        <p:spPr>
          <a:xfrm>
            <a:off x="7452320" y="2921286"/>
            <a:ext cx="72008" cy="68272"/>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a:extLst>
              <a:ext uri="{FF2B5EF4-FFF2-40B4-BE49-F238E27FC236}">
                <a16:creationId xmlns:a16="http://schemas.microsoft.com/office/drawing/2014/main" xmlns="" id="{96B67904-3BDB-4AD4-920E-89FE6B1D6CE9}"/>
              </a:ext>
            </a:extLst>
          </p:cNvPr>
          <p:cNvSpPr txBox="1"/>
          <p:nvPr/>
        </p:nvSpPr>
        <p:spPr>
          <a:xfrm>
            <a:off x="7106488" y="2708920"/>
            <a:ext cx="381836" cy="424732"/>
          </a:xfrm>
          <a:prstGeom prst="rect">
            <a:avLst/>
          </a:prstGeom>
          <a:noFill/>
        </p:spPr>
        <p:txBody>
          <a:bodyPr wrap="none" rtlCol="0">
            <a:spAutoFit/>
          </a:bodyPr>
          <a:lstStyle/>
          <a:p>
            <a:pPr>
              <a:lnSpc>
                <a:spcPct val="90000"/>
              </a:lnSpc>
              <a:spcBef>
                <a:spcPts val="1000"/>
              </a:spcBef>
              <a:buClr>
                <a:srgbClr val="CCCC00"/>
              </a:buClr>
              <a:buSzPct val="90000"/>
            </a:pPr>
            <a:r>
              <a:rPr lang="de-DE" sz="2400">
                <a:solidFill>
                  <a:srgbClr val="002060"/>
                </a:solidFill>
                <a:latin typeface="Arial Narrow" panose="020B0606020202030204" pitchFamily="34" charset="0"/>
              </a:rPr>
              <a:t>e</a:t>
            </a:r>
            <a:r>
              <a:rPr lang="en-US" sz="2400" baseline="30000">
                <a:solidFill>
                  <a:srgbClr val="002060"/>
                </a:solidFill>
                <a:latin typeface="Arial Narrow" panose="020B0606020202030204" pitchFamily="34" charset="0"/>
              </a:rPr>
              <a:t>-</a:t>
            </a:r>
            <a:endParaRPr lang="de-DE" sz="2400" baseline="30000">
              <a:solidFill>
                <a:srgbClr val="002060"/>
              </a:solidFill>
              <a:latin typeface="Arial Narrow" panose="020B0606020202030204" pitchFamily="34" charset="0"/>
            </a:endParaRPr>
          </a:p>
        </p:txBody>
      </p:sp>
      <p:sp>
        <p:nvSpPr>
          <p:cNvPr id="21" name="Textfeld 20">
            <a:extLst>
              <a:ext uri="{FF2B5EF4-FFF2-40B4-BE49-F238E27FC236}">
                <a16:creationId xmlns:a16="http://schemas.microsoft.com/office/drawing/2014/main" xmlns="" id="{DC511C13-9ABF-46F0-B5FF-AF0E68CFF256}"/>
              </a:ext>
            </a:extLst>
          </p:cNvPr>
          <p:cNvSpPr txBox="1"/>
          <p:nvPr/>
        </p:nvSpPr>
        <p:spPr>
          <a:xfrm>
            <a:off x="6566195" y="3348406"/>
            <a:ext cx="268022" cy="424732"/>
          </a:xfrm>
          <a:prstGeom prst="rect">
            <a:avLst/>
          </a:prstGeom>
          <a:noFill/>
        </p:spPr>
        <p:txBody>
          <a:bodyPr wrap="none" rtlCol="0">
            <a:spAutoFit/>
          </a:bodyPr>
          <a:lstStyle/>
          <a:p>
            <a:pPr>
              <a:lnSpc>
                <a:spcPct val="90000"/>
              </a:lnSpc>
              <a:spcBef>
                <a:spcPts val="1000"/>
              </a:spcBef>
              <a:buClr>
                <a:srgbClr val="CCCC00"/>
              </a:buClr>
              <a:buSzPct val="90000"/>
            </a:pPr>
            <a:r>
              <a:rPr lang="en-US" sz="2400">
                <a:solidFill>
                  <a:srgbClr val="002060"/>
                </a:solidFill>
                <a:latin typeface="Arial Narrow" panose="020B0606020202030204" pitchFamily="34" charset="0"/>
              </a:rPr>
              <a:t>-</a:t>
            </a:r>
            <a:endParaRPr lang="de-DE" sz="2400">
              <a:solidFill>
                <a:srgbClr val="002060"/>
              </a:solidFill>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xmlns="" id="{384F7AF9-861C-4940-BC72-0502A5A2D9EC}"/>
              </a:ext>
            </a:extLst>
          </p:cNvPr>
          <p:cNvCxnSpPr/>
          <p:nvPr/>
        </p:nvCxnSpPr>
        <p:spPr>
          <a:xfrm>
            <a:off x="6852758" y="4001406"/>
            <a:ext cx="953477" cy="0"/>
          </a:xfrm>
          <a:prstGeom prst="straightConnector1">
            <a:avLst/>
          </a:prstGeom>
          <a:ln w="22225">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xmlns="" id="{C203D7C0-2C94-4965-8B26-17E8CCAF4ED4}"/>
              </a:ext>
            </a:extLst>
          </p:cNvPr>
          <p:cNvSpPr txBox="1"/>
          <p:nvPr/>
        </p:nvSpPr>
        <p:spPr>
          <a:xfrm>
            <a:off x="7591654" y="3457633"/>
            <a:ext cx="332142" cy="424732"/>
          </a:xfrm>
          <a:prstGeom prst="rect">
            <a:avLst/>
          </a:prstGeom>
          <a:noFill/>
        </p:spPr>
        <p:txBody>
          <a:bodyPr wrap="none" rtlCol="0">
            <a:spAutoFit/>
          </a:bodyPr>
          <a:lstStyle/>
          <a:p>
            <a:pPr>
              <a:lnSpc>
                <a:spcPct val="90000"/>
              </a:lnSpc>
              <a:spcBef>
                <a:spcPts val="1000"/>
              </a:spcBef>
              <a:buClr>
                <a:srgbClr val="CCCC00"/>
              </a:buClr>
              <a:buSzPct val="90000"/>
            </a:pPr>
            <a:r>
              <a:rPr lang="en-US" sz="2400" dirty="0">
                <a:solidFill>
                  <a:srgbClr val="002060"/>
                </a:solidFill>
                <a:latin typeface="Arial Narrow" panose="020B0606020202030204" pitchFamily="34" charset="0"/>
              </a:rPr>
              <a:t>+</a:t>
            </a:r>
            <a:endParaRPr lang="de-DE" sz="2400" dirty="0">
              <a:solidFill>
                <a:srgbClr val="002060"/>
              </a:solidFill>
              <a:latin typeface="Arial Narrow" panose="020B0606020202030204" pitchFamily="34" charset="0"/>
            </a:endParaRPr>
          </a:p>
        </p:txBody>
      </p:sp>
    </p:spTree>
    <p:extLst>
      <p:ext uri="{BB962C8B-B14F-4D97-AF65-F5344CB8AC3E}">
        <p14:creationId xmlns:p14="http://schemas.microsoft.com/office/powerpoint/2010/main" val="8503689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2">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Starke Wechselwirkung</a:t>
            </a:r>
          </a:p>
        </p:txBody>
      </p:sp>
      <p:sp>
        <p:nvSpPr>
          <p:cNvPr id="8" name="Foliennummernplatzhalter 7"/>
          <p:cNvSpPr>
            <a:spLocks noGrp="1"/>
          </p:cNvSpPr>
          <p:nvPr>
            <p:ph type="sldNum" sz="quarter" idx="12"/>
          </p:nvPr>
        </p:nvSpPr>
        <p:spPr/>
        <p:txBody>
          <a:bodyPr/>
          <a:lstStyle/>
          <a:p>
            <a:fld id="{13EBA283-81CD-428D-9703-4AE41BDC50AA}" type="slidenum">
              <a:rPr lang="de-DE" smtClean="0"/>
              <a:pPr/>
              <a:t>18</a:t>
            </a:fld>
            <a:endParaRPr lang="de-DE"/>
          </a:p>
        </p:txBody>
      </p:sp>
      <p:sp>
        <p:nvSpPr>
          <p:cNvPr id="6" name="Textplatzhalter 5"/>
          <p:cNvSpPr>
            <a:spLocks noGrp="1"/>
          </p:cNvSpPr>
          <p:nvPr>
            <p:ph type="body" idx="1"/>
          </p:nvPr>
        </p:nvSpPr>
        <p:spPr>
          <a:xfrm>
            <a:off x="827584" y="1772816"/>
            <a:ext cx="7538988" cy="3956805"/>
          </a:xfrm>
        </p:spPr>
        <p:txBody>
          <a:bodyPr/>
          <a:lstStyle/>
          <a:p>
            <a:r>
              <a:rPr lang="de-DE" noProof="0" dirty="0"/>
              <a:t>Warum „halten“ die 8 Protonen im Sauerstoffkern zusammen, obwohl sie sich elektromagnetisch abstoßen? </a:t>
            </a:r>
          </a:p>
          <a:p>
            <a:endParaRPr lang="de-DE" noProof="0" dirty="0"/>
          </a:p>
          <a:p>
            <a:r>
              <a:rPr lang="de-DE" b="1" u="sng" dirty="0" smtClean="0"/>
              <a:t>Substruktur</a:t>
            </a:r>
            <a:r>
              <a:rPr lang="de-DE" b="1" u="sng" noProof="0" dirty="0" smtClean="0"/>
              <a:t>:</a:t>
            </a:r>
            <a:r>
              <a:rPr lang="de-DE" noProof="0" dirty="0" smtClean="0"/>
              <a:t> </a:t>
            </a:r>
            <a:r>
              <a:rPr lang="de-DE" noProof="0" dirty="0"/>
              <a:t/>
            </a:r>
            <a:br>
              <a:rPr lang="de-DE" noProof="0" dirty="0"/>
            </a:br>
            <a:r>
              <a:rPr lang="de-DE" noProof="0" dirty="0" smtClean="0"/>
              <a:t>Nukleonen bestehen</a:t>
            </a:r>
            <a:br>
              <a:rPr lang="de-DE" noProof="0" dirty="0" smtClean="0"/>
            </a:br>
            <a:r>
              <a:rPr lang="de-DE" noProof="0" dirty="0" smtClean="0"/>
              <a:t>aus Quarks, die „neue“</a:t>
            </a:r>
            <a:br>
              <a:rPr lang="de-DE" noProof="0" dirty="0" smtClean="0"/>
            </a:br>
            <a:r>
              <a:rPr lang="de-DE" noProof="0" dirty="0" smtClean="0"/>
              <a:t>starke Wechselwirkung</a:t>
            </a:r>
            <a:br>
              <a:rPr lang="de-DE" noProof="0" dirty="0" smtClean="0"/>
            </a:br>
            <a:r>
              <a:rPr lang="de-DE" noProof="0" dirty="0" smtClean="0"/>
              <a:t>spüren.</a:t>
            </a:r>
            <a:br>
              <a:rPr lang="de-DE" noProof="0" dirty="0" smtClean="0"/>
            </a:br>
            <a:r>
              <a:rPr lang="de-DE" dirty="0" smtClean="0"/>
              <a:t>Kernkraft geht auf diese</a:t>
            </a:r>
            <a:br>
              <a:rPr lang="de-DE" dirty="0" smtClean="0"/>
            </a:br>
            <a:r>
              <a:rPr lang="de-DE" dirty="0" smtClean="0"/>
              <a:t>Substruktur zurück</a:t>
            </a:r>
            <a:br>
              <a:rPr lang="de-DE" dirty="0" smtClean="0"/>
            </a:br>
            <a:r>
              <a:rPr lang="de-DE" dirty="0" smtClean="0"/>
              <a:t>(Ähnlich Molekül&lt;-&gt;Atom)</a:t>
            </a:r>
            <a:endParaRPr lang="de-DE" noProof="0" dirty="0" smtClean="0"/>
          </a:p>
          <a:p>
            <a:pPr marL="0" indent="0">
              <a:buNone/>
            </a:pPr>
            <a:r>
              <a:rPr lang="de-DE" noProof="0" dirty="0"/>
              <a:t/>
            </a:r>
            <a:br>
              <a:rPr lang="de-DE" noProof="0" dirty="0"/>
            </a:br>
            <a:endParaRPr lang="de-DE" noProof="0" dirty="0"/>
          </a:p>
        </p:txBody>
      </p:sp>
      <p:sp>
        <p:nvSpPr>
          <p:cNvPr id="5" name="Datumsplatzhalter 4"/>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55976" y="3196970"/>
            <a:ext cx="4651946" cy="3256366"/>
          </a:xfrm>
          <a:prstGeom prst="rect">
            <a:avLst/>
          </a:prstGeom>
          <a:ln>
            <a:noFill/>
          </a:ln>
        </p:spPr>
      </p:pic>
      <p:sp>
        <p:nvSpPr>
          <p:cNvPr id="13" name="Textplatzhalter 5"/>
          <p:cNvSpPr txBox="1">
            <a:spLocks/>
          </p:cNvSpPr>
          <p:nvPr/>
        </p:nvSpPr>
        <p:spPr>
          <a:xfrm>
            <a:off x="1000050" y="5199350"/>
            <a:ext cx="3394220" cy="799507"/>
          </a:xfrm>
          <a:prstGeom prst="rect">
            <a:avLst/>
          </a:prstGeom>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a:p>
          <a:p>
            <a:pPr marL="0" indent="0">
              <a:buNone/>
            </a:pPr>
            <a:endParaRPr lang="de-DE"/>
          </a:p>
        </p:txBody>
      </p:sp>
      <p:pic>
        <p:nvPicPr>
          <p:cNvPr id="21" name="Grafik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4535" y="677848"/>
            <a:ext cx="1246632" cy="649224"/>
          </a:xfrm>
          <a:prstGeom prst="rect">
            <a:avLst/>
          </a:prstGeom>
        </p:spPr>
      </p:pic>
      <p:sp>
        <p:nvSpPr>
          <p:cNvPr id="16" name="Textplatzhalter 5"/>
          <p:cNvSpPr txBox="1">
            <a:spLocks/>
          </p:cNvSpPr>
          <p:nvPr/>
        </p:nvSpPr>
        <p:spPr>
          <a:xfrm>
            <a:off x="965566" y="1704361"/>
            <a:ext cx="7134825" cy="16628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sz="2000">
              <a:solidFill>
                <a:srgbClr val="013476"/>
              </a:solidFill>
            </a:endParaRPr>
          </a:p>
          <a:p>
            <a:endParaRPr lang="de-DE" sz="2000">
              <a:solidFill>
                <a:srgbClr val="013476"/>
              </a:solidFill>
            </a:endParaRPr>
          </a:p>
          <a:p>
            <a:pPr marL="0" indent="0">
              <a:buNone/>
            </a:pPr>
            <a:r>
              <a:rPr lang="de-DE" sz="2000">
                <a:solidFill>
                  <a:srgbClr val="013476"/>
                </a:solidFill>
              </a:rPr>
              <a:t/>
            </a:r>
            <a:br>
              <a:rPr lang="de-DE" sz="2000">
                <a:solidFill>
                  <a:srgbClr val="013476"/>
                </a:solidFill>
              </a:rPr>
            </a:br>
            <a:r>
              <a:rPr lang="de-DE" sz="2000">
                <a:solidFill>
                  <a:srgbClr val="013476"/>
                </a:solidFill>
              </a:rPr>
              <a:t/>
            </a:r>
            <a:br>
              <a:rPr lang="de-DE" sz="2000">
                <a:solidFill>
                  <a:srgbClr val="013476"/>
                </a:solidFill>
              </a:rPr>
            </a:br>
            <a:endParaRPr lang="de-DE"/>
          </a:p>
        </p:txBody>
      </p:sp>
      <p:sp>
        <p:nvSpPr>
          <p:cNvPr id="12" name="Rechteck 11"/>
          <p:cNvSpPr/>
          <p:nvPr/>
        </p:nvSpPr>
        <p:spPr>
          <a:xfrm>
            <a:off x="7358542" y="2690230"/>
            <a:ext cx="2427313" cy="738664"/>
          </a:xfrm>
          <a:prstGeom prst="rect">
            <a:avLst/>
          </a:prstGeom>
        </p:spPr>
        <p:txBody>
          <a:bodyPr wrap="square">
            <a:spAutoFit/>
          </a:bodyPr>
          <a:lstStyle/>
          <a:p>
            <a:pPr lvl="0"/>
            <a:r>
              <a:rPr lang="de-DE" sz="1400" dirty="0">
                <a:solidFill>
                  <a:srgbClr val="013476"/>
                </a:solidFill>
                <a:latin typeface="Arial Narrow" panose="020B0606020202030204" pitchFamily="34" charset="0"/>
              </a:rPr>
              <a:t>Abstand der </a:t>
            </a:r>
            <a:r>
              <a:rPr lang="de-DE" sz="1400" dirty="0" smtClean="0">
                <a:solidFill>
                  <a:srgbClr val="013476"/>
                </a:solidFill>
                <a:latin typeface="Arial Narrow" panose="020B0606020202030204" pitchFamily="34" charset="0"/>
              </a:rPr>
              <a:t>Protonen </a:t>
            </a:r>
            <a:r>
              <a:rPr lang="de-DE" sz="1400" dirty="0">
                <a:solidFill>
                  <a:srgbClr val="013476"/>
                </a:solidFill>
                <a:latin typeface="Arial Narrow" panose="020B0606020202030204" pitchFamily="34" charset="0"/>
              </a:rPr>
              <a:t/>
            </a:r>
            <a:br>
              <a:rPr lang="de-DE" sz="1400" dirty="0">
                <a:solidFill>
                  <a:srgbClr val="013476"/>
                </a:solidFill>
                <a:latin typeface="Arial Narrow" panose="020B0606020202030204" pitchFamily="34" charset="0"/>
              </a:rPr>
            </a:br>
            <a:r>
              <a:rPr lang="de-DE" sz="1400" dirty="0">
                <a:solidFill>
                  <a:srgbClr val="013476"/>
                </a:solidFill>
                <a:latin typeface="Arial Narrow" panose="020B0606020202030204" pitchFamily="34" charset="0"/>
              </a:rPr>
              <a:t>zueinander ist r ~ 1 </a:t>
            </a:r>
            <a:r>
              <a:rPr lang="de-DE" sz="1400" dirty="0" err="1" smtClean="0">
                <a:solidFill>
                  <a:srgbClr val="013476"/>
                </a:solidFill>
                <a:latin typeface="Arial Narrow" panose="020B0606020202030204" pitchFamily="34" charset="0"/>
              </a:rPr>
              <a:t>fm</a:t>
            </a:r>
            <a:endParaRPr lang="de-DE" sz="1400" dirty="0" smtClean="0">
              <a:solidFill>
                <a:srgbClr val="013476"/>
              </a:solidFill>
              <a:latin typeface="Arial Narrow" panose="020B0606020202030204" pitchFamily="34" charset="0"/>
            </a:endParaRPr>
          </a:p>
          <a:p>
            <a:pPr lvl="0"/>
            <a:r>
              <a:rPr lang="de-DE" sz="1400" dirty="0" smtClean="0">
                <a:solidFill>
                  <a:srgbClr val="013476"/>
                </a:solidFill>
                <a:latin typeface="Arial Narrow" panose="020B0606020202030204" pitchFamily="34" charset="0"/>
                <a:sym typeface="Wingdings" panose="05000000000000000000" pitchFamily="2" charset="2"/>
              </a:rPr>
              <a:t>                                   </a:t>
            </a:r>
            <a:endParaRPr lang="de-DE" sz="1400" dirty="0">
              <a:solidFill>
                <a:srgbClr val="013476"/>
              </a:solidFill>
              <a:latin typeface="Arial Narrow" panose="020B0606020202030204" pitchFamily="34" charset="0"/>
            </a:endParaRPr>
          </a:p>
        </p:txBody>
      </p:sp>
      <p:sp>
        <p:nvSpPr>
          <p:cNvPr id="14" name="Rechteck 13"/>
          <p:cNvSpPr/>
          <p:nvPr/>
        </p:nvSpPr>
        <p:spPr>
          <a:xfrm>
            <a:off x="4711922" y="2646388"/>
            <a:ext cx="2098784" cy="954107"/>
          </a:xfrm>
          <a:prstGeom prst="rect">
            <a:avLst/>
          </a:prstGeom>
        </p:spPr>
        <p:txBody>
          <a:bodyPr wrap="square">
            <a:spAutoFit/>
          </a:bodyPr>
          <a:lstStyle/>
          <a:p>
            <a:pPr lvl="0"/>
            <a:r>
              <a:rPr lang="de-DE" sz="1400" dirty="0" smtClean="0">
                <a:solidFill>
                  <a:srgbClr val="013476"/>
                </a:solidFill>
                <a:latin typeface="Arial Narrow" panose="020B0606020202030204" pitchFamily="34" charset="0"/>
              </a:rPr>
              <a:t>Potenzielle Energie</a:t>
            </a:r>
            <a:br>
              <a:rPr lang="de-DE" sz="1400" dirty="0" smtClean="0">
                <a:solidFill>
                  <a:srgbClr val="013476"/>
                </a:solidFill>
                <a:latin typeface="Arial Narrow" panose="020B0606020202030204" pitchFamily="34" charset="0"/>
              </a:rPr>
            </a:br>
            <a:r>
              <a:rPr lang="de-DE" sz="1400" dirty="0" smtClean="0">
                <a:solidFill>
                  <a:srgbClr val="013476"/>
                </a:solidFill>
                <a:latin typeface="Arial Narrow" panose="020B0606020202030204" pitchFamily="34" charset="0"/>
              </a:rPr>
              <a:t>als Funktion des Abstands</a:t>
            </a:r>
            <a:br>
              <a:rPr lang="de-DE" sz="1400" dirty="0" smtClean="0">
                <a:solidFill>
                  <a:srgbClr val="013476"/>
                </a:solidFill>
                <a:latin typeface="Arial Narrow" panose="020B0606020202030204" pitchFamily="34" charset="0"/>
              </a:rPr>
            </a:br>
            <a:r>
              <a:rPr lang="de-DE" sz="1400" dirty="0" smtClean="0">
                <a:solidFill>
                  <a:srgbClr val="013476"/>
                </a:solidFill>
                <a:latin typeface="Arial Narrow" panose="020B0606020202030204" pitchFamily="34" charset="0"/>
              </a:rPr>
              <a:t>zweier Quarks </a:t>
            </a:r>
            <a:endParaRPr lang="de-DE" sz="1400" dirty="0" smtClean="0">
              <a:solidFill>
                <a:srgbClr val="013476"/>
              </a:solidFill>
              <a:latin typeface="Arial Narrow" panose="020B0606020202030204" pitchFamily="34" charset="0"/>
            </a:endParaRPr>
          </a:p>
          <a:p>
            <a:pPr lvl="0"/>
            <a:r>
              <a:rPr lang="de-DE" sz="1400" dirty="0" smtClean="0">
                <a:solidFill>
                  <a:srgbClr val="013476"/>
                </a:solidFill>
                <a:latin typeface="Arial Narrow" panose="020B0606020202030204" pitchFamily="34" charset="0"/>
                <a:sym typeface="Wingdings" panose="05000000000000000000" pitchFamily="2" charset="2"/>
              </a:rPr>
              <a:t>                                   </a:t>
            </a:r>
            <a:endParaRPr lang="de-DE" sz="1400" dirty="0">
              <a:solidFill>
                <a:srgbClr val="013476"/>
              </a:solidFill>
              <a:latin typeface="Arial Narrow" panose="020B0606020202030204" pitchFamily="34" charset="0"/>
            </a:endParaRPr>
          </a:p>
        </p:txBody>
      </p:sp>
    </p:spTree>
    <p:extLst>
      <p:ext uri="{BB962C8B-B14F-4D97-AF65-F5344CB8AC3E}">
        <p14:creationId xmlns:p14="http://schemas.microsoft.com/office/powerpoint/2010/main" val="35319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nodePh="1">
                                  <p:stCondLst>
                                    <p:cond delay="0"/>
                                  </p:stCondLst>
                                  <p:endCondLst>
                                    <p:cond evt="begin" delay="0">
                                      <p:tn val="11"/>
                                    </p:cond>
                                  </p:end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2" grpId="0"/>
      <p:bldP spid="1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20688"/>
            <a:ext cx="7526660" cy="862755"/>
          </a:xfrm>
        </p:spPr>
        <p:txBody>
          <a:bodyPr/>
          <a:lstStyle/>
          <a:p>
            <a:r>
              <a:rPr lang="de-DE" dirty="0"/>
              <a:t>Bindung von Nukleonen</a:t>
            </a:r>
            <a:endParaRPr lang="de-DE" noProof="0"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19</a:t>
            </a:fld>
            <a:endParaRPr lang="de-DE"/>
          </a:p>
        </p:txBody>
      </p:sp>
      <mc:AlternateContent xmlns:mc="http://schemas.openxmlformats.org/markup-compatibility/2006">
        <mc:Choice xmlns:a14="http://schemas.microsoft.com/office/drawing/2010/main" Requires="a14">
          <p:sp>
            <p:nvSpPr>
              <p:cNvPr id="6" name="Textplatzhalter 5"/>
              <p:cNvSpPr>
                <a:spLocks noGrp="1"/>
              </p:cNvSpPr>
              <p:nvPr>
                <p:ph type="body" idx="1"/>
              </p:nvPr>
            </p:nvSpPr>
            <p:spPr>
              <a:xfrm>
                <a:off x="971600" y="1268760"/>
                <a:ext cx="7538988" cy="3956805"/>
              </a:xfrm>
            </p:spPr>
            <p:txBody>
              <a:bodyPr/>
              <a:lstStyle/>
              <a:p>
                <a:r>
                  <a:rPr lang="de-DE" sz="2000" noProof="0" dirty="0"/>
                  <a:t>Zusammenhalt von Nukleonen analog zur Elektronenpaarbindung bei Atomen</a:t>
                </a:r>
              </a:p>
              <a:p>
                <a:pPr lvl="1"/>
                <a:r>
                  <a:rPr lang="de-DE" sz="1600" dirty="0"/>
                  <a:t>Kurze Abstände: Nukleonen im Kern „teilen“ sich kurzzeitig ein </a:t>
                </a:r>
                <a:r>
                  <a:rPr lang="de-DE" sz="1600" dirty="0" smtClean="0"/>
                  <a:t>Quark-Paar</a:t>
                </a:r>
                <a:br>
                  <a:rPr lang="de-DE" sz="1600" dirty="0" smtClean="0"/>
                </a:br>
                <a:r>
                  <a:rPr lang="de-DE" sz="1600" dirty="0" smtClean="0"/>
                  <a:t/>
                </a:r>
                <a:br>
                  <a:rPr lang="de-DE" sz="1600" dirty="0" smtClean="0"/>
                </a:br>
                <a:r>
                  <a:rPr lang="de-DE" sz="1600" dirty="0" smtClean="0"/>
                  <a:t/>
                </a:r>
                <a:br>
                  <a:rPr lang="de-DE" sz="1600" dirty="0" smtClean="0"/>
                </a:br>
                <a:r>
                  <a:rPr lang="de-DE" sz="1600" dirty="0" smtClean="0"/>
                  <a:t/>
                </a:r>
                <a:br>
                  <a:rPr lang="de-DE" sz="1600" dirty="0" smtClean="0"/>
                </a:br>
                <a:endParaRPr lang="de-DE" sz="1600" dirty="0" smtClean="0"/>
              </a:p>
              <a:p>
                <a:pPr lvl="1"/>
                <a:endParaRPr lang="de-DE" sz="1600" dirty="0"/>
              </a:p>
              <a:p>
                <a:pPr marL="355600" lvl="1" indent="0">
                  <a:buNone/>
                </a:pPr>
                <a:endParaRPr lang="de-DE" sz="1600" dirty="0" smtClean="0"/>
              </a:p>
              <a:p>
                <a:pPr marL="355600" lvl="1" indent="0">
                  <a:buNone/>
                </a:pPr>
                <a:endParaRPr lang="de-DE" sz="1600" dirty="0"/>
              </a:p>
              <a:p>
                <a:pPr lvl="1"/>
                <a:r>
                  <a:rPr lang="de-DE" sz="1600" dirty="0"/>
                  <a:t>Größere Abstände: Austausch von </a:t>
                </a:r>
                <a:r>
                  <a:rPr lang="de-DE" sz="1600" dirty="0" smtClean="0"/>
                  <a:t>„Pionen“ (geb</a:t>
                </a:r>
                <a:r>
                  <a:rPr lang="de-DE" sz="1600" dirty="0" smtClean="0"/>
                  <a:t>. </a:t>
                </a:r>
                <a14:m>
                  <m:oMath xmlns:m="http://schemas.openxmlformats.org/officeDocument/2006/math">
                    <m:r>
                      <m:rPr>
                        <m:sty m:val="p"/>
                      </m:rPr>
                      <a:rPr lang="en-US" sz="1600">
                        <a:solidFill>
                          <a:schemeClr val="tx1"/>
                        </a:solidFill>
                        <a:latin typeface="Cambria Math" panose="02040503050406030204" pitchFamily="18" charset="0"/>
                      </a:rPr>
                      <m:t>q</m:t>
                    </m:r>
                    <m:acc>
                      <m:accPr>
                        <m:chr m:val="̅"/>
                        <m:ctrlPr>
                          <a:rPr lang="en-US" sz="1600" i="1">
                            <a:solidFill>
                              <a:schemeClr val="tx1"/>
                            </a:solidFill>
                            <a:latin typeface="Cambria Math" panose="02040503050406030204" pitchFamily="18" charset="0"/>
                          </a:rPr>
                        </m:ctrlPr>
                      </m:accPr>
                      <m:e>
                        <m:r>
                          <m:rPr>
                            <m:sty m:val="p"/>
                          </m:rPr>
                          <a:rPr lang="en-US" sz="1600">
                            <a:solidFill>
                              <a:schemeClr val="tx1"/>
                            </a:solidFill>
                            <a:latin typeface="Cambria Math" panose="02040503050406030204" pitchFamily="18" charset="0"/>
                          </a:rPr>
                          <m:t>q</m:t>
                        </m:r>
                      </m:e>
                    </m:acc>
                  </m:oMath>
                </a14:m>
                <a:r>
                  <a:rPr lang="de-DE" sz="1600" dirty="0" smtClean="0"/>
                  <a:t> Zustände)</a:t>
                </a:r>
                <a:endParaRPr lang="de-DE" sz="1600" dirty="0"/>
              </a:p>
              <a:p>
                <a:pPr marL="0" indent="0">
                  <a:buNone/>
                </a:pPr>
                <a:endParaRPr lang="de-DE" noProof="0" dirty="0"/>
              </a:p>
            </p:txBody>
          </p:sp>
        </mc:Choice>
        <mc:Fallback>
          <p:sp>
            <p:nvSpPr>
              <p:cNvPr id="6" name="Textplatzhalter 5"/>
              <p:cNvSpPr>
                <a:spLocks noGrp="1" noRot="1" noChangeAspect="1" noMove="1" noResize="1" noEditPoints="1" noAdjustHandles="1" noChangeArrowheads="1" noChangeShapeType="1" noTextEdit="1"/>
              </p:cNvSpPr>
              <p:nvPr>
                <p:ph type="body" idx="1"/>
              </p:nvPr>
            </p:nvSpPr>
            <p:spPr>
              <a:xfrm>
                <a:off x="971600" y="1268760"/>
                <a:ext cx="7538988" cy="3956805"/>
              </a:xfrm>
              <a:blipFill rotWithShape="0">
                <a:blip r:embed="rId2"/>
                <a:stretch>
                  <a:fillRect l="-566" t="-1387"/>
                </a:stretch>
              </a:blipFill>
            </p:spPr>
            <p:txBody>
              <a:bodyPr/>
              <a:lstStyle/>
              <a:p>
                <a:r>
                  <a:rPr lang="de-DE">
                    <a:noFill/>
                  </a:rPr>
                  <a:t> </a:t>
                </a:r>
              </a:p>
            </p:txBody>
          </p:sp>
        </mc:Fallback>
      </mc:AlternateContent>
      <p:sp>
        <p:nvSpPr>
          <p:cNvPr id="4" name="Datumsplatzhalter 3"/>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pPr algn="ctr"/>
            <a:r>
              <a:rPr lang="de-DE" dirty="0"/>
              <a:t>Forschung trifft Schule - Lehrerfortbildung Teilchenphysik - Meißen</a:t>
            </a:r>
          </a:p>
        </p:txBody>
      </p:sp>
      <p:sp>
        <p:nvSpPr>
          <p:cNvPr id="21" name="Ellipse 20">
            <a:extLst>
              <a:ext uri="{FF2B5EF4-FFF2-40B4-BE49-F238E27FC236}">
                <a16:creationId xmlns:a16="http://schemas.microsoft.com/office/drawing/2014/main" xmlns="" id="{B13C2CA7-65AB-426C-B30F-666DF20ECE8C}"/>
              </a:ext>
            </a:extLst>
          </p:cNvPr>
          <p:cNvSpPr/>
          <p:nvPr/>
        </p:nvSpPr>
        <p:spPr>
          <a:xfrm>
            <a:off x="1696809" y="2204864"/>
            <a:ext cx="1575175" cy="1512168"/>
          </a:xfrm>
          <a:prstGeom prst="ellipse">
            <a:avLst/>
          </a:prstGeom>
          <a:noFill/>
          <a:ln w="34925">
            <a:solidFill>
              <a:srgbClr val="CDC30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a:extLst>
              <a:ext uri="{FF2B5EF4-FFF2-40B4-BE49-F238E27FC236}">
                <a16:creationId xmlns:a16="http://schemas.microsoft.com/office/drawing/2014/main" xmlns="" id="{F48DB47F-A8F5-4C27-9767-E1DF63FFC493}"/>
              </a:ext>
            </a:extLst>
          </p:cNvPr>
          <p:cNvSpPr/>
          <p:nvPr/>
        </p:nvSpPr>
        <p:spPr>
          <a:xfrm>
            <a:off x="2844440" y="2204864"/>
            <a:ext cx="1575175" cy="1512168"/>
          </a:xfrm>
          <a:prstGeom prst="ellipse">
            <a:avLst/>
          </a:prstGeom>
          <a:noFill/>
          <a:ln w="34925">
            <a:solidFill>
              <a:srgbClr val="CDC30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Ellipse 22">
            <a:extLst>
              <a:ext uri="{FF2B5EF4-FFF2-40B4-BE49-F238E27FC236}">
                <a16:creationId xmlns:a16="http://schemas.microsoft.com/office/drawing/2014/main" xmlns="" id="{CF00C4C9-1BE1-4337-82F7-FDC0809CEEA7}"/>
              </a:ext>
            </a:extLst>
          </p:cNvPr>
          <p:cNvSpPr/>
          <p:nvPr/>
        </p:nvSpPr>
        <p:spPr>
          <a:xfrm>
            <a:off x="3857049" y="2636912"/>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Ellipse 23">
            <a:extLst>
              <a:ext uri="{FF2B5EF4-FFF2-40B4-BE49-F238E27FC236}">
                <a16:creationId xmlns:a16="http://schemas.microsoft.com/office/drawing/2014/main" xmlns="" id="{1EE85083-A5E3-4559-AD2D-DC6F0FF1EB6F}"/>
              </a:ext>
            </a:extLst>
          </p:cNvPr>
          <p:cNvSpPr/>
          <p:nvPr/>
        </p:nvSpPr>
        <p:spPr>
          <a:xfrm>
            <a:off x="3627527" y="3297254"/>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Ellipse 24">
            <a:extLst>
              <a:ext uri="{FF2B5EF4-FFF2-40B4-BE49-F238E27FC236}">
                <a16:creationId xmlns:a16="http://schemas.microsoft.com/office/drawing/2014/main" xmlns="" id="{39116B5F-BC12-408C-8CED-FDEAF68F7538}"/>
              </a:ext>
            </a:extLst>
          </p:cNvPr>
          <p:cNvSpPr/>
          <p:nvPr/>
        </p:nvSpPr>
        <p:spPr>
          <a:xfrm>
            <a:off x="3064961" y="2729367"/>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Ellipse 25">
            <a:extLst>
              <a:ext uri="{FF2B5EF4-FFF2-40B4-BE49-F238E27FC236}">
                <a16:creationId xmlns:a16="http://schemas.microsoft.com/office/drawing/2014/main" xmlns="" id="{F4D34C48-1F62-4CC1-A2ED-9031AE5F6C7C}"/>
              </a:ext>
            </a:extLst>
          </p:cNvPr>
          <p:cNvSpPr/>
          <p:nvPr/>
        </p:nvSpPr>
        <p:spPr>
          <a:xfrm>
            <a:off x="2268376" y="3212976"/>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7" name="Ellipse 26">
            <a:extLst>
              <a:ext uri="{FF2B5EF4-FFF2-40B4-BE49-F238E27FC236}">
                <a16:creationId xmlns:a16="http://schemas.microsoft.com/office/drawing/2014/main" xmlns="" id="{06D4D64E-90B5-414E-8D02-3B6D66ACF336}"/>
              </a:ext>
            </a:extLst>
          </p:cNvPr>
          <p:cNvSpPr/>
          <p:nvPr/>
        </p:nvSpPr>
        <p:spPr>
          <a:xfrm>
            <a:off x="3041830" y="3212976"/>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8" name="Ellipse 27">
            <a:extLst>
              <a:ext uri="{FF2B5EF4-FFF2-40B4-BE49-F238E27FC236}">
                <a16:creationId xmlns:a16="http://schemas.microsoft.com/office/drawing/2014/main" xmlns="" id="{C344CB4F-5EC8-4731-BB08-0B8B28057020}"/>
              </a:ext>
            </a:extLst>
          </p:cNvPr>
          <p:cNvSpPr/>
          <p:nvPr/>
        </p:nvSpPr>
        <p:spPr>
          <a:xfrm>
            <a:off x="2268403" y="2463936"/>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9" name="Ellipse 28">
            <a:extLst>
              <a:ext uri="{FF2B5EF4-FFF2-40B4-BE49-F238E27FC236}">
                <a16:creationId xmlns:a16="http://schemas.microsoft.com/office/drawing/2014/main" xmlns="" id="{26790FA2-779F-4C4C-9958-FFB9273A4F40}"/>
              </a:ext>
            </a:extLst>
          </p:cNvPr>
          <p:cNvSpPr/>
          <p:nvPr/>
        </p:nvSpPr>
        <p:spPr>
          <a:xfrm>
            <a:off x="1340641" y="3513278"/>
            <a:ext cx="63007" cy="59738"/>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30" name="Textfeld 29">
            <a:extLst>
              <a:ext uri="{FF2B5EF4-FFF2-40B4-BE49-F238E27FC236}">
                <a16:creationId xmlns:a16="http://schemas.microsoft.com/office/drawing/2014/main" xmlns="" id="{5FBBD284-FCC2-40DD-8B7E-E1FC6D0E8BAB}"/>
              </a:ext>
            </a:extLst>
          </p:cNvPr>
          <p:cNvSpPr txBox="1"/>
          <p:nvPr/>
        </p:nvSpPr>
        <p:spPr>
          <a:xfrm>
            <a:off x="725467" y="3430800"/>
            <a:ext cx="792087" cy="286232"/>
          </a:xfrm>
          <a:prstGeom prst="rect">
            <a:avLst/>
          </a:prstGeom>
          <a:noFill/>
        </p:spPr>
        <p:txBody>
          <a:bodyPr wrap="square" rtlCol="0">
            <a:spAutoFit/>
          </a:bodyPr>
          <a:lstStyle/>
          <a:p>
            <a:pPr>
              <a:lnSpc>
                <a:spcPct val="90000"/>
              </a:lnSpc>
              <a:spcBef>
                <a:spcPts val="1000"/>
              </a:spcBef>
              <a:buClr>
                <a:srgbClr val="CCCC00"/>
              </a:buClr>
              <a:buSzPct val="90000"/>
            </a:pPr>
            <a:r>
              <a:rPr lang="en-US" sz="1400" dirty="0">
                <a:solidFill>
                  <a:srgbClr val="013476"/>
                </a:solidFill>
                <a:latin typeface="Arial" panose="020B0604020202020204" pitchFamily="34" charset="0"/>
                <a:cs typeface="Arial" panose="020B0604020202020204" pitchFamily="34" charset="0"/>
              </a:rPr>
              <a:t>Quark</a:t>
            </a:r>
            <a:endParaRPr lang="de-DE" sz="1400" dirty="0">
              <a:solidFill>
                <a:srgbClr val="013476"/>
              </a:solidFill>
              <a:latin typeface="Arial" panose="020B0604020202020204" pitchFamily="34" charset="0"/>
              <a:cs typeface="Arial" panose="020B0604020202020204" pitchFamily="34" charset="0"/>
            </a:endParaRPr>
          </a:p>
        </p:txBody>
      </p:sp>
      <p:sp>
        <p:nvSpPr>
          <p:cNvPr id="31" name="Textfeld 30">
            <a:extLst>
              <a:ext uri="{FF2B5EF4-FFF2-40B4-BE49-F238E27FC236}">
                <a16:creationId xmlns:a16="http://schemas.microsoft.com/office/drawing/2014/main" xmlns="" id="{595A76C1-822F-4B5D-A4CB-E5861E57237D}"/>
              </a:ext>
            </a:extLst>
          </p:cNvPr>
          <p:cNvSpPr txBox="1"/>
          <p:nvPr/>
        </p:nvSpPr>
        <p:spPr>
          <a:xfrm>
            <a:off x="899592" y="2473004"/>
            <a:ext cx="918057" cy="286232"/>
          </a:xfrm>
          <a:prstGeom prst="rect">
            <a:avLst/>
          </a:prstGeom>
          <a:noFill/>
        </p:spPr>
        <p:txBody>
          <a:bodyPr wrap="square" rtlCol="0">
            <a:spAutoFit/>
          </a:bodyPr>
          <a:lstStyle/>
          <a:p>
            <a:pPr>
              <a:lnSpc>
                <a:spcPct val="90000"/>
              </a:lnSpc>
              <a:spcBef>
                <a:spcPts val="1000"/>
              </a:spcBef>
              <a:buClr>
                <a:srgbClr val="CCCC00"/>
              </a:buClr>
              <a:buSzPct val="90000"/>
            </a:pPr>
            <a:r>
              <a:rPr lang="en-US" sz="1400" dirty="0" err="1">
                <a:solidFill>
                  <a:srgbClr val="013476"/>
                </a:solidFill>
                <a:latin typeface="Arial" panose="020B0604020202020204" pitchFamily="34" charset="0"/>
                <a:cs typeface="Arial" panose="020B0604020202020204" pitchFamily="34" charset="0"/>
              </a:rPr>
              <a:t>Nukleon</a:t>
            </a:r>
            <a:endParaRPr lang="de-DE" sz="1400" dirty="0">
              <a:solidFill>
                <a:srgbClr val="013476"/>
              </a:solidFill>
              <a:latin typeface="Arial" panose="020B0604020202020204" pitchFamily="34" charset="0"/>
              <a:cs typeface="Arial" panose="020B0604020202020204" pitchFamily="34" charset="0"/>
            </a:endParaRPr>
          </a:p>
        </p:txBody>
      </p:sp>
      <p:sp>
        <p:nvSpPr>
          <p:cNvPr id="32" name="Textfeld 31">
            <a:extLst>
              <a:ext uri="{FF2B5EF4-FFF2-40B4-BE49-F238E27FC236}">
                <a16:creationId xmlns:a16="http://schemas.microsoft.com/office/drawing/2014/main" xmlns="" id="{711F9C86-ABED-40E7-9B8C-0132A284ABE8}"/>
              </a:ext>
            </a:extLst>
          </p:cNvPr>
          <p:cNvSpPr txBox="1"/>
          <p:nvPr/>
        </p:nvSpPr>
        <p:spPr>
          <a:xfrm>
            <a:off x="4238536" y="3402168"/>
            <a:ext cx="854424" cy="286232"/>
          </a:xfrm>
          <a:prstGeom prst="rect">
            <a:avLst/>
          </a:prstGeom>
          <a:noFill/>
        </p:spPr>
        <p:txBody>
          <a:bodyPr wrap="square" rtlCol="0">
            <a:spAutoFit/>
          </a:bodyPr>
          <a:lstStyle/>
          <a:p>
            <a:pPr>
              <a:lnSpc>
                <a:spcPct val="90000"/>
              </a:lnSpc>
              <a:spcBef>
                <a:spcPts val="1000"/>
              </a:spcBef>
              <a:buClr>
                <a:srgbClr val="CCCC00"/>
              </a:buClr>
              <a:buSzPct val="90000"/>
            </a:pPr>
            <a:r>
              <a:rPr lang="en-US" sz="1400" dirty="0" err="1">
                <a:solidFill>
                  <a:srgbClr val="013476"/>
                </a:solidFill>
                <a:latin typeface="Arial" panose="020B0604020202020204" pitchFamily="34" charset="0"/>
                <a:cs typeface="Arial" panose="020B0604020202020204" pitchFamily="34" charset="0"/>
              </a:rPr>
              <a:t>Nukleon</a:t>
            </a:r>
            <a:endParaRPr lang="de-DE" sz="1400" dirty="0">
              <a:solidFill>
                <a:srgbClr val="013476"/>
              </a:solidFill>
              <a:latin typeface="Arial" panose="020B0604020202020204" pitchFamily="34" charset="0"/>
              <a:cs typeface="Arial" panose="020B0604020202020204" pitchFamily="34" charset="0"/>
            </a:endParaRPr>
          </a:p>
        </p:txBody>
      </p:sp>
      <p:sp>
        <p:nvSpPr>
          <p:cNvPr id="33" name="Line 7">
            <a:extLst>
              <a:ext uri="{FF2B5EF4-FFF2-40B4-BE49-F238E27FC236}">
                <a16:creationId xmlns:a16="http://schemas.microsoft.com/office/drawing/2014/main" xmlns="" id="{E40C4BF8-E278-4692-9AA7-8805E3279578}"/>
              </a:ext>
            </a:extLst>
          </p:cNvPr>
          <p:cNvSpPr>
            <a:spLocks noChangeShapeType="1"/>
          </p:cNvSpPr>
          <p:nvPr/>
        </p:nvSpPr>
        <p:spPr bwMode="auto">
          <a:xfrm>
            <a:off x="5643751" y="2420888"/>
            <a:ext cx="1026968"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4" name="Line 8">
            <a:extLst>
              <a:ext uri="{FF2B5EF4-FFF2-40B4-BE49-F238E27FC236}">
                <a16:creationId xmlns:a16="http://schemas.microsoft.com/office/drawing/2014/main" xmlns="" id="{0D219FB4-1EFC-412C-857B-E8CB63686336}"/>
              </a:ext>
            </a:extLst>
          </p:cNvPr>
          <p:cNvSpPr>
            <a:spLocks noChangeShapeType="1"/>
          </p:cNvSpPr>
          <p:nvPr/>
        </p:nvSpPr>
        <p:spPr bwMode="auto">
          <a:xfrm>
            <a:off x="5643751" y="2420888"/>
            <a:ext cx="1882775"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nvGrpSpPr>
          <p:cNvPr id="35" name="Group 6">
            <a:extLst>
              <a:ext uri="{FF2B5EF4-FFF2-40B4-BE49-F238E27FC236}">
                <a16:creationId xmlns:a16="http://schemas.microsoft.com/office/drawing/2014/main" xmlns="" id="{3CA888D4-22E5-4C03-B8B1-ECFFE515B64B}"/>
              </a:ext>
            </a:extLst>
          </p:cNvPr>
          <p:cNvGrpSpPr>
            <a:grpSpLocks/>
          </p:cNvGrpSpPr>
          <p:nvPr/>
        </p:nvGrpSpPr>
        <p:grpSpPr bwMode="auto">
          <a:xfrm>
            <a:off x="5643751" y="2564904"/>
            <a:ext cx="1882775" cy="0"/>
            <a:chOff x="1392" y="1488"/>
            <a:chExt cx="1584" cy="0"/>
          </a:xfrm>
        </p:grpSpPr>
        <p:sp>
          <p:nvSpPr>
            <p:cNvPr id="36" name="Line 7">
              <a:extLst>
                <a:ext uri="{FF2B5EF4-FFF2-40B4-BE49-F238E27FC236}">
                  <a16:creationId xmlns:a16="http://schemas.microsoft.com/office/drawing/2014/main" xmlns="" id="{5DF2181B-1529-4E3B-9FF7-E3BF0874E747}"/>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37" name="Line 8">
              <a:extLst>
                <a:ext uri="{FF2B5EF4-FFF2-40B4-BE49-F238E27FC236}">
                  <a16:creationId xmlns:a16="http://schemas.microsoft.com/office/drawing/2014/main" xmlns="" id="{173AAA89-B341-4348-BA0C-D1B7BB629C16}"/>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38" name="Group 6">
            <a:extLst>
              <a:ext uri="{FF2B5EF4-FFF2-40B4-BE49-F238E27FC236}">
                <a16:creationId xmlns:a16="http://schemas.microsoft.com/office/drawing/2014/main" xmlns="" id="{DA5BCD3C-F275-4ACC-9184-28D94B8ADBB1}"/>
              </a:ext>
            </a:extLst>
          </p:cNvPr>
          <p:cNvGrpSpPr>
            <a:grpSpLocks/>
          </p:cNvGrpSpPr>
          <p:nvPr/>
        </p:nvGrpSpPr>
        <p:grpSpPr bwMode="auto">
          <a:xfrm>
            <a:off x="5652120" y="3284984"/>
            <a:ext cx="1882775" cy="0"/>
            <a:chOff x="1392" y="1488"/>
            <a:chExt cx="1584" cy="0"/>
          </a:xfrm>
        </p:grpSpPr>
        <p:sp>
          <p:nvSpPr>
            <p:cNvPr id="39" name="Line 7">
              <a:extLst>
                <a:ext uri="{FF2B5EF4-FFF2-40B4-BE49-F238E27FC236}">
                  <a16:creationId xmlns:a16="http://schemas.microsoft.com/office/drawing/2014/main" xmlns="" id="{917EFAAB-934F-4608-ABE7-94EAD78AAB34}"/>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0" name="Line 8">
              <a:extLst>
                <a:ext uri="{FF2B5EF4-FFF2-40B4-BE49-F238E27FC236}">
                  <a16:creationId xmlns:a16="http://schemas.microsoft.com/office/drawing/2014/main" xmlns="" id="{38D497C3-50BD-4694-A827-9254A2FF38C3}"/>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41" name="Group 6">
            <a:extLst>
              <a:ext uri="{FF2B5EF4-FFF2-40B4-BE49-F238E27FC236}">
                <a16:creationId xmlns:a16="http://schemas.microsoft.com/office/drawing/2014/main" xmlns="" id="{44B1DCC2-9B35-4693-8550-C1F96BD1910E}"/>
              </a:ext>
            </a:extLst>
          </p:cNvPr>
          <p:cNvGrpSpPr>
            <a:grpSpLocks/>
          </p:cNvGrpSpPr>
          <p:nvPr/>
        </p:nvGrpSpPr>
        <p:grpSpPr bwMode="auto">
          <a:xfrm>
            <a:off x="5652120" y="3429000"/>
            <a:ext cx="1882775" cy="0"/>
            <a:chOff x="1392" y="1488"/>
            <a:chExt cx="1584" cy="0"/>
          </a:xfrm>
        </p:grpSpPr>
        <p:sp>
          <p:nvSpPr>
            <p:cNvPr id="42" name="Line 7">
              <a:extLst>
                <a:ext uri="{FF2B5EF4-FFF2-40B4-BE49-F238E27FC236}">
                  <a16:creationId xmlns:a16="http://schemas.microsoft.com/office/drawing/2014/main" xmlns="" id="{9A9F6B02-90A1-4BE6-A6DA-4AC5407E9416}"/>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43" name="Line 8">
              <a:extLst>
                <a:ext uri="{FF2B5EF4-FFF2-40B4-BE49-F238E27FC236}">
                  <a16:creationId xmlns:a16="http://schemas.microsoft.com/office/drawing/2014/main" xmlns="" id="{A163144F-0761-4C81-A577-390D27E62143}"/>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44" name="Freihandform: Form 18">
            <a:extLst>
              <a:ext uri="{FF2B5EF4-FFF2-40B4-BE49-F238E27FC236}">
                <a16:creationId xmlns:a16="http://schemas.microsoft.com/office/drawing/2014/main" xmlns="" id="{8D725307-2C1C-4FAA-9241-C125875B3449}"/>
              </a:ext>
            </a:extLst>
          </p:cNvPr>
          <p:cNvSpPr/>
          <p:nvPr/>
        </p:nvSpPr>
        <p:spPr>
          <a:xfrm rot="198653">
            <a:off x="5677348" y="2762683"/>
            <a:ext cx="1872641" cy="376021"/>
          </a:xfrm>
          <a:custGeom>
            <a:avLst/>
            <a:gdLst>
              <a:gd name="connsiteX0" fmla="*/ 0 w 1872641"/>
              <a:gd name="connsiteY0" fmla="*/ 19029 h 376021"/>
              <a:gd name="connsiteX1" fmla="*/ 695195 w 1872641"/>
              <a:gd name="connsiteY1" fmla="*/ 31555 h 376021"/>
              <a:gd name="connsiteX2" fmla="*/ 1158658 w 1872641"/>
              <a:gd name="connsiteY2" fmla="*/ 313391 h 376021"/>
              <a:gd name="connsiteX3" fmla="*/ 1872641 w 1872641"/>
              <a:gd name="connsiteY3" fmla="*/ 376021 h 376021"/>
              <a:gd name="connsiteX4" fmla="*/ 1872641 w 1872641"/>
              <a:gd name="connsiteY4" fmla="*/ 376021 h 376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2641" h="376021">
                <a:moveTo>
                  <a:pt x="0" y="19029"/>
                </a:moveTo>
                <a:cubicBezTo>
                  <a:pt x="251042" y="762"/>
                  <a:pt x="502085" y="-17505"/>
                  <a:pt x="695195" y="31555"/>
                </a:cubicBezTo>
                <a:cubicBezTo>
                  <a:pt x="888305" y="80615"/>
                  <a:pt x="962417" y="255980"/>
                  <a:pt x="1158658" y="313391"/>
                </a:cubicBezTo>
                <a:cubicBezTo>
                  <a:pt x="1354899" y="370802"/>
                  <a:pt x="1872641" y="376021"/>
                  <a:pt x="1872641" y="376021"/>
                </a:cubicBezTo>
                <a:lnTo>
                  <a:pt x="1872641" y="376021"/>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5" name="Freihandform: Form 19">
            <a:extLst>
              <a:ext uri="{FF2B5EF4-FFF2-40B4-BE49-F238E27FC236}">
                <a16:creationId xmlns:a16="http://schemas.microsoft.com/office/drawing/2014/main" xmlns="" id="{CD349AA8-BE3A-44C3-B890-DA4C578504A7}"/>
              </a:ext>
            </a:extLst>
          </p:cNvPr>
          <p:cNvSpPr/>
          <p:nvPr/>
        </p:nvSpPr>
        <p:spPr>
          <a:xfrm flipV="1">
            <a:off x="5643789" y="2706691"/>
            <a:ext cx="1872641" cy="434277"/>
          </a:xfrm>
          <a:custGeom>
            <a:avLst/>
            <a:gdLst>
              <a:gd name="connsiteX0" fmla="*/ 0 w 1872641"/>
              <a:gd name="connsiteY0" fmla="*/ 19029 h 376021"/>
              <a:gd name="connsiteX1" fmla="*/ 695195 w 1872641"/>
              <a:gd name="connsiteY1" fmla="*/ 31555 h 376021"/>
              <a:gd name="connsiteX2" fmla="*/ 1158658 w 1872641"/>
              <a:gd name="connsiteY2" fmla="*/ 313391 h 376021"/>
              <a:gd name="connsiteX3" fmla="*/ 1872641 w 1872641"/>
              <a:gd name="connsiteY3" fmla="*/ 376021 h 376021"/>
              <a:gd name="connsiteX4" fmla="*/ 1872641 w 1872641"/>
              <a:gd name="connsiteY4" fmla="*/ 376021 h 376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72641" h="376021">
                <a:moveTo>
                  <a:pt x="0" y="19029"/>
                </a:moveTo>
                <a:cubicBezTo>
                  <a:pt x="251042" y="762"/>
                  <a:pt x="502085" y="-17505"/>
                  <a:pt x="695195" y="31555"/>
                </a:cubicBezTo>
                <a:cubicBezTo>
                  <a:pt x="888305" y="80615"/>
                  <a:pt x="962417" y="255980"/>
                  <a:pt x="1158658" y="313391"/>
                </a:cubicBezTo>
                <a:cubicBezTo>
                  <a:pt x="1354899" y="370802"/>
                  <a:pt x="1872641" y="376021"/>
                  <a:pt x="1872641" y="376021"/>
                </a:cubicBezTo>
                <a:lnTo>
                  <a:pt x="1872641" y="376021"/>
                </a:ln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46" name="Gleichschenkliges Dreieck 45">
            <a:extLst>
              <a:ext uri="{FF2B5EF4-FFF2-40B4-BE49-F238E27FC236}">
                <a16:creationId xmlns:a16="http://schemas.microsoft.com/office/drawing/2014/main" xmlns="" id="{858648A5-4995-4960-AA92-778AC00BA27F}"/>
              </a:ext>
            </a:extLst>
          </p:cNvPr>
          <p:cNvSpPr/>
          <p:nvPr/>
        </p:nvSpPr>
        <p:spPr>
          <a:xfrm rot="5824100">
            <a:off x="6147807" y="2706691"/>
            <a:ext cx="72008" cy="7423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47" name="Gleichschenkliges Dreieck 46">
            <a:extLst>
              <a:ext uri="{FF2B5EF4-FFF2-40B4-BE49-F238E27FC236}">
                <a16:creationId xmlns:a16="http://schemas.microsoft.com/office/drawing/2014/main" xmlns="" id="{85F4C4C5-75A3-44BA-90DB-0030E6D90BF0}"/>
              </a:ext>
            </a:extLst>
          </p:cNvPr>
          <p:cNvSpPr/>
          <p:nvPr/>
        </p:nvSpPr>
        <p:spPr>
          <a:xfrm rot="4238434">
            <a:off x="6189074" y="3099446"/>
            <a:ext cx="72008" cy="7423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grpSp>
        <p:nvGrpSpPr>
          <p:cNvPr id="48" name="Group 6">
            <a:extLst>
              <a:ext uri="{FF2B5EF4-FFF2-40B4-BE49-F238E27FC236}">
                <a16:creationId xmlns:a16="http://schemas.microsoft.com/office/drawing/2014/main" xmlns="" id="{67726BCA-6741-40CC-B055-A5FE83C2C0F6}"/>
              </a:ext>
            </a:extLst>
          </p:cNvPr>
          <p:cNvGrpSpPr>
            <a:grpSpLocks/>
          </p:cNvGrpSpPr>
          <p:nvPr/>
        </p:nvGrpSpPr>
        <p:grpSpPr bwMode="auto">
          <a:xfrm>
            <a:off x="5940152" y="4497232"/>
            <a:ext cx="1882775" cy="0"/>
            <a:chOff x="1392" y="1488"/>
            <a:chExt cx="1584" cy="0"/>
          </a:xfrm>
        </p:grpSpPr>
        <p:sp>
          <p:nvSpPr>
            <p:cNvPr id="49" name="Line 7">
              <a:extLst>
                <a:ext uri="{FF2B5EF4-FFF2-40B4-BE49-F238E27FC236}">
                  <a16:creationId xmlns:a16="http://schemas.microsoft.com/office/drawing/2014/main" xmlns="" id="{F45BA488-3735-4AB9-ABF5-3A21E9F78571}"/>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0" name="Line 8">
              <a:extLst>
                <a:ext uri="{FF2B5EF4-FFF2-40B4-BE49-F238E27FC236}">
                  <a16:creationId xmlns:a16="http://schemas.microsoft.com/office/drawing/2014/main" xmlns="" id="{B12D5660-58B1-445D-BB2B-C3AC1C751A58}"/>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51" name="Group 6">
            <a:extLst>
              <a:ext uri="{FF2B5EF4-FFF2-40B4-BE49-F238E27FC236}">
                <a16:creationId xmlns:a16="http://schemas.microsoft.com/office/drawing/2014/main" xmlns="" id="{E8F94FCC-CE08-4409-AEB8-92769207A02E}"/>
              </a:ext>
            </a:extLst>
          </p:cNvPr>
          <p:cNvGrpSpPr>
            <a:grpSpLocks/>
          </p:cNvGrpSpPr>
          <p:nvPr/>
        </p:nvGrpSpPr>
        <p:grpSpPr bwMode="auto">
          <a:xfrm>
            <a:off x="5930888" y="6381328"/>
            <a:ext cx="1882775" cy="0"/>
            <a:chOff x="1392" y="1488"/>
            <a:chExt cx="1584" cy="0"/>
          </a:xfrm>
        </p:grpSpPr>
        <p:sp>
          <p:nvSpPr>
            <p:cNvPr id="52" name="Line 7">
              <a:extLst>
                <a:ext uri="{FF2B5EF4-FFF2-40B4-BE49-F238E27FC236}">
                  <a16:creationId xmlns:a16="http://schemas.microsoft.com/office/drawing/2014/main" xmlns="" id="{3C86F7B0-C14B-44D5-B84D-7A70B5FDEB04}"/>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3" name="Line 8">
              <a:extLst>
                <a:ext uri="{FF2B5EF4-FFF2-40B4-BE49-F238E27FC236}">
                  <a16:creationId xmlns:a16="http://schemas.microsoft.com/office/drawing/2014/main" xmlns="" id="{604501E6-A224-4737-87BD-9504B6695F2F}"/>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54" name="Group 6">
            <a:extLst>
              <a:ext uri="{FF2B5EF4-FFF2-40B4-BE49-F238E27FC236}">
                <a16:creationId xmlns:a16="http://schemas.microsoft.com/office/drawing/2014/main" xmlns="" id="{0FDBCF12-3CBF-4CE0-8D2D-6F4A410D00E0}"/>
              </a:ext>
            </a:extLst>
          </p:cNvPr>
          <p:cNvGrpSpPr>
            <a:grpSpLocks/>
          </p:cNvGrpSpPr>
          <p:nvPr/>
        </p:nvGrpSpPr>
        <p:grpSpPr bwMode="auto">
          <a:xfrm>
            <a:off x="5930888" y="6237312"/>
            <a:ext cx="1882775" cy="0"/>
            <a:chOff x="1392" y="1488"/>
            <a:chExt cx="1584" cy="0"/>
          </a:xfrm>
        </p:grpSpPr>
        <p:sp>
          <p:nvSpPr>
            <p:cNvPr id="55" name="Line 7">
              <a:extLst>
                <a:ext uri="{FF2B5EF4-FFF2-40B4-BE49-F238E27FC236}">
                  <a16:creationId xmlns:a16="http://schemas.microsoft.com/office/drawing/2014/main" xmlns="" id="{10687313-B898-4DEC-89D4-7B1158AFFE8B}"/>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56" name="Line 8">
              <a:extLst>
                <a:ext uri="{FF2B5EF4-FFF2-40B4-BE49-F238E27FC236}">
                  <a16:creationId xmlns:a16="http://schemas.microsoft.com/office/drawing/2014/main" xmlns="" id="{4F18E4D3-0EA6-4381-817A-4BFAA01633AE}"/>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57" name="Freihandform: Form 49">
            <a:extLst>
              <a:ext uri="{FF2B5EF4-FFF2-40B4-BE49-F238E27FC236}">
                <a16:creationId xmlns:a16="http://schemas.microsoft.com/office/drawing/2014/main" xmlns="" id="{5E07EEBB-D3DA-48E3-AD80-8DEFD611E523}"/>
              </a:ext>
            </a:extLst>
          </p:cNvPr>
          <p:cNvSpPr/>
          <p:nvPr/>
        </p:nvSpPr>
        <p:spPr>
          <a:xfrm rot="198653">
            <a:off x="5917904" y="4601193"/>
            <a:ext cx="1927100" cy="1418834"/>
          </a:xfrm>
          <a:custGeom>
            <a:avLst/>
            <a:gdLst>
              <a:gd name="connsiteX0" fmla="*/ 0 w 1872641"/>
              <a:gd name="connsiteY0" fmla="*/ 19029 h 376021"/>
              <a:gd name="connsiteX1" fmla="*/ 695195 w 1872641"/>
              <a:gd name="connsiteY1" fmla="*/ 31555 h 376021"/>
              <a:gd name="connsiteX2" fmla="*/ 1158658 w 1872641"/>
              <a:gd name="connsiteY2" fmla="*/ 313391 h 376021"/>
              <a:gd name="connsiteX3" fmla="*/ 1872641 w 1872641"/>
              <a:gd name="connsiteY3" fmla="*/ 376021 h 376021"/>
              <a:gd name="connsiteX4" fmla="*/ 1872641 w 1872641"/>
              <a:gd name="connsiteY4" fmla="*/ 376021 h 376021"/>
              <a:gd name="connsiteX0" fmla="*/ 0 w 1848827"/>
              <a:gd name="connsiteY0" fmla="*/ 18753 h 376342"/>
              <a:gd name="connsiteX1" fmla="*/ 671381 w 1848827"/>
              <a:gd name="connsiteY1" fmla="*/ 31876 h 376342"/>
              <a:gd name="connsiteX2" fmla="*/ 1134844 w 1848827"/>
              <a:gd name="connsiteY2" fmla="*/ 313712 h 376342"/>
              <a:gd name="connsiteX3" fmla="*/ 1848827 w 1848827"/>
              <a:gd name="connsiteY3" fmla="*/ 376342 h 376342"/>
              <a:gd name="connsiteX4" fmla="*/ 1848827 w 1848827"/>
              <a:gd name="connsiteY4" fmla="*/ 376342 h 376342"/>
              <a:gd name="connsiteX0" fmla="*/ 0 w 1848827"/>
              <a:gd name="connsiteY0" fmla="*/ 10204 h 367793"/>
              <a:gd name="connsiteX1" fmla="*/ 671381 w 1848827"/>
              <a:gd name="connsiteY1" fmla="*/ 23327 h 367793"/>
              <a:gd name="connsiteX2" fmla="*/ 1134844 w 1848827"/>
              <a:gd name="connsiteY2" fmla="*/ 305163 h 367793"/>
              <a:gd name="connsiteX3" fmla="*/ 1848827 w 1848827"/>
              <a:gd name="connsiteY3" fmla="*/ 367793 h 367793"/>
              <a:gd name="connsiteX4" fmla="*/ 1848827 w 1848827"/>
              <a:gd name="connsiteY4" fmla="*/ 367793 h 367793"/>
              <a:gd name="connsiteX0" fmla="*/ 0 w 1903078"/>
              <a:gd name="connsiteY0" fmla="*/ 9341 h 368326"/>
              <a:gd name="connsiteX1" fmla="*/ 725632 w 1903078"/>
              <a:gd name="connsiteY1" fmla="*/ 23860 h 368326"/>
              <a:gd name="connsiteX2" fmla="*/ 1189095 w 1903078"/>
              <a:gd name="connsiteY2" fmla="*/ 305696 h 368326"/>
              <a:gd name="connsiteX3" fmla="*/ 1903078 w 1903078"/>
              <a:gd name="connsiteY3" fmla="*/ 368326 h 368326"/>
              <a:gd name="connsiteX4" fmla="*/ 1903078 w 1903078"/>
              <a:gd name="connsiteY4" fmla="*/ 368326 h 368326"/>
              <a:gd name="connsiteX0" fmla="*/ 0 w 1903078"/>
              <a:gd name="connsiteY0" fmla="*/ 12754 h 371739"/>
              <a:gd name="connsiteX1" fmla="*/ 725632 w 1903078"/>
              <a:gd name="connsiteY1" fmla="*/ 27273 h 371739"/>
              <a:gd name="connsiteX2" fmla="*/ 1189095 w 1903078"/>
              <a:gd name="connsiteY2" fmla="*/ 309109 h 371739"/>
              <a:gd name="connsiteX3" fmla="*/ 1903078 w 1903078"/>
              <a:gd name="connsiteY3" fmla="*/ 371739 h 371739"/>
              <a:gd name="connsiteX4" fmla="*/ 1903078 w 1903078"/>
              <a:gd name="connsiteY4"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5530 h 374515"/>
              <a:gd name="connsiteX1" fmla="*/ 896429 w 1903078"/>
              <a:gd name="connsiteY1" fmla="*/ 25654 h 374515"/>
              <a:gd name="connsiteX2" fmla="*/ 1189095 w 1903078"/>
              <a:gd name="connsiteY2" fmla="*/ 311885 h 374515"/>
              <a:gd name="connsiteX3" fmla="*/ 1203583 w 1903078"/>
              <a:gd name="connsiteY3" fmla="*/ 308651 h 374515"/>
              <a:gd name="connsiteX4" fmla="*/ 1903078 w 1903078"/>
              <a:gd name="connsiteY4" fmla="*/ 374515 h 374515"/>
              <a:gd name="connsiteX5" fmla="*/ 1903078 w 1903078"/>
              <a:gd name="connsiteY5" fmla="*/ 374515 h 374515"/>
              <a:gd name="connsiteX0" fmla="*/ 0 w 1910884"/>
              <a:gd name="connsiteY0" fmla="*/ 11806 h 377553"/>
              <a:gd name="connsiteX1" fmla="*/ 904235 w 1910884"/>
              <a:gd name="connsiteY1" fmla="*/ 28692 h 377553"/>
              <a:gd name="connsiteX2" fmla="*/ 1196901 w 1910884"/>
              <a:gd name="connsiteY2" fmla="*/ 314923 h 377553"/>
              <a:gd name="connsiteX3" fmla="*/ 1211389 w 1910884"/>
              <a:gd name="connsiteY3" fmla="*/ 311689 h 377553"/>
              <a:gd name="connsiteX4" fmla="*/ 1910884 w 1910884"/>
              <a:gd name="connsiteY4" fmla="*/ 377553 h 377553"/>
              <a:gd name="connsiteX5" fmla="*/ 1910884 w 1910884"/>
              <a:gd name="connsiteY5" fmla="*/ 377553 h 377553"/>
              <a:gd name="connsiteX0" fmla="*/ 0 w 1910884"/>
              <a:gd name="connsiteY0" fmla="*/ 11806 h 377553"/>
              <a:gd name="connsiteX1" fmla="*/ 904235 w 1910884"/>
              <a:gd name="connsiteY1" fmla="*/ 28692 h 377553"/>
              <a:gd name="connsiteX2" fmla="*/ 1196901 w 1910884"/>
              <a:gd name="connsiteY2" fmla="*/ 314923 h 377553"/>
              <a:gd name="connsiteX3" fmla="*/ 1211389 w 1910884"/>
              <a:gd name="connsiteY3" fmla="*/ 311689 h 377553"/>
              <a:gd name="connsiteX4" fmla="*/ 1910884 w 1910884"/>
              <a:gd name="connsiteY4" fmla="*/ 377553 h 377553"/>
              <a:gd name="connsiteX5" fmla="*/ 1910884 w 1910884"/>
              <a:gd name="connsiteY5" fmla="*/ 377553 h 377553"/>
              <a:gd name="connsiteX0" fmla="*/ 0 w 1906745"/>
              <a:gd name="connsiteY0" fmla="*/ 6977 h 383115"/>
              <a:gd name="connsiteX1" fmla="*/ 900096 w 1906745"/>
              <a:gd name="connsiteY1" fmla="*/ 34254 h 383115"/>
              <a:gd name="connsiteX2" fmla="*/ 1192762 w 1906745"/>
              <a:gd name="connsiteY2" fmla="*/ 320485 h 383115"/>
              <a:gd name="connsiteX3" fmla="*/ 1207250 w 1906745"/>
              <a:gd name="connsiteY3" fmla="*/ 317251 h 383115"/>
              <a:gd name="connsiteX4" fmla="*/ 1906745 w 1906745"/>
              <a:gd name="connsiteY4" fmla="*/ 383115 h 383115"/>
              <a:gd name="connsiteX5" fmla="*/ 1906745 w 1906745"/>
              <a:gd name="connsiteY5" fmla="*/ 383115 h 383115"/>
              <a:gd name="connsiteX0" fmla="*/ 0 w 1906745"/>
              <a:gd name="connsiteY0" fmla="*/ 6977 h 429575"/>
              <a:gd name="connsiteX1" fmla="*/ 900096 w 1906745"/>
              <a:gd name="connsiteY1" fmla="*/ 34254 h 429575"/>
              <a:gd name="connsiteX2" fmla="*/ 1192762 w 1906745"/>
              <a:gd name="connsiteY2" fmla="*/ 320485 h 429575"/>
              <a:gd name="connsiteX3" fmla="*/ 1437826 w 1906745"/>
              <a:gd name="connsiteY3" fmla="*/ 384208 h 429575"/>
              <a:gd name="connsiteX4" fmla="*/ 1906745 w 1906745"/>
              <a:gd name="connsiteY4" fmla="*/ 383115 h 429575"/>
              <a:gd name="connsiteX5" fmla="*/ 1906745 w 1906745"/>
              <a:gd name="connsiteY5" fmla="*/ 383115 h 429575"/>
              <a:gd name="connsiteX0" fmla="*/ 0 w 1906745"/>
              <a:gd name="connsiteY0" fmla="*/ 6977 h 390745"/>
              <a:gd name="connsiteX1" fmla="*/ 900096 w 1906745"/>
              <a:gd name="connsiteY1" fmla="*/ 34254 h 390745"/>
              <a:gd name="connsiteX2" fmla="*/ 1192762 w 1906745"/>
              <a:gd name="connsiteY2" fmla="*/ 320485 h 390745"/>
              <a:gd name="connsiteX3" fmla="*/ 1437826 w 1906745"/>
              <a:gd name="connsiteY3" fmla="*/ 384208 h 390745"/>
              <a:gd name="connsiteX4" fmla="*/ 1719538 w 1906745"/>
              <a:gd name="connsiteY4" fmla="*/ 376842 h 390745"/>
              <a:gd name="connsiteX5" fmla="*/ 1906745 w 1906745"/>
              <a:gd name="connsiteY5" fmla="*/ 383115 h 390745"/>
              <a:gd name="connsiteX6" fmla="*/ 1906745 w 1906745"/>
              <a:gd name="connsiteY6" fmla="*/ 383115 h 390745"/>
              <a:gd name="connsiteX0" fmla="*/ 0 w 1906745"/>
              <a:gd name="connsiteY0" fmla="*/ 10963 h 411828"/>
              <a:gd name="connsiteX1" fmla="*/ 900096 w 1906745"/>
              <a:gd name="connsiteY1" fmla="*/ 38240 h 411828"/>
              <a:gd name="connsiteX2" fmla="*/ 1437826 w 1906745"/>
              <a:gd name="connsiteY2" fmla="*/ 388194 h 411828"/>
              <a:gd name="connsiteX3" fmla="*/ 1719538 w 1906745"/>
              <a:gd name="connsiteY3" fmla="*/ 380828 h 411828"/>
              <a:gd name="connsiteX4" fmla="*/ 1906745 w 1906745"/>
              <a:gd name="connsiteY4" fmla="*/ 387101 h 411828"/>
              <a:gd name="connsiteX5" fmla="*/ 1906745 w 1906745"/>
              <a:gd name="connsiteY5" fmla="*/ 387101 h 411828"/>
              <a:gd name="connsiteX0" fmla="*/ 0 w 1906745"/>
              <a:gd name="connsiteY0" fmla="*/ 8405 h 384543"/>
              <a:gd name="connsiteX1" fmla="*/ 900096 w 1906745"/>
              <a:gd name="connsiteY1" fmla="*/ 35682 h 384543"/>
              <a:gd name="connsiteX2" fmla="*/ 1149357 w 1906745"/>
              <a:gd name="connsiteY2" fmla="*/ 345402 h 384543"/>
              <a:gd name="connsiteX3" fmla="*/ 1719538 w 1906745"/>
              <a:gd name="connsiteY3" fmla="*/ 378270 h 384543"/>
              <a:gd name="connsiteX4" fmla="*/ 1906745 w 1906745"/>
              <a:gd name="connsiteY4" fmla="*/ 384543 h 384543"/>
              <a:gd name="connsiteX5" fmla="*/ 1906745 w 1906745"/>
              <a:gd name="connsiteY5" fmla="*/ 384543 h 384543"/>
              <a:gd name="connsiteX0" fmla="*/ 0 w 1906745"/>
              <a:gd name="connsiteY0" fmla="*/ 8405 h 384710"/>
              <a:gd name="connsiteX1" fmla="*/ 900096 w 1906745"/>
              <a:gd name="connsiteY1" fmla="*/ 35682 h 384710"/>
              <a:gd name="connsiteX2" fmla="*/ 1149357 w 1906745"/>
              <a:gd name="connsiteY2" fmla="*/ 345402 h 384710"/>
              <a:gd name="connsiteX3" fmla="*/ 1906745 w 1906745"/>
              <a:gd name="connsiteY3" fmla="*/ 384543 h 384710"/>
              <a:gd name="connsiteX4" fmla="*/ 1906745 w 1906745"/>
              <a:gd name="connsiteY4" fmla="*/ 384543 h 384710"/>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357210"/>
              <a:gd name="connsiteY0" fmla="*/ 8405 h 400307"/>
              <a:gd name="connsiteX1" fmla="*/ 900096 w 2357210"/>
              <a:gd name="connsiteY1" fmla="*/ 35682 h 400307"/>
              <a:gd name="connsiteX2" fmla="*/ 1149357 w 2357210"/>
              <a:gd name="connsiteY2" fmla="*/ 345402 h 400307"/>
              <a:gd name="connsiteX3" fmla="*/ 1906745 w 2357210"/>
              <a:gd name="connsiteY3" fmla="*/ 384543 h 400307"/>
              <a:gd name="connsiteX4" fmla="*/ 2357210 w 2357210"/>
              <a:gd name="connsiteY4" fmla="*/ 170956 h 400307"/>
              <a:gd name="connsiteX0" fmla="*/ 0 w 2357210"/>
              <a:gd name="connsiteY0" fmla="*/ 8405 h 400307"/>
              <a:gd name="connsiteX1" fmla="*/ 900096 w 2357210"/>
              <a:gd name="connsiteY1" fmla="*/ 35682 h 400307"/>
              <a:gd name="connsiteX2" fmla="*/ 1149357 w 2357210"/>
              <a:gd name="connsiteY2" fmla="*/ 345402 h 400307"/>
              <a:gd name="connsiteX3" fmla="*/ 1906745 w 2357210"/>
              <a:gd name="connsiteY3" fmla="*/ 384543 h 400307"/>
              <a:gd name="connsiteX4" fmla="*/ 2357210 w 2357210"/>
              <a:gd name="connsiteY4" fmla="*/ 170956 h 400307"/>
              <a:gd name="connsiteX0" fmla="*/ 0 w 2259551"/>
              <a:gd name="connsiteY0" fmla="*/ 8405 h 385837"/>
              <a:gd name="connsiteX1" fmla="*/ 900096 w 2259551"/>
              <a:gd name="connsiteY1" fmla="*/ 35682 h 385837"/>
              <a:gd name="connsiteX2" fmla="*/ 1149357 w 2259551"/>
              <a:gd name="connsiteY2" fmla="*/ 345402 h 385837"/>
              <a:gd name="connsiteX3" fmla="*/ 1906745 w 2259551"/>
              <a:gd name="connsiteY3" fmla="*/ 384543 h 385837"/>
              <a:gd name="connsiteX4" fmla="*/ 2259551 w 2259551"/>
              <a:gd name="connsiteY4" fmla="*/ 368694 h 385837"/>
              <a:gd name="connsiteX0" fmla="*/ 0 w 2259551"/>
              <a:gd name="connsiteY0" fmla="*/ 8405 h 385837"/>
              <a:gd name="connsiteX1" fmla="*/ 900096 w 2259551"/>
              <a:gd name="connsiteY1" fmla="*/ 35682 h 385837"/>
              <a:gd name="connsiteX2" fmla="*/ 1149357 w 2259551"/>
              <a:gd name="connsiteY2" fmla="*/ 345402 h 385837"/>
              <a:gd name="connsiteX3" fmla="*/ 1906745 w 2259551"/>
              <a:gd name="connsiteY3" fmla="*/ 384543 h 385837"/>
              <a:gd name="connsiteX4" fmla="*/ 2259551 w 2259551"/>
              <a:gd name="connsiteY4" fmla="*/ 368694 h 385837"/>
              <a:gd name="connsiteX0" fmla="*/ 0 w 2259551"/>
              <a:gd name="connsiteY0" fmla="*/ 8405 h 388424"/>
              <a:gd name="connsiteX1" fmla="*/ 900096 w 2259551"/>
              <a:gd name="connsiteY1" fmla="*/ 35682 h 388424"/>
              <a:gd name="connsiteX2" fmla="*/ 1149357 w 2259551"/>
              <a:gd name="connsiteY2" fmla="*/ 345402 h 388424"/>
              <a:gd name="connsiteX3" fmla="*/ 1906745 w 2259551"/>
              <a:gd name="connsiteY3" fmla="*/ 384543 h 388424"/>
              <a:gd name="connsiteX4" fmla="*/ 2259551 w 2259551"/>
              <a:gd name="connsiteY4" fmla="*/ 368694 h 388424"/>
              <a:gd name="connsiteX0" fmla="*/ 0 w 2259551"/>
              <a:gd name="connsiteY0" fmla="*/ 8405 h 389139"/>
              <a:gd name="connsiteX1" fmla="*/ 900096 w 2259551"/>
              <a:gd name="connsiteY1" fmla="*/ 35682 h 389139"/>
              <a:gd name="connsiteX2" fmla="*/ 1149357 w 2259551"/>
              <a:gd name="connsiteY2" fmla="*/ 345402 h 389139"/>
              <a:gd name="connsiteX3" fmla="*/ 1728875 w 2259551"/>
              <a:gd name="connsiteY3" fmla="*/ 385606 h 389139"/>
              <a:gd name="connsiteX4" fmla="*/ 2259551 w 2259551"/>
              <a:gd name="connsiteY4" fmla="*/ 368694 h 389139"/>
              <a:gd name="connsiteX0" fmla="*/ 0 w 1886626"/>
              <a:gd name="connsiteY0" fmla="*/ 8405 h 387846"/>
              <a:gd name="connsiteX1" fmla="*/ 900096 w 1886626"/>
              <a:gd name="connsiteY1" fmla="*/ 35682 h 387846"/>
              <a:gd name="connsiteX2" fmla="*/ 1149357 w 1886626"/>
              <a:gd name="connsiteY2" fmla="*/ 345402 h 387846"/>
              <a:gd name="connsiteX3" fmla="*/ 1728875 w 1886626"/>
              <a:gd name="connsiteY3" fmla="*/ 385606 h 387846"/>
              <a:gd name="connsiteX4" fmla="*/ 1886626 w 1886626"/>
              <a:gd name="connsiteY4" fmla="*/ 379695 h 387846"/>
              <a:gd name="connsiteX0" fmla="*/ 0 w 1886626"/>
              <a:gd name="connsiteY0" fmla="*/ 8405 h 387846"/>
              <a:gd name="connsiteX1" fmla="*/ 900096 w 1886626"/>
              <a:gd name="connsiteY1" fmla="*/ 35682 h 387846"/>
              <a:gd name="connsiteX2" fmla="*/ 1149357 w 1886626"/>
              <a:gd name="connsiteY2" fmla="*/ 345402 h 387846"/>
              <a:gd name="connsiteX3" fmla="*/ 1728875 w 1886626"/>
              <a:gd name="connsiteY3" fmla="*/ 385606 h 387846"/>
              <a:gd name="connsiteX4" fmla="*/ 1886626 w 1886626"/>
              <a:gd name="connsiteY4" fmla="*/ 379695 h 387846"/>
              <a:gd name="connsiteX0" fmla="*/ 0 w 1886626"/>
              <a:gd name="connsiteY0" fmla="*/ 8405 h 387969"/>
              <a:gd name="connsiteX1" fmla="*/ 900096 w 1886626"/>
              <a:gd name="connsiteY1" fmla="*/ 35682 h 387969"/>
              <a:gd name="connsiteX2" fmla="*/ 1149357 w 1886626"/>
              <a:gd name="connsiteY2" fmla="*/ 345402 h 387969"/>
              <a:gd name="connsiteX3" fmla="*/ 1728875 w 1886626"/>
              <a:gd name="connsiteY3" fmla="*/ 385606 h 387969"/>
              <a:gd name="connsiteX4" fmla="*/ 1886626 w 1886626"/>
              <a:gd name="connsiteY4" fmla="*/ 379695 h 387969"/>
              <a:gd name="connsiteX0" fmla="*/ 0 w 1886626"/>
              <a:gd name="connsiteY0" fmla="*/ 10160 h 389724"/>
              <a:gd name="connsiteX1" fmla="*/ 787306 w 1886626"/>
              <a:gd name="connsiteY1" fmla="*/ 34026 h 389724"/>
              <a:gd name="connsiteX2" fmla="*/ 1149357 w 1886626"/>
              <a:gd name="connsiteY2" fmla="*/ 347157 h 389724"/>
              <a:gd name="connsiteX3" fmla="*/ 1728875 w 1886626"/>
              <a:gd name="connsiteY3" fmla="*/ 387361 h 389724"/>
              <a:gd name="connsiteX4" fmla="*/ 1886626 w 1886626"/>
              <a:gd name="connsiteY4" fmla="*/ 381450 h 3897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6626" h="389724">
                <a:moveTo>
                  <a:pt x="0" y="10160"/>
                </a:moveTo>
                <a:cubicBezTo>
                  <a:pt x="288115" y="7549"/>
                  <a:pt x="595747" y="-22140"/>
                  <a:pt x="787306" y="34026"/>
                </a:cubicBezTo>
                <a:cubicBezTo>
                  <a:pt x="978866" y="90192"/>
                  <a:pt x="981582" y="289014"/>
                  <a:pt x="1149357" y="347157"/>
                </a:cubicBezTo>
                <a:cubicBezTo>
                  <a:pt x="1317132" y="405300"/>
                  <a:pt x="1607098" y="386792"/>
                  <a:pt x="1728875" y="387361"/>
                </a:cubicBezTo>
                <a:cubicBezTo>
                  <a:pt x="1851884" y="387936"/>
                  <a:pt x="1883500" y="386662"/>
                  <a:pt x="1886626" y="381450"/>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58" name="Gleichschenkliges Dreieck 57">
            <a:extLst>
              <a:ext uri="{FF2B5EF4-FFF2-40B4-BE49-F238E27FC236}">
                <a16:creationId xmlns:a16="http://schemas.microsoft.com/office/drawing/2014/main" xmlns="" id="{1E11CA73-EE89-4D90-81C4-6406CE3B37F7}"/>
              </a:ext>
            </a:extLst>
          </p:cNvPr>
          <p:cNvSpPr/>
          <p:nvPr/>
        </p:nvSpPr>
        <p:spPr>
          <a:xfrm rot="6167615">
            <a:off x="6596390" y="4587340"/>
            <a:ext cx="72008" cy="7423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
        <p:nvSpPr>
          <p:cNvPr id="59" name="Gleichschenkliges Dreieck 58">
            <a:extLst>
              <a:ext uri="{FF2B5EF4-FFF2-40B4-BE49-F238E27FC236}">
                <a16:creationId xmlns:a16="http://schemas.microsoft.com/office/drawing/2014/main" xmlns="" id="{B0FD3A0D-7433-4A19-BE22-8AF14453B1B0}"/>
              </a:ext>
            </a:extLst>
          </p:cNvPr>
          <p:cNvSpPr/>
          <p:nvPr/>
        </p:nvSpPr>
        <p:spPr>
          <a:xfrm rot="4238434">
            <a:off x="6534034" y="6006054"/>
            <a:ext cx="72008" cy="74237"/>
          </a:xfrm>
          <a:prstGeom prst="triangl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grpSp>
        <p:nvGrpSpPr>
          <p:cNvPr id="60" name="Group 6">
            <a:extLst>
              <a:ext uri="{FF2B5EF4-FFF2-40B4-BE49-F238E27FC236}">
                <a16:creationId xmlns:a16="http://schemas.microsoft.com/office/drawing/2014/main" xmlns="" id="{9D0491C7-019E-4AD1-B6C4-072831A328B8}"/>
              </a:ext>
            </a:extLst>
          </p:cNvPr>
          <p:cNvGrpSpPr>
            <a:grpSpLocks/>
          </p:cNvGrpSpPr>
          <p:nvPr/>
        </p:nvGrpSpPr>
        <p:grpSpPr bwMode="auto">
          <a:xfrm>
            <a:off x="5950248" y="4353216"/>
            <a:ext cx="1882775" cy="0"/>
            <a:chOff x="1392" y="1488"/>
            <a:chExt cx="1584" cy="0"/>
          </a:xfrm>
        </p:grpSpPr>
        <p:sp>
          <p:nvSpPr>
            <p:cNvPr id="61" name="Line 7">
              <a:extLst>
                <a:ext uri="{FF2B5EF4-FFF2-40B4-BE49-F238E27FC236}">
                  <a16:creationId xmlns:a16="http://schemas.microsoft.com/office/drawing/2014/main" xmlns="" id="{6CF68C2A-9ACF-4BF6-8CCB-2661F3FE6B85}"/>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2" name="Line 8">
              <a:extLst>
                <a:ext uri="{FF2B5EF4-FFF2-40B4-BE49-F238E27FC236}">
                  <a16:creationId xmlns:a16="http://schemas.microsoft.com/office/drawing/2014/main" xmlns="" id="{A1F45E74-B913-4AC7-AFBC-1A5DD217B1EB}"/>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63" name="Freihandform: Form 56">
            <a:extLst>
              <a:ext uri="{FF2B5EF4-FFF2-40B4-BE49-F238E27FC236}">
                <a16:creationId xmlns:a16="http://schemas.microsoft.com/office/drawing/2014/main" xmlns="" id="{3B6FEB63-51B4-4273-8CCB-B9B8143EB69B}"/>
              </a:ext>
            </a:extLst>
          </p:cNvPr>
          <p:cNvSpPr>
            <a:spLocks noChangeAspect="1"/>
          </p:cNvSpPr>
          <p:nvPr/>
        </p:nvSpPr>
        <p:spPr>
          <a:xfrm rot="21403104" flipV="1">
            <a:off x="5860730" y="4605911"/>
            <a:ext cx="1927100" cy="1437927"/>
          </a:xfrm>
          <a:custGeom>
            <a:avLst/>
            <a:gdLst>
              <a:gd name="connsiteX0" fmla="*/ 0 w 1872641"/>
              <a:gd name="connsiteY0" fmla="*/ 19029 h 376021"/>
              <a:gd name="connsiteX1" fmla="*/ 695195 w 1872641"/>
              <a:gd name="connsiteY1" fmla="*/ 31555 h 376021"/>
              <a:gd name="connsiteX2" fmla="*/ 1158658 w 1872641"/>
              <a:gd name="connsiteY2" fmla="*/ 313391 h 376021"/>
              <a:gd name="connsiteX3" fmla="*/ 1872641 w 1872641"/>
              <a:gd name="connsiteY3" fmla="*/ 376021 h 376021"/>
              <a:gd name="connsiteX4" fmla="*/ 1872641 w 1872641"/>
              <a:gd name="connsiteY4" fmla="*/ 376021 h 376021"/>
              <a:gd name="connsiteX0" fmla="*/ 0 w 1848827"/>
              <a:gd name="connsiteY0" fmla="*/ 18753 h 376342"/>
              <a:gd name="connsiteX1" fmla="*/ 671381 w 1848827"/>
              <a:gd name="connsiteY1" fmla="*/ 31876 h 376342"/>
              <a:gd name="connsiteX2" fmla="*/ 1134844 w 1848827"/>
              <a:gd name="connsiteY2" fmla="*/ 313712 h 376342"/>
              <a:gd name="connsiteX3" fmla="*/ 1848827 w 1848827"/>
              <a:gd name="connsiteY3" fmla="*/ 376342 h 376342"/>
              <a:gd name="connsiteX4" fmla="*/ 1848827 w 1848827"/>
              <a:gd name="connsiteY4" fmla="*/ 376342 h 376342"/>
              <a:gd name="connsiteX0" fmla="*/ 0 w 1848827"/>
              <a:gd name="connsiteY0" fmla="*/ 10204 h 367793"/>
              <a:gd name="connsiteX1" fmla="*/ 671381 w 1848827"/>
              <a:gd name="connsiteY1" fmla="*/ 23327 h 367793"/>
              <a:gd name="connsiteX2" fmla="*/ 1134844 w 1848827"/>
              <a:gd name="connsiteY2" fmla="*/ 305163 h 367793"/>
              <a:gd name="connsiteX3" fmla="*/ 1848827 w 1848827"/>
              <a:gd name="connsiteY3" fmla="*/ 367793 h 367793"/>
              <a:gd name="connsiteX4" fmla="*/ 1848827 w 1848827"/>
              <a:gd name="connsiteY4" fmla="*/ 367793 h 367793"/>
              <a:gd name="connsiteX0" fmla="*/ 0 w 1903078"/>
              <a:gd name="connsiteY0" fmla="*/ 9341 h 368326"/>
              <a:gd name="connsiteX1" fmla="*/ 725632 w 1903078"/>
              <a:gd name="connsiteY1" fmla="*/ 23860 h 368326"/>
              <a:gd name="connsiteX2" fmla="*/ 1189095 w 1903078"/>
              <a:gd name="connsiteY2" fmla="*/ 305696 h 368326"/>
              <a:gd name="connsiteX3" fmla="*/ 1903078 w 1903078"/>
              <a:gd name="connsiteY3" fmla="*/ 368326 h 368326"/>
              <a:gd name="connsiteX4" fmla="*/ 1903078 w 1903078"/>
              <a:gd name="connsiteY4" fmla="*/ 368326 h 368326"/>
              <a:gd name="connsiteX0" fmla="*/ 0 w 1903078"/>
              <a:gd name="connsiteY0" fmla="*/ 12754 h 371739"/>
              <a:gd name="connsiteX1" fmla="*/ 725632 w 1903078"/>
              <a:gd name="connsiteY1" fmla="*/ 27273 h 371739"/>
              <a:gd name="connsiteX2" fmla="*/ 1189095 w 1903078"/>
              <a:gd name="connsiteY2" fmla="*/ 309109 h 371739"/>
              <a:gd name="connsiteX3" fmla="*/ 1903078 w 1903078"/>
              <a:gd name="connsiteY3" fmla="*/ 371739 h 371739"/>
              <a:gd name="connsiteX4" fmla="*/ 1903078 w 1903078"/>
              <a:gd name="connsiteY4"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2754 h 371739"/>
              <a:gd name="connsiteX1" fmla="*/ 725632 w 1903078"/>
              <a:gd name="connsiteY1" fmla="*/ 27273 h 371739"/>
              <a:gd name="connsiteX2" fmla="*/ 1189095 w 1903078"/>
              <a:gd name="connsiteY2" fmla="*/ 309109 h 371739"/>
              <a:gd name="connsiteX3" fmla="*/ 1203583 w 1903078"/>
              <a:gd name="connsiteY3" fmla="*/ 305875 h 371739"/>
              <a:gd name="connsiteX4" fmla="*/ 1903078 w 1903078"/>
              <a:gd name="connsiteY4" fmla="*/ 371739 h 371739"/>
              <a:gd name="connsiteX5" fmla="*/ 1903078 w 1903078"/>
              <a:gd name="connsiteY5" fmla="*/ 371739 h 371739"/>
              <a:gd name="connsiteX0" fmla="*/ 0 w 1903078"/>
              <a:gd name="connsiteY0" fmla="*/ 15530 h 374515"/>
              <a:gd name="connsiteX1" fmla="*/ 896429 w 1903078"/>
              <a:gd name="connsiteY1" fmla="*/ 25654 h 374515"/>
              <a:gd name="connsiteX2" fmla="*/ 1189095 w 1903078"/>
              <a:gd name="connsiteY2" fmla="*/ 311885 h 374515"/>
              <a:gd name="connsiteX3" fmla="*/ 1203583 w 1903078"/>
              <a:gd name="connsiteY3" fmla="*/ 308651 h 374515"/>
              <a:gd name="connsiteX4" fmla="*/ 1903078 w 1903078"/>
              <a:gd name="connsiteY4" fmla="*/ 374515 h 374515"/>
              <a:gd name="connsiteX5" fmla="*/ 1903078 w 1903078"/>
              <a:gd name="connsiteY5" fmla="*/ 374515 h 374515"/>
              <a:gd name="connsiteX0" fmla="*/ 0 w 1910884"/>
              <a:gd name="connsiteY0" fmla="*/ 11806 h 377553"/>
              <a:gd name="connsiteX1" fmla="*/ 904235 w 1910884"/>
              <a:gd name="connsiteY1" fmla="*/ 28692 h 377553"/>
              <a:gd name="connsiteX2" fmla="*/ 1196901 w 1910884"/>
              <a:gd name="connsiteY2" fmla="*/ 314923 h 377553"/>
              <a:gd name="connsiteX3" fmla="*/ 1211389 w 1910884"/>
              <a:gd name="connsiteY3" fmla="*/ 311689 h 377553"/>
              <a:gd name="connsiteX4" fmla="*/ 1910884 w 1910884"/>
              <a:gd name="connsiteY4" fmla="*/ 377553 h 377553"/>
              <a:gd name="connsiteX5" fmla="*/ 1910884 w 1910884"/>
              <a:gd name="connsiteY5" fmla="*/ 377553 h 377553"/>
              <a:gd name="connsiteX0" fmla="*/ 0 w 1910884"/>
              <a:gd name="connsiteY0" fmla="*/ 11806 h 377553"/>
              <a:gd name="connsiteX1" fmla="*/ 904235 w 1910884"/>
              <a:gd name="connsiteY1" fmla="*/ 28692 h 377553"/>
              <a:gd name="connsiteX2" fmla="*/ 1196901 w 1910884"/>
              <a:gd name="connsiteY2" fmla="*/ 314923 h 377553"/>
              <a:gd name="connsiteX3" fmla="*/ 1211389 w 1910884"/>
              <a:gd name="connsiteY3" fmla="*/ 311689 h 377553"/>
              <a:gd name="connsiteX4" fmla="*/ 1910884 w 1910884"/>
              <a:gd name="connsiteY4" fmla="*/ 377553 h 377553"/>
              <a:gd name="connsiteX5" fmla="*/ 1910884 w 1910884"/>
              <a:gd name="connsiteY5" fmla="*/ 377553 h 377553"/>
              <a:gd name="connsiteX0" fmla="*/ 0 w 1906745"/>
              <a:gd name="connsiteY0" fmla="*/ 6977 h 383115"/>
              <a:gd name="connsiteX1" fmla="*/ 900096 w 1906745"/>
              <a:gd name="connsiteY1" fmla="*/ 34254 h 383115"/>
              <a:gd name="connsiteX2" fmla="*/ 1192762 w 1906745"/>
              <a:gd name="connsiteY2" fmla="*/ 320485 h 383115"/>
              <a:gd name="connsiteX3" fmla="*/ 1207250 w 1906745"/>
              <a:gd name="connsiteY3" fmla="*/ 317251 h 383115"/>
              <a:gd name="connsiteX4" fmla="*/ 1906745 w 1906745"/>
              <a:gd name="connsiteY4" fmla="*/ 383115 h 383115"/>
              <a:gd name="connsiteX5" fmla="*/ 1906745 w 1906745"/>
              <a:gd name="connsiteY5" fmla="*/ 383115 h 383115"/>
              <a:gd name="connsiteX0" fmla="*/ 0 w 1906745"/>
              <a:gd name="connsiteY0" fmla="*/ 6977 h 429575"/>
              <a:gd name="connsiteX1" fmla="*/ 900096 w 1906745"/>
              <a:gd name="connsiteY1" fmla="*/ 34254 h 429575"/>
              <a:gd name="connsiteX2" fmla="*/ 1192762 w 1906745"/>
              <a:gd name="connsiteY2" fmla="*/ 320485 h 429575"/>
              <a:gd name="connsiteX3" fmla="*/ 1437826 w 1906745"/>
              <a:gd name="connsiteY3" fmla="*/ 384208 h 429575"/>
              <a:gd name="connsiteX4" fmla="*/ 1906745 w 1906745"/>
              <a:gd name="connsiteY4" fmla="*/ 383115 h 429575"/>
              <a:gd name="connsiteX5" fmla="*/ 1906745 w 1906745"/>
              <a:gd name="connsiteY5" fmla="*/ 383115 h 429575"/>
              <a:gd name="connsiteX0" fmla="*/ 0 w 1906745"/>
              <a:gd name="connsiteY0" fmla="*/ 6977 h 390745"/>
              <a:gd name="connsiteX1" fmla="*/ 900096 w 1906745"/>
              <a:gd name="connsiteY1" fmla="*/ 34254 h 390745"/>
              <a:gd name="connsiteX2" fmla="*/ 1192762 w 1906745"/>
              <a:gd name="connsiteY2" fmla="*/ 320485 h 390745"/>
              <a:gd name="connsiteX3" fmla="*/ 1437826 w 1906745"/>
              <a:gd name="connsiteY3" fmla="*/ 384208 h 390745"/>
              <a:gd name="connsiteX4" fmla="*/ 1719538 w 1906745"/>
              <a:gd name="connsiteY4" fmla="*/ 376842 h 390745"/>
              <a:gd name="connsiteX5" fmla="*/ 1906745 w 1906745"/>
              <a:gd name="connsiteY5" fmla="*/ 383115 h 390745"/>
              <a:gd name="connsiteX6" fmla="*/ 1906745 w 1906745"/>
              <a:gd name="connsiteY6" fmla="*/ 383115 h 390745"/>
              <a:gd name="connsiteX0" fmla="*/ 0 w 1906745"/>
              <a:gd name="connsiteY0" fmla="*/ 10963 h 411828"/>
              <a:gd name="connsiteX1" fmla="*/ 900096 w 1906745"/>
              <a:gd name="connsiteY1" fmla="*/ 38240 h 411828"/>
              <a:gd name="connsiteX2" fmla="*/ 1437826 w 1906745"/>
              <a:gd name="connsiteY2" fmla="*/ 388194 h 411828"/>
              <a:gd name="connsiteX3" fmla="*/ 1719538 w 1906745"/>
              <a:gd name="connsiteY3" fmla="*/ 380828 h 411828"/>
              <a:gd name="connsiteX4" fmla="*/ 1906745 w 1906745"/>
              <a:gd name="connsiteY4" fmla="*/ 387101 h 411828"/>
              <a:gd name="connsiteX5" fmla="*/ 1906745 w 1906745"/>
              <a:gd name="connsiteY5" fmla="*/ 387101 h 411828"/>
              <a:gd name="connsiteX0" fmla="*/ 0 w 1906745"/>
              <a:gd name="connsiteY0" fmla="*/ 8405 h 384543"/>
              <a:gd name="connsiteX1" fmla="*/ 900096 w 1906745"/>
              <a:gd name="connsiteY1" fmla="*/ 35682 h 384543"/>
              <a:gd name="connsiteX2" fmla="*/ 1149357 w 1906745"/>
              <a:gd name="connsiteY2" fmla="*/ 345402 h 384543"/>
              <a:gd name="connsiteX3" fmla="*/ 1719538 w 1906745"/>
              <a:gd name="connsiteY3" fmla="*/ 378270 h 384543"/>
              <a:gd name="connsiteX4" fmla="*/ 1906745 w 1906745"/>
              <a:gd name="connsiteY4" fmla="*/ 384543 h 384543"/>
              <a:gd name="connsiteX5" fmla="*/ 1906745 w 1906745"/>
              <a:gd name="connsiteY5" fmla="*/ 384543 h 384543"/>
              <a:gd name="connsiteX0" fmla="*/ 0 w 1906745"/>
              <a:gd name="connsiteY0" fmla="*/ 8405 h 384710"/>
              <a:gd name="connsiteX1" fmla="*/ 900096 w 1906745"/>
              <a:gd name="connsiteY1" fmla="*/ 35682 h 384710"/>
              <a:gd name="connsiteX2" fmla="*/ 1149357 w 1906745"/>
              <a:gd name="connsiteY2" fmla="*/ 345402 h 384710"/>
              <a:gd name="connsiteX3" fmla="*/ 1906745 w 1906745"/>
              <a:gd name="connsiteY3" fmla="*/ 384543 h 384710"/>
              <a:gd name="connsiteX4" fmla="*/ 1906745 w 1906745"/>
              <a:gd name="connsiteY4" fmla="*/ 384543 h 384710"/>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1965338"/>
              <a:gd name="connsiteY0" fmla="*/ 8405 h 385822"/>
              <a:gd name="connsiteX1" fmla="*/ 900096 w 1965338"/>
              <a:gd name="connsiteY1" fmla="*/ 35682 h 385822"/>
              <a:gd name="connsiteX2" fmla="*/ 1149357 w 1965338"/>
              <a:gd name="connsiteY2" fmla="*/ 345402 h 385822"/>
              <a:gd name="connsiteX3" fmla="*/ 1906745 w 1965338"/>
              <a:gd name="connsiteY3" fmla="*/ 384543 h 385822"/>
              <a:gd name="connsiteX4" fmla="*/ 1916123 w 1965338"/>
              <a:gd name="connsiteY4" fmla="*/ 368906 h 385822"/>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210879"/>
              <a:gd name="connsiteY0" fmla="*/ 8405 h 389388"/>
              <a:gd name="connsiteX1" fmla="*/ 900096 w 2210879"/>
              <a:gd name="connsiteY1" fmla="*/ 35682 h 389388"/>
              <a:gd name="connsiteX2" fmla="*/ 1149357 w 2210879"/>
              <a:gd name="connsiteY2" fmla="*/ 345402 h 389388"/>
              <a:gd name="connsiteX3" fmla="*/ 1906745 w 2210879"/>
              <a:gd name="connsiteY3" fmla="*/ 384543 h 389388"/>
              <a:gd name="connsiteX4" fmla="*/ 2210879 w 2210879"/>
              <a:gd name="connsiteY4" fmla="*/ 319543 h 389388"/>
              <a:gd name="connsiteX0" fmla="*/ 0 w 2357210"/>
              <a:gd name="connsiteY0" fmla="*/ 8405 h 400307"/>
              <a:gd name="connsiteX1" fmla="*/ 900096 w 2357210"/>
              <a:gd name="connsiteY1" fmla="*/ 35682 h 400307"/>
              <a:gd name="connsiteX2" fmla="*/ 1149357 w 2357210"/>
              <a:gd name="connsiteY2" fmla="*/ 345402 h 400307"/>
              <a:gd name="connsiteX3" fmla="*/ 1906745 w 2357210"/>
              <a:gd name="connsiteY3" fmla="*/ 384543 h 400307"/>
              <a:gd name="connsiteX4" fmla="*/ 2357210 w 2357210"/>
              <a:gd name="connsiteY4" fmla="*/ 170956 h 400307"/>
              <a:gd name="connsiteX0" fmla="*/ 0 w 2357210"/>
              <a:gd name="connsiteY0" fmla="*/ 8405 h 400307"/>
              <a:gd name="connsiteX1" fmla="*/ 900096 w 2357210"/>
              <a:gd name="connsiteY1" fmla="*/ 35682 h 400307"/>
              <a:gd name="connsiteX2" fmla="*/ 1149357 w 2357210"/>
              <a:gd name="connsiteY2" fmla="*/ 345402 h 400307"/>
              <a:gd name="connsiteX3" fmla="*/ 1906745 w 2357210"/>
              <a:gd name="connsiteY3" fmla="*/ 384543 h 400307"/>
              <a:gd name="connsiteX4" fmla="*/ 2357210 w 2357210"/>
              <a:gd name="connsiteY4" fmla="*/ 170956 h 400307"/>
              <a:gd name="connsiteX0" fmla="*/ 0 w 2259551"/>
              <a:gd name="connsiteY0" fmla="*/ 8405 h 385837"/>
              <a:gd name="connsiteX1" fmla="*/ 900096 w 2259551"/>
              <a:gd name="connsiteY1" fmla="*/ 35682 h 385837"/>
              <a:gd name="connsiteX2" fmla="*/ 1149357 w 2259551"/>
              <a:gd name="connsiteY2" fmla="*/ 345402 h 385837"/>
              <a:gd name="connsiteX3" fmla="*/ 1906745 w 2259551"/>
              <a:gd name="connsiteY3" fmla="*/ 384543 h 385837"/>
              <a:gd name="connsiteX4" fmla="*/ 2259551 w 2259551"/>
              <a:gd name="connsiteY4" fmla="*/ 368694 h 385837"/>
              <a:gd name="connsiteX0" fmla="*/ 0 w 2259551"/>
              <a:gd name="connsiteY0" fmla="*/ 8405 h 385837"/>
              <a:gd name="connsiteX1" fmla="*/ 900096 w 2259551"/>
              <a:gd name="connsiteY1" fmla="*/ 35682 h 385837"/>
              <a:gd name="connsiteX2" fmla="*/ 1149357 w 2259551"/>
              <a:gd name="connsiteY2" fmla="*/ 345402 h 385837"/>
              <a:gd name="connsiteX3" fmla="*/ 1906745 w 2259551"/>
              <a:gd name="connsiteY3" fmla="*/ 384543 h 385837"/>
              <a:gd name="connsiteX4" fmla="*/ 2259551 w 2259551"/>
              <a:gd name="connsiteY4" fmla="*/ 368694 h 385837"/>
              <a:gd name="connsiteX0" fmla="*/ 0 w 2259551"/>
              <a:gd name="connsiteY0" fmla="*/ 8405 h 388424"/>
              <a:gd name="connsiteX1" fmla="*/ 900096 w 2259551"/>
              <a:gd name="connsiteY1" fmla="*/ 35682 h 388424"/>
              <a:gd name="connsiteX2" fmla="*/ 1149357 w 2259551"/>
              <a:gd name="connsiteY2" fmla="*/ 345402 h 388424"/>
              <a:gd name="connsiteX3" fmla="*/ 1906745 w 2259551"/>
              <a:gd name="connsiteY3" fmla="*/ 384543 h 388424"/>
              <a:gd name="connsiteX4" fmla="*/ 2259551 w 2259551"/>
              <a:gd name="connsiteY4" fmla="*/ 368694 h 388424"/>
              <a:gd name="connsiteX0" fmla="*/ 0 w 2259551"/>
              <a:gd name="connsiteY0" fmla="*/ 8405 h 389139"/>
              <a:gd name="connsiteX1" fmla="*/ 900096 w 2259551"/>
              <a:gd name="connsiteY1" fmla="*/ 35682 h 389139"/>
              <a:gd name="connsiteX2" fmla="*/ 1149357 w 2259551"/>
              <a:gd name="connsiteY2" fmla="*/ 345402 h 389139"/>
              <a:gd name="connsiteX3" fmla="*/ 1728875 w 2259551"/>
              <a:gd name="connsiteY3" fmla="*/ 385606 h 389139"/>
              <a:gd name="connsiteX4" fmla="*/ 2259551 w 2259551"/>
              <a:gd name="connsiteY4" fmla="*/ 368694 h 389139"/>
              <a:gd name="connsiteX0" fmla="*/ 0 w 1886626"/>
              <a:gd name="connsiteY0" fmla="*/ 8405 h 387846"/>
              <a:gd name="connsiteX1" fmla="*/ 900096 w 1886626"/>
              <a:gd name="connsiteY1" fmla="*/ 35682 h 387846"/>
              <a:gd name="connsiteX2" fmla="*/ 1149357 w 1886626"/>
              <a:gd name="connsiteY2" fmla="*/ 345402 h 387846"/>
              <a:gd name="connsiteX3" fmla="*/ 1728875 w 1886626"/>
              <a:gd name="connsiteY3" fmla="*/ 385606 h 387846"/>
              <a:gd name="connsiteX4" fmla="*/ 1886626 w 1886626"/>
              <a:gd name="connsiteY4" fmla="*/ 379695 h 387846"/>
              <a:gd name="connsiteX0" fmla="*/ 0 w 1886626"/>
              <a:gd name="connsiteY0" fmla="*/ 8405 h 387846"/>
              <a:gd name="connsiteX1" fmla="*/ 900096 w 1886626"/>
              <a:gd name="connsiteY1" fmla="*/ 35682 h 387846"/>
              <a:gd name="connsiteX2" fmla="*/ 1149357 w 1886626"/>
              <a:gd name="connsiteY2" fmla="*/ 345402 h 387846"/>
              <a:gd name="connsiteX3" fmla="*/ 1728875 w 1886626"/>
              <a:gd name="connsiteY3" fmla="*/ 385606 h 387846"/>
              <a:gd name="connsiteX4" fmla="*/ 1886626 w 1886626"/>
              <a:gd name="connsiteY4" fmla="*/ 379695 h 387846"/>
              <a:gd name="connsiteX0" fmla="*/ 0 w 1886626"/>
              <a:gd name="connsiteY0" fmla="*/ 8405 h 387969"/>
              <a:gd name="connsiteX1" fmla="*/ 900096 w 1886626"/>
              <a:gd name="connsiteY1" fmla="*/ 35682 h 387969"/>
              <a:gd name="connsiteX2" fmla="*/ 1149357 w 1886626"/>
              <a:gd name="connsiteY2" fmla="*/ 345402 h 387969"/>
              <a:gd name="connsiteX3" fmla="*/ 1728875 w 1886626"/>
              <a:gd name="connsiteY3" fmla="*/ 385606 h 387969"/>
              <a:gd name="connsiteX4" fmla="*/ 1886626 w 1886626"/>
              <a:gd name="connsiteY4" fmla="*/ 379695 h 38796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86626" h="387969">
                <a:moveTo>
                  <a:pt x="0" y="8405"/>
                </a:moveTo>
                <a:cubicBezTo>
                  <a:pt x="288115" y="5794"/>
                  <a:pt x="708537" y="-20484"/>
                  <a:pt x="900096" y="35682"/>
                </a:cubicBezTo>
                <a:cubicBezTo>
                  <a:pt x="1091656" y="91848"/>
                  <a:pt x="981582" y="287259"/>
                  <a:pt x="1149357" y="345402"/>
                </a:cubicBezTo>
                <a:cubicBezTo>
                  <a:pt x="1317132" y="403545"/>
                  <a:pt x="1607098" y="385037"/>
                  <a:pt x="1728875" y="385606"/>
                </a:cubicBezTo>
                <a:cubicBezTo>
                  <a:pt x="1851884" y="386181"/>
                  <a:pt x="1883500" y="384907"/>
                  <a:pt x="1886626" y="379695"/>
                </a:cubicBezTo>
              </a:path>
            </a:pathLst>
          </a:custGeom>
          <a:noFill/>
          <a:ln w="254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64" name="Gerade Verbindung mit Pfeil 63">
            <a:extLst>
              <a:ext uri="{FF2B5EF4-FFF2-40B4-BE49-F238E27FC236}">
                <a16:creationId xmlns:a16="http://schemas.microsoft.com/office/drawing/2014/main" xmlns="" id="{66A79AC3-5033-4490-A99D-5C6CB7F644CC}"/>
              </a:ext>
            </a:extLst>
          </p:cNvPr>
          <p:cNvCxnSpPr>
            <a:cxnSpLocks/>
            <a:endCxn id="71" idx="3"/>
          </p:cNvCxnSpPr>
          <p:nvPr/>
        </p:nvCxnSpPr>
        <p:spPr>
          <a:xfrm flipH="1" flipV="1">
            <a:off x="5438199" y="5386914"/>
            <a:ext cx="1280902" cy="62512"/>
          </a:xfrm>
          <a:prstGeom prst="straightConnector1">
            <a:avLst/>
          </a:prstGeom>
          <a:ln w="28575">
            <a:solidFill>
              <a:srgbClr val="CDC301"/>
            </a:solidFill>
            <a:tailEnd type="triangle"/>
          </a:ln>
        </p:spPr>
        <p:style>
          <a:lnRef idx="1">
            <a:schemeClr val="accent1"/>
          </a:lnRef>
          <a:fillRef idx="0">
            <a:schemeClr val="accent1"/>
          </a:fillRef>
          <a:effectRef idx="0">
            <a:schemeClr val="accent1"/>
          </a:effectRef>
          <a:fontRef idx="minor">
            <a:schemeClr val="tx1"/>
          </a:fontRef>
        </p:style>
      </p:cxnSp>
      <p:grpSp>
        <p:nvGrpSpPr>
          <p:cNvPr id="65" name="Group 6">
            <a:extLst>
              <a:ext uri="{FF2B5EF4-FFF2-40B4-BE49-F238E27FC236}">
                <a16:creationId xmlns:a16="http://schemas.microsoft.com/office/drawing/2014/main" xmlns="" id="{535C48E7-18DB-495B-B947-791A7D1C1ACA}"/>
              </a:ext>
            </a:extLst>
          </p:cNvPr>
          <p:cNvGrpSpPr>
            <a:grpSpLocks/>
          </p:cNvGrpSpPr>
          <p:nvPr/>
        </p:nvGrpSpPr>
        <p:grpSpPr bwMode="auto">
          <a:xfrm rot="5400000" flipV="1">
            <a:off x="4573341" y="5338958"/>
            <a:ext cx="978421" cy="98206"/>
            <a:chOff x="1392" y="1488"/>
            <a:chExt cx="1584" cy="0"/>
          </a:xfrm>
        </p:grpSpPr>
        <p:sp>
          <p:nvSpPr>
            <p:cNvPr id="66" name="Line 7">
              <a:extLst>
                <a:ext uri="{FF2B5EF4-FFF2-40B4-BE49-F238E27FC236}">
                  <a16:creationId xmlns:a16="http://schemas.microsoft.com/office/drawing/2014/main" xmlns="" id="{20EE805F-A3D1-47D2-8D99-8447D172309D}"/>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67" name="Line 8">
              <a:extLst>
                <a:ext uri="{FF2B5EF4-FFF2-40B4-BE49-F238E27FC236}">
                  <a16:creationId xmlns:a16="http://schemas.microsoft.com/office/drawing/2014/main" xmlns="" id="{3B40BF6F-1B40-4CAC-97FD-C26DE63DD93C}"/>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grpSp>
        <p:nvGrpSpPr>
          <p:cNvPr id="68" name="Group 6">
            <a:extLst>
              <a:ext uri="{FF2B5EF4-FFF2-40B4-BE49-F238E27FC236}">
                <a16:creationId xmlns:a16="http://schemas.microsoft.com/office/drawing/2014/main" xmlns="" id="{DB06A012-23DA-4FE7-B654-6E50837C1173}"/>
              </a:ext>
            </a:extLst>
          </p:cNvPr>
          <p:cNvGrpSpPr>
            <a:grpSpLocks/>
          </p:cNvGrpSpPr>
          <p:nvPr/>
        </p:nvGrpSpPr>
        <p:grpSpPr bwMode="auto">
          <a:xfrm rot="16200000">
            <a:off x="4738880" y="5328587"/>
            <a:ext cx="978421" cy="118947"/>
            <a:chOff x="1392" y="1488"/>
            <a:chExt cx="1584" cy="0"/>
          </a:xfrm>
        </p:grpSpPr>
        <p:sp>
          <p:nvSpPr>
            <p:cNvPr id="69" name="Line 7">
              <a:extLst>
                <a:ext uri="{FF2B5EF4-FFF2-40B4-BE49-F238E27FC236}">
                  <a16:creationId xmlns:a16="http://schemas.microsoft.com/office/drawing/2014/main" xmlns="" id="{8CA9A863-89AC-497D-9AEA-4269F0A9D8E3}"/>
                </a:ext>
              </a:extLst>
            </p:cNvPr>
            <p:cNvSpPr>
              <a:spLocks noChangeShapeType="1"/>
            </p:cNvSpPr>
            <p:nvPr/>
          </p:nvSpPr>
          <p:spPr bwMode="auto">
            <a:xfrm>
              <a:off x="1392" y="1488"/>
              <a:ext cx="864" cy="0"/>
            </a:xfrm>
            <a:prstGeom prst="line">
              <a:avLst/>
            </a:prstGeom>
            <a:noFill/>
            <a:ln w="254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sp>
          <p:nvSpPr>
            <p:cNvPr id="70" name="Line 8">
              <a:extLst>
                <a:ext uri="{FF2B5EF4-FFF2-40B4-BE49-F238E27FC236}">
                  <a16:creationId xmlns:a16="http://schemas.microsoft.com/office/drawing/2014/main" xmlns="" id="{F31D5730-EF7A-4749-8E3E-73DA08EA6962}"/>
                </a:ext>
              </a:extLst>
            </p:cNvPr>
            <p:cNvSpPr>
              <a:spLocks noChangeShapeType="1"/>
            </p:cNvSpPr>
            <p:nvPr/>
          </p:nvSpPr>
          <p:spPr bwMode="auto">
            <a:xfrm>
              <a:off x="1392" y="1488"/>
              <a:ext cx="1584" cy="0"/>
            </a:xfrm>
            <a:prstGeom prst="line">
              <a:avLst/>
            </a:prstGeom>
            <a:noFill/>
            <a:ln w="25400">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defPPr>
                <a:defRPr lang="en-US"/>
              </a:defPPr>
              <a:lvl1pPr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1pPr>
              <a:lvl2pPr marL="4572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2pPr>
              <a:lvl3pPr marL="9144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3pPr>
              <a:lvl4pPr marL="13716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4pPr>
              <a:lvl5pPr marL="1828800" algn="l" rtl="0" eaLnBrk="0" fontAlgn="base" hangingPunct="0">
                <a:spcBef>
                  <a:spcPct val="0"/>
                </a:spcBef>
                <a:spcAft>
                  <a:spcPct val="0"/>
                </a:spcAft>
                <a:defRPr sz="2400" kern="1200">
                  <a:solidFill>
                    <a:schemeClr val="tx1"/>
                  </a:solidFill>
                  <a:latin typeface="Times" panose="02020603050405020304" pitchFamily="18" charset="0"/>
                  <a:ea typeface="+mn-ea"/>
                  <a:cs typeface="+mn-cs"/>
                </a:defRPr>
              </a:lvl5pPr>
              <a:lvl6pPr marL="2286000" algn="l" defTabSz="914400" rtl="0" eaLnBrk="1" latinLnBrk="0" hangingPunct="1">
                <a:defRPr sz="2400" kern="1200">
                  <a:solidFill>
                    <a:schemeClr val="tx1"/>
                  </a:solidFill>
                  <a:latin typeface="Times" panose="02020603050405020304" pitchFamily="18" charset="0"/>
                  <a:ea typeface="+mn-ea"/>
                  <a:cs typeface="+mn-cs"/>
                </a:defRPr>
              </a:lvl6pPr>
              <a:lvl7pPr marL="2743200" algn="l" defTabSz="914400" rtl="0" eaLnBrk="1" latinLnBrk="0" hangingPunct="1">
                <a:defRPr sz="2400" kern="1200">
                  <a:solidFill>
                    <a:schemeClr val="tx1"/>
                  </a:solidFill>
                  <a:latin typeface="Times" panose="02020603050405020304" pitchFamily="18" charset="0"/>
                  <a:ea typeface="+mn-ea"/>
                  <a:cs typeface="+mn-cs"/>
                </a:defRPr>
              </a:lvl7pPr>
              <a:lvl8pPr marL="3200400" algn="l" defTabSz="914400" rtl="0" eaLnBrk="1" latinLnBrk="0" hangingPunct="1">
                <a:defRPr sz="2400" kern="1200">
                  <a:solidFill>
                    <a:schemeClr val="tx1"/>
                  </a:solidFill>
                  <a:latin typeface="Times" panose="02020603050405020304" pitchFamily="18" charset="0"/>
                  <a:ea typeface="+mn-ea"/>
                  <a:cs typeface="+mn-cs"/>
                </a:defRPr>
              </a:lvl8pPr>
              <a:lvl9pPr marL="3657600" algn="l" defTabSz="914400" rtl="0" eaLnBrk="1" latinLnBrk="0" hangingPunct="1">
                <a:defRPr sz="2400" kern="1200">
                  <a:solidFill>
                    <a:schemeClr val="tx1"/>
                  </a:solidFill>
                  <a:latin typeface="Times" panose="02020603050405020304" pitchFamily="18" charset="0"/>
                  <a:ea typeface="+mn-ea"/>
                  <a:cs typeface="+mn-cs"/>
                </a:defRPr>
              </a:lvl9pPr>
            </a:lstStyle>
            <a:p>
              <a:endParaRPr lang="de-DE"/>
            </a:p>
          </p:txBody>
        </p:sp>
      </p:grpSp>
      <p:sp>
        <p:nvSpPr>
          <p:cNvPr id="71" name="Rechteck: abgerundete Ecken 25">
            <a:extLst>
              <a:ext uri="{FF2B5EF4-FFF2-40B4-BE49-F238E27FC236}">
                <a16:creationId xmlns:a16="http://schemas.microsoft.com/office/drawing/2014/main" xmlns="" id="{6AD9B4C4-5AA7-4D61-8668-3A39DF9F5422}"/>
              </a:ext>
            </a:extLst>
          </p:cNvPr>
          <p:cNvSpPr/>
          <p:nvPr/>
        </p:nvSpPr>
        <p:spPr>
          <a:xfrm>
            <a:off x="4697744" y="4464508"/>
            <a:ext cx="740455" cy="1844812"/>
          </a:xfrm>
          <a:prstGeom prst="roundRect">
            <a:avLst/>
          </a:prstGeom>
          <a:noFill/>
          <a:ln w="28575">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2" name="Rechteck: abgerundete Ecken 84">
            <a:extLst>
              <a:ext uri="{FF2B5EF4-FFF2-40B4-BE49-F238E27FC236}">
                <a16:creationId xmlns:a16="http://schemas.microsoft.com/office/drawing/2014/main" xmlns="" id="{CBC44549-C71B-467E-86A3-4E381B165C6A}"/>
              </a:ext>
            </a:extLst>
          </p:cNvPr>
          <p:cNvSpPr/>
          <p:nvPr/>
        </p:nvSpPr>
        <p:spPr>
          <a:xfrm>
            <a:off x="6718501" y="4824548"/>
            <a:ext cx="335549" cy="879079"/>
          </a:xfrm>
          <a:prstGeom prst="roundRect">
            <a:avLst/>
          </a:prstGeom>
          <a:noFill/>
          <a:ln w="28575">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mc:AlternateContent xmlns:mc="http://schemas.openxmlformats.org/markup-compatibility/2006">
        <mc:Choice xmlns:a14="http://schemas.microsoft.com/office/drawing/2010/main" Requires="a14">
          <p:sp>
            <p:nvSpPr>
              <p:cNvPr id="73" name="Textfeld 72">
                <a:extLst>
                  <a:ext uri="{FF2B5EF4-FFF2-40B4-BE49-F238E27FC236}">
                    <a16:creationId xmlns:a16="http://schemas.microsoft.com/office/drawing/2014/main" xmlns="" id="{60928307-E27A-4B5A-9697-37A6001BB217}"/>
                  </a:ext>
                </a:extLst>
              </p:cNvPr>
              <p:cNvSpPr txBox="1"/>
              <p:nvPr/>
            </p:nvSpPr>
            <p:spPr>
              <a:xfrm>
                <a:off x="4995019" y="4588605"/>
                <a:ext cx="45719" cy="249299"/>
              </a:xfrm>
              <a:prstGeom prst="rect">
                <a:avLst/>
              </a:prstGeom>
              <a:noFill/>
            </p:spPr>
            <p:txBody>
              <a:bodyPr wrap="square" lIns="0" tIns="0" rIns="0" bIns="0" rtlCol="0">
                <a:spAutoFit/>
              </a:bodyPr>
              <a:lstStyle/>
              <a:p>
                <a:pPr>
                  <a:lnSpc>
                    <a:spcPct val="90000"/>
                  </a:lnSpc>
                  <a:spcBef>
                    <a:spcPts val="1000"/>
                  </a:spcBef>
                  <a:buClr>
                    <a:srgbClr val="CCCC00"/>
                  </a:buClr>
                  <a:buSzPct val="90000"/>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𝑞</m:t>
                      </m:r>
                      <m:acc>
                        <m:accPr>
                          <m:chr m:val="̅"/>
                          <m:ctrlPr>
                            <a:rPr lang="en-US" b="0" i="1" smtClean="0">
                              <a:solidFill>
                                <a:schemeClr val="tx1"/>
                              </a:solidFill>
                              <a:latin typeface="Cambria Math" panose="02040503050406030204" pitchFamily="18" charset="0"/>
                            </a:rPr>
                          </m:ctrlPr>
                        </m:accPr>
                        <m:e>
                          <m:r>
                            <a:rPr lang="en-US" b="0" i="1" smtClean="0">
                              <a:solidFill>
                                <a:schemeClr val="tx1"/>
                              </a:solidFill>
                              <a:latin typeface="Cambria Math" panose="02040503050406030204" pitchFamily="18" charset="0"/>
                            </a:rPr>
                            <m:t>𝑞</m:t>
                          </m:r>
                        </m:e>
                      </m:acc>
                    </m:oMath>
                  </m:oMathPara>
                </a14:m>
                <a:endParaRPr lang="de-DE" dirty="0">
                  <a:solidFill>
                    <a:schemeClr val="tx1"/>
                  </a:solidFill>
                  <a:latin typeface="Arial Narrow" panose="020B0606020202030204" pitchFamily="34" charset="0"/>
                </a:endParaRPr>
              </a:p>
            </p:txBody>
          </p:sp>
        </mc:Choice>
        <mc:Fallback>
          <p:sp>
            <p:nvSpPr>
              <p:cNvPr id="73" name="Textfeld 72">
                <a:extLst>
                  <a:ext uri="{FF2B5EF4-FFF2-40B4-BE49-F238E27FC236}">
                    <a16:creationId xmlns:a16="http://schemas.microsoft.com/office/drawing/2014/main" xmlns:a14="http://schemas.microsoft.com/office/drawing/2010/main" xmlns="" id="{60928307-E27A-4B5A-9697-37A6001BB217}"/>
                  </a:ext>
                </a:extLst>
              </p:cNvPr>
              <p:cNvSpPr txBox="1">
                <a:spLocks noRot="1" noChangeAspect="1" noMove="1" noResize="1" noEditPoints="1" noAdjustHandles="1" noChangeArrowheads="1" noChangeShapeType="1" noTextEdit="1"/>
              </p:cNvSpPr>
              <p:nvPr/>
            </p:nvSpPr>
            <p:spPr>
              <a:xfrm>
                <a:off x="4995019" y="4588605"/>
                <a:ext cx="45719" cy="249299"/>
              </a:xfrm>
              <a:prstGeom prst="rect">
                <a:avLst/>
              </a:prstGeom>
              <a:blipFill rotWithShape="0">
                <a:blip r:embed="rId3"/>
                <a:stretch>
                  <a:fillRect l="-175000" r="-587500" b="-31707"/>
                </a:stretch>
              </a:blipFill>
            </p:spPr>
            <p:txBody>
              <a:bodyPr/>
              <a:lstStyle/>
              <a:p>
                <a:r>
                  <a:rPr lang="de-DE">
                    <a:noFill/>
                  </a:rPr>
                  <a:t> </a:t>
                </a:r>
              </a:p>
            </p:txBody>
          </p:sp>
        </mc:Fallback>
      </mc:AlternateContent>
      <mc:AlternateContent xmlns:mc="http://schemas.openxmlformats.org/markup-compatibility/2006">
        <mc:Choice xmlns:a14="http://schemas.microsoft.com/office/drawing/2010/main" Requires="a14">
          <p:sp>
            <p:nvSpPr>
              <p:cNvPr id="74" name="Textfeld 73">
                <a:extLst>
                  <a:ext uri="{FF2B5EF4-FFF2-40B4-BE49-F238E27FC236}">
                    <a16:creationId xmlns:a16="http://schemas.microsoft.com/office/drawing/2014/main" xmlns="" id="{D05382D1-B6FA-44CB-8544-6C2984529FF0}"/>
                  </a:ext>
                </a:extLst>
              </p:cNvPr>
              <p:cNvSpPr txBox="1"/>
              <p:nvPr/>
            </p:nvSpPr>
            <p:spPr>
              <a:xfrm>
                <a:off x="4967729" y="5889352"/>
                <a:ext cx="45719" cy="249299"/>
              </a:xfrm>
              <a:prstGeom prst="rect">
                <a:avLst/>
              </a:prstGeom>
              <a:noFill/>
            </p:spPr>
            <p:txBody>
              <a:bodyPr wrap="square" lIns="0" tIns="0" rIns="0" bIns="0" rtlCol="0">
                <a:spAutoFit/>
              </a:bodyPr>
              <a:lstStyle/>
              <a:p>
                <a:pPr>
                  <a:lnSpc>
                    <a:spcPct val="90000"/>
                  </a:lnSpc>
                  <a:spcBef>
                    <a:spcPts val="1000"/>
                  </a:spcBef>
                  <a:buClr>
                    <a:srgbClr val="CCCC00"/>
                  </a:buClr>
                  <a:buSzPct val="90000"/>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𝑞</m:t>
                      </m:r>
                      <m:acc>
                        <m:accPr>
                          <m:chr m:val="̅"/>
                          <m:ctrlPr>
                            <a:rPr lang="en-US" b="0" i="1" smtClean="0">
                              <a:solidFill>
                                <a:schemeClr val="tx1"/>
                              </a:solidFill>
                              <a:latin typeface="Cambria Math" panose="02040503050406030204" pitchFamily="18" charset="0"/>
                            </a:rPr>
                          </m:ctrlPr>
                        </m:accPr>
                        <m:e>
                          <m:r>
                            <a:rPr lang="en-US" b="0" i="1" smtClean="0">
                              <a:solidFill>
                                <a:schemeClr val="tx1"/>
                              </a:solidFill>
                              <a:latin typeface="Cambria Math" panose="02040503050406030204" pitchFamily="18" charset="0"/>
                            </a:rPr>
                            <m:t>𝑞</m:t>
                          </m:r>
                        </m:e>
                      </m:acc>
                    </m:oMath>
                  </m:oMathPara>
                </a14:m>
                <a:endParaRPr lang="de-DE" dirty="0">
                  <a:solidFill>
                    <a:schemeClr val="tx1"/>
                  </a:solidFill>
                  <a:latin typeface="Arial Narrow" panose="020B0606020202030204" pitchFamily="34" charset="0"/>
                </a:endParaRPr>
              </a:p>
            </p:txBody>
          </p:sp>
        </mc:Choice>
        <mc:Fallback>
          <p:sp>
            <p:nvSpPr>
              <p:cNvPr id="74" name="Textfeld 73">
                <a:extLst>
                  <a:ext uri="{FF2B5EF4-FFF2-40B4-BE49-F238E27FC236}">
                    <a16:creationId xmlns:a16="http://schemas.microsoft.com/office/drawing/2014/main" xmlns:a14="http://schemas.microsoft.com/office/drawing/2010/main" xmlns="" id="{D05382D1-B6FA-44CB-8544-6C2984529FF0}"/>
                  </a:ext>
                </a:extLst>
              </p:cNvPr>
              <p:cNvSpPr txBox="1">
                <a:spLocks noRot="1" noChangeAspect="1" noMove="1" noResize="1" noEditPoints="1" noAdjustHandles="1" noChangeArrowheads="1" noChangeShapeType="1" noTextEdit="1"/>
              </p:cNvSpPr>
              <p:nvPr/>
            </p:nvSpPr>
            <p:spPr>
              <a:xfrm>
                <a:off x="4967729" y="5889352"/>
                <a:ext cx="45719" cy="249299"/>
              </a:xfrm>
              <a:prstGeom prst="rect">
                <a:avLst/>
              </a:prstGeom>
              <a:blipFill rotWithShape="0">
                <a:blip r:embed="rId4"/>
                <a:stretch>
                  <a:fillRect l="-200000" r="-685714" b="-31707"/>
                </a:stretch>
              </a:blipFill>
            </p:spPr>
            <p:txBody>
              <a:bodyPr/>
              <a:lstStyle/>
              <a:p>
                <a:r>
                  <a:rPr lang="de-DE">
                    <a:noFill/>
                  </a:rPr>
                  <a:t> </a:t>
                </a:r>
              </a:p>
            </p:txBody>
          </p:sp>
        </mc:Fallback>
      </mc:AlternateContent>
    </p:spTree>
    <p:extLst>
      <p:ext uri="{BB962C8B-B14F-4D97-AF65-F5344CB8AC3E}">
        <p14:creationId xmlns:p14="http://schemas.microsoft.com/office/powerpoint/2010/main" val="28255744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2378" y="-243408"/>
            <a:ext cx="10210962" cy="7416824"/>
          </a:xfrm>
          <a:prstGeom prst="rect">
            <a:avLst/>
          </a:prstGeom>
        </p:spPr>
      </p:pic>
    </p:spTree>
    <p:extLst>
      <p:ext uri="{BB962C8B-B14F-4D97-AF65-F5344CB8AC3E}">
        <p14:creationId xmlns:p14="http://schemas.microsoft.com/office/powerpoint/2010/main" val="3316666202"/>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39"/>
          <p:cNvGrpSpPr>
            <a:grpSpLocks/>
          </p:cNvGrpSpPr>
          <p:nvPr/>
        </p:nvGrpSpPr>
        <p:grpSpPr bwMode="auto">
          <a:xfrm>
            <a:off x="755202" y="2530668"/>
            <a:ext cx="3960813" cy="2241550"/>
            <a:chOff x="323528" y="3274364"/>
            <a:chExt cx="3960440" cy="2242868"/>
          </a:xfrm>
        </p:grpSpPr>
        <p:pic>
          <p:nvPicPr>
            <p:cNvPr id="13331" name="Grafik 23" descr="rutherford Kopie.jpg"/>
            <p:cNvPicPr>
              <a:picLocks noChangeAspect="1"/>
            </p:cNvPicPr>
            <p:nvPr/>
          </p:nvPicPr>
          <p:blipFill>
            <a:blip r:embed="rId3" cstate="print"/>
            <a:srcRect l="8255" b="17044"/>
            <a:stretch>
              <a:fillRect/>
            </a:stretch>
          </p:blipFill>
          <p:spPr bwMode="auto">
            <a:xfrm>
              <a:off x="347095" y="3274364"/>
              <a:ext cx="3936873" cy="2242868"/>
            </a:xfrm>
            <a:prstGeom prst="rect">
              <a:avLst/>
            </a:prstGeom>
            <a:noFill/>
            <a:ln w="9525">
              <a:noFill/>
              <a:miter lim="800000"/>
              <a:headEnd/>
              <a:tailEnd/>
            </a:ln>
          </p:spPr>
        </p:pic>
        <p:sp>
          <p:nvSpPr>
            <p:cNvPr id="13332" name="Textfeld 21"/>
            <p:cNvSpPr txBox="1">
              <a:spLocks noChangeArrowheads="1"/>
            </p:cNvSpPr>
            <p:nvPr/>
          </p:nvSpPr>
          <p:spPr bwMode="auto">
            <a:xfrm>
              <a:off x="323528" y="4221088"/>
              <a:ext cx="1112735" cy="369498"/>
            </a:xfrm>
            <a:prstGeom prst="rect">
              <a:avLst/>
            </a:prstGeom>
            <a:noFill/>
            <a:ln w="9525">
              <a:noFill/>
              <a:miter lim="800000"/>
              <a:headEnd/>
              <a:tailEnd/>
            </a:ln>
          </p:spPr>
          <p:txBody>
            <a:bodyPr>
              <a:spAutoFit/>
            </a:bodyPr>
            <a:lstStyle/>
            <a:p>
              <a:r>
                <a:rPr lang="el-GR">
                  <a:solidFill>
                    <a:srgbClr val="000000"/>
                  </a:solidFill>
                  <a:latin typeface="Times New Roman" pitchFamily="18" charset="0"/>
                  <a:cs typeface="Times New Roman" pitchFamily="18" charset="0"/>
                </a:rPr>
                <a:t>α</a:t>
              </a:r>
              <a:r>
                <a:rPr lang="de-DE">
                  <a:solidFill>
                    <a:srgbClr val="000000"/>
                  </a:solidFill>
                  <a:latin typeface="Arial Narrow" pitchFamily="34" charset="0"/>
                  <a:cs typeface="Times New Roman" pitchFamily="18" charset="0"/>
                </a:rPr>
                <a:t>-Strahler</a:t>
              </a:r>
              <a:endParaRPr lang="de-DE">
                <a:latin typeface="Arial Narrow" pitchFamily="34" charset="0"/>
              </a:endParaRPr>
            </a:p>
          </p:txBody>
        </p:sp>
        <p:sp>
          <p:nvSpPr>
            <p:cNvPr id="13333" name="Textfeld 22"/>
            <p:cNvSpPr txBox="1">
              <a:spLocks noChangeArrowheads="1"/>
            </p:cNvSpPr>
            <p:nvPr/>
          </p:nvSpPr>
          <p:spPr bwMode="auto">
            <a:xfrm>
              <a:off x="907256" y="5013176"/>
              <a:ext cx="1112735" cy="369498"/>
            </a:xfrm>
            <a:prstGeom prst="rect">
              <a:avLst/>
            </a:prstGeom>
            <a:noFill/>
            <a:ln w="9525">
              <a:noFill/>
              <a:miter lim="800000"/>
              <a:headEnd/>
              <a:tailEnd/>
            </a:ln>
          </p:spPr>
          <p:txBody>
            <a:bodyPr>
              <a:spAutoFit/>
            </a:bodyPr>
            <a:lstStyle/>
            <a:p>
              <a:r>
                <a:rPr lang="de-DE">
                  <a:solidFill>
                    <a:srgbClr val="000000"/>
                  </a:solidFill>
                  <a:latin typeface="Arial Narrow" pitchFamily="34" charset="0"/>
                  <a:cs typeface="Times New Roman" pitchFamily="18" charset="0"/>
                </a:rPr>
                <a:t>Detektor</a:t>
              </a:r>
              <a:endParaRPr lang="de-DE">
                <a:latin typeface="Arial Narrow" pitchFamily="34" charset="0"/>
              </a:endParaRPr>
            </a:p>
          </p:txBody>
        </p:sp>
        <p:sp>
          <p:nvSpPr>
            <p:cNvPr id="13334" name="Textfeld 24"/>
            <p:cNvSpPr txBox="1">
              <a:spLocks noChangeArrowheads="1"/>
            </p:cNvSpPr>
            <p:nvPr/>
          </p:nvSpPr>
          <p:spPr bwMode="auto">
            <a:xfrm>
              <a:off x="539552" y="4581128"/>
              <a:ext cx="1112735" cy="369498"/>
            </a:xfrm>
            <a:prstGeom prst="rect">
              <a:avLst/>
            </a:prstGeom>
            <a:noFill/>
            <a:ln w="9525">
              <a:noFill/>
              <a:miter lim="800000"/>
              <a:headEnd/>
              <a:tailEnd/>
            </a:ln>
          </p:spPr>
          <p:txBody>
            <a:bodyPr>
              <a:spAutoFit/>
            </a:bodyPr>
            <a:lstStyle/>
            <a:p>
              <a:r>
                <a:rPr lang="de-DE">
                  <a:solidFill>
                    <a:srgbClr val="000000"/>
                  </a:solidFill>
                  <a:latin typeface="Arial Narrow" pitchFamily="34" charset="0"/>
                  <a:cs typeface="Times New Roman" pitchFamily="18" charset="0"/>
                </a:rPr>
                <a:t>Goldfolie</a:t>
              </a:r>
              <a:endParaRPr lang="de-DE">
                <a:latin typeface="Arial Narrow" pitchFamily="34" charset="0"/>
              </a:endParaRPr>
            </a:p>
          </p:txBody>
        </p:sp>
        <p:cxnSp>
          <p:nvCxnSpPr>
            <p:cNvPr id="27" name="Gerade Verbindung mit Pfeil 26"/>
            <p:cNvCxnSpPr/>
            <p:nvPr/>
          </p:nvCxnSpPr>
          <p:spPr bwMode="auto">
            <a:xfrm>
              <a:off x="1402926" y="4767491"/>
              <a:ext cx="1284167" cy="1588"/>
            </a:xfrm>
            <a:prstGeom prst="straightConnector1">
              <a:avLst/>
            </a:prstGeom>
            <a:ln w="15875">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0" name="Gerade Verbindung mit Pfeil 29"/>
            <p:cNvCxnSpPr/>
            <p:nvPr/>
          </p:nvCxnSpPr>
          <p:spPr bwMode="auto">
            <a:xfrm>
              <a:off x="1796589" y="5205899"/>
              <a:ext cx="687323" cy="1588"/>
            </a:xfrm>
            <a:prstGeom prst="straightConnector1">
              <a:avLst/>
            </a:prstGeom>
            <a:ln w="15875">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24578" name="Titel 1"/>
          <p:cNvSpPr>
            <a:spLocks noGrp="1"/>
          </p:cNvSpPr>
          <p:nvPr>
            <p:ph type="title"/>
          </p:nvPr>
        </p:nvSpPr>
        <p:spPr/>
        <p:txBody>
          <a:bodyPr>
            <a:norm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de-DE" noProof="0" dirty="0"/>
              <a:t>Einschub: Experimenteller Nachweis von Quarks</a:t>
            </a:r>
            <a:endParaRPr lang="de-DE" noProof="0" dirty="0">
              <a:solidFill>
                <a:srgbClr val="1F497D"/>
              </a:solidFill>
              <a:latin typeface="Arial Narrow" pitchFamily="32" charset="0"/>
              <a:ea typeface="+mn-ea"/>
              <a:cs typeface="Arial Unicode MS" charset="0"/>
            </a:endParaRPr>
          </a:p>
        </p:txBody>
      </p:sp>
      <p:sp>
        <p:nvSpPr>
          <p:cNvPr id="26" name="Datumsplatzhalter 4"/>
          <p:cNvSpPr>
            <a:spLocks noGrp="1"/>
          </p:cNvSpPr>
          <p:nvPr>
            <p:ph type="dt" sz="half" idx="2"/>
          </p:nvPr>
        </p:nvSpPr>
        <p:spPr>
          <a:xfrm>
            <a:off x="628650" y="6356361"/>
            <a:ext cx="1135414" cy="365125"/>
          </a:xfrm>
        </p:spPr>
        <p:txBody>
          <a:bodyPr/>
          <a:lstStyle/>
          <a:p>
            <a:r>
              <a:rPr lang="de-DE"/>
              <a:t>29.11.2017</a:t>
            </a:r>
          </a:p>
        </p:txBody>
      </p:sp>
      <p:sp>
        <p:nvSpPr>
          <p:cNvPr id="28" name="Fußzeilenplatzhalter 5"/>
          <p:cNvSpPr>
            <a:spLocks noGrp="1"/>
          </p:cNvSpPr>
          <p:nvPr>
            <p:ph type="ftr" sz="quarter" idx="3"/>
          </p:nvPr>
        </p:nvSpPr>
        <p:spPr>
          <a:xfrm>
            <a:off x="1907704" y="6356360"/>
            <a:ext cx="5256584" cy="365125"/>
          </a:xfrm>
        </p:spPr>
        <p:txBody>
          <a:bodyPr/>
          <a:lstStyle/>
          <a:p>
            <a:r>
              <a:rPr lang="de-DE"/>
              <a:t>Forschung trifft Schule - Lehrerfortbildung Teilchenphysik - Meißen</a:t>
            </a:r>
            <a:endParaRPr lang="de-DE" dirty="0"/>
          </a:p>
        </p:txBody>
      </p:sp>
      <p:sp>
        <p:nvSpPr>
          <p:cNvPr id="7" name="Foliennummernplatzhalter 6"/>
          <p:cNvSpPr>
            <a:spLocks noGrp="1"/>
          </p:cNvSpPr>
          <p:nvPr>
            <p:ph type="sldNum" sz="quarter" idx="12"/>
          </p:nvPr>
        </p:nvSpPr>
        <p:spPr>
          <a:xfrm>
            <a:off x="6457950" y="6356361"/>
            <a:ext cx="2057400" cy="365125"/>
          </a:xfrm>
          <a:prstGeom prst="rect">
            <a:avLst/>
          </a:prstGeom>
        </p:spPr>
        <p:txBody>
          <a:bodyPr/>
          <a:lstStyle/>
          <a:p>
            <a:fld id="{13EBA283-81CD-428D-9703-4AE41BDC50AA}" type="slidenum">
              <a:rPr lang="de-DE" smtClean="0"/>
              <a:pPr/>
              <a:t>20</a:t>
            </a:fld>
            <a:endParaRPr lang="de-DE"/>
          </a:p>
        </p:txBody>
      </p:sp>
      <p:sp>
        <p:nvSpPr>
          <p:cNvPr id="3" name="Textfeld 2"/>
          <p:cNvSpPr txBox="1">
            <a:spLocks noChangeArrowheads="1"/>
          </p:cNvSpPr>
          <p:nvPr/>
        </p:nvSpPr>
        <p:spPr bwMode="auto">
          <a:xfrm>
            <a:off x="684213" y="4733032"/>
            <a:ext cx="4071937" cy="1292225"/>
          </a:xfrm>
          <a:prstGeom prst="rect">
            <a:avLst/>
          </a:prstGeom>
          <a:noFill/>
          <a:ln w="9525">
            <a:noFill/>
            <a:miter lim="800000"/>
            <a:headEnd/>
            <a:tailEnd/>
          </a:ln>
        </p:spPr>
        <p:txBody>
          <a:bodyPr>
            <a:spAutoFit/>
          </a:bodyPr>
          <a:lstStyle/>
          <a:p>
            <a:pPr algn="ctr"/>
            <a:r>
              <a:rPr lang="de-DE" sz="2000" b="1" dirty="0">
                <a:solidFill>
                  <a:srgbClr val="013476"/>
                </a:solidFill>
                <a:latin typeface="Arial Narrow" pitchFamily="34" charset="0"/>
              </a:rPr>
              <a:t>Rutherford-Streuexperiment (1911)</a:t>
            </a:r>
          </a:p>
          <a:p>
            <a:pPr algn="ctr"/>
            <a:r>
              <a:rPr lang="de-DE" sz="2000" dirty="0">
                <a:solidFill>
                  <a:srgbClr val="013476"/>
                </a:solidFill>
                <a:latin typeface="Arial Narrow" pitchFamily="34" charset="0"/>
              </a:rPr>
              <a:t>Streuung von </a:t>
            </a:r>
            <a:r>
              <a:rPr lang="de-DE" sz="2000" dirty="0">
                <a:solidFill>
                  <a:srgbClr val="013476"/>
                </a:solidFill>
                <a:latin typeface="Symbol" panose="05050102010706020507" pitchFamily="18" charset="2"/>
                <a:cs typeface="Times New Roman" pitchFamily="18" charset="0"/>
              </a:rPr>
              <a:t>a</a:t>
            </a:r>
            <a:r>
              <a:rPr lang="de-DE" sz="2000" dirty="0">
                <a:solidFill>
                  <a:srgbClr val="013476"/>
                </a:solidFill>
                <a:latin typeface="Arial Narrow" pitchFamily="34" charset="0"/>
              </a:rPr>
              <a:t>-Teilchen an Goldatomen </a:t>
            </a:r>
            <a:br>
              <a:rPr lang="de-DE" sz="2000" dirty="0">
                <a:solidFill>
                  <a:srgbClr val="013476"/>
                </a:solidFill>
                <a:latin typeface="Arial Narrow" pitchFamily="34" charset="0"/>
              </a:rPr>
            </a:br>
            <a:r>
              <a:rPr lang="de-DE" sz="2000" dirty="0">
                <a:solidFill>
                  <a:srgbClr val="013476"/>
                </a:solidFill>
                <a:latin typeface="Arial Narrow" pitchFamily="34" charset="0"/>
              </a:rPr>
              <a:t>→ </a:t>
            </a:r>
            <a:r>
              <a:rPr lang="de-DE" sz="2000" dirty="0">
                <a:solidFill>
                  <a:srgbClr val="013476"/>
                </a:solidFill>
                <a:latin typeface="Arial Narrow" pitchFamily="34" charset="0"/>
                <a:sym typeface="Wingdings" pitchFamily="2" charset="2"/>
              </a:rPr>
              <a:t>Entdeckung des Atomkern</a:t>
            </a:r>
            <a:endParaRPr lang="de-DE" sz="2000" dirty="0">
              <a:solidFill>
                <a:srgbClr val="013476"/>
              </a:solidFill>
              <a:latin typeface="Arial Narrow" pitchFamily="34" charset="0"/>
            </a:endParaRPr>
          </a:p>
          <a:p>
            <a:endParaRPr lang="de-DE" dirty="0">
              <a:solidFill>
                <a:srgbClr val="013476"/>
              </a:solidFill>
            </a:endParaRPr>
          </a:p>
        </p:txBody>
      </p:sp>
      <p:sp>
        <p:nvSpPr>
          <p:cNvPr id="14" name="Textfeld 13"/>
          <p:cNvSpPr txBox="1">
            <a:spLocks noChangeArrowheads="1"/>
          </p:cNvSpPr>
          <p:nvPr/>
        </p:nvSpPr>
        <p:spPr bwMode="auto">
          <a:xfrm>
            <a:off x="5004048" y="4725144"/>
            <a:ext cx="4175125" cy="1016000"/>
          </a:xfrm>
          <a:prstGeom prst="rect">
            <a:avLst/>
          </a:prstGeom>
          <a:noFill/>
          <a:ln w="9525">
            <a:noFill/>
            <a:miter lim="800000"/>
            <a:headEnd/>
            <a:tailEnd/>
          </a:ln>
        </p:spPr>
        <p:txBody>
          <a:bodyPr>
            <a:spAutoFit/>
          </a:bodyPr>
          <a:lstStyle/>
          <a:p>
            <a:pPr algn="ctr"/>
            <a:r>
              <a:rPr lang="de-DE" sz="2000" b="1" dirty="0">
                <a:solidFill>
                  <a:srgbClr val="013476"/>
                </a:solidFill>
                <a:latin typeface="Arial Narrow" pitchFamily="34" charset="0"/>
              </a:rPr>
              <a:t>Experiment am SLAC (1969)</a:t>
            </a:r>
          </a:p>
          <a:p>
            <a:pPr algn="ctr"/>
            <a:r>
              <a:rPr lang="de-DE" sz="2000" dirty="0">
                <a:solidFill>
                  <a:srgbClr val="013476"/>
                </a:solidFill>
                <a:latin typeface="Arial Narrow" pitchFamily="34" charset="0"/>
              </a:rPr>
              <a:t>Streuung von Elektronen an Protonen</a:t>
            </a:r>
          </a:p>
          <a:p>
            <a:pPr algn="ctr"/>
            <a:r>
              <a:rPr lang="de-DE" sz="2000" dirty="0">
                <a:solidFill>
                  <a:srgbClr val="013476"/>
                </a:solidFill>
                <a:latin typeface="Arial Narrow" pitchFamily="34" charset="0"/>
              </a:rPr>
              <a:t>→ Entdeckung der </a:t>
            </a:r>
            <a:r>
              <a:rPr lang="de-DE" sz="2000" dirty="0">
                <a:solidFill>
                  <a:srgbClr val="013476"/>
                </a:solidFill>
                <a:latin typeface="Arial Narrow" pitchFamily="34" charset="0"/>
                <a:sym typeface="Wingdings" pitchFamily="2" charset="2"/>
              </a:rPr>
              <a:t>Quarks</a:t>
            </a:r>
            <a:endParaRPr lang="de-DE" dirty="0">
              <a:solidFill>
                <a:srgbClr val="013476"/>
              </a:solidFill>
            </a:endParaRPr>
          </a:p>
        </p:txBody>
      </p:sp>
      <p:grpSp>
        <p:nvGrpSpPr>
          <p:cNvPr id="6" name="Gruppieren 10"/>
          <p:cNvGrpSpPr>
            <a:grpSpLocks/>
          </p:cNvGrpSpPr>
          <p:nvPr/>
        </p:nvGrpSpPr>
        <p:grpSpPr bwMode="auto">
          <a:xfrm>
            <a:off x="5697328" y="2966107"/>
            <a:ext cx="2887663" cy="1239838"/>
            <a:chOff x="5645150" y="4149725"/>
            <a:chExt cx="2887663" cy="1239838"/>
          </a:xfrm>
        </p:grpSpPr>
        <p:pic>
          <p:nvPicPr>
            <p:cNvPr id="13323" name="Picture 5" descr="El-Prot_Streuung.png"/>
            <p:cNvPicPr>
              <a:picLocks noChangeAspect="1"/>
            </p:cNvPicPr>
            <p:nvPr/>
          </p:nvPicPr>
          <p:blipFill>
            <a:blip r:embed="rId4" cstate="print"/>
            <a:srcRect/>
            <a:stretch>
              <a:fillRect/>
            </a:stretch>
          </p:blipFill>
          <p:spPr bwMode="auto">
            <a:xfrm>
              <a:off x="5645150" y="4149725"/>
              <a:ext cx="2543175" cy="1239838"/>
            </a:xfrm>
            <a:prstGeom prst="rect">
              <a:avLst/>
            </a:prstGeom>
            <a:noFill/>
            <a:ln w="9525">
              <a:noFill/>
              <a:miter lim="800000"/>
              <a:headEnd/>
              <a:tailEnd/>
            </a:ln>
          </p:spPr>
        </p:pic>
        <p:sp>
          <p:nvSpPr>
            <p:cNvPr id="10" name="Rechteck 9"/>
            <p:cNvSpPr/>
            <p:nvPr/>
          </p:nvSpPr>
          <p:spPr>
            <a:xfrm>
              <a:off x="7956550" y="4149725"/>
              <a:ext cx="576263" cy="5746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grpSp>
      <p:sp>
        <p:nvSpPr>
          <p:cNvPr id="8" name="Textfeld 7">
            <a:extLst>
              <a:ext uri="{FF2B5EF4-FFF2-40B4-BE49-F238E27FC236}">
                <a16:creationId xmlns:a16="http://schemas.microsoft.com/office/drawing/2014/main" xmlns="" id="{E9832040-A2CE-48F0-B60B-FBE9592A6FB6}"/>
              </a:ext>
            </a:extLst>
          </p:cNvPr>
          <p:cNvSpPr txBox="1"/>
          <p:nvPr/>
        </p:nvSpPr>
        <p:spPr>
          <a:xfrm>
            <a:off x="2228402" y="5913156"/>
            <a:ext cx="5186035" cy="341632"/>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rgbClr val="003477"/>
                </a:solidFill>
                <a:latin typeface="Arial" panose="020B0604020202020204" pitchFamily="34" charset="0"/>
                <a:cs typeface="Arial" panose="020B0604020202020204" pitchFamily="34" charset="0"/>
              </a:rPr>
              <a:t>Mehr zu Forschungsmethoden gibt es morgen ;-)</a:t>
            </a:r>
          </a:p>
        </p:txBody>
      </p:sp>
    </p:spTree>
    <p:extLst>
      <p:ext uri="{BB962C8B-B14F-4D97-AF65-F5344CB8AC3E}">
        <p14:creationId xmlns:p14="http://schemas.microsoft.com/office/powerpoint/2010/main" val="167446775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499"/>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utoUpdateAnimBg="0"/>
      <p:bldP spid="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Schwache Wechselwirkung</a:t>
            </a:r>
          </a:p>
        </p:txBody>
      </p:sp>
      <p:sp>
        <p:nvSpPr>
          <p:cNvPr id="8" name="Foliennummernplatzhalter 7"/>
          <p:cNvSpPr>
            <a:spLocks noGrp="1"/>
          </p:cNvSpPr>
          <p:nvPr>
            <p:ph type="sldNum" sz="quarter" idx="12"/>
          </p:nvPr>
        </p:nvSpPr>
        <p:spPr>
          <a:prstGeom prst="rect">
            <a:avLst/>
          </a:prstGeom>
        </p:spPr>
        <p:txBody>
          <a:bodyPr/>
          <a:lstStyle/>
          <a:p>
            <a:fld id="{13EBA283-81CD-428D-9703-4AE41BDC50AA}" type="slidenum">
              <a:rPr lang="de-DE" smtClean="0"/>
              <a:pPr/>
              <a:t>21</a:t>
            </a:fld>
            <a:endParaRPr lang="de-DE"/>
          </a:p>
        </p:txBody>
      </p:sp>
      <p:sp>
        <p:nvSpPr>
          <p:cNvPr id="12" name="Textplatzhalter 11"/>
          <p:cNvSpPr>
            <a:spLocks noGrp="1"/>
          </p:cNvSpPr>
          <p:nvPr>
            <p:ph type="body" idx="1"/>
          </p:nvPr>
        </p:nvSpPr>
        <p:spPr/>
        <p:txBody>
          <a:bodyPr/>
          <a:lstStyle/>
          <a:p>
            <a:r>
              <a:rPr lang="de-DE" noProof="0" dirty="0"/>
              <a:t>Warum scheint die Sonne?</a:t>
            </a:r>
          </a:p>
          <a:p>
            <a:pPr lvl="1"/>
            <a:r>
              <a:rPr lang="de-DE" noProof="0" dirty="0"/>
              <a:t>4 Protonen fusionieren zu </a:t>
            </a:r>
            <a:r>
              <a:rPr lang="de-DE" baseline="30000" noProof="0" dirty="0"/>
              <a:t>4</a:t>
            </a:r>
            <a:r>
              <a:rPr lang="de-DE" noProof="0" dirty="0"/>
              <a:t>He + 2e</a:t>
            </a:r>
            <a:r>
              <a:rPr lang="de-DE" baseline="30000" noProof="0" dirty="0"/>
              <a:t>+</a:t>
            </a:r>
            <a:r>
              <a:rPr lang="de-DE" noProof="0" dirty="0"/>
              <a:t> + 2</a:t>
            </a:r>
            <a:r>
              <a:rPr lang="de-DE" noProof="0" dirty="0">
                <a:latin typeface="Symbol" panose="05050102010706020507" pitchFamily="18" charset="2"/>
              </a:rPr>
              <a:t>n</a:t>
            </a:r>
            <a:r>
              <a:rPr lang="de-DE" baseline="-25000" noProof="0" dirty="0"/>
              <a:t>e</a:t>
            </a:r>
            <a:r>
              <a:rPr lang="de-DE" noProof="0" dirty="0"/>
              <a:t> </a:t>
            </a:r>
          </a:p>
          <a:p>
            <a:pPr lvl="1"/>
            <a:r>
              <a:rPr lang="de-DE" noProof="0" dirty="0"/>
              <a:t>Wie „verwandelt“ sich ein Proton in ein Neutron?</a:t>
            </a:r>
            <a:br>
              <a:rPr lang="de-DE" noProof="0" dirty="0"/>
            </a:br>
            <a:endParaRPr lang="de-DE" b="1" u="sng" noProof="0" dirty="0"/>
          </a:p>
          <a:p>
            <a:r>
              <a:rPr lang="de-DE" b="1" u="sng" noProof="0" dirty="0"/>
              <a:t>Einführung:</a:t>
            </a:r>
            <a:r>
              <a:rPr lang="de-DE" b="1" noProof="0" dirty="0"/>
              <a:t> </a:t>
            </a:r>
            <a:br>
              <a:rPr lang="de-DE" b="1" noProof="0" dirty="0"/>
            </a:br>
            <a:r>
              <a:rPr lang="de-DE" sz="2000" noProof="0" dirty="0"/>
              <a:t>schwache Wechselwirkung</a:t>
            </a:r>
            <a:br>
              <a:rPr lang="de-DE" sz="2000" noProof="0" dirty="0"/>
            </a:br>
            <a:r>
              <a:rPr lang="de-DE" sz="2000" noProof="0" dirty="0"/>
              <a:t>(z.B. Quarks der Nukleonen bei</a:t>
            </a:r>
            <a:br>
              <a:rPr lang="de-DE" sz="2000" noProof="0" dirty="0"/>
            </a:br>
            <a:r>
              <a:rPr lang="de-DE" sz="2000" noProof="0" dirty="0"/>
              <a:t> </a:t>
            </a:r>
            <a:r>
              <a:rPr lang="de-DE" sz="2000" dirty="0"/>
              <a:t>r ~ 0.001 </a:t>
            </a:r>
            <a:r>
              <a:rPr lang="de-DE" sz="2000" dirty="0" err="1"/>
              <a:t>fm</a:t>
            </a:r>
            <a:r>
              <a:rPr lang="de-DE" sz="2000" noProof="0" dirty="0"/>
              <a:t>) </a:t>
            </a:r>
          </a:p>
          <a:p>
            <a:pPr lvl="1"/>
            <a:r>
              <a:rPr lang="de-DE" dirty="0"/>
              <a:t>z.B. </a:t>
            </a:r>
            <a:r>
              <a:rPr lang="de-DE" dirty="0">
                <a:latin typeface="Symbol" panose="05050102010706020507" pitchFamily="18" charset="2"/>
              </a:rPr>
              <a:t>b</a:t>
            </a:r>
            <a:r>
              <a:rPr lang="de-DE" baseline="30000" dirty="0"/>
              <a:t>+</a:t>
            </a:r>
            <a:r>
              <a:rPr lang="de-DE" dirty="0"/>
              <a:t>-Umwandlung</a:t>
            </a:r>
            <a:br>
              <a:rPr lang="de-DE" dirty="0"/>
            </a:br>
            <a:r>
              <a:rPr lang="de-DE" dirty="0"/>
              <a:t>4p → </a:t>
            </a:r>
            <a:r>
              <a:rPr lang="de-DE" baseline="30000" dirty="0"/>
              <a:t>4</a:t>
            </a:r>
            <a:r>
              <a:rPr lang="de-DE" dirty="0"/>
              <a:t>He + 2e</a:t>
            </a:r>
            <a:r>
              <a:rPr lang="de-DE" baseline="30000" dirty="0"/>
              <a:t>+</a:t>
            </a:r>
            <a:r>
              <a:rPr lang="de-DE" dirty="0"/>
              <a:t> + 2</a:t>
            </a:r>
            <a:r>
              <a:rPr lang="de-DE" dirty="0">
                <a:latin typeface="Symbol" panose="05050102010706020507" pitchFamily="18" charset="2"/>
              </a:rPr>
              <a:t>n</a:t>
            </a:r>
            <a:r>
              <a:rPr lang="de-DE" baseline="-25000" dirty="0"/>
              <a:t>e</a:t>
            </a:r>
            <a:r>
              <a:rPr lang="de-DE" dirty="0"/>
              <a:t> </a:t>
            </a:r>
            <a:br>
              <a:rPr lang="de-DE" dirty="0"/>
            </a:br>
            <a:r>
              <a:rPr lang="de-DE" noProof="0" dirty="0"/>
              <a:t/>
            </a:r>
            <a:br>
              <a:rPr lang="de-DE" noProof="0" dirty="0"/>
            </a:br>
            <a:endParaRPr lang="de-DE" noProof="0" dirty="0"/>
          </a:p>
          <a:p>
            <a:endParaRPr lang="de-DE" noProof="0" dirty="0"/>
          </a:p>
        </p:txBody>
      </p:sp>
      <p:sp>
        <p:nvSpPr>
          <p:cNvPr id="5" name="Datumsplatzhalter 4"/>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sp>
        <p:nvSpPr>
          <p:cNvPr id="13" name="Textplatzhalter 5"/>
          <p:cNvSpPr txBox="1">
            <a:spLocks/>
          </p:cNvSpPr>
          <p:nvPr/>
        </p:nvSpPr>
        <p:spPr>
          <a:xfrm>
            <a:off x="6228184" y="1925121"/>
            <a:ext cx="2170084" cy="799507"/>
          </a:xfrm>
          <a:prstGeom prst="rect">
            <a:avLst/>
          </a:prstGeom>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dirty="0"/>
          </a:p>
          <a:p>
            <a:pPr marL="0" indent="0">
              <a:buNone/>
            </a:pPr>
            <a:endParaRPr lang="de-DE" dirty="0"/>
          </a:p>
        </p:txBody>
      </p:sp>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37260" y="3323894"/>
            <a:ext cx="4502530" cy="3151774"/>
          </a:xfrm>
          <a:prstGeom prst="rect">
            <a:avLst/>
          </a:prstGeom>
          <a:ln>
            <a:noFill/>
          </a:ln>
        </p:spPr>
      </p:pic>
      <p:sp>
        <p:nvSpPr>
          <p:cNvPr id="22" name="Textplatzhalter 5"/>
          <p:cNvSpPr txBox="1">
            <a:spLocks/>
          </p:cNvSpPr>
          <p:nvPr/>
        </p:nvSpPr>
        <p:spPr>
          <a:xfrm>
            <a:off x="971600" y="1952767"/>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sz="2000">
              <a:solidFill>
                <a:srgbClr val="013476"/>
              </a:solidFill>
            </a:endParaRPr>
          </a:p>
        </p:txBody>
      </p:sp>
      <p:pic>
        <p:nvPicPr>
          <p:cNvPr id="23" name="Grafik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4535" y="677848"/>
            <a:ext cx="1246632" cy="649224"/>
          </a:xfrm>
          <a:prstGeom prst="rect">
            <a:avLst/>
          </a:prstGeom>
        </p:spPr>
      </p:pic>
    </p:spTree>
    <p:extLst>
      <p:ext uri="{BB962C8B-B14F-4D97-AF65-F5344CB8AC3E}">
        <p14:creationId xmlns:p14="http://schemas.microsoft.com/office/powerpoint/2010/main" val="16875844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992888" cy="1325563"/>
          </a:xfrm>
        </p:spPr>
        <p:txBody>
          <a:bodyPr/>
          <a:lstStyle/>
          <a:p>
            <a:r>
              <a:rPr lang="de-DE" noProof="0" dirty="0"/>
              <a:t>Die 4 fundamentalen Wechselwirkungen</a:t>
            </a:r>
          </a:p>
        </p:txBody>
      </p:sp>
      <p:sp>
        <p:nvSpPr>
          <p:cNvPr id="12" name="Foliennummernplatzhalter 11"/>
          <p:cNvSpPr>
            <a:spLocks noGrp="1"/>
          </p:cNvSpPr>
          <p:nvPr>
            <p:ph type="sldNum" sz="quarter" idx="12"/>
          </p:nvPr>
        </p:nvSpPr>
        <p:spPr>
          <a:prstGeom prst="rect">
            <a:avLst/>
          </a:prstGeom>
        </p:spPr>
        <p:txBody>
          <a:bodyPr/>
          <a:lstStyle/>
          <a:p>
            <a:fld id="{13EBA283-81CD-428D-9703-4AE41BDC50AA}" type="slidenum">
              <a:rPr lang="de-DE" smtClean="0"/>
              <a:pPr/>
              <a:t>22</a:t>
            </a:fld>
            <a:endParaRPr lang="de-DE"/>
          </a:p>
        </p:txBody>
      </p:sp>
      <p:sp>
        <p:nvSpPr>
          <p:cNvPr id="8" name="Datumsplatzhalter 7"/>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0494" y="4469655"/>
            <a:ext cx="2622854" cy="1836000"/>
          </a:xfrm>
          <a:prstGeom prst="rect">
            <a:avLst/>
          </a:prstGeom>
          <a:ln>
            <a:noFill/>
          </a:ln>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52119" y="4473320"/>
            <a:ext cx="2622854" cy="1836000"/>
          </a:xfrm>
          <a:prstGeom prst="rect">
            <a:avLst/>
          </a:prstGeom>
          <a:ln>
            <a:noFill/>
          </a:ln>
        </p:spPr>
      </p:pic>
      <p:sp>
        <p:nvSpPr>
          <p:cNvPr id="10" name="Textplatzhalter 5"/>
          <p:cNvSpPr txBox="1">
            <a:spLocks/>
          </p:cNvSpPr>
          <p:nvPr/>
        </p:nvSpPr>
        <p:spPr>
          <a:xfrm>
            <a:off x="5194033" y="1776170"/>
            <a:ext cx="1769513"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Gravitation</a:t>
            </a:r>
          </a:p>
        </p:txBody>
      </p:sp>
      <p:pic>
        <p:nvPicPr>
          <p:cNvPr id="11" name="Grafik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52502" y="2165399"/>
            <a:ext cx="2622854" cy="1836000"/>
          </a:xfrm>
          <a:prstGeom prst="rect">
            <a:avLst/>
          </a:prstGeom>
          <a:ln>
            <a:noFill/>
          </a:ln>
        </p:spPr>
      </p:pic>
      <p:sp>
        <p:nvSpPr>
          <p:cNvPr id="13" name="Textplatzhalter 5"/>
          <p:cNvSpPr txBox="1">
            <a:spLocks/>
          </p:cNvSpPr>
          <p:nvPr/>
        </p:nvSpPr>
        <p:spPr>
          <a:xfrm>
            <a:off x="5292080" y="4109415"/>
            <a:ext cx="2088232" cy="79950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Starke WW</a:t>
            </a:r>
          </a:p>
          <a:p>
            <a:endParaRPr lang="de-DE"/>
          </a:p>
          <a:p>
            <a:pPr marL="0" indent="0">
              <a:buNone/>
            </a:pPr>
            <a:endParaRPr lang="de-DE"/>
          </a:p>
        </p:txBody>
      </p:sp>
      <p:sp>
        <p:nvSpPr>
          <p:cNvPr id="14" name="Textplatzhalter 5"/>
          <p:cNvSpPr txBox="1">
            <a:spLocks/>
          </p:cNvSpPr>
          <p:nvPr/>
        </p:nvSpPr>
        <p:spPr>
          <a:xfrm>
            <a:off x="899592" y="4109415"/>
            <a:ext cx="2232248" cy="9448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Schwache WW</a:t>
            </a:r>
          </a:p>
        </p:txBody>
      </p:sp>
      <p:pic>
        <p:nvPicPr>
          <p:cNvPr id="15" name="Picture 2"/>
          <p:cNvPicPr>
            <a:picLocks noChangeAspect="1" noChangeArrowheads="1"/>
          </p:cNvPicPr>
          <p:nvPr/>
        </p:nvPicPr>
        <p:blipFill>
          <a:blip r:embed="rId6" cstate="print"/>
          <a:srcRect/>
          <a:stretch>
            <a:fillRect/>
          </a:stretch>
        </p:blipFill>
        <p:spPr bwMode="auto">
          <a:xfrm>
            <a:off x="5580112" y="2173287"/>
            <a:ext cx="2622854" cy="1835998"/>
          </a:xfrm>
          <a:prstGeom prst="rect">
            <a:avLst/>
          </a:prstGeom>
          <a:noFill/>
          <a:ln w="9525">
            <a:noFill/>
            <a:miter lim="800000"/>
            <a:headEnd/>
            <a:tailEnd/>
          </a:ln>
          <a:effectLst/>
        </p:spPr>
      </p:pic>
      <p:sp>
        <p:nvSpPr>
          <p:cNvPr id="16" name="Textplatzhalter 5"/>
          <p:cNvSpPr txBox="1">
            <a:spLocks/>
          </p:cNvSpPr>
          <p:nvPr/>
        </p:nvSpPr>
        <p:spPr>
          <a:xfrm>
            <a:off x="938599" y="1783824"/>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Elektromagnetische WW</a:t>
            </a:r>
          </a:p>
        </p:txBody>
      </p:sp>
    </p:spTree>
    <p:extLst>
      <p:ext uri="{BB962C8B-B14F-4D97-AF65-F5344CB8AC3E}">
        <p14:creationId xmlns:p14="http://schemas.microsoft.com/office/powerpoint/2010/main" val="16978905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Vergleich der potenziellen Energien</a:t>
            </a:r>
          </a:p>
        </p:txBody>
      </p:sp>
      <p:sp>
        <p:nvSpPr>
          <p:cNvPr id="6" name="Foliennummernplatzhalter 5"/>
          <p:cNvSpPr>
            <a:spLocks noGrp="1"/>
          </p:cNvSpPr>
          <p:nvPr>
            <p:ph type="sldNum" sz="quarter" idx="12"/>
          </p:nvPr>
        </p:nvSpPr>
        <p:spPr>
          <a:prstGeom prst="rect">
            <a:avLst/>
          </a:prstGeom>
        </p:spPr>
        <p:txBody>
          <a:bodyPr/>
          <a:lstStyle/>
          <a:p>
            <a:fld id="{13EBA283-81CD-428D-9703-4AE41BDC50AA}" type="slidenum">
              <a:rPr lang="de-DE" smtClean="0"/>
              <a:pPr/>
              <a:t>23</a:t>
            </a:fld>
            <a:endParaRPr lang="de-DE"/>
          </a:p>
        </p:txBody>
      </p:sp>
      <p:sp>
        <p:nvSpPr>
          <p:cNvPr id="5" name="Datumsplatzhalter 4"/>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pic>
        <p:nvPicPr>
          <p:cNvPr id="15" name="Grafik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1600" y="1556792"/>
            <a:ext cx="6686458" cy="4680520"/>
          </a:xfrm>
          <a:prstGeom prst="rect">
            <a:avLst/>
          </a:prstGeom>
        </p:spPr>
      </p:pic>
    </p:spTree>
    <p:extLst>
      <p:ext uri="{BB962C8B-B14F-4D97-AF65-F5344CB8AC3E}">
        <p14:creationId xmlns:p14="http://schemas.microsoft.com/office/powerpoint/2010/main" val="55809581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Potenziale bin geringem Radius.png"/>
          <p:cNvPicPr>
            <a:picLocks noChangeAspect="1"/>
          </p:cNvPicPr>
          <p:nvPr/>
        </p:nvPicPr>
        <p:blipFill>
          <a:blip r:embed="rId3" cstate="print"/>
          <a:stretch>
            <a:fillRect/>
          </a:stretch>
        </p:blipFill>
        <p:spPr>
          <a:xfrm>
            <a:off x="1124161" y="1874243"/>
            <a:ext cx="5919465" cy="4032448"/>
          </a:xfrm>
          <a:prstGeom prst="rect">
            <a:avLst/>
          </a:prstGeom>
        </p:spPr>
      </p:pic>
      <p:sp>
        <p:nvSpPr>
          <p:cNvPr id="2" name="Titel 1"/>
          <p:cNvSpPr>
            <a:spLocks noGrp="1"/>
          </p:cNvSpPr>
          <p:nvPr>
            <p:ph type="title"/>
          </p:nvPr>
        </p:nvSpPr>
        <p:spPr>
          <a:xfrm>
            <a:off x="539552" y="548680"/>
            <a:ext cx="8856984" cy="1325563"/>
          </a:xfrm>
        </p:spPr>
        <p:txBody>
          <a:bodyPr/>
          <a:lstStyle/>
          <a:p>
            <a:r>
              <a:rPr lang="de-DE" sz="2400" noProof="0" dirty="0"/>
              <a:t>Vergleich der potenziellen Energien bei sehr kleinen Abständen</a:t>
            </a:r>
            <a:br>
              <a:rPr lang="de-DE" sz="2400" noProof="0" dirty="0"/>
            </a:br>
            <a:r>
              <a:rPr lang="de-DE" sz="2400" noProof="0" dirty="0"/>
              <a:t>      (Achsen jeweils mit Faktor 25 gedehnt </a:t>
            </a:r>
            <a:r>
              <a:rPr lang="de-DE" sz="2400" noProof="0" dirty="0" err="1"/>
              <a:t>bzw</a:t>
            </a:r>
            <a:r>
              <a:rPr lang="de-DE" sz="2400" noProof="0" dirty="0"/>
              <a:t> gestaucht)</a:t>
            </a:r>
          </a:p>
        </p:txBody>
      </p:sp>
      <p:sp>
        <p:nvSpPr>
          <p:cNvPr id="6" name="Foliennummernplatzhalter 5"/>
          <p:cNvSpPr>
            <a:spLocks noGrp="1"/>
          </p:cNvSpPr>
          <p:nvPr>
            <p:ph type="sldNum" sz="quarter" idx="12"/>
          </p:nvPr>
        </p:nvSpPr>
        <p:spPr/>
        <p:txBody>
          <a:bodyPr/>
          <a:lstStyle/>
          <a:p>
            <a:fld id="{13EBA283-81CD-428D-9703-4AE41BDC50AA}" type="slidenum">
              <a:rPr lang="de-DE" smtClean="0"/>
              <a:pPr/>
              <a:t>24</a:t>
            </a:fld>
            <a:endParaRPr lang="de-DE"/>
          </a:p>
        </p:txBody>
      </p:sp>
      <p:sp>
        <p:nvSpPr>
          <p:cNvPr id="5" name="Datumsplatzhalter 4"/>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spTree>
    <p:extLst>
      <p:ext uri="{BB962C8B-B14F-4D97-AF65-F5344CB8AC3E}">
        <p14:creationId xmlns:p14="http://schemas.microsoft.com/office/powerpoint/2010/main" val="25200040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7" name="Foliennummernplatzhalter 6"/>
          <p:cNvSpPr>
            <a:spLocks noGrp="1"/>
          </p:cNvSpPr>
          <p:nvPr>
            <p:ph type="sldNum" sz="quarter" idx="12"/>
          </p:nvPr>
        </p:nvSpPr>
        <p:spPr>
          <a:prstGeom prst="rect">
            <a:avLst/>
          </a:prstGeom>
        </p:spPr>
        <p:txBody>
          <a:bodyPr/>
          <a:lstStyle/>
          <a:p>
            <a:fld id="{13EBA283-81CD-428D-9703-4AE41BDC50AA}" type="slidenum">
              <a:rPr lang="de-DE" smtClean="0"/>
              <a:pPr/>
              <a:t>25</a:t>
            </a:fld>
            <a:endParaRPr lang="de-DE"/>
          </a:p>
        </p:txBody>
      </p:sp>
      <p:sp>
        <p:nvSpPr>
          <p:cNvPr id="6" name="Datumsplatzhalter 5"/>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sp>
        <p:nvSpPr>
          <p:cNvPr id="4" name="Rechteck 3">
            <a:extLst>
              <a:ext uri="{FF2B5EF4-FFF2-40B4-BE49-F238E27FC236}">
                <a16:creationId xmlns:a16="http://schemas.microsoft.com/office/drawing/2014/main" xmlns=""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xmlns=""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xmlns=""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xmlns=""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xmlns=""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xmlns=""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xmlns=""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xmlns=""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xmlns=""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xmlns=""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xmlns=""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xmlns=""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xmlns=""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xmlns=""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xmlns=""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3352163" y="1916466"/>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042371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Basiskonzept der Ladung</a:t>
            </a:r>
          </a:p>
        </p:txBody>
      </p:sp>
      <p:sp>
        <p:nvSpPr>
          <p:cNvPr id="13" name="Foliennummernplatzhalter 12"/>
          <p:cNvSpPr>
            <a:spLocks noGrp="1"/>
          </p:cNvSpPr>
          <p:nvPr>
            <p:ph type="sldNum" sz="quarter" idx="12"/>
          </p:nvPr>
        </p:nvSpPr>
        <p:spPr/>
        <p:txBody>
          <a:bodyPr/>
          <a:lstStyle/>
          <a:p>
            <a:fld id="{13EBA283-81CD-428D-9703-4AE41BDC50AA}" type="slidenum">
              <a:rPr lang="de-DE" smtClean="0"/>
              <a:pPr/>
              <a:t>26</a:t>
            </a:fld>
            <a:endParaRPr lang="de-DE"/>
          </a:p>
        </p:txBody>
      </p:sp>
      <p:sp>
        <p:nvSpPr>
          <p:cNvPr id="4" name="Textplatzhalter 3"/>
          <p:cNvSpPr>
            <a:spLocks noGrp="1"/>
          </p:cNvSpPr>
          <p:nvPr>
            <p:ph type="body" idx="1"/>
          </p:nvPr>
        </p:nvSpPr>
        <p:spPr/>
        <p:txBody>
          <a:bodyPr/>
          <a:lstStyle/>
          <a:p>
            <a:r>
              <a:rPr lang="de-DE" sz="2800" noProof="0" dirty="0"/>
              <a:t>Ladungszahl als charakteristische Teilcheneigenschaft</a:t>
            </a:r>
          </a:p>
          <a:p>
            <a:r>
              <a:rPr lang="de-DE" sz="2800" noProof="0" dirty="0"/>
              <a:t>Bekannt:</a:t>
            </a:r>
          </a:p>
          <a:p>
            <a:pPr lvl="1"/>
            <a:r>
              <a:rPr lang="de-DE" sz="2400" noProof="0" dirty="0"/>
              <a:t>Elektrische Ladung</a:t>
            </a:r>
            <a:br>
              <a:rPr lang="de-DE" sz="2400" noProof="0" dirty="0"/>
            </a:br>
            <a:r>
              <a:rPr lang="de-DE" sz="2400" noProof="0" dirty="0"/>
              <a:t/>
            </a:r>
            <a:br>
              <a:rPr lang="de-DE" sz="2400" noProof="0" dirty="0"/>
            </a:br>
            <a:r>
              <a:rPr lang="de-DE" sz="2400" noProof="0" dirty="0"/>
              <a:t/>
            </a:r>
            <a:br>
              <a:rPr lang="de-DE" sz="2400" noProof="0" dirty="0"/>
            </a:br>
            <a:r>
              <a:rPr lang="de-DE" sz="2400" noProof="0" dirty="0"/>
              <a:t/>
            </a:r>
            <a:br>
              <a:rPr lang="de-DE" sz="2400" noProof="0" dirty="0"/>
            </a:br>
            <a:r>
              <a:rPr lang="de-DE" sz="2400" noProof="0" dirty="0"/>
              <a:t/>
            </a:r>
            <a:br>
              <a:rPr lang="de-DE" sz="2400" noProof="0" dirty="0"/>
            </a:br>
            <a:r>
              <a:rPr lang="de-DE" sz="2400" noProof="0" dirty="0"/>
              <a:t/>
            </a:r>
            <a:br>
              <a:rPr lang="de-DE" sz="2400" noProof="0" dirty="0"/>
            </a:br>
            <a:endParaRPr lang="de-DE" sz="2400" noProof="0" dirty="0"/>
          </a:p>
          <a:p>
            <a:pPr marL="0" indent="0">
              <a:buNone/>
            </a:pPr>
            <a:endParaRPr lang="de-DE" noProof="0" dirty="0"/>
          </a:p>
          <a:p>
            <a:endParaRPr lang="de-DE" noProof="0" dirty="0"/>
          </a:p>
        </p:txBody>
      </p:sp>
      <p:sp>
        <p:nvSpPr>
          <p:cNvPr id="8" name="Datumsplatzhalter 7"/>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mc:AlternateContent xmlns:mc="http://schemas.openxmlformats.org/markup-compatibility/2006" xmlns:a14="http://schemas.microsoft.com/office/drawing/2010/main">
        <mc:Choice Requires="a14">
          <p:sp>
            <p:nvSpPr>
              <p:cNvPr id="5" name="Textfeld 4"/>
              <p:cNvSpPr txBox="1"/>
              <p:nvPr/>
            </p:nvSpPr>
            <p:spPr>
              <a:xfrm>
                <a:off x="3275856" y="2867955"/>
                <a:ext cx="331236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sz="3600" b="0" i="1" smtClean="0">
                          <a:solidFill>
                            <a:srgbClr val="013476"/>
                          </a:solidFill>
                          <a:latin typeface="Cambria Math"/>
                        </a:rPr>
                        <m:t>𝑄</m:t>
                      </m:r>
                      <m:r>
                        <a:rPr lang="de-DE" sz="3600" b="0" i="1" smtClean="0">
                          <a:solidFill>
                            <a:srgbClr val="013476"/>
                          </a:solidFill>
                          <a:latin typeface="Cambria Math"/>
                        </a:rPr>
                        <m:t>=</m:t>
                      </m:r>
                      <m:r>
                        <a:rPr lang="de-DE" sz="3600" b="0" i="1" smtClean="0">
                          <a:solidFill>
                            <a:srgbClr val="013476"/>
                          </a:solidFill>
                          <a:latin typeface="Cambria Math" panose="02040503050406030204" pitchFamily="18" charset="0"/>
                        </a:rPr>
                        <m:t>𝑍</m:t>
                      </m:r>
                      <m:r>
                        <a:rPr lang="de-DE" sz="3600" b="0" i="1" smtClean="0">
                          <a:solidFill>
                            <a:srgbClr val="013476"/>
                          </a:solidFill>
                          <a:latin typeface="Cambria Math"/>
                        </a:rPr>
                        <m:t> ∙ </m:t>
                      </m:r>
                      <m:r>
                        <a:rPr lang="de-DE" sz="3600" b="0" i="1" smtClean="0">
                          <a:solidFill>
                            <a:srgbClr val="013476"/>
                          </a:solidFill>
                          <a:latin typeface="Cambria Math"/>
                        </a:rPr>
                        <m:t>𝑒</m:t>
                      </m:r>
                    </m:oMath>
                  </m:oMathPara>
                </a14:m>
                <a:endParaRPr lang="de-DE" sz="3600" dirty="0">
                  <a:solidFill>
                    <a:srgbClr val="013476"/>
                  </a:solidFill>
                </a:endParaRPr>
              </a:p>
            </p:txBody>
          </p:sp>
        </mc:Choice>
        <mc:Fallback xmlns="">
          <p:sp>
            <p:nvSpPr>
              <p:cNvPr id="5" name="Textfeld 4"/>
              <p:cNvSpPr txBox="1">
                <a:spLocks noRot="1" noChangeAspect="1" noMove="1" noResize="1" noEditPoints="1" noAdjustHandles="1" noChangeArrowheads="1" noChangeShapeType="1" noTextEdit="1"/>
              </p:cNvSpPr>
              <p:nvPr/>
            </p:nvSpPr>
            <p:spPr>
              <a:xfrm>
                <a:off x="3275856" y="2867955"/>
                <a:ext cx="3312368" cy="646331"/>
              </a:xfrm>
              <a:prstGeom prst="rect">
                <a:avLst/>
              </a:prstGeom>
              <a:blipFill rotWithShape="0">
                <a:blip r:embed="rId3"/>
                <a:stretch>
                  <a:fillRect/>
                </a:stretch>
              </a:blipFill>
            </p:spPr>
            <p:txBody>
              <a:bodyPr/>
              <a:lstStyle/>
              <a:p>
                <a:r>
                  <a:rPr lang="de-DE">
                    <a:noFill/>
                  </a:rPr>
                  <a:t> </a:t>
                </a:r>
              </a:p>
            </p:txBody>
          </p:sp>
        </mc:Fallback>
      </mc:AlternateContent>
      <p:sp>
        <p:nvSpPr>
          <p:cNvPr id="6" name="Textfeld 5"/>
          <p:cNvSpPr txBox="1"/>
          <p:nvPr/>
        </p:nvSpPr>
        <p:spPr>
          <a:xfrm>
            <a:off x="3995936" y="4150821"/>
            <a:ext cx="1656184" cy="646331"/>
          </a:xfrm>
          <a:prstGeom prst="rect">
            <a:avLst/>
          </a:prstGeom>
          <a:noFill/>
        </p:spPr>
        <p:txBody>
          <a:bodyPr wrap="square" rtlCol="0">
            <a:spAutoFit/>
          </a:bodyPr>
          <a:lstStyle/>
          <a:p>
            <a:r>
              <a:rPr lang="de-DE">
                <a:solidFill>
                  <a:srgbClr val="013476"/>
                </a:solidFill>
                <a:latin typeface="Arial Narrow" panose="020B0606020202030204" pitchFamily="34" charset="0"/>
              </a:rPr>
              <a:t>Elektrische Ladungszahl</a:t>
            </a:r>
          </a:p>
        </p:txBody>
      </p:sp>
      <p:sp>
        <p:nvSpPr>
          <p:cNvPr id="7" name="Textfeld 6"/>
          <p:cNvSpPr txBox="1"/>
          <p:nvPr/>
        </p:nvSpPr>
        <p:spPr>
          <a:xfrm>
            <a:off x="5624004" y="4150821"/>
            <a:ext cx="1619354" cy="369332"/>
          </a:xfrm>
          <a:prstGeom prst="rect">
            <a:avLst/>
          </a:prstGeom>
          <a:noFill/>
        </p:spPr>
        <p:txBody>
          <a:bodyPr wrap="none" rtlCol="0">
            <a:spAutoFit/>
          </a:bodyPr>
          <a:lstStyle/>
          <a:p>
            <a:r>
              <a:rPr lang="de-DE">
                <a:solidFill>
                  <a:srgbClr val="013476"/>
                </a:solidFill>
                <a:latin typeface="Arial Narrow" panose="020B0606020202030204" pitchFamily="34" charset="0"/>
              </a:rPr>
              <a:t>Elementarladung</a:t>
            </a:r>
          </a:p>
        </p:txBody>
      </p:sp>
      <p:cxnSp>
        <p:nvCxnSpPr>
          <p:cNvPr id="11" name="Gerade Verbindung mit Pfeil 10"/>
          <p:cNvCxnSpPr/>
          <p:nvPr/>
        </p:nvCxnSpPr>
        <p:spPr>
          <a:xfrm flipV="1">
            <a:off x="4687900" y="3564314"/>
            <a:ext cx="360040" cy="534233"/>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cxnSp>
        <p:nvCxnSpPr>
          <p:cNvPr id="12" name="Gerade Verbindung mit Pfeil 11"/>
          <p:cNvCxnSpPr/>
          <p:nvPr/>
        </p:nvCxnSpPr>
        <p:spPr>
          <a:xfrm flipH="1" flipV="1">
            <a:off x="5832140" y="3564513"/>
            <a:ext cx="288032" cy="553562"/>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94657769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992888" cy="1325563"/>
          </a:xfrm>
        </p:spPr>
        <p:txBody>
          <a:bodyPr/>
          <a:lstStyle/>
          <a:p>
            <a:r>
              <a:rPr lang="de-DE" noProof="0" dirty="0"/>
              <a:t>Konzept der Ladung</a:t>
            </a:r>
            <a:br>
              <a:rPr lang="de-DE" noProof="0" dirty="0"/>
            </a:br>
            <a:r>
              <a:rPr lang="de-DE" noProof="0" dirty="0"/>
              <a:t>Erweiterung</a:t>
            </a:r>
            <a:r>
              <a:rPr lang="de-DE" dirty="0"/>
              <a:t> auf andere Wechselwirkungen</a:t>
            </a:r>
            <a:endParaRPr lang="de-DE" noProof="0" dirty="0"/>
          </a:p>
        </p:txBody>
      </p:sp>
      <p:sp>
        <p:nvSpPr>
          <p:cNvPr id="7" name="Foliennummernplatzhalter 6"/>
          <p:cNvSpPr>
            <a:spLocks noGrp="1"/>
          </p:cNvSpPr>
          <p:nvPr>
            <p:ph type="sldNum" sz="quarter" idx="12"/>
          </p:nvPr>
        </p:nvSpPr>
        <p:spPr/>
        <p:txBody>
          <a:bodyPr/>
          <a:lstStyle/>
          <a:p>
            <a:fld id="{13EBA283-81CD-428D-9703-4AE41BDC50AA}" type="slidenum">
              <a:rPr lang="de-DE" smtClean="0"/>
              <a:pPr/>
              <a:t>27</a:t>
            </a:fld>
            <a:endParaRPr lang="de-DE"/>
          </a:p>
        </p:txBody>
      </p:sp>
      <mc:AlternateContent xmlns:mc="http://schemas.openxmlformats.org/markup-compatibility/2006">
        <mc:Choice xmlns:a14="http://schemas.microsoft.com/office/drawing/2010/main" Requires="a14">
          <p:sp>
            <p:nvSpPr>
              <p:cNvPr id="4" name="Textplatzhalter 3"/>
              <p:cNvSpPr>
                <a:spLocks noGrp="1"/>
              </p:cNvSpPr>
              <p:nvPr>
                <p:ph type="body" idx="1"/>
              </p:nvPr>
            </p:nvSpPr>
            <p:spPr/>
            <p:txBody>
              <a:bodyPr/>
              <a:lstStyle/>
              <a:p>
                <a:r>
                  <a:rPr lang="de-DE" sz="2000" noProof="0" dirty="0" err="1">
                    <a:solidFill>
                      <a:srgbClr val="013476"/>
                    </a:solidFill>
                  </a:rPr>
                  <a:t>Coulombsches</a:t>
                </a:r>
                <a:r>
                  <a:rPr lang="de-DE" sz="2000" noProof="0" dirty="0">
                    <a:solidFill>
                      <a:srgbClr val="013476"/>
                    </a:solidFill>
                  </a:rPr>
                  <a:t> Gesetz: </a:t>
                </a:r>
                <a14:m>
                  <m:oMath xmlns:m="http://schemas.openxmlformats.org/officeDocument/2006/math">
                    <m:sSub>
                      <m:sSubPr>
                        <m:ctrlPr>
                          <a:rPr lang="de-DE" sz="2000" b="0" i="1" noProof="0" smtClean="0">
                            <a:solidFill>
                              <a:srgbClr val="013476"/>
                            </a:solidFill>
                            <a:latin typeface="Cambria Math" panose="02040503050406030204" pitchFamily="18" charset="0"/>
                          </a:rPr>
                        </m:ctrlPr>
                      </m:sSubPr>
                      <m:e>
                        <m:r>
                          <a:rPr lang="de-DE" sz="2000" b="0" i="1" noProof="0" smtClean="0">
                            <a:solidFill>
                              <a:srgbClr val="013476"/>
                            </a:solidFill>
                            <a:latin typeface="Cambria Math"/>
                          </a:rPr>
                          <m:t>𝐹</m:t>
                        </m:r>
                      </m:e>
                      <m:sub>
                        <m:r>
                          <a:rPr lang="de-DE" sz="2000" b="0" i="1" noProof="0" smtClean="0">
                            <a:solidFill>
                              <a:srgbClr val="013476"/>
                            </a:solidFill>
                            <a:latin typeface="Cambria Math"/>
                          </a:rPr>
                          <m:t>𝐶</m:t>
                        </m:r>
                      </m:sub>
                    </m:sSub>
                    <m:r>
                      <a:rPr lang="de-DE" sz="2000" b="0" i="1" noProof="0" smtClean="0">
                        <a:solidFill>
                          <a:srgbClr val="013476"/>
                        </a:solidFill>
                        <a:latin typeface="Cambria Math"/>
                      </a:rPr>
                      <m:t>=</m:t>
                    </m:r>
                    <m:f>
                      <m:fPr>
                        <m:ctrlPr>
                          <a:rPr lang="de-DE" sz="2000" b="0" i="1" noProof="0" smtClean="0">
                            <a:solidFill>
                              <a:srgbClr val="013476"/>
                            </a:solidFill>
                            <a:latin typeface="Cambria Math" panose="02040503050406030204" pitchFamily="18" charset="0"/>
                          </a:rPr>
                        </m:ctrlPr>
                      </m:fPr>
                      <m:num>
                        <m:sSup>
                          <m:sSupPr>
                            <m:ctrlPr>
                              <a:rPr lang="de-DE" sz="2000" b="0" i="1" noProof="0" smtClean="0">
                                <a:solidFill>
                                  <a:srgbClr val="013476"/>
                                </a:solidFill>
                                <a:latin typeface="Cambria Math" panose="02040503050406030204" pitchFamily="18" charset="0"/>
                              </a:rPr>
                            </m:ctrlPr>
                          </m:sSupPr>
                          <m:e>
                            <m:r>
                              <a:rPr lang="de-DE" sz="2000" b="0" i="1" noProof="0" smtClean="0">
                                <a:solidFill>
                                  <a:srgbClr val="013476"/>
                                </a:solidFill>
                                <a:latin typeface="Cambria Math"/>
                              </a:rPr>
                              <m:t>𝑒</m:t>
                            </m:r>
                          </m:e>
                          <m:sup>
                            <m:r>
                              <a:rPr lang="de-DE" sz="2000" b="0" i="1" noProof="0" smtClean="0">
                                <a:solidFill>
                                  <a:srgbClr val="013476"/>
                                </a:solidFill>
                                <a:latin typeface="Cambria Math"/>
                              </a:rPr>
                              <m:t>2</m:t>
                            </m:r>
                          </m:sup>
                        </m:sSup>
                      </m:num>
                      <m:den>
                        <m:r>
                          <a:rPr lang="de-DE" sz="2000" b="0" i="1" noProof="0" smtClean="0">
                            <a:solidFill>
                              <a:srgbClr val="013476"/>
                            </a:solidFill>
                            <a:latin typeface="Cambria Math"/>
                          </a:rPr>
                          <m:t>4 </m:t>
                        </m:r>
                        <m:r>
                          <m:rPr>
                            <m:sty m:val="p"/>
                          </m:rPr>
                          <a:rPr lang="de-DE" sz="2000" b="0" i="0" noProof="0" smtClean="0">
                            <a:solidFill>
                              <a:srgbClr val="013476"/>
                            </a:solidFill>
                            <a:latin typeface="Cambria Math"/>
                          </a:rPr>
                          <m:t>π</m:t>
                        </m:r>
                        <m:sSub>
                          <m:sSubPr>
                            <m:ctrlPr>
                              <a:rPr lang="de-DE" sz="2000" b="0" i="1" noProof="0" smtClean="0">
                                <a:solidFill>
                                  <a:srgbClr val="013476"/>
                                </a:solidFill>
                                <a:latin typeface="Cambria Math" panose="02040503050406030204" pitchFamily="18" charset="0"/>
                              </a:rPr>
                            </m:ctrlPr>
                          </m:sSubPr>
                          <m:e>
                            <m:r>
                              <a:rPr lang="de-DE" sz="2000" b="0" i="0" noProof="0" smtClean="0">
                                <a:solidFill>
                                  <a:srgbClr val="013476"/>
                                </a:solidFill>
                                <a:latin typeface="Cambria Math"/>
                              </a:rPr>
                              <m:t> </m:t>
                            </m:r>
                            <m:r>
                              <m:rPr>
                                <m:sty m:val="p"/>
                              </m:rPr>
                              <a:rPr lang="de-DE" sz="2000" b="0" i="0" noProof="0" smtClean="0">
                                <a:solidFill>
                                  <a:srgbClr val="013476"/>
                                </a:solidFill>
                                <a:latin typeface="Cambria Math"/>
                              </a:rPr>
                              <m:t>ϵ</m:t>
                            </m:r>
                          </m:e>
                          <m:sub>
                            <m:r>
                              <a:rPr lang="de-DE" sz="2000" b="0" i="0" noProof="0" smtClean="0">
                                <a:solidFill>
                                  <a:srgbClr val="013476"/>
                                </a:solidFill>
                                <a:latin typeface="Cambria Math"/>
                              </a:rPr>
                              <m:t>0</m:t>
                            </m:r>
                          </m:sub>
                        </m:sSub>
                      </m:den>
                    </m:f>
                    <m:f>
                      <m:fPr>
                        <m:ctrlPr>
                          <a:rPr lang="de-DE" sz="2000" b="0" i="1" noProof="0" smtClean="0">
                            <a:solidFill>
                              <a:srgbClr val="013476"/>
                            </a:solidFill>
                            <a:latin typeface="Cambria Math" panose="02040503050406030204" pitchFamily="18" charset="0"/>
                            <a:ea typeface="Cambria Math"/>
                          </a:rPr>
                        </m:ctrlPr>
                      </m:fPr>
                      <m:num>
                        <m:sSub>
                          <m:sSubPr>
                            <m:ctrlPr>
                              <a:rPr lang="de-DE" sz="2000" b="0" i="1" noProof="0" smtClean="0">
                                <a:solidFill>
                                  <a:srgbClr val="013476"/>
                                </a:solidFill>
                                <a:latin typeface="Cambria Math" panose="02040503050406030204" pitchFamily="18" charset="0"/>
                                <a:ea typeface="Cambria Math"/>
                              </a:rPr>
                            </m:ctrlPr>
                          </m:sSubPr>
                          <m:e>
                            <m:r>
                              <a:rPr lang="de-DE" sz="2000" b="0" i="1" noProof="0" smtClean="0">
                                <a:solidFill>
                                  <a:srgbClr val="013476"/>
                                </a:solidFill>
                                <a:latin typeface="Cambria Math" panose="02040503050406030204" pitchFamily="18" charset="0"/>
                                <a:ea typeface="Cambria Math"/>
                              </a:rPr>
                              <m:t>𝑍</m:t>
                            </m:r>
                          </m:e>
                          <m:sub>
                            <m:r>
                              <a:rPr lang="de-DE" sz="2000" b="0" i="1" noProof="0" smtClean="0">
                                <a:solidFill>
                                  <a:srgbClr val="013476"/>
                                </a:solidFill>
                                <a:latin typeface="Cambria Math"/>
                                <a:ea typeface="Cambria Math"/>
                              </a:rPr>
                              <m:t>1</m:t>
                            </m:r>
                          </m:sub>
                        </m:sSub>
                        <m:sSub>
                          <m:sSubPr>
                            <m:ctrlPr>
                              <a:rPr lang="de-DE" sz="2000" b="0" i="1" noProof="0" smtClean="0">
                                <a:solidFill>
                                  <a:srgbClr val="013476"/>
                                </a:solidFill>
                                <a:latin typeface="Cambria Math" panose="02040503050406030204" pitchFamily="18" charset="0"/>
                                <a:ea typeface="Cambria Math"/>
                              </a:rPr>
                            </m:ctrlPr>
                          </m:sSubPr>
                          <m:e>
                            <m:r>
                              <a:rPr lang="de-DE" sz="2000" b="0" i="1" noProof="0" smtClean="0">
                                <a:solidFill>
                                  <a:srgbClr val="013476"/>
                                </a:solidFill>
                                <a:latin typeface="Cambria Math" panose="02040503050406030204" pitchFamily="18" charset="0"/>
                                <a:ea typeface="Cambria Math"/>
                              </a:rPr>
                              <m:t>𝑍</m:t>
                            </m:r>
                          </m:e>
                          <m:sub>
                            <m:r>
                              <a:rPr lang="de-DE" sz="2000" b="0" i="1" noProof="0" smtClean="0">
                                <a:solidFill>
                                  <a:srgbClr val="013476"/>
                                </a:solidFill>
                                <a:latin typeface="Cambria Math"/>
                                <a:ea typeface="Cambria Math"/>
                              </a:rPr>
                              <m:t>2</m:t>
                            </m:r>
                          </m:sub>
                        </m:sSub>
                      </m:num>
                      <m:den>
                        <m:sSup>
                          <m:sSupPr>
                            <m:ctrlPr>
                              <a:rPr lang="de-DE" sz="2000" b="0" i="1" noProof="0" smtClean="0">
                                <a:solidFill>
                                  <a:srgbClr val="013476"/>
                                </a:solidFill>
                                <a:latin typeface="Cambria Math" panose="02040503050406030204" pitchFamily="18" charset="0"/>
                                <a:ea typeface="Cambria Math"/>
                              </a:rPr>
                            </m:ctrlPr>
                          </m:sSupPr>
                          <m:e>
                            <m:r>
                              <a:rPr lang="de-DE" sz="2000" b="0" i="1" noProof="0" smtClean="0">
                                <a:solidFill>
                                  <a:srgbClr val="013476"/>
                                </a:solidFill>
                                <a:latin typeface="Cambria Math"/>
                                <a:ea typeface="Cambria Math"/>
                              </a:rPr>
                              <m:t>𝑟</m:t>
                            </m:r>
                          </m:e>
                          <m:sup>
                            <m:r>
                              <a:rPr lang="de-DE" sz="2000" b="0" i="1" noProof="0" smtClean="0">
                                <a:solidFill>
                                  <a:srgbClr val="013476"/>
                                </a:solidFill>
                                <a:latin typeface="Cambria Math"/>
                                <a:ea typeface="Cambria Math"/>
                              </a:rPr>
                              <m:t>2</m:t>
                            </m:r>
                          </m:sup>
                        </m:sSup>
                      </m:den>
                    </m:f>
                  </m:oMath>
                </a14:m>
                <a:endParaRPr lang="de-DE" sz="2000" b="0" noProof="0" dirty="0">
                  <a:solidFill>
                    <a:srgbClr val="013476"/>
                  </a:solidFill>
                  <a:ea typeface="Cambria Math"/>
                </a:endParaRPr>
              </a:p>
              <a:p>
                <a:pPr lvl="1"/>
                <a14:m>
                  <m:oMath xmlns:m="http://schemas.openxmlformats.org/officeDocument/2006/math">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𝛼</m:t>
                        </m:r>
                      </m:e>
                      <m:sub>
                        <m:r>
                          <a:rPr lang="de-DE" b="0" i="1" noProof="0" smtClean="0">
                            <a:solidFill>
                              <a:srgbClr val="013476"/>
                            </a:solidFill>
                            <a:latin typeface="Cambria Math"/>
                          </a:rPr>
                          <m:t>𝑒𝑚</m:t>
                        </m:r>
                      </m:sub>
                    </m:sSub>
                    <m:r>
                      <a:rPr lang="de-DE" b="0" i="1" noProof="0" smtClean="0">
                        <a:solidFill>
                          <a:srgbClr val="013476"/>
                        </a:solidFill>
                        <a:latin typeface="Cambria Math"/>
                      </a:rPr>
                      <m:t>=</m:t>
                    </m:r>
                    <m:f>
                      <m:fPr>
                        <m:ctrlPr>
                          <a:rPr lang="de-DE" b="0" i="1" noProof="0" smtClean="0">
                            <a:solidFill>
                              <a:srgbClr val="013476"/>
                            </a:solidFill>
                            <a:latin typeface="Cambria Math" panose="02040503050406030204" pitchFamily="18" charset="0"/>
                            <a:ea typeface="Cambria Math"/>
                          </a:rPr>
                        </m:ctrlPr>
                      </m:fPr>
                      <m:num>
                        <m:sSup>
                          <m:sSupPr>
                            <m:ctrlPr>
                              <a:rPr lang="de-DE" b="0" i="1" noProof="0" smtClean="0">
                                <a:solidFill>
                                  <a:srgbClr val="013476"/>
                                </a:solidFill>
                                <a:latin typeface="Cambria Math" panose="02040503050406030204" pitchFamily="18" charset="0"/>
                                <a:ea typeface="Cambria Math"/>
                              </a:rPr>
                            </m:ctrlPr>
                          </m:sSupPr>
                          <m:e>
                            <m:r>
                              <a:rPr lang="de-DE" b="0" i="1" noProof="0" smtClean="0">
                                <a:solidFill>
                                  <a:srgbClr val="013476"/>
                                </a:solidFill>
                                <a:latin typeface="Cambria Math"/>
                                <a:ea typeface="Cambria Math"/>
                              </a:rPr>
                              <m:t>𝑒</m:t>
                            </m:r>
                          </m:e>
                          <m:sup>
                            <m:r>
                              <a:rPr lang="de-DE" b="0" i="1" noProof="0" smtClean="0">
                                <a:solidFill>
                                  <a:srgbClr val="013476"/>
                                </a:solidFill>
                                <a:latin typeface="Cambria Math"/>
                                <a:ea typeface="Cambria Math"/>
                              </a:rPr>
                              <m:t>2</m:t>
                            </m:r>
                          </m:sup>
                        </m:sSup>
                      </m:num>
                      <m:den>
                        <m:r>
                          <a:rPr lang="de-DE" i="1" noProof="0">
                            <a:solidFill>
                              <a:srgbClr val="013476"/>
                            </a:solidFill>
                            <a:latin typeface="Cambria Math"/>
                          </a:rPr>
                          <m:t>4 </m:t>
                        </m:r>
                        <m:r>
                          <m:rPr>
                            <m:sty m:val="p"/>
                          </m:rPr>
                          <a:rPr lang="de-DE" i="0" noProof="0">
                            <a:solidFill>
                              <a:srgbClr val="013476"/>
                            </a:solidFill>
                            <a:latin typeface="Cambria Math"/>
                          </a:rPr>
                          <m:t>π</m:t>
                        </m:r>
                        <m:r>
                          <a:rPr lang="de-DE" b="0" i="0" noProof="0" smtClean="0">
                            <a:solidFill>
                              <a:srgbClr val="013476"/>
                            </a:solidFill>
                            <a:latin typeface="Cambria Math" panose="02040503050406030204" pitchFamily="18" charset="0"/>
                          </a:rPr>
                          <m:t> </m:t>
                        </m:r>
                        <m:sSub>
                          <m:sSubPr>
                            <m:ctrlPr>
                              <a:rPr lang="de-DE" b="0" i="1" noProof="0" smtClean="0">
                                <a:solidFill>
                                  <a:srgbClr val="013476"/>
                                </a:solidFill>
                                <a:latin typeface="Cambria Math" panose="02040503050406030204" pitchFamily="18" charset="0"/>
                                <a:ea typeface="Cambria Math"/>
                              </a:rPr>
                            </m:ctrlPr>
                          </m:sSubPr>
                          <m:e>
                            <m:r>
                              <m:rPr>
                                <m:sty m:val="p"/>
                              </m:rPr>
                              <a:rPr lang="de-DE" b="0" i="0" noProof="0" smtClean="0">
                                <a:solidFill>
                                  <a:srgbClr val="013476"/>
                                </a:solidFill>
                                <a:latin typeface="Cambria Math"/>
                                <a:ea typeface="Cambria Math"/>
                              </a:rPr>
                              <m:t>ϵ</m:t>
                            </m:r>
                          </m:e>
                          <m:sub>
                            <m:r>
                              <a:rPr lang="de-DE" b="0" i="0" noProof="0" smtClean="0">
                                <a:solidFill>
                                  <a:srgbClr val="013476"/>
                                </a:solidFill>
                                <a:latin typeface="Cambria Math"/>
                                <a:ea typeface="Cambria Math"/>
                              </a:rPr>
                              <m:t>0</m:t>
                            </m:r>
                          </m:sub>
                        </m:sSub>
                        <m:r>
                          <a:rPr lang="de-DE" b="0" i="0" noProof="0" smtClean="0">
                            <a:solidFill>
                              <a:srgbClr val="013476"/>
                            </a:solidFill>
                            <a:latin typeface="Cambria Math"/>
                            <a:ea typeface="Cambria Math"/>
                          </a:rPr>
                          <m:t> ℏ</m:t>
                        </m:r>
                        <m:r>
                          <a:rPr lang="de-DE" b="0" i="1" noProof="0" smtClean="0">
                            <a:solidFill>
                              <a:srgbClr val="013476"/>
                            </a:solidFill>
                            <a:latin typeface="Cambria Math"/>
                            <a:ea typeface="Cambria Math"/>
                          </a:rPr>
                          <m:t> </m:t>
                        </m:r>
                        <m:r>
                          <m:rPr>
                            <m:sty m:val="p"/>
                          </m:rPr>
                          <a:rPr lang="de-DE" b="0" i="0" noProof="0" smtClean="0">
                            <a:solidFill>
                              <a:srgbClr val="013476"/>
                            </a:solidFill>
                            <a:latin typeface="Cambria Math"/>
                            <a:ea typeface="Cambria Math"/>
                          </a:rPr>
                          <m:t>c</m:t>
                        </m:r>
                      </m:den>
                    </m:f>
                    <m:r>
                      <a:rPr lang="de-DE" b="0" i="1" noProof="0" smtClean="0">
                        <a:solidFill>
                          <a:srgbClr val="013476"/>
                        </a:solidFill>
                        <a:latin typeface="Cambria Math"/>
                        <a:ea typeface="Cambria Math"/>
                      </a:rPr>
                      <m:t>≈</m:t>
                    </m:r>
                    <m:f>
                      <m:fPr>
                        <m:ctrlPr>
                          <a:rPr lang="de-DE" b="0" i="1" noProof="0" smtClean="0">
                            <a:solidFill>
                              <a:srgbClr val="013476"/>
                            </a:solidFill>
                            <a:latin typeface="Cambria Math" panose="02040503050406030204" pitchFamily="18" charset="0"/>
                            <a:ea typeface="Cambria Math"/>
                          </a:rPr>
                        </m:ctrlPr>
                      </m:fPr>
                      <m:num>
                        <m:r>
                          <a:rPr lang="de-DE" b="0" i="1" noProof="0" smtClean="0">
                            <a:solidFill>
                              <a:srgbClr val="013476"/>
                            </a:solidFill>
                            <a:latin typeface="Cambria Math"/>
                            <a:ea typeface="Cambria Math"/>
                          </a:rPr>
                          <m:t>1</m:t>
                        </m:r>
                      </m:num>
                      <m:den>
                        <m:r>
                          <a:rPr lang="de-DE" b="0" i="1" noProof="0" smtClean="0">
                            <a:solidFill>
                              <a:srgbClr val="013476"/>
                            </a:solidFill>
                            <a:latin typeface="Cambria Math"/>
                            <a:ea typeface="Cambria Math"/>
                          </a:rPr>
                          <m:t>137</m:t>
                        </m:r>
                      </m:den>
                    </m:f>
                  </m:oMath>
                </a14:m>
                <a:r>
                  <a:rPr lang="de-DE" noProof="0" dirty="0">
                    <a:solidFill>
                      <a:srgbClr val="013476"/>
                    </a:solidFill>
                  </a:rPr>
                  <a:t> </a:t>
                </a:r>
                <a:br>
                  <a:rPr lang="de-DE" noProof="0" dirty="0">
                    <a:solidFill>
                      <a:srgbClr val="013476"/>
                    </a:solidFill>
                  </a:rPr>
                </a:br>
                <a:r>
                  <a:rPr lang="de-DE" noProof="0" dirty="0">
                    <a:solidFill>
                      <a:srgbClr val="013476"/>
                    </a:solidFill>
                  </a:rPr>
                  <a:t>Kopplungsparameter (Feinstrukturkonstante)</a:t>
                </a:r>
              </a:p>
              <a:p>
                <a:r>
                  <a:rPr lang="de-DE" sz="2000" b="1" u="sng" noProof="0" dirty="0">
                    <a:solidFill>
                      <a:srgbClr val="013476"/>
                    </a:solidFill>
                  </a:rPr>
                  <a:t>Einführung</a:t>
                </a:r>
                <a:r>
                  <a:rPr lang="de-DE" sz="2000" noProof="0" dirty="0">
                    <a:solidFill>
                      <a:srgbClr val="013476"/>
                    </a:solidFill>
                  </a:rPr>
                  <a:t> eines </a:t>
                </a:r>
                <a:r>
                  <a:rPr lang="de-DE" sz="2000" noProof="0" dirty="0" smtClean="0">
                    <a:solidFill>
                      <a:srgbClr val="FF0000"/>
                    </a:solidFill>
                  </a:rPr>
                  <a:t>Kopplungsparameters </a:t>
                </a:r>
                <a14:m>
                  <m:oMath xmlns:m="http://schemas.openxmlformats.org/officeDocument/2006/math">
                    <m:r>
                      <a:rPr lang="de-DE" sz="2000" b="0" i="1" noProof="0" smtClean="0">
                        <a:solidFill>
                          <a:srgbClr val="FF0000"/>
                        </a:solidFill>
                        <a:latin typeface="Cambria Math"/>
                      </a:rPr>
                      <m:t>𝛼</m:t>
                    </m:r>
                  </m:oMath>
                </a14:m>
                <a:r>
                  <a:rPr lang="de-DE" sz="2000" noProof="0" dirty="0">
                    <a:solidFill>
                      <a:srgbClr val="FF0000"/>
                    </a:solidFill>
                  </a:rPr>
                  <a:t> </a:t>
                </a:r>
                <a:r>
                  <a:rPr lang="de-DE" sz="2000" noProof="0" dirty="0">
                    <a:solidFill>
                      <a:srgbClr val="013476"/>
                    </a:solidFill>
                  </a:rPr>
                  <a:t>auch für andere Wechselwirkungen</a:t>
                </a:r>
              </a:p>
              <a:p>
                <a:pPr lvl="1"/>
                <a14:m>
                  <m:oMath xmlns:m="http://schemas.openxmlformats.org/officeDocument/2006/math">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𝛼</m:t>
                        </m:r>
                      </m:e>
                      <m:sub>
                        <m:r>
                          <a:rPr lang="de-DE" b="0" i="1" noProof="0" smtClean="0">
                            <a:solidFill>
                              <a:srgbClr val="013476"/>
                            </a:solidFill>
                            <a:latin typeface="Cambria Math"/>
                          </a:rPr>
                          <m:t>𝑤</m:t>
                        </m:r>
                      </m:sub>
                    </m:sSub>
                    <m:r>
                      <a:rPr lang="de-DE" b="0" i="1" noProof="0" smtClean="0">
                        <a:solidFill>
                          <a:srgbClr val="013476"/>
                        </a:solidFill>
                        <a:latin typeface="Cambria Math"/>
                      </a:rPr>
                      <m:t>, </m:t>
                    </m:r>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 </m:t>
                        </m:r>
                        <m:r>
                          <a:rPr lang="de-DE" b="0" i="1" noProof="0" smtClean="0">
                            <a:solidFill>
                              <a:srgbClr val="013476"/>
                            </a:solidFill>
                            <a:latin typeface="Cambria Math"/>
                          </a:rPr>
                          <m:t>𝛼</m:t>
                        </m:r>
                      </m:e>
                      <m:sub>
                        <m:r>
                          <a:rPr lang="de-DE" b="0" i="1" noProof="0" smtClean="0">
                            <a:solidFill>
                              <a:srgbClr val="013476"/>
                            </a:solidFill>
                            <a:latin typeface="Cambria Math"/>
                          </a:rPr>
                          <m:t>𝑆</m:t>
                        </m:r>
                      </m:sub>
                    </m:sSub>
                    <m:r>
                      <a:rPr lang="de-DE" b="0" i="1" noProof="0" smtClean="0">
                        <a:solidFill>
                          <a:srgbClr val="013476"/>
                        </a:solidFill>
                        <a:latin typeface="Cambria Math"/>
                      </a:rPr>
                      <m:t>, </m:t>
                    </m:r>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 </m:t>
                        </m:r>
                        <m:r>
                          <a:rPr lang="de-DE" b="0" i="1" noProof="0" smtClean="0">
                            <a:solidFill>
                              <a:srgbClr val="013476"/>
                            </a:solidFill>
                            <a:latin typeface="Cambria Math"/>
                          </a:rPr>
                          <m:t>𝛼</m:t>
                        </m:r>
                      </m:e>
                      <m:sub>
                        <m:r>
                          <a:rPr lang="de-DE" b="0" i="1" noProof="0" smtClean="0">
                            <a:solidFill>
                              <a:srgbClr val="013476"/>
                            </a:solidFill>
                            <a:latin typeface="Cambria Math"/>
                          </a:rPr>
                          <m:t>𝑔𝑟𝑎𝑣</m:t>
                        </m:r>
                      </m:sub>
                    </m:sSub>
                  </m:oMath>
                </a14:m>
                <a:endParaRPr lang="de-DE" b="0" noProof="0" dirty="0">
                  <a:solidFill>
                    <a:srgbClr val="013476"/>
                  </a:solidFill>
                </a:endParaRPr>
              </a:p>
              <a:p>
                <a:pPr marL="0" indent="0">
                  <a:buNone/>
                </a:pPr>
                <a:endParaRPr lang="de-DE" sz="2000" noProof="0" dirty="0"/>
              </a:p>
              <a:p>
                <a:pPr lvl="1"/>
                <a:endParaRPr lang="de-DE" noProof="0" dirty="0">
                  <a:solidFill>
                    <a:srgbClr val="013476"/>
                  </a:solidFill>
                </a:endParaRPr>
              </a:p>
            </p:txBody>
          </p:sp>
        </mc:Choice>
        <mc:Fallback>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566"/>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mc:AlternateContent xmlns:mc="http://schemas.openxmlformats.org/markup-compatibility/2006" xmlns:a14="http://schemas.microsoft.com/office/drawing/2010/main">
        <mc:Choice Requires="a14">
          <p:sp>
            <p:nvSpPr>
              <p:cNvPr id="8" name="Rechteck 7"/>
              <p:cNvSpPr/>
              <p:nvPr/>
            </p:nvSpPr>
            <p:spPr>
              <a:xfrm>
                <a:off x="5508104" y="1988840"/>
                <a:ext cx="1720279" cy="6090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de-DE" b="0" i="1" smtClean="0">
                          <a:solidFill>
                            <a:srgbClr val="013476"/>
                          </a:solidFill>
                          <a:latin typeface="Cambria Math" panose="02040503050406030204" pitchFamily="18" charset="0"/>
                          <a:ea typeface="Cambria Math"/>
                        </a:rPr>
                        <m:t>=</m:t>
                      </m:r>
                      <m:r>
                        <a:rPr lang="de-DE" i="0">
                          <a:solidFill>
                            <a:srgbClr val="013476"/>
                          </a:solidFill>
                          <a:latin typeface="Cambria Math"/>
                          <a:ea typeface="Cambria Math"/>
                        </a:rPr>
                        <m:t>ℏ</m:t>
                      </m:r>
                      <m:r>
                        <a:rPr lang="de-DE" b="0" i="0" smtClean="0">
                          <a:solidFill>
                            <a:srgbClr val="013476"/>
                          </a:solidFill>
                          <a:latin typeface="Cambria Math" panose="02040503050406030204" pitchFamily="18" charset="0"/>
                          <a:ea typeface="Cambria Math"/>
                        </a:rPr>
                        <m:t> </m:t>
                      </m:r>
                      <m:r>
                        <m:rPr>
                          <m:sty m:val="p"/>
                        </m:rPr>
                        <a:rPr lang="de-DE" i="0">
                          <a:solidFill>
                            <a:srgbClr val="013476"/>
                          </a:solidFill>
                          <a:latin typeface="Cambria Math"/>
                          <a:ea typeface="Cambria Math"/>
                        </a:rPr>
                        <m:t>c</m:t>
                      </m:r>
                      <m:r>
                        <a:rPr lang="de-DE" b="0" i="0" smtClean="0">
                          <a:solidFill>
                            <a:srgbClr val="013476"/>
                          </a:solidFill>
                          <a:latin typeface="Cambria Math" panose="02040503050406030204" pitchFamily="18" charset="0"/>
                          <a:ea typeface="Cambria Math"/>
                        </a:rPr>
                        <m:t> </m:t>
                      </m:r>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a:ea typeface="Cambria Math"/>
                            </a:rPr>
                            <m:t>𝛼</m:t>
                          </m:r>
                        </m:e>
                        <m:sub>
                          <m:r>
                            <a:rPr lang="de-DE" i="1">
                              <a:solidFill>
                                <a:srgbClr val="013476"/>
                              </a:solidFill>
                              <a:latin typeface="Cambria Math"/>
                              <a:ea typeface="Cambria Math"/>
                            </a:rPr>
                            <m:t>𝑒𝑚</m:t>
                          </m:r>
                        </m:sub>
                      </m:sSub>
                      <m:f>
                        <m:fPr>
                          <m:ctrlPr>
                            <a:rPr lang="de-DE" i="1">
                              <a:solidFill>
                                <a:srgbClr val="013476"/>
                              </a:solidFill>
                              <a:latin typeface="Cambria Math" panose="02040503050406030204" pitchFamily="18" charset="0"/>
                              <a:ea typeface="Cambria Math"/>
                            </a:rPr>
                          </m:ctrlPr>
                        </m:fPr>
                        <m:num>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1</m:t>
                              </m:r>
                            </m:sub>
                          </m:sSub>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2</m:t>
                              </m:r>
                            </m:sub>
                          </m:sSub>
                        </m:num>
                        <m:den>
                          <m:sSup>
                            <m:sSupPr>
                              <m:ctrlPr>
                                <a:rPr lang="de-DE" i="1">
                                  <a:solidFill>
                                    <a:srgbClr val="013476"/>
                                  </a:solidFill>
                                  <a:latin typeface="Cambria Math" panose="02040503050406030204" pitchFamily="18" charset="0"/>
                                  <a:ea typeface="Cambria Math"/>
                                </a:rPr>
                              </m:ctrlPr>
                            </m:sSupPr>
                            <m:e>
                              <m:r>
                                <a:rPr lang="de-DE" i="1">
                                  <a:solidFill>
                                    <a:srgbClr val="013476"/>
                                  </a:solidFill>
                                  <a:latin typeface="Cambria Math"/>
                                  <a:ea typeface="Cambria Math"/>
                                </a:rPr>
                                <m:t>𝑟</m:t>
                              </m:r>
                            </m:e>
                            <m:sup>
                              <m:r>
                                <a:rPr lang="de-DE" i="1">
                                  <a:solidFill>
                                    <a:srgbClr val="013476"/>
                                  </a:solidFill>
                                  <a:latin typeface="Cambria Math"/>
                                  <a:ea typeface="Cambria Math"/>
                                </a:rPr>
                                <m:t>2</m:t>
                              </m:r>
                            </m:sup>
                          </m:sSup>
                        </m:den>
                      </m:f>
                    </m:oMath>
                  </m:oMathPara>
                </a14:m>
                <a:endParaRPr lang="de-DE" sz="1400" dirty="0"/>
              </a:p>
            </p:txBody>
          </p:sp>
        </mc:Choice>
        <mc:Fallback xmlns="">
          <p:sp>
            <p:nvSpPr>
              <p:cNvPr id="8" name="Rechteck 7"/>
              <p:cNvSpPr>
                <a:spLocks noRot="1" noChangeAspect="1" noMove="1" noResize="1" noEditPoints="1" noAdjustHandles="1" noChangeArrowheads="1" noChangeShapeType="1" noTextEdit="1"/>
              </p:cNvSpPr>
              <p:nvPr/>
            </p:nvSpPr>
            <p:spPr>
              <a:xfrm>
                <a:off x="5508104" y="1988840"/>
                <a:ext cx="1720279" cy="609077"/>
              </a:xfrm>
              <a:prstGeom prst="rect">
                <a:avLst/>
              </a:prstGeom>
              <a:blipFill>
                <a:blip r:embed="rId4"/>
                <a:stretch>
                  <a:fillRect/>
                </a:stretch>
              </a:blipFill>
            </p:spPr>
            <p:txBody>
              <a:bodyPr/>
              <a:lstStyle/>
              <a:p>
                <a:r>
                  <a:rPr lang="de-DE">
                    <a:noFill/>
                  </a:rPr>
                  <a:t> </a:t>
                </a:r>
              </a:p>
            </p:txBody>
          </p:sp>
        </mc:Fallback>
      </mc:AlternateContent>
      <p:sp>
        <p:nvSpPr>
          <p:cNvPr id="3" name="Ellipse 2"/>
          <p:cNvSpPr/>
          <p:nvPr/>
        </p:nvSpPr>
        <p:spPr>
          <a:xfrm>
            <a:off x="6156176" y="2122569"/>
            <a:ext cx="504056" cy="370327"/>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979284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Erweiterung: Konzept der Ladung</a:t>
            </a:r>
          </a:p>
        </p:txBody>
      </p:sp>
      <p:sp>
        <p:nvSpPr>
          <p:cNvPr id="8" name="Foliennummernplatzhalter 7"/>
          <p:cNvSpPr>
            <a:spLocks noGrp="1"/>
          </p:cNvSpPr>
          <p:nvPr>
            <p:ph type="sldNum" sz="quarter" idx="12"/>
          </p:nvPr>
        </p:nvSpPr>
        <p:spPr/>
        <p:txBody>
          <a:bodyPr/>
          <a:lstStyle/>
          <a:p>
            <a:fld id="{13EBA283-81CD-428D-9703-4AE41BDC50AA}" type="slidenum">
              <a:rPr lang="de-DE" smtClean="0"/>
              <a:pPr/>
              <a:t>28</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sz="2000" b="1" u="sng" noProof="0" dirty="0"/>
                  <a:t>Einführung:</a:t>
                </a:r>
                <a:r>
                  <a:rPr lang="de-DE" sz="2000" noProof="0" dirty="0"/>
                  <a:t> eines Kopplungsparameters </a:t>
                </a:r>
                <a14:m>
                  <m:oMath xmlns:m="http://schemas.openxmlformats.org/officeDocument/2006/math">
                    <m:r>
                      <a:rPr lang="de-DE" sz="2000" i="1" noProof="0">
                        <a:latin typeface="Cambria Math"/>
                      </a:rPr>
                      <m:t>𝛼</m:t>
                    </m:r>
                  </m:oMath>
                </a14:m>
                <a:r>
                  <a:rPr lang="de-DE" sz="2000" noProof="0" dirty="0"/>
                  <a:t> auch für andere Wechselwirkungen</a:t>
                </a:r>
              </a:p>
              <a:p>
                <a:pPr lvl="1"/>
                <a14:m>
                  <m:oMath xmlns:m="http://schemas.openxmlformats.org/officeDocument/2006/math">
                    <m:sSub>
                      <m:sSubPr>
                        <m:ctrlPr>
                          <a:rPr lang="de-DE" i="1" noProof="0">
                            <a:latin typeface="Cambria Math" panose="02040503050406030204" pitchFamily="18" charset="0"/>
                          </a:rPr>
                        </m:ctrlPr>
                      </m:sSubPr>
                      <m:e>
                        <m:r>
                          <a:rPr lang="de-DE" i="1" noProof="0">
                            <a:latin typeface="Cambria Math"/>
                          </a:rPr>
                          <m:t>𝛼</m:t>
                        </m:r>
                      </m:e>
                      <m:sub>
                        <m:r>
                          <a:rPr lang="de-DE" i="1" noProof="0">
                            <a:latin typeface="Cambria Math"/>
                          </a:rPr>
                          <m:t>𝑤</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𝑆</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𝑔𝑟𝑎𝑣</m:t>
                        </m:r>
                      </m:sub>
                    </m:sSub>
                  </m:oMath>
                </a14:m>
                <a:endParaRPr lang="de-DE" sz="2000"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566" t="-1387"/>
                </a:stretch>
              </a:blipFill>
            </p:spPr>
            <p:txBody>
              <a:bodyPr/>
              <a:lstStyle/>
              <a:p>
                <a:r>
                  <a:rPr lang="de-DE">
                    <a:noFill/>
                  </a:rPr>
                  <a:t> </a:t>
                </a:r>
              </a:p>
            </p:txBody>
          </p:sp>
        </mc:Fallback>
      </mc:AlternateContent>
      <p:sp>
        <p:nvSpPr>
          <p:cNvPr id="7" name="Datumsplatzhalter 6"/>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mc:AlternateContent xmlns:mc="http://schemas.openxmlformats.org/markup-compatibility/2006" xmlns:a14="http://schemas.microsoft.com/office/drawing/2010/main">
        <mc:Choice Requires="a14">
          <p:graphicFrame>
            <p:nvGraphicFramePr>
              <p:cNvPr id="13" name="Tabelle 12"/>
              <p:cNvGraphicFramePr>
                <a:graphicFrameLocks noGrp="1"/>
              </p:cNvGraphicFramePr>
              <p:nvPr>
                <p:extLst>
                  <p:ext uri="{D42A27DB-BD31-4B8C-83A1-F6EECF244321}">
                    <p14:modId xmlns:p14="http://schemas.microsoft.com/office/powerpoint/2010/main" val="1852628084"/>
                  </p:ext>
                </p:extLst>
              </p:nvPr>
            </p:nvGraphicFramePr>
            <p:xfrm>
              <a:off x="2555776" y="3414088"/>
              <a:ext cx="3820025" cy="2675573"/>
            </p:xfrm>
            <a:graphic>
              <a:graphicData uri="http://schemas.openxmlformats.org/drawingml/2006/table">
                <a:tbl>
                  <a:tblPr firstRow="1" firstCol="1" bandRow="1">
                    <a:tableStyleId>{5C22544A-7EE6-4342-B048-85BDC9FD1C3A}</a:tableStyleId>
                  </a:tblPr>
                  <a:tblGrid>
                    <a:gridCol w="1718099">
                      <a:extLst>
                        <a:ext uri="{9D8B030D-6E8A-4147-A177-3AD203B41FA5}">
                          <a16:colId xmlns:a16="http://schemas.microsoft.com/office/drawing/2014/main" xmlns="" val="20000"/>
                        </a:ext>
                      </a:extLst>
                    </a:gridCol>
                    <a:gridCol w="2101926">
                      <a:extLst>
                        <a:ext uri="{9D8B030D-6E8A-4147-A177-3AD203B41FA5}">
                          <a16:colId xmlns:a16="http://schemas.microsoft.com/office/drawing/2014/main" xmlns="" val="20003"/>
                        </a:ext>
                      </a:extLst>
                    </a:gridCol>
                  </a:tblGrid>
                  <a:tr h="425893">
                    <a:tc>
                      <a:txBody>
                        <a:bodyPr/>
                        <a:lstStyle/>
                        <a:p>
                          <a:pPr>
                            <a:lnSpc>
                              <a:spcPct val="115000"/>
                            </a:lnSpc>
                            <a:spcAft>
                              <a:spcPts val="0"/>
                            </a:spcAft>
                          </a:pPr>
                          <a:r>
                            <a:rPr lang="de-DE" sz="1600">
                              <a:effectLst/>
                              <a:latin typeface="Arial Narrow" panose="020B0606020202030204" pitchFamily="34" charset="0"/>
                              <a:cs typeface="Arial" panose="020B0604020202020204" pitchFamily="34" charset="0"/>
                            </a:rPr>
                            <a:t>Wechselwirkung</a:t>
                          </a:r>
                          <a:endParaRPr lang="de-DE" sz="16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r>
                            <a:rPr lang="de-DE" sz="1600">
                              <a:effectLst/>
                              <a:latin typeface="Arial Narrow" panose="020B0606020202030204" pitchFamily="34" charset="0"/>
                              <a:cs typeface="Arial" panose="020B0604020202020204" pitchFamily="34" charset="0"/>
                            </a:rPr>
                            <a:t>Kopplungsparameter </a:t>
                          </a:r>
                          <a14:m>
                            <m:oMath xmlns:m="http://schemas.openxmlformats.org/officeDocument/2006/math">
                              <m:r>
                                <a:rPr lang="de-DE" sz="1600">
                                  <a:effectLst/>
                                  <a:latin typeface="Cambria Math"/>
                                </a:rPr>
                                <m:t>𝛼</m:t>
                              </m:r>
                            </m:oMath>
                          </a14:m>
                          <a:endParaRPr lang="de-DE" sz="16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extLst>
                      <a:ext uri="{0D108BD9-81ED-4DB2-BD59-A6C34878D82A}">
                        <a16:rowId xmlns:a16="http://schemas.microsoft.com/office/drawing/2014/main" xmlns="" val="10000"/>
                      </a:ext>
                    </a:extLst>
                  </a:tr>
                  <a:tr h="509101">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Gravitation</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solidFill>
                                          <a:srgbClr val="013476"/>
                                        </a:solidFill>
                                        <a:effectLst/>
                                        <a:latin typeface="Cambria Math" panose="02040503050406030204" pitchFamily="18" charset="0"/>
                                      </a:rPr>
                                    </m:ctrlPr>
                                  </m:sSubPr>
                                  <m:e>
                                    <m:r>
                                      <a:rPr lang="de-DE" sz="1600">
                                        <a:solidFill>
                                          <a:srgbClr val="013476"/>
                                        </a:solidFill>
                                        <a:effectLst/>
                                        <a:latin typeface="Cambria Math"/>
                                      </a:rPr>
                                      <m:t>𝛼</m:t>
                                    </m:r>
                                  </m:e>
                                  <m:sub>
                                    <m:r>
                                      <a:rPr lang="de-DE" sz="1600">
                                        <a:solidFill>
                                          <a:srgbClr val="013476"/>
                                        </a:solidFill>
                                        <a:effectLst/>
                                        <a:latin typeface="Cambria Math"/>
                                      </a:rPr>
                                      <m:t>𝑔𝑟𝑎𝑣</m:t>
                                    </m:r>
                                  </m:sub>
                                </m:sSub>
                                <m:r>
                                  <a:rPr lang="de-DE" sz="1600">
                                    <a:solidFill>
                                      <a:srgbClr val="013476"/>
                                    </a:solidFill>
                                    <a:effectLst/>
                                    <a:latin typeface="Cambria Math"/>
                                  </a:rPr>
                                  <m:t>≈</m:t>
                                </m:r>
                                <m:f>
                                  <m:fPr>
                                    <m:ctrlPr>
                                      <a:rPr lang="de-DE" sz="1600" i="1">
                                        <a:solidFill>
                                          <a:srgbClr val="013476"/>
                                        </a:solidFill>
                                        <a:effectLst/>
                                        <a:latin typeface="Cambria Math" panose="02040503050406030204" pitchFamily="18" charset="0"/>
                                      </a:rPr>
                                    </m:ctrlPr>
                                  </m:fPr>
                                  <m:num>
                                    <m:r>
                                      <m:rPr>
                                        <m:nor/>
                                      </m:rPr>
                                      <a:rPr lang="de-DE" sz="1600">
                                        <a:solidFill>
                                          <a:srgbClr val="013476"/>
                                        </a:solidFill>
                                        <a:effectLst/>
                                        <a:latin typeface="Arial Narrow" panose="020B0606020202030204" pitchFamily="34" charset="0"/>
                                        <a:cs typeface="Arial" panose="020B0604020202020204" pitchFamily="34" charset="0"/>
                                      </a:rPr>
                                      <m:t>1</m:t>
                                    </m:r>
                                  </m:num>
                                  <m:den>
                                    <m:sSup>
                                      <m:sSupPr>
                                        <m:ctrlPr>
                                          <a:rPr lang="de-DE" sz="1600" i="1">
                                            <a:solidFill>
                                              <a:srgbClr val="013476"/>
                                            </a:solidFill>
                                            <a:effectLst/>
                                            <a:latin typeface="Cambria Math" panose="02040503050406030204" pitchFamily="18" charset="0"/>
                                          </a:rPr>
                                        </m:ctrlPr>
                                      </m:sSupPr>
                                      <m:e>
                                        <m:r>
                                          <m:rPr>
                                            <m:nor/>
                                          </m:rPr>
                                          <a:rPr lang="de-DE" sz="1600">
                                            <a:solidFill>
                                              <a:srgbClr val="013476"/>
                                            </a:solidFill>
                                            <a:effectLst/>
                                            <a:latin typeface="Arial Narrow" panose="020B0606020202030204" pitchFamily="34" charset="0"/>
                                            <a:cs typeface="Arial" panose="020B0604020202020204" pitchFamily="34" charset="0"/>
                                          </a:rPr>
                                          <m:t>10</m:t>
                                        </m:r>
                                      </m:e>
                                      <m:sup>
                                        <m:r>
                                          <m:rPr>
                                            <m:nor/>
                                          </m:rPr>
                                          <a:rPr lang="de-DE" sz="1600">
                                            <a:solidFill>
                                              <a:srgbClr val="013476"/>
                                            </a:solidFill>
                                            <a:effectLst/>
                                            <a:latin typeface="Arial Narrow" panose="020B0606020202030204" pitchFamily="34" charset="0"/>
                                            <a:cs typeface="Arial" panose="020B0604020202020204" pitchFamily="34" charset="0"/>
                                          </a:rPr>
                                          <m:t>38</m:t>
                                        </m:r>
                                      </m:sup>
                                    </m:sSup>
                                  </m:den>
                                </m:f>
                                <m:r>
                                  <m:rPr>
                                    <m:nor/>
                                  </m:rPr>
                                  <a:rPr lang="de-DE" sz="1600">
                                    <a:solidFill>
                                      <a:srgbClr val="013476"/>
                                    </a:solidFill>
                                    <a:effectLst/>
                                    <a:latin typeface="Arial Narrow" panose="020B0606020202030204" pitchFamily="34" charset="0"/>
                                    <a:cs typeface="Arial" panose="020B0604020202020204" pitchFamily="34" charset="0"/>
                                  </a:rPr>
                                  <m:t>, … ,</m:t>
                                </m:r>
                                <m:f>
                                  <m:fPr>
                                    <m:ctrlPr>
                                      <a:rPr lang="de-DE" sz="1600" i="1">
                                        <a:solidFill>
                                          <a:srgbClr val="013476"/>
                                        </a:solidFill>
                                        <a:effectLst/>
                                        <a:latin typeface="Cambria Math" panose="02040503050406030204" pitchFamily="18" charset="0"/>
                                      </a:rPr>
                                    </m:ctrlPr>
                                  </m:fPr>
                                  <m:num>
                                    <m:r>
                                      <m:rPr>
                                        <m:nor/>
                                      </m:rPr>
                                      <a:rPr lang="de-DE" sz="1600">
                                        <a:solidFill>
                                          <a:srgbClr val="013476"/>
                                        </a:solidFill>
                                        <a:effectLst/>
                                        <a:latin typeface="Arial Narrow" panose="020B0606020202030204" pitchFamily="34" charset="0"/>
                                        <a:cs typeface="Arial" panose="020B0604020202020204" pitchFamily="34" charset="0"/>
                                      </a:rPr>
                                      <m:t>1</m:t>
                                    </m:r>
                                  </m:num>
                                  <m:den>
                                    <m:sSup>
                                      <m:sSupPr>
                                        <m:ctrlPr>
                                          <a:rPr lang="de-DE" sz="1600" i="1">
                                            <a:solidFill>
                                              <a:srgbClr val="013476"/>
                                            </a:solidFill>
                                            <a:effectLst/>
                                            <a:latin typeface="Cambria Math" panose="02040503050406030204" pitchFamily="18" charset="0"/>
                                          </a:rPr>
                                        </m:ctrlPr>
                                      </m:sSupPr>
                                      <m:e>
                                        <m:r>
                                          <m:rPr>
                                            <m:nor/>
                                          </m:rPr>
                                          <a:rPr lang="de-DE" sz="1600">
                                            <a:solidFill>
                                              <a:srgbClr val="013476"/>
                                            </a:solidFill>
                                            <a:effectLst/>
                                            <a:latin typeface="Arial Narrow" panose="020B0606020202030204" pitchFamily="34" charset="0"/>
                                            <a:cs typeface="Arial" panose="020B0604020202020204" pitchFamily="34" charset="0"/>
                                          </a:rPr>
                                          <m:t>10</m:t>
                                        </m:r>
                                      </m:e>
                                      <m:sup>
                                        <m:r>
                                          <m:rPr>
                                            <m:nor/>
                                          </m:rPr>
                                          <a:rPr lang="de-DE" sz="1600">
                                            <a:solidFill>
                                              <a:srgbClr val="013476"/>
                                            </a:solidFill>
                                            <a:effectLst/>
                                            <a:latin typeface="Arial Narrow" panose="020B0606020202030204" pitchFamily="34" charset="0"/>
                                            <a:cs typeface="Arial" panose="020B0604020202020204" pitchFamily="34" charset="0"/>
                                          </a:rPr>
                                          <m:t>45</m:t>
                                        </m:r>
                                      </m:sup>
                                    </m:sSup>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xmlns="" val="10001"/>
                      </a:ext>
                    </a:extLst>
                  </a:tr>
                  <a:tr h="430872">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elektromagnetisch</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solidFill>
                                          <a:srgbClr val="013476"/>
                                        </a:solidFill>
                                        <a:effectLst/>
                                        <a:latin typeface="Cambria Math" panose="02040503050406030204" pitchFamily="18" charset="0"/>
                                      </a:rPr>
                                    </m:ctrlPr>
                                  </m:sSubPr>
                                  <m:e>
                                    <m:r>
                                      <a:rPr lang="de-DE" sz="1600">
                                        <a:solidFill>
                                          <a:srgbClr val="013476"/>
                                        </a:solidFill>
                                        <a:effectLst/>
                                        <a:latin typeface="Cambria Math"/>
                                      </a:rPr>
                                      <m:t>𝛼</m:t>
                                    </m:r>
                                  </m:e>
                                  <m:sub>
                                    <m:r>
                                      <a:rPr lang="de-DE" sz="1600">
                                        <a:solidFill>
                                          <a:srgbClr val="013476"/>
                                        </a:solidFill>
                                        <a:effectLst/>
                                        <a:latin typeface="Cambria Math"/>
                                      </a:rPr>
                                      <m:t>𝑒𝑚</m:t>
                                    </m:r>
                                  </m:sub>
                                </m:sSub>
                                <m:r>
                                  <a:rPr lang="de-DE" sz="1600">
                                    <a:solidFill>
                                      <a:srgbClr val="013476"/>
                                    </a:solidFill>
                                    <a:effectLst/>
                                    <a:latin typeface="Cambria Math"/>
                                  </a:rPr>
                                  <m:t>≈ </m:t>
                                </m:r>
                                <m:f>
                                  <m:fPr>
                                    <m:ctrlPr>
                                      <a:rPr lang="de-DE" sz="1600" i="1">
                                        <a:solidFill>
                                          <a:srgbClr val="013476"/>
                                        </a:solidFill>
                                        <a:effectLst/>
                                        <a:latin typeface="Cambria Math" panose="02040503050406030204" pitchFamily="18" charset="0"/>
                                      </a:rPr>
                                    </m:ctrlPr>
                                  </m:fPr>
                                  <m:num>
                                    <m:r>
                                      <m:rPr>
                                        <m:nor/>
                                      </m:rPr>
                                      <a:rPr lang="de-DE" sz="1600">
                                        <a:solidFill>
                                          <a:srgbClr val="013476"/>
                                        </a:solidFill>
                                        <a:effectLst/>
                                        <a:latin typeface="Arial Narrow" panose="020B0606020202030204" pitchFamily="34" charset="0"/>
                                        <a:cs typeface="Arial" panose="020B0604020202020204" pitchFamily="34" charset="0"/>
                                      </a:rPr>
                                      <m:t>1</m:t>
                                    </m:r>
                                  </m:num>
                                  <m:den>
                                    <m:r>
                                      <m:rPr>
                                        <m:nor/>
                                      </m:rPr>
                                      <a:rPr lang="de-DE" sz="1600">
                                        <a:solidFill>
                                          <a:srgbClr val="013476"/>
                                        </a:solidFill>
                                        <a:effectLst/>
                                        <a:latin typeface="Arial Narrow" panose="020B0606020202030204" pitchFamily="34" charset="0"/>
                                        <a:cs typeface="Arial" panose="020B0604020202020204" pitchFamily="34" charset="0"/>
                                      </a:rPr>
                                      <m:t>137</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xmlns="" val="10002"/>
                      </a:ext>
                    </a:extLst>
                  </a:tr>
                  <a:tr h="479075">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stark</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solidFill>
                                          <a:srgbClr val="013476"/>
                                        </a:solidFill>
                                        <a:effectLst/>
                                        <a:latin typeface="Cambria Math" panose="02040503050406030204" pitchFamily="18" charset="0"/>
                                      </a:rPr>
                                    </m:ctrlPr>
                                  </m:sSubPr>
                                  <m:e>
                                    <m:r>
                                      <a:rPr lang="de-DE" sz="1600">
                                        <a:solidFill>
                                          <a:srgbClr val="013476"/>
                                        </a:solidFill>
                                        <a:effectLst/>
                                        <a:latin typeface="Cambria Math"/>
                                      </a:rPr>
                                      <m:t>𝛼</m:t>
                                    </m:r>
                                  </m:e>
                                  <m:sub>
                                    <m:r>
                                      <a:rPr lang="de-DE" sz="1600">
                                        <a:solidFill>
                                          <a:srgbClr val="013476"/>
                                        </a:solidFill>
                                        <a:effectLst/>
                                        <a:latin typeface="Cambria Math"/>
                                      </a:rPr>
                                      <m:t>𝑠</m:t>
                                    </m:r>
                                  </m:sub>
                                </m:sSub>
                                <m:r>
                                  <a:rPr lang="de-DE" sz="1600">
                                    <a:solidFill>
                                      <a:srgbClr val="013476"/>
                                    </a:solidFill>
                                    <a:effectLst/>
                                    <a:latin typeface="Cambria Math"/>
                                  </a:rPr>
                                  <m:t>≈ </m:t>
                                </m:r>
                                <m:f>
                                  <m:fPr>
                                    <m:ctrlPr>
                                      <a:rPr lang="de-DE" sz="1600" i="1">
                                        <a:solidFill>
                                          <a:srgbClr val="013476"/>
                                        </a:solidFill>
                                        <a:effectLst/>
                                        <a:latin typeface="Cambria Math" panose="02040503050406030204" pitchFamily="18" charset="0"/>
                                      </a:rPr>
                                    </m:ctrlPr>
                                  </m:fPr>
                                  <m:num>
                                    <m:r>
                                      <m:rPr>
                                        <m:nor/>
                                      </m:rPr>
                                      <a:rPr lang="de-DE" sz="1600">
                                        <a:solidFill>
                                          <a:srgbClr val="013476"/>
                                        </a:solidFill>
                                        <a:effectLst/>
                                        <a:latin typeface="Arial Narrow" panose="020B0606020202030204" pitchFamily="34" charset="0"/>
                                        <a:cs typeface="Arial" panose="020B0604020202020204" pitchFamily="34" charset="0"/>
                                      </a:rPr>
                                      <m:t>1</m:t>
                                    </m:r>
                                  </m:num>
                                  <m:den>
                                    <m:r>
                                      <m:rPr>
                                        <m:nor/>
                                      </m:rPr>
                                      <a:rPr lang="de-DE" sz="1600" b="0" i="0" smtClean="0">
                                        <a:solidFill>
                                          <a:srgbClr val="013476"/>
                                        </a:solidFill>
                                        <a:effectLst/>
                                        <a:latin typeface="Cambria Math" panose="02040503050406030204" pitchFamily="18" charset="0"/>
                                        <a:cs typeface="Arial" panose="020B0604020202020204" pitchFamily="34" charset="0"/>
                                      </a:rPr>
                                      <m:t>5</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xmlns="" val="10003"/>
                      </a:ext>
                    </a:extLst>
                  </a:tr>
                  <a:tr h="430872">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schwach</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solidFill>
                                          <a:srgbClr val="013476"/>
                                        </a:solidFill>
                                        <a:effectLst/>
                                        <a:latin typeface="Cambria Math" panose="02040503050406030204" pitchFamily="18" charset="0"/>
                                      </a:rPr>
                                    </m:ctrlPr>
                                  </m:sSubPr>
                                  <m:e>
                                    <m:r>
                                      <a:rPr lang="de-DE" sz="1600">
                                        <a:solidFill>
                                          <a:srgbClr val="013476"/>
                                        </a:solidFill>
                                        <a:effectLst/>
                                        <a:latin typeface="Cambria Math"/>
                                      </a:rPr>
                                      <m:t>𝛼</m:t>
                                    </m:r>
                                  </m:e>
                                  <m:sub>
                                    <m:r>
                                      <a:rPr lang="de-DE" sz="1600">
                                        <a:solidFill>
                                          <a:srgbClr val="013476"/>
                                        </a:solidFill>
                                        <a:effectLst/>
                                        <a:latin typeface="Cambria Math"/>
                                      </a:rPr>
                                      <m:t>𝑤</m:t>
                                    </m:r>
                                  </m:sub>
                                </m:sSub>
                                <m:r>
                                  <a:rPr lang="de-DE" sz="1600">
                                    <a:solidFill>
                                      <a:srgbClr val="013476"/>
                                    </a:solidFill>
                                    <a:effectLst/>
                                    <a:latin typeface="Cambria Math"/>
                                  </a:rPr>
                                  <m:t>≈ </m:t>
                                </m:r>
                                <m:f>
                                  <m:fPr>
                                    <m:ctrlPr>
                                      <a:rPr lang="de-DE" sz="1600" i="1">
                                        <a:solidFill>
                                          <a:srgbClr val="013476"/>
                                        </a:solidFill>
                                        <a:effectLst/>
                                        <a:latin typeface="Cambria Math" panose="02040503050406030204" pitchFamily="18" charset="0"/>
                                      </a:rPr>
                                    </m:ctrlPr>
                                  </m:fPr>
                                  <m:num>
                                    <m:r>
                                      <m:rPr>
                                        <m:nor/>
                                      </m:rPr>
                                      <a:rPr lang="de-DE" sz="1600">
                                        <a:solidFill>
                                          <a:srgbClr val="013476"/>
                                        </a:solidFill>
                                        <a:effectLst/>
                                        <a:latin typeface="Arial Narrow" panose="020B0606020202030204" pitchFamily="34" charset="0"/>
                                        <a:cs typeface="Arial" panose="020B0604020202020204" pitchFamily="34" charset="0"/>
                                      </a:rPr>
                                      <m:t>1</m:t>
                                    </m:r>
                                  </m:num>
                                  <m:den>
                                    <m:r>
                                      <m:rPr>
                                        <m:nor/>
                                      </m:rPr>
                                      <a:rPr lang="de-DE" sz="1600">
                                        <a:solidFill>
                                          <a:srgbClr val="013476"/>
                                        </a:solidFill>
                                        <a:effectLst/>
                                        <a:latin typeface="Arial Narrow" panose="020B0606020202030204" pitchFamily="34" charset="0"/>
                                        <a:cs typeface="Arial" panose="020B0604020202020204" pitchFamily="34" charset="0"/>
                                      </a:rPr>
                                      <m:t>30</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xmlns="" val="10004"/>
                      </a:ext>
                    </a:extLst>
                  </a:tr>
                </a:tbl>
              </a:graphicData>
            </a:graphic>
          </p:graphicFrame>
        </mc:Choice>
        <mc:Fallback xmlns="">
          <p:graphicFrame>
            <p:nvGraphicFramePr>
              <p:cNvPr id="13" name="Tabelle 12"/>
              <p:cNvGraphicFramePr>
                <a:graphicFrameLocks noGrp="1"/>
              </p:cNvGraphicFramePr>
              <p:nvPr>
                <p:extLst>
                  <p:ext uri="{D42A27DB-BD31-4B8C-83A1-F6EECF244321}">
                    <p14:modId xmlns:p14="http://schemas.microsoft.com/office/powerpoint/2010/main" val="1852628084"/>
                  </p:ext>
                </p:extLst>
              </p:nvPr>
            </p:nvGraphicFramePr>
            <p:xfrm>
              <a:off x="2555776" y="3414088"/>
              <a:ext cx="3820025" cy="2675573"/>
            </p:xfrm>
            <a:graphic>
              <a:graphicData uri="http://schemas.openxmlformats.org/drawingml/2006/table">
                <a:tbl>
                  <a:tblPr firstRow="1" firstCol="1" bandRow="1">
                    <a:tableStyleId>{5C22544A-7EE6-4342-B048-85BDC9FD1C3A}</a:tableStyleId>
                  </a:tblPr>
                  <a:tblGrid>
                    <a:gridCol w="1718099">
                      <a:extLst>
                        <a:ext uri="{9D8B030D-6E8A-4147-A177-3AD203B41FA5}">
                          <a16:colId xmlns="" xmlns:a16="http://schemas.microsoft.com/office/drawing/2014/main" xmlns:a14="http://schemas.microsoft.com/office/drawing/2010/main" val="20000"/>
                        </a:ext>
                      </a:extLst>
                    </a:gridCol>
                    <a:gridCol w="2101926">
                      <a:extLst>
                        <a:ext uri="{9D8B030D-6E8A-4147-A177-3AD203B41FA5}">
                          <a16:colId xmlns="" xmlns:a16="http://schemas.microsoft.com/office/drawing/2014/main" xmlns:a14="http://schemas.microsoft.com/office/drawing/2010/main" val="20003"/>
                        </a:ext>
                      </a:extLst>
                    </a:gridCol>
                  </a:tblGrid>
                  <a:tr h="425893">
                    <a:tc>
                      <a:txBody>
                        <a:bodyPr/>
                        <a:lstStyle/>
                        <a:p>
                          <a:pPr>
                            <a:lnSpc>
                              <a:spcPct val="115000"/>
                            </a:lnSpc>
                            <a:spcAft>
                              <a:spcPts val="0"/>
                            </a:spcAft>
                          </a:pPr>
                          <a:r>
                            <a:rPr lang="de-DE" sz="1600" dirty="0">
                              <a:effectLst/>
                              <a:latin typeface="Arial Narrow" panose="020B0606020202030204" pitchFamily="34" charset="0"/>
                              <a:cs typeface="Arial" panose="020B0604020202020204" pitchFamily="34" charset="0"/>
                            </a:rPr>
                            <a:t>Wechselwirkung</a:t>
                          </a:r>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82029" t="-1429" r="-1449" b="-531429"/>
                          </a:stretch>
                        </a:blipFill>
                      </a:tcPr>
                    </a:tc>
                    <a:extLst>
                      <a:ext uri="{0D108BD9-81ED-4DB2-BD59-A6C34878D82A}">
                        <a16:rowId xmlns="" xmlns:a16="http://schemas.microsoft.com/office/drawing/2014/main" xmlns:a14="http://schemas.microsoft.com/office/drawing/2010/main" val="10000"/>
                      </a:ext>
                    </a:extLst>
                  </a:tr>
                  <a:tr h="635826">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Gravitation</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82029" t="-68269" r="-1449" b="-257692"/>
                          </a:stretch>
                        </a:blipFill>
                      </a:tcPr>
                    </a:tc>
                    <a:extLst>
                      <a:ext uri="{0D108BD9-81ED-4DB2-BD59-A6C34878D82A}">
                        <a16:rowId xmlns="" xmlns:a16="http://schemas.microsoft.com/office/drawing/2014/main" xmlns:a14="http://schemas.microsoft.com/office/drawing/2010/main" val="10001"/>
                      </a:ext>
                    </a:extLst>
                  </a:tr>
                  <a:tr h="538290">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elektromagnetisch</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82029" t="-196629" r="-1449" b="-201124"/>
                          </a:stretch>
                        </a:blipFill>
                      </a:tcPr>
                    </a:tc>
                    <a:extLst>
                      <a:ext uri="{0D108BD9-81ED-4DB2-BD59-A6C34878D82A}">
                        <a16:rowId xmlns="" xmlns:a16="http://schemas.microsoft.com/office/drawing/2014/main" xmlns:a14="http://schemas.microsoft.com/office/drawing/2010/main" val="10002"/>
                      </a:ext>
                    </a:extLst>
                  </a:tr>
                  <a:tr h="537274">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stark</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82029" t="-300000" r="-1449" b="-103409"/>
                          </a:stretch>
                        </a:blipFill>
                      </a:tcPr>
                    </a:tc>
                    <a:extLst>
                      <a:ext uri="{0D108BD9-81ED-4DB2-BD59-A6C34878D82A}">
                        <a16:rowId xmlns="" xmlns:a16="http://schemas.microsoft.com/office/drawing/2014/main" xmlns:a14="http://schemas.microsoft.com/office/drawing/2010/main" val="10003"/>
                      </a:ext>
                    </a:extLst>
                  </a:tr>
                  <a:tr h="538290">
                    <a:tc>
                      <a:txBody>
                        <a:bodyPr/>
                        <a:lstStyle/>
                        <a:p>
                          <a:pPr>
                            <a:lnSpc>
                              <a:spcPct val="115000"/>
                            </a:lnSpc>
                            <a:spcAft>
                              <a:spcPts val="0"/>
                            </a:spcAft>
                          </a:pPr>
                          <a:r>
                            <a:rPr lang="de-DE" sz="1400" dirty="0">
                              <a:effectLst/>
                              <a:latin typeface="Arial Narrow" panose="020B0606020202030204" pitchFamily="34" charset="0"/>
                              <a:cs typeface="Arial" panose="020B0604020202020204" pitchFamily="34" charset="0"/>
                            </a:rPr>
                            <a:t>schwach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82029" t="-400000" r="-1449" b="-3409"/>
                          </a:stretch>
                        </a:blipFill>
                      </a:tcPr>
                    </a:tc>
                    <a:extLst>
                      <a:ext uri="{0D108BD9-81ED-4DB2-BD59-A6C34878D82A}">
                        <a16:rowId xmlns="" xmlns:a16="http://schemas.microsoft.com/office/drawing/2014/main" xmlns:a14="http://schemas.microsoft.com/office/drawing/2010/main" val="10004"/>
                      </a:ext>
                    </a:extLst>
                  </a:tr>
                </a:tbl>
              </a:graphicData>
            </a:graphic>
          </p:graphicFrame>
        </mc:Fallback>
      </mc:AlternateContent>
    </p:spTree>
    <p:extLst>
      <p:ext uri="{BB962C8B-B14F-4D97-AF65-F5344CB8AC3E}">
        <p14:creationId xmlns:p14="http://schemas.microsoft.com/office/powerpoint/2010/main" val="7779396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992888" cy="1325563"/>
          </a:xfrm>
        </p:spPr>
        <p:txBody>
          <a:bodyPr/>
          <a:lstStyle/>
          <a:p>
            <a:r>
              <a:rPr lang="de-DE" noProof="0" dirty="0"/>
              <a:t>Konzept der Ladung</a:t>
            </a:r>
            <a:br>
              <a:rPr lang="de-DE" noProof="0" dirty="0"/>
            </a:br>
            <a:r>
              <a:rPr lang="de-DE" noProof="0" dirty="0"/>
              <a:t>Erweiterung</a:t>
            </a:r>
            <a:r>
              <a:rPr lang="de-DE" dirty="0"/>
              <a:t> auf andere Wechselwirkungen</a:t>
            </a:r>
            <a:endParaRPr lang="de-DE" noProof="0" dirty="0"/>
          </a:p>
        </p:txBody>
      </p:sp>
      <p:sp>
        <p:nvSpPr>
          <p:cNvPr id="7" name="Foliennummernplatzhalter 6"/>
          <p:cNvSpPr>
            <a:spLocks noGrp="1"/>
          </p:cNvSpPr>
          <p:nvPr>
            <p:ph type="sldNum" sz="quarter" idx="12"/>
          </p:nvPr>
        </p:nvSpPr>
        <p:spPr/>
        <p:txBody>
          <a:bodyPr/>
          <a:lstStyle/>
          <a:p>
            <a:fld id="{13EBA283-81CD-428D-9703-4AE41BDC50AA}" type="slidenum">
              <a:rPr lang="de-DE" smtClean="0"/>
              <a:pPr/>
              <a:t>29</a:t>
            </a:fld>
            <a:endParaRPr lang="de-DE"/>
          </a:p>
        </p:txBody>
      </p:sp>
      <mc:AlternateContent xmlns:mc="http://schemas.openxmlformats.org/markup-compatibility/2006">
        <mc:Choice xmlns:a14="http://schemas.microsoft.com/office/drawing/2010/main" Requires="a14">
          <p:sp>
            <p:nvSpPr>
              <p:cNvPr id="4" name="Textplatzhalter 3"/>
              <p:cNvSpPr>
                <a:spLocks noGrp="1"/>
              </p:cNvSpPr>
              <p:nvPr>
                <p:ph type="body" idx="1"/>
              </p:nvPr>
            </p:nvSpPr>
            <p:spPr/>
            <p:txBody>
              <a:bodyPr/>
              <a:lstStyle/>
              <a:p>
                <a:r>
                  <a:rPr lang="de-DE" sz="2000" noProof="0" dirty="0" err="1">
                    <a:solidFill>
                      <a:srgbClr val="013476"/>
                    </a:solidFill>
                  </a:rPr>
                  <a:t>Coulombsches</a:t>
                </a:r>
                <a:r>
                  <a:rPr lang="de-DE" sz="2000" noProof="0" dirty="0">
                    <a:solidFill>
                      <a:srgbClr val="013476"/>
                    </a:solidFill>
                  </a:rPr>
                  <a:t> Gesetz: </a:t>
                </a:r>
                <a14:m>
                  <m:oMath xmlns:m="http://schemas.openxmlformats.org/officeDocument/2006/math">
                    <m:sSub>
                      <m:sSubPr>
                        <m:ctrlPr>
                          <a:rPr lang="de-DE" sz="2000" b="0" i="1" noProof="0" smtClean="0">
                            <a:solidFill>
                              <a:srgbClr val="013476"/>
                            </a:solidFill>
                            <a:latin typeface="Cambria Math" panose="02040503050406030204" pitchFamily="18" charset="0"/>
                          </a:rPr>
                        </m:ctrlPr>
                      </m:sSubPr>
                      <m:e>
                        <m:r>
                          <a:rPr lang="de-DE" sz="2000" b="0" i="1" noProof="0" smtClean="0">
                            <a:solidFill>
                              <a:srgbClr val="013476"/>
                            </a:solidFill>
                            <a:latin typeface="Cambria Math"/>
                          </a:rPr>
                          <m:t>𝐹</m:t>
                        </m:r>
                      </m:e>
                      <m:sub>
                        <m:r>
                          <a:rPr lang="de-DE" sz="2000" b="0" i="1" noProof="0" smtClean="0">
                            <a:solidFill>
                              <a:srgbClr val="013476"/>
                            </a:solidFill>
                            <a:latin typeface="Cambria Math"/>
                          </a:rPr>
                          <m:t>𝐶</m:t>
                        </m:r>
                      </m:sub>
                    </m:sSub>
                    <m:r>
                      <a:rPr lang="de-DE" sz="2000" b="0" i="1" noProof="0" smtClean="0">
                        <a:solidFill>
                          <a:srgbClr val="013476"/>
                        </a:solidFill>
                        <a:latin typeface="Cambria Math"/>
                      </a:rPr>
                      <m:t>=</m:t>
                    </m:r>
                    <m:f>
                      <m:fPr>
                        <m:ctrlPr>
                          <a:rPr lang="de-DE" sz="2000" b="0" i="1" noProof="0" smtClean="0">
                            <a:solidFill>
                              <a:srgbClr val="013476"/>
                            </a:solidFill>
                            <a:latin typeface="Cambria Math" panose="02040503050406030204" pitchFamily="18" charset="0"/>
                          </a:rPr>
                        </m:ctrlPr>
                      </m:fPr>
                      <m:num>
                        <m:sSup>
                          <m:sSupPr>
                            <m:ctrlPr>
                              <a:rPr lang="de-DE" sz="2000" b="0" i="1" noProof="0" smtClean="0">
                                <a:solidFill>
                                  <a:srgbClr val="013476"/>
                                </a:solidFill>
                                <a:latin typeface="Cambria Math" panose="02040503050406030204" pitchFamily="18" charset="0"/>
                              </a:rPr>
                            </m:ctrlPr>
                          </m:sSupPr>
                          <m:e>
                            <m:r>
                              <a:rPr lang="de-DE" sz="2000" b="0" i="1" noProof="0" smtClean="0">
                                <a:solidFill>
                                  <a:srgbClr val="013476"/>
                                </a:solidFill>
                                <a:latin typeface="Cambria Math"/>
                              </a:rPr>
                              <m:t>𝑒</m:t>
                            </m:r>
                          </m:e>
                          <m:sup>
                            <m:r>
                              <a:rPr lang="de-DE" sz="2000" b="0" i="1" noProof="0" smtClean="0">
                                <a:solidFill>
                                  <a:srgbClr val="013476"/>
                                </a:solidFill>
                                <a:latin typeface="Cambria Math"/>
                              </a:rPr>
                              <m:t>2</m:t>
                            </m:r>
                          </m:sup>
                        </m:sSup>
                      </m:num>
                      <m:den>
                        <m:r>
                          <a:rPr lang="de-DE" sz="2000" b="0" i="1" noProof="0" smtClean="0">
                            <a:solidFill>
                              <a:srgbClr val="013476"/>
                            </a:solidFill>
                            <a:latin typeface="Cambria Math"/>
                          </a:rPr>
                          <m:t>4 </m:t>
                        </m:r>
                        <m:r>
                          <m:rPr>
                            <m:sty m:val="p"/>
                          </m:rPr>
                          <a:rPr lang="de-DE" sz="2000" b="0" i="0" noProof="0" smtClean="0">
                            <a:solidFill>
                              <a:srgbClr val="013476"/>
                            </a:solidFill>
                            <a:latin typeface="Cambria Math"/>
                          </a:rPr>
                          <m:t>π</m:t>
                        </m:r>
                        <m:sSub>
                          <m:sSubPr>
                            <m:ctrlPr>
                              <a:rPr lang="de-DE" sz="2000" b="0" i="1" noProof="0" smtClean="0">
                                <a:solidFill>
                                  <a:srgbClr val="013476"/>
                                </a:solidFill>
                                <a:latin typeface="Cambria Math" panose="02040503050406030204" pitchFamily="18" charset="0"/>
                              </a:rPr>
                            </m:ctrlPr>
                          </m:sSubPr>
                          <m:e>
                            <m:r>
                              <a:rPr lang="de-DE" sz="2000" b="0" i="0" noProof="0" smtClean="0">
                                <a:solidFill>
                                  <a:srgbClr val="013476"/>
                                </a:solidFill>
                                <a:latin typeface="Cambria Math"/>
                              </a:rPr>
                              <m:t> </m:t>
                            </m:r>
                            <m:r>
                              <m:rPr>
                                <m:sty m:val="p"/>
                              </m:rPr>
                              <a:rPr lang="de-DE" sz="2000" b="0" i="0" noProof="0" smtClean="0">
                                <a:solidFill>
                                  <a:srgbClr val="013476"/>
                                </a:solidFill>
                                <a:latin typeface="Cambria Math"/>
                              </a:rPr>
                              <m:t>ϵ</m:t>
                            </m:r>
                          </m:e>
                          <m:sub>
                            <m:r>
                              <a:rPr lang="de-DE" sz="2000" b="0" i="0" noProof="0" smtClean="0">
                                <a:solidFill>
                                  <a:srgbClr val="013476"/>
                                </a:solidFill>
                                <a:latin typeface="Cambria Math"/>
                              </a:rPr>
                              <m:t>0</m:t>
                            </m:r>
                          </m:sub>
                        </m:sSub>
                      </m:den>
                    </m:f>
                    <m:f>
                      <m:fPr>
                        <m:ctrlPr>
                          <a:rPr lang="de-DE" sz="2000" b="0" i="1" noProof="0" smtClean="0">
                            <a:solidFill>
                              <a:srgbClr val="013476"/>
                            </a:solidFill>
                            <a:latin typeface="Cambria Math" panose="02040503050406030204" pitchFamily="18" charset="0"/>
                            <a:ea typeface="Cambria Math"/>
                          </a:rPr>
                        </m:ctrlPr>
                      </m:fPr>
                      <m:num>
                        <m:sSub>
                          <m:sSubPr>
                            <m:ctrlPr>
                              <a:rPr lang="de-DE" sz="2000" b="0" i="1" noProof="0" smtClean="0">
                                <a:solidFill>
                                  <a:srgbClr val="013476"/>
                                </a:solidFill>
                                <a:latin typeface="Cambria Math" panose="02040503050406030204" pitchFamily="18" charset="0"/>
                                <a:ea typeface="Cambria Math"/>
                              </a:rPr>
                            </m:ctrlPr>
                          </m:sSubPr>
                          <m:e>
                            <m:r>
                              <a:rPr lang="de-DE" sz="2000" b="0" i="1" noProof="0" smtClean="0">
                                <a:solidFill>
                                  <a:srgbClr val="013476"/>
                                </a:solidFill>
                                <a:latin typeface="Cambria Math" panose="02040503050406030204" pitchFamily="18" charset="0"/>
                                <a:ea typeface="Cambria Math"/>
                              </a:rPr>
                              <m:t>𝑍</m:t>
                            </m:r>
                          </m:e>
                          <m:sub>
                            <m:r>
                              <a:rPr lang="de-DE" sz="2000" b="0" i="1" noProof="0" smtClean="0">
                                <a:solidFill>
                                  <a:srgbClr val="013476"/>
                                </a:solidFill>
                                <a:latin typeface="Cambria Math"/>
                                <a:ea typeface="Cambria Math"/>
                              </a:rPr>
                              <m:t>1</m:t>
                            </m:r>
                          </m:sub>
                        </m:sSub>
                        <m:sSub>
                          <m:sSubPr>
                            <m:ctrlPr>
                              <a:rPr lang="de-DE" sz="2000" b="0" i="1" noProof="0" smtClean="0">
                                <a:solidFill>
                                  <a:srgbClr val="013476"/>
                                </a:solidFill>
                                <a:latin typeface="Cambria Math" panose="02040503050406030204" pitchFamily="18" charset="0"/>
                                <a:ea typeface="Cambria Math"/>
                              </a:rPr>
                            </m:ctrlPr>
                          </m:sSubPr>
                          <m:e>
                            <m:r>
                              <a:rPr lang="de-DE" sz="2000" b="0" i="1" noProof="0" smtClean="0">
                                <a:solidFill>
                                  <a:srgbClr val="013476"/>
                                </a:solidFill>
                                <a:latin typeface="Cambria Math" panose="02040503050406030204" pitchFamily="18" charset="0"/>
                                <a:ea typeface="Cambria Math"/>
                              </a:rPr>
                              <m:t>𝑍</m:t>
                            </m:r>
                          </m:e>
                          <m:sub>
                            <m:r>
                              <a:rPr lang="de-DE" sz="2000" b="0" i="1" noProof="0" smtClean="0">
                                <a:solidFill>
                                  <a:srgbClr val="013476"/>
                                </a:solidFill>
                                <a:latin typeface="Cambria Math"/>
                                <a:ea typeface="Cambria Math"/>
                              </a:rPr>
                              <m:t>2</m:t>
                            </m:r>
                          </m:sub>
                        </m:sSub>
                      </m:num>
                      <m:den>
                        <m:sSup>
                          <m:sSupPr>
                            <m:ctrlPr>
                              <a:rPr lang="de-DE" sz="2000" b="0" i="1" noProof="0" smtClean="0">
                                <a:solidFill>
                                  <a:srgbClr val="013476"/>
                                </a:solidFill>
                                <a:latin typeface="Cambria Math" panose="02040503050406030204" pitchFamily="18" charset="0"/>
                                <a:ea typeface="Cambria Math"/>
                              </a:rPr>
                            </m:ctrlPr>
                          </m:sSupPr>
                          <m:e>
                            <m:r>
                              <a:rPr lang="de-DE" sz="2000" b="0" i="1" noProof="0" smtClean="0">
                                <a:solidFill>
                                  <a:srgbClr val="013476"/>
                                </a:solidFill>
                                <a:latin typeface="Cambria Math"/>
                                <a:ea typeface="Cambria Math"/>
                              </a:rPr>
                              <m:t>𝑟</m:t>
                            </m:r>
                          </m:e>
                          <m:sup>
                            <m:r>
                              <a:rPr lang="de-DE" sz="2000" b="0" i="1" noProof="0" smtClean="0">
                                <a:solidFill>
                                  <a:srgbClr val="013476"/>
                                </a:solidFill>
                                <a:latin typeface="Cambria Math"/>
                                <a:ea typeface="Cambria Math"/>
                              </a:rPr>
                              <m:t>2</m:t>
                            </m:r>
                          </m:sup>
                        </m:sSup>
                      </m:den>
                    </m:f>
                  </m:oMath>
                </a14:m>
                <a:endParaRPr lang="de-DE" sz="2000" b="0" noProof="0" dirty="0">
                  <a:solidFill>
                    <a:srgbClr val="013476"/>
                  </a:solidFill>
                  <a:ea typeface="Cambria Math"/>
                </a:endParaRPr>
              </a:p>
              <a:p>
                <a:pPr lvl="1"/>
                <a14:m>
                  <m:oMath xmlns:m="http://schemas.openxmlformats.org/officeDocument/2006/math">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𝛼</m:t>
                        </m:r>
                      </m:e>
                      <m:sub>
                        <m:r>
                          <a:rPr lang="de-DE" b="0" i="1" noProof="0" smtClean="0">
                            <a:solidFill>
                              <a:srgbClr val="013476"/>
                            </a:solidFill>
                            <a:latin typeface="Cambria Math"/>
                          </a:rPr>
                          <m:t>𝑒𝑚</m:t>
                        </m:r>
                      </m:sub>
                    </m:sSub>
                    <m:r>
                      <a:rPr lang="de-DE" b="0" i="1" noProof="0" smtClean="0">
                        <a:solidFill>
                          <a:srgbClr val="013476"/>
                        </a:solidFill>
                        <a:latin typeface="Cambria Math"/>
                      </a:rPr>
                      <m:t>=</m:t>
                    </m:r>
                    <m:f>
                      <m:fPr>
                        <m:ctrlPr>
                          <a:rPr lang="de-DE" b="0" i="1" noProof="0" smtClean="0">
                            <a:solidFill>
                              <a:srgbClr val="013476"/>
                            </a:solidFill>
                            <a:latin typeface="Cambria Math" panose="02040503050406030204" pitchFamily="18" charset="0"/>
                            <a:ea typeface="Cambria Math"/>
                          </a:rPr>
                        </m:ctrlPr>
                      </m:fPr>
                      <m:num>
                        <m:sSup>
                          <m:sSupPr>
                            <m:ctrlPr>
                              <a:rPr lang="de-DE" b="0" i="1" noProof="0" smtClean="0">
                                <a:solidFill>
                                  <a:srgbClr val="013476"/>
                                </a:solidFill>
                                <a:latin typeface="Cambria Math" panose="02040503050406030204" pitchFamily="18" charset="0"/>
                                <a:ea typeface="Cambria Math"/>
                              </a:rPr>
                            </m:ctrlPr>
                          </m:sSupPr>
                          <m:e>
                            <m:r>
                              <a:rPr lang="de-DE" b="0" i="1" noProof="0" smtClean="0">
                                <a:solidFill>
                                  <a:srgbClr val="013476"/>
                                </a:solidFill>
                                <a:latin typeface="Cambria Math"/>
                                <a:ea typeface="Cambria Math"/>
                              </a:rPr>
                              <m:t>𝑒</m:t>
                            </m:r>
                          </m:e>
                          <m:sup>
                            <m:r>
                              <a:rPr lang="de-DE" b="0" i="1" noProof="0" smtClean="0">
                                <a:solidFill>
                                  <a:srgbClr val="013476"/>
                                </a:solidFill>
                                <a:latin typeface="Cambria Math"/>
                                <a:ea typeface="Cambria Math"/>
                              </a:rPr>
                              <m:t>2</m:t>
                            </m:r>
                          </m:sup>
                        </m:sSup>
                      </m:num>
                      <m:den>
                        <m:r>
                          <a:rPr lang="de-DE" i="1" noProof="0">
                            <a:solidFill>
                              <a:srgbClr val="013476"/>
                            </a:solidFill>
                            <a:latin typeface="Cambria Math"/>
                          </a:rPr>
                          <m:t>4 </m:t>
                        </m:r>
                        <m:r>
                          <m:rPr>
                            <m:sty m:val="p"/>
                          </m:rPr>
                          <a:rPr lang="de-DE" i="0" noProof="0">
                            <a:solidFill>
                              <a:srgbClr val="013476"/>
                            </a:solidFill>
                            <a:latin typeface="Cambria Math"/>
                          </a:rPr>
                          <m:t>π</m:t>
                        </m:r>
                        <m:r>
                          <a:rPr lang="de-DE" b="0" i="0" noProof="0" smtClean="0">
                            <a:solidFill>
                              <a:srgbClr val="013476"/>
                            </a:solidFill>
                            <a:latin typeface="Cambria Math" panose="02040503050406030204" pitchFamily="18" charset="0"/>
                          </a:rPr>
                          <m:t> </m:t>
                        </m:r>
                        <m:sSub>
                          <m:sSubPr>
                            <m:ctrlPr>
                              <a:rPr lang="de-DE" b="0" i="1" noProof="0" smtClean="0">
                                <a:solidFill>
                                  <a:srgbClr val="013476"/>
                                </a:solidFill>
                                <a:latin typeface="Cambria Math" panose="02040503050406030204" pitchFamily="18" charset="0"/>
                                <a:ea typeface="Cambria Math"/>
                              </a:rPr>
                            </m:ctrlPr>
                          </m:sSubPr>
                          <m:e>
                            <m:r>
                              <m:rPr>
                                <m:sty m:val="p"/>
                              </m:rPr>
                              <a:rPr lang="de-DE" b="0" i="0" noProof="0" smtClean="0">
                                <a:solidFill>
                                  <a:srgbClr val="013476"/>
                                </a:solidFill>
                                <a:latin typeface="Cambria Math"/>
                                <a:ea typeface="Cambria Math"/>
                              </a:rPr>
                              <m:t>ϵ</m:t>
                            </m:r>
                          </m:e>
                          <m:sub>
                            <m:r>
                              <a:rPr lang="de-DE" b="0" i="0" noProof="0" smtClean="0">
                                <a:solidFill>
                                  <a:srgbClr val="013476"/>
                                </a:solidFill>
                                <a:latin typeface="Cambria Math"/>
                                <a:ea typeface="Cambria Math"/>
                              </a:rPr>
                              <m:t>0</m:t>
                            </m:r>
                          </m:sub>
                        </m:sSub>
                        <m:r>
                          <a:rPr lang="de-DE" b="0" i="0" noProof="0" smtClean="0">
                            <a:solidFill>
                              <a:srgbClr val="013476"/>
                            </a:solidFill>
                            <a:latin typeface="Cambria Math"/>
                            <a:ea typeface="Cambria Math"/>
                          </a:rPr>
                          <m:t> ℏ</m:t>
                        </m:r>
                        <m:r>
                          <a:rPr lang="de-DE" b="0" i="1" noProof="0" smtClean="0">
                            <a:solidFill>
                              <a:srgbClr val="013476"/>
                            </a:solidFill>
                            <a:latin typeface="Cambria Math"/>
                            <a:ea typeface="Cambria Math"/>
                          </a:rPr>
                          <m:t> </m:t>
                        </m:r>
                        <m:r>
                          <m:rPr>
                            <m:sty m:val="p"/>
                          </m:rPr>
                          <a:rPr lang="de-DE" b="0" i="0" noProof="0" smtClean="0">
                            <a:solidFill>
                              <a:srgbClr val="013476"/>
                            </a:solidFill>
                            <a:latin typeface="Cambria Math"/>
                            <a:ea typeface="Cambria Math"/>
                          </a:rPr>
                          <m:t>c</m:t>
                        </m:r>
                      </m:den>
                    </m:f>
                    <m:r>
                      <a:rPr lang="de-DE" b="0" i="1" noProof="0" smtClean="0">
                        <a:solidFill>
                          <a:srgbClr val="013476"/>
                        </a:solidFill>
                        <a:latin typeface="Cambria Math"/>
                        <a:ea typeface="Cambria Math"/>
                      </a:rPr>
                      <m:t>≈</m:t>
                    </m:r>
                    <m:f>
                      <m:fPr>
                        <m:ctrlPr>
                          <a:rPr lang="de-DE" b="0" i="1" noProof="0" smtClean="0">
                            <a:solidFill>
                              <a:srgbClr val="013476"/>
                            </a:solidFill>
                            <a:latin typeface="Cambria Math" panose="02040503050406030204" pitchFamily="18" charset="0"/>
                            <a:ea typeface="Cambria Math"/>
                          </a:rPr>
                        </m:ctrlPr>
                      </m:fPr>
                      <m:num>
                        <m:r>
                          <a:rPr lang="de-DE" b="0" i="1" noProof="0" smtClean="0">
                            <a:solidFill>
                              <a:srgbClr val="013476"/>
                            </a:solidFill>
                            <a:latin typeface="Cambria Math"/>
                            <a:ea typeface="Cambria Math"/>
                          </a:rPr>
                          <m:t>1</m:t>
                        </m:r>
                      </m:num>
                      <m:den>
                        <m:r>
                          <a:rPr lang="de-DE" b="0" i="1" noProof="0" smtClean="0">
                            <a:solidFill>
                              <a:srgbClr val="013476"/>
                            </a:solidFill>
                            <a:latin typeface="Cambria Math"/>
                            <a:ea typeface="Cambria Math"/>
                          </a:rPr>
                          <m:t>137</m:t>
                        </m:r>
                      </m:den>
                    </m:f>
                  </m:oMath>
                </a14:m>
                <a:r>
                  <a:rPr lang="de-DE" noProof="0" dirty="0">
                    <a:solidFill>
                      <a:srgbClr val="013476"/>
                    </a:solidFill>
                  </a:rPr>
                  <a:t> </a:t>
                </a:r>
                <a:br>
                  <a:rPr lang="de-DE" noProof="0" dirty="0">
                    <a:solidFill>
                      <a:srgbClr val="013476"/>
                    </a:solidFill>
                  </a:rPr>
                </a:br>
                <a:r>
                  <a:rPr lang="de-DE" noProof="0" dirty="0">
                    <a:solidFill>
                      <a:srgbClr val="013476"/>
                    </a:solidFill>
                  </a:rPr>
                  <a:t>Kopplungsparameter (Feinstrukturkonstante)</a:t>
                </a:r>
              </a:p>
              <a:p>
                <a:r>
                  <a:rPr lang="de-DE" sz="2000" b="1" u="sng" noProof="0" dirty="0">
                    <a:solidFill>
                      <a:srgbClr val="013476"/>
                    </a:solidFill>
                  </a:rPr>
                  <a:t>Einführung</a:t>
                </a:r>
                <a:r>
                  <a:rPr lang="de-DE" sz="2000" noProof="0" dirty="0">
                    <a:solidFill>
                      <a:srgbClr val="013476"/>
                    </a:solidFill>
                  </a:rPr>
                  <a:t> eines Kopplungsparameters </a:t>
                </a:r>
                <a14:m>
                  <m:oMath xmlns:m="http://schemas.openxmlformats.org/officeDocument/2006/math">
                    <m:r>
                      <a:rPr lang="de-DE" sz="2000" b="0" i="1" noProof="0" smtClean="0">
                        <a:solidFill>
                          <a:srgbClr val="013476"/>
                        </a:solidFill>
                        <a:latin typeface="Cambria Math"/>
                      </a:rPr>
                      <m:t>𝛼</m:t>
                    </m:r>
                  </m:oMath>
                </a14:m>
                <a:r>
                  <a:rPr lang="de-DE" sz="2000" noProof="0" dirty="0">
                    <a:solidFill>
                      <a:srgbClr val="013476"/>
                    </a:solidFill>
                  </a:rPr>
                  <a:t> auch für andere Wechselwirkungen</a:t>
                </a:r>
              </a:p>
              <a:p>
                <a:pPr lvl="1"/>
                <a14:m>
                  <m:oMath xmlns:m="http://schemas.openxmlformats.org/officeDocument/2006/math">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𝛼</m:t>
                        </m:r>
                      </m:e>
                      <m:sub>
                        <m:r>
                          <a:rPr lang="de-DE" b="0" i="1" noProof="0" smtClean="0">
                            <a:solidFill>
                              <a:srgbClr val="013476"/>
                            </a:solidFill>
                            <a:latin typeface="Cambria Math"/>
                          </a:rPr>
                          <m:t>𝑤</m:t>
                        </m:r>
                      </m:sub>
                    </m:sSub>
                    <m:r>
                      <a:rPr lang="de-DE" b="0" i="1" noProof="0" smtClean="0">
                        <a:solidFill>
                          <a:srgbClr val="013476"/>
                        </a:solidFill>
                        <a:latin typeface="Cambria Math"/>
                      </a:rPr>
                      <m:t>, </m:t>
                    </m:r>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 </m:t>
                        </m:r>
                        <m:r>
                          <a:rPr lang="de-DE" b="0" i="1" noProof="0" smtClean="0">
                            <a:solidFill>
                              <a:srgbClr val="013476"/>
                            </a:solidFill>
                            <a:latin typeface="Cambria Math"/>
                          </a:rPr>
                          <m:t>𝛼</m:t>
                        </m:r>
                      </m:e>
                      <m:sub>
                        <m:r>
                          <a:rPr lang="de-DE" b="0" i="1" noProof="0" smtClean="0">
                            <a:solidFill>
                              <a:srgbClr val="013476"/>
                            </a:solidFill>
                            <a:latin typeface="Cambria Math"/>
                          </a:rPr>
                          <m:t>𝑆</m:t>
                        </m:r>
                      </m:sub>
                    </m:sSub>
                    <m:r>
                      <a:rPr lang="de-DE" b="0" i="1" noProof="0" smtClean="0">
                        <a:solidFill>
                          <a:srgbClr val="013476"/>
                        </a:solidFill>
                        <a:latin typeface="Cambria Math"/>
                      </a:rPr>
                      <m:t>, </m:t>
                    </m:r>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 </m:t>
                        </m:r>
                        <m:r>
                          <a:rPr lang="de-DE" b="0" i="1" noProof="0" smtClean="0">
                            <a:solidFill>
                              <a:srgbClr val="013476"/>
                            </a:solidFill>
                            <a:latin typeface="Cambria Math"/>
                          </a:rPr>
                          <m:t>𝛼</m:t>
                        </m:r>
                      </m:e>
                      <m:sub>
                        <m:r>
                          <a:rPr lang="de-DE" b="0" i="1" noProof="0" smtClean="0">
                            <a:solidFill>
                              <a:srgbClr val="013476"/>
                            </a:solidFill>
                            <a:latin typeface="Cambria Math"/>
                          </a:rPr>
                          <m:t>𝑔𝑟𝑎𝑣</m:t>
                        </m:r>
                      </m:sub>
                    </m:sSub>
                  </m:oMath>
                </a14:m>
                <a:endParaRPr lang="de-DE" b="0" noProof="0" dirty="0">
                  <a:solidFill>
                    <a:srgbClr val="013476"/>
                  </a:solidFill>
                </a:endParaRPr>
              </a:p>
              <a:p>
                <a:r>
                  <a:rPr lang="de-DE" sz="2000" b="1" u="sng" noProof="0" dirty="0"/>
                  <a:t>Einführung:</a:t>
                </a:r>
                <a:r>
                  <a:rPr lang="de-DE" sz="2000" noProof="0" dirty="0"/>
                  <a:t> Zu jeder Wechselwirkung existiert eine </a:t>
                </a:r>
                <a:r>
                  <a:rPr lang="de-DE" sz="2000" noProof="0" dirty="0">
                    <a:solidFill>
                      <a:srgbClr val="FF0000"/>
                    </a:solidFill>
                  </a:rPr>
                  <a:t>Ladung</a:t>
                </a:r>
              </a:p>
              <a:p>
                <a:pPr lvl="1"/>
                <a:r>
                  <a:rPr lang="de-DE" sz="1600" noProof="0" dirty="0"/>
                  <a:t>Ladungszahl als charakteristische Teilcheneigenschaft</a:t>
                </a:r>
              </a:p>
              <a:p>
                <a:endParaRPr lang="de-DE" sz="2000" noProof="0" dirty="0"/>
              </a:p>
              <a:p>
                <a:pPr lvl="1"/>
                <a:endParaRPr lang="de-DE" noProof="0" dirty="0">
                  <a:solidFill>
                    <a:srgbClr val="013476"/>
                  </a:solidFill>
                </a:endParaRPr>
              </a:p>
            </p:txBody>
          </p:sp>
        </mc:Choice>
        <mc:Fallback>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566"/>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mc:AlternateContent xmlns:mc="http://schemas.openxmlformats.org/markup-compatibility/2006" xmlns:a14="http://schemas.microsoft.com/office/drawing/2010/main">
        <mc:Choice Requires="a14">
          <p:sp>
            <p:nvSpPr>
              <p:cNvPr id="8" name="Rechteck 7"/>
              <p:cNvSpPr/>
              <p:nvPr/>
            </p:nvSpPr>
            <p:spPr>
              <a:xfrm>
                <a:off x="5508104" y="1988840"/>
                <a:ext cx="1720279" cy="6090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de-DE" b="0" i="1" smtClean="0">
                          <a:solidFill>
                            <a:srgbClr val="013476"/>
                          </a:solidFill>
                          <a:latin typeface="Cambria Math" panose="02040503050406030204" pitchFamily="18" charset="0"/>
                          <a:ea typeface="Cambria Math"/>
                        </a:rPr>
                        <m:t>=</m:t>
                      </m:r>
                      <m:r>
                        <a:rPr lang="de-DE" i="0">
                          <a:solidFill>
                            <a:srgbClr val="013476"/>
                          </a:solidFill>
                          <a:latin typeface="Cambria Math"/>
                          <a:ea typeface="Cambria Math"/>
                        </a:rPr>
                        <m:t>ℏ</m:t>
                      </m:r>
                      <m:r>
                        <a:rPr lang="de-DE" b="0" i="0" smtClean="0">
                          <a:solidFill>
                            <a:srgbClr val="013476"/>
                          </a:solidFill>
                          <a:latin typeface="Cambria Math" panose="02040503050406030204" pitchFamily="18" charset="0"/>
                          <a:ea typeface="Cambria Math"/>
                        </a:rPr>
                        <m:t> </m:t>
                      </m:r>
                      <m:r>
                        <m:rPr>
                          <m:sty m:val="p"/>
                        </m:rPr>
                        <a:rPr lang="de-DE" i="0">
                          <a:solidFill>
                            <a:srgbClr val="013476"/>
                          </a:solidFill>
                          <a:latin typeface="Cambria Math"/>
                          <a:ea typeface="Cambria Math"/>
                        </a:rPr>
                        <m:t>c</m:t>
                      </m:r>
                      <m:r>
                        <a:rPr lang="de-DE" b="0" i="0" smtClean="0">
                          <a:solidFill>
                            <a:srgbClr val="013476"/>
                          </a:solidFill>
                          <a:latin typeface="Cambria Math" panose="02040503050406030204" pitchFamily="18" charset="0"/>
                          <a:ea typeface="Cambria Math"/>
                        </a:rPr>
                        <m:t> </m:t>
                      </m:r>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a:ea typeface="Cambria Math"/>
                            </a:rPr>
                            <m:t>𝛼</m:t>
                          </m:r>
                        </m:e>
                        <m:sub>
                          <m:r>
                            <a:rPr lang="de-DE" i="1">
                              <a:solidFill>
                                <a:srgbClr val="013476"/>
                              </a:solidFill>
                              <a:latin typeface="Cambria Math"/>
                              <a:ea typeface="Cambria Math"/>
                            </a:rPr>
                            <m:t>𝑒𝑚</m:t>
                          </m:r>
                        </m:sub>
                      </m:sSub>
                      <m:f>
                        <m:fPr>
                          <m:ctrlPr>
                            <a:rPr lang="de-DE" i="1">
                              <a:solidFill>
                                <a:srgbClr val="013476"/>
                              </a:solidFill>
                              <a:latin typeface="Cambria Math" panose="02040503050406030204" pitchFamily="18" charset="0"/>
                              <a:ea typeface="Cambria Math"/>
                            </a:rPr>
                          </m:ctrlPr>
                        </m:fPr>
                        <m:num>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1</m:t>
                              </m:r>
                            </m:sub>
                          </m:sSub>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2</m:t>
                              </m:r>
                            </m:sub>
                          </m:sSub>
                        </m:num>
                        <m:den>
                          <m:sSup>
                            <m:sSupPr>
                              <m:ctrlPr>
                                <a:rPr lang="de-DE" i="1">
                                  <a:solidFill>
                                    <a:srgbClr val="013476"/>
                                  </a:solidFill>
                                  <a:latin typeface="Cambria Math" panose="02040503050406030204" pitchFamily="18" charset="0"/>
                                  <a:ea typeface="Cambria Math"/>
                                </a:rPr>
                              </m:ctrlPr>
                            </m:sSupPr>
                            <m:e>
                              <m:r>
                                <a:rPr lang="de-DE" i="1">
                                  <a:solidFill>
                                    <a:srgbClr val="013476"/>
                                  </a:solidFill>
                                  <a:latin typeface="Cambria Math"/>
                                  <a:ea typeface="Cambria Math"/>
                                </a:rPr>
                                <m:t>𝑟</m:t>
                              </m:r>
                            </m:e>
                            <m:sup>
                              <m:r>
                                <a:rPr lang="de-DE" i="1">
                                  <a:solidFill>
                                    <a:srgbClr val="013476"/>
                                  </a:solidFill>
                                  <a:latin typeface="Cambria Math"/>
                                  <a:ea typeface="Cambria Math"/>
                                </a:rPr>
                                <m:t>2</m:t>
                              </m:r>
                            </m:sup>
                          </m:sSup>
                        </m:den>
                      </m:f>
                    </m:oMath>
                  </m:oMathPara>
                </a14:m>
                <a:endParaRPr lang="de-DE" sz="1400" dirty="0"/>
              </a:p>
            </p:txBody>
          </p:sp>
        </mc:Choice>
        <mc:Fallback xmlns="">
          <p:sp>
            <p:nvSpPr>
              <p:cNvPr id="8" name="Rechteck 7"/>
              <p:cNvSpPr>
                <a:spLocks noRot="1" noChangeAspect="1" noMove="1" noResize="1" noEditPoints="1" noAdjustHandles="1" noChangeArrowheads="1" noChangeShapeType="1" noTextEdit="1"/>
              </p:cNvSpPr>
              <p:nvPr/>
            </p:nvSpPr>
            <p:spPr>
              <a:xfrm>
                <a:off x="5508104" y="1988840"/>
                <a:ext cx="1720279" cy="609077"/>
              </a:xfrm>
              <a:prstGeom prst="rect">
                <a:avLst/>
              </a:prstGeom>
              <a:blipFill>
                <a:blip r:embed="rId4"/>
                <a:stretch>
                  <a:fillRect/>
                </a:stretch>
              </a:blipFill>
            </p:spPr>
            <p:txBody>
              <a:bodyPr/>
              <a:lstStyle/>
              <a:p>
                <a:r>
                  <a:rPr lang="de-DE">
                    <a:noFill/>
                  </a:rPr>
                  <a:t> </a:t>
                </a:r>
              </a:p>
            </p:txBody>
          </p:sp>
        </mc:Fallback>
      </mc:AlternateContent>
      <p:sp>
        <p:nvSpPr>
          <p:cNvPr id="10" name="Ellipse 9"/>
          <p:cNvSpPr/>
          <p:nvPr/>
        </p:nvSpPr>
        <p:spPr>
          <a:xfrm>
            <a:off x="6588224" y="1988840"/>
            <a:ext cx="504056" cy="370327"/>
          </a:xfrm>
          <a:prstGeom prst="ellipse">
            <a:avLst/>
          </a:prstGeom>
          <a:noFill/>
          <a:ln w="254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701468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sz="3200" dirty="0">
                <a:solidFill>
                  <a:srgbClr val="013476"/>
                </a:solidFill>
              </a:rPr>
              <a:t>Band 1: </a:t>
            </a:r>
            <a:r>
              <a:rPr lang="de-DE" dirty="0"/>
              <a:t>Ladungen, Wechselwirkungen </a:t>
            </a:r>
            <a:r>
              <a:rPr lang="de-DE" sz="3200" dirty="0">
                <a:solidFill>
                  <a:srgbClr val="013476"/>
                </a:solidFill>
              </a:rPr>
              <a:t>und Teilchen</a:t>
            </a:r>
            <a:br>
              <a:rPr lang="de-DE" sz="3200" dirty="0">
                <a:solidFill>
                  <a:srgbClr val="013476"/>
                </a:solidFill>
              </a:rPr>
            </a:br>
            <a:endParaRPr lang="de-DE" sz="1600" dirty="0"/>
          </a:p>
        </p:txBody>
      </p:sp>
      <p:sp>
        <p:nvSpPr>
          <p:cNvPr id="8" name="Foliennummernplatzhalter 7"/>
          <p:cNvSpPr>
            <a:spLocks noGrp="1"/>
          </p:cNvSpPr>
          <p:nvPr>
            <p:ph type="sldNum" sz="quarter" idx="12"/>
          </p:nvPr>
        </p:nvSpPr>
        <p:spPr/>
        <p:txBody>
          <a:bodyPr/>
          <a:lstStyle/>
          <a:p>
            <a:fld id="{13EBA283-81CD-428D-9703-4AE41BDC50AA}" type="slidenum">
              <a:rPr lang="de-DE" smtClean="0"/>
              <a:pPr/>
              <a:t>3</a:t>
            </a:fld>
            <a:endParaRPr lang="de-DE" dirty="0"/>
          </a:p>
        </p:txBody>
      </p:sp>
      <p:sp>
        <p:nvSpPr>
          <p:cNvPr id="11" name="Text Placeholder 10"/>
          <p:cNvSpPr>
            <a:spLocks noGrp="1"/>
          </p:cNvSpPr>
          <p:nvPr>
            <p:ph type="body" idx="1"/>
          </p:nvPr>
        </p:nvSpPr>
        <p:spPr/>
        <p:txBody>
          <a:bodyPr/>
          <a:lstStyle/>
          <a:p>
            <a:pPr>
              <a:lnSpc>
                <a:spcPct val="100000"/>
              </a:lnSpc>
              <a:spcBef>
                <a:spcPts val="600"/>
              </a:spcBef>
            </a:pPr>
            <a:r>
              <a:rPr lang="de-DE" dirty="0">
                <a:solidFill>
                  <a:srgbClr val="013476"/>
                </a:solidFill>
              </a:rPr>
              <a:t>Ca. 100 Seiten Hintergrundinformationen für Lehrkräfte</a:t>
            </a:r>
          </a:p>
          <a:p>
            <a:pPr>
              <a:lnSpc>
                <a:spcPct val="100000"/>
              </a:lnSpc>
              <a:spcBef>
                <a:spcPts val="600"/>
              </a:spcBef>
            </a:pPr>
            <a:r>
              <a:rPr lang="de-DE" dirty="0">
                <a:solidFill>
                  <a:srgbClr val="013476"/>
                </a:solidFill>
              </a:rPr>
              <a:t>Einführung in das Standardmodell </a:t>
            </a:r>
          </a:p>
          <a:p>
            <a:pPr>
              <a:lnSpc>
                <a:spcPct val="100000"/>
              </a:lnSpc>
              <a:spcBef>
                <a:spcPts val="600"/>
              </a:spcBef>
            </a:pPr>
            <a:r>
              <a:rPr lang="de-DE" dirty="0">
                <a:solidFill>
                  <a:srgbClr val="013476"/>
                </a:solidFill>
              </a:rPr>
              <a:t>Spiralcurriculum, didaktische und fachliche Hinweise</a:t>
            </a:r>
          </a:p>
          <a:p>
            <a:pPr>
              <a:lnSpc>
                <a:spcPct val="100000"/>
              </a:lnSpc>
              <a:spcBef>
                <a:spcPts val="600"/>
              </a:spcBef>
            </a:pPr>
            <a:r>
              <a:rPr lang="de-DE" dirty="0" smtClean="0">
                <a:solidFill>
                  <a:srgbClr val="013476"/>
                </a:solidFill>
              </a:rPr>
              <a:t>Aufgabenblätter bald </a:t>
            </a:r>
            <a:r>
              <a:rPr lang="de-DE" dirty="0">
                <a:solidFill>
                  <a:srgbClr val="013476"/>
                </a:solidFill>
              </a:rPr>
              <a:t>online</a:t>
            </a:r>
          </a:p>
          <a:p>
            <a:pPr marL="355600" lvl="1" indent="0">
              <a:lnSpc>
                <a:spcPct val="100000"/>
              </a:lnSpc>
              <a:spcBef>
                <a:spcPts val="600"/>
              </a:spcBef>
              <a:buNone/>
            </a:pPr>
            <a:r>
              <a:rPr lang="de-DE" sz="2200" dirty="0" smtClean="0">
                <a:solidFill>
                  <a:srgbClr val="013476"/>
                </a:solidFill>
                <a:sym typeface="Wingdings" panose="05000000000000000000" pitchFamily="2" charset="2"/>
              </a:rPr>
              <a:t> Werden hier teilweise eingesetzt</a:t>
            </a:r>
            <a:endParaRPr lang="de-DE" sz="2200" dirty="0">
              <a:solidFill>
                <a:srgbClr val="013476"/>
              </a:solidFill>
            </a:endParaRPr>
          </a:p>
        </p:txBody>
      </p:sp>
      <p:sp>
        <p:nvSpPr>
          <p:cNvPr id="4" name="Datumsplatzhalter 3"/>
          <p:cNvSpPr>
            <a:spLocks noGrp="1"/>
          </p:cNvSpPr>
          <p:nvPr>
            <p:ph type="dt" sz="half" idx="2"/>
          </p:nvPr>
        </p:nvSpPr>
        <p:spPr/>
        <p:txBody>
          <a:bodyPr/>
          <a:lstStyle/>
          <a:p>
            <a:r>
              <a:rPr lang="de-DE"/>
              <a:t>29.11.2017</a:t>
            </a:r>
            <a:endParaRPr lang="de-DE" dirty="0"/>
          </a:p>
        </p:txBody>
      </p:sp>
      <p:sp>
        <p:nvSpPr>
          <p:cNvPr id="7" name="Fußzeilenplatzhalter 6"/>
          <p:cNvSpPr>
            <a:spLocks noGrp="1"/>
          </p:cNvSpPr>
          <p:nvPr>
            <p:ph type="ftr" sz="quarter" idx="3"/>
          </p:nvPr>
        </p:nvSpPr>
        <p:spPr/>
        <p:txBody>
          <a:bodyPr/>
          <a:lstStyle/>
          <a:p>
            <a:pPr algn="ctr"/>
            <a:r>
              <a:rPr lang="de-DE"/>
              <a:t>Forschung trifft Schule - Lehrerfortbildung Teilchenphysik - Meißen</a:t>
            </a:r>
            <a:endParaRPr lang="de-DE" dirty="0"/>
          </a:p>
        </p:txBody>
      </p:sp>
    </p:spTree>
    <p:extLst>
      <p:ext uri="{BB962C8B-B14F-4D97-AF65-F5344CB8AC3E}">
        <p14:creationId xmlns:p14="http://schemas.microsoft.com/office/powerpoint/2010/main" val="38514504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Erweiterung: Konzept der Ladung</a:t>
            </a:r>
          </a:p>
        </p:txBody>
      </p:sp>
      <p:sp>
        <p:nvSpPr>
          <p:cNvPr id="8" name="Foliennummernplatzhalter 7"/>
          <p:cNvSpPr>
            <a:spLocks noGrp="1"/>
          </p:cNvSpPr>
          <p:nvPr>
            <p:ph type="sldNum" sz="quarter" idx="12"/>
          </p:nvPr>
        </p:nvSpPr>
        <p:spPr/>
        <p:txBody>
          <a:bodyPr/>
          <a:lstStyle/>
          <a:p>
            <a:fld id="{13EBA283-81CD-428D-9703-4AE41BDC50AA}" type="slidenum">
              <a:rPr lang="de-DE" smtClean="0"/>
              <a:pPr/>
              <a:t>30</a:t>
            </a:fld>
            <a:endParaRPr lang="de-DE"/>
          </a:p>
        </p:txBody>
      </p:sp>
      <p:sp>
        <p:nvSpPr>
          <p:cNvPr id="4" name="Textplatzhalter 3"/>
          <p:cNvSpPr>
            <a:spLocks noGrp="1"/>
          </p:cNvSpPr>
          <p:nvPr>
            <p:ph type="body" idx="1"/>
          </p:nvPr>
        </p:nvSpPr>
        <p:spPr/>
        <p:txBody>
          <a:bodyPr/>
          <a:lstStyle/>
          <a:p>
            <a:r>
              <a:rPr lang="de-DE" sz="2000" b="1" u="sng" noProof="0" dirty="0"/>
              <a:t>Einführung:</a:t>
            </a:r>
            <a:r>
              <a:rPr lang="de-DE" sz="2000" noProof="0" dirty="0"/>
              <a:t> Zu jeder Wechselwirkung existiert eine Ladung</a:t>
            </a:r>
          </a:p>
          <a:p>
            <a:r>
              <a:rPr lang="de-DE" sz="2000" noProof="0" dirty="0"/>
              <a:t>Ladungszahlen bzw. -vektoren als charakteristische Teilcheneigenschaften</a:t>
            </a:r>
          </a:p>
          <a:p>
            <a:r>
              <a:rPr lang="de-DE" sz="2000" noProof="0" dirty="0"/>
              <a:t>Bekannt:</a:t>
            </a:r>
          </a:p>
          <a:p>
            <a:pPr lvl="1"/>
            <a:r>
              <a:rPr lang="de-DE" noProof="0" dirty="0"/>
              <a:t>Elektrische Ladung	elektrische Ladungszahl</a:t>
            </a:r>
          </a:p>
          <a:p>
            <a:r>
              <a:rPr lang="de-DE" sz="2000" noProof="0" dirty="0"/>
              <a:t>Neu:</a:t>
            </a:r>
          </a:p>
          <a:p>
            <a:pPr lvl="1"/>
            <a:r>
              <a:rPr lang="de-DE" noProof="0" dirty="0"/>
              <a:t>Schwache Ladung		schwache Ladungszahl</a:t>
            </a:r>
          </a:p>
          <a:p>
            <a:pPr lvl="1"/>
            <a:endParaRPr lang="de-DE" sz="1800" noProof="0" dirty="0"/>
          </a:p>
          <a:p>
            <a:pPr lvl="1"/>
            <a:r>
              <a:rPr lang="de-DE" noProof="0" dirty="0"/>
              <a:t>Starke (Farb-)Ladung	starker Farbladungsvektor</a:t>
            </a:r>
          </a:p>
          <a:p>
            <a:endParaRPr lang="de-DE" noProof="0" dirty="0"/>
          </a:p>
          <a:p>
            <a:r>
              <a:rPr lang="de-DE" sz="2000" noProof="0" dirty="0"/>
              <a:t>Produkt zweier Ladungen kann positiv oder negativ sein</a:t>
            </a:r>
          </a:p>
        </p:txBody>
      </p:sp>
      <p:sp>
        <p:nvSpPr>
          <p:cNvPr id="7" name="Datumsplatzhalter 6"/>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mc:AlternateContent xmlns:mc="http://schemas.openxmlformats.org/markup-compatibility/2006" xmlns:a14="http://schemas.microsoft.com/office/drawing/2010/main">
        <mc:Choice Requires="a14">
          <p:sp>
            <p:nvSpPr>
              <p:cNvPr id="5" name="Textfeld 4"/>
              <p:cNvSpPr txBox="1"/>
              <p:nvPr/>
            </p:nvSpPr>
            <p:spPr>
              <a:xfrm>
                <a:off x="7650945" y="3348281"/>
                <a:ext cx="684584"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sz="3200" b="0" i="1" smtClean="0">
                          <a:solidFill>
                            <a:srgbClr val="CDC301"/>
                          </a:solidFill>
                          <a:latin typeface="Cambria Math" panose="02040503050406030204" pitchFamily="18" charset="0"/>
                        </a:rPr>
                        <m:t>𝑍</m:t>
                      </m:r>
                    </m:oMath>
                  </m:oMathPara>
                </a14:m>
                <a:endParaRPr lang="de-DE" sz="3200" dirty="0">
                  <a:solidFill>
                    <a:srgbClr val="CDC301"/>
                  </a:solidFill>
                </a:endParaRPr>
              </a:p>
            </p:txBody>
          </p:sp>
        </mc:Choice>
        <mc:Fallback xmlns="">
          <p:sp>
            <p:nvSpPr>
              <p:cNvPr id="5" name="Textfeld 4"/>
              <p:cNvSpPr txBox="1">
                <a:spLocks noRot="1" noChangeAspect="1" noMove="1" noResize="1" noEditPoints="1" noAdjustHandles="1" noChangeArrowheads="1" noChangeShapeType="1" noTextEdit="1"/>
              </p:cNvSpPr>
              <p:nvPr/>
            </p:nvSpPr>
            <p:spPr>
              <a:xfrm>
                <a:off x="7650945" y="3348281"/>
                <a:ext cx="684584" cy="584775"/>
              </a:xfrm>
              <a:prstGeom prst="rect">
                <a:avLst/>
              </a:prstGeom>
              <a:blipFill>
                <a:blip r:embed="rId3"/>
                <a:stretch>
                  <a:fillRect/>
                </a:stretch>
              </a:blipFill>
            </p:spPr>
            <p:txBody>
              <a:bodyPr/>
              <a:lstStyle/>
              <a:p>
                <a:r>
                  <a:rPr lang="de-DE">
                    <a:noFill/>
                  </a:rPr>
                  <a:t> </a:t>
                </a:r>
              </a:p>
            </p:txBody>
          </p:sp>
        </mc:Fallback>
      </mc:AlternateContent>
      <p:sp>
        <p:nvSpPr>
          <p:cNvPr id="11" name="Textfeld 10"/>
          <p:cNvSpPr txBox="1"/>
          <p:nvPr/>
        </p:nvSpPr>
        <p:spPr>
          <a:xfrm>
            <a:off x="7817176" y="4068361"/>
            <a:ext cx="521804" cy="584775"/>
          </a:xfrm>
          <a:prstGeom prst="rect">
            <a:avLst/>
          </a:prstGeom>
          <a:noFill/>
        </p:spPr>
        <p:txBody>
          <a:bodyPr wrap="square" rtlCol="0">
            <a:spAutoFit/>
          </a:bodyPr>
          <a:lstStyle/>
          <a:p>
            <a:r>
              <a:rPr lang="de-DE" sz="3200" b="0" i="1" dirty="0">
                <a:solidFill>
                  <a:srgbClr val="CDC301"/>
                </a:solidFill>
              </a:rPr>
              <a:t>I</a:t>
            </a:r>
            <a:endParaRPr lang="de-DE" sz="3200" i="1" dirty="0">
              <a:solidFill>
                <a:srgbClr val="CDC301"/>
              </a:solidFill>
            </a:endParaRPr>
          </a:p>
        </p:txBody>
      </p:sp>
      <mc:AlternateContent xmlns:mc="http://schemas.openxmlformats.org/markup-compatibility/2006" xmlns:a14="http://schemas.microsoft.com/office/drawing/2010/main">
        <mc:Choice Requires="a14">
          <p:sp>
            <p:nvSpPr>
              <p:cNvPr id="12" name="Textfeld 11"/>
              <p:cNvSpPr txBox="1"/>
              <p:nvPr/>
            </p:nvSpPr>
            <p:spPr>
              <a:xfrm>
                <a:off x="7675643" y="4653338"/>
                <a:ext cx="504056" cy="6478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de-DE" sz="3200" b="0" i="1" smtClean="0">
                              <a:solidFill>
                                <a:srgbClr val="CDC301"/>
                              </a:solidFill>
                              <a:latin typeface="Cambria Math" panose="02040503050406030204" pitchFamily="18" charset="0"/>
                            </a:rPr>
                          </m:ctrlPr>
                        </m:accPr>
                        <m:e>
                          <m:r>
                            <a:rPr lang="de-DE" sz="3200" b="0" i="1" smtClean="0">
                              <a:solidFill>
                                <a:srgbClr val="CDC301"/>
                              </a:solidFill>
                              <a:latin typeface="Cambria Math"/>
                            </a:rPr>
                            <m:t>𝐶</m:t>
                          </m:r>
                        </m:e>
                      </m:acc>
                    </m:oMath>
                  </m:oMathPara>
                </a14:m>
                <a:endParaRPr lang="de-DE" sz="3200" dirty="0">
                  <a:solidFill>
                    <a:srgbClr val="CDC301"/>
                  </a:solidFill>
                </a:endParaRPr>
              </a:p>
            </p:txBody>
          </p:sp>
        </mc:Choice>
        <mc:Fallback xmlns="">
          <p:sp>
            <p:nvSpPr>
              <p:cNvPr id="12" name="Textfeld 11"/>
              <p:cNvSpPr txBox="1">
                <a:spLocks noRot="1" noChangeAspect="1" noMove="1" noResize="1" noEditPoints="1" noAdjustHandles="1" noChangeArrowheads="1" noChangeShapeType="1" noTextEdit="1"/>
              </p:cNvSpPr>
              <p:nvPr/>
            </p:nvSpPr>
            <p:spPr>
              <a:xfrm>
                <a:off x="7675643" y="4653338"/>
                <a:ext cx="504056" cy="647870"/>
              </a:xfrm>
              <a:prstGeom prst="rect">
                <a:avLst/>
              </a:prstGeom>
              <a:blipFill>
                <a:blip r:embed="rId4"/>
                <a:stretch>
                  <a:fillRect/>
                </a:stretch>
              </a:blipFill>
            </p:spPr>
            <p:txBody>
              <a:bodyPr/>
              <a:lstStyle/>
              <a:p>
                <a:r>
                  <a:rPr lang="de-DE">
                    <a:noFill/>
                  </a:rPr>
                  <a:t> </a:t>
                </a:r>
              </a:p>
            </p:txBody>
          </p:sp>
        </mc:Fallback>
      </mc:AlternateContent>
      <p:sp>
        <p:nvSpPr>
          <p:cNvPr id="16" name="Rechteck 15"/>
          <p:cNvSpPr/>
          <p:nvPr/>
        </p:nvSpPr>
        <p:spPr>
          <a:xfrm>
            <a:off x="4283968" y="3056605"/>
            <a:ext cx="4214292" cy="2316611"/>
          </a:xfrm>
          <a:prstGeom prst="rect">
            <a:avLst/>
          </a:prstGeom>
          <a:noFill/>
          <a:ln w="19050">
            <a:solidFill>
              <a:srgbClr val="CDC30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Tree>
    <p:extLst>
      <p:ext uri="{BB962C8B-B14F-4D97-AF65-F5344CB8AC3E}">
        <p14:creationId xmlns:p14="http://schemas.microsoft.com/office/powerpoint/2010/main" val="278555891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Und Gravitation?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31</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b="0" noProof="0" dirty="0"/>
                  <a:t>Ladung und Kopplungsparameter der Gravitation </a:t>
                </a:r>
                <a:br>
                  <a:rPr lang="de-DE" b="0" noProof="0" dirty="0"/>
                </a:br>
                <a:r>
                  <a:rPr lang="de-DE" b="0" noProof="0" dirty="0"/>
                  <a:t>quantenfeldtheoretisch</a:t>
                </a:r>
                <a:r>
                  <a:rPr lang="de-DE" noProof="0" dirty="0"/>
                  <a:t> </a:t>
                </a:r>
                <a:r>
                  <a:rPr lang="de-DE" b="0" noProof="0" dirty="0"/>
                  <a:t>(noch) nicht definierbar </a:t>
                </a:r>
              </a:p>
              <a:p>
                <a:r>
                  <a:rPr lang="de-DE" noProof="0" dirty="0"/>
                  <a:t>Praktikabel: zwischen</a:t>
                </a:r>
                <a:r>
                  <a:rPr lang="de-DE" b="0" noProof="0" dirty="0"/>
                  <a:t> Teilchen 1 und Teilchen 2: </a:t>
                </a:r>
                <a:r>
                  <a:rPr lang="de-DE" sz="900" b="0" noProof="0" dirty="0"/>
                  <a:t/>
                </a:r>
                <a:br>
                  <a:rPr lang="de-DE" sz="900" b="0" noProof="0" dirty="0"/>
                </a:br>
                <a:r>
                  <a:rPr lang="de-DE" sz="900" noProof="0" dirty="0"/>
                  <a:t/>
                </a:r>
                <a:br>
                  <a:rPr lang="de-DE" sz="900" noProof="0" dirty="0"/>
                </a:br>
                <a14:m>
                  <m:oMath xmlns:m="http://schemas.openxmlformats.org/officeDocument/2006/math">
                    <m:sSubSup>
                      <m:sSubSupPr>
                        <m:ctrlPr>
                          <a:rPr lang="de-DE" b="0" i="1" noProof="0" smtClean="0">
                            <a:latin typeface="Cambria Math" panose="02040503050406030204" pitchFamily="18" charset="0"/>
                          </a:rPr>
                        </m:ctrlPr>
                      </m:sSubSupPr>
                      <m:e>
                        <m:r>
                          <a:rPr lang="de-DE" b="0" i="1" noProof="0" smtClean="0">
                            <a:latin typeface="Cambria Math"/>
                          </a:rPr>
                          <m:t>𝛼</m:t>
                        </m:r>
                      </m:e>
                      <m:sub>
                        <m:r>
                          <a:rPr lang="de-DE" b="0" i="1" noProof="0" smtClean="0">
                            <a:latin typeface="Cambria Math"/>
                          </a:rPr>
                          <m:t>𝑔𝑟𝑎𝑣</m:t>
                        </m:r>
                      </m:sub>
                      <m:sup>
                        <m:r>
                          <a:rPr lang="de-DE" b="0" i="1" noProof="0" smtClean="0">
                            <a:latin typeface="Cambria Math"/>
                          </a:rPr>
                          <m:t>1</m:t>
                        </m:r>
                        <m:r>
                          <a:rPr lang="de-DE" b="0" i="1" noProof="0" smtClean="0">
                            <a:latin typeface="Cambria Math" panose="02040503050406030204" pitchFamily="18" charset="0"/>
                          </a:rPr>
                          <m:t>,</m:t>
                        </m:r>
                        <m:r>
                          <a:rPr lang="de-DE" b="0" i="1" noProof="0" smtClean="0">
                            <a:latin typeface="Cambria Math"/>
                          </a:rPr>
                          <m:t>2</m:t>
                        </m:r>
                      </m:sup>
                    </m:sSubSup>
                    <m:r>
                      <a:rPr lang="de-DE" b="0" i="1" noProof="0" smtClean="0">
                        <a:latin typeface="Cambria Math"/>
                      </a:rPr>
                      <m:t>=</m:t>
                    </m:r>
                    <m:r>
                      <m:rPr>
                        <m:sty m:val="p"/>
                      </m:rPr>
                      <a:rPr lang="de-DE" b="0" i="0" noProof="0" smtClean="0">
                        <a:latin typeface="Cambria Math"/>
                      </a:rPr>
                      <m:t>G</m:t>
                    </m:r>
                    <m:r>
                      <a:rPr lang="de-DE" b="0" i="1" noProof="0" smtClean="0">
                        <a:latin typeface="Cambria Math" panose="02040503050406030204" pitchFamily="18" charset="0"/>
                      </a:rPr>
                      <m:t> </m:t>
                    </m:r>
                    <m:f>
                      <m:fPr>
                        <m:ctrlPr>
                          <a:rPr lang="de-DE" b="0" i="1" noProof="0" smtClean="0">
                            <a:latin typeface="Cambria Math" panose="02040503050406030204" pitchFamily="18" charset="0"/>
                            <a:ea typeface="Cambria Math"/>
                          </a:rPr>
                        </m:ctrlPr>
                      </m:fPr>
                      <m:num>
                        <m:sSub>
                          <m:sSubPr>
                            <m:ctrlPr>
                              <a:rPr lang="de-DE" b="0" i="1" noProof="0" smtClean="0">
                                <a:latin typeface="Cambria Math" panose="02040503050406030204" pitchFamily="18" charset="0"/>
                                <a:ea typeface="Cambria Math"/>
                              </a:rPr>
                            </m:ctrlPr>
                          </m:sSubPr>
                          <m:e>
                            <m:r>
                              <a:rPr lang="de-DE" b="0" i="1" noProof="0" smtClean="0">
                                <a:latin typeface="Cambria Math"/>
                                <a:ea typeface="Cambria Math"/>
                              </a:rPr>
                              <m:t>𝑚</m:t>
                            </m:r>
                          </m:e>
                          <m:sub>
                            <m:r>
                              <a:rPr lang="de-DE" b="0" i="1" noProof="0" smtClean="0">
                                <a:latin typeface="Cambria Math"/>
                                <a:ea typeface="Cambria Math"/>
                              </a:rPr>
                              <m:t>1</m:t>
                            </m:r>
                          </m:sub>
                        </m:sSub>
                        <m:sSub>
                          <m:sSubPr>
                            <m:ctrlPr>
                              <a:rPr lang="de-DE" b="0" i="1" noProof="0" smtClean="0">
                                <a:latin typeface="Cambria Math" panose="02040503050406030204" pitchFamily="18" charset="0"/>
                                <a:ea typeface="Cambria Math"/>
                              </a:rPr>
                            </m:ctrlPr>
                          </m:sSubPr>
                          <m:e>
                            <m:r>
                              <a:rPr lang="de-DE" b="0" i="1" noProof="0" smtClean="0">
                                <a:latin typeface="Cambria Math"/>
                                <a:ea typeface="Cambria Math"/>
                              </a:rPr>
                              <m:t>𝑚</m:t>
                            </m:r>
                          </m:e>
                          <m:sub>
                            <m:r>
                              <a:rPr lang="de-DE" b="0" i="1" noProof="0" smtClean="0">
                                <a:latin typeface="Cambria Math"/>
                                <a:ea typeface="Cambria Math"/>
                              </a:rPr>
                              <m:t>2</m:t>
                            </m:r>
                          </m:sub>
                        </m:sSub>
                      </m:num>
                      <m:den>
                        <m:r>
                          <a:rPr lang="de-DE" b="0" i="0" noProof="0" smtClean="0">
                            <a:latin typeface="Cambria Math"/>
                            <a:ea typeface="Cambria Math"/>
                          </a:rPr>
                          <m:t>ℏ </m:t>
                        </m:r>
                        <m:r>
                          <m:rPr>
                            <m:sty m:val="p"/>
                          </m:rPr>
                          <a:rPr lang="de-DE" b="0" i="0" noProof="0" smtClean="0">
                            <a:latin typeface="Cambria Math"/>
                            <a:ea typeface="Cambria Math"/>
                          </a:rPr>
                          <m:t>c</m:t>
                        </m:r>
                      </m:den>
                    </m:f>
                  </m:oMath>
                </a14:m>
                <a:endParaRPr lang="de-DE" noProof="0" dirty="0"/>
              </a:p>
              <a:p>
                <a:r>
                  <a:rPr lang="de-DE" noProof="0" dirty="0"/>
                  <a:t>Beispiel: </a:t>
                </a:r>
                <a14:m>
                  <m:oMath xmlns:m="http://schemas.openxmlformats.org/officeDocument/2006/math">
                    <m:sSub>
                      <m:sSubPr>
                        <m:ctrlPr>
                          <a:rPr lang="de-DE" b="0" i="1" noProof="0" smtClean="0">
                            <a:latin typeface="Cambria Math" panose="02040503050406030204" pitchFamily="18" charset="0"/>
                          </a:rPr>
                        </m:ctrlPr>
                      </m:sSubPr>
                      <m:e>
                        <m:r>
                          <a:rPr lang="de-DE" b="0" i="1" noProof="0" smtClean="0">
                            <a:latin typeface="Cambria Math"/>
                          </a:rPr>
                          <m:t>𝛼</m:t>
                        </m:r>
                      </m:e>
                      <m:sub>
                        <m:r>
                          <a:rPr lang="de-DE" b="0" i="1" noProof="0" smtClean="0">
                            <a:latin typeface="Cambria Math"/>
                          </a:rPr>
                          <m:t>𝑔𝑟𝑎𝑣</m:t>
                        </m:r>
                      </m:sub>
                    </m:sSub>
                  </m:oMath>
                </a14:m>
                <a:r>
                  <a:rPr lang="de-DE" noProof="0" dirty="0"/>
                  <a:t> zwischen Proton (p) und Elektron (e</a:t>
                </a:r>
                <a:r>
                  <a:rPr lang="de-DE" baseline="30000" noProof="0" dirty="0"/>
                  <a:t>-</a:t>
                </a:r>
                <a:r>
                  <a:rPr lang="de-DE" noProof="0" dirty="0"/>
                  <a:t>)</a:t>
                </a:r>
              </a:p>
              <a:p>
                <a:pPr lvl="1"/>
                <a14:m>
                  <m:oMath xmlns:m="http://schemas.openxmlformats.org/officeDocument/2006/math">
                    <m:sSubSup>
                      <m:sSubSupPr>
                        <m:ctrlPr>
                          <a:rPr lang="de-DE" i="1" noProof="0" smtClean="0">
                            <a:latin typeface="Cambria Math" panose="02040503050406030204" pitchFamily="18" charset="0"/>
                          </a:rPr>
                        </m:ctrlPr>
                      </m:sSubSupPr>
                      <m:e>
                        <m:r>
                          <a:rPr lang="de-DE" i="1" noProof="0">
                            <a:latin typeface="Cambria Math"/>
                          </a:rPr>
                          <m:t>𝛼</m:t>
                        </m:r>
                      </m:e>
                      <m:sub>
                        <m:r>
                          <m:rPr>
                            <m:sty m:val="p"/>
                          </m:rPr>
                          <a:rPr lang="de-DE" i="0" noProof="0">
                            <a:latin typeface="Cambria Math"/>
                          </a:rPr>
                          <m:t>grav</m:t>
                        </m:r>
                      </m:sub>
                      <m:sup>
                        <m:r>
                          <m:rPr>
                            <m:sty m:val="p"/>
                          </m:rPr>
                          <a:rPr lang="de-DE" b="0" i="0" noProof="0" smtClean="0">
                            <a:latin typeface="Cambria Math"/>
                          </a:rPr>
                          <m:t>p</m:t>
                        </m:r>
                        <m:r>
                          <a:rPr lang="de-DE" b="0" i="0" noProof="0" smtClean="0">
                            <a:latin typeface="Cambria Math" panose="02040503050406030204" pitchFamily="18" charset="0"/>
                          </a:rPr>
                          <m:t>,</m:t>
                        </m:r>
                        <m:r>
                          <m:rPr>
                            <m:sty m:val="p"/>
                          </m:rPr>
                          <a:rPr lang="de-DE" b="0" i="0" noProof="0" smtClean="0">
                            <a:latin typeface="Cambria Math"/>
                          </a:rPr>
                          <m:t>e</m:t>
                        </m:r>
                      </m:sup>
                    </m:sSubSup>
                    <m:r>
                      <a:rPr lang="de-DE" i="1" noProof="0">
                        <a:latin typeface="Cambria Math"/>
                      </a:rPr>
                      <m:t>=</m:t>
                    </m:r>
                    <m:r>
                      <m:rPr>
                        <m:sty m:val="p"/>
                      </m:rPr>
                      <a:rPr lang="de-DE" i="0" noProof="0">
                        <a:latin typeface="Cambria Math"/>
                      </a:rPr>
                      <m:t>G</m:t>
                    </m:r>
                    <m:r>
                      <a:rPr lang="de-DE" b="0" i="1" noProof="0" smtClean="0">
                        <a:latin typeface="Cambria Math" panose="02040503050406030204" pitchFamily="18" charset="0"/>
                      </a:rPr>
                      <m:t> </m:t>
                    </m:r>
                    <m:f>
                      <m:fPr>
                        <m:ctrlPr>
                          <a:rPr lang="de-DE" i="1" noProof="0">
                            <a:latin typeface="Cambria Math" panose="02040503050406030204" pitchFamily="18" charset="0"/>
                            <a:ea typeface="Cambria Math"/>
                          </a:rPr>
                        </m:ctrlPr>
                      </m:fPr>
                      <m:num>
                        <m:sSub>
                          <m:sSubPr>
                            <m:ctrlPr>
                              <a:rPr lang="de-DE" i="1" noProof="0">
                                <a:latin typeface="Cambria Math" panose="02040503050406030204" pitchFamily="18" charset="0"/>
                                <a:ea typeface="Cambria Math"/>
                              </a:rPr>
                            </m:ctrlPr>
                          </m:sSubPr>
                          <m:e>
                            <m:r>
                              <a:rPr lang="de-DE" i="1" noProof="0">
                                <a:latin typeface="Cambria Math"/>
                                <a:ea typeface="Cambria Math"/>
                              </a:rPr>
                              <m:t>𝑚</m:t>
                            </m:r>
                          </m:e>
                          <m:sub>
                            <m:r>
                              <m:rPr>
                                <m:sty m:val="p"/>
                              </m:rPr>
                              <a:rPr lang="de-DE" b="0" i="0" noProof="0" smtClean="0">
                                <a:latin typeface="Cambria Math"/>
                                <a:ea typeface="Cambria Math"/>
                              </a:rPr>
                              <m:t>p</m:t>
                            </m:r>
                          </m:sub>
                        </m:sSub>
                        <m:sSub>
                          <m:sSubPr>
                            <m:ctrlPr>
                              <a:rPr lang="de-DE" i="1" noProof="0">
                                <a:latin typeface="Cambria Math" panose="02040503050406030204" pitchFamily="18" charset="0"/>
                                <a:ea typeface="Cambria Math"/>
                              </a:rPr>
                            </m:ctrlPr>
                          </m:sSubPr>
                          <m:e>
                            <m:r>
                              <a:rPr lang="de-DE" i="1" noProof="0">
                                <a:latin typeface="Cambria Math"/>
                                <a:ea typeface="Cambria Math"/>
                              </a:rPr>
                              <m:t>𝑚</m:t>
                            </m:r>
                          </m:e>
                          <m:sub>
                            <m:r>
                              <m:rPr>
                                <m:sty m:val="p"/>
                              </m:rPr>
                              <a:rPr lang="de-DE" b="0" i="0" noProof="0" smtClean="0">
                                <a:latin typeface="Cambria Math"/>
                                <a:ea typeface="Cambria Math"/>
                              </a:rPr>
                              <m:t>e</m:t>
                            </m:r>
                          </m:sub>
                        </m:sSub>
                      </m:num>
                      <m:den>
                        <m:r>
                          <a:rPr lang="de-DE" i="1" noProof="0">
                            <a:latin typeface="Cambria Math"/>
                            <a:ea typeface="Cambria Math"/>
                          </a:rPr>
                          <m:t>ℏ </m:t>
                        </m:r>
                        <m:r>
                          <m:rPr>
                            <m:sty m:val="p"/>
                          </m:rPr>
                          <a:rPr lang="de-DE" i="0" noProof="0">
                            <a:latin typeface="Cambria Math"/>
                            <a:ea typeface="Cambria Math"/>
                          </a:rPr>
                          <m:t>c</m:t>
                        </m:r>
                      </m:den>
                    </m:f>
                    <m:r>
                      <a:rPr lang="de-DE" b="0" i="1" noProof="0" smtClean="0">
                        <a:latin typeface="Cambria Math"/>
                        <a:ea typeface="Cambria Math"/>
                      </a:rPr>
                      <m:t> ≈</m:t>
                    </m:r>
                    <m:f>
                      <m:fPr>
                        <m:ctrlPr>
                          <a:rPr lang="de-DE" b="0" i="1" noProof="0" smtClean="0">
                            <a:latin typeface="Cambria Math" panose="02040503050406030204" pitchFamily="18" charset="0"/>
                            <a:ea typeface="Cambria Math"/>
                          </a:rPr>
                        </m:ctrlPr>
                      </m:fPr>
                      <m:num>
                        <m:r>
                          <a:rPr lang="de-DE" b="0" i="1" noProof="0" smtClean="0">
                            <a:latin typeface="Cambria Math"/>
                            <a:ea typeface="Cambria Math"/>
                          </a:rPr>
                          <m:t>1</m:t>
                        </m:r>
                      </m:num>
                      <m:den>
                        <m:r>
                          <a:rPr lang="de-DE" b="0" i="1" noProof="0" smtClean="0">
                            <a:latin typeface="Cambria Math"/>
                            <a:ea typeface="Cambria Math"/>
                          </a:rPr>
                          <m:t>3∙</m:t>
                        </m:r>
                        <m:sSup>
                          <m:sSupPr>
                            <m:ctrlPr>
                              <a:rPr lang="de-DE" b="0" i="1" noProof="0" smtClean="0">
                                <a:latin typeface="Cambria Math" panose="02040503050406030204" pitchFamily="18" charset="0"/>
                                <a:ea typeface="Cambria Math"/>
                              </a:rPr>
                            </m:ctrlPr>
                          </m:sSupPr>
                          <m:e>
                            <m:r>
                              <a:rPr lang="de-DE" b="0" i="1" noProof="0" smtClean="0">
                                <a:latin typeface="Cambria Math"/>
                                <a:ea typeface="Cambria Math"/>
                              </a:rPr>
                              <m:t>10</m:t>
                            </m:r>
                          </m:e>
                          <m:sup>
                            <m:r>
                              <a:rPr lang="de-DE" b="0" i="1" noProof="0" smtClean="0">
                                <a:latin typeface="Cambria Math"/>
                                <a:ea typeface="Cambria Math"/>
                              </a:rPr>
                              <m:t>41</m:t>
                            </m:r>
                          </m:sup>
                        </m:sSup>
                      </m:den>
                    </m:f>
                  </m:oMath>
                </a14:m>
                <a:endParaRPr lang="de-DE" b="0" noProof="0" dirty="0">
                  <a:ea typeface="Cambria Math"/>
                </a:endParaRPr>
              </a:p>
              <a:p>
                <a:pPr lvl="1"/>
                <a:r>
                  <a:rPr lang="de-DE" noProof="0" dirty="0">
                    <a:ea typeface="Cambria Math"/>
                  </a:rPr>
                  <a:t>Erinnerung elektromagnetisch: </a:t>
                </a:r>
                <a14:m>
                  <m:oMath xmlns:m="http://schemas.openxmlformats.org/officeDocument/2006/math">
                    <m:sSubSup>
                      <m:sSubSupPr>
                        <m:ctrlPr>
                          <a:rPr lang="de-DE" b="0" i="1" noProof="0" smtClean="0">
                            <a:latin typeface="Cambria Math" panose="02040503050406030204" pitchFamily="18" charset="0"/>
                            <a:ea typeface="Cambria Math"/>
                          </a:rPr>
                        </m:ctrlPr>
                      </m:sSubSupPr>
                      <m:e>
                        <m:r>
                          <a:rPr lang="de-DE" b="0" i="1" noProof="0" smtClean="0">
                            <a:latin typeface="Cambria Math"/>
                            <a:ea typeface="Cambria Math"/>
                          </a:rPr>
                          <m:t>𝛼</m:t>
                        </m:r>
                      </m:e>
                      <m:sub>
                        <m:r>
                          <m:rPr>
                            <m:sty m:val="p"/>
                          </m:rPr>
                          <a:rPr lang="de-DE" b="0" i="0" noProof="0" smtClean="0">
                            <a:latin typeface="Cambria Math"/>
                            <a:ea typeface="Cambria Math"/>
                          </a:rPr>
                          <m:t>em</m:t>
                        </m:r>
                      </m:sub>
                      <m:sup>
                        <m:r>
                          <m:rPr>
                            <m:sty m:val="p"/>
                          </m:rPr>
                          <a:rPr lang="de-DE" b="0" i="0" noProof="0" smtClean="0">
                            <a:latin typeface="Cambria Math"/>
                            <a:ea typeface="Cambria Math"/>
                          </a:rPr>
                          <m:t>p</m:t>
                        </m:r>
                        <m:r>
                          <a:rPr lang="de-DE" b="0" i="0" noProof="0" smtClean="0">
                            <a:latin typeface="Cambria Math" panose="02040503050406030204" pitchFamily="18" charset="0"/>
                            <a:ea typeface="Cambria Math"/>
                          </a:rPr>
                          <m:t>,</m:t>
                        </m:r>
                        <m:r>
                          <m:rPr>
                            <m:sty m:val="p"/>
                          </m:rPr>
                          <a:rPr lang="de-DE" b="0" i="0" noProof="0" smtClean="0">
                            <a:latin typeface="Cambria Math"/>
                            <a:ea typeface="Cambria Math"/>
                          </a:rPr>
                          <m:t>e</m:t>
                        </m:r>
                      </m:sup>
                    </m:sSubSup>
                    <m:r>
                      <a:rPr lang="de-DE" b="0" i="1" noProof="0" smtClean="0">
                        <a:latin typeface="Cambria Math"/>
                        <a:ea typeface="Cambria Math"/>
                      </a:rPr>
                      <m:t> </m:t>
                    </m:r>
                    <m:r>
                      <a:rPr lang="de-DE" i="1" noProof="0" smtClean="0">
                        <a:latin typeface="Cambria Math"/>
                        <a:ea typeface="Cambria Math"/>
                      </a:rPr>
                      <m:t>≈</m:t>
                    </m:r>
                    <m:f>
                      <m:fPr>
                        <m:ctrlPr>
                          <a:rPr lang="de-DE" b="0" i="1" noProof="0" smtClean="0">
                            <a:latin typeface="Cambria Math" panose="02040503050406030204" pitchFamily="18" charset="0"/>
                            <a:ea typeface="Cambria Math"/>
                          </a:rPr>
                        </m:ctrlPr>
                      </m:fPr>
                      <m:num>
                        <m:r>
                          <a:rPr lang="de-DE" b="0" i="1" noProof="0" smtClean="0">
                            <a:latin typeface="Cambria Math"/>
                            <a:ea typeface="Cambria Math"/>
                          </a:rPr>
                          <m:t>1</m:t>
                        </m:r>
                      </m:num>
                      <m:den>
                        <m:r>
                          <a:rPr lang="de-DE" b="0" i="1" noProof="0" smtClean="0">
                            <a:latin typeface="Cambria Math"/>
                            <a:ea typeface="Cambria Math"/>
                          </a:rPr>
                          <m:t>137</m:t>
                        </m:r>
                      </m:den>
                    </m:f>
                  </m:oMath>
                </a14:m>
                <a:endParaRPr lang="de-DE" b="0" noProof="0" dirty="0">
                  <a:ea typeface="Cambria Math"/>
                </a:endParaRPr>
              </a:p>
              <a:p>
                <a:pPr lvl="1"/>
                <a:r>
                  <a:rPr lang="de-DE" noProof="0" dirty="0">
                    <a:ea typeface="Cambria Math"/>
                  </a:rPr>
                  <a:t>Vergleich: </a:t>
                </a:r>
                <a14:m>
                  <m:oMath xmlns:m="http://schemas.openxmlformats.org/officeDocument/2006/math">
                    <m:f>
                      <m:fPr>
                        <m:ctrlPr>
                          <a:rPr lang="de-DE" b="0" i="1" noProof="0" smtClean="0">
                            <a:latin typeface="Cambria Math" panose="02040503050406030204" pitchFamily="18" charset="0"/>
                            <a:ea typeface="Cambria Math"/>
                          </a:rPr>
                        </m:ctrlPr>
                      </m:fPr>
                      <m:num>
                        <m:sSubSup>
                          <m:sSubSupPr>
                            <m:ctrlPr>
                              <a:rPr lang="de-DE" b="0" i="1" noProof="0" smtClean="0">
                                <a:latin typeface="Cambria Math" panose="02040503050406030204" pitchFamily="18" charset="0"/>
                                <a:ea typeface="Cambria Math"/>
                              </a:rPr>
                            </m:ctrlPr>
                          </m:sSubSupPr>
                          <m:e>
                            <m:r>
                              <a:rPr lang="de-DE" b="0" i="1" noProof="0" smtClean="0">
                                <a:latin typeface="Cambria Math"/>
                                <a:ea typeface="Cambria Math"/>
                              </a:rPr>
                              <m:t>𝛼</m:t>
                            </m:r>
                          </m:e>
                          <m:sub>
                            <m:r>
                              <m:rPr>
                                <m:sty m:val="p"/>
                              </m:rPr>
                              <a:rPr lang="de-DE" b="0" i="0" noProof="0" smtClean="0">
                                <a:latin typeface="Cambria Math"/>
                                <a:ea typeface="Cambria Math"/>
                              </a:rPr>
                              <m:t>em</m:t>
                            </m:r>
                          </m:sub>
                          <m:sup>
                            <m:r>
                              <m:rPr>
                                <m:sty m:val="p"/>
                              </m:rPr>
                              <a:rPr lang="de-DE" b="0" i="0" noProof="0" smtClean="0">
                                <a:latin typeface="Cambria Math"/>
                                <a:ea typeface="Cambria Math"/>
                              </a:rPr>
                              <m:t>p</m:t>
                            </m:r>
                            <m:r>
                              <a:rPr lang="de-DE" b="0" i="0" noProof="0" smtClean="0">
                                <a:latin typeface="Cambria Math" panose="02040503050406030204" pitchFamily="18" charset="0"/>
                                <a:ea typeface="Cambria Math"/>
                              </a:rPr>
                              <m:t>,</m:t>
                            </m:r>
                            <m:r>
                              <m:rPr>
                                <m:sty m:val="p"/>
                              </m:rPr>
                              <a:rPr lang="de-DE" b="0" i="0" noProof="0" smtClean="0">
                                <a:latin typeface="Cambria Math"/>
                                <a:ea typeface="Cambria Math"/>
                              </a:rPr>
                              <m:t>e</m:t>
                            </m:r>
                          </m:sup>
                        </m:sSubSup>
                      </m:num>
                      <m:den>
                        <m:sSubSup>
                          <m:sSubSupPr>
                            <m:ctrlPr>
                              <a:rPr lang="de-DE" b="0" i="1" noProof="0" smtClean="0">
                                <a:latin typeface="Cambria Math" panose="02040503050406030204" pitchFamily="18" charset="0"/>
                                <a:ea typeface="Cambria Math"/>
                              </a:rPr>
                            </m:ctrlPr>
                          </m:sSubSupPr>
                          <m:e>
                            <m:r>
                              <a:rPr lang="de-DE" b="0" i="1" noProof="0" smtClean="0">
                                <a:latin typeface="Cambria Math"/>
                                <a:ea typeface="Cambria Math"/>
                              </a:rPr>
                              <m:t>𝛼</m:t>
                            </m:r>
                          </m:e>
                          <m:sub>
                            <m:r>
                              <m:rPr>
                                <m:sty m:val="p"/>
                              </m:rPr>
                              <a:rPr lang="de-DE" b="0" i="0" noProof="0" smtClean="0">
                                <a:latin typeface="Cambria Math"/>
                                <a:ea typeface="Cambria Math"/>
                              </a:rPr>
                              <m:t>grav</m:t>
                            </m:r>
                          </m:sub>
                          <m:sup>
                            <m:r>
                              <m:rPr>
                                <m:sty m:val="p"/>
                              </m:rPr>
                              <a:rPr lang="de-DE" b="0" i="0" noProof="0" smtClean="0">
                                <a:latin typeface="Cambria Math"/>
                                <a:ea typeface="Cambria Math"/>
                              </a:rPr>
                              <m:t>p</m:t>
                            </m:r>
                            <m:r>
                              <a:rPr lang="de-DE" b="0" i="0" noProof="0" smtClean="0">
                                <a:latin typeface="Cambria Math" panose="02040503050406030204" pitchFamily="18" charset="0"/>
                                <a:ea typeface="Cambria Math"/>
                              </a:rPr>
                              <m:t>,</m:t>
                            </m:r>
                            <m:r>
                              <m:rPr>
                                <m:sty m:val="p"/>
                              </m:rPr>
                              <a:rPr lang="de-DE" b="0" i="0" noProof="0" smtClean="0">
                                <a:latin typeface="Cambria Math"/>
                                <a:ea typeface="Cambria Math"/>
                              </a:rPr>
                              <m:t>e</m:t>
                            </m:r>
                          </m:sup>
                        </m:sSubSup>
                      </m:den>
                    </m:f>
                    <m:r>
                      <a:rPr lang="de-DE" b="0" i="1" noProof="0" smtClean="0">
                        <a:latin typeface="Cambria Math"/>
                        <a:ea typeface="Cambria Math"/>
                      </a:rPr>
                      <m:t>≈2∙</m:t>
                    </m:r>
                    <m:sSup>
                      <m:sSupPr>
                        <m:ctrlPr>
                          <a:rPr lang="de-DE" b="0" i="1" noProof="0" smtClean="0">
                            <a:latin typeface="Cambria Math" panose="02040503050406030204" pitchFamily="18" charset="0"/>
                            <a:ea typeface="Cambria Math"/>
                          </a:rPr>
                        </m:ctrlPr>
                      </m:sSupPr>
                      <m:e>
                        <m:r>
                          <a:rPr lang="de-DE" b="0" i="1" noProof="0" smtClean="0">
                            <a:latin typeface="Cambria Math"/>
                            <a:ea typeface="Cambria Math"/>
                          </a:rPr>
                          <m:t>10</m:t>
                        </m:r>
                      </m:e>
                      <m:sup>
                        <m:r>
                          <a:rPr lang="de-DE" b="0" i="1" noProof="0" smtClean="0">
                            <a:latin typeface="Cambria Math"/>
                            <a:ea typeface="Cambria Math"/>
                          </a:rPr>
                          <m:t>39</m:t>
                        </m:r>
                      </m:sup>
                    </m:sSup>
                  </m:oMath>
                </a14:m>
                <a:endParaRPr lang="de-DE" noProof="0" dirty="0">
                  <a:ea typeface="Cambria Math"/>
                </a:endParaRPr>
              </a:p>
              <a:p>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808" t="-2003" r="-1051"/>
                </a:stretch>
              </a:blipFill>
            </p:spPr>
            <p:txBody>
              <a:bodyPr/>
              <a:lstStyle/>
              <a:p>
                <a:r>
                  <a:rPr lang="de-DE">
                    <a:noFill/>
                  </a:rPr>
                  <a:t> </a:t>
                </a:r>
              </a:p>
            </p:txBody>
          </p:sp>
        </mc:Fallback>
      </mc:AlternateContent>
      <p:sp>
        <p:nvSpPr>
          <p:cNvPr id="8" name="Datumsplatzhalter 4"/>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sp>
        <p:nvSpPr>
          <p:cNvPr id="11" name="Ellipse 10">
            <a:extLst>
              <a:ext uri="{FF2B5EF4-FFF2-40B4-BE49-F238E27FC236}">
                <a16:creationId xmlns:a16="http://schemas.microsoft.com/office/drawing/2014/main" xmlns="" id="{E60F4820-F56A-412B-966F-7EFEB1755678}"/>
              </a:ext>
            </a:extLst>
          </p:cNvPr>
          <p:cNvSpPr/>
          <p:nvPr/>
        </p:nvSpPr>
        <p:spPr>
          <a:xfrm>
            <a:off x="7560292" y="5337212"/>
            <a:ext cx="72008" cy="72008"/>
          </a:xfrm>
          <a:prstGeom prst="ellipse">
            <a:avLst/>
          </a:prstGeom>
          <a:solidFill>
            <a:srgbClr val="CDC301"/>
          </a:solidFill>
          <a:ln w="158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Ellipse 11">
            <a:extLst>
              <a:ext uri="{FF2B5EF4-FFF2-40B4-BE49-F238E27FC236}">
                <a16:creationId xmlns:a16="http://schemas.microsoft.com/office/drawing/2014/main" xmlns="" id="{A607CB42-A209-4C5D-975E-0A96022ECE32}"/>
              </a:ext>
            </a:extLst>
          </p:cNvPr>
          <p:cNvSpPr/>
          <p:nvPr/>
        </p:nvSpPr>
        <p:spPr>
          <a:xfrm>
            <a:off x="7236296" y="4941168"/>
            <a:ext cx="72008" cy="72008"/>
          </a:xfrm>
          <a:prstGeom prst="ellipse">
            <a:avLst/>
          </a:prstGeom>
          <a:solidFill>
            <a:srgbClr val="013476"/>
          </a:solidFill>
          <a:ln w="158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a:extLst>
              <a:ext uri="{FF2B5EF4-FFF2-40B4-BE49-F238E27FC236}">
                <a16:creationId xmlns:a16="http://schemas.microsoft.com/office/drawing/2014/main" xmlns="" id="{4E6422F7-C544-492A-AC1E-052FC58819CF}"/>
              </a:ext>
            </a:extLst>
          </p:cNvPr>
          <p:cNvSpPr/>
          <p:nvPr/>
        </p:nvSpPr>
        <p:spPr>
          <a:xfrm>
            <a:off x="7349274" y="4803539"/>
            <a:ext cx="425116" cy="461665"/>
          </a:xfrm>
          <a:prstGeom prst="rect">
            <a:avLst/>
          </a:prstGeom>
        </p:spPr>
        <p:txBody>
          <a:bodyPr wrap="none">
            <a:spAutoFit/>
          </a:bodyPr>
          <a:lstStyle/>
          <a:p>
            <a:r>
              <a:rPr lang="de-DE" sz="2400" dirty="0">
                <a:solidFill>
                  <a:srgbClr val="013476"/>
                </a:solidFill>
                <a:latin typeface="Arial" panose="020B0604020202020204" pitchFamily="34" charset="0"/>
                <a:cs typeface="Arial" panose="020B0604020202020204" pitchFamily="34" charset="0"/>
              </a:rPr>
              <a:t>e</a:t>
            </a:r>
            <a:r>
              <a:rPr lang="de-DE" sz="2400" baseline="30000" dirty="0">
                <a:solidFill>
                  <a:srgbClr val="013476"/>
                </a:solidFill>
                <a:latin typeface="Arial" panose="020B0604020202020204" pitchFamily="34" charset="0"/>
                <a:cs typeface="Arial" panose="020B0604020202020204" pitchFamily="34" charset="0"/>
              </a:rPr>
              <a:t>-</a:t>
            </a:r>
            <a:endParaRPr lang="de-DE" dirty="0">
              <a:latin typeface="Arial" panose="020B0604020202020204" pitchFamily="34" charset="0"/>
              <a:cs typeface="Arial" panose="020B0604020202020204" pitchFamily="34" charset="0"/>
            </a:endParaRPr>
          </a:p>
        </p:txBody>
      </p:sp>
      <p:sp>
        <p:nvSpPr>
          <p:cNvPr id="15" name="Rechteck 14">
            <a:extLst>
              <a:ext uri="{FF2B5EF4-FFF2-40B4-BE49-F238E27FC236}">
                <a16:creationId xmlns:a16="http://schemas.microsoft.com/office/drawing/2014/main" xmlns="" id="{314E5839-AD5F-445E-85FD-E74202666B2C}"/>
              </a:ext>
            </a:extLst>
          </p:cNvPr>
          <p:cNvSpPr/>
          <p:nvPr/>
        </p:nvSpPr>
        <p:spPr>
          <a:xfrm>
            <a:off x="7596296" y="5309194"/>
            <a:ext cx="356188" cy="461665"/>
          </a:xfrm>
          <a:prstGeom prst="rect">
            <a:avLst/>
          </a:prstGeom>
        </p:spPr>
        <p:txBody>
          <a:bodyPr wrap="none">
            <a:spAutoFit/>
          </a:bodyPr>
          <a:lstStyle/>
          <a:p>
            <a:r>
              <a:rPr lang="de-DE" sz="2400">
                <a:solidFill>
                  <a:srgbClr val="CDC301"/>
                </a:solidFill>
                <a:latin typeface="Arial" panose="020B0604020202020204" pitchFamily="34" charset="0"/>
                <a:cs typeface="Arial" panose="020B0604020202020204" pitchFamily="34" charset="0"/>
              </a:rPr>
              <a:t>p</a:t>
            </a:r>
            <a:endParaRPr lang="de-DE">
              <a:solidFill>
                <a:srgbClr val="CDC30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83281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7" grpId="0"/>
      <p:bldP spid="1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Ladung der Gravitation?</a:t>
            </a:r>
          </a:p>
        </p:txBody>
      </p:sp>
      <p:sp>
        <p:nvSpPr>
          <p:cNvPr id="7" name="Foliennummernplatzhalter 6"/>
          <p:cNvSpPr>
            <a:spLocks noGrp="1"/>
          </p:cNvSpPr>
          <p:nvPr>
            <p:ph type="sldNum" sz="quarter" idx="12"/>
          </p:nvPr>
        </p:nvSpPr>
        <p:spPr/>
        <p:txBody>
          <a:bodyPr/>
          <a:lstStyle/>
          <a:p>
            <a:fld id="{13EBA283-81CD-428D-9703-4AE41BDC50AA}" type="slidenum">
              <a:rPr lang="de-DE" smtClean="0"/>
              <a:pPr/>
              <a:t>32</a:t>
            </a:fld>
            <a:endParaRPr lang="de-DE"/>
          </a:p>
        </p:txBody>
      </p:sp>
      <p:sp>
        <p:nvSpPr>
          <p:cNvPr id="4" name="Textplatzhalter 3"/>
          <p:cNvSpPr>
            <a:spLocks noGrp="1"/>
          </p:cNvSpPr>
          <p:nvPr>
            <p:ph type="body" idx="1"/>
          </p:nvPr>
        </p:nvSpPr>
        <p:spPr/>
        <p:txBody>
          <a:bodyPr/>
          <a:lstStyle/>
          <a:p>
            <a:pPr marL="0" indent="0">
              <a:buNone/>
            </a:pPr>
            <a:r>
              <a:rPr lang="de-DE" sz="2000" noProof="0" dirty="0">
                <a:ea typeface="Cambria Math"/>
              </a:rPr>
              <a:t>Warum kann die Masse </a:t>
            </a:r>
            <a:r>
              <a:rPr lang="de-DE" sz="2000" i="1" noProof="0" dirty="0">
                <a:ea typeface="Cambria Math"/>
              </a:rPr>
              <a:t>m</a:t>
            </a:r>
            <a:r>
              <a:rPr lang="de-DE" sz="2000" noProof="0" dirty="0">
                <a:ea typeface="Cambria Math"/>
              </a:rPr>
              <a:t> eines Teilchens </a:t>
            </a:r>
            <a:br>
              <a:rPr lang="de-DE" sz="2000" noProof="0" dirty="0">
                <a:ea typeface="Cambria Math"/>
              </a:rPr>
            </a:br>
            <a:r>
              <a:rPr lang="de-DE" sz="2000" noProof="0" dirty="0">
                <a:ea typeface="Cambria Math"/>
              </a:rPr>
              <a:t>nicht die Ladung der Gravitation sein?</a:t>
            </a:r>
          </a:p>
          <a:p>
            <a:pPr marL="0" indent="0">
              <a:buNone/>
            </a:pPr>
            <a:endParaRPr lang="de-DE" sz="2000" noProof="0" dirty="0">
              <a:solidFill>
                <a:srgbClr val="013476"/>
              </a:solidFill>
              <a:ea typeface="Cambria Math"/>
            </a:endParaRPr>
          </a:p>
          <a:p>
            <a:r>
              <a:rPr lang="de-DE" noProof="0" dirty="0">
                <a:solidFill>
                  <a:srgbClr val="013476"/>
                </a:solidFill>
                <a:ea typeface="Cambria Math"/>
              </a:rPr>
              <a:t>Schulniveau:</a:t>
            </a:r>
          </a:p>
          <a:p>
            <a:pPr lvl="1"/>
            <a:r>
              <a:rPr lang="de-DE" noProof="0" dirty="0">
                <a:solidFill>
                  <a:srgbClr val="013476"/>
                </a:solidFill>
                <a:ea typeface="Cambria Math"/>
              </a:rPr>
              <a:t>Masse ist keine Erhaltungsgröße</a:t>
            </a:r>
          </a:p>
          <a:p>
            <a:pPr lvl="1"/>
            <a:r>
              <a:rPr lang="de-DE" noProof="0" dirty="0">
                <a:solidFill>
                  <a:srgbClr val="013476"/>
                </a:solidFill>
                <a:ea typeface="Cambria Math"/>
              </a:rPr>
              <a:t>Produkt zweier Massen kann nicht negativ sein</a:t>
            </a:r>
          </a:p>
          <a:p>
            <a:r>
              <a:rPr lang="de-DE" noProof="0" dirty="0">
                <a:solidFill>
                  <a:srgbClr val="013476"/>
                </a:solidFill>
                <a:ea typeface="Cambria Math"/>
              </a:rPr>
              <a:t>Theorie:</a:t>
            </a:r>
          </a:p>
          <a:p>
            <a:pPr lvl="1"/>
            <a:r>
              <a:rPr lang="de-DE" noProof="0" dirty="0">
                <a:solidFill>
                  <a:srgbClr val="013476"/>
                </a:solidFill>
                <a:ea typeface="Cambria Math"/>
              </a:rPr>
              <a:t>Massen können keine Eichsymmetrie </a:t>
            </a:r>
            <a:r>
              <a:rPr lang="de-DE" b="1" noProof="0" dirty="0">
                <a:solidFill>
                  <a:srgbClr val="013476"/>
                </a:solidFill>
                <a:ea typeface="Cambria Math"/>
              </a:rPr>
              <a:t>in</a:t>
            </a:r>
            <a:r>
              <a:rPr lang="de-DE" noProof="0" dirty="0">
                <a:solidFill>
                  <a:srgbClr val="013476"/>
                </a:solidFill>
                <a:ea typeface="Cambria Math"/>
              </a:rPr>
              <a:t> Raum und Zeit erzeugen, denn Raum und Zeit selbst müssen „verdreht“ werden </a:t>
            </a:r>
          </a:p>
          <a:p>
            <a:pPr marL="0" indent="0">
              <a:buNone/>
            </a:pPr>
            <a:endParaRPr lang="de-DE" noProof="0" dirty="0"/>
          </a:p>
        </p:txBody>
      </p:sp>
      <p:sp>
        <p:nvSpPr>
          <p:cNvPr id="6" name="Datumsplatzhalter 5"/>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spTree>
    <p:extLst>
      <p:ext uri="{BB962C8B-B14F-4D97-AF65-F5344CB8AC3E}">
        <p14:creationId xmlns:p14="http://schemas.microsoft.com/office/powerpoint/2010/main" val="34689544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Konzept der Ladung</a:t>
            </a:r>
          </a:p>
        </p:txBody>
      </p:sp>
      <p:sp>
        <p:nvSpPr>
          <p:cNvPr id="7" name="Foliennummernplatzhalter 6"/>
          <p:cNvSpPr>
            <a:spLocks noGrp="1"/>
          </p:cNvSpPr>
          <p:nvPr>
            <p:ph type="sldNum" sz="quarter" idx="12"/>
          </p:nvPr>
        </p:nvSpPr>
        <p:spPr/>
        <p:txBody>
          <a:bodyPr/>
          <a:lstStyle/>
          <a:p>
            <a:fld id="{13EBA283-81CD-428D-9703-4AE41BDC50AA}" type="slidenum">
              <a:rPr lang="de-DE" smtClean="0"/>
              <a:pPr/>
              <a:t>33</a:t>
            </a:fld>
            <a:endParaRPr lang="de-DE"/>
          </a:p>
        </p:txBody>
      </p:sp>
      <p:sp>
        <p:nvSpPr>
          <p:cNvPr id="4" name="Textplatzhalter 3"/>
          <p:cNvSpPr>
            <a:spLocks noGrp="1"/>
          </p:cNvSpPr>
          <p:nvPr>
            <p:ph type="body" idx="1"/>
          </p:nvPr>
        </p:nvSpPr>
        <p:spPr/>
        <p:txBody>
          <a:bodyPr/>
          <a:lstStyle/>
          <a:p>
            <a:r>
              <a:rPr lang="de-DE" noProof="0" dirty="0">
                <a:solidFill>
                  <a:srgbClr val="003477"/>
                </a:solidFill>
              </a:rPr>
              <a:t>Ladungen sind charakteristische </a:t>
            </a:r>
            <a:r>
              <a:rPr lang="de-DE" b="1" noProof="0" dirty="0">
                <a:solidFill>
                  <a:srgbClr val="003477"/>
                </a:solidFill>
              </a:rPr>
              <a:t>Teilcheneigenschaften</a:t>
            </a:r>
          </a:p>
          <a:p>
            <a:r>
              <a:rPr lang="de-DE" noProof="0" dirty="0">
                <a:solidFill>
                  <a:srgbClr val="003477"/>
                </a:solidFill>
                <a:ea typeface="Cambria Math"/>
              </a:rPr>
              <a:t>Teilchen nehmen nur dann an einer bestimmten Wechselwirkung teil, wenn sie die Ladung der entsprechenden </a:t>
            </a:r>
            <a:r>
              <a:rPr lang="de-DE" b="1" noProof="0" dirty="0">
                <a:solidFill>
                  <a:srgbClr val="003477"/>
                </a:solidFill>
                <a:ea typeface="Cambria Math"/>
              </a:rPr>
              <a:t>Wechselwirkung</a:t>
            </a:r>
            <a:r>
              <a:rPr lang="de-DE" noProof="0" dirty="0">
                <a:solidFill>
                  <a:srgbClr val="003477"/>
                </a:solidFill>
                <a:ea typeface="Cambria Math"/>
              </a:rPr>
              <a:t> besitzen</a:t>
            </a:r>
            <a:br>
              <a:rPr lang="de-DE" noProof="0" dirty="0">
                <a:solidFill>
                  <a:srgbClr val="003477"/>
                </a:solidFill>
                <a:ea typeface="Cambria Math"/>
              </a:rPr>
            </a:br>
            <a:endParaRPr lang="de-DE" noProof="0" dirty="0">
              <a:solidFill>
                <a:srgbClr val="003477"/>
              </a:solidFill>
              <a:ea typeface="Cambria Math"/>
            </a:endParaRPr>
          </a:p>
          <a:p>
            <a:pPr marL="0" indent="0">
              <a:buNone/>
            </a:pPr>
            <a:r>
              <a:rPr lang="de-DE" noProof="0" dirty="0">
                <a:solidFill>
                  <a:srgbClr val="003477"/>
                </a:solidFill>
              </a:rPr>
              <a:t>Und:</a:t>
            </a:r>
          </a:p>
          <a:p>
            <a:r>
              <a:rPr lang="de-DE" noProof="0" dirty="0">
                <a:solidFill>
                  <a:srgbClr val="003477"/>
                </a:solidFill>
              </a:rPr>
              <a:t>Ladungen dienen als </a:t>
            </a:r>
            <a:r>
              <a:rPr lang="de-DE" b="1" dirty="0">
                <a:solidFill>
                  <a:srgbClr val="003477"/>
                </a:solidFill>
              </a:rPr>
              <a:t>Ordnungsprinzip</a:t>
            </a:r>
            <a:r>
              <a:rPr lang="de-DE" noProof="0" dirty="0">
                <a:solidFill>
                  <a:srgbClr val="003477"/>
                </a:solidFill>
              </a:rPr>
              <a:t> für Teilchen</a:t>
            </a:r>
          </a:p>
          <a:p>
            <a:r>
              <a:rPr lang="de-DE" noProof="0" dirty="0">
                <a:solidFill>
                  <a:srgbClr val="003477"/>
                </a:solidFill>
              </a:rPr>
              <a:t>Ladungen sind fundamentale </a:t>
            </a:r>
            <a:r>
              <a:rPr lang="de-DE" b="1" dirty="0">
                <a:solidFill>
                  <a:srgbClr val="003477"/>
                </a:solidFill>
              </a:rPr>
              <a:t>Erhaltungsgrößen</a:t>
            </a:r>
          </a:p>
          <a:p>
            <a:pPr lvl="1"/>
            <a:r>
              <a:rPr lang="de-DE" noProof="0" dirty="0">
                <a:solidFill>
                  <a:srgbClr val="003477"/>
                </a:solidFill>
                <a:sym typeface="Wingdings" panose="05000000000000000000" pitchFamily="2" charset="2"/>
              </a:rPr>
              <a:t>Grundlage der Symmetrien des Standardmodells</a:t>
            </a:r>
          </a:p>
        </p:txBody>
      </p:sp>
      <p:sp>
        <p:nvSpPr>
          <p:cNvPr id="6" name="Datumsplatzhalter 5"/>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141813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8064896" cy="1325563"/>
          </a:xfrm>
        </p:spPr>
        <p:txBody>
          <a:bodyPr/>
          <a:lstStyle/>
          <a:p>
            <a:r>
              <a:rPr lang="de-DE" noProof="0" dirty="0"/>
              <a:t>Die drei Basiskonzepte des Standardmodells</a:t>
            </a:r>
          </a:p>
        </p:txBody>
      </p:sp>
      <p:sp>
        <p:nvSpPr>
          <p:cNvPr id="7" name="Foliennummernplatzhalter 6"/>
          <p:cNvSpPr>
            <a:spLocks noGrp="1"/>
          </p:cNvSpPr>
          <p:nvPr>
            <p:ph type="sldNum" sz="quarter" idx="12"/>
          </p:nvPr>
        </p:nvSpPr>
        <p:spPr>
          <a:prstGeom prst="rect">
            <a:avLst/>
          </a:prstGeom>
        </p:spPr>
        <p:txBody>
          <a:bodyPr/>
          <a:lstStyle/>
          <a:p>
            <a:fld id="{13EBA283-81CD-428D-9703-4AE41BDC50AA}" type="slidenum">
              <a:rPr lang="de-DE" smtClean="0"/>
              <a:pPr/>
              <a:t>34</a:t>
            </a:fld>
            <a:endParaRPr lang="de-DE"/>
          </a:p>
        </p:txBody>
      </p:sp>
      <p:sp>
        <p:nvSpPr>
          <p:cNvPr id="6" name="Datumsplatzhalter 5"/>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sp>
        <p:nvSpPr>
          <p:cNvPr id="4" name="Rechteck 3">
            <a:extLst>
              <a:ext uri="{FF2B5EF4-FFF2-40B4-BE49-F238E27FC236}">
                <a16:creationId xmlns:a16="http://schemas.microsoft.com/office/drawing/2014/main" xmlns=""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xmlns=""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xmlns=""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xmlns=""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xmlns=""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xmlns=""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xmlns=""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xmlns=""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xmlns=""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xmlns=""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xmlns=""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xmlns=""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xmlns=""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xmlns=""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xmlns=""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60132" y="4442962"/>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382627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992888" cy="1325563"/>
          </a:xfrm>
        </p:spPr>
        <p:txBody>
          <a:bodyPr/>
          <a:lstStyle/>
          <a:p>
            <a:r>
              <a:rPr lang="de-DE" noProof="0" dirty="0"/>
              <a:t>Die 4 fundamentalen Wechselwirkungen</a:t>
            </a:r>
          </a:p>
        </p:txBody>
      </p:sp>
      <p:sp>
        <p:nvSpPr>
          <p:cNvPr id="12" name="Foliennummernplatzhalter 11"/>
          <p:cNvSpPr>
            <a:spLocks noGrp="1"/>
          </p:cNvSpPr>
          <p:nvPr>
            <p:ph type="sldNum" sz="quarter" idx="12"/>
          </p:nvPr>
        </p:nvSpPr>
        <p:spPr>
          <a:prstGeom prst="rect">
            <a:avLst/>
          </a:prstGeom>
        </p:spPr>
        <p:txBody>
          <a:bodyPr/>
          <a:lstStyle/>
          <a:p>
            <a:fld id="{13EBA283-81CD-428D-9703-4AE41BDC50AA}" type="slidenum">
              <a:rPr lang="de-DE" smtClean="0"/>
              <a:pPr/>
              <a:t>35</a:t>
            </a:fld>
            <a:endParaRPr lang="de-DE"/>
          </a:p>
        </p:txBody>
      </p:sp>
      <p:sp>
        <p:nvSpPr>
          <p:cNvPr id="8" name="Datumsplatzhalter 7"/>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0494" y="4469655"/>
            <a:ext cx="2622854" cy="1836000"/>
          </a:xfrm>
          <a:prstGeom prst="rect">
            <a:avLst/>
          </a:prstGeom>
          <a:ln>
            <a:noFill/>
          </a:ln>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52119" y="4473320"/>
            <a:ext cx="2622854" cy="1836000"/>
          </a:xfrm>
          <a:prstGeom prst="rect">
            <a:avLst/>
          </a:prstGeom>
          <a:ln>
            <a:noFill/>
          </a:ln>
        </p:spPr>
      </p:pic>
      <p:sp>
        <p:nvSpPr>
          <p:cNvPr id="10" name="Textplatzhalter 5"/>
          <p:cNvSpPr txBox="1">
            <a:spLocks/>
          </p:cNvSpPr>
          <p:nvPr/>
        </p:nvSpPr>
        <p:spPr>
          <a:xfrm>
            <a:off x="5194033" y="1776170"/>
            <a:ext cx="1769513"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Gravitation</a:t>
            </a:r>
          </a:p>
        </p:txBody>
      </p:sp>
      <p:pic>
        <p:nvPicPr>
          <p:cNvPr id="11" name="Grafik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52502" y="2165399"/>
            <a:ext cx="2622854" cy="1836000"/>
          </a:xfrm>
          <a:prstGeom prst="rect">
            <a:avLst/>
          </a:prstGeom>
          <a:ln>
            <a:noFill/>
          </a:ln>
        </p:spPr>
      </p:pic>
      <p:sp>
        <p:nvSpPr>
          <p:cNvPr id="13" name="Textplatzhalter 5"/>
          <p:cNvSpPr txBox="1">
            <a:spLocks/>
          </p:cNvSpPr>
          <p:nvPr/>
        </p:nvSpPr>
        <p:spPr>
          <a:xfrm>
            <a:off x="5292080" y="4109415"/>
            <a:ext cx="2088232" cy="79950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Starke WW</a:t>
            </a:r>
          </a:p>
          <a:p>
            <a:endParaRPr lang="de-DE"/>
          </a:p>
          <a:p>
            <a:pPr marL="0" indent="0">
              <a:buNone/>
            </a:pPr>
            <a:endParaRPr lang="de-DE"/>
          </a:p>
        </p:txBody>
      </p:sp>
      <p:sp>
        <p:nvSpPr>
          <p:cNvPr id="14" name="Textplatzhalter 5"/>
          <p:cNvSpPr txBox="1">
            <a:spLocks/>
          </p:cNvSpPr>
          <p:nvPr/>
        </p:nvSpPr>
        <p:spPr>
          <a:xfrm>
            <a:off x="899592" y="4109415"/>
            <a:ext cx="2232248" cy="9448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Schwache WW</a:t>
            </a:r>
          </a:p>
        </p:txBody>
      </p:sp>
      <p:pic>
        <p:nvPicPr>
          <p:cNvPr id="15" name="Picture 2"/>
          <p:cNvPicPr>
            <a:picLocks noChangeAspect="1" noChangeArrowheads="1"/>
          </p:cNvPicPr>
          <p:nvPr/>
        </p:nvPicPr>
        <p:blipFill>
          <a:blip r:embed="rId6" cstate="print"/>
          <a:srcRect/>
          <a:stretch>
            <a:fillRect/>
          </a:stretch>
        </p:blipFill>
        <p:spPr bwMode="auto">
          <a:xfrm>
            <a:off x="5580112" y="2173287"/>
            <a:ext cx="2622854" cy="1835998"/>
          </a:xfrm>
          <a:prstGeom prst="rect">
            <a:avLst/>
          </a:prstGeom>
          <a:noFill/>
          <a:ln w="9525">
            <a:noFill/>
            <a:miter lim="800000"/>
            <a:headEnd/>
            <a:tailEnd/>
          </a:ln>
          <a:effectLst/>
        </p:spPr>
      </p:pic>
      <p:sp>
        <p:nvSpPr>
          <p:cNvPr id="16" name="Textplatzhalter 5"/>
          <p:cNvSpPr txBox="1">
            <a:spLocks/>
          </p:cNvSpPr>
          <p:nvPr/>
        </p:nvSpPr>
        <p:spPr>
          <a:xfrm>
            <a:off x="938599" y="1783824"/>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Elektromagnetische WW</a:t>
            </a:r>
          </a:p>
        </p:txBody>
      </p:sp>
      <p:sp>
        <p:nvSpPr>
          <p:cNvPr id="3" name="Rechteck 2"/>
          <p:cNvSpPr/>
          <p:nvPr/>
        </p:nvSpPr>
        <p:spPr>
          <a:xfrm>
            <a:off x="938599" y="1776170"/>
            <a:ext cx="7737857" cy="458019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a:solidFill>
                  <a:srgbClr val="013476"/>
                </a:solidFill>
                <a:latin typeface="Arial" panose="020B0604020202020204" pitchFamily="34" charset="0"/>
                <a:cs typeface="Arial" panose="020B0604020202020204" pitchFamily="34" charset="0"/>
              </a:rPr>
              <a:t>Warum erfahren wir nur </a:t>
            </a:r>
            <a:br>
              <a:rPr lang="de-DE" sz="3600">
                <a:solidFill>
                  <a:srgbClr val="013476"/>
                </a:solidFill>
                <a:latin typeface="Arial" panose="020B0604020202020204" pitchFamily="34" charset="0"/>
                <a:cs typeface="Arial" panose="020B0604020202020204" pitchFamily="34" charset="0"/>
              </a:rPr>
            </a:br>
            <a:r>
              <a:rPr lang="de-DE" sz="3600">
                <a:solidFill>
                  <a:srgbClr val="013476"/>
                </a:solidFill>
                <a:latin typeface="Arial" panose="020B0604020202020204" pitchFamily="34" charset="0"/>
                <a:cs typeface="Arial" panose="020B0604020202020204" pitchFamily="34" charset="0"/>
              </a:rPr>
              <a:t>Gravitation und </a:t>
            </a:r>
            <a:br>
              <a:rPr lang="de-DE" sz="3600">
                <a:solidFill>
                  <a:srgbClr val="013476"/>
                </a:solidFill>
                <a:latin typeface="Arial" panose="020B0604020202020204" pitchFamily="34" charset="0"/>
                <a:cs typeface="Arial" panose="020B0604020202020204" pitchFamily="34" charset="0"/>
              </a:rPr>
            </a:br>
            <a:r>
              <a:rPr lang="de-DE" sz="3600">
                <a:solidFill>
                  <a:srgbClr val="013476"/>
                </a:solidFill>
                <a:latin typeface="Arial" panose="020B0604020202020204" pitchFamily="34" charset="0"/>
                <a:cs typeface="Arial" panose="020B0604020202020204" pitchFamily="34" charset="0"/>
              </a:rPr>
              <a:t>Elektromagnetismus </a:t>
            </a:r>
            <a:br>
              <a:rPr lang="de-DE" sz="3600">
                <a:solidFill>
                  <a:srgbClr val="013476"/>
                </a:solidFill>
                <a:latin typeface="Arial" panose="020B0604020202020204" pitchFamily="34" charset="0"/>
                <a:cs typeface="Arial" panose="020B0604020202020204" pitchFamily="34" charset="0"/>
              </a:rPr>
            </a:br>
            <a:r>
              <a:rPr lang="de-DE" sz="3600">
                <a:solidFill>
                  <a:srgbClr val="013476"/>
                </a:solidFill>
                <a:latin typeface="Arial" panose="020B0604020202020204" pitchFamily="34" charset="0"/>
                <a:cs typeface="Arial" panose="020B0604020202020204" pitchFamily="34" charset="0"/>
              </a:rPr>
              <a:t>im Alltag?</a:t>
            </a:r>
          </a:p>
          <a:p>
            <a:pPr algn="ctr"/>
            <a:endParaRPr lang="de-DE"/>
          </a:p>
        </p:txBody>
      </p:sp>
      <p:pic>
        <p:nvPicPr>
          <p:cNvPr id="17" name="Grafik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96685" y="2073961"/>
            <a:ext cx="1246632" cy="649224"/>
          </a:xfrm>
          <a:prstGeom prst="rect">
            <a:avLst/>
          </a:prstGeom>
        </p:spPr>
      </p:pic>
    </p:spTree>
    <p:extLst>
      <p:ext uri="{BB962C8B-B14F-4D97-AF65-F5344CB8AC3E}">
        <p14:creationId xmlns:p14="http://schemas.microsoft.com/office/powerpoint/2010/main" val="300561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noProof="0" dirty="0"/>
              <a:t>Kräfte der Wechselwirkungen</a:t>
            </a:r>
          </a:p>
        </p:txBody>
      </p:sp>
      <p:sp>
        <p:nvSpPr>
          <p:cNvPr id="8" name="Foliennummernplatzhalter 7"/>
          <p:cNvSpPr>
            <a:spLocks noGrp="1"/>
          </p:cNvSpPr>
          <p:nvPr>
            <p:ph type="sldNum" sz="quarter" idx="12"/>
          </p:nvPr>
        </p:nvSpPr>
        <p:spPr/>
        <p:txBody>
          <a:bodyPr/>
          <a:lstStyle/>
          <a:p>
            <a:fld id="{13EBA283-81CD-428D-9703-4AE41BDC50AA}" type="slidenum">
              <a:rPr lang="de-DE" smtClean="0"/>
              <a:pPr/>
              <a:t>36</a:t>
            </a:fld>
            <a:endParaRPr lang="de-DE"/>
          </a:p>
        </p:txBody>
      </p:sp>
      <p:sp>
        <p:nvSpPr>
          <p:cNvPr id="7" name="Datumsplatzhalter 6"/>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grpSp>
        <p:nvGrpSpPr>
          <p:cNvPr id="12" name="Gruppieren 15"/>
          <p:cNvGrpSpPr/>
          <p:nvPr/>
        </p:nvGrpSpPr>
        <p:grpSpPr>
          <a:xfrm>
            <a:off x="6228184" y="258697"/>
            <a:ext cx="2592288" cy="1370103"/>
            <a:chOff x="6228184" y="260648"/>
            <a:chExt cx="2592288" cy="1800200"/>
          </a:xfrm>
        </p:grpSpPr>
        <p:sp>
          <p:nvSpPr>
            <p:cNvPr id="13" name="Abgerundetes Rechteck 12"/>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
        <p:nvSpPr>
          <p:cNvPr id="15" name="Rechteck 14"/>
          <p:cNvSpPr/>
          <p:nvPr/>
        </p:nvSpPr>
        <p:spPr>
          <a:xfrm>
            <a:off x="4947120" y="2132856"/>
            <a:ext cx="144016" cy="3712403"/>
          </a:xfrm>
          <a:prstGeom prst="rect">
            <a:avLst/>
          </a:prstGeom>
          <a:solidFill>
            <a:srgbClr val="CDC301">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Textfeld 16"/>
          <p:cNvSpPr txBox="1"/>
          <p:nvPr/>
        </p:nvSpPr>
        <p:spPr>
          <a:xfrm>
            <a:off x="1128119" y="1708476"/>
            <a:ext cx="3999159" cy="286232"/>
          </a:xfrm>
          <a:prstGeom prst="rect">
            <a:avLst/>
          </a:prstGeom>
          <a:noFill/>
        </p:spPr>
        <p:txBody>
          <a:bodyPr wrap="square" rtlCol="0">
            <a:spAutoFit/>
          </a:bodyPr>
          <a:lstStyle/>
          <a:p>
            <a:pPr>
              <a:lnSpc>
                <a:spcPct val="90000"/>
              </a:lnSpc>
              <a:spcBef>
                <a:spcPts val="1000"/>
              </a:spcBef>
              <a:buClr>
                <a:srgbClr val="CCCC00"/>
              </a:buClr>
              <a:buSzPct val="90000"/>
            </a:pPr>
            <a:r>
              <a:rPr lang="de-DE" sz="1400" dirty="0">
                <a:solidFill>
                  <a:srgbClr val="002060"/>
                </a:solidFill>
                <a:latin typeface="Arial" panose="020B0604020202020204" pitchFamily="34" charset="0"/>
                <a:cs typeface="Arial" panose="020B0604020202020204" pitchFamily="34" charset="0"/>
              </a:rPr>
              <a:t>Grenze </a:t>
            </a:r>
            <a:r>
              <a:rPr lang="de-DE" sz="1400" dirty="0" err="1">
                <a:solidFill>
                  <a:srgbClr val="002060"/>
                </a:solidFill>
                <a:latin typeface="Arial" panose="020B0604020202020204" pitchFamily="34" charset="0"/>
                <a:cs typeface="Arial" panose="020B0604020202020204" pitchFamily="34" charset="0"/>
              </a:rPr>
              <a:t>exper</a:t>
            </a:r>
            <a:r>
              <a:rPr lang="de-DE" sz="1400" dirty="0">
                <a:solidFill>
                  <a:srgbClr val="002060"/>
                </a:solidFill>
                <a:latin typeface="Arial" panose="020B0604020202020204" pitchFamily="34" charset="0"/>
                <a:cs typeface="Arial" panose="020B0604020202020204" pitchFamily="34" charset="0"/>
              </a:rPr>
              <a:t>. Auflösung </a:t>
            </a:r>
            <a:endParaRPr lang="de-DE" sz="2400" dirty="0">
              <a:solidFill>
                <a:srgbClr val="002060"/>
              </a:solidFill>
              <a:latin typeface="Arial" panose="020B0604020202020204" pitchFamily="34" charset="0"/>
              <a:cs typeface="Arial" panose="020B0604020202020204" pitchFamily="34" charset="0"/>
            </a:endParaRPr>
          </a:p>
        </p:txBody>
      </p:sp>
      <p:sp>
        <p:nvSpPr>
          <p:cNvPr id="18" name="Textfeld 17"/>
          <p:cNvSpPr txBox="1"/>
          <p:nvPr/>
        </p:nvSpPr>
        <p:spPr>
          <a:xfrm>
            <a:off x="4139952" y="1774616"/>
            <a:ext cx="1745991" cy="286232"/>
          </a:xfrm>
          <a:prstGeom prst="rect">
            <a:avLst/>
          </a:prstGeom>
          <a:noFill/>
        </p:spPr>
        <p:txBody>
          <a:bodyPr wrap="none" rtlCol="0">
            <a:spAutoFit/>
          </a:bodyPr>
          <a:lstStyle/>
          <a:p>
            <a:pPr>
              <a:lnSpc>
                <a:spcPct val="90000"/>
              </a:lnSpc>
              <a:spcBef>
                <a:spcPts val="1000"/>
              </a:spcBef>
              <a:buClr>
                <a:srgbClr val="CCCC00"/>
              </a:buClr>
              <a:buSzPct val="90000"/>
            </a:pPr>
            <a:r>
              <a:rPr lang="de-DE" sz="1400" dirty="0">
                <a:solidFill>
                  <a:srgbClr val="CDC301"/>
                </a:solidFill>
                <a:latin typeface="Arial" panose="020B0604020202020204" pitchFamily="34" charset="0"/>
                <a:cs typeface="Arial" panose="020B0604020202020204" pitchFamily="34" charset="0"/>
              </a:rPr>
              <a:t>Protondurchmesser</a:t>
            </a:r>
            <a:endParaRPr lang="de-DE" sz="2400" dirty="0">
              <a:solidFill>
                <a:srgbClr val="CDC301"/>
              </a:solidFill>
              <a:latin typeface="Arial" panose="020B0604020202020204" pitchFamily="34" charset="0"/>
              <a:cs typeface="Arial" panose="020B0604020202020204" pitchFamily="34" charset="0"/>
            </a:endParaRPr>
          </a:p>
        </p:txBody>
      </p:sp>
      <p:sp>
        <p:nvSpPr>
          <p:cNvPr id="19" name="Textfeld 18"/>
          <p:cNvSpPr txBox="1"/>
          <p:nvPr/>
        </p:nvSpPr>
        <p:spPr>
          <a:xfrm>
            <a:off x="6768681" y="1700808"/>
            <a:ext cx="2468946" cy="286232"/>
          </a:xfrm>
          <a:prstGeom prst="rect">
            <a:avLst/>
          </a:prstGeom>
          <a:noFill/>
        </p:spPr>
        <p:txBody>
          <a:bodyPr wrap="none" rtlCol="0">
            <a:spAutoFit/>
          </a:bodyPr>
          <a:lstStyle/>
          <a:p>
            <a:pPr>
              <a:lnSpc>
                <a:spcPct val="90000"/>
              </a:lnSpc>
              <a:spcBef>
                <a:spcPts val="1000"/>
              </a:spcBef>
              <a:buClr>
                <a:srgbClr val="CCCC00"/>
              </a:buClr>
              <a:buSzPct val="90000"/>
            </a:pPr>
            <a:r>
              <a:rPr lang="de-DE" sz="1400">
                <a:solidFill>
                  <a:srgbClr val="002060"/>
                </a:solidFill>
                <a:latin typeface="Arial" panose="020B0604020202020204" pitchFamily="34" charset="0"/>
                <a:cs typeface="Arial" panose="020B0604020202020204" pitchFamily="34" charset="0"/>
              </a:rPr>
              <a:t>*Wir sind ~1m weiter dort → </a:t>
            </a:r>
            <a:endParaRPr lang="de-DE" sz="2000">
              <a:solidFill>
                <a:srgbClr val="002060"/>
              </a:solidFill>
              <a:latin typeface="Arial" panose="020B0604020202020204" pitchFamily="34" charset="0"/>
              <a:cs typeface="Arial" panose="020B0604020202020204" pitchFamily="34" charset="0"/>
            </a:endParaRPr>
          </a:p>
        </p:txBody>
      </p:sp>
      <p:sp>
        <p:nvSpPr>
          <p:cNvPr id="20" name="Rechteck 19"/>
          <p:cNvSpPr/>
          <p:nvPr/>
        </p:nvSpPr>
        <p:spPr>
          <a:xfrm>
            <a:off x="2051720" y="2101197"/>
            <a:ext cx="470230" cy="3726054"/>
          </a:xfrm>
          <a:prstGeom prst="rect">
            <a:avLst/>
          </a:prstGeom>
          <a:solidFill>
            <a:srgbClr val="013476">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097" y="1868477"/>
            <a:ext cx="6581209" cy="4606846"/>
          </a:xfrm>
          <a:prstGeom prst="rect">
            <a:avLst/>
          </a:prstGeom>
        </p:spPr>
      </p:pic>
    </p:spTree>
    <p:extLst>
      <p:ext uri="{BB962C8B-B14F-4D97-AF65-F5344CB8AC3E}">
        <p14:creationId xmlns:p14="http://schemas.microsoft.com/office/powerpoint/2010/main" val="1014135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p:bldP spid="18" grpId="0"/>
      <p:bldP spid="19" grpId="0"/>
      <p:bldP spid="2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noProof="0" dirty="0"/>
              <a:t>Kräfte der Wechselwirkungen</a:t>
            </a:r>
          </a:p>
        </p:txBody>
      </p:sp>
      <p:sp>
        <p:nvSpPr>
          <p:cNvPr id="8" name="Foliennummernplatzhalter 7"/>
          <p:cNvSpPr>
            <a:spLocks noGrp="1"/>
          </p:cNvSpPr>
          <p:nvPr>
            <p:ph type="sldNum" sz="quarter" idx="12"/>
          </p:nvPr>
        </p:nvSpPr>
        <p:spPr/>
        <p:txBody>
          <a:bodyPr/>
          <a:lstStyle/>
          <a:p>
            <a:fld id="{13EBA283-81CD-428D-9703-4AE41BDC50AA}" type="slidenum">
              <a:rPr lang="de-DE" smtClean="0"/>
              <a:pPr/>
              <a:t>37</a:t>
            </a:fld>
            <a:endParaRPr lang="de-DE"/>
          </a:p>
        </p:txBody>
      </p:sp>
      <p:sp>
        <p:nvSpPr>
          <p:cNvPr id="4" name="Textplatzhalter 3"/>
          <p:cNvSpPr>
            <a:spLocks noGrp="1"/>
          </p:cNvSpPr>
          <p:nvPr>
            <p:ph type="body" idx="1"/>
          </p:nvPr>
        </p:nvSpPr>
        <p:spPr/>
        <p:txBody>
          <a:bodyPr/>
          <a:lstStyle/>
          <a:p>
            <a:r>
              <a:rPr lang="de-DE" sz="2000" noProof="0" dirty="0"/>
              <a:t>Alle Kraftgesetze beinhalten den Abstand </a:t>
            </a:r>
            <a:r>
              <a:rPr lang="de-DE" sz="2000" i="1" noProof="0" dirty="0"/>
              <a:t>r</a:t>
            </a:r>
            <a:r>
              <a:rPr lang="de-DE" sz="2000" noProof="0" dirty="0"/>
              <a:t> </a:t>
            </a:r>
          </a:p>
          <a:p>
            <a:pPr lvl="1"/>
            <a:r>
              <a:rPr lang="de-DE" sz="1600" noProof="0" dirty="0"/>
              <a:t>Bei kleinen Abständen </a:t>
            </a:r>
            <a:r>
              <a:rPr lang="de-DE" sz="1600" i="1" noProof="0" dirty="0"/>
              <a:t>F </a:t>
            </a:r>
            <a:r>
              <a:rPr lang="de-DE" sz="1600" noProof="0" dirty="0"/>
              <a:t>~ 1/</a:t>
            </a:r>
            <a:r>
              <a:rPr lang="de-DE" sz="1600" i="1" noProof="0" dirty="0"/>
              <a:t>r</a:t>
            </a:r>
            <a:r>
              <a:rPr lang="de-DE" sz="1600" baseline="30000" noProof="0" dirty="0"/>
              <a:t>2</a:t>
            </a:r>
            <a:endParaRPr lang="de-DE" sz="1600" noProof="0" dirty="0"/>
          </a:p>
          <a:p>
            <a:r>
              <a:rPr lang="de-DE" sz="2000" noProof="0" dirty="0"/>
              <a:t>Reichweiten sind Konsequenzen dieser Kraftgesetze </a:t>
            </a:r>
          </a:p>
          <a:p>
            <a:pPr lvl="1"/>
            <a:r>
              <a:rPr lang="de-DE" sz="1800" noProof="0" dirty="0"/>
              <a:t>Unendlich: im Alltag spürbar</a:t>
            </a:r>
          </a:p>
          <a:p>
            <a:pPr lvl="1"/>
            <a:r>
              <a:rPr lang="de-DE" sz="1800" noProof="0" dirty="0"/>
              <a:t>Endlich: nur subatomar  </a:t>
            </a:r>
          </a:p>
          <a:p>
            <a:r>
              <a:rPr lang="de-DE" sz="2000" noProof="0" dirty="0"/>
              <a:t>Reihenfolge der Stärken</a:t>
            </a:r>
          </a:p>
          <a:p>
            <a:pPr lvl="1"/>
            <a:r>
              <a:rPr lang="de-DE" sz="1800" noProof="0" dirty="0"/>
              <a:t>Kann für Kräfte nicht definiert werden wegen </a:t>
            </a:r>
            <a:r>
              <a:rPr lang="de-DE" sz="1800" i="1" noProof="0" dirty="0"/>
              <a:t>F</a:t>
            </a:r>
            <a:r>
              <a:rPr lang="de-DE" sz="1800" noProof="0" dirty="0"/>
              <a:t>(</a:t>
            </a:r>
            <a:r>
              <a:rPr lang="de-DE" sz="1800" i="1" noProof="0" dirty="0"/>
              <a:t>r</a:t>
            </a:r>
            <a:r>
              <a:rPr lang="de-DE" sz="1800" noProof="0" dirty="0"/>
              <a:t>) </a:t>
            </a:r>
          </a:p>
          <a:p>
            <a:pPr lvl="1"/>
            <a:r>
              <a:rPr lang="de-DE" sz="1800" noProof="0" dirty="0"/>
              <a:t>Kann nur für Wechselwirkungen definiert werden: </a:t>
            </a:r>
            <a:r>
              <a:rPr lang="de-DE" sz="1800" noProof="0" dirty="0">
                <a:latin typeface="Symbol" pitchFamily="18" charset="2"/>
              </a:rPr>
              <a:t>a !</a:t>
            </a:r>
          </a:p>
          <a:p>
            <a:r>
              <a:rPr lang="de-DE" sz="2000" noProof="0" dirty="0"/>
              <a:t>Stärken aller </a:t>
            </a:r>
            <a:r>
              <a:rPr lang="de-DE" sz="2000" b="1" noProof="0" dirty="0"/>
              <a:t>Wechselwirkungen sehr </a:t>
            </a:r>
            <a:r>
              <a:rPr lang="de-DE" sz="2000" noProof="0" dirty="0"/>
              <a:t>ähnlich </a:t>
            </a:r>
            <a:br>
              <a:rPr lang="de-DE" sz="2000" noProof="0" dirty="0"/>
            </a:br>
            <a:r>
              <a:rPr lang="de-DE" sz="2000" noProof="0" dirty="0"/>
              <a:t>(außer für Gravitation*)</a:t>
            </a:r>
          </a:p>
          <a:p>
            <a:endParaRPr lang="de-DE" sz="2200" noProof="0" dirty="0"/>
          </a:p>
        </p:txBody>
      </p:sp>
      <p:sp>
        <p:nvSpPr>
          <p:cNvPr id="7" name="Datumsplatzhalter 6"/>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grpSp>
        <p:nvGrpSpPr>
          <p:cNvPr id="12" name="Gruppieren 15"/>
          <p:cNvGrpSpPr/>
          <p:nvPr/>
        </p:nvGrpSpPr>
        <p:grpSpPr>
          <a:xfrm>
            <a:off x="6228184" y="258697"/>
            <a:ext cx="2592288" cy="1370103"/>
            <a:chOff x="6228184" y="260648"/>
            <a:chExt cx="2592288" cy="1800200"/>
          </a:xfrm>
        </p:grpSpPr>
        <p:sp>
          <p:nvSpPr>
            <p:cNvPr id="13" name="Abgerundetes Rechteck 12"/>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
        <p:nvSpPr>
          <p:cNvPr id="5" name="Textfeld 4"/>
          <p:cNvSpPr txBox="1"/>
          <p:nvPr/>
        </p:nvSpPr>
        <p:spPr>
          <a:xfrm>
            <a:off x="4996757" y="5947378"/>
            <a:ext cx="4142481"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13476"/>
                </a:solidFill>
                <a:latin typeface="Arial" panose="020B0604020202020204" pitchFamily="34" charset="0"/>
                <a:cs typeface="Arial" panose="020B0604020202020204" pitchFamily="34" charset="0"/>
              </a:rPr>
              <a:t>*Darüber spekulieren wir später nochmal ;-)</a:t>
            </a:r>
          </a:p>
        </p:txBody>
      </p:sp>
    </p:spTree>
    <p:extLst>
      <p:ext uri="{BB962C8B-B14F-4D97-AF65-F5344CB8AC3E}">
        <p14:creationId xmlns:p14="http://schemas.microsoft.com/office/powerpoint/2010/main" val="299761058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Stärke der Wechselwirkungen</a:t>
            </a:r>
            <a:endParaRPr lang="de-DE" noProof="0" dirty="0"/>
          </a:p>
        </p:txBody>
      </p:sp>
      <p:sp>
        <p:nvSpPr>
          <p:cNvPr id="8" name="Foliennummernplatzhalter 7"/>
          <p:cNvSpPr>
            <a:spLocks noGrp="1"/>
          </p:cNvSpPr>
          <p:nvPr>
            <p:ph type="sldNum" sz="quarter" idx="12"/>
          </p:nvPr>
        </p:nvSpPr>
        <p:spPr/>
        <p:txBody>
          <a:bodyPr/>
          <a:lstStyle/>
          <a:p>
            <a:fld id="{13EBA283-81CD-428D-9703-4AE41BDC50AA}" type="slidenum">
              <a:rPr lang="de-DE" smtClean="0"/>
              <a:pPr/>
              <a:t>38</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sz="2000" b="1" u="sng" noProof="0" dirty="0"/>
                  <a:t>Einführung:</a:t>
                </a:r>
                <a:r>
                  <a:rPr lang="de-DE" sz="2000" noProof="0" dirty="0"/>
                  <a:t> eines Kopplungsparameters </a:t>
                </a:r>
                <a14:m>
                  <m:oMath xmlns:m="http://schemas.openxmlformats.org/officeDocument/2006/math">
                    <m:r>
                      <a:rPr lang="de-DE" sz="2000" i="1" noProof="0">
                        <a:latin typeface="Cambria Math"/>
                      </a:rPr>
                      <m:t>𝛼</m:t>
                    </m:r>
                  </m:oMath>
                </a14:m>
                <a:r>
                  <a:rPr lang="de-DE" sz="2000" noProof="0" dirty="0"/>
                  <a:t> auch für andere Wechselwirkungen</a:t>
                </a:r>
              </a:p>
              <a:p>
                <a:pPr lvl="1"/>
                <a14:m>
                  <m:oMath xmlns:m="http://schemas.openxmlformats.org/officeDocument/2006/math">
                    <m:sSub>
                      <m:sSubPr>
                        <m:ctrlPr>
                          <a:rPr lang="de-DE" i="1" noProof="0">
                            <a:latin typeface="Cambria Math" panose="02040503050406030204" pitchFamily="18" charset="0"/>
                          </a:rPr>
                        </m:ctrlPr>
                      </m:sSubPr>
                      <m:e>
                        <m:r>
                          <a:rPr lang="de-DE" i="1" noProof="0">
                            <a:latin typeface="Cambria Math"/>
                          </a:rPr>
                          <m:t>𝛼</m:t>
                        </m:r>
                      </m:e>
                      <m:sub>
                        <m:r>
                          <a:rPr lang="de-DE" i="1" noProof="0">
                            <a:latin typeface="Cambria Math"/>
                          </a:rPr>
                          <m:t>𝑤</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𝑆</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𝑔𝑟𝑎𝑣</m:t>
                        </m:r>
                      </m:sub>
                    </m:sSub>
                  </m:oMath>
                </a14:m>
                <a:endParaRPr lang="de-DE" sz="2000"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566" t="-1387"/>
                </a:stretch>
              </a:blipFill>
            </p:spPr>
            <p:txBody>
              <a:bodyPr/>
              <a:lstStyle/>
              <a:p>
                <a:r>
                  <a:rPr lang="de-DE">
                    <a:noFill/>
                  </a:rPr>
                  <a:t> </a:t>
                </a:r>
              </a:p>
            </p:txBody>
          </p:sp>
        </mc:Fallback>
      </mc:AlternateContent>
      <p:sp>
        <p:nvSpPr>
          <p:cNvPr id="7" name="Datumsplatzhalter 6"/>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mc:AlternateContent xmlns:mc="http://schemas.openxmlformats.org/markup-compatibility/2006" xmlns:a14="http://schemas.microsoft.com/office/drawing/2010/main">
        <mc:Choice Requires="a14">
          <p:graphicFrame>
            <p:nvGraphicFramePr>
              <p:cNvPr id="13" name="Tabelle 12"/>
              <p:cNvGraphicFramePr>
                <a:graphicFrameLocks noGrp="1"/>
              </p:cNvGraphicFramePr>
              <p:nvPr>
                <p:extLst>
                  <p:ext uri="{D42A27DB-BD31-4B8C-83A1-F6EECF244321}">
                    <p14:modId xmlns:p14="http://schemas.microsoft.com/office/powerpoint/2010/main" val="1852628084"/>
                  </p:ext>
                </p:extLst>
              </p:nvPr>
            </p:nvGraphicFramePr>
            <p:xfrm>
              <a:off x="2555776" y="3414088"/>
              <a:ext cx="3820025" cy="2675573"/>
            </p:xfrm>
            <a:graphic>
              <a:graphicData uri="http://schemas.openxmlformats.org/drawingml/2006/table">
                <a:tbl>
                  <a:tblPr firstRow="1" firstCol="1" bandRow="1">
                    <a:tableStyleId>{5C22544A-7EE6-4342-B048-85BDC9FD1C3A}</a:tableStyleId>
                  </a:tblPr>
                  <a:tblGrid>
                    <a:gridCol w="1718099">
                      <a:extLst>
                        <a:ext uri="{9D8B030D-6E8A-4147-A177-3AD203B41FA5}">
                          <a16:colId xmlns:a16="http://schemas.microsoft.com/office/drawing/2014/main" xmlns="" val="20000"/>
                        </a:ext>
                      </a:extLst>
                    </a:gridCol>
                    <a:gridCol w="2101926">
                      <a:extLst>
                        <a:ext uri="{9D8B030D-6E8A-4147-A177-3AD203B41FA5}">
                          <a16:colId xmlns:a16="http://schemas.microsoft.com/office/drawing/2014/main" xmlns="" val="20003"/>
                        </a:ext>
                      </a:extLst>
                    </a:gridCol>
                  </a:tblGrid>
                  <a:tr h="425893">
                    <a:tc>
                      <a:txBody>
                        <a:bodyPr/>
                        <a:lstStyle/>
                        <a:p>
                          <a:pPr>
                            <a:lnSpc>
                              <a:spcPct val="115000"/>
                            </a:lnSpc>
                            <a:spcAft>
                              <a:spcPts val="0"/>
                            </a:spcAft>
                          </a:pPr>
                          <a:r>
                            <a:rPr lang="de-DE" sz="1600">
                              <a:effectLst/>
                              <a:latin typeface="Arial Narrow" panose="020B0606020202030204" pitchFamily="34" charset="0"/>
                              <a:cs typeface="Arial" panose="020B0604020202020204" pitchFamily="34" charset="0"/>
                            </a:rPr>
                            <a:t>Wechselwirkung</a:t>
                          </a:r>
                          <a:endParaRPr lang="de-DE" sz="16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r>
                            <a:rPr lang="de-DE" sz="1600">
                              <a:effectLst/>
                              <a:latin typeface="Arial Narrow" panose="020B0606020202030204" pitchFamily="34" charset="0"/>
                              <a:cs typeface="Arial" panose="020B0604020202020204" pitchFamily="34" charset="0"/>
                            </a:rPr>
                            <a:t>Kopplungsparameter </a:t>
                          </a:r>
                          <a14:m>
                            <m:oMath xmlns:m="http://schemas.openxmlformats.org/officeDocument/2006/math">
                              <m:r>
                                <a:rPr lang="de-DE" sz="1600">
                                  <a:effectLst/>
                                  <a:latin typeface="Cambria Math"/>
                                </a:rPr>
                                <m:t>𝛼</m:t>
                              </m:r>
                            </m:oMath>
                          </a14:m>
                          <a:endParaRPr lang="de-DE" sz="16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extLst>
                      <a:ext uri="{0D108BD9-81ED-4DB2-BD59-A6C34878D82A}">
                        <a16:rowId xmlns:a16="http://schemas.microsoft.com/office/drawing/2014/main" xmlns="" val="10000"/>
                      </a:ext>
                    </a:extLst>
                  </a:tr>
                  <a:tr h="509101">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Gravitation</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solidFill>
                                          <a:srgbClr val="013476"/>
                                        </a:solidFill>
                                        <a:effectLst/>
                                        <a:latin typeface="Cambria Math" panose="02040503050406030204" pitchFamily="18" charset="0"/>
                                      </a:rPr>
                                    </m:ctrlPr>
                                  </m:sSubPr>
                                  <m:e>
                                    <m:r>
                                      <a:rPr lang="de-DE" sz="1600">
                                        <a:solidFill>
                                          <a:srgbClr val="013476"/>
                                        </a:solidFill>
                                        <a:effectLst/>
                                        <a:latin typeface="Cambria Math"/>
                                      </a:rPr>
                                      <m:t>𝛼</m:t>
                                    </m:r>
                                  </m:e>
                                  <m:sub>
                                    <m:r>
                                      <a:rPr lang="de-DE" sz="1600">
                                        <a:solidFill>
                                          <a:srgbClr val="013476"/>
                                        </a:solidFill>
                                        <a:effectLst/>
                                        <a:latin typeface="Cambria Math"/>
                                      </a:rPr>
                                      <m:t>𝑔𝑟𝑎𝑣</m:t>
                                    </m:r>
                                  </m:sub>
                                </m:sSub>
                                <m:r>
                                  <a:rPr lang="de-DE" sz="1600">
                                    <a:solidFill>
                                      <a:srgbClr val="013476"/>
                                    </a:solidFill>
                                    <a:effectLst/>
                                    <a:latin typeface="Cambria Math"/>
                                  </a:rPr>
                                  <m:t>≈</m:t>
                                </m:r>
                                <m:f>
                                  <m:fPr>
                                    <m:ctrlPr>
                                      <a:rPr lang="de-DE" sz="1600" i="1">
                                        <a:solidFill>
                                          <a:srgbClr val="013476"/>
                                        </a:solidFill>
                                        <a:effectLst/>
                                        <a:latin typeface="Cambria Math" panose="02040503050406030204" pitchFamily="18" charset="0"/>
                                      </a:rPr>
                                    </m:ctrlPr>
                                  </m:fPr>
                                  <m:num>
                                    <m:r>
                                      <m:rPr>
                                        <m:nor/>
                                      </m:rPr>
                                      <a:rPr lang="de-DE" sz="1600">
                                        <a:solidFill>
                                          <a:srgbClr val="013476"/>
                                        </a:solidFill>
                                        <a:effectLst/>
                                        <a:latin typeface="Arial Narrow" panose="020B0606020202030204" pitchFamily="34" charset="0"/>
                                        <a:cs typeface="Arial" panose="020B0604020202020204" pitchFamily="34" charset="0"/>
                                      </a:rPr>
                                      <m:t>1</m:t>
                                    </m:r>
                                  </m:num>
                                  <m:den>
                                    <m:sSup>
                                      <m:sSupPr>
                                        <m:ctrlPr>
                                          <a:rPr lang="de-DE" sz="1600" i="1">
                                            <a:solidFill>
                                              <a:srgbClr val="013476"/>
                                            </a:solidFill>
                                            <a:effectLst/>
                                            <a:latin typeface="Cambria Math" panose="02040503050406030204" pitchFamily="18" charset="0"/>
                                          </a:rPr>
                                        </m:ctrlPr>
                                      </m:sSupPr>
                                      <m:e>
                                        <m:r>
                                          <m:rPr>
                                            <m:nor/>
                                          </m:rPr>
                                          <a:rPr lang="de-DE" sz="1600">
                                            <a:solidFill>
                                              <a:srgbClr val="013476"/>
                                            </a:solidFill>
                                            <a:effectLst/>
                                            <a:latin typeface="Arial Narrow" panose="020B0606020202030204" pitchFamily="34" charset="0"/>
                                            <a:cs typeface="Arial" panose="020B0604020202020204" pitchFamily="34" charset="0"/>
                                          </a:rPr>
                                          <m:t>10</m:t>
                                        </m:r>
                                      </m:e>
                                      <m:sup>
                                        <m:r>
                                          <m:rPr>
                                            <m:nor/>
                                          </m:rPr>
                                          <a:rPr lang="de-DE" sz="1600">
                                            <a:solidFill>
                                              <a:srgbClr val="013476"/>
                                            </a:solidFill>
                                            <a:effectLst/>
                                            <a:latin typeface="Arial Narrow" panose="020B0606020202030204" pitchFamily="34" charset="0"/>
                                            <a:cs typeface="Arial" panose="020B0604020202020204" pitchFamily="34" charset="0"/>
                                          </a:rPr>
                                          <m:t>38</m:t>
                                        </m:r>
                                      </m:sup>
                                    </m:sSup>
                                  </m:den>
                                </m:f>
                                <m:r>
                                  <m:rPr>
                                    <m:nor/>
                                  </m:rPr>
                                  <a:rPr lang="de-DE" sz="1600">
                                    <a:solidFill>
                                      <a:srgbClr val="013476"/>
                                    </a:solidFill>
                                    <a:effectLst/>
                                    <a:latin typeface="Arial Narrow" panose="020B0606020202030204" pitchFamily="34" charset="0"/>
                                    <a:cs typeface="Arial" panose="020B0604020202020204" pitchFamily="34" charset="0"/>
                                  </a:rPr>
                                  <m:t>, … ,</m:t>
                                </m:r>
                                <m:f>
                                  <m:fPr>
                                    <m:ctrlPr>
                                      <a:rPr lang="de-DE" sz="1600" i="1">
                                        <a:solidFill>
                                          <a:srgbClr val="013476"/>
                                        </a:solidFill>
                                        <a:effectLst/>
                                        <a:latin typeface="Cambria Math" panose="02040503050406030204" pitchFamily="18" charset="0"/>
                                      </a:rPr>
                                    </m:ctrlPr>
                                  </m:fPr>
                                  <m:num>
                                    <m:r>
                                      <m:rPr>
                                        <m:nor/>
                                      </m:rPr>
                                      <a:rPr lang="de-DE" sz="1600">
                                        <a:solidFill>
                                          <a:srgbClr val="013476"/>
                                        </a:solidFill>
                                        <a:effectLst/>
                                        <a:latin typeface="Arial Narrow" panose="020B0606020202030204" pitchFamily="34" charset="0"/>
                                        <a:cs typeface="Arial" panose="020B0604020202020204" pitchFamily="34" charset="0"/>
                                      </a:rPr>
                                      <m:t>1</m:t>
                                    </m:r>
                                  </m:num>
                                  <m:den>
                                    <m:sSup>
                                      <m:sSupPr>
                                        <m:ctrlPr>
                                          <a:rPr lang="de-DE" sz="1600" i="1">
                                            <a:solidFill>
                                              <a:srgbClr val="013476"/>
                                            </a:solidFill>
                                            <a:effectLst/>
                                            <a:latin typeface="Cambria Math" panose="02040503050406030204" pitchFamily="18" charset="0"/>
                                          </a:rPr>
                                        </m:ctrlPr>
                                      </m:sSupPr>
                                      <m:e>
                                        <m:r>
                                          <m:rPr>
                                            <m:nor/>
                                          </m:rPr>
                                          <a:rPr lang="de-DE" sz="1600">
                                            <a:solidFill>
                                              <a:srgbClr val="013476"/>
                                            </a:solidFill>
                                            <a:effectLst/>
                                            <a:latin typeface="Arial Narrow" panose="020B0606020202030204" pitchFamily="34" charset="0"/>
                                            <a:cs typeface="Arial" panose="020B0604020202020204" pitchFamily="34" charset="0"/>
                                          </a:rPr>
                                          <m:t>10</m:t>
                                        </m:r>
                                      </m:e>
                                      <m:sup>
                                        <m:r>
                                          <m:rPr>
                                            <m:nor/>
                                          </m:rPr>
                                          <a:rPr lang="de-DE" sz="1600">
                                            <a:solidFill>
                                              <a:srgbClr val="013476"/>
                                            </a:solidFill>
                                            <a:effectLst/>
                                            <a:latin typeface="Arial Narrow" panose="020B0606020202030204" pitchFamily="34" charset="0"/>
                                            <a:cs typeface="Arial" panose="020B0604020202020204" pitchFamily="34" charset="0"/>
                                          </a:rPr>
                                          <m:t>45</m:t>
                                        </m:r>
                                      </m:sup>
                                    </m:sSup>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xmlns="" val="10001"/>
                      </a:ext>
                    </a:extLst>
                  </a:tr>
                  <a:tr h="430872">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elektromagnetisch</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solidFill>
                                          <a:srgbClr val="013476"/>
                                        </a:solidFill>
                                        <a:effectLst/>
                                        <a:latin typeface="Cambria Math" panose="02040503050406030204" pitchFamily="18" charset="0"/>
                                      </a:rPr>
                                    </m:ctrlPr>
                                  </m:sSubPr>
                                  <m:e>
                                    <m:r>
                                      <a:rPr lang="de-DE" sz="1600">
                                        <a:solidFill>
                                          <a:srgbClr val="013476"/>
                                        </a:solidFill>
                                        <a:effectLst/>
                                        <a:latin typeface="Cambria Math"/>
                                      </a:rPr>
                                      <m:t>𝛼</m:t>
                                    </m:r>
                                  </m:e>
                                  <m:sub>
                                    <m:r>
                                      <a:rPr lang="de-DE" sz="1600">
                                        <a:solidFill>
                                          <a:srgbClr val="013476"/>
                                        </a:solidFill>
                                        <a:effectLst/>
                                        <a:latin typeface="Cambria Math"/>
                                      </a:rPr>
                                      <m:t>𝑒𝑚</m:t>
                                    </m:r>
                                  </m:sub>
                                </m:sSub>
                                <m:r>
                                  <a:rPr lang="de-DE" sz="1600">
                                    <a:solidFill>
                                      <a:srgbClr val="013476"/>
                                    </a:solidFill>
                                    <a:effectLst/>
                                    <a:latin typeface="Cambria Math"/>
                                  </a:rPr>
                                  <m:t>≈ </m:t>
                                </m:r>
                                <m:f>
                                  <m:fPr>
                                    <m:ctrlPr>
                                      <a:rPr lang="de-DE" sz="1600" i="1">
                                        <a:solidFill>
                                          <a:srgbClr val="013476"/>
                                        </a:solidFill>
                                        <a:effectLst/>
                                        <a:latin typeface="Cambria Math" panose="02040503050406030204" pitchFamily="18" charset="0"/>
                                      </a:rPr>
                                    </m:ctrlPr>
                                  </m:fPr>
                                  <m:num>
                                    <m:r>
                                      <m:rPr>
                                        <m:nor/>
                                      </m:rPr>
                                      <a:rPr lang="de-DE" sz="1600">
                                        <a:solidFill>
                                          <a:srgbClr val="013476"/>
                                        </a:solidFill>
                                        <a:effectLst/>
                                        <a:latin typeface="Arial Narrow" panose="020B0606020202030204" pitchFamily="34" charset="0"/>
                                        <a:cs typeface="Arial" panose="020B0604020202020204" pitchFamily="34" charset="0"/>
                                      </a:rPr>
                                      <m:t>1</m:t>
                                    </m:r>
                                  </m:num>
                                  <m:den>
                                    <m:r>
                                      <m:rPr>
                                        <m:nor/>
                                      </m:rPr>
                                      <a:rPr lang="de-DE" sz="1600">
                                        <a:solidFill>
                                          <a:srgbClr val="013476"/>
                                        </a:solidFill>
                                        <a:effectLst/>
                                        <a:latin typeface="Arial Narrow" panose="020B0606020202030204" pitchFamily="34" charset="0"/>
                                        <a:cs typeface="Arial" panose="020B0604020202020204" pitchFamily="34" charset="0"/>
                                      </a:rPr>
                                      <m:t>137</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xmlns="" val="10002"/>
                      </a:ext>
                    </a:extLst>
                  </a:tr>
                  <a:tr h="479075">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stark</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solidFill>
                                          <a:srgbClr val="013476"/>
                                        </a:solidFill>
                                        <a:effectLst/>
                                        <a:latin typeface="Cambria Math" panose="02040503050406030204" pitchFamily="18" charset="0"/>
                                      </a:rPr>
                                    </m:ctrlPr>
                                  </m:sSubPr>
                                  <m:e>
                                    <m:r>
                                      <a:rPr lang="de-DE" sz="1600">
                                        <a:solidFill>
                                          <a:srgbClr val="013476"/>
                                        </a:solidFill>
                                        <a:effectLst/>
                                        <a:latin typeface="Cambria Math"/>
                                      </a:rPr>
                                      <m:t>𝛼</m:t>
                                    </m:r>
                                  </m:e>
                                  <m:sub>
                                    <m:r>
                                      <a:rPr lang="de-DE" sz="1600">
                                        <a:solidFill>
                                          <a:srgbClr val="013476"/>
                                        </a:solidFill>
                                        <a:effectLst/>
                                        <a:latin typeface="Cambria Math"/>
                                      </a:rPr>
                                      <m:t>𝑠</m:t>
                                    </m:r>
                                  </m:sub>
                                </m:sSub>
                                <m:r>
                                  <a:rPr lang="de-DE" sz="1600">
                                    <a:solidFill>
                                      <a:srgbClr val="013476"/>
                                    </a:solidFill>
                                    <a:effectLst/>
                                    <a:latin typeface="Cambria Math"/>
                                  </a:rPr>
                                  <m:t>≈ </m:t>
                                </m:r>
                                <m:f>
                                  <m:fPr>
                                    <m:ctrlPr>
                                      <a:rPr lang="de-DE" sz="1600" i="1">
                                        <a:solidFill>
                                          <a:srgbClr val="013476"/>
                                        </a:solidFill>
                                        <a:effectLst/>
                                        <a:latin typeface="Cambria Math" panose="02040503050406030204" pitchFamily="18" charset="0"/>
                                      </a:rPr>
                                    </m:ctrlPr>
                                  </m:fPr>
                                  <m:num>
                                    <m:r>
                                      <m:rPr>
                                        <m:nor/>
                                      </m:rPr>
                                      <a:rPr lang="de-DE" sz="1600">
                                        <a:solidFill>
                                          <a:srgbClr val="013476"/>
                                        </a:solidFill>
                                        <a:effectLst/>
                                        <a:latin typeface="Arial Narrow" panose="020B0606020202030204" pitchFamily="34" charset="0"/>
                                        <a:cs typeface="Arial" panose="020B0604020202020204" pitchFamily="34" charset="0"/>
                                      </a:rPr>
                                      <m:t>1</m:t>
                                    </m:r>
                                  </m:num>
                                  <m:den>
                                    <m:r>
                                      <m:rPr>
                                        <m:nor/>
                                      </m:rPr>
                                      <a:rPr lang="de-DE" sz="1600" b="0" i="0" smtClean="0">
                                        <a:solidFill>
                                          <a:srgbClr val="013476"/>
                                        </a:solidFill>
                                        <a:effectLst/>
                                        <a:latin typeface="Cambria Math" panose="02040503050406030204" pitchFamily="18" charset="0"/>
                                        <a:cs typeface="Arial" panose="020B0604020202020204" pitchFamily="34" charset="0"/>
                                      </a:rPr>
                                      <m:t>5</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xmlns="" val="10003"/>
                      </a:ext>
                    </a:extLst>
                  </a:tr>
                  <a:tr h="430872">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schwach</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solidFill>
                                          <a:srgbClr val="013476"/>
                                        </a:solidFill>
                                        <a:effectLst/>
                                        <a:latin typeface="Cambria Math" panose="02040503050406030204" pitchFamily="18" charset="0"/>
                                      </a:rPr>
                                    </m:ctrlPr>
                                  </m:sSubPr>
                                  <m:e>
                                    <m:r>
                                      <a:rPr lang="de-DE" sz="1600">
                                        <a:solidFill>
                                          <a:srgbClr val="013476"/>
                                        </a:solidFill>
                                        <a:effectLst/>
                                        <a:latin typeface="Cambria Math"/>
                                      </a:rPr>
                                      <m:t>𝛼</m:t>
                                    </m:r>
                                  </m:e>
                                  <m:sub>
                                    <m:r>
                                      <a:rPr lang="de-DE" sz="1600">
                                        <a:solidFill>
                                          <a:srgbClr val="013476"/>
                                        </a:solidFill>
                                        <a:effectLst/>
                                        <a:latin typeface="Cambria Math"/>
                                      </a:rPr>
                                      <m:t>𝑤</m:t>
                                    </m:r>
                                  </m:sub>
                                </m:sSub>
                                <m:r>
                                  <a:rPr lang="de-DE" sz="1600">
                                    <a:solidFill>
                                      <a:srgbClr val="013476"/>
                                    </a:solidFill>
                                    <a:effectLst/>
                                    <a:latin typeface="Cambria Math"/>
                                  </a:rPr>
                                  <m:t>≈ </m:t>
                                </m:r>
                                <m:f>
                                  <m:fPr>
                                    <m:ctrlPr>
                                      <a:rPr lang="de-DE" sz="1600" i="1">
                                        <a:solidFill>
                                          <a:srgbClr val="013476"/>
                                        </a:solidFill>
                                        <a:effectLst/>
                                        <a:latin typeface="Cambria Math" panose="02040503050406030204" pitchFamily="18" charset="0"/>
                                      </a:rPr>
                                    </m:ctrlPr>
                                  </m:fPr>
                                  <m:num>
                                    <m:r>
                                      <m:rPr>
                                        <m:nor/>
                                      </m:rPr>
                                      <a:rPr lang="de-DE" sz="1600">
                                        <a:solidFill>
                                          <a:srgbClr val="013476"/>
                                        </a:solidFill>
                                        <a:effectLst/>
                                        <a:latin typeface="Arial Narrow" panose="020B0606020202030204" pitchFamily="34" charset="0"/>
                                        <a:cs typeface="Arial" panose="020B0604020202020204" pitchFamily="34" charset="0"/>
                                      </a:rPr>
                                      <m:t>1</m:t>
                                    </m:r>
                                  </m:num>
                                  <m:den>
                                    <m:r>
                                      <m:rPr>
                                        <m:nor/>
                                      </m:rPr>
                                      <a:rPr lang="de-DE" sz="1600">
                                        <a:solidFill>
                                          <a:srgbClr val="013476"/>
                                        </a:solidFill>
                                        <a:effectLst/>
                                        <a:latin typeface="Arial Narrow" panose="020B0606020202030204" pitchFamily="34" charset="0"/>
                                        <a:cs typeface="Arial" panose="020B0604020202020204" pitchFamily="34" charset="0"/>
                                      </a:rPr>
                                      <m:t>30</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xmlns="" val="10004"/>
                      </a:ext>
                    </a:extLst>
                  </a:tr>
                </a:tbl>
              </a:graphicData>
            </a:graphic>
          </p:graphicFrame>
        </mc:Choice>
        <mc:Fallback xmlns="">
          <p:graphicFrame>
            <p:nvGraphicFramePr>
              <p:cNvPr id="13" name="Tabelle 12"/>
              <p:cNvGraphicFramePr>
                <a:graphicFrameLocks noGrp="1"/>
              </p:cNvGraphicFramePr>
              <p:nvPr>
                <p:extLst>
                  <p:ext uri="{D42A27DB-BD31-4B8C-83A1-F6EECF244321}">
                    <p14:modId xmlns:p14="http://schemas.microsoft.com/office/powerpoint/2010/main" val="1852628084"/>
                  </p:ext>
                </p:extLst>
              </p:nvPr>
            </p:nvGraphicFramePr>
            <p:xfrm>
              <a:off x="2555776" y="3414088"/>
              <a:ext cx="3820025" cy="2675573"/>
            </p:xfrm>
            <a:graphic>
              <a:graphicData uri="http://schemas.openxmlformats.org/drawingml/2006/table">
                <a:tbl>
                  <a:tblPr firstRow="1" firstCol="1" bandRow="1">
                    <a:tableStyleId>{5C22544A-7EE6-4342-B048-85BDC9FD1C3A}</a:tableStyleId>
                  </a:tblPr>
                  <a:tblGrid>
                    <a:gridCol w="1718099">
                      <a:extLst>
                        <a:ext uri="{9D8B030D-6E8A-4147-A177-3AD203B41FA5}">
                          <a16:colId xmlns="" xmlns:a16="http://schemas.microsoft.com/office/drawing/2014/main" xmlns:a14="http://schemas.microsoft.com/office/drawing/2010/main" val="20000"/>
                        </a:ext>
                      </a:extLst>
                    </a:gridCol>
                    <a:gridCol w="2101926">
                      <a:extLst>
                        <a:ext uri="{9D8B030D-6E8A-4147-A177-3AD203B41FA5}">
                          <a16:colId xmlns="" xmlns:a16="http://schemas.microsoft.com/office/drawing/2014/main" xmlns:a14="http://schemas.microsoft.com/office/drawing/2010/main" val="20003"/>
                        </a:ext>
                      </a:extLst>
                    </a:gridCol>
                  </a:tblGrid>
                  <a:tr h="425893">
                    <a:tc>
                      <a:txBody>
                        <a:bodyPr/>
                        <a:lstStyle/>
                        <a:p>
                          <a:pPr>
                            <a:lnSpc>
                              <a:spcPct val="115000"/>
                            </a:lnSpc>
                            <a:spcAft>
                              <a:spcPts val="0"/>
                            </a:spcAft>
                          </a:pPr>
                          <a:r>
                            <a:rPr lang="de-DE" sz="1600" dirty="0">
                              <a:effectLst/>
                              <a:latin typeface="Arial Narrow" panose="020B0606020202030204" pitchFamily="34" charset="0"/>
                              <a:cs typeface="Arial" panose="020B0604020202020204" pitchFamily="34" charset="0"/>
                            </a:rPr>
                            <a:t>Wechselwirkung</a:t>
                          </a:r>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82029" t="-1429" r="-1449" b="-531429"/>
                          </a:stretch>
                        </a:blipFill>
                      </a:tcPr>
                    </a:tc>
                    <a:extLst>
                      <a:ext uri="{0D108BD9-81ED-4DB2-BD59-A6C34878D82A}">
                        <a16:rowId xmlns="" xmlns:a16="http://schemas.microsoft.com/office/drawing/2014/main" xmlns:a14="http://schemas.microsoft.com/office/drawing/2010/main" val="10000"/>
                      </a:ext>
                    </a:extLst>
                  </a:tr>
                  <a:tr h="635826">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Gravitation</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82029" t="-68269" r="-1449" b="-257692"/>
                          </a:stretch>
                        </a:blipFill>
                      </a:tcPr>
                    </a:tc>
                    <a:extLst>
                      <a:ext uri="{0D108BD9-81ED-4DB2-BD59-A6C34878D82A}">
                        <a16:rowId xmlns="" xmlns:a16="http://schemas.microsoft.com/office/drawing/2014/main" xmlns:a14="http://schemas.microsoft.com/office/drawing/2010/main" val="10001"/>
                      </a:ext>
                    </a:extLst>
                  </a:tr>
                  <a:tr h="538290">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elektromagnetisch</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82029" t="-196629" r="-1449" b="-201124"/>
                          </a:stretch>
                        </a:blipFill>
                      </a:tcPr>
                    </a:tc>
                    <a:extLst>
                      <a:ext uri="{0D108BD9-81ED-4DB2-BD59-A6C34878D82A}">
                        <a16:rowId xmlns="" xmlns:a16="http://schemas.microsoft.com/office/drawing/2014/main" xmlns:a14="http://schemas.microsoft.com/office/drawing/2010/main" val="10002"/>
                      </a:ext>
                    </a:extLst>
                  </a:tr>
                  <a:tr h="537274">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stark</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82029" t="-300000" r="-1449" b="-103409"/>
                          </a:stretch>
                        </a:blipFill>
                      </a:tcPr>
                    </a:tc>
                    <a:extLst>
                      <a:ext uri="{0D108BD9-81ED-4DB2-BD59-A6C34878D82A}">
                        <a16:rowId xmlns="" xmlns:a16="http://schemas.microsoft.com/office/drawing/2014/main" xmlns:a14="http://schemas.microsoft.com/office/drawing/2010/main" val="10003"/>
                      </a:ext>
                    </a:extLst>
                  </a:tr>
                  <a:tr h="538290">
                    <a:tc>
                      <a:txBody>
                        <a:bodyPr/>
                        <a:lstStyle/>
                        <a:p>
                          <a:pPr>
                            <a:lnSpc>
                              <a:spcPct val="115000"/>
                            </a:lnSpc>
                            <a:spcAft>
                              <a:spcPts val="0"/>
                            </a:spcAft>
                          </a:pPr>
                          <a:r>
                            <a:rPr lang="de-DE" sz="1400" dirty="0">
                              <a:effectLst/>
                              <a:latin typeface="Arial Narrow" panose="020B0606020202030204" pitchFamily="34" charset="0"/>
                              <a:cs typeface="Arial" panose="020B0604020202020204" pitchFamily="34" charset="0"/>
                            </a:rPr>
                            <a:t>schwach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82029" t="-400000" r="-1449" b="-3409"/>
                          </a:stretch>
                        </a:blipFill>
                      </a:tcPr>
                    </a:tc>
                    <a:extLst>
                      <a:ext uri="{0D108BD9-81ED-4DB2-BD59-A6C34878D82A}">
                        <a16:rowId xmlns="" xmlns:a16="http://schemas.microsoft.com/office/drawing/2014/main" xmlns:a14="http://schemas.microsoft.com/office/drawing/2010/main" val="10004"/>
                      </a:ext>
                    </a:extLst>
                  </a:tr>
                </a:tbl>
              </a:graphicData>
            </a:graphic>
          </p:graphicFrame>
        </mc:Fallback>
      </mc:AlternateContent>
      <p:sp>
        <p:nvSpPr>
          <p:cNvPr id="14" name="Rechteck 13"/>
          <p:cNvSpPr/>
          <p:nvPr/>
        </p:nvSpPr>
        <p:spPr>
          <a:xfrm>
            <a:off x="938599" y="1776170"/>
            <a:ext cx="7737857" cy="458019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a:solidFill>
                  <a:srgbClr val="013476"/>
                </a:solidFill>
                <a:latin typeface="Arial" panose="020B0604020202020204" pitchFamily="34" charset="0"/>
                <a:cs typeface="Arial" panose="020B0604020202020204" pitchFamily="34" charset="0"/>
              </a:rPr>
              <a:t>Warum erfahren wir nur </a:t>
            </a:r>
            <a:br>
              <a:rPr lang="de-DE" sz="3600">
                <a:solidFill>
                  <a:srgbClr val="013476"/>
                </a:solidFill>
                <a:latin typeface="Arial" panose="020B0604020202020204" pitchFamily="34" charset="0"/>
                <a:cs typeface="Arial" panose="020B0604020202020204" pitchFamily="34" charset="0"/>
              </a:rPr>
            </a:br>
            <a:r>
              <a:rPr lang="de-DE" sz="3600">
                <a:solidFill>
                  <a:srgbClr val="013476"/>
                </a:solidFill>
                <a:latin typeface="Arial" panose="020B0604020202020204" pitchFamily="34" charset="0"/>
                <a:cs typeface="Arial" panose="020B0604020202020204" pitchFamily="34" charset="0"/>
              </a:rPr>
              <a:t>Gravitation und </a:t>
            </a:r>
            <a:br>
              <a:rPr lang="de-DE" sz="3600">
                <a:solidFill>
                  <a:srgbClr val="013476"/>
                </a:solidFill>
                <a:latin typeface="Arial" panose="020B0604020202020204" pitchFamily="34" charset="0"/>
                <a:cs typeface="Arial" panose="020B0604020202020204" pitchFamily="34" charset="0"/>
              </a:rPr>
            </a:br>
            <a:r>
              <a:rPr lang="de-DE" sz="3600">
                <a:solidFill>
                  <a:srgbClr val="013476"/>
                </a:solidFill>
                <a:latin typeface="Arial" panose="020B0604020202020204" pitchFamily="34" charset="0"/>
                <a:cs typeface="Arial" panose="020B0604020202020204" pitchFamily="34" charset="0"/>
              </a:rPr>
              <a:t>Elektromagnetismus </a:t>
            </a:r>
            <a:br>
              <a:rPr lang="de-DE" sz="3600">
                <a:solidFill>
                  <a:srgbClr val="013476"/>
                </a:solidFill>
                <a:latin typeface="Arial" panose="020B0604020202020204" pitchFamily="34" charset="0"/>
                <a:cs typeface="Arial" panose="020B0604020202020204" pitchFamily="34" charset="0"/>
              </a:rPr>
            </a:br>
            <a:r>
              <a:rPr lang="de-DE" sz="3600">
                <a:solidFill>
                  <a:srgbClr val="013476"/>
                </a:solidFill>
                <a:latin typeface="Arial" panose="020B0604020202020204" pitchFamily="34" charset="0"/>
                <a:cs typeface="Arial" panose="020B0604020202020204" pitchFamily="34" charset="0"/>
              </a:rPr>
              <a:t>im Alltag?</a:t>
            </a:r>
          </a:p>
          <a:p>
            <a:pPr algn="ctr"/>
            <a:endParaRPr lang="de-DE"/>
          </a:p>
        </p:txBody>
      </p:sp>
      <p:pic>
        <p:nvPicPr>
          <p:cNvPr id="12" name="Grafik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96685" y="2073961"/>
            <a:ext cx="1246632" cy="649224"/>
          </a:xfrm>
          <a:prstGeom prst="rect">
            <a:avLst/>
          </a:prstGeom>
        </p:spPr>
      </p:pic>
    </p:spTree>
    <p:extLst>
      <p:ext uri="{BB962C8B-B14F-4D97-AF65-F5344CB8AC3E}">
        <p14:creationId xmlns:p14="http://schemas.microsoft.com/office/powerpoint/2010/main" val="638600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992888" cy="1325563"/>
          </a:xfrm>
        </p:spPr>
        <p:txBody>
          <a:bodyPr/>
          <a:lstStyle/>
          <a:p>
            <a:r>
              <a:rPr lang="de-DE" noProof="0" dirty="0"/>
              <a:t>Die 4 fundamentalen Wechselwirkungen</a:t>
            </a:r>
          </a:p>
        </p:txBody>
      </p:sp>
      <p:sp>
        <p:nvSpPr>
          <p:cNvPr id="12" name="Foliennummernplatzhalter 11"/>
          <p:cNvSpPr>
            <a:spLocks noGrp="1"/>
          </p:cNvSpPr>
          <p:nvPr>
            <p:ph type="sldNum" sz="quarter" idx="12"/>
          </p:nvPr>
        </p:nvSpPr>
        <p:spPr>
          <a:prstGeom prst="rect">
            <a:avLst/>
          </a:prstGeom>
        </p:spPr>
        <p:txBody>
          <a:bodyPr/>
          <a:lstStyle/>
          <a:p>
            <a:fld id="{13EBA283-81CD-428D-9703-4AE41BDC50AA}" type="slidenum">
              <a:rPr lang="de-DE" smtClean="0"/>
              <a:pPr/>
              <a:t>39</a:t>
            </a:fld>
            <a:endParaRPr lang="de-DE"/>
          </a:p>
        </p:txBody>
      </p:sp>
      <p:sp>
        <p:nvSpPr>
          <p:cNvPr id="8" name="Datumsplatzhalter 7"/>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mc:AlternateContent xmlns:mc="http://schemas.openxmlformats.org/markup-compatibility/2006" xmlns:a14="http://schemas.microsoft.com/office/drawing/2010/main">
        <mc:Choice Requires="a14">
          <p:graphicFrame>
            <p:nvGraphicFramePr>
              <p:cNvPr id="20" name="Tabelle 19"/>
              <p:cNvGraphicFramePr>
                <a:graphicFrameLocks noGrp="1"/>
              </p:cNvGraphicFramePr>
              <p:nvPr>
                <p:extLst>
                  <p:ext uri="{D42A27DB-BD31-4B8C-83A1-F6EECF244321}">
                    <p14:modId xmlns:p14="http://schemas.microsoft.com/office/powerpoint/2010/main" val="4088030241"/>
                  </p:ext>
                </p:extLst>
              </p:nvPr>
            </p:nvGraphicFramePr>
            <p:xfrm>
              <a:off x="843024" y="2827069"/>
              <a:ext cx="8121463" cy="2855377"/>
            </p:xfrm>
            <a:graphic>
              <a:graphicData uri="http://schemas.openxmlformats.org/drawingml/2006/table">
                <a:tbl>
                  <a:tblPr firstRow="1" firstCol="1" bandRow="1">
                    <a:tableStyleId>{5C22544A-7EE6-4342-B048-85BDC9FD1C3A}</a:tableStyleId>
                  </a:tblPr>
                  <a:tblGrid>
                    <a:gridCol w="2397936">
                      <a:extLst>
                        <a:ext uri="{9D8B030D-6E8A-4147-A177-3AD203B41FA5}">
                          <a16:colId xmlns:a16="http://schemas.microsoft.com/office/drawing/2014/main" xmlns="" val="20000"/>
                        </a:ext>
                      </a:extLst>
                    </a:gridCol>
                    <a:gridCol w="3779312">
                      <a:extLst>
                        <a:ext uri="{9D8B030D-6E8A-4147-A177-3AD203B41FA5}">
                          <a16:colId xmlns:a16="http://schemas.microsoft.com/office/drawing/2014/main" xmlns="" val="20001"/>
                        </a:ext>
                      </a:extLst>
                    </a:gridCol>
                    <a:gridCol w="1944215">
                      <a:extLst>
                        <a:ext uri="{9D8B030D-6E8A-4147-A177-3AD203B41FA5}">
                          <a16:colId xmlns:a16="http://schemas.microsoft.com/office/drawing/2014/main" xmlns="" val="20002"/>
                        </a:ext>
                      </a:extLst>
                    </a:gridCol>
                  </a:tblGrid>
                  <a:tr h="398942">
                    <a:tc>
                      <a:txBody>
                        <a:bodyPr/>
                        <a:lstStyle/>
                        <a:p>
                          <a:pPr>
                            <a:lnSpc>
                              <a:spcPct val="115000"/>
                            </a:lnSpc>
                            <a:spcAft>
                              <a:spcPts val="0"/>
                            </a:spcAft>
                          </a:pPr>
                          <a:r>
                            <a:rPr lang="de-DE" sz="2000" dirty="0">
                              <a:effectLst/>
                              <a:latin typeface="Arial" panose="020B0604020202020204" pitchFamily="34" charset="0"/>
                              <a:cs typeface="Arial" panose="020B0604020202020204" pitchFamily="34" charset="0"/>
                            </a:rPr>
                            <a:t>Wechselwirkung</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pPr algn="ctr">
                            <a:lnSpc>
                              <a:spcPct val="115000"/>
                            </a:lnSpc>
                            <a:spcAft>
                              <a:spcPts val="0"/>
                            </a:spcAft>
                          </a:pPr>
                          <a:r>
                            <a:rPr lang="de-DE" sz="2000" dirty="0" smtClean="0">
                              <a:effectLst/>
                              <a:latin typeface="Arial" panose="020B0604020202020204" pitchFamily="34" charset="0"/>
                              <a:cs typeface="Arial" panose="020B0604020202020204" pitchFamily="34" charset="0"/>
                            </a:rPr>
                            <a:t>Potenzielle</a:t>
                          </a:r>
                          <a:r>
                            <a:rPr lang="de-DE" sz="2000" baseline="0" dirty="0" smtClean="0">
                              <a:effectLst/>
                              <a:latin typeface="Arial" panose="020B0604020202020204" pitchFamily="34" charset="0"/>
                              <a:cs typeface="Arial" panose="020B0604020202020204" pitchFamily="34" charset="0"/>
                            </a:rPr>
                            <a:t> Energie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r>
                            <a:rPr lang="de-DE" sz="2000" dirty="0">
                              <a:effectLst/>
                              <a:latin typeface="Arial" panose="020B0604020202020204" pitchFamily="34" charset="0"/>
                              <a:cs typeface="Arial" panose="020B0604020202020204" pitchFamily="34" charset="0"/>
                            </a:rPr>
                            <a:t>Reichweite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extLst>
                      <a:ext uri="{0D108BD9-81ED-4DB2-BD59-A6C34878D82A}">
                        <a16:rowId xmlns:a16="http://schemas.microsoft.com/office/drawing/2014/main" xmlns="" val="10000"/>
                      </a:ext>
                    </a:extLst>
                  </a:tr>
                  <a:tr h="398145">
                    <a:tc>
                      <a:txBody>
                        <a:bodyPr/>
                        <a:lstStyle/>
                        <a:p>
                          <a:pPr>
                            <a:lnSpc>
                              <a:spcPct val="115000"/>
                            </a:lnSpc>
                            <a:spcAft>
                              <a:spcPts val="0"/>
                            </a:spcAft>
                          </a:pPr>
                          <a:r>
                            <a:rPr lang="de-DE" sz="1800" dirty="0">
                              <a:effectLst/>
                              <a:latin typeface="Arial" panose="020B0604020202020204" pitchFamily="34" charset="0"/>
                              <a:cs typeface="Arial" panose="020B0604020202020204" pitchFamily="34" charset="0"/>
                            </a:rPr>
                            <a:t>gravitativ</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800" i="1" smtClean="0">
                                        <a:effectLst/>
                                        <a:latin typeface="Cambria Math" panose="02040503050406030204" pitchFamily="18" charset="0"/>
                                      </a:rPr>
                                    </m:ctrlPr>
                                  </m:sSubPr>
                                  <m:e>
                                    <m:r>
                                      <m:rPr>
                                        <m:sty m:val="p"/>
                                      </m:rPr>
                                      <a:rPr lang="de-DE" sz="1800" b="0" i="0" smtClean="0">
                                        <a:effectLst/>
                                        <a:latin typeface="Cambria Math" panose="02040503050406030204" pitchFamily="18" charset="0"/>
                                      </a:rPr>
                                      <m:t>E</m:t>
                                    </m:r>
                                  </m:e>
                                  <m:sub>
                                    <m:r>
                                      <a:rPr lang="de-DE" sz="1800" b="0" i="1" smtClean="0">
                                        <a:effectLst/>
                                        <a:latin typeface="Cambria Math" panose="02040503050406030204" pitchFamily="18" charset="0"/>
                                      </a:rPr>
                                      <m:t>𝑃𝑜𝑡</m:t>
                                    </m:r>
                                  </m:sub>
                                </m:sSub>
                                <m:d>
                                  <m:dPr>
                                    <m:ctrlPr>
                                      <a:rPr lang="de-DE" sz="1800" b="0" i="1" smtClean="0">
                                        <a:effectLst/>
                                        <a:latin typeface="Cambria Math" panose="02040503050406030204" pitchFamily="18" charset="0"/>
                                      </a:rPr>
                                    </m:ctrlPr>
                                  </m:dPr>
                                  <m:e>
                                    <m:r>
                                      <a:rPr lang="de-DE" sz="1800" b="0" i="1" smtClean="0">
                                        <a:effectLst/>
                                        <a:latin typeface="Cambria Math" panose="02040503050406030204" pitchFamily="18" charset="0"/>
                                      </a:rPr>
                                      <m:t>𝑟</m:t>
                                    </m:r>
                                  </m:e>
                                </m:d>
                                <m:r>
                                  <a:rPr lang="de-DE" sz="1800">
                                    <a:effectLst/>
                                    <a:latin typeface="Cambria Math"/>
                                  </a:rPr>
                                  <m:t>=ħ</m:t>
                                </m:r>
                                <m:r>
                                  <a:rPr lang="de-DE" sz="1800" b="0" i="0" smtClean="0">
                                    <a:effectLst/>
                                    <a:latin typeface="Cambria Math" panose="02040503050406030204" pitchFamily="18" charset="0"/>
                                  </a:rPr>
                                  <m:t> </m:t>
                                </m:r>
                                <m:r>
                                  <m:rPr>
                                    <m:sty m:val="p"/>
                                  </m:rPr>
                                  <a:rPr lang="de-DE" sz="1800" i="0">
                                    <a:effectLst/>
                                    <a:latin typeface="Cambria Math"/>
                                  </a:rPr>
                                  <m:t>c</m:t>
                                </m:r>
                                <m:r>
                                  <a:rPr lang="de-DE" sz="1800" b="0" i="0" smtClean="0">
                                    <a:effectLst/>
                                    <a:latin typeface="Cambria Math" panose="02040503050406030204" pitchFamily="18" charset="0"/>
                                  </a:rPr>
                                  <m:t> </m:t>
                                </m:r>
                                <m:sSub>
                                  <m:sSubPr>
                                    <m:ctrlPr>
                                      <a:rPr lang="de-DE" sz="1800" i="1">
                                        <a:effectLst/>
                                        <a:latin typeface="Cambria Math" panose="02040503050406030204" pitchFamily="18" charset="0"/>
                                      </a:rPr>
                                    </m:ctrlPr>
                                  </m:sSubPr>
                                  <m:e>
                                    <m:r>
                                      <a:rPr lang="de-DE" sz="1800">
                                        <a:effectLst/>
                                        <a:latin typeface="Cambria Math"/>
                                      </a:rPr>
                                      <m:t>𝛼</m:t>
                                    </m:r>
                                  </m:e>
                                  <m:sub>
                                    <m:r>
                                      <m:rPr>
                                        <m:sty m:val="p"/>
                                      </m:rPr>
                                      <a:rPr lang="de-DE" sz="1800" i="0">
                                        <a:effectLst/>
                                        <a:latin typeface="Cambria Math"/>
                                      </a:rPr>
                                      <m:t>grav</m:t>
                                    </m:r>
                                  </m:sub>
                                </m:sSub>
                                <m:f>
                                  <m:fPr>
                                    <m:ctrlPr>
                                      <a:rPr lang="de-DE" sz="1800" i="1">
                                        <a:effectLst/>
                                        <a:latin typeface="Cambria Math" panose="02040503050406030204" pitchFamily="18" charset="0"/>
                                      </a:rPr>
                                    </m:ctrlPr>
                                  </m:fPr>
                                  <m:num>
                                    <m:r>
                                      <a:rPr lang="de-DE" sz="1800">
                                        <a:effectLst/>
                                        <a:latin typeface="Cambria Math"/>
                                      </a:rPr>
                                      <m:t>−</m:t>
                                    </m:r>
                                    <m:r>
                                      <m:rPr>
                                        <m:nor/>
                                      </m:rPr>
                                      <a:rPr lang="de-DE" sz="1800">
                                        <a:effectLst/>
                                        <a:latin typeface="Arial" panose="020B0604020202020204" pitchFamily="34" charset="0"/>
                                        <a:cs typeface="Arial" panose="020B0604020202020204" pitchFamily="34" charset="0"/>
                                      </a:rPr>
                                      <m:t>1</m:t>
                                    </m:r>
                                  </m:num>
                                  <m:den>
                                    <m:r>
                                      <a:rPr lang="de-DE" b="0" i="1" smtClean="0">
                                        <a:latin typeface="Cambria Math"/>
                                        <a:ea typeface="Cambria Math"/>
                                      </a:rPr>
                                      <m:t>𝑟</m:t>
                                    </m:r>
                                  </m:den>
                                </m:f>
                              </m:oMath>
                            </m:oMathPara>
                          </a14:m>
                          <a:endParaRPr lang="de-DE" sz="16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nSpc>
                              <a:spcPct val="115000"/>
                            </a:lnSpc>
                            <a:spcAft>
                              <a:spcPts val="0"/>
                            </a:spcAft>
                          </a:pPr>
                          <a:r>
                            <a:rPr lang="de-DE" sz="1800" dirty="0">
                              <a:effectLst/>
                              <a:latin typeface="Arial" panose="020B0604020202020204" pitchFamily="34" charset="0"/>
                              <a:cs typeface="Arial" panose="020B0604020202020204" pitchFamily="34" charset="0"/>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xmlns="" val="10001"/>
                      </a:ext>
                    </a:extLst>
                  </a:tr>
                  <a:tr h="0">
                    <a:tc>
                      <a:txBody>
                        <a:bodyPr/>
                        <a:lstStyle/>
                        <a:p>
                          <a:pPr>
                            <a:lnSpc>
                              <a:spcPct val="115000"/>
                            </a:lnSpc>
                            <a:spcAft>
                              <a:spcPts val="0"/>
                            </a:spcAft>
                          </a:pPr>
                          <a:r>
                            <a:rPr lang="de-DE" sz="1800" dirty="0">
                              <a:effectLst/>
                              <a:latin typeface="Arial" panose="020B0604020202020204" pitchFamily="34" charset="0"/>
                              <a:cs typeface="Arial" panose="020B0604020202020204" pitchFamily="34" charset="0"/>
                            </a:rPr>
                            <a:t>elektromagnetisch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i="1">
                                        <a:latin typeface="Cambria Math"/>
                                      </a:rPr>
                                      <m:t>𝐸</m:t>
                                    </m:r>
                                  </m:e>
                                  <m:sub>
                                    <m:r>
                                      <a:rPr lang="de-DE" i="1">
                                        <a:latin typeface="Cambria Math"/>
                                      </a:rPr>
                                      <m:t>𝑃𝑜𝑡</m:t>
                                    </m:r>
                                  </m:sub>
                                </m:sSub>
                                <m:d>
                                  <m:dPr>
                                    <m:ctrlPr>
                                      <a:rPr lang="de-DE" i="1">
                                        <a:latin typeface="Cambria Math" panose="02040503050406030204" pitchFamily="18" charset="0"/>
                                      </a:rPr>
                                    </m:ctrlPr>
                                  </m:dPr>
                                  <m:e>
                                    <m:r>
                                      <a:rPr lang="de-DE" i="1">
                                        <a:latin typeface="Cambria Math"/>
                                      </a:rPr>
                                      <m:t>𝑟</m:t>
                                    </m:r>
                                  </m:e>
                                </m:d>
                                <m:r>
                                  <a:rPr lang="de-DE" b="0" i="1" smtClean="0">
                                    <a:latin typeface="Cambria Math" panose="02040503050406030204" pitchFamily="18" charset="0"/>
                                  </a:rPr>
                                  <m:t>= </m:t>
                                </m:r>
                                <m:sSub>
                                  <m:sSubPr>
                                    <m:ctrlPr>
                                      <a:rPr lang="de-DE" sz="1800" i="1">
                                        <a:effectLst/>
                                        <a:latin typeface="Cambria Math" panose="02040503050406030204" pitchFamily="18" charset="0"/>
                                      </a:rPr>
                                    </m:ctrlPr>
                                  </m:sSubPr>
                                  <m:e>
                                    <m:r>
                                      <a:rPr lang="de-DE" sz="1800" smtClean="0">
                                        <a:effectLst/>
                                        <a:latin typeface="Cambria Math"/>
                                      </a:rPr>
                                      <m:t>ħ</m:t>
                                    </m:r>
                                    <m:r>
                                      <a:rPr lang="de-DE" sz="1800" b="0" i="0" smtClean="0">
                                        <a:effectLst/>
                                        <a:latin typeface="Cambria Math" panose="02040503050406030204" pitchFamily="18" charset="0"/>
                                      </a:rPr>
                                      <m:t> </m:t>
                                    </m:r>
                                    <m:r>
                                      <m:rPr>
                                        <m:sty m:val="p"/>
                                      </m:rPr>
                                      <a:rPr lang="de-DE" sz="1800" i="0">
                                        <a:effectLst/>
                                        <a:latin typeface="Cambria Math"/>
                                      </a:rPr>
                                      <m:t>c</m:t>
                                    </m:r>
                                    <m:r>
                                      <a:rPr lang="de-DE" sz="1800" b="0" i="0" smtClean="0">
                                        <a:effectLst/>
                                        <a:latin typeface="Cambria Math" panose="02040503050406030204" pitchFamily="18" charset="0"/>
                                      </a:rPr>
                                      <m:t> </m:t>
                                    </m:r>
                                    <m:r>
                                      <a:rPr lang="de-DE" sz="1800">
                                        <a:effectLst/>
                                        <a:latin typeface="Cambria Math"/>
                                      </a:rPr>
                                      <m:t>𝛼</m:t>
                                    </m:r>
                                  </m:e>
                                  <m:sub>
                                    <m:r>
                                      <a:rPr lang="de-DE" sz="1800">
                                        <a:effectLst/>
                                        <a:latin typeface="Cambria Math"/>
                                      </a:rPr>
                                      <m:t>𝑒𝑚</m:t>
                                    </m:r>
                                  </m:sub>
                                </m:sSub>
                                <m:f>
                                  <m:fPr>
                                    <m:ctrlPr>
                                      <a:rPr lang="de-DE" sz="1800" i="1">
                                        <a:effectLst/>
                                        <a:latin typeface="Cambria Math" panose="02040503050406030204" pitchFamily="18" charset="0"/>
                                      </a:rPr>
                                    </m:ctrlPr>
                                  </m:fPr>
                                  <m:num>
                                    <m:sSub>
                                      <m:sSubPr>
                                        <m:ctrlPr>
                                          <a:rPr lang="de-DE" sz="1800" i="1">
                                            <a:effectLst/>
                                            <a:latin typeface="Cambria Math" panose="02040503050406030204" pitchFamily="18" charset="0"/>
                                          </a:rPr>
                                        </m:ctrlPr>
                                      </m:sSubPr>
                                      <m:e>
                                        <m:r>
                                          <a:rPr lang="de-DE" sz="1800" b="0" i="1" smtClean="0">
                                            <a:effectLst/>
                                            <a:latin typeface="Cambria Math" panose="02040503050406030204" pitchFamily="18" charset="0"/>
                                          </a:rPr>
                                          <m:t>𝑍</m:t>
                                        </m:r>
                                      </m:e>
                                      <m:sub>
                                        <m:r>
                                          <a:rPr lang="de-DE" sz="1800">
                                            <a:effectLst/>
                                            <a:latin typeface="Cambria Math"/>
                                          </a:rPr>
                                          <m:t>1</m:t>
                                        </m:r>
                                      </m:sub>
                                    </m:sSub>
                                    <m:sSub>
                                      <m:sSubPr>
                                        <m:ctrlPr>
                                          <a:rPr lang="de-DE" sz="1800" i="1">
                                            <a:effectLst/>
                                            <a:latin typeface="Cambria Math" panose="02040503050406030204" pitchFamily="18" charset="0"/>
                                          </a:rPr>
                                        </m:ctrlPr>
                                      </m:sSubPr>
                                      <m:e>
                                        <m:r>
                                          <a:rPr lang="de-DE" sz="1800" b="0" i="1" smtClean="0">
                                            <a:effectLst/>
                                            <a:latin typeface="Cambria Math" panose="02040503050406030204" pitchFamily="18" charset="0"/>
                                          </a:rPr>
                                          <m:t>𝑍</m:t>
                                        </m:r>
                                      </m:e>
                                      <m:sub>
                                        <m:r>
                                          <a:rPr lang="de-DE" sz="1800">
                                            <a:effectLst/>
                                            <a:latin typeface="Cambria Math"/>
                                          </a:rPr>
                                          <m:t>2</m:t>
                                        </m:r>
                                      </m:sub>
                                    </m:sSub>
                                  </m:num>
                                  <m:den>
                                    <m:r>
                                      <a:rPr lang="de-DE" b="0" i="1" smtClean="0">
                                        <a:latin typeface="Cambria Math"/>
                                        <a:ea typeface="Cambria Math"/>
                                      </a:rPr>
                                      <m:t>𝑟</m:t>
                                    </m:r>
                                  </m:den>
                                </m:f>
                              </m:oMath>
                            </m:oMathPara>
                          </a14:m>
                          <a:endParaRPr lang="de-DE" sz="16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nSpc>
                              <a:spcPct val="115000"/>
                            </a:lnSpc>
                            <a:spcAft>
                              <a:spcPts val="0"/>
                            </a:spcAft>
                          </a:pPr>
                          <a:r>
                            <a:rPr lang="de-DE" sz="1800" dirty="0">
                              <a:effectLst/>
                              <a:latin typeface="Arial" panose="020B0604020202020204" pitchFamily="34" charset="0"/>
                              <a:cs typeface="Arial" panose="020B0604020202020204" pitchFamily="34" charset="0"/>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xmlns="" val="10002"/>
                      </a:ext>
                    </a:extLst>
                  </a:tr>
                  <a:tr h="448759">
                    <a:tc>
                      <a:txBody>
                        <a:bodyPr/>
                        <a:lstStyle/>
                        <a:p>
                          <a:pPr>
                            <a:lnSpc>
                              <a:spcPct val="115000"/>
                            </a:lnSpc>
                            <a:spcAft>
                              <a:spcPts val="0"/>
                            </a:spcAft>
                          </a:pPr>
                          <a:r>
                            <a:rPr lang="de-DE" sz="1800" dirty="0">
                              <a:effectLst/>
                              <a:latin typeface="Arial" panose="020B0604020202020204" pitchFamily="34" charset="0"/>
                              <a:cs typeface="Arial" panose="020B0604020202020204" pitchFamily="34" charset="0"/>
                            </a:rPr>
                            <a:t>stark</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
                                  <m:sSubPr>
                                    <m:ctrlPr>
                                      <a:rPr lang="de-DE" i="1" smtClean="0">
                                        <a:latin typeface="Cambria Math" panose="02040503050406030204" pitchFamily="18" charset="0"/>
                                      </a:rPr>
                                    </m:ctrlPr>
                                  </m:sSubPr>
                                  <m:e>
                                    <m:r>
                                      <a:rPr lang="de-DE" i="1">
                                        <a:latin typeface="Cambria Math"/>
                                      </a:rPr>
                                      <m:t>𝐸</m:t>
                                    </m:r>
                                  </m:e>
                                  <m:sub>
                                    <m:r>
                                      <a:rPr lang="de-DE" i="1">
                                        <a:latin typeface="Cambria Math"/>
                                      </a:rPr>
                                      <m:t>𝑃𝑜𝑡</m:t>
                                    </m:r>
                                  </m:sub>
                                </m:sSub>
                                <m:d>
                                  <m:dPr>
                                    <m:ctrlPr>
                                      <a:rPr lang="de-DE" i="1">
                                        <a:latin typeface="Cambria Math" panose="02040503050406030204" pitchFamily="18" charset="0"/>
                                      </a:rPr>
                                    </m:ctrlPr>
                                  </m:dPr>
                                  <m:e>
                                    <m:r>
                                      <a:rPr lang="de-DE" i="1">
                                        <a:latin typeface="Cambria Math"/>
                                      </a:rPr>
                                      <m:t>𝑟</m:t>
                                    </m:r>
                                  </m:e>
                                </m:d>
                                <m:r>
                                  <a:rPr lang="de-DE" i="1">
                                    <a:latin typeface="Cambria Math"/>
                                  </a:rPr>
                                  <m:t>=</m:t>
                                </m:r>
                                <m:r>
                                  <a:rPr lang="de-DE" i="0">
                                    <a:latin typeface="Cambria Math"/>
                                  </a:rPr>
                                  <m:t>ℏ</m:t>
                                </m:r>
                                <m:r>
                                  <a:rPr lang="de-DE" b="0" i="0" smtClean="0">
                                    <a:latin typeface="Cambria Math" panose="02040503050406030204" pitchFamily="18" charset="0"/>
                                  </a:rPr>
                                  <m:t> </m:t>
                                </m:r>
                                <m:r>
                                  <m:rPr>
                                    <m:sty m:val="p"/>
                                  </m:rPr>
                                  <a:rPr lang="de-DE" i="0">
                                    <a:latin typeface="Cambria Math"/>
                                    <a:ea typeface="Cambria Math"/>
                                  </a:rPr>
                                  <m:t>c</m:t>
                                </m:r>
                                <m:r>
                                  <a:rPr lang="de-DE" b="0" i="1" smtClean="0">
                                    <a:latin typeface="Cambria Math" panose="02040503050406030204" pitchFamily="18" charset="0"/>
                                    <a:ea typeface="Cambria Math"/>
                                  </a:rPr>
                                  <m:t> </m:t>
                                </m:r>
                                <m:sSub>
                                  <m:sSubPr>
                                    <m:ctrlPr>
                                      <a:rPr lang="de-DE" i="1">
                                        <a:latin typeface="Cambria Math" panose="02040503050406030204" pitchFamily="18" charset="0"/>
                                        <a:ea typeface="Cambria Math"/>
                                      </a:rPr>
                                    </m:ctrlPr>
                                  </m:sSubPr>
                                  <m:e>
                                    <m:r>
                                      <a:rPr lang="de-DE" i="1">
                                        <a:latin typeface="Cambria Math"/>
                                        <a:ea typeface="Cambria Math"/>
                                      </a:rPr>
                                      <m:t>𝛼</m:t>
                                    </m:r>
                                  </m:e>
                                  <m:sub>
                                    <m:r>
                                      <a:rPr lang="de-DE" i="1">
                                        <a:latin typeface="Cambria Math"/>
                                        <a:ea typeface="Cambria Math"/>
                                      </a:rPr>
                                      <m:t>𝑠</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acc>
                                          <m:accPr>
                                            <m:chr m:val="⃗"/>
                                            <m:ctrlPr>
                                              <a:rPr lang="de-DE" i="1">
                                                <a:latin typeface="Cambria Math" panose="02040503050406030204" pitchFamily="18" charset="0"/>
                                                <a:ea typeface="Cambria Math"/>
                                              </a:rPr>
                                            </m:ctrlPr>
                                          </m:accPr>
                                          <m:e>
                                            <m:r>
                                              <a:rPr lang="de-DE" b="0" i="1">
                                                <a:latin typeface="Cambria Math"/>
                                                <a:ea typeface="Cambria Math"/>
                                              </a:rPr>
                                              <m:t>𝐶</m:t>
                                            </m:r>
                                          </m:e>
                                        </m:acc>
                                      </m:e>
                                      <m:sub>
                                        <m:r>
                                          <a:rPr lang="de-DE" b="0" i="1">
                                            <a:latin typeface="Cambria Math"/>
                                            <a:ea typeface="Cambria Math"/>
                                          </a:rPr>
                                          <m:t>1</m:t>
                                        </m:r>
                                      </m:sub>
                                    </m:sSub>
                                    <m:sSub>
                                      <m:sSubPr>
                                        <m:ctrlPr>
                                          <a:rPr lang="de-DE" i="1">
                                            <a:latin typeface="Cambria Math" panose="02040503050406030204" pitchFamily="18" charset="0"/>
                                            <a:ea typeface="Cambria Math"/>
                                          </a:rPr>
                                        </m:ctrlPr>
                                      </m:sSubPr>
                                      <m:e>
                                        <m:r>
                                          <a:rPr lang="de-DE" b="0" i="1">
                                            <a:latin typeface="Cambria Math"/>
                                            <a:ea typeface="Cambria Math"/>
                                          </a:rPr>
                                          <m:t> </m:t>
                                        </m:r>
                                        <m:acc>
                                          <m:accPr>
                                            <m:chr m:val="⃗"/>
                                            <m:ctrlPr>
                                              <a:rPr lang="de-DE" i="1">
                                                <a:latin typeface="Cambria Math" panose="02040503050406030204" pitchFamily="18" charset="0"/>
                                                <a:ea typeface="Cambria Math"/>
                                              </a:rPr>
                                            </m:ctrlPr>
                                          </m:accPr>
                                          <m:e>
                                            <m:r>
                                              <a:rPr lang="de-DE" b="0" i="1">
                                                <a:latin typeface="Cambria Math"/>
                                                <a:ea typeface="Cambria Math"/>
                                              </a:rPr>
                                              <m:t>𝐶</m:t>
                                            </m:r>
                                          </m:e>
                                        </m:acc>
                                      </m:e>
                                      <m:sub>
                                        <m:r>
                                          <a:rPr lang="de-DE" b="0" i="1">
                                            <a:latin typeface="Cambria Math"/>
                                            <a:ea typeface="Cambria Math"/>
                                          </a:rPr>
                                          <m:t>2</m:t>
                                        </m:r>
                                      </m:sub>
                                    </m:sSub>
                                  </m:num>
                                  <m:den>
                                    <m:r>
                                      <a:rPr lang="de-DE" b="0" i="1">
                                        <a:latin typeface="Cambria Math"/>
                                        <a:ea typeface="Cambria Math"/>
                                      </a:rPr>
                                      <m:t>𝑟</m:t>
                                    </m:r>
                                  </m:den>
                                </m:f>
                                <m:r>
                                  <a:rPr lang="de-DE" b="0" i="1" smtClean="0">
                                    <a:solidFill>
                                      <a:srgbClr val="CDC301"/>
                                    </a:solidFill>
                                    <a:latin typeface="Cambria Math"/>
                                    <a:ea typeface="Cambria Math"/>
                                  </a:rPr>
                                  <m:t>+</m:t>
                                </m:r>
                                <m:r>
                                  <a:rPr lang="de-DE" b="0" i="1" smtClean="0">
                                    <a:solidFill>
                                      <a:srgbClr val="CDC301"/>
                                    </a:solidFill>
                                    <a:latin typeface="Cambria Math"/>
                                    <a:ea typeface="Cambria Math"/>
                                  </a:rPr>
                                  <m:t>𝑘𝑟</m:t>
                                </m:r>
                              </m:oMath>
                            </m:oMathPara>
                          </a14:m>
                          <a:endParaRPr lang="de-DE" b="0" dirty="0">
                            <a:solidFill>
                              <a:srgbClr val="CDC301"/>
                            </a:solidFill>
                            <a:ea typeface="Cambria Math"/>
                          </a:endParaRPr>
                        </a:p>
                      </a:txBody>
                      <a:tcPr marL="68580" marR="68580" marT="0" marB="0" anchor="ctr"/>
                    </a:tc>
                    <a:tc>
                      <a:txBody>
                        <a:bodyPr/>
                        <a:lstStyle/>
                        <a:p>
                          <a:pPr>
                            <a:lnSpc>
                              <a:spcPct val="115000"/>
                            </a:lnSpc>
                            <a:spcAft>
                              <a:spcPts val="0"/>
                            </a:spcAft>
                          </a:pPr>
                          <a14:m>
                            <m:oMath xmlns:m="http://schemas.openxmlformats.org/officeDocument/2006/math">
                              <m:sSup>
                                <m:sSupPr>
                                  <m:ctrlPr>
                                    <a:rPr lang="de-DE" sz="1800" i="1">
                                      <a:effectLst/>
                                      <a:latin typeface="Cambria Math" panose="02040503050406030204" pitchFamily="18" charset="0"/>
                                    </a:rPr>
                                  </m:ctrlPr>
                                </m:sSupPr>
                                <m:e>
                                  <m:r>
                                    <m:rPr>
                                      <m:nor/>
                                    </m:rPr>
                                    <a:rPr lang="de-DE" sz="1800" b="0" i="0" smtClean="0">
                                      <a:effectLst/>
                                      <a:latin typeface="Cambria Math" panose="02040503050406030204" pitchFamily="18" charset="0"/>
                                    </a:rPr>
                                    <m:t>5</m:t>
                                  </m:r>
                                  <m:r>
                                    <m:rPr>
                                      <m:nor/>
                                    </m:rPr>
                                    <a:rPr lang="de-DE" sz="1800">
                                      <a:effectLst/>
                                      <a:latin typeface="Arial" panose="020B0604020202020204" pitchFamily="34" charset="0"/>
                                      <a:cs typeface="Arial" panose="020B0604020202020204" pitchFamily="34" charset="0"/>
                                    </a:rPr>
                                    <m:t>∙10</m:t>
                                  </m:r>
                                </m:e>
                                <m:sup>
                                  <m:r>
                                    <m:rPr>
                                      <m:nor/>
                                    </m:rPr>
                                    <a:rPr lang="de-DE" sz="1800">
                                      <a:effectLst/>
                                      <a:latin typeface="Arial" panose="020B0604020202020204" pitchFamily="34" charset="0"/>
                                      <a:cs typeface="Arial" panose="020B0604020202020204" pitchFamily="34" charset="0"/>
                                    </a:rPr>
                                    <m:t>−15</m:t>
                                  </m:r>
                                </m:sup>
                              </m:sSup>
                            </m:oMath>
                          </a14:m>
                          <a:r>
                            <a:rPr lang="de-DE" sz="1800" dirty="0">
                              <a:effectLst/>
                              <a:latin typeface="Arial" panose="020B0604020202020204" pitchFamily="34" charset="0"/>
                              <a:cs typeface="Arial" panose="020B0604020202020204" pitchFamily="34" charset="0"/>
                            </a:rPr>
                            <a:t>m</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xmlns="" val="10003"/>
                      </a:ext>
                    </a:extLst>
                  </a:tr>
                  <a:tr h="0">
                    <a:tc>
                      <a:txBody>
                        <a:bodyPr/>
                        <a:lstStyle/>
                        <a:p>
                          <a:pPr>
                            <a:lnSpc>
                              <a:spcPct val="115000"/>
                            </a:lnSpc>
                            <a:spcAft>
                              <a:spcPts val="0"/>
                            </a:spcAft>
                          </a:pPr>
                          <a:r>
                            <a:rPr lang="de-DE" sz="1800" dirty="0">
                              <a:effectLst/>
                              <a:latin typeface="Arial" panose="020B0604020202020204" pitchFamily="34" charset="0"/>
                              <a:cs typeface="Arial" panose="020B0604020202020204" pitchFamily="34" charset="0"/>
                            </a:rPr>
                            <a:t>schwach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i="1">
                                        <a:latin typeface="Cambria Math"/>
                                      </a:rPr>
                                      <m:t>𝐸</m:t>
                                    </m:r>
                                  </m:e>
                                  <m:sub>
                                    <m:r>
                                      <a:rPr lang="de-DE" i="1">
                                        <a:latin typeface="Cambria Math"/>
                                      </a:rPr>
                                      <m:t>𝑃𝑜𝑡</m:t>
                                    </m:r>
                                  </m:sub>
                                </m:sSub>
                                <m:d>
                                  <m:dPr>
                                    <m:ctrlPr>
                                      <a:rPr lang="de-DE" i="1">
                                        <a:latin typeface="Cambria Math" panose="02040503050406030204" pitchFamily="18" charset="0"/>
                                      </a:rPr>
                                    </m:ctrlPr>
                                  </m:dPr>
                                  <m:e>
                                    <m:r>
                                      <a:rPr lang="de-DE" i="1">
                                        <a:latin typeface="Cambria Math"/>
                                      </a:rPr>
                                      <m:t>𝑟</m:t>
                                    </m:r>
                                  </m:e>
                                </m:d>
                                <m:r>
                                  <a:rPr lang="de-DE" i="1">
                                    <a:latin typeface="Cambria Math"/>
                                  </a:rPr>
                                  <m:t>=</m:t>
                                </m:r>
                                <m:r>
                                  <a:rPr lang="de-DE" i="0">
                                    <a:latin typeface="Cambria Math"/>
                                  </a:rPr>
                                  <m:t>ℏ</m:t>
                                </m:r>
                                <m:r>
                                  <a:rPr lang="de-DE" b="0" i="0" smtClean="0">
                                    <a:latin typeface="Cambria Math" panose="02040503050406030204" pitchFamily="18" charset="0"/>
                                  </a:rPr>
                                  <m:t> </m:t>
                                </m:r>
                                <m:r>
                                  <m:rPr>
                                    <m:sty m:val="p"/>
                                  </m:rPr>
                                  <a:rPr lang="de-DE" i="0">
                                    <a:latin typeface="Cambria Math"/>
                                    <a:ea typeface="Cambria Math"/>
                                  </a:rPr>
                                  <m:t>c</m:t>
                                </m:r>
                                <m:r>
                                  <a:rPr lang="de-DE" b="0" i="1" smtClean="0">
                                    <a:latin typeface="Cambria Math" panose="02040503050406030204" pitchFamily="18" charset="0"/>
                                    <a:ea typeface="Cambria Math"/>
                                  </a:rPr>
                                  <m:t> </m:t>
                                </m:r>
                                <m:sSub>
                                  <m:sSubPr>
                                    <m:ctrlPr>
                                      <a:rPr lang="de-DE" i="1">
                                        <a:latin typeface="Cambria Math" panose="02040503050406030204" pitchFamily="18" charset="0"/>
                                        <a:ea typeface="Cambria Math"/>
                                      </a:rPr>
                                    </m:ctrlPr>
                                  </m:sSubPr>
                                  <m:e>
                                    <m:r>
                                      <a:rPr lang="de-DE" i="1">
                                        <a:latin typeface="Cambria Math"/>
                                        <a:ea typeface="Cambria Math"/>
                                      </a:rPr>
                                      <m:t>𝛼</m:t>
                                    </m:r>
                                  </m:e>
                                  <m:sub>
                                    <m:r>
                                      <a:rPr lang="de-DE" i="1">
                                        <a:latin typeface="Cambria Math"/>
                                        <a:ea typeface="Cambria Math"/>
                                      </a:rPr>
                                      <m:t>𝑤</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r>
                                          <a:rPr lang="de-DE" i="1">
                                            <a:latin typeface="Cambria Math"/>
                                            <a:ea typeface="Cambria Math"/>
                                          </a:rPr>
                                          <m:t>𝐼</m:t>
                                        </m:r>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𝐼</m:t>
                                        </m:r>
                                      </m:e>
                                      <m:sub>
                                        <m:r>
                                          <a:rPr lang="de-DE" i="1">
                                            <a:latin typeface="Cambria Math"/>
                                            <a:ea typeface="Cambria Math"/>
                                          </a:rPr>
                                          <m:t>2</m:t>
                                        </m:r>
                                      </m:sub>
                                    </m:sSub>
                                  </m:num>
                                  <m:den>
                                    <m:r>
                                      <a:rPr lang="de-DE" i="1">
                                        <a:latin typeface="Cambria Math"/>
                                        <a:ea typeface="Cambria Math"/>
                                      </a:rPr>
                                      <m:t>𝑟</m:t>
                                    </m:r>
                                  </m:den>
                                </m:f>
                                <m:r>
                                  <a:rPr lang="de-DE" b="0" i="1" smtClean="0">
                                    <a:latin typeface="Cambria Math" panose="02040503050406030204" pitchFamily="18" charset="0"/>
                                    <a:ea typeface="Cambria Math"/>
                                  </a:rPr>
                                  <m:t> </m:t>
                                </m:r>
                                <m:r>
                                  <a:rPr lang="de-DE" b="0" i="1" smtClean="0">
                                    <a:solidFill>
                                      <a:srgbClr val="CDC301"/>
                                    </a:solidFill>
                                    <a:latin typeface="Cambria Math" panose="02040503050406030204" pitchFamily="18" charset="0"/>
                                    <a:ea typeface="Cambria Math"/>
                                  </a:rPr>
                                  <m:t>∙</m:t>
                                </m:r>
                                <m:sSup>
                                  <m:sSupPr>
                                    <m:ctrlPr>
                                      <a:rPr lang="de-DE" i="1" smtClean="0">
                                        <a:solidFill>
                                          <a:srgbClr val="CDC301"/>
                                        </a:solidFill>
                                        <a:latin typeface="Cambria Math" panose="02040503050406030204" pitchFamily="18" charset="0"/>
                                        <a:ea typeface="Cambria Math"/>
                                      </a:rPr>
                                    </m:ctrlPr>
                                  </m:sSupPr>
                                  <m:e>
                                    <m:r>
                                      <a:rPr lang="de-DE" i="1">
                                        <a:solidFill>
                                          <a:srgbClr val="CDC301"/>
                                        </a:solidFill>
                                        <a:latin typeface="Cambria Math"/>
                                        <a:ea typeface="Cambria Math"/>
                                      </a:rPr>
                                      <m:t>𝑒</m:t>
                                    </m:r>
                                  </m:e>
                                  <m:sup>
                                    <m:f>
                                      <m:fPr>
                                        <m:ctrlPr>
                                          <a:rPr lang="de-DE" i="1">
                                            <a:solidFill>
                                              <a:srgbClr val="CDC301"/>
                                            </a:solidFill>
                                            <a:latin typeface="Cambria Math" panose="02040503050406030204" pitchFamily="18" charset="0"/>
                                            <a:ea typeface="Cambria Math"/>
                                          </a:rPr>
                                        </m:ctrlPr>
                                      </m:fPr>
                                      <m:num>
                                        <m:r>
                                          <a:rPr lang="de-DE" i="1">
                                            <a:solidFill>
                                              <a:srgbClr val="CDC301"/>
                                            </a:solidFill>
                                            <a:latin typeface="Cambria Math"/>
                                            <a:ea typeface="Cambria Math"/>
                                          </a:rPr>
                                          <m:t>−</m:t>
                                        </m:r>
                                        <m:r>
                                          <a:rPr lang="de-DE" i="1">
                                            <a:solidFill>
                                              <a:srgbClr val="CDC301"/>
                                            </a:solidFill>
                                            <a:latin typeface="Cambria Math"/>
                                            <a:ea typeface="Cambria Math"/>
                                          </a:rPr>
                                          <m:t>𝑟</m:t>
                                        </m:r>
                                      </m:num>
                                      <m:den>
                                        <m:sSub>
                                          <m:sSubPr>
                                            <m:ctrlPr>
                                              <a:rPr lang="de-DE" i="1">
                                                <a:solidFill>
                                                  <a:srgbClr val="CDC301"/>
                                                </a:solidFill>
                                                <a:latin typeface="Cambria Math" panose="02040503050406030204" pitchFamily="18" charset="0"/>
                                                <a:ea typeface="Cambria Math"/>
                                              </a:rPr>
                                            </m:ctrlPr>
                                          </m:sSubPr>
                                          <m:e>
                                            <m:r>
                                              <a:rPr lang="de-DE" i="1">
                                                <a:solidFill>
                                                  <a:srgbClr val="CDC301"/>
                                                </a:solidFill>
                                                <a:latin typeface="Cambria Math"/>
                                                <a:ea typeface="Cambria Math"/>
                                              </a:rPr>
                                              <m:t>𝜆</m:t>
                                            </m:r>
                                          </m:e>
                                          <m:sub>
                                            <m:r>
                                              <m:rPr>
                                                <m:sty m:val="p"/>
                                              </m:rPr>
                                              <a:rPr lang="de-DE" i="0">
                                                <a:solidFill>
                                                  <a:srgbClr val="CDC301"/>
                                                </a:solidFill>
                                                <a:latin typeface="Cambria Math"/>
                                                <a:ea typeface="Cambria Math"/>
                                              </a:rPr>
                                              <m:t>w</m:t>
                                            </m:r>
                                          </m:sub>
                                        </m:sSub>
                                      </m:den>
                                    </m:f>
                                  </m:sup>
                                </m:sSup>
                              </m:oMath>
                            </m:oMathPara>
                          </a14:m>
                          <a:endParaRPr lang="de-DE" sz="1800" dirty="0">
                            <a:solidFill>
                              <a:srgbClr val="CDC301"/>
                            </a:solidFill>
                            <a:latin typeface="Arial" panose="020B0604020202020204" pitchFamily="34" charset="0"/>
                            <a:cs typeface="Arial" panose="020B0604020202020204" pitchFamily="34" charset="0"/>
                          </a:endParaRPr>
                        </a:p>
                      </a:txBody>
                      <a:tcPr marL="68580" marR="68580" marT="0" marB="0" anchor="ctr"/>
                    </a:tc>
                    <a:tc>
                      <a:txBody>
                        <a:bodyPr/>
                        <a:lstStyle/>
                        <a:p>
                          <a:pPr>
                            <a:lnSpc>
                              <a:spcPct val="115000"/>
                            </a:lnSpc>
                            <a:spcAft>
                              <a:spcPts val="0"/>
                            </a:spcAft>
                          </a:pPr>
                          <a14:m>
                            <m:oMath xmlns:m="http://schemas.openxmlformats.org/officeDocument/2006/math">
                              <m:r>
                                <m:rPr>
                                  <m:nor/>
                                </m:rPr>
                                <a:rPr lang="de-DE" sz="1800">
                                  <a:effectLst/>
                                  <a:latin typeface="Arial" panose="020B0604020202020204" pitchFamily="34" charset="0"/>
                                  <a:cs typeface="Arial" panose="020B0604020202020204" pitchFamily="34" charset="0"/>
                                </a:rPr>
                                <m:t>2∙</m:t>
                              </m:r>
                              <m:sSup>
                                <m:sSupPr>
                                  <m:ctrlPr>
                                    <a:rPr lang="de-DE" sz="1800" i="1">
                                      <a:effectLst/>
                                      <a:latin typeface="Cambria Math" panose="02040503050406030204" pitchFamily="18" charset="0"/>
                                    </a:rPr>
                                  </m:ctrlPr>
                                </m:sSupPr>
                                <m:e>
                                  <m:r>
                                    <m:rPr>
                                      <m:nor/>
                                    </m:rPr>
                                    <a:rPr lang="de-DE" sz="1800">
                                      <a:effectLst/>
                                      <a:latin typeface="Arial" panose="020B0604020202020204" pitchFamily="34" charset="0"/>
                                      <a:cs typeface="Arial" panose="020B0604020202020204" pitchFamily="34" charset="0"/>
                                    </a:rPr>
                                    <m:t>10</m:t>
                                  </m:r>
                                </m:e>
                                <m:sup>
                                  <m:r>
                                    <m:rPr>
                                      <m:nor/>
                                    </m:rPr>
                                    <a:rPr lang="de-DE" sz="1800">
                                      <a:effectLst/>
                                      <a:latin typeface="Arial" panose="020B0604020202020204" pitchFamily="34" charset="0"/>
                                      <a:cs typeface="Arial" panose="020B0604020202020204" pitchFamily="34" charset="0"/>
                                    </a:rPr>
                                    <m:t>−18</m:t>
                                  </m:r>
                                </m:sup>
                              </m:sSup>
                            </m:oMath>
                          </a14:m>
                          <a:r>
                            <a:rPr lang="de-DE" sz="1800" dirty="0">
                              <a:effectLst/>
                              <a:latin typeface="Arial" panose="020B0604020202020204" pitchFamily="34" charset="0"/>
                              <a:cs typeface="Arial" panose="020B0604020202020204" pitchFamily="34" charset="0"/>
                            </a:rPr>
                            <a:t>m</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xmlns="" val="10004"/>
                      </a:ext>
                    </a:extLst>
                  </a:tr>
                </a:tbl>
              </a:graphicData>
            </a:graphic>
          </p:graphicFrame>
        </mc:Choice>
        <mc:Fallback xmlns="">
          <p:graphicFrame>
            <p:nvGraphicFramePr>
              <p:cNvPr id="20" name="Tabelle 19"/>
              <p:cNvGraphicFramePr>
                <a:graphicFrameLocks noGrp="1"/>
              </p:cNvGraphicFramePr>
              <p:nvPr>
                <p:extLst>
                  <p:ext uri="{D42A27DB-BD31-4B8C-83A1-F6EECF244321}">
                    <p14:modId xmlns:p14="http://schemas.microsoft.com/office/powerpoint/2010/main" val="4088030241"/>
                  </p:ext>
                </p:extLst>
              </p:nvPr>
            </p:nvGraphicFramePr>
            <p:xfrm>
              <a:off x="843024" y="2827069"/>
              <a:ext cx="8121463" cy="2855377"/>
            </p:xfrm>
            <a:graphic>
              <a:graphicData uri="http://schemas.openxmlformats.org/drawingml/2006/table">
                <a:tbl>
                  <a:tblPr firstRow="1" firstCol="1" bandRow="1">
                    <a:tableStyleId>{5C22544A-7EE6-4342-B048-85BDC9FD1C3A}</a:tableStyleId>
                  </a:tblPr>
                  <a:tblGrid>
                    <a:gridCol w="2397936">
                      <a:extLst>
                        <a:ext uri="{9D8B030D-6E8A-4147-A177-3AD203B41FA5}">
                          <a16:colId xmlns:a16="http://schemas.microsoft.com/office/drawing/2014/main" val="20000"/>
                        </a:ext>
                      </a:extLst>
                    </a:gridCol>
                    <a:gridCol w="3779312">
                      <a:extLst>
                        <a:ext uri="{9D8B030D-6E8A-4147-A177-3AD203B41FA5}">
                          <a16:colId xmlns:a16="http://schemas.microsoft.com/office/drawing/2014/main" val="20001"/>
                        </a:ext>
                      </a:extLst>
                    </a:gridCol>
                    <a:gridCol w="1944215">
                      <a:extLst>
                        <a:ext uri="{9D8B030D-6E8A-4147-A177-3AD203B41FA5}">
                          <a16:colId xmlns:a16="http://schemas.microsoft.com/office/drawing/2014/main" val="20002"/>
                        </a:ext>
                      </a:extLst>
                    </a:gridCol>
                  </a:tblGrid>
                  <a:tr h="398942">
                    <a:tc>
                      <a:txBody>
                        <a:bodyPr/>
                        <a:lstStyle/>
                        <a:p>
                          <a:pPr>
                            <a:lnSpc>
                              <a:spcPct val="115000"/>
                            </a:lnSpc>
                            <a:spcAft>
                              <a:spcPts val="0"/>
                            </a:spcAft>
                          </a:pPr>
                          <a:r>
                            <a:rPr lang="de-DE" sz="2000" dirty="0">
                              <a:effectLst/>
                              <a:latin typeface="Arial" panose="020B0604020202020204" pitchFamily="34" charset="0"/>
                              <a:cs typeface="Arial" panose="020B0604020202020204" pitchFamily="34" charset="0"/>
                            </a:rPr>
                            <a:t>Wechselwirkung</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pPr algn="ctr">
                            <a:lnSpc>
                              <a:spcPct val="115000"/>
                            </a:lnSpc>
                            <a:spcAft>
                              <a:spcPts val="0"/>
                            </a:spcAft>
                          </a:pPr>
                          <a:r>
                            <a:rPr lang="de-DE" sz="2000" dirty="0" smtClean="0">
                              <a:effectLst/>
                              <a:latin typeface="Arial" panose="020B0604020202020204" pitchFamily="34" charset="0"/>
                              <a:cs typeface="Arial" panose="020B0604020202020204" pitchFamily="34" charset="0"/>
                            </a:rPr>
                            <a:t>Potenzielle</a:t>
                          </a:r>
                          <a:r>
                            <a:rPr lang="de-DE" sz="2000" baseline="0" dirty="0" smtClean="0">
                              <a:effectLst/>
                              <a:latin typeface="Arial" panose="020B0604020202020204" pitchFamily="34" charset="0"/>
                              <a:cs typeface="Arial" panose="020B0604020202020204" pitchFamily="34" charset="0"/>
                            </a:rPr>
                            <a:t> Energie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r>
                            <a:rPr lang="de-DE" sz="2000" dirty="0">
                              <a:effectLst/>
                              <a:latin typeface="Arial" panose="020B0604020202020204" pitchFamily="34" charset="0"/>
                              <a:cs typeface="Arial" panose="020B0604020202020204" pitchFamily="34" charset="0"/>
                            </a:rPr>
                            <a:t>Reichweite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extLst>
                      <a:ext uri="{0D108BD9-81ED-4DB2-BD59-A6C34878D82A}">
                        <a16:rowId xmlns:a16="http://schemas.microsoft.com/office/drawing/2014/main" val="10000"/>
                      </a:ext>
                    </a:extLst>
                  </a:tr>
                  <a:tr h="602298">
                    <a:tc>
                      <a:txBody>
                        <a:bodyPr/>
                        <a:lstStyle/>
                        <a:p>
                          <a:pPr>
                            <a:lnSpc>
                              <a:spcPct val="115000"/>
                            </a:lnSpc>
                            <a:spcAft>
                              <a:spcPts val="0"/>
                            </a:spcAft>
                          </a:pPr>
                          <a:r>
                            <a:rPr lang="de-DE" sz="1800" dirty="0">
                              <a:effectLst/>
                              <a:latin typeface="Arial" panose="020B0604020202020204" pitchFamily="34" charset="0"/>
                              <a:cs typeface="Arial" panose="020B0604020202020204" pitchFamily="34" charset="0"/>
                            </a:rPr>
                            <a:t>gravitativ</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a:blip r:embed="rId3"/>
                          <a:stretch>
                            <a:fillRect l="-63710" t="-71717" r="-52097" b="-310101"/>
                          </a:stretch>
                        </a:blipFill>
                      </a:tcPr>
                    </a:tc>
                    <a:tc>
                      <a:txBody>
                        <a:bodyPr/>
                        <a:lstStyle/>
                        <a:p>
                          <a:pPr>
                            <a:lnSpc>
                              <a:spcPct val="115000"/>
                            </a:lnSpc>
                            <a:spcAft>
                              <a:spcPts val="0"/>
                            </a:spcAft>
                          </a:pPr>
                          <a:r>
                            <a:rPr lang="de-DE" sz="1800" dirty="0">
                              <a:effectLst/>
                              <a:latin typeface="Arial" panose="020B0604020202020204" pitchFamily="34" charset="0"/>
                              <a:cs typeface="Arial" panose="020B0604020202020204" pitchFamily="34" charset="0"/>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588518">
                    <a:tc>
                      <a:txBody>
                        <a:bodyPr/>
                        <a:lstStyle/>
                        <a:p>
                          <a:pPr>
                            <a:lnSpc>
                              <a:spcPct val="115000"/>
                            </a:lnSpc>
                            <a:spcAft>
                              <a:spcPts val="0"/>
                            </a:spcAft>
                          </a:pPr>
                          <a:r>
                            <a:rPr lang="de-DE" sz="1800" dirty="0">
                              <a:effectLst/>
                              <a:latin typeface="Arial" panose="020B0604020202020204" pitchFamily="34" charset="0"/>
                              <a:cs typeface="Arial" panose="020B0604020202020204" pitchFamily="34" charset="0"/>
                            </a:rPr>
                            <a:t>elektromagnetisch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a:blip r:embed="rId3"/>
                          <a:stretch>
                            <a:fillRect l="-63710" t="-175258" r="-52097" b="-216495"/>
                          </a:stretch>
                        </a:blipFill>
                      </a:tcPr>
                    </a:tc>
                    <a:tc>
                      <a:txBody>
                        <a:bodyPr/>
                        <a:lstStyle/>
                        <a:p>
                          <a:pPr>
                            <a:lnSpc>
                              <a:spcPct val="115000"/>
                            </a:lnSpc>
                            <a:spcAft>
                              <a:spcPts val="0"/>
                            </a:spcAft>
                          </a:pPr>
                          <a:r>
                            <a:rPr lang="de-DE" sz="1800" dirty="0">
                              <a:effectLst/>
                              <a:latin typeface="Arial" panose="020B0604020202020204" pitchFamily="34" charset="0"/>
                              <a:cs typeface="Arial" panose="020B0604020202020204" pitchFamily="34" charset="0"/>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2"/>
                      </a:ext>
                    </a:extLst>
                  </a:tr>
                  <a:tr h="672275">
                    <a:tc>
                      <a:txBody>
                        <a:bodyPr/>
                        <a:lstStyle/>
                        <a:p>
                          <a:pPr>
                            <a:lnSpc>
                              <a:spcPct val="115000"/>
                            </a:lnSpc>
                            <a:spcAft>
                              <a:spcPts val="0"/>
                            </a:spcAft>
                          </a:pPr>
                          <a:r>
                            <a:rPr lang="de-DE" sz="1800" dirty="0">
                              <a:effectLst/>
                              <a:latin typeface="Arial" panose="020B0604020202020204" pitchFamily="34" charset="0"/>
                              <a:cs typeface="Arial" panose="020B0604020202020204" pitchFamily="34" charset="0"/>
                            </a:rPr>
                            <a:t>stark</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a:blip r:embed="rId3"/>
                          <a:stretch>
                            <a:fillRect l="-63710" t="-242727" r="-52097" b="-90909"/>
                          </a:stretch>
                        </a:blipFill>
                      </a:tcPr>
                    </a:tc>
                    <a:tc>
                      <a:txBody>
                        <a:bodyPr/>
                        <a:lstStyle/>
                        <a:p>
                          <a:endParaRPr lang="de-DE"/>
                        </a:p>
                      </a:txBody>
                      <a:tcPr marL="68580" marR="68580" marT="0" marB="0" anchor="ctr">
                        <a:blipFill>
                          <a:blip r:embed="rId3"/>
                          <a:stretch>
                            <a:fillRect l="-318182" t="-242727" r="-1254" b="-90909"/>
                          </a:stretch>
                        </a:blipFill>
                      </a:tcPr>
                    </a:tc>
                    <a:extLst>
                      <a:ext uri="{0D108BD9-81ED-4DB2-BD59-A6C34878D82A}">
                        <a16:rowId xmlns:a16="http://schemas.microsoft.com/office/drawing/2014/main" val="10003"/>
                      </a:ext>
                    </a:extLst>
                  </a:tr>
                  <a:tr h="593344">
                    <a:tc>
                      <a:txBody>
                        <a:bodyPr/>
                        <a:lstStyle/>
                        <a:p>
                          <a:pPr>
                            <a:lnSpc>
                              <a:spcPct val="115000"/>
                            </a:lnSpc>
                            <a:spcAft>
                              <a:spcPts val="0"/>
                            </a:spcAft>
                          </a:pPr>
                          <a:r>
                            <a:rPr lang="de-DE" sz="1800" dirty="0">
                              <a:effectLst/>
                              <a:latin typeface="Arial" panose="020B0604020202020204" pitchFamily="34" charset="0"/>
                              <a:cs typeface="Arial" panose="020B0604020202020204" pitchFamily="34" charset="0"/>
                            </a:rPr>
                            <a:t>schwach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a:blip r:embed="rId3"/>
                          <a:stretch>
                            <a:fillRect l="-63710" t="-384694" r="-52097" b="-2041"/>
                          </a:stretch>
                        </a:blipFill>
                      </a:tcPr>
                    </a:tc>
                    <a:tc>
                      <a:txBody>
                        <a:bodyPr/>
                        <a:lstStyle/>
                        <a:p>
                          <a:endParaRPr lang="de-DE"/>
                        </a:p>
                      </a:txBody>
                      <a:tcPr marL="68580" marR="68580" marT="0" marB="0" anchor="ctr">
                        <a:blipFill>
                          <a:blip r:embed="rId3"/>
                          <a:stretch>
                            <a:fillRect l="-318182" t="-384694" r="-1254" b="-2041"/>
                          </a:stretch>
                        </a:blipFill>
                      </a:tcPr>
                    </a:tc>
                    <a:extLst>
                      <a:ext uri="{0D108BD9-81ED-4DB2-BD59-A6C34878D82A}">
                        <a16:rowId xmlns:a16="http://schemas.microsoft.com/office/drawing/2014/main" val="10004"/>
                      </a:ext>
                    </a:extLst>
                  </a:tr>
                </a:tbl>
              </a:graphicData>
            </a:graphic>
          </p:graphicFrame>
        </mc:Fallback>
      </mc:AlternateContent>
    </p:spTree>
    <p:extLst>
      <p:ext uri="{BB962C8B-B14F-4D97-AF65-F5344CB8AC3E}">
        <p14:creationId xmlns:p14="http://schemas.microsoft.com/office/powerpoint/2010/main" val="26293455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7944" y="1910472"/>
            <a:ext cx="4200144" cy="4200144"/>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92228" y="1261248"/>
            <a:ext cx="1246632" cy="649224"/>
          </a:xfrm>
          <a:prstGeom prst="rect">
            <a:avLst/>
          </a:prstGeom>
        </p:spPr>
      </p:pic>
      <p:sp>
        <p:nvSpPr>
          <p:cNvPr id="2" name="Titel 1"/>
          <p:cNvSpPr>
            <a:spLocks noGrp="1"/>
          </p:cNvSpPr>
          <p:nvPr>
            <p:ph type="title"/>
          </p:nvPr>
        </p:nvSpPr>
        <p:spPr/>
        <p:txBody>
          <a:bodyPr/>
          <a:lstStyle/>
          <a:p>
            <a:r>
              <a:rPr lang="de-DE" noProof="0" dirty="0"/>
              <a:t>Was ist Physik?</a:t>
            </a:r>
          </a:p>
        </p:txBody>
      </p:sp>
      <p:sp>
        <p:nvSpPr>
          <p:cNvPr id="10" name="Foliennummernplatzhalter 9"/>
          <p:cNvSpPr>
            <a:spLocks noGrp="1"/>
          </p:cNvSpPr>
          <p:nvPr>
            <p:ph type="sldNum" sz="quarter" idx="12"/>
          </p:nvPr>
        </p:nvSpPr>
        <p:spPr/>
        <p:txBody>
          <a:bodyPr/>
          <a:lstStyle/>
          <a:p>
            <a:fld id="{13EBA283-81CD-428D-9703-4AE41BDC50AA}" type="slidenum">
              <a:rPr lang="de-DE" smtClean="0"/>
              <a:pPr/>
              <a:t>4</a:t>
            </a:fld>
            <a:endParaRPr lang="de-DE" dirty="0"/>
          </a:p>
        </p:txBody>
      </p:sp>
      <p:sp>
        <p:nvSpPr>
          <p:cNvPr id="4" name="Textplatzhalter 3"/>
          <p:cNvSpPr>
            <a:spLocks noGrp="1"/>
          </p:cNvSpPr>
          <p:nvPr>
            <p:ph type="body" idx="1"/>
          </p:nvPr>
        </p:nvSpPr>
        <p:spPr/>
        <p:txBody>
          <a:bodyPr/>
          <a:lstStyle/>
          <a:p>
            <a:r>
              <a:rPr lang="de-DE" noProof="0" dirty="0"/>
              <a:t>Physik versucht die </a:t>
            </a:r>
            <a:br>
              <a:rPr lang="de-DE" noProof="0" dirty="0"/>
            </a:br>
            <a:r>
              <a:rPr lang="de-DE" noProof="0" dirty="0"/>
              <a:t>Wirklichkeit / Welt</a:t>
            </a:r>
            <a:br>
              <a:rPr lang="de-DE" noProof="0" dirty="0"/>
            </a:br>
            <a:r>
              <a:rPr lang="de-DE" noProof="0" dirty="0"/>
              <a:t>zu beschreiben</a:t>
            </a:r>
          </a:p>
          <a:p>
            <a:pPr marL="0" indent="0">
              <a:buNone/>
            </a:pPr>
            <a:endParaRPr lang="de-DE" noProof="0" dirty="0"/>
          </a:p>
          <a:p>
            <a:r>
              <a:rPr lang="de-DE" noProof="0" dirty="0"/>
              <a:t>Am </a:t>
            </a:r>
            <a:r>
              <a:rPr lang="de-DE" noProof="0" dirty="0" err="1"/>
              <a:t>Besten</a:t>
            </a:r>
            <a:r>
              <a:rPr lang="de-DE" noProof="0" dirty="0"/>
              <a:t>:</a:t>
            </a:r>
            <a:br>
              <a:rPr lang="de-DE" noProof="0" dirty="0"/>
            </a:br>
            <a:r>
              <a:rPr lang="de-DE" noProof="0" dirty="0"/>
              <a:t>Möglichst einfach</a:t>
            </a:r>
          </a:p>
        </p:txBody>
      </p:sp>
      <p:sp>
        <p:nvSpPr>
          <p:cNvPr id="8" name="Datumsplatzhalter 7"/>
          <p:cNvSpPr>
            <a:spLocks noGrp="1"/>
          </p:cNvSpPr>
          <p:nvPr>
            <p:ph type="dt" sz="half" idx="2"/>
          </p:nvPr>
        </p:nvSpPr>
        <p:spPr/>
        <p:txBody>
          <a:bodyPr/>
          <a:lstStyle/>
          <a:p>
            <a:r>
              <a:rPr lang="de-DE"/>
              <a:t>29.11.2017</a:t>
            </a:r>
            <a:endParaRPr lang="de-DE" dirty="0"/>
          </a:p>
        </p:txBody>
      </p:sp>
      <p:sp>
        <p:nvSpPr>
          <p:cNvPr id="9"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374048600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Ausgangspunkt: Geometrische Betrachtung</a:t>
            </a:r>
          </a:p>
        </p:txBody>
      </p:sp>
      <p:sp>
        <p:nvSpPr>
          <p:cNvPr id="12" name="Foliennummernplatzhalter 11"/>
          <p:cNvSpPr>
            <a:spLocks noGrp="1"/>
          </p:cNvSpPr>
          <p:nvPr>
            <p:ph type="sldNum" sz="quarter" idx="12"/>
          </p:nvPr>
        </p:nvSpPr>
        <p:spPr/>
        <p:txBody>
          <a:bodyPr/>
          <a:lstStyle/>
          <a:p>
            <a:fld id="{13EBA283-81CD-428D-9703-4AE41BDC50AA}" type="slidenum">
              <a:rPr lang="de-DE" smtClean="0"/>
              <a:pPr/>
              <a:t>40</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sz="2000" noProof="0" dirty="0"/>
                  <a:t>Klassische Physik: Feldlinien, hier elektromagnetische WW</a:t>
                </a:r>
              </a:p>
              <a:p>
                <a:r>
                  <a:rPr lang="de-DE" sz="2000" b="1" noProof="0" dirty="0"/>
                  <a:t>Dichte</a:t>
                </a:r>
                <a:r>
                  <a:rPr lang="de-DE" sz="2000" noProof="0" dirty="0"/>
                  <a:t> der Feldlinien ist </a:t>
                </a:r>
                <a:r>
                  <a:rPr lang="de-DE" sz="2000" b="1" noProof="0" dirty="0"/>
                  <a:t>proportional</a:t>
                </a:r>
                <a:r>
                  <a:rPr lang="de-DE" sz="2000" noProof="0" dirty="0"/>
                  <a:t> zur </a:t>
                </a:r>
                <a:r>
                  <a:rPr lang="de-DE" sz="2000" b="1" noProof="0" dirty="0"/>
                  <a:t>Stärke</a:t>
                </a:r>
                <a:r>
                  <a:rPr lang="de-DE" sz="2000" noProof="0" dirty="0"/>
                  <a:t> der Kraft</a:t>
                </a:r>
              </a:p>
              <a:p>
                <a:pPr lvl="1"/>
                <a:r>
                  <a:rPr lang="de-DE" noProof="0" dirty="0"/>
                  <a:t>Idee Ladung im Zentrum </a:t>
                </a:r>
              </a:p>
              <a:p>
                <a:pPr lvl="1"/>
                <a:r>
                  <a:rPr lang="de-DE" noProof="0" dirty="0"/>
                  <a:t>Kugeloberfläche </a:t>
                </a:r>
                <a14:m>
                  <m:oMath xmlns:m="http://schemas.openxmlformats.org/officeDocument/2006/math">
                    <m:r>
                      <a:rPr lang="de-DE" i="1" noProof="0">
                        <a:solidFill>
                          <a:srgbClr val="002060"/>
                        </a:solidFill>
                        <a:latin typeface="Cambria Math"/>
                      </a:rPr>
                      <m:t>𝐴</m:t>
                    </m:r>
                    <m:r>
                      <a:rPr lang="de-DE" i="1" noProof="0">
                        <a:solidFill>
                          <a:srgbClr val="002060"/>
                        </a:solidFill>
                        <a:latin typeface="Cambria Math"/>
                      </a:rPr>
                      <m:t>=4</m:t>
                    </m:r>
                    <m:r>
                      <a:rPr lang="de-DE" i="1" noProof="0">
                        <a:solidFill>
                          <a:srgbClr val="002060"/>
                        </a:solidFill>
                        <a:latin typeface="Cambria Math"/>
                      </a:rPr>
                      <m:t>𝜋</m:t>
                    </m:r>
                    <m:sSup>
                      <m:sSupPr>
                        <m:ctrlPr>
                          <a:rPr lang="de-DE" i="1" noProof="0">
                            <a:solidFill>
                              <a:srgbClr val="002060"/>
                            </a:solidFill>
                            <a:latin typeface="Cambria Math" panose="02040503050406030204" pitchFamily="18" charset="0"/>
                          </a:rPr>
                        </m:ctrlPr>
                      </m:sSupPr>
                      <m:e>
                        <m:r>
                          <a:rPr lang="de-DE" i="1" noProof="0">
                            <a:solidFill>
                              <a:srgbClr val="002060"/>
                            </a:solidFill>
                            <a:latin typeface="Cambria Math"/>
                          </a:rPr>
                          <m:t>𝑟</m:t>
                        </m:r>
                      </m:e>
                      <m:sup>
                        <m:r>
                          <a:rPr lang="de-DE" i="1" noProof="0">
                            <a:solidFill>
                              <a:srgbClr val="002060"/>
                            </a:solidFill>
                            <a:latin typeface="Cambria Math"/>
                          </a:rPr>
                          <m:t>2</m:t>
                        </m:r>
                      </m:sup>
                    </m:sSup>
                  </m:oMath>
                </a14:m>
                <a:endParaRPr lang="de-DE" noProof="0" dirty="0">
                  <a:solidFill>
                    <a:srgbClr val="002060"/>
                  </a:solidFill>
                </a:endParaRPr>
              </a:p>
              <a:p>
                <a:pPr lvl="1"/>
                <a14:m>
                  <m:oMath xmlns:m="http://schemas.openxmlformats.org/officeDocument/2006/math">
                    <m:r>
                      <a:rPr lang="de-DE" i="1" noProof="0">
                        <a:solidFill>
                          <a:srgbClr val="002060"/>
                        </a:solidFill>
                        <a:latin typeface="Cambria Math"/>
                      </a:rPr>
                      <m:t>𝐹</m:t>
                    </m:r>
                    <m:r>
                      <a:rPr lang="de-DE" i="1" noProof="0">
                        <a:solidFill>
                          <a:srgbClr val="002060"/>
                        </a:solidFill>
                        <a:latin typeface="Cambria Math"/>
                      </a:rPr>
                      <m:t> ~ </m:t>
                    </m:r>
                    <m:f>
                      <m:fPr>
                        <m:ctrlPr>
                          <a:rPr lang="de-DE" i="1" noProof="0">
                            <a:solidFill>
                              <a:srgbClr val="002060"/>
                            </a:solidFill>
                            <a:latin typeface="Cambria Math" panose="02040503050406030204" pitchFamily="18" charset="0"/>
                          </a:rPr>
                        </m:ctrlPr>
                      </m:fPr>
                      <m:num>
                        <m:r>
                          <a:rPr lang="de-DE" i="1" noProof="0">
                            <a:solidFill>
                              <a:srgbClr val="002060"/>
                            </a:solidFill>
                            <a:latin typeface="Cambria Math"/>
                          </a:rPr>
                          <m:t>1</m:t>
                        </m:r>
                      </m:num>
                      <m:den>
                        <m:r>
                          <a:rPr lang="de-DE" i="1" noProof="0">
                            <a:solidFill>
                              <a:srgbClr val="002060"/>
                            </a:solidFill>
                            <a:latin typeface="Cambria Math"/>
                          </a:rPr>
                          <m:t>4 </m:t>
                        </m:r>
                        <m:r>
                          <m:rPr>
                            <m:sty m:val="p"/>
                          </m:rPr>
                          <a:rPr lang="de-DE" i="0" noProof="0">
                            <a:solidFill>
                              <a:srgbClr val="002060"/>
                            </a:solidFill>
                            <a:latin typeface="Cambria Math"/>
                            <a:ea typeface="Cambria Math"/>
                          </a:rPr>
                          <m:t>π</m:t>
                        </m:r>
                        <m:r>
                          <a:rPr lang="de-DE" i="1" noProof="0">
                            <a:solidFill>
                              <a:srgbClr val="002060"/>
                            </a:solidFill>
                            <a:latin typeface="Cambria Math"/>
                            <a:ea typeface="Cambria Math"/>
                          </a:rPr>
                          <m:t> </m:t>
                        </m:r>
                        <m:sSup>
                          <m:sSupPr>
                            <m:ctrlPr>
                              <a:rPr lang="de-DE" i="1" noProof="0">
                                <a:solidFill>
                                  <a:srgbClr val="002060"/>
                                </a:solidFill>
                                <a:latin typeface="Cambria Math" panose="02040503050406030204" pitchFamily="18" charset="0"/>
                                <a:ea typeface="Cambria Math"/>
                              </a:rPr>
                            </m:ctrlPr>
                          </m:sSupPr>
                          <m:e>
                            <m:r>
                              <a:rPr lang="de-DE" i="1" noProof="0">
                                <a:solidFill>
                                  <a:srgbClr val="002060"/>
                                </a:solidFill>
                                <a:latin typeface="Cambria Math"/>
                                <a:ea typeface="Cambria Math"/>
                              </a:rPr>
                              <m:t>𝑟</m:t>
                            </m:r>
                          </m:e>
                          <m:sup>
                            <m:r>
                              <a:rPr lang="de-DE" i="1" noProof="0">
                                <a:solidFill>
                                  <a:srgbClr val="002060"/>
                                </a:solidFill>
                                <a:latin typeface="Cambria Math"/>
                                <a:ea typeface="Cambria Math"/>
                              </a:rPr>
                              <m:t>2</m:t>
                            </m:r>
                          </m:sup>
                        </m:sSup>
                      </m:den>
                    </m:f>
                  </m:oMath>
                </a14:m>
                <a:endParaRPr lang="de-DE" noProof="0" dirty="0">
                  <a:solidFill>
                    <a:srgbClr val="002060"/>
                  </a:solidFill>
                </a:endParaRPr>
              </a:p>
              <a:p>
                <a:r>
                  <a:rPr lang="de-DE" sz="2000" noProof="0" dirty="0"/>
                  <a:t>Stimmt bei </a:t>
                </a:r>
              </a:p>
              <a:p>
                <a:pPr lvl="1"/>
                <a14:m>
                  <m:oMath xmlns:m="http://schemas.openxmlformats.org/officeDocument/2006/math">
                    <m:sSub>
                      <m:sSubPr>
                        <m:ctrlPr>
                          <a:rPr lang="de-DE" i="1" noProof="0">
                            <a:latin typeface="Cambria Math" panose="02040503050406030204" pitchFamily="18" charset="0"/>
                          </a:rPr>
                        </m:ctrlPr>
                      </m:sSubPr>
                      <m:e>
                        <m:r>
                          <a:rPr lang="de-DE" noProof="0">
                            <a:latin typeface="Cambria Math"/>
                          </a:rPr>
                          <m:t>𝐹</m:t>
                        </m:r>
                      </m:e>
                      <m:sub>
                        <m:r>
                          <m:rPr>
                            <m:sty m:val="p"/>
                          </m:rPr>
                          <a:rPr lang="de-DE" i="0" noProof="0">
                            <a:latin typeface="Cambria Math"/>
                          </a:rPr>
                          <m:t>C</m:t>
                        </m:r>
                      </m:sub>
                    </m:sSub>
                    <m:r>
                      <a:rPr lang="de-DE" noProof="0">
                        <a:latin typeface="Cambria Math"/>
                      </a:rPr>
                      <m:t>= </m:t>
                    </m:r>
                    <m:sSub>
                      <m:sSubPr>
                        <m:ctrlPr>
                          <a:rPr lang="de-DE" i="1" noProof="0">
                            <a:latin typeface="Cambria Math" panose="02040503050406030204" pitchFamily="18" charset="0"/>
                          </a:rPr>
                        </m:ctrlPr>
                      </m:sSubPr>
                      <m:e>
                        <m:r>
                          <a:rPr lang="de-DE" noProof="0">
                            <a:latin typeface="Cambria Math"/>
                          </a:rPr>
                          <m:t>ħ</m:t>
                        </m:r>
                        <m:r>
                          <a:rPr lang="de-DE" b="0" i="0" noProof="0" smtClean="0">
                            <a:latin typeface="Cambria Math" panose="02040503050406030204" pitchFamily="18" charset="0"/>
                          </a:rPr>
                          <m:t> </m:t>
                        </m:r>
                        <m:r>
                          <m:rPr>
                            <m:sty m:val="p"/>
                          </m:rPr>
                          <a:rPr lang="de-DE" i="0" noProof="0">
                            <a:latin typeface="Cambria Math"/>
                          </a:rPr>
                          <m:t>c</m:t>
                        </m:r>
                        <m:r>
                          <a:rPr lang="de-DE" b="0" i="0" noProof="0" smtClean="0">
                            <a:latin typeface="Cambria Math" panose="02040503050406030204" pitchFamily="18" charset="0"/>
                          </a:rPr>
                          <m:t> </m:t>
                        </m:r>
                        <m:r>
                          <a:rPr lang="de-DE" noProof="0">
                            <a:latin typeface="Cambria Math"/>
                          </a:rPr>
                          <m:t>𝛼</m:t>
                        </m:r>
                      </m:e>
                      <m:sub>
                        <m:r>
                          <a:rPr lang="de-DE" noProof="0">
                            <a:latin typeface="Cambria Math"/>
                          </a:rPr>
                          <m:t>𝑒𝑚</m:t>
                        </m:r>
                      </m:sub>
                    </m:sSub>
                    <m:f>
                      <m:fPr>
                        <m:ctrlPr>
                          <a:rPr lang="de-DE" i="1" noProof="0">
                            <a:latin typeface="Cambria Math" panose="02040503050406030204" pitchFamily="18" charset="0"/>
                          </a:rPr>
                        </m:ctrlPr>
                      </m:fPr>
                      <m:num>
                        <m:sSub>
                          <m:sSubPr>
                            <m:ctrlPr>
                              <a:rPr lang="de-DE" i="1" noProof="0">
                                <a:latin typeface="Cambria Math" panose="02040503050406030204" pitchFamily="18" charset="0"/>
                              </a:rPr>
                            </m:ctrlPr>
                          </m:sSubPr>
                          <m:e>
                            <m:r>
                              <a:rPr lang="de-DE" i="1" noProof="0">
                                <a:latin typeface="Cambria Math" panose="02040503050406030204" pitchFamily="18" charset="0"/>
                              </a:rPr>
                              <m:t>𝑍</m:t>
                            </m:r>
                          </m:e>
                          <m:sub>
                            <m:r>
                              <a:rPr lang="de-DE" noProof="0">
                                <a:latin typeface="Cambria Math"/>
                              </a:rPr>
                              <m:t>1</m:t>
                            </m:r>
                          </m:sub>
                        </m:sSub>
                        <m:sSub>
                          <m:sSubPr>
                            <m:ctrlPr>
                              <a:rPr lang="de-DE" i="1" noProof="0">
                                <a:latin typeface="Cambria Math" panose="02040503050406030204" pitchFamily="18" charset="0"/>
                              </a:rPr>
                            </m:ctrlPr>
                          </m:sSubPr>
                          <m:e>
                            <m:r>
                              <a:rPr lang="de-DE" i="1" noProof="0">
                                <a:latin typeface="Cambria Math" panose="02040503050406030204" pitchFamily="18" charset="0"/>
                              </a:rPr>
                              <m:t>𝑍</m:t>
                            </m:r>
                          </m:e>
                          <m:sub>
                            <m:r>
                              <a:rPr lang="de-DE" noProof="0">
                                <a:latin typeface="Cambria Math"/>
                              </a:rPr>
                              <m:t>2</m:t>
                            </m:r>
                          </m:sub>
                        </m:sSub>
                      </m:num>
                      <m:den>
                        <m:sSup>
                          <m:sSupPr>
                            <m:ctrlPr>
                              <a:rPr lang="de-DE" i="1" noProof="0">
                                <a:latin typeface="Cambria Math" panose="02040503050406030204" pitchFamily="18" charset="0"/>
                              </a:rPr>
                            </m:ctrlPr>
                          </m:sSupPr>
                          <m:e>
                            <m:r>
                              <a:rPr lang="de-DE" noProof="0">
                                <a:latin typeface="Cambria Math"/>
                              </a:rPr>
                              <m:t>𝑟</m:t>
                            </m:r>
                          </m:e>
                          <m:sup>
                            <m:r>
                              <a:rPr lang="de-DE" noProof="0">
                                <a:latin typeface="Cambria Math"/>
                              </a:rPr>
                              <m:t>2</m:t>
                            </m:r>
                          </m:sup>
                        </m:sSup>
                      </m:den>
                    </m:f>
                  </m:oMath>
                </a14:m>
                <a:endParaRPr lang="de-DE" noProof="0" dirty="0"/>
              </a:p>
              <a:p>
                <a:pPr marL="0" indent="0">
                  <a:buNone/>
                </a:pPr>
                <a:endParaRPr lang="de-DE" noProof="0" dirty="0">
                  <a:solidFill>
                    <a:srgbClr val="002060"/>
                  </a:solidFill>
                </a:endParaRPr>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566" t="-1387"/>
                </a:stretch>
              </a:blipFill>
            </p:spPr>
            <p:txBody>
              <a:bodyPr/>
              <a:lstStyle/>
              <a:p>
                <a:r>
                  <a:rPr lang="de-DE">
                    <a:noFill/>
                  </a:rPr>
                  <a:t> </a:t>
                </a:r>
              </a:p>
            </p:txBody>
          </p:sp>
        </mc:Fallback>
      </mc:AlternateContent>
      <p:sp>
        <p:nvSpPr>
          <p:cNvPr id="8" name="Datumsplatzhalter 7"/>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grpSp>
        <p:nvGrpSpPr>
          <p:cNvPr id="51" name="Gruppieren 50">
            <a:extLst>
              <a:ext uri="{FF2B5EF4-FFF2-40B4-BE49-F238E27FC236}">
                <a16:creationId xmlns:a16="http://schemas.microsoft.com/office/drawing/2014/main" xmlns="" id="{12995592-C242-4272-9AF9-B14C967B9A03}"/>
              </a:ext>
            </a:extLst>
          </p:cNvPr>
          <p:cNvGrpSpPr/>
          <p:nvPr/>
        </p:nvGrpSpPr>
        <p:grpSpPr>
          <a:xfrm>
            <a:off x="5787016" y="3181810"/>
            <a:ext cx="2880320" cy="2854335"/>
            <a:chOff x="2699792" y="3140968"/>
            <a:chExt cx="2880320" cy="2854335"/>
          </a:xfrm>
        </p:grpSpPr>
        <p:sp>
          <p:nvSpPr>
            <p:cNvPr id="3" name="Ellipse 2">
              <a:extLst>
                <a:ext uri="{FF2B5EF4-FFF2-40B4-BE49-F238E27FC236}">
                  <a16:creationId xmlns:a16="http://schemas.microsoft.com/office/drawing/2014/main" xmlns="" id="{546DEC33-C722-42E5-B9D8-DF47F3EFF733}"/>
                </a:ext>
              </a:extLst>
            </p:cNvPr>
            <p:cNvSpPr>
              <a:spLocks noChangeAspect="1"/>
            </p:cNvSpPr>
            <p:nvPr/>
          </p:nvSpPr>
          <p:spPr>
            <a:xfrm>
              <a:off x="2843808" y="3298616"/>
              <a:ext cx="2520280" cy="2520000"/>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6" name="Gerader Verbinder 15">
              <a:extLst>
                <a:ext uri="{FF2B5EF4-FFF2-40B4-BE49-F238E27FC236}">
                  <a16:creationId xmlns:a16="http://schemas.microsoft.com/office/drawing/2014/main" xmlns="" id="{EA1DB762-7556-43D0-86E9-76A276602DC4}"/>
                </a:ext>
              </a:extLst>
            </p:cNvPr>
            <p:cNvCxnSpPr>
              <a:cxnSpLocks/>
            </p:cNvCxnSpPr>
            <p:nvPr/>
          </p:nvCxnSpPr>
          <p:spPr>
            <a:xfrm flipV="1">
              <a:off x="2699792" y="4558617"/>
              <a:ext cx="2880320" cy="0"/>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xmlns="" id="{44A70139-9552-4B3F-898A-41DEDDEE6393}"/>
                </a:ext>
              </a:extLst>
            </p:cNvPr>
            <p:cNvCxnSpPr>
              <a:cxnSpLocks/>
            </p:cNvCxnSpPr>
            <p:nvPr/>
          </p:nvCxnSpPr>
          <p:spPr>
            <a:xfrm flipH="1" flipV="1">
              <a:off x="4103948" y="3140968"/>
              <a:ext cx="36004" cy="2854335"/>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sp>
          <p:nvSpPr>
            <p:cNvPr id="21" name="Ellipse 20">
              <a:extLst>
                <a:ext uri="{FF2B5EF4-FFF2-40B4-BE49-F238E27FC236}">
                  <a16:creationId xmlns:a16="http://schemas.microsoft.com/office/drawing/2014/main" xmlns="" id="{06BA1F04-B5E0-4F83-9967-639725082A1C}"/>
                </a:ext>
              </a:extLst>
            </p:cNvPr>
            <p:cNvSpPr>
              <a:spLocks noChangeAspect="1"/>
            </p:cNvSpPr>
            <p:nvPr/>
          </p:nvSpPr>
          <p:spPr>
            <a:xfrm>
              <a:off x="3023828" y="3478616"/>
              <a:ext cx="2160240" cy="2160000"/>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a:extLst>
                <a:ext uri="{FF2B5EF4-FFF2-40B4-BE49-F238E27FC236}">
                  <a16:creationId xmlns:a16="http://schemas.microsoft.com/office/drawing/2014/main" xmlns="" id="{A99B3851-FBE2-47EF-9D69-9831F352505B}"/>
                </a:ext>
              </a:extLst>
            </p:cNvPr>
            <p:cNvSpPr>
              <a:spLocks noChangeAspect="1"/>
            </p:cNvSpPr>
            <p:nvPr/>
          </p:nvSpPr>
          <p:spPr>
            <a:xfrm>
              <a:off x="3203848" y="3658616"/>
              <a:ext cx="1796099" cy="1795899"/>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Ellipse 22">
              <a:extLst>
                <a:ext uri="{FF2B5EF4-FFF2-40B4-BE49-F238E27FC236}">
                  <a16:creationId xmlns:a16="http://schemas.microsoft.com/office/drawing/2014/main" xmlns="" id="{57DAB37B-4797-4534-AE4A-48582FA57FAA}"/>
                </a:ext>
              </a:extLst>
            </p:cNvPr>
            <p:cNvSpPr>
              <a:spLocks noChangeAspect="1"/>
            </p:cNvSpPr>
            <p:nvPr/>
          </p:nvSpPr>
          <p:spPr>
            <a:xfrm>
              <a:off x="3383869" y="3838617"/>
              <a:ext cx="1404155" cy="1403999"/>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Ellipse 23">
              <a:extLst>
                <a:ext uri="{FF2B5EF4-FFF2-40B4-BE49-F238E27FC236}">
                  <a16:creationId xmlns:a16="http://schemas.microsoft.com/office/drawing/2014/main" xmlns="" id="{7EBFA344-9762-4238-AA30-3C0B0D99633A}"/>
                </a:ext>
              </a:extLst>
            </p:cNvPr>
            <p:cNvSpPr>
              <a:spLocks noChangeAspect="1"/>
            </p:cNvSpPr>
            <p:nvPr/>
          </p:nvSpPr>
          <p:spPr>
            <a:xfrm>
              <a:off x="3586082" y="4009895"/>
              <a:ext cx="1035731" cy="1035616"/>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Ellipse 24">
              <a:extLst>
                <a:ext uri="{FF2B5EF4-FFF2-40B4-BE49-F238E27FC236}">
                  <a16:creationId xmlns:a16="http://schemas.microsoft.com/office/drawing/2014/main" xmlns="" id="{AAE57928-0723-48F8-A110-196DD99B3027}"/>
                </a:ext>
              </a:extLst>
            </p:cNvPr>
            <p:cNvSpPr>
              <a:spLocks noChangeAspect="1"/>
            </p:cNvSpPr>
            <p:nvPr/>
          </p:nvSpPr>
          <p:spPr>
            <a:xfrm>
              <a:off x="3738483" y="4162295"/>
              <a:ext cx="716236" cy="716156"/>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Ellipse 25">
              <a:extLst>
                <a:ext uri="{FF2B5EF4-FFF2-40B4-BE49-F238E27FC236}">
                  <a16:creationId xmlns:a16="http://schemas.microsoft.com/office/drawing/2014/main" xmlns="" id="{909EC098-B493-4A98-B13E-453ECCC7B4DE}"/>
                </a:ext>
              </a:extLst>
            </p:cNvPr>
            <p:cNvSpPr>
              <a:spLocks noChangeAspect="1"/>
            </p:cNvSpPr>
            <p:nvPr/>
          </p:nvSpPr>
          <p:spPr>
            <a:xfrm>
              <a:off x="3890884" y="4314695"/>
              <a:ext cx="419787" cy="419740"/>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1" name="Gerader Verbinder 30">
              <a:extLst>
                <a:ext uri="{FF2B5EF4-FFF2-40B4-BE49-F238E27FC236}">
                  <a16:creationId xmlns:a16="http://schemas.microsoft.com/office/drawing/2014/main" xmlns="" id="{2372A459-8ADE-420A-B1D2-BD47BDABCEBC}"/>
                </a:ext>
              </a:extLst>
            </p:cNvPr>
            <p:cNvCxnSpPr>
              <a:cxnSpLocks/>
            </p:cNvCxnSpPr>
            <p:nvPr/>
          </p:nvCxnSpPr>
          <p:spPr>
            <a:xfrm flipV="1">
              <a:off x="3347864" y="3319908"/>
              <a:ext cx="1544071" cy="2462924"/>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35" name="Gerader Verbinder 34">
              <a:extLst>
                <a:ext uri="{FF2B5EF4-FFF2-40B4-BE49-F238E27FC236}">
                  <a16:creationId xmlns:a16="http://schemas.microsoft.com/office/drawing/2014/main" xmlns="" id="{86631EE9-41FF-4717-A86E-CB45C363B19F}"/>
                </a:ext>
              </a:extLst>
            </p:cNvPr>
            <p:cNvCxnSpPr>
              <a:cxnSpLocks/>
            </p:cNvCxnSpPr>
            <p:nvPr/>
          </p:nvCxnSpPr>
          <p:spPr>
            <a:xfrm>
              <a:off x="3491880" y="3374967"/>
              <a:ext cx="1280193" cy="2421297"/>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38" name="Gerader Verbinder 37">
              <a:extLst>
                <a:ext uri="{FF2B5EF4-FFF2-40B4-BE49-F238E27FC236}">
                  <a16:creationId xmlns:a16="http://schemas.microsoft.com/office/drawing/2014/main" xmlns="" id="{BFF44803-84B6-49FE-BD52-EC6434DC1B61}"/>
                </a:ext>
              </a:extLst>
            </p:cNvPr>
            <p:cNvCxnSpPr>
              <a:cxnSpLocks/>
            </p:cNvCxnSpPr>
            <p:nvPr/>
          </p:nvCxnSpPr>
          <p:spPr>
            <a:xfrm flipV="1">
              <a:off x="2906712" y="3862213"/>
              <a:ext cx="2448272" cy="1372278"/>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44" name="Gerader Verbinder 43">
              <a:extLst>
                <a:ext uri="{FF2B5EF4-FFF2-40B4-BE49-F238E27FC236}">
                  <a16:creationId xmlns:a16="http://schemas.microsoft.com/office/drawing/2014/main" xmlns="" id="{54FC71A0-C7E2-47B2-96DF-246D9C6F8389}"/>
                </a:ext>
              </a:extLst>
            </p:cNvPr>
            <p:cNvCxnSpPr>
              <a:cxnSpLocks/>
            </p:cNvCxnSpPr>
            <p:nvPr/>
          </p:nvCxnSpPr>
          <p:spPr>
            <a:xfrm>
              <a:off x="2915816" y="3870339"/>
              <a:ext cx="2412268" cy="1372277"/>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sp>
          <p:nvSpPr>
            <p:cNvPr id="49" name="Ellipse 48">
              <a:extLst>
                <a:ext uri="{FF2B5EF4-FFF2-40B4-BE49-F238E27FC236}">
                  <a16:creationId xmlns:a16="http://schemas.microsoft.com/office/drawing/2014/main" xmlns="" id="{03011ACC-5C3D-4D6C-8AA0-D922EC60A270}"/>
                </a:ext>
              </a:extLst>
            </p:cNvPr>
            <p:cNvSpPr>
              <a:spLocks noChangeAspect="1"/>
            </p:cNvSpPr>
            <p:nvPr/>
          </p:nvSpPr>
          <p:spPr>
            <a:xfrm>
              <a:off x="4074996" y="4503454"/>
              <a:ext cx="89805" cy="89795"/>
            </a:xfrm>
            <a:prstGeom prst="ellipse">
              <a:avLst/>
            </a:prstGeom>
            <a:solidFill>
              <a:srgbClr val="013476"/>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cxnSp>
        <p:nvCxnSpPr>
          <p:cNvPr id="15" name="Gerader Verbinder 14"/>
          <p:cNvCxnSpPr/>
          <p:nvPr/>
        </p:nvCxnSpPr>
        <p:spPr>
          <a:xfrm flipV="1">
            <a:off x="4436342" y="5843123"/>
            <a:ext cx="583899" cy="0"/>
          </a:xfrm>
          <a:prstGeom prst="line">
            <a:avLst/>
          </a:prstGeom>
          <a:ln w="12700">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36" name="Gerader Verbinder 35"/>
          <p:cNvCxnSpPr/>
          <p:nvPr/>
        </p:nvCxnSpPr>
        <p:spPr>
          <a:xfrm flipV="1">
            <a:off x="4436342" y="6121915"/>
            <a:ext cx="583899" cy="0"/>
          </a:xfrm>
          <a:prstGeom prst="line">
            <a:avLst/>
          </a:prstGeom>
          <a:ln w="12700">
            <a:solidFill>
              <a:srgbClr val="CDC301"/>
            </a:solidFill>
            <a:prstDash val="lgDash"/>
          </a:ln>
        </p:spPr>
        <p:style>
          <a:lnRef idx="1">
            <a:schemeClr val="accent1"/>
          </a:lnRef>
          <a:fillRef idx="0">
            <a:schemeClr val="accent1"/>
          </a:fillRef>
          <a:effectRef idx="0">
            <a:schemeClr val="accent1"/>
          </a:effectRef>
          <a:fontRef idx="minor">
            <a:schemeClr val="tx1"/>
          </a:fontRef>
        </p:style>
      </p:cxnSp>
      <p:sp>
        <p:nvSpPr>
          <p:cNvPr id="30" name="Textfeld 29"/>
          <p:cNvSpPr txBox="1"/>
          <p:nvPr/>
        </p:nvSpPr>
        <p:spPr>
          <a:xfrm>
            <a:off x="5092249" y="5683530"/>
            <a:ext cx="851515" cy="286232"/>
          </a:xfrm>
          <a:prstGeom prst="rect">
            <a:avLst/>
          </a:prstGeom>
          <a:noFill/>
        </p:spPr>
        <p:txBody>
          <a:bodyPr wrap="none" rtlCol="0">
            <a:spAutoFit/>
          </a:bodyPr>
          <a:lstStyle/>
          <a:p>
            <a:pPr>
              <a:lnSpc>
                <a:spcPct val="90000"/>
              </a:lnSpc>
              <a:spcBef>
                <a:spcPts val="1000"/>
              </a:spcBef>
              <a:buClr>
                <a:srgbClr val="CCCC00"/>
              </a:buClr>
              <a:buSzPct val="90000"/>
            </a:pPr>
            <a:r>
              <a:rPr lang="de-DE" sz="1400">
                <a:solidFill>
                  <a:srgbClr val="002060"/>
                </a:solidFill>
                <a:latin typeface="Arial" panose="020B0604020202020204" pitchFamily="34" charset="0"/>
                <a:cs typeface="Arial" panose="020B0604020202020204" pitchFamily="34" charset="0"/>
              </a:rPr>
              <a:t>Feldlinie</a:t>
            </a:r>
            <a:endParaRPr lang="de-DE" sz="2400">
              <a:solidFill>
                <a:srgbClr val="002060"/>
              </a:solidFill>
              <a:latin typeface="Arial" panose="020B0604020202020204" pitchFamily="34" charset="0"/>
              <a:cs typeface="Arial" panose="020B0604020202020204" pitchFamily="34" charset="0"/>
            </a:endParaRPr>
          </a:p>
        </p:txBody>
      </p:sp>
      <p:sp>
        <p:nvSpPr>
          <p:cNvPr id="39" name="Textfeld 38"/>
          <p:cNvSpPr txBox="1"/>
          <p:nvPr/>
        </p:nvSpPr>
        <p:spPr>
          <a:xfrm>
            <a:off x="5094087" y="5941352"/>
            <a:ext cx="1588897" cy="286232"/>
          </a:xfrm>
          <a:prstGeom prst="rect">
            <a:avLst/>
          </a:prstGeom>
          <a:noFill/>
        </p:spPr>
        <p:txBody>
          <a:bodyPr wrap="none" rtlCol="0">
            <a:spAutoFit/>
          </a:bodyPr>
          <a:lstStyle/>
          <a:p>
            <a:pPr>
              <a:lnSpc>
                <a:spcPct val="90000"/>
              </a:lnSpc>
              <a:spcBef>
                <a:spcPts val="1000"/>
              </a:spcBef>
              <a:buClr>
                <a:srgbClr val="CCCC00"/>
              </a:buClr>
              <a:buSzPct val="90000"/>
            </a:pPr>
            <a:r>
              <a:rPr lang="de-DE" sz="1400" err="1">
                <a:solidFill>
                  <a:srgbClr val="002060"/>
                </a:solidFill>
                <a:latin typeface="Arial" panose="020B0604020202020204" pitchFamily="34" charset="0"/>
                <a:cs typeface="Arial" panose="020B0604020202020204" pitchFamily="34" charset="0"/>
              </a:rPr>
              <a:t>Äquipotentiallinie</a:t>
            </a:r>
            <a:endParaRPr lang="de-DE" sz="240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3296321"/>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Schwierigkeiten des Feldlinienbilds</a:t>
            </a:r>
          </a:p>
        </p:txBody>
      </p:sp>
      <p:sp>
        <p:nvSpPr>
          <p:cNvPr id="15" name="Foliennummernplatzhalter 14"/>
          <p:cNvSpPr>
            <a:spLocks noGrp="1"/>
          </p:cNvSpPr>
          <p:nvPr>
            <p:ph type="sldNum" sz="quarter" idx="12"/>
          </p:nvPr>
        </p:nvSpPr>
        <p:spPr/>
        <p:txBody>
          <a:bodyPr/>
          <a:lstStyle/>
          <a:p>
            <a:fld id="{13EBA283-81CD-428D-9703-4AE41BDC50AA}" type="slidenum">
              <a:rPr lang="de-DE" smtClean="0"/>
              <a:pPr/>
              <a:t>41</a:t>
            </a:fld>
            <a:endParaRPr lang="de-DE"/>
          </a:p>
        </p:txBody>
      </p:sp>
      <p:sp>
        <p:nvSpPr>
          <p:cNvPr id="4" name="Textplatzhalter 3"/>
          <p:cNvSpPr>
            <a:spLocks noGrp="1"/>
          </p:cNvSpPr>
          <p:nvPr>
            <p:ph type="body" idx="1"/>
          </p:nvPr>
        </p:nvSpPr>
        <p:spPr/>
        <p:txBody>
          <a:bodyPr/>
          <a:lstStyle/>
          <a:p>
            <a:r>
              <a:rPr lang="de-DE" sz="2000" noProof="0" dirty="0"/>
              <a:t>Stark 	</a:t>
            </a:r>
            <a:r>
              <a:rPr lang="de-DE" sz="1600" noProof="0" dirty="0"/>
              <a:t>				</a:t>
            </a:r>
          </a:p>
          <a:p>
            <a:pPr lvl="1"/>
            <a:r>
              <a:rPr lang="de-DE" noProof="0" dirty="0"/>
              <a:t>Kraft linear → </a:t>
            </a:r>
            <a:br>
              <a:rPr lang="de-DE" noProof="0" dirty="0"/>
            </a:br>
            <a:r>
              <a:rPr lang="de-DE" noProof="0" dirty="0"/>
              <a:t>Feldliniendichte wird konstant 		</a:t>
            </a:r>
          </a:p>
          <a:p>
            <a:pPr lvl="1"/>
            <a:r>
              <a:rPr lang="de-DE" noProof="0" dirty="0"/>
              <a:t>Feldlinien entstehen spontan</a:t>
            </a:r>
            <a:r>
              <a:rPr lang="de-DE" sz="1800" noProof="0" dirty="0"/>
              <a:t>		</a:t>
            </a:r>
          </a:p>
        </p:txBody>
      </p:sp>
      <p:sp>
        <p:nvSpPr>
          <p:cNvPr id="6" name="Datumsplatzhalter 5"/>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cxnSp>
        <p:nvCxnSpPr>
          <p:cNvPr id="43" name="Gerader Verbinder 42"/>
          <p:cNvCxnSpPr/>
          <p:nvPr/>
        </p:nvCxnSpPr>
        <p:spPr>
          <a:xfrm flipV="1">
            <a:off x="8884214" y="4735465"/>
            <a:ext cx="919034" cy="970702"/>
          </a:xfrm>
          <a:prstGeom prst="line">
            <a:avLst/>
          </a:prstGeom>
        </p:spPr>
        <p:style>
          <a:lnRef idx="1">
            <a:schemeClr val="accent1"/>
          </a:lnRef>
          <a:fillRef idx="0">
            <a:schemeClr val="accent1"/>
          </a:fillRef>
          <a:effectRef idx="0">
            <a:schemeClr val="accent1"/>
          </a:effectRef>
          <a:fontRef idx="minor">
            <a:schemeClr val="tx1"/>
          </a:fontRef>
        </p:style>
      </p:cxnSp>
      <p:sp>
        <p:nvSpPr>
          <p:cNvPr id="44" name="Textplatzhalter 3"/>
          <p:cNvSpPr txBox="1">
            <a:spLocks/>
          </p:cNvSpPr>
          <p:nvPr/>
        </p:nvSpPr>
        <p:spPr>
          <a:xfrm>
            <a:off x="4627302" y="2050850"/>
            <a:ext cx="7538988" cy="395680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13476"/>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13476"/>
              </a:buClr>
              <a:buSzPct val="120000"/>
              <a:buFont typeface="Wingdings" panose="05000000000000000000" pitchFamily="2" charset="2"/>
              <a:buChar char="§"/>
              <a:defRPr lang="de-DE" sz="2000" kern="1200">
                <a:solidFill>
                  <a:srgbClr val="013476"/>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13476"/>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dirty="0">
                <a:latin typeface="Arial" panose="020B0604020202020204" pitchFamily="34" charset="0"/>
                <a:cs typeface="Arial" panose="020B0604020202020204" pitchFamily="34" charset="0"/>
              </a:rPr>
              <a:t>Schwach</a:t>
            </a:r>
          </a:p>
          <a:p>
            <a:pPr lvl="1"/>
            <a:r>
              <a:rPr lang="de-DE" dirty="0">
                <a:latin typeface="Arial" panose="020B0604020202020204" pitchFamily="34" charset="0"/>
                <a:cs typeface="Arial" panose="020B0604020202020204" pitchFamily="34" charset="0"/>
              </a:rPr>
              <a:t>Kraft strebt rasch gegen Null	</a:t>
            </a:r>
          </a:p>
          <a:p>
            <a:pPr lvl="1"/>
            <a:r>
              <a:rPr lang="de-DE" dirty="0">
                <a:latin typeface="Arial" panose="020B0604020202020204" pitchFamily="34" charset="0"/>
                <a:cs typeface="Arial" panose="020B0604020202020204" pitchFamily="34" charset="0"/>
              </a:rPr>
              <a:t>Feldlinien enden „im Nichts“</a:t>
            </a:r>
          </a:p>
        </p:txBody>
      </p:sp>
      <p:grpSp>
        <p:nvGrpSpPr>
          <p:cNvPr id="131" name="Gruppieren 130"/>
          <p:cNvGrpSpPr/>
          <p:nvPr/>
        </p:nvGrpSpPr>
        <p:grpSpPr>
          <a:xfrm>
            <a:off x="2051720" y="4068688"/>
            <a:ext cx="2168624" cy="2168624"/>
            <a:chOff x="2051720" y="4068688"/>
            <a:chExt cx="2168624" cy="2168624"/>
          </a:xfrm>
        </p:grpSpPr>
        <p:sp>
          <p:nvSpPr>
            <p:cNvPr id="132" name="Ellipse 131"/>
            <p:cNvSpPr/>
            <p:nvPr/>
          </p:nvSpPr>
          <p:spPr>
            <a:xfrm>
              <a:off x="3068216" y="5076800"/>
              <a:ext cx="144016" cy="144016"/>
            </a:xfrm>
            <a:prstGeom prst="ellipse">
              <a:avLst/>
            </a:prstGeom>
            <a:solidFill>
              <a:srgbClr val="013476"/>
            </a:solidFill>
            <a:ln w="12700" cap="flat" cmpd="sng" algn="ctr">
              <a:solidFill>
                <a:srgbClr val="00347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3" name="Ellipse 132"/>
            <p:cNvSpPr/>
            <p:nvPr/>
          </p:nvSpPr>
          <p:spPr>
            <a:xfrm>
              <a:off x="2852192" y="4860776"/>
              <a:ext cx="576064" cy="57606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4" name="Ellipse 133"/>
            <p:cNvSpPr/>
            <p:nvPr/>
          </p:nvSpPr>
          <p:spPr>
            <a:xfrm>
              <a:off x="2627784" y="4644752"/>
              <a:ext cx="1016496" cy="101649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5" name="Ellipse 134"/>
            <p:cNvSpPr/>
            <p:nvPr/>
          </p:nvSpPr>
          <p:spPr>
            <a:xfrm>
              <a:off x="2348136" y="4356720"/>
              <a:ext cx="1584176" cy="158417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6" name="Ellipse 135"/>
            <p:cNvSpPr/>
            <p:nvPr/>
          </p:nvSpPr>
          <p:spPr>
            <a:xfrm>
              <a:off x="2051720" y="4068688"/>
              <a:ext cx="2168624" cy="216862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grpSp>
      <p:cxnSp>
        <p:nvCxnSpPr>
          <p:cNvPr id="137" name="Gerader Verbinder 136"/>
          <p:cNvCxnSpPr/>
          <p:nvPr/>
        </p:nvCxnSpPr>
        <p:spPr>
          <a:xfrm>
            <a:off x="2195736" y="4137061"/>
            <a:ext cx="1872208" cy="1991256"/>
          </a:xfrm>
          <a:prstGeom prst="line">
            <a:avLst/>
          </a:prstGeom>
          <a:noFill/>
          <a:ln w="6350" cap="flat" cmpd="sng" algn="ctr">
            <a:solidFill>
              <a:srgbClr val="003477"/>
            </a:solidFill>
            <a:prstDash val="solid"/>
            <a:miter lim="800000"/>
          </a:ln>
          <a:effectLst/>
        </p:spPr>
      </p:cxnSp>
      <p:cxnSp>
        <p:nvCxnSpPr>
          <p:cNvPr id="138" name="Gerader Verbinder 137"/>
          <p:cNvCxnSpPr/>
          <p:nvPr/>
        </p:nvCxnSpPr>
        <p:spPr>
          <a:xfrm>
            <a:off x="3131840" y="3861048"/>
            <a:ext cx="0" cy="2592288"/>
          </a:xfrm>
          <a:prstGeom prst="line">
            <a:avLst/>
          </a:prstGeom>
          <a:noFill/>
          <a:ln w="6350" cap="flat" cmpd="sng" algn="ctr">
            <a:solidFill>
              <a:srgbClr val="003477"/>
            </a:solidFill>
            <a:prstDash val="solid"/>
            <a:miter lim="800000"/>
          </a:ln>
          <a:effectLst/>
        </p:spPr>
      </p:cxnSp>
      <p:cxnSp>
        <p:nvCxnSpPr>
          <p:cNvPr id="139" name="Gerader Verbinder 138"/>
          <p:cNvCxnSpPr/>
          <p:nvPr/>
        </p:nvCxnSpPr>
        <p:spPr>
          <a:xfrm flipV="1">
            <a:off x="1764064" y="5085184"/>
            <a:ext cx="2807936" cy="135632"/>
          </a:xfrm>
          <a:prstGeom prst="line">
            <a:avLst/>
          </a:prstGeom>
          <a:noFill/>
          <a:ln w="6350" cap="flat" cmpd="sng" algn="ctr">
            <a:solidFill>
              <a:srgbClr val="003477"/>
            </a:solidFill>
            <a:prstDash val="solid"/>
            <a:miter lim="800000"/>
          </a:ln>
          <a:effectLst/>
        </p:spPr>
      </p:cxnSp>
      <p:cxnSp>
        <p:nvCxnSpPr>
          <p:cNvPr id="140" name="Gerader Verbinder 139"/>
          <p:cNvCxnSpPr/>
          <p:nvPr/>
        </p:nvCxnSpPr>
        <p:spPr>
          <a:xfrm flipV="1">
            <a:off x="2195736" y="4137061"/>
            <a:ext cx="1872208" cy="2059629"/>
          </a:xfrm>
          <a:prstGeom prst="line">
            <a:avLst/>
          </a:prstGeom>
          <a:noFill/>
          <a:ln w="6350" cap="flat" cmpd="sng" algn="ctr">
            <a:solidFill>
              <a:srgbClr val="003477"/>
            </a:solidFill>
            <a:prstDash val="solid"/>
            <a:miter lim="800000"/>
          </a:ln>
          <a:effectLst/>
        </p:spPr>
      </p:cxnSp>
      <p:grpSp>
        <p:nvGrpSpPr>
          <p:cNvPr id="141" name="Gruppieren 140"/>
          <p:cNvGrpSpPr/>
          <p:nvPr/>
        </p:nvGrpSpPr>
        <p:grpSpPr>
          <a:xfrm>
            <a:off x="6011784" y="4140696"/>
            <a:ext cx="2168624" cy="2168624"/>
            <a:chOff x="2051720" y="4068688"/>
            <a:chExt cx="2168624" cy="2168624"/>
          </a:xfrm>
        </p:grpSpPr>
        <p:sp>
          <p:nvSpPr>
            <p:cNvPr id="142" name="Ellipse 141"/>
            <p:cNvSpPr/>
            <p:nvPr/>
          </p:nvSpPr>
          <p:spPr>
            <a:xfrm>
              <a:off x="3068216" y="5076800"/>
              <a:ext cx="144016" cy="144016"/>
            </a:xfrm>
            <a:prstGeom prst="ellipse">
              <a:avLst/>
            </a:prstGeom>
            <a:solidFill>
              <a:srgbClr val="003477"/>
            </a:solidFill>
            <a:ln w="12700" cap="flat" cmpd="sng" algn="ctr">
              <a:solidFill>
                <a:srgbClr val="00347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3" name="Ellipse 142"/>
            <p:cNvSpPr/>
            <p:nvPr/>
          </p:nvSpPr>
          <p:spPr>
            <a:xfrm>
              <a:off x="2852192" y="4860776"/>
              <a:ext cx="576064" cy="57606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4" name="Ellipse 143"/>
            <p:cNvSpPr/>
            <p:nvPr/>
          </p:nvSpPr>
          <p:spPr>
            <a:xfrm>
              <a:off x="2627784" y="4644752"/>
              <a:ext cx="1016496" cy="101649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5" name="Ellipse 144"/>
            <p:cNvSpPr/>
            <p:nvPr/>
          </p:nvSpPr>
          <p:spPr>
            <a:xfrm>
              <a:off x="2348136" y="4356720"/>
              <a:ext cx="1584176" cy="158417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6" name="Ellipse 145"/>
            <p:cNvSpPr/>
            <p:nvPr/>
          </p:nvSpPr>
          <p:spPr>
            <a:xfrm>
              <a:off x="2051720" y="4068688"/>
              <a:ext cx="2168624" cy="216862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grpSp>
      <p:cxnSp>
        <p:nvCxnSpPr>
          <p:cNvPr id="147" name="Gerader Verbinder 146"/>
          <p:cNvCxnSpPr>
            <a:stCxn id="144" idx="1"/>
          </p:cNvCxnSpPr>
          <p:nvPr/>
        </p:nvCxnSpPr>
        <p:spPr>
          <a:xfrm>
            <a:off x="6736710" y="4865622"/>
            <a:ext cx="787618" cy="859299"/>
          </a:xfrm>
          <a:prstGeom prst="line">
            <a:avLst/>
          </a:prstGeom>
          <a:noFill/>
          <a:ln w="6350" cap="flat" cmpd="sng" algn="ctr">
            <a:solidFill>
              <a:srgbClr val="003477"/>
            </a:solidFill>
            <a:prstDash val="solid"/>
            <a:miter lim="800000"/>
          </a:ln>
          <a:effectLst/>
        </p:spPr>
      </p:cxnSp>
      <p:cxnSp>
        <p:nvCxnSpPr>
          <p:cNvPr id="148" name="Gerader Verbinder 147"/>
          <p:cNvCxnSpPr>
            <a:endCxn id="144" idx="4"/>
          </p:cNvCxnSpPr>
          <p:nvPr/>
        </p:nvCxnSpPr>
        <p:spPr>
          <a:xfrm>
            <a:off x="7094515" y="4644752"/>
            <a:ext cx="1581" cy="1088504"/>
          </a:xfrm>
          <a:prstGeom prst="line">
            <a:avLst/>
          </a:prstGeom>
          <a:noFill/>
          <a:ln w="6350" cap="flat" cmpd="sng" algn="ctr">
            <a:solidFill>
              <a:srgbClr val="003477"/>
            </a:solidFill>
            <a:prstDash val="solid"/>
            <a:miter lim="800000"/>
          </a:ln>
          <a:effectLst/>
        </p:spPr>
      </p:cxnSp>
      <p:cxnSp>
        <p:nvCxnSpPr>
          <p:cNvPr id="149" name="Gerader Verbinder 148"/>
          <p:cNvCxnSpPr/>
          <p:nvPr/>
        </p:nvCxnSpPr>
        <p:spPr>
          <a:xfrm flipV="1">
            <a:off x="6444208" y="5229200"/>
            <a:ext cx="1224136" cy="18706"/>
          </a:xfrm>
          <a:prstGeom prst="line">
            <a:avLst/>
          </a:prstGeom>
          <a:noFill/>
          <a:ln w="6350" cap="flat" cmpd="sng" algn="ctr">
            <a:solidFill>
              <a:srgbClr val="003477"/>
            </a:solidFill>
            <a:prstDash val="solid"/>
            <a:miter lim="800000"/>
          </a:ln>
          <a:effectLst/>
        </p:spPr>
      </p:cxnSp>
      <p:cxnSp>
        <p:nvCxnSpPr>
          <p:cNvPr id="150" name="Gerader Verbinder 149"/>
          <p:cNvCxnSpPr/>
          <p:nvPr/>
        </p:nvCxnSpPr>
        <p:spPr>
          <a:xfrm flipV="1">
            <a:off x="6660232" y="4716761"/>
            <a:ext cx="919034" cy="970702"/>
          </a:xfrm>
          <a:prstGeom prst="line">
            <a:avLst/>
          </a:prstGeom>
          <a:noFill/>
          <a:ln w="6350" cap="flat" cmpd="sng" algn="ctr">
            <a:solidFill>
              <a:srgbClr val="003477"/>
            </a:solidFill>
            <a:prstDash val="solid"/>
            <a:miter lim="800000"/>
          </a:ln>
          <a:effectLst/>
        </p:spPr>
      </p:cxnSp>
      <p:cxnSp>
        <p:nvCxnSpPr>
          <p:cNvPr id="151" name="Gerader Verbinder 150"/>
          <p:cNvCxnSpPr>
            <a:stCxn id="134" idx="0"/>
          </p:cNvCxnSpPr>
          <p:nvPr/>
        </p:nvCxnSpPr>
        <p:spPr>
          <a:xfrm flipV="1">
            <a:off x="3136032" y="3961659"/>
            <a:ext cx="470287" cy="683093"/>
          </a:xfrm>
          <a:prstGeom prst="line">
            <a:avLst/>
          </a:prstGeom>
          <a:noFill/>
          <a:ln w="6350" cap="flat" cmpd="sng" algn="ctr">
            <a:solidFill>
              <a:srgbClr val="003477"/>
            </a:solidFill>
            <a:prstDash val="solid"/>
            <a:miter lim="800000"/>
          </a:ln>
          <a:effectLst/>
        </p:spPr>
      </p:cxnSp>
      <p:cxnSp>
        <p:nvCxnSpPr>
          <p:cNvPr id="152" name="Gerader Verbinder 151"/>
          <p:cNvCxnSpPr/>
          <p:nvPr/>
        </p:nvCxnSpPr>
        <p:spPr>
          <a:xfrm flipH="1" flipV="1">
            <a:off x="1924589" y="4428729"/>
            <a:ext cx="627451" cy="102400"/>
          </a:xfrm>
          <a:prstGeom prst="line">
            <a:avLst/>
          </a:prstGeom>
          <a:noFill/>
          <a:ln w="6350" cap="flat" cmpd="sng" algn="ctr">
            <a:solidFill>
              <a:srgbClr val="003477"/>
            </a:solidFill>
            <a:prstDash val="solid"/>
            <a:miter lim="800000"/>
          </a:ln>
          <a:effectLst/>
        </p:spPr>
      </p:cxnSp>
      <p:cxnSp>
        <p:nvCxnSpPr>
          <p:cNvPr id="153" name="Gerader Verbinder 152"/>
          <p:cNvCxnSpPr/>
          <p:nvPr/>
        </p:nvCxnSpPr>
        <p:spPr>
          <a:xfrm flipH="1">
            <a:off x="1899320" y="5189004"/>
            <a:ext cx="673526" cy="535917"/>
          </a:xfrm>
          <a:prstGeom prst="line">
            <a:avLst/>
          </a:prstGeom>
          <a:noFill/>
          <a:ln w="6350" cap="flat" cmpd="sng" algn="ctr">
            <a:solidFill>
              <a:srgbClr val="003477"/>
            </a:solidFill>
            <a:prstDash val="solid"/>
            <a:miter lim="800000"/>
          </a:ln>
          <a:effectLst/>
        </p:spPr>
      </p:cxnSp>
      <p:cxnSp>
        <p:nvCxnSpPr>
          <p:cNvPr id="154" name="Gerader Verbinder 153"/>
          <p:cNvCxnSpPr>
            <a:stCxn id="134" idx="6"/>
          </p:cNvCxnSpPr>
          <p:nvPr/>
        </p:nvCxnSpPr>
        <p:spPr>
          <a:xfrm>
            <a:off x="3644280" y="5153000"/>
            <a:ext cx="749796" cy="394625"/>
          </a:xfrm>
          <a:prstGeom prst="line">
            <a:avLst/>
          </a:prstGeom>
          <a:noFill/>
          <a:ln w="6350" cap="flat" cmpd="sng" algn="ctr">
            <a:solidFill>
              <a:srgbClr val="003477"/>
            </a:solidFill>
            <a:prstDash val="solid"/>
            <a:miter lim="800000"/>
          </a:ln>
          <a:effectLst/>
        </p:spPr>
      </p:cxnSp>
      <p:cxnSp>
        <p:nvCxnSpPr>
          <p:cNvPr id="155" name="Gerader Verbinder 154"/>
          <p:cNvCxnSpPr>
            <a:stCxn id="134" idx="4"/>
          </p:cNvCxnSpPr>
          <p:nvPr/>
        </p:nvCxnSpPr>
        <p:spPr>
          <a:xfrm>
            <a:off x="3136032" y="5661248"/>
            <a:ext cx="516934" cy="695112"/>
          </a:xfrm>
          <a:prstGeom prst="line">
            <a:avLst/>
          </a:prstGeom>
          <a:noFill/>
          <a:ln w="6350" cap="flat" cmpd="sng" algn="ctr">
            <a:solidFill>
              <a:srgbClr val="003477"/>
            </a:solidFill>
            <a:prstDash val="solid"/>
            <a:miter lim="800000"/>
          </a:ln>
          <a:effectLst/>
        </p:spPr>
      </p:cxnSp>
      <p:cxnSp>
        <p:nvCxnSpPr>
          <p:cNvPr id="156" name="Gerader Verbinder 155"/>
          <p:cNvCxnSpPr/>
          <p:nvPr/>
        </p:nvCxnSpPr>
        <p:spPr>
          <a:xfrm flipH="1" flipV="1">
            <a:off x="1827313" y="4930072"/>
            <a:ext cx="478439" cy="258932"/>
          </a:xfrm>
          <a:prstGeom prst="line">
            <a:avLst/>
          </a:prstGeom>
          <a:noFill/>
          <a:ln w="6350" cap="flat" cmpd="sng" algn="ctr">
            <a:solidFill>
              <a:srgbClr val="003477"/>
            </a:solidFill>
            <a:prstDash val="solid"/>
            <a:miter lim="800000"/>
          </a:ln>
          <a:effectLst/>
        </p:spPr>
      </p:cxnSp>
      <p:cxnSp>
        <p:nvCxnSpPr>
          <p:cNvPr id="157" name="Gerader Verbinder 156"/>
          <p:cNvCxnSpPr/>
          <p:nvPr/>
        </p:nvCxnSpPr>
        <p:spPr>
          <a:xfrm flipH="1">
            <a:off x="2555777" y="5774871"/>
            <a:ext cx="8007" cy="561086"/>
          </a:xfrm>
          <a:prstGeom prst="line">
            <a:avLst/>
          </a:prstGeom>
          <a:noFill/>
          <a:ln w="6350" cap="flat" cmpd="sng" algn="ctr">
            <a:solidFill>
              <a:srgbClr val="003477"/>
            </a:solidFill>
            <a:prstDash val="solid"/>
            <a:miter lim="800000"/>
          </a:ln>
          <a:effectLst/>
        </p:spPr>
      </p:cxnSp>
      <p:cxnSp>
        <p:nvCxnSpPr>
          <p:cNvPr id="158" name="Gerader Verbinder 157"/>
          <p:cNvCxnSpPr/>
          <p:nvPr/>
        </p:nvCxnSpPr>
        <p:spPr>
          <a:xfrm flipV="1">
            <a:off x="3711641" y="4470803"/>
            <a:ext cx="580710" cy="60326"/>
          </a:xfrm>
          <a:prstGeom prst="line">
            <a:avLst/>
          </a:prstGeom>
          <a:noFill/>
          <a:ln w="6350" cap="flat" cmpd="sng" algn="ctr">
            <a:solidFill>
              <a:srgbClr val="003477"/>
            </a:solidFill>
            <a:prstDash val="solid"/>
            <a:miter lim="800000"/>
          </a:ln>
          <a:effectLst/>
        </p:spPr>
      </p:cxnSp>
      <p:cxnSp>
        <p:nvCxnSpPr>
          <p:cNvPr id="159" name="Gerader Verbinder 158"/>
          <p:cNvCxnSpPr/>
          <p:nvPr/>
        </p:nvCxnSpPr>
        <p:spPr>
          <a:xfrm flipV="1">
            <a:off x="4283968" y="4899640"/>
            <a:ext cx="207338" cy="199516"/>
          </a:xfrm>
          <a:prstGeom prst="line">
            <a:avLst/>
          </a:prstGeom>
          <a:noFill/>
          <a:ln w="6350" cap="flat" cmpd="sng" algn="ctr">
            <a:solidFill>
              <a:srgbClr val="003477"/>
            </a:solidFill>
            <a:prstDash val="solid"/>
            <a:miter lim="800000"/>
          </a:ln>
          <a:effectLst/>
        </p:spPr>
      </p:cxnSp>
      <p:cxnSp>
        <p:nvCxnSpPr>
          <p:cNvPr id="160" name="Gerader Verbinder 159"/>
          <p:cNvCxnSpPr>
            <a:endCxn id="136" idx="0"/>
          </p:cNvCxnSpPr>
          <p:nvPr/>
        </p:nvCxnSpPr>
        <p:spPr>
          <a:xfrm>
            <a:off x="2852192" y="3861048"/>
            <a:ext cx="283840" cy="207640"/>
          </a:xfrm>
          <a:prstGeom prst="line">
            <a:avLst/>
          </a:prstGeom>
          <a:noFill/>
          <a:ln w="6350" cap="flat" cmpd="sng" algn="ctr">
            <a:solidFill>
              <a:srgbClr val="003477"/>
            </a:solidFill>
            <a:prstDash val="solid"/>
            <a:miter lim="800000"/>
          </a:ln>
          <a:effectLst/>
        </p:spPr>
      </p:cxnSp>
      <p:cxnSp>
        <p:nvCxnSpPr>
          <p:cNvPr id="161" name="Gerader Verbinder 160"/>
          <p:cNvCxnSpPr/>
          <p:nvPr/>
        </p:nvCxnSpPr>
        <p:spPr>
          <a:xfrm>
            <a:off x="3932312" y="5940896"/>
            <a:ext cx="351656" cy="0"/>
          </a:xfrm>
          <a:prstGeom prst="line">
            <a:avLst/>
          </a:prstGeom>
          <a:noFill/>
          <a:ln w="6350" cap="flat" cmpd="sng" algn="ctr">
            <a:solidFill>
              <a:srgbClr val="003477"/>
            </a:solidFill>
            <a:prstDash val="solid"/>
            <a:miter lim="800000"/>
          </a:ln>
          <a:effectLst/>
        </p:spPr>
      </p:cxnSp>
      <p:cxnSp>
        <p:nvCxnSpPr>
          <p:cNvPr id="162" name="Gerader Verbinder 161"/>
          <p:cNvCxnSpPr>
            <a:stCxn id="136" idx="4"/>
          </p:cNvCxnSpPr>
          <p:nvPr/>
        </p:nvCxnSpPr>
        <p:spPr>
          <a:xfrm flipH="1">
            <a:off x="2915816" y="6237312"/>
            <a:ext cx="220216" cy="216024"/>
          </a:xfrm>
          <a:prstGeom prst="line">
            <a:avLst/>
          </a:prstGeom>
          <a:noFill/>
          <a:ln w="6350" cap="flat" cmpd="sng" algn="ctr">
            <a:solidFill>
              <a:srgbClr val="003477"/>
            </a:solidFill>
            <a:prstDash val="solid"/>
            <a:miter lim="800000"/>
          </a:ln>
          <a:effectLst/>
        </p:spPr>
      </p:cxnSp>
    </p:spTree>
    <p:extLst>
      <p:ext uri="{BB962C8B-B14F-4D97-AF65-F5344CB8AC3E}">
        <p14:creationId xmlns:p14="http://schemas.microsoft.com/office/powerpoint/2010/main" val="715944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5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5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5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5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5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5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6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4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4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4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Übergang: Feldlinien </a:t>
            </a:r>
            <a:r>
              <a:rPr lang="de-DE" noProof="0" dirty="0">
                <a:sym typeface="Wingdings" panose="05000000000000000000" pitchFamily="2" charset="2"/>
              </a:rPr>
              <a:t>zu Botenteilchen</a:t>
            </a:r>
            <a:endParaRPr lang="de-DE" noProof="0" dirty="0"/>
          </a:p>
        </p:txBody>
      </p:sp>
      <p:sp>
        <p:nvSpPr>
          <p:cNvPr id="10" name="Foliennummernplatzhalter 9"/>
          <p:cNvSpPr>
            <a:spLocks noGrp="1"/>
          </p:cNvSpPr>
          <p:nvPr>
            <p:ph type="sldNum" sz="quarter" idx="12"/>
          </p:nvPr>
        </p:nvSpPr>
        <p:spPr/>
        <p:txBody>
          <a:bodyPr/>
          <a:lstStyle/>
          <a:p>
            <a:fld id="{13EBA283-81CD-428D-9703-4AE41BDC50AA}" type="slidenum">
              <a:rPr lang="de-DE" smtClean="0"/>
              <a:pPr/>
              <a:t>42</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b="1" u="sng" noProof="0" dirty="0"/>
                  <a:t>Einführung:</a:t>
                </a:r>
                <a:r>
                  <a:rPr lang="de-DE" b="1" noProof="0" dirty="0"/>
                  <a:t> </a:t>
                </a:r>
                <a:r>
                  <a:rPr lang="de-DE" noProof="0" dirty="0"/>
                  <a:t>Wechselwirkungen werden von Botenteilchen übermittelt</a:t>
                </a:r>
              </a:p>
              <a:p>
                <a:endParaRPr lang="de-DE" b="1" noProof="0" dirty="0">
                  <a:solidFill>
                    <a:srgbClr val="013476"/>
                  </a:solidFill>
                </a:endParaRPr>
              </a:p>
              <a:p>
                <a:r>
                  <a:rPr lang="de-DE" noProof="0" dirty="0"/>
                  <a:t>Bekannt ist:</a:t>
                </a:r>
                <a:endParaRPr lang="de-DE" noProof="0" dirty="0">
                  <a:solidFill>
                    <a:srgbClr val="013476"/>
                  </a:solidFill>
                </a:endParaRPr>
              </a:p>
              <a:p>
                <a:pPr lvl="1"/>
                <a:r>
                  <a:rPr lang="de-DE" noProof="0" dirty="0">
                    <a:solidFill>
                      <a:srgbClr val="013476"/>
                    </a:solidFill>
                  </a:rPr>
                  <a:t>Energie E und Impuls </a:t>
                </a:r>
                <a14:m>
                  <m:oMath xmlns:m="http://schemas.openxmlformats.org/officeDocument/2006/math">
                    <m:acc>
                      <m:accPr>
                        <m:chr m:val="⃗"/>
                        <m:ctrlPr>
                          <a:rPr lang="de-DE" i="1" noProof="0" smtClean="0">
                            <a:solidFill>
                              <a:srgbClr val="013476"/>
                            </a:solidFill>
                            <a:latin typeface="Cambria Math" panose="02040503050406030204" pitchFamily="18" charset="0"/>
                          </a:rPr>
                        </m:ctrlPr>
                      </m:accPr>
                      <m:e>
                        <m:r>
                          <a:rPr lang="de-DE" b="0" i="1" noProof="0" smtClean="0">
                            <a:solidFill>
                              <a:srgbClr val="013476"/>
                            </a:solidFill>
                            <a:latin typeface="Cambria Math" panose="02040503050406030204" pitchFamily="18" charset="0"/>
                          </a:rPr>
                          <m:t>𝑝</m:t>
                        </m:r>
                      </m:e>
                    </m:acc>
                  </m:oMath>
                </a14:m>
                <a:r>
                  <a:rPr lang="de-DE" noProof="0" dirty="0">
                    <a:solidFill>
                      <a:srgbClr val="013476"/>
                    </a:solidFill>
                  </a:rPr>
                  <a:t> </a:t>
                </a:r>
                <a:r>
                  <a:rPr lang="de-DE" b="1" noProof="0" dirty="0">
                    <a:solidFill>
                      <a:srgbClr val="013476"/>
                    </a:solidFill>
                  </a:rPr>
                  <a:t>vorher </a:t>
                </a:r>
              </a:p>
              <a:p>
                <a:pPr lvl="1"/>
                <a:r>
                  <a:rPr lang="de-DE" noProof="0" dirty="0">
                    <a:solidFill>
                      <a:srgbClr val="013476"/>
                    </a:solidFill>
                  </a:rPr>
                  <a:t>Energie E und Impuls </a:t>
                </a:r>
                <a14:m>
                  <m:oMath xmlns:m="http://schemas.openxmlformats.org/officeDocument/2006/math">
                    <m:acc>
                      <m:accPr>
                        <m:chr m:val="⃗"/>
                        <m:ctrlPr>
                          <a:rPr lang="de-DE" i="1" noProof="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e>
                    </m:acc>
                  </m:oMath>
                </a14:m>
                <a:r>
                  <a:rPr lang="de-DE" noProof="0" dirty="0">
                    <a:solidFill>
                      <a:srgbClr val="013476"/>
                    </a:solidFill>
                  </a:rPr>
                  <a:t> </a:t>
                </a:r>
                <a:r>
                  <a:rPr lang="de-DE" b="1" noProof="0" dirty="0">
                    <a:solidFill>
                      <a:srgbClr val="013476"/>
                    </a:solidFill>
                  </a:rPr>
                  <a:t>nachher </a:t>
                </a:r>
              </a:p>
              <a:p>
                <a:pPr lvl="1"/>
                <a:r>
                  <a:rPr lang="de-DE" noProof="0" dirty="0">
                    <a:solidFill>
                      <a:srgbClr val="013476"/>
                    </a:solidFill>
                  </a:rPr>
                  <a:t>Energiedifferenz </a:t>
                </a:r>
                <a:r>
                  <a:rPr lang="de-DE" noProof="0" dirty="0">
                    <a:solidFill>
                      <a:srgbClr val="013476"/>
                    </a:solidFill>
                    <a:latin typeface="Symbol" panose="05050102010706020507" pitchFamily="18" charset="2"/>
                  </a:rPr>
                  <a:t>D</a:t>
                </a:r>
                <a:r>
                  <a:rPr lang="de-DE" noProof="0" dirty="0">
                    <a:solidFill>
                      <a:srgbClr val="013476"/>
                    </a:solidFill>
                  </a:rPr>
                  <a:t>E und Impulsdifferenz </a:t>
                </a:r>
                <a:endParaRPr lang="de-DE" noProof="0" dirty="0"/>
              </a:p>
              <a:p>
                <a:pPr marL="355600" lvl="1" indent="0">
                  <a:buNone/>
                </a:pPr>
                <a14:m>
                  <m:oMath xmlns:m="http://schemas.openxmlformats.org/officeDocument/2006/math">
                    <m:r>
                      <a:rPr lang="de-DE" b="0" i="1" noProof="0" smtClean="0">
                        <a:solidFill>
                          <a:srgbClr val="013476"/>
                        </a:solidFill>
                        <a:latin typeface="Cambria Math" panose="02040503050406030204" pitchFamily="18" charset="0"/>
                        <a:ea typeface="Cambria Math" panose="02040503050406030204" pitchFamily="18" charset="0"/>
                      </a:rPr>
                      <m:t>     </m:t>
                    </m:r>
                    <m:r>
                      <m:rPr>
                        <m:sty m:val="p"/>
                      </m:rPr>
                      <a:rPr lang="de-DE" i="1" noProof="0" smtClean="0">
                        <a:solidFill>
                          <a:srgbClr val="013476"/>
                        </a:solidFill>
                        <a:latin typeface="Cambria Math" panose="02040503050406030204" pitchFamily="18" charset="0"/>
                        <a:ea typeface="Cambria Math" panose="02040503050406030204" pitchFamily="18" charset="0"/>
                      </a:rPr>
                      <m:t>Δ</m:t>
                    </m:r>
                    <m:acc>
                      <m:accPr>
                        <m:chr m:val="⃗"/>
                        <m:ctrlPr>
                          <a:rPr lang="de-DE" i="1" noProof="0" smtClean="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e>
                    </m:acc>
                    <m:r>
                      <a:rPr lang="de-DE" b="0" i="1" noProof="0">
                        <a:solidFill>
                          <a:srgbClr val="013476"/>
                        </a:solidFill>
                        <a:latin typeface="Cambria Math" panose="02040503050406030204" pitchFamily="18" charset="0"/>
                      </a:rPr>
                      <m:t> </m:t>
                    </m:r>
                  </m:oMath>
                </a14:m>
                <a:r>
                  <a:rPr lang="de-DE" noProof="0" dirty="0">
                    <a:solidFill>
                      <a:srgbClr val="013476"/>
                    </a:solidFill>
                  </a:rPr>
                  <a:t>wird durch Botenteilchen übertragen</a:t>
                </a:r>
                <a:endParaRPr lang="de-DE" b="1" noProof="0" dirty="0">
                  <a:solidFill>
                    <a:srgbClr val="013476"/>
                  </a:solidFill>
                </a:endParaRPr>
              </a:p>
              <a:p>
                <a:pPr lvl="3"/>
                <a:endParaRPr lang="de-DE" b="1" noProof="0" dirty="0"/>
              </a:p>
              <a:p>
                <a:pPr lvl="1"/>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2"/>
                <a:stretch>
                  <a:fillRect l="-808" t="-2003"/>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pic>
        <p:nvPicPr>
          <p:cNvPr id="9" name="Grafik 8">
            <a:extLst>
              <a:ext uri="{FF2B5EF4-FFF2-40B4-BE49-F238E27FC236}">
                <a16:creationId xmlns:a16="http://schemas.microsoft.com/office/drawing/2014/main" xmlns="" id="{69942407-C194-42D0-8E98-D52CC9B903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2200" y="2996952"/>
            <a:ext cx="2627784" cy="1393042"/>
          </a:xfrm>
          <a:prstGeom prst="rect">
            <a:avLst/>
          </a:prstGeom>
        </p:spPr>
      </p:pic>
      <p:pic>
        <p:nvPicPr>
          <p:cNvPr id="12" name="Grafik 11">
            <a:extLst>
              <a:ext uri="{FF2B5EF4-FFF2-40B4-BE49-F238E27FC236}">
                <a16:creationId xmlns:a16="http://schemas.microsoft.com/office/drawing/2014/main" xmlns="" id="{AF646307-3F61-4AD1-8CEC-3D91C1250AE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2200" y="4545475"/>
            <a:ext cx="2627784" cy="1393042"/>
          </a:xfrm>
          <a:prstGeom prst="rect">
            <a:avLst/>
          </a:prstGeom>
        </p:spPr>
      </p:pic>
    </p:spTree>
    <p:extLst>
      <p:ext uri="{BB962C8B-B14F-4D97-AF65-F5344CB8AC3E}">
        <p14:creationId xmlns:p14="http://schemas.microsoft.com/office/powerpoint/2010/main" val="328524212"/>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p:cNvPicPr>
            <a:picLocks noChangeAspect="1"/>
          </p:cNvPicPr>
          <p:nvPr/>
        </p:nvPicPr>
        <p:blipFill rotWithShape="1">
          <a:blip r:embed="rId2">
            <a:extLst>
              <a:ext uri="{28A0092B-C50C-407E-A947-70E740481C1C}">
                <a14:useLocalDpi xmlns:a14="http://schemas.microsoft.com/office/drawing/2010/main" val="0"/>
              </a:ext>
            </a:extLst>
          </a:blip>
          <a:srcRect l="11234" b="16881"/>
          <a:stretch/>
        </p:blipFill>
        <p:spPr>
          <a:xfrm rot="20072566">
            <a:off x="4987797" y="3474927"/>
            <a:ext cx="3982696" cy="3152462"/>
          </a:xfrm>
          <a:prstGeom prst="rect">
            <a:avLst/>
          </a:prstGeom>
        </p:spPr>
      </p:pic>
      <mc:AlternateContent xmlns:mc="http://schemas.openxmlformats.org/markup-compatibility/2006" xmlns:a14="http://schemas.microsoft.com/office/drawing/2010/main">
        <mc:Choice Requires="a14">
          <p:sp>
            <p:nvSpPr>
              <p:cNvPr id="15" name="Rechteck 14"/>
              <p:cNvSpPr/>
              <p:nvPr/>
            </p:nvSpPr>
            <p:spPr>
              <a:xfrm>
                <a:off x="8095780" y="5849671"/>
                <a:ext cx="795411" cy="674671"/>
              </a:xfrm>
              <a:prstGeom prst="rect">
                <a:avLst/>
              </a:prstGeom>
            </p:spPr>
            <p:txBody>
              <a:bodyPr wrap="none">
                <a:spAutoFit/>
              </a:bodyPr>
              <a:lstStyle/>
              <a:p>
                <a:r>
                  <a:rPr lang="de-DE" sz="2400">
                    <a:solidFill>
                      <a:srgbClr val="013476"/>
                    </a:solidFill>
                    <a:latin typeface="Arial" panose="020B0604020202020204" pitchFamily="34" charset="0"/>
                    <a:cs typeface="Arial" panose="020B0604020202020204" pitchFamily="34" charset="0"/>
                  </a:rPr>
                  <a:t>E‘,</a:t>
                </a:r>
                <a14:m>
                  <m:oMath xmlns:m="http://schemas.openxmlformats.org/officeDocument/2006/math">
                    <m:acc>
                      <m:accPr>
                        <m:chr m:val="⃗"/>
                        <m:ctrlPr>
                          <a:rPr lang="de-DE" sz="2400" i="1">
                            <a:solidFill>
                              <a:srgbClr val="013476"/>
                            </a:solidFill>
                            <a:latin typeface="Cambria Math" panose="02040503050406030204" pitchFamily="18" charset="0"/>
                          </a:rPr>
                        </m:ctrlPr>
                      </m:accPr>
                      <m:e>
                        <m:r>
                          <a:rPr lang="de-DE" sz="2400" i="1">
                            <a:solidFill>
                              <a:srgbClr val="013476"/>
                            </a:solidFill>
                            <a:latin typeface="Cambria Math" panose="02040503050406030204" pitchFamily="18" charset="0"/>
                          </a:rPr>
                          <m:t>𝑝</m:t>
                        </m:r>
                        <m:r>
                          <a:rPr lang="de-DE" sz="2400" b="0" i="1" smtClean="0">
                            <a:solidFill>
                              <a:srgbClr val="013476"/>
                            </a:solidFill>
                            <a:latin typeface="Cambria Math" panose="02040503050406030204" pitchFamily="18" charset="0"/>
                          </a:rPr>
                          <m:t>′</m:t>
                        </m:r>
                      </m:e>
                    </m:acc>
                  </m:oMath>
                </a14:m>
                <a:endParaRPr lang="de-DE"/>
              </a:p>
            </p:txBody>
          </p:sp>
        </mc:Choice>
        <mc:Fallback xmlns="">
          <p:sp>
            <p:nvSpPr>
              <p:cNvPr id="15" name="Rechteck 14"/>
              <p:cNvSpPr>
                <a:spLocks noRot="1" noChangeAspect="1" noMove="1" noResize="1" noEditPoints="1" noAdjustHandles="1" noChangeArrowheads="1" noChangeShapeType="1" noTextEdit="1"/>
              </p:cNvSpPr>
              <p:nvPr/>
            </p:nvSpPr>
            <p:spPr>
              <a:xfrm>
                <a:off x="8095780" y="5849671"/>
                <a:ext cx="795411" cy="674671"/>
              </a:xfrm>
              <a:prstGeom prst="rect">
                <a:avLst/>
              </a:prstGeom>
              <a:blipFill rotWithShape="0">
                <a:blip r:embed="rId3"/>
                <a:stretch>
                  <a:fillRect l="-11450"/>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6" name="Rechteck 15"/>
              <p:cNvSpPr/>
              <p:nvPr/>
            </p:nvSpPr>
            <p:spPr>
              <a:xfrm>
                <a:off x="5668181" y="5948718"/>
                <a:ext cx="650114" cy="580085"/>
              </a:xfrm>
              <a:prstGeom prst="rect">
                <a:avLst/>
              </a:prstGeom>
            </p:spPr>
            <p:txBody>
              <a:bodyPr wrap="none">
                <a:spAutoFit/>
              </a:bodyPr>
              <a:lstStyle/>
              <a:p>
                <a:r>
                  <a:rPr lang="de-DE" sz="2400" dirty="0">
                    <a:solidFill>
                      <a:srgbClr val="013476"/>
                    </a:solidFill>
                    <a:latin typeface="Arial" panose="020B0604020202020204" pitchFamily="34" charset="0"/>
                    <a:cs typeface="Arial" panose="020B0604020202020204" pitchFamily="34" charset="0"/>
                  </a:rPr>
                  <a:t>E,</a:t>
                </a:r>
                <a14:m>
                  <m:oMath xmlns:m="http://schemas.openxmlformats.org/officeDocument/2006/math">
                    <m:acc>
                      <m:accPr>
                        <m:chr m:val="⃗"/>
                        <m:ctrlPr>
                          <a:rPr lang="de-DE" sz="2400" i="1">
                            <a:solidFill>
                              <a:srgbClr val="013476"/>
                            </a:solidFill>
                            <a:latin typeface="Cambria Math" panose="02040503050406030204" pitchFamily="18" charset="0"/>
                          </a:rPr>
                        </m:ctrlPr>
                      </m:accPr>
                      <m:e>
                        <m:r>
                          <a:rPr lang="de-DE" sz="2400" i="1">
                            <a:solidFill>
                              <a:srgbClr val="013476"/>
                            </a:solidFill>
                            <a:latin typeface="Cambria Math" panose="02040503050406030204" pitchFamily="18" charset="0"/>
                          </a:rPr>
                          <m:t>𝑝</m:t>
                        </m:r>
                      </m:e>
                    </m:acc>
                  </m:oMath>
                </a14:m>
                <a:endParaRPr lang="de-DE" dirty="0"/>
              </a:p>
            </p:txBody>
          </p:sp>
        </mc:Choice>
        <mc:Fallback xmlns="">
          <p:sp>
            <p:nvSpPr>
              <p:cNvPr id="16" name="Rechteck 15"/>
              <p:cNvSpPr>
                <a:spLocks noRot="1" noChangeAspect="1" noMove="1" noResize="1" noEditPoints="1" noAdjustHandles="1" noChangeArrowheads="1" noChangeShapeType="1" noTextEdit="1"/>
              </p:cNvSpPr>
              <p:nvPr/>
            </p:nvSpPr>
            <p:spPr>
              <a:xfrm>
                <a:off x="5668181" y="5948718"/>
                <a:ext cx="650114" cy="580085"/>
              </a:xfrm>
              <a:prstGeom prst="rect">
                <a:avLst/>
              </a:prstGeom>
              <a:blipFill rotWithShape="0">
                <a:blip r:embed="rId4"/>
                <a:stretch>
                  <a:fillRect l="-15094" t="-15789" r="-62264" b="-210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7" name="Rechteck 16"/>
              <p:cNvSpPr/>
              <p:nvPr/>
            </p:nvSpPr>
            <p:spPr>
              <a:xfrm>
                <a:off x="6660232" y="3284984"/>
                <a:ext cx="1265262" cy="580085"/>
              </a:xfrm>
              <a:prstGeom prst="rect">
                <a:avLst/>
              </a:prstGeom>
            </p:spPr>
            <p:txBody>
              <a:bodyPr wrap="square">
                <a:spAutoFit/>
              </a:bodyPr>
              <a:lstStyle/>
              <a:p>
                <a:r>
                  <a:rPr lang="de-DE" sz="2400" dirty="0">
                    <a:solidFill>
                      <a:srgbClr val="013476"/>
                    </a:solidFill>
                    <a:latin typeface="Symbol" panose="05050102010706020507" pitchFamily="18" charset="2"/>
                    <a:cs typeface="Arial" panose="020B0604020202020204" pitchFamily="34" charset="0"/>
                  </a:rPr>
                  <a:t>D</a:t>
                </a:r>
                <a:r>
                  <a:rPr lang="de-DE" sz="2400" dirty="0">
                    <a:solidFill>
                      <a:srgbClr val="013476"/>
                    </a:solidFill>
                    <a:latin typeface="Arial" panose="020B0604020202020204" pitchFamily="34" charset="0"/>
                    <a:cs typeface="Arial" panose="020B0604020202020204" pitchFamily="34" charset="0"/>
                  </a:rPr>
                  <a:t>E, </a:t>
                </a:r>
                <a14:m>
                  <m:oMath xmlns:m="http://schemas.openxmlformats.org/officeDocument/2006/math">
                    <m:r>
                      <m:rPr>
                        <m:sty m:val="p"/>
                      </m:rPr>
                      <a:rPr lang="el-GR" sz="2400" i="1">
                        <a:solidFill>
                          <a:srgbClr val="013476"/>
                        </a:solidFill>
                        <a:latin typeface="Cambria Math" panose="02040503050406030204" pitchFamily="18" charset="0"/>
                        <a:ea typeface="Cambria Math" panose="02040503050406030204" pitchFamily="18" charset="0"/>
                      </a:rPr>
                      <m:t>Δ</m:t>
                    </m:r>
                    <m:acc>
                      <m:accPr>
                        <m:chr m:val="⃗"/>
                        <m:ctrlPr>
                          <a:rPr lang="de-DE" sz="2400" i="1">
                            <a:solidFill>
                              <a:srgbClr val="013476"/>
                            </a:solidFill>
                            <a:latin typeface="Cambria Math" panose="02040503050406030204" pitchFamily="18" charset="0"/>
                          </a:rPr>
                        </m:ctrlPr>
                      </m:accPr>
                      <m:e>
                        <m:r>
                          <a:rPr lang="de-DE" sz="2400" i="1">
                            <a:solidFill>
                              <a:srgbClr val="013476"/>
                            </a:solidFill>
                            <a:latin typeface="Cambria Math" panose="02040503050406030204" pitchFamily="18" charset="0"/>
                          </a:rPr>
                          <m:t>𝑝</m:t>
                        </m:r>
                      </m:e>
                    </m:acc>
                  </m:oMath>
                </a14:m>
                <a:endParaRPr lang="de-DE" dirty="0"/>
              </a:p>
            </p:txBody>
          </p:sp>
        </mc:Choice>
        <mc:Fallback xmlns="">
          <p:sp>
            <p:nvSpPr>
              <p:cNvPr id="17" name="Rechteck 16"/>
              <p:cNvSpPr>
                <a:spLocks noRot="1" noChangeAspect="1" noMove="1" noResize="1" noEditPoints="1" noAdjustHandles="1" noChangeArrowheads="1" noChangeShapeType="1" noTextEdit="1"/>
              </p:cNvSpPr>
              <p:nvPr/>
            </p:nvSpPr>
            <p:spPr>
              <a:xfrm>
                <a:off x="6660232" y="3284984"/>
                <a:ext cx="1265262" cy="580085"/>
              </a:xfrm>
              <a:prstGeom prst="rect">
                <a:avLst/>
              </a:prstGeom>
              <a:blipFill rotWithShape="0">
                <a:blip r:embed="rId5"/>
                <a:stretch>
                  <a:fillRect l="-7729" t="-15789" r="-18841" b="-2105"/>
                </a:stretch>
              </a:blipFill>
            </p:spPr>
            <p:txBody>
              <a:bodyPr/>
              <a:lstStyle/>
              <a:p>
                <a:r>
                  <a:rPr lang="de-DE">
                    <a:noFill/>
                  </a:rPr>
                  <a:t> </a:t>
                </a:r>
              </a:p>
            </p:txBody>
          </p:sp>
        </mc:Fallback>
      </mc:AlternateContent>
      <p:sp>
        <p:nvSpPr>
          <p:cNvPr id="2" name="Titel 1"/>
          <p:cNvSpPr>
            <a:spLocks noGrp="1"/>
          </p:cNvSpPr>
          <p:nvPr>
            <p:ph type="title"/>
          </p:nvPr>
        </p:nvSpPr>
        <p:spPr/>
        <p:txBody>
          <a:bodyPr/>
          <a:lstStyle/>
          <a:p>
            <a:r>
              <a:rPr lang="de-DE" noProof="0" dirty="0"/>
              <a:t>Übergang: Feldlinien </a:t>
            </a:r>
            <a:r>
              <a:rPr lang="de-DE" noProof="0" dirty="0">
                <a:sym typeface="Wingdings" panose="05000000000000000000" pitchFamily="2" charset="2"/>
              </a:rPr>
              <a:t>zu Botenteilchen</a:t>
            </a:r>
            <a:endParaRPr lang="de-DE" noProof="0" dirty="0"/>
          </a:p>
        </p:txBody>
      </p:sp>
      <p:sp>
        <p:nvSpPr>
          <p:cNvPr id="10" name="Foliennummernplatzhalter 9"/>
          <p:cNvSpPr>
            <a:spLocks noGrp="1"/>
          </p:cNvSpPr>
          <p:nvPr>
            <p:ph type="sldNum" sz="quarter" idx="12"/>
          </p:nvPr>
        </p:nvSpPr>
        <p:spPr/>
        <p:txBody>
          <a:bodyPr/>
          <a:lstStyle/>
          <a:p>
            <a:fld id="{13EBA283-81CD-428D-9703-4AE41BDC50AA}" type="slidenum">
              <a:rPr lang="de-DE" smtClean="0"/>
              <a:pPr/>
              <a:t>43</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b="1" u="sng" noProof="0" dirty="0"/>
                  <a:t>Einführung:</a:t>
                </a:r>
                <a:r>
                  <a:rPr lang="de-DE" b="1" noProof="0" dirty="0"/>
                  <a:t> </a:t>
                </a:r>
                <a:r>
                  <a:rPr lang="de-DE" noProof="0" dirty="0"/>
                  <a:t>Wechselwirkungen werden von Botenteilchen übermittelt</a:t>
                </a:r>
              </a:p>
              <a:p>
                <a:endParaRPr lang="de-DE" b="1" noProof="0" dirty="0">
                  <a:solidFill>
                    <a:srgbClr val="013476"/>
                  </a:solidFill>
                </a:endParaRPr>
              </a:p>
              <a:p>
                <a:r>
                  <a:rPr lang="de-DE" noProof="0" dirty="0"/>
                  <a:t>Bekannt ist:</a:t>
                </a:r>
                <a:endParaRPr lang="de-DE" noProof="0" dirty="0">
                  <a:solidFill>
                    <a:srgbClr val="013476"/>
                  </a:solidFill>
                </a:endParaRPr>
              </a:p>
              <a:p>
                <a:pPr lvl="1"/>
                <a:r>
                  <a:rPr lang="de-DE" noProof="0" dirty="0">
                    <a:solidFill>
                      <a:srgbClr val="013476"/>
                    </a:solidFill>
                  </a:rPr>
                  <a:t>Energie E und Impuls </a:t>
                </a:r>
                <a14:m>
                  <m:oMath xmlns:m="http://schemas.openxmlformats.org/officeDocument/2006/math">
                    <m:acc>
                      <m:accPr>
                        <m:chr m:val="⃗"/>
                        <m:ctrlPr>
                          <a:rPr lang="de-DE" i="1" noProof="0" smtClean="0">
                            <a:solidFill>
                              <a:srgbClr val="013476"/>
                            </a:solidFill>
                            <a:latin typeface="Cambria Math" panose="02040503050406030204" pitchFamily="18" charset="0"/>
                          </a:rPr>
                        </m:ctrlPr>
                      </m:accPr>
                      <m:e>
                        <m:r>
                          <a:rPr lang="de-DE" b="0" i="1" noProof="0" smtClean="0">
                            <a:solidFill>
                              <a:srgbClr val="013476"/>
                            </a:solidFill>
                            <a:latin typeface="Cambria Math" panose="02040503050406030204" pitchFamily="18" charset="0"/>
                          </a:rPr>
                          <m:t>𝑝</m:t>
                        </m:r>
                      </m:e>
                    </m:acc>
                  </m:oMath>
                </a14:m>
                <a:r>
                  <a:rPr lang="de-DE" noProof="0" dirty="0">
                    <a:solidFill>
                      <a:srgbClr val="013476"/>
                    </a:solidFill>
                  </a:rPr>
                  <a:t> </a:t>
                </a:r>
                <a:r>
                  <a:rPr lang="de-DE" b="1" noProof="0" dirty="0">
                    <a:solidFill>
                      <a:srgbClr val="013476"/>
                    </a:solidFill>
                  </a:rPr>
                  <a:t>vorher </a:t>
                </a:r>
              </a:p>
              <a:p>
                <a:pPr lvl="1"/>
                <a:r>
                  <a:rPr lang="de-DE" noProof="0" dirty="0">
                    <a:solidFill>
                      <a:srgbClr val="013476"/>
                    </a:solidFill>
                  </a:rPr>
                  <a:t>Energie E‘ und Impuls </a:t>
                </a:r>
                <a14:m>
                  <m:oMath xmlns:m="http://schemas.openxmlformats.org/officeDocument/2006/math">
                    <m:acc>
                      <m:accPr>
                        <m:chr m:val="⃗"/>
                        <m:ctrlPr>
                          <a:rPr lang="de-DE" i="1" noProof="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r>
                          <a:rPr lang="de-DE" b="0" i="1" noProof="0" smtClean="0">
                            <a:solidFill>
                              <a:srgbClr val="013476"/>
                            </a:solidFill>
                            <a:latin typeface="Cambria Math" panose="02040503050406030204" pitchFamily="18" charset="0"/>
                          </a:rPr>
                          <m:t>′</m:t>
                        </m:r>
                      </m:e>
                    </m:acc>
                  </m:oMath>
                </a14:m>
                <a:r>
                  <a:rPr lang="de-DE" noProof="0" dirty="0">
                    <a:solidFill>
                      <a:srgbClr val="013476"/>
                    </a:solidFill>
                  </a:rPr>
                  <a:t> </a:t>
                </a:r>
                <a:r>
                  <a:rPr lang="de-DE" b="1" noProof="0" dirty="0">
                    <a:solidFill>
                      <a:srgbClr val="013476"/>
                    </a:solidFill>
                  </a:rPr>
                  <a:t>nachher </a:t>
                </a:r>
              </a:p>
              <a:p>
                <a:pPr lvl="1"/>
                <a:r>
                  <a:rPr lang="de-DE" noProof="0" dirty="0">
                    <a:solidFill>
                      <a:srgbClr val="013476"/>
                    </a:solidFill>
                  </a:rPr>
                  <a:t>Energiedifferenz </a:t>
                </a:r>
                <a:r>
                  <a:rPr lang="de-DE" noProof="0" dirty="0">
                    <a:solidFill>
                      <a:srgbClr val="013476"/>
                    </a:solidFill>
                    <a:latin typeface="Symbol" panose="05050102010706020507" pitchFamily="18" charset="2"/>
                  </a:rPr>
                  <a:t>D</a:t>
                </a:r>
                <a:r>
                  <a:rPr lang="de-DE" noProof="0" dirty="0">
                    <a:solidFill>
                      <a:srgbClr val="013476"/>
                    </a:solidFill>
                  </a:rPr>
                  <a:t>E und Impulsdifferenz</a:t>
                </a:r>
                <a:br>
                  <a:rPr lang="de-DE" noProof="0" dirty="0">
                    <a:solidFill>
                      <a:srgbClr val="013476"/>
                    </a:solidFill>
                  </a:rPr>
                </a:br>
                <a14:m>
                  <m:oMath xmlns:m="http://schemas.openxmlformats.org/officeDocument/2006/math">
                    <m:r>
                      <a:rPr lang="de-DE" b="0" i="1" noProof="0" smtClean="0">
                        <a:solidFill>
                          <a:srgbClr val="013476"/>
                        </a:solidFill>
                        <a:latin typeface="Cambria Math" panose="02040503050406030204" pitchFamily="18" charset="0"/>
                        <a:ea typeface="Cambria Math" panose="02040503050406030204" pitchFamily="18" charset="0"/>
                      </a:rPr>
                      <m:t> </m:t>
                    </m:r>
                    <m:r>
                      <m:rPr>
                        <m:sty m:val="p"/>
                      </m:rPr>
                      <a:rPr lang="de-DE" i="1" noProof="0" smtClean="0">
                        <a:solidFill>
                          <a:srgbClr val="013476"/>
                        </a:solidFill>
                        <a:latin typeface="Cambria Math" panose="02040503050406030204" pitchFamily="18" charset="0"/>
                        <a:ea typeface="Cambria Math" panose="02040503050406030204" pitchFamily="18" charset="0"/>
                      </a:rPr>
                      <m:t>Δ</m:t>
                    </m:r>
                    <m:acc>
                      <m:accPr>
                        <m:chr m:val="⃗"/>
                        <m:ctrlPr>
                          <a:rPr lang="de-DE" i="1" noProof="0" smtClean="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e>
                    </m:acc>
                    <m:r>
                      <a:rPr lang="de-DE" b="0" i="1" noProof="0">
                        <a:solidFill>
                          <a:srgbClr val="013476"/>
                        </a:solidFill>
                        <a:latin typeface="Cambria Math" panose="02040503050406030204" pitchFamily="18" charset="0"/>
                      </a:rPr>
                      <m:t> </m:t>
                    </m:r>
                  </m:oMath>
                </a14:m>
                <a:r>
                  <a:rPr lang="de-DE" noProof="0" dirty="0">
                    <a:solidFill>
                      <a:srgbClr val="013476"/>
                    </a:solidFill>
                  </a:rPr>
                  <a:t>wird durch Botenteilchen übertragen</a:t>
                </a:r>
              </a:p>
              <a:p>
                <a:pPr marL="0" indent="0">
                  <a:buNone/>
                </a:pPr>
                <a:endParaRPr lang="de-DE" b="1" noProof="0" dirty="0">
                  <a:solidFill>
                    <a:srgbClr val="013476"/>
                  </a:solidFill>
                </a:endParaRPr>
              </a:p>
              <a:p>
                <a:pPr lvl="3"/>
                <a:endParaRPr lang="de-DE" b="1" noProof="0" dirty="0"/>
              </a:p>
              <a:p>
                <a:pPr lvl="1"/>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6"/>
                <a:stretch>
                  <a:fillRect l="-808" t="-2003"/>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spTree>
    <p:extLst>
      <p:ext uri="{BB962C8B-B14F-4D97-AF65-F5344CB8AC3E}">
        <p14:creationId xmlns:p14="http://schemas.microsoft.com/office/powerpoint/2010/main" val="1216398081"/>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DF09CB4A-890D-4B98-8604-3DE15B6DF339}"/>
              </a:ext>
            </a:extLst>
          </p:cNvPr>
          <p:cNvSpPr>
            <a:spLocks noGrp="1"/>
          </p:cNvSpPr>
          <p:nvPr>
            <p:ph type="title"/>
          </p:nvPr>
        </p:nvSpPr>
        <p:spPr/>
        <p:txBody>
          <a:bodyPr/>
          <a:lstStyle/>
          <a:p>
            <a:r>
              <a:rPr lang="de-DE" noProof="0" dirty="0"/>
              <a:t>Ausgangspunkt: Elektromagnetische Wechselwirkung </a:t>
            </a:r>
          </a:p>
        </p:txBody>
      </p:sp>
      <p:sp>
        <p:nvSpPr>
          <p:cNvPr id="3" name="Foliennummernplatzhalter 2">
            <a:extLst>
              <a:ext uri="{FF2B5EF4-FFF2-40B4-BE49-F238E27FC236}">
                <a16:creationId xmlns:a16="http://schemas.microsoft.com/office/drawing/2014/main" xmlns="" id="{84538E35-C839-46E0-A11B-9F91B4992428}"/>
              </a:ext>
            </a:extLst>
          </p:cNvPr>
          <p:cNvSpPr>
            <a:spLocks noGrp="1"/>
          </p:cNvSpPr>
          <p:nvPr>
            <p:ph type="sldNum" sz="quarter" idx="12"/>
          </p:nvPr>
        </p:nvSpPr>
        <p:spPr/>
        <p:txBody>
          <a:bodyPr/>
          <a:lstStyle/>
          <a:p>
            <a:fld id="{13EBA283-81CD-428D-9703-4AE41BDC50AA}" type="slidenum">
              <a:rPr lang="de-DE" smtClean="0"/>
              <a:pPr/>
              <a:t>44</a:t>
            </a:fld>
            <a:endParaRPr lang="de-DE"/>
          </a:p>
        </p:txBody>
      </p:sp>
      <mc:AlternateContent xmlns:mc="http://schemas.openxmlformats.org/markup-compatibility/2006" xmlns:a14="http://schemas.microsoft.com/office/drawing/2010/main">
        <mc:Choice Requires="a14">
          <p:sp>
            <p:nvSpPr>
              <p:cNvPr id="6" name="Textplatzhalter 5">
                <a:extLst>
                  <a:ext uri="{FF2B5EF4-FFF2-40B4-BE49-F238E27FC236}">
                    <a16:creationId xmlns:a16="http://schemas.microsoft.com/office/drawing/2014/main" xmlns="" id="{DA6CF6A1-2EFD-4DBD-9F75-E1D3B4FB7CCD}"/>
                  </a:ext>
                </a:extLst>
              </p:cNvPr>
              <p:cNvSpPr>
                <a:spLocks noGrp="1"/>
              </p:cNvSpPr>
              <p:nvPr>
                <p:ph type="body" idx="1"/>
              </p:nvPr>
            </p:nvSpPr>
            <p:spPr/>
            <p:txBody>
              <a:bodyPr/>
              <a:lstStyle/>
              <a:p>
                <a:r>
                  <a:rPr lang="de-DE" noProof="0" dirty="0"/>
                  <a:t>Botenteilchen (Photon) ist </a:t>
                </a:r>
              </a:p>
              <a:p>
                <a:pPr lvl="1"/>
                <a:r>
                  <a:rPr lang="de-DE" noProof="0" dirty="0"/>
                  <a:t>masselos</a:t>
                </a:r>
              </a:p>
              <a:p>
                <a:pPr lvl="1"/>
                <a:r>
                  <a:rPr lang="de-DE" noProof="0" dirty="0"/>
                  <a:t>ungeladen</a:t>
                </a:r>
              </a:p>
              <a:p>
                <a:r>
                  <a:rPr lang="de-DE" dirty="0"/>
                  <a:t>Vergleich schwach: </a:t>
                </a:r>
                <a14:m>
                  <m:oMath xmlns:m="http://schemas.openxmlformats.org/officeDocument/2006/math">
                    <m:sSub>
                      <m:sSubPr>
                        <m:ctrlPr>
                          <a:rPr lang="de-DE" i="1">
                            <a:latin typeface="Cambria Math" panose="02040503050406030204" pitchFamily="18" charset="0"/>
                          </a:rPr>
                        </m:ctrlPr>
                      </m:sSubPr>
                      <m:e>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a:rPr>
                      <m:t>=ℏ</m:t>
                    </m:r>
                    <m:r>
                      <a:rPr lang="de-DE" b="0" i="1" smtClean="0">
                        <a:latin typeface="Cambria Math" panose="02040503050406030204" pitchFamily="18" charset="0"/>
                      </a:rPr>
                      <m:t> </m:t>
                    </m:r>
                    <m:r>
                      <a:rPr lang="de-DE" i="1">
                        <a:latin typeface="Cambria Math"/>
                        <a:ea typeface="Cambria Math"/>
                      </a:rPr>
                      <m:t>𝑐</m:t>
                    </m:r>
                    <m:r>
                      <a:rPr lang="de-DE" b="0" i="1" smtClean="0">
                        <a:latin typeface="Cambria Math" panose="02040503050406030204" pitchFamily="18" charset="0"/>
                        <a:ea typeface="Cambria Math"/>
                      </a:rPr>
                      <m:t> </m:t>
                    </m:r>
                    <m:sSub>
                      <m:sSubPr>
                        <m:ctrlPr>
                          <a:rPr lang="de-DE" i="1">
                            <a:latin typeface="Cambria Math" panose="02040503050406030204" pitchFamily="18" charset="0"/>
                            <a:ea typeface="Cambria Math"/>
                          </a:rPr>
                        </m:ctrlPr>
                      </m:sSubPr>
                      <m:e>
                        <m:r>
                          <a:rPr lang="de-DE" i="1">
                            <a:latin typeface="Cambria Math"/>
                            <a:ea typeface="Cambria Math"/>
                          </a:rPr>
                          <m:t>𝛼</m:t>
                        </m:r>
                      </m:e>
                      <m:sub>
                        <m:r>
                          <m:rPr>
                            <m:sty m:val="p"/>
                          </m:rPr>
                          <a:rPr lang="de-DE" i="0">
                            <a:latin typeface="Cambria Math"/>
                            <a:ea typeface="Cambria Math"/>
                          </a:rPr>
                          <m:t>w</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r>
                              <a:rPr lang="de-DE" i="1">
                                <a:latin typeface="Cambria Math"/>
                                <a:ea typeface="Cambria Math"/>
                              </a:rPr>
                              <m:t>𝐼</m:t>
                            </m:r>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𝐼</m:t>
                            </m:r>
                          </m:e>
                          <m:sub>
                            <m:r>
                              <a:rPr lang="de-DE" i="1">
                                <a:latin typeface="Cambria Math"/>
                                <a:ea typeface="Cambria Math"/>
                              </a:rPr>
                              <m:t>2</m:t>
                            </m:r>
                          </m:sub>
                        </m:sSub>
                      </m:num>
                      <m:den>
                        <m:r>
                          <a:rPr lang="de-DE" i="1">
                            <a:latin typeface="Cambria Math"/>
                            <a:ea typeface="Cambria Math"/>
                          </a:rPr>
                          <m:t>𝑟</m:t>
                        </m:r>
                      </m:den>
                    </m:f>
                    <m:r>
                      <a:rPr lang="de-DE" b="0" i="1" smtClean="0">
                        <a:latin typeface="Cambria Math" panose="02040503050406030204" pitchFamily="18" charset="0"/>
                        <a:ea typeface="Cambria Math"/>
                      </a:rPr>
                      <m:t> </m:t>
                    </m:r>
                    <m:r>
                      <a:rPr lang="de-DE" b="0" i="1" smtClean="0">
                        <a:solidFill>
                          <a:srgbClr val="CDC301"/>
                        </a:solidFill>
                        <a:latin typeface="Cambria Math" panose="02040503050406030204" pitchFamily="18" charset="0"/>
                        <a:ea typeface="Cambria Math"/>
                      </a:rPr>
                      <m:t>∙</m:t>
                    </m:r>
                    <m:r>
                      <a:rPr lang="de-DE" b="0" i="1" smtClean="0">
                        <a:latin typeface="Cambria Math" panose="02040503050406030204" pitchFamily="18" charset="0"/>
                        <a:ea typeface="Cambria Math"/>
                      </a:rPr>
                      <m:t> </m:t>
                    </m:r>
                    <m:sSup>
                      <m:sSupPr>
                        <m:ctrlPr>
                          <a:rPr lang="de-DE" i="1">
                            <a:solidFill>
                              <a:srgbClr val="CDC301"/>
                            </a:solidFill>
                            <a:latin typeface="Cambria Math" panose="02040503050406030204" pitchFamily="18" charset="0"/>
                            <a:ea typeface="Cambria Math"/>
                          </a:rPr>
                        </m:ctrlPr>
                      </m:sSupPr>
                      <m:e>
                        <m:r>
                          <a:rPr lang="de-DE" i="1">
                            <a:solidFill>
                              <a:srgbClr val="CDC301"/>
                            </a:solidFill>
                            <a:latin typeface="Cambria Math"/>
                            <a:ea typeface="Cambria Math"/>
                          </a:rPr>
                          <m:t>𝑒</m:t>
                        </m:r>
                      </m:e>
                      <m:sup>
                        <m:f>
                          <m:fPr>
                            <m:ctrlPr>
                              <a:rPr lang="de-DE" i="1">
                                <a:solidFill>
                                  <a:srgbClr val="CDC301"/>
                                </a:solidFill>
                                <a:latin typeface="Cambria Math" panose="02040503050406030204" pitchFamily="18" charset="0"/>
                                <a:ea typeface="Cambria Math"/>
                              </a:rPr>
                            </m:ctrlPr>
                          </m:fPr>
                          <m:num>
                            <m:r>
                              <a:rPr lang="de-DE" i="1">
                                <a:solidFill>
                                  <a:srgbClr val="CDC301"/>
                                </a:solidFill>
                                <a:latin typeface="Cambria Math"/>
                                <a:ea typeface="Cambria Math"/>
                              </a:rPr>
                              <m:t>−</m:t>
                            </m:r>
                            <m:r>
                              <a:rPr lang="de-DE" i="1">
                                <a:solidFill>
                                  <a:srgbClr val="CDC301"/>
                                </a:solidFill>
                                <a:latin typeface="Cambria Math"/>
                                <a:ea typeface="Cambria Math"/>
                              </a:rPr>
                              <m:t>𝑟</m:t>
                            </m:r>
                          </m:num>
                          <m:den>
                            <m:sSub>
                              <m:sSubPr>
                                <m:ctrlPr>
                                  <a:rPr lang="de-DE" i="1">
                                    <a:solidFill>
                                      <a:srgbClr val="CDC301"/>
                                    </a:solidFill>
                                    <a:latin typeface="Cambria Math" panose="02040503050406030204" pitchFamily="18" charset="0"/>
                                    <a:ea typeface="Cambria Math"/>
                                  </a:rPr>
                                </m:ctrlPr>
                              </m:sSubPr>
                              <m:e>
                                <m:r>
                                  <a:rPr lang="de-DE" i="1">
                                    <a:solidFill>
                                      <a:srgbClr val="CDC301"/>
                                    </a:solidFill>
                                    <a:latin typeface="Cambria Math"/>
                                    <a:ea typeface="Cambria Math"/>
                                  </a:rPr>
                                  <m:t>𝜆</m:t>
                                </m:r>
                              </m:e>
                              <m:sub>
                                <m:r>
                                  <a:rPr lang="de-DE" i="1">
                                    <a:solidFill>
                                      <a:srgbClr val="CDC301"/>
                                    </a:solidFill>
                                    <a:latin typeface="Cambria Math"/>
                                    <a:ea typeface="Cambria Math"/>
                                  </a:rPr>
                                  <m:t>𝑤</m:t>
                                </m:r>
                              </m:sub>
                            </m:sSub>
                          </m:den>
                        </m:f>
                      </m:sup>
                    </m:sSup>
                  </m:oMath>
                </a14:m>
                <a:endParaRPr lang="de-DE" noProof="0" dirty="0"/>
              </a:p>
              <a:p>
                <a:r>
                  <a:rPr lang="de-DE" u="sng" dirty="0"/>
                  <a:t>Grund:</a:t>
                </a:r>
                <a:r>
                  <a:rPr lang="de-DE" dirty="0"/>
                  <a:t> Massereiche Botenteilchen (W- und Z-Teilchen) verursachen kurze Reichweite </a:t>
                </a:r>
              </a:p>
              <a:p>
                <a:pPr lvl="1"/>
                <a:r>
                  <a:rPr lang="de-DE" sz="2400" dirty="0"/>
                  <a:t>Compton-Wellenlänge</a:t>
                </a:r>
                <a14:m>
                  <m:oMath xmlns:m="http://schemas.openxmlformats.org/officeDocument/2006/math">
                    <m:r>
                      <a:rPr lang="de-DE" sz="2400">
                        <a:latin typeface="Cambria Math" panose="02040503050406030204" pitchFamily="18" charset="0"/>
                      </a:rPr>
                      <m:t> </m:t>
                    </m:r>
                    <m:sSub>
                      <m:sSubPr>
                        <m:ctrlPr>
                          <a:rPr lang="de-DE" sz="2400" i="1">
                            <a:latin typeface="Cambria Math" panose="02040503050406030204" pitchFamily="18" charset="0"/>
                          </a:rPr>
                        </m:ctrlPr>
                      </m:sSubPr>
                      <m:e>
                        <m:r>
                          <a:rPr lang="de-DE" sz="2400" i="1">
                            <a:latin typeface="Cambria Math"/>
                          </a:rPr>
                          <m:t>𝜆</m:t>
                        </m:r>
                      </m:e>
                      <m:sub>
                        <m:r>
                          <m:rPr>
                            <m:sty m:val="p"/>
                          </m:rPr>
                          <a:rPr lang="de-DE" sz="2400" i="0">
                            <a:latin typeface="Cambria Math"/>
                          </a:rPr>
                          <m:t>W</m:t>
                        </m:r>
                      </m:sub>
                    </m:sSub>
                    <m:r>
                      <a:rPr lang="de-DE" sz="2400" i="1">
                        <a:latin typeface="Cambria Math"/>
                      </a:rPr>
                      <m:t>=</m:t>
                    </m:r>
                    <m:f>
                      <m:fPr>
                        <m:ctrlPr>
                          <a:rPr lang="de-DE" sz="2400" i="1">
                            <a:latin typeface="Cambria Math" panose="02040503050406030204" pitchFamily="18" charset="0"/>
                          </a:rPr>
                        </m:ctrlPr>
                      </m:fPr>
                      <m:num>
                        <m:r>
                          <a:rPr lang="de-DE" sz="2400" i="1">
                            <a:latin typeface="Cambria Math"/>
                          </a:rPr>
                          <m:t>ℏ</m:t>
                        </m:r>
                      </m:num>
                      <m:den>
                        <m:sSub>
                          <m:sSubPr>
                            <m:ctrlPr>
                              <a:rPr lang="de-DE" sz="2400" i="1">
                                <a:latin typeface="Cambria Math" panose="02040503050406030204" pitchFamily="18" charset="0"/>
                              </a:rPr>
                            </m:ctrlPr>
                          </m:sSubPr>
                          <m:e>
                            <m:r>
                              <a:rPr lang="de-DE" sz="2400" i="1">
                                <a:latin typeface="Cambria Math"/>
                              </a:rPr>
                              <m:t>𝑚</m:t>
                            </m:r>
                          </m:e>
                          <m:sub>
                            <m:r>
                              <m:rPr>
                                <m:sty m:val="p"/>
                              </m:rPr>
                              <a:rPr lang="de-DE" sz="2400" i="0">
                                <a:latin typeface="Cambria Math"/>
                              </a:rPr>
                              <m:t>w</m:t>
                            </m:r>
                          </m:sub>
                        </m:sSub>
                        <m:r>
                          <a:rPr lang="de-DE" sz="2400" i="1">
                            <a:latin typeface="Cambria Math"/>
                          </a:rPr>
                          <m:t> </m:t>
                        </m:r>
                        <m:r>
                          <m:rPr>
                            <m:sty m:val="p"/>
                          </m:rPr>
                          <a:rPr lang="de-DE" sz="2400" i="0">
                            <a:latin typeface="Cambria Math"/>
                          </a:rPr>
                          <m:t>c</m:t>
                        </m:r>
                      </m:den>
                    </m:f>
                    <m:r>
                      <a:rPr lang="de-DE" sz="2400" i="1">
                        <a:latin typeface="Cambria Math"/>
                        <a:ea typeface="Cambria Math"/>
                      </a:rPr>
                      <m:t>≈</m:t>
                    </m:r>
                    <m:r>
                      <a:rPr lang="de-DE" sz="2400" i="1">
                        <a:latin typeface="Cambria Math"/>
                      </a:rPr>
                      <m:t>0,0024</m:t>
                    </m:r>
                  </m:oMath>
                </a14:m>
                <a:r>
                  <a:rPr lang="de-DE" sz="2400" dirty="0"/>
                  <a:t> </a:t>
                </a:r>
                <a:r>
                  <a:rPr lang="de-DE" sz="2400" dirty="0" err="1"/>
                  <a:t>fm</a:t>
                </a:r>
                <a:endParaRPr lang="de-DE" sz="2400" dirty="0"/>
              </a:p>
              <a:p>
                <a:pPr lvl="1"/>
                <a:r>
                  <a:rPr lang="de-DE" sz="2400" dirty="0"/>
                  <a:t>Exakte Argumentation schwierig. Mathematische Herleitung möglich, liegt außerhalb der hier behandelten Themen</a:t>
                </a:r>
                <a:endParaRPr lang="de-DE" sz="2400" dirty="0">
                  <a:ea typeface="Cambria Math"/>
                </a:endParaRPr>
              </a:p>
              <a:p>
                <a:endParaRPr lang="de-DE" noProof="0" dirty="0"/>
              </a:p>
              <a:p>
                <a:endParaRPr lang="de-DE" noProof="0" dirty="0"/>
              </a:p>
            </p:txBody>
          </p:sp>
        </mc:Choice>
        <mc:Fallback xmlns="">
          <p:sp>
            <p:nvSpPr>
              <p:cNvPr id="6" name="Textplatzhalter 5">
                <a:extLst>
                  <a:ext uri="{FF2B5EF4-FFF2-40B4-BE49-F238E27FC236}">
                    <a16:creationId xmlns:a16="http://schemas.microsoft.com/office/drawing/2014/main" id="{DA6CF6A1-2EFD-4DBD-9F75-E1D3B4FB7CCD}"/>
                  </a:ext>
                </a:extLst>
              </p:cNvPr>
              <p:cNvSpPr>
                <a:spLocks noGrp="1" noRot="1" noChangeAspect="1" noMove="1" noResize="1" noEditPoints="1" noAdjustHandles="1" noChangeArrowheads="1" noChangeShapeType="1" noTextEdit="1"/>
              </p:cNvSpPr>
              <p:nvPr>
                <p:ph type="body" idx="1"/>
              </p:nvPr>
            </p:nvSpPr>
            <p:spPr>
              <a:blipFill>
                <a:blip r:embed="rId2"/>
                <a:stretch>
                  <a:fillRect l="-808" t="-2003" r="-323" b="-9553"/>
                </a:stretch>
              </a:blipFill>
            </p:spPr>
            <p:txBody>
              <a:bodyPr/>
              <a:lstStyle/>
              <a:p>
                <a:r>
                  <a:rPr lang="de-DE">
                    <a:noFill/>
                  </a:rPr>
                  <a:t> </a:t>
                </a:r>
              </a:p>
            </p:txBody>
          </p:sp>
        </mc:Fallback>
      </mc:AlternateContent>
      <p:sp>
        <p:nvSpPr>
          <p:cNvPr id="4" name="Datumsplatzhalter 3">
            <a:extLst>
              <a:ext uri="{FF2B5EF4-FFF2-40B4-BE49-F238E27FC236}">
                <a16:creationId xmlns:a16="http://schemas.microsoft.com/office/drawing/2014/main" xmlns="" id="{8572E3DB-1C89-443B-9F57-2536FD4344FF}"/>
              </a:ext>
            </a:extLst>
          </p:cNvPr>
          <p:cNvSpPr>
            <a:spLocks noGrp="1"/>
          </p:cNvSpPr>
          <p:nvPr>
            <p:ph type="dt" sz="half" idx="2"/>
          </p:nvPr>
        </p:nvSpPr>
        <p:spPr/>
        <p:txBody>
          <a:bodyPr/>
          <a:lstStyle/>
          <a:p>
            <a:r>
              <a:rPr lang="de-DE"/>
              <a:t>29.11.2017</a:t>
            </a:r>
          </a:p>
        </p:txBody>
      </p:sp>
      <p:sp>
        <p:nvSpPr>
          <p:cNvPr id="5" name="Fußzeilenplatzhalter 4">
            <a:extLst>
              <a:ext uri="{FF2B5EF4-FFF2-40B4-BE49-F238E27FC236}">
                <a16:creationId xmlns:a16="http://schemas.microsoft.com/office/drawing/2014/main" xmlns="" id="{810B3AF4-BF3E-40E7-B9C5-2FD6D450E085}"/>
              </a:ext>
            </a:extLst>
          </p:cNvPr>
          <p:cNvSpPr>
            <a:spLocks noGrp="1"/>
          </p:cNvSpPr>
          <p:nvPr>
            <p:ph type="ftr" sz="quarter" idx="3"/>
          </p:nvPr>
        </p:nvSpPr>
        <p:spPr/>
        <p:txBody>
          <a:bodyPr/>
          <a:lstStyle/>
          <a:p>
            <a:pPr algn="ctr"/>
            <a:r>
              <a:rPr lang="de-DE"/>
              <a:t>Forschung trifft Schule - Lehrerfortbildung Teilchenphysik - Meißen</a:t>
            </a:r>
          </a:p>
        </p:txBody>
      </p:sp>
    </p:spTree>
    <p:extLst>
      <p:ext uri="{BB962C8B-B14F-4D97-AF65-F5344CB8AC3E}">
        <p14:creationId xmlns:p14="http://schemas.microsoft.com/office/powerpoint/2010/main" val="2903491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noProof="0" dirty="0"/>
              <a:t>Schwache Wechselwirkung</a:t>
            </a:r>
          </a:p>
        </p:txBody>
      </p:sp>
      <p:sp>
        <p:nvSpPr>
          <p:cNvPr id="8" name="Foliennummernplatzhalter 7"/>
          <p:cNvSpPr>
            <a:spLocks noGrp="1"/>
          </p:cNvSpPr>
          <p:nvPr>
            <p:ph type="sldNum" sz="quarter" idx="12"/>
          </p:nvPr>
        </p:nvSpPr>
        <p:spPr/>
        <p:txBody>
          <a:bodyPr/>
          <a:lstStyle/>
          <a:p>
            <a:fld id="{13EBA283-81CD-428D-9703-4AE41BDC50AA}" type="slidenum">
              <a:rPr lang="de-DE" smtClean="0"/>
              <a:pPr/>
              <a:t>45</a:t>
            </a:fld>
            <a:endParaRPr lang="de-DE"/>
          </a:p>
        </p:txBody>
      </p:sp>
      <p:sp>
        <p:nvSpPr>
          <p:cNvPr id="4" name="Textplatzhalter 3"/>
          <p:cNvSpPr>
            <a:spLocks noGrp="1"/>
          </p:cNvSpPr>
          <p:nvPr>
            <p:ph type="body" idx="1"/>
          </p:nvPr>
        </p:nvSpPr>
        <p:spPr>
          <a:xfrm>
            <a:off x="971600" y="2060848"/>
            <a:ext cx="7538988" cy="1806009"/>
          </a:xfrm>
        </p:spPr>
        <p:txBody>
          <a:bodyPr/>
          <a:lstStyle/>
          <a:p>
            <a:r>
              <a:rPr lang="de-DE" noProof="0" dirty="0"/>
              <a:t>Klassisches Analogon: Abschirmung von Feldlinien</a:t>
            </a:r>
          </a:p>
          <a:p>
            <a:pPr lvl="1"/>
            <a:r>
              <a:rPr lang="de-DE" sz="2400" noProof="0" dirty="0">
                <a:solidFill>
                  <a:srgbClr val="013476"/>
                </a:solidFill>
              </a:rPr>
              <a:t>Abschirmung von (unendlichen) Feldlinien durch entgegengesetzte Feldlinien</a:t>
            </a:r>
          </a:p>
          <a:p>
            <a:pPr lvl="1"/>
            <a:r>
              <a:rPr lang="de-DE" sz="2400" noProof="0" dirty="0" err="1">
                <a:solidFill>
                  <a:srgbClr val="013476"/>
                </a:solidFill>
                <a:sym typeface="Wingdings" panose="05000000000000000000" pitchFamily="2" charset="2"/>
              </a:rPr>
              <a:t>Brout</a:t>
            </a:r>
            <a:r>
              <a:rPr lang="de-DE" sz="2400" noProof="0" dirty="0">
                <a:solidFill>
                  <a:srgbClr val="013476"/>
                </a:solidFill>
                <a:sym typeface="Wingdings" panose="05000000000000000000" pitchFamily="2" charset="2"/>
              </a:rPr>
              <a:t>-Englert-</a:t>
            </a:r>
            <a:r>
              <a:rPr lang="de-DE" sz="2400" noProof="0" dirty="0" err="1">
                <a:solidFill>
                  <a:srgbClr val="013476"/>
                </a:solidFill>
                <a:sym typeface="Wingdings" panose="05000000000000000000" pitchFamily="2" charset="2"/>
              </a:rPr>
              <a:t>Higgs</a:t>
            </a:r>
            <a:r>
              <a:rPr lang="de-DE" sz="2400" noProof="0" dirty="0">
                <a:solidFill>
                  <a:srgbClr val="013476"/>
                </a:solidFill>
                <a:sym typeface="Wingdings" panose="05000000000000000000" pitchFamily="2" charset="2"/>
              </a:rPr>
              <a:t> Feld schirmt schwache Ladungen ab</a:t>
            </a:r>
          </a:p>
          <a:p>
            <a:pPr marL="0" indent="0">
              <a:buNone/>
            </a:pPr>
            <a:endParaRPr lang="de-DE" sz="2000" noProof="0" dirty="0">
              <a:ea typeface="Cambria Math"/>
            </a:endParaRPr>
          </a:p>
          <a:p>
            <a:pPr marL="0" indent="0">
              <a:buNone/>
            </a:pPr>
            <a:endParaRPr lang="de-DE" noProof="0" dirty="0"/>
          </a:p>
          <a:p>
            <a:pPr lvl="3"/>
            <a:endParaRPr lang="de-DE" noProof="0" dirty="0"/>
          </a:p>
        </p:txBody>
      </p:sp>
      <p:sp>
        <p:nvSpPr>
          <p:cNvPr id="5" name="Datumsplatzhalter 4"/>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sp>
        <p:nvSpPr>
          <p:cNvPr id="134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1341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13415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grpSp>
        <p:nvGrpSpPr>
          <p:cNvPr id="25" name="Gruppieren 24"/>
          <p:cNvGrpSpPr/>
          <p:nvPr/>
        </p:nvGrpSpPr>
        <p:grpSpPr>
          <a:xfrm>
            <a:off x="6156176" y="4018382"/>
            <a:ext cx="2168624" cy="2168624"/>
            <a:chOff x="2051720" y="4068688"/>
            <a:chExt cx="2168624" cy="2168624"/>
          </a:xfrm>
        </p:grpSpPr>
        <p:sp>
          <p:nvSpPr>
            <p:cNvPr id="26" name="Ellipse 25"/>
            <p:cNvSpPr/>
            <p:nvPr/>
          </p:nvSpPr>
          <p:spPr>
            <a:xfrm>
              <a:off x="3068216" y="5076800"/>
              <a:ext cx="144016" cy="144016"/>
            </a:xfrm>
            <a:prstGeom prst="ellipse">
              <a:avLst/>
            </a:prstGeom>
            <a:solidFill>
              <a:srgbClr val="003477"/>
            </a:solidFill>
            <a:ln w="12700" cap="flat" cmpd="sng" algn="ctr">
              <a:solidFill>
                <a:srgbClr val="00347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7" name="Ellipse 26"/>
            <p:cNvSpPr/>
            <p:nvPr/>
          </p:nvSpPr>
          <p:spPr>
            <a:xfrm>
              <a:off x="2852192" y="4860776"/>
              <a:ext cx="576064" cy="57606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8" name="Ellipse 27"/>
            <p:cNvSpPr/>
            <p:nvPr/>
          </p:nvSpPr>
          <p:spPr>
            <a:xfrm>
              <a:off x="2627784" y="4644752"/>
              <a:ext cx="1016496" cy="101649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9" name="Ellipse 28"/>
            <p:cNvSpPr/>
            <p:nvPr/>
          </p:nvSpPr>
          <p:spPr>
            <a:xfrm>
              <a:off x="2348136" y="4356720"/>
              <a:ext cx="1584176" cy="158417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30" name="Ellipse 29"/>
            <p:cNvSpPr/>
            <p:nvPr/>
          </p:nvSpPr>
          <p:spPr>
            <a:xfrm>
              <a:off x="2051720" y="4068688"/>
              <a:ext cx="2168624" cy="216862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grpSp>
      <p:cxnSp>
        <p:nvCxnSpPr>
          <p:cNvPr id="31" name="Gerader Verbinder 30"/>
          <p:cNvCxnSpPr>
            <a:stCxn id="28" idx="1"/>
          </p:cNvCxnSpPr>
          <p:nvPr/>
        </p:nvCxnSpPr>
        <p:spPr>
          <a:xfrm>
            <a:off x="6881102" y="4743308"/>
            <a:ext cx="787618" cy="859299"/>
          </a:xfrm>
          <a:prstGeom prst="line">
            <a:avLst/>
          </a:prstGeom>
          <a:noFill/>
          <a:ln w="6350" cap="flat" cmpd="sng" algn="ctr">
            <a:solidFill>
              <a:srgbClr val="003477"/>
            </a:solidFill>
            <a:prstDash val="solid"/>
            <a:miter lim="800000"/>
          </a:ln>
          <a:effectLst/>
        </p:spPr>
      </p:cxnSp>
      <p:cxnSp>
        <p:nvCxnSpPr>
          <p:cNvPr id="32" name="Gerader Verbinder 31"/>
          <p:cNvCxnSpPr>
            <a:endCxn id="28" idx="4"/>
          </p:cNvCxnSpPr>
          <p:nvPr/>
        </p:nvCxnSpPr>
        <p:spPr>
          <a:xfrm>
            <a:off x="7238907" y="4522438"/>
            <a:ext cx="1581" cy="1088504"/>
          </a:xfrm>
          <a:prstGeom prst="line">
            <a:avLst/>
          </a:prstGeom>
          <a:noFill/>
          <a:ln w="6350" cap="flat" cmpd="sng" algn="ctr">
            <a:solidFill>
              <a:srgbClr val="003477"/>
            </a:solidFill>
            <a:prstDash val="solid"/>
            <a:miter lim="800000"/>
          </a:ln>
          <a:effectLst/>
        </p:spPr>
      </p:cxnSp>
      <p:cxnSp>
        <p:nvCxnSpPr>
          <p:cNvPr id="33" name="Gerader Verbinder 32"/>
          <p:cNvCxnSpPr/>
          <p:nvPr/>
        </p:nvCxnSpPr>
        <p:spPr>
          <a:xfrm flipV="1">
            <a:off x="6588600" y="5106886"/>
            <a:ext cx="1224136" cy="18706"/>
          </a:xfrm>
          <a:prstGeom prst="line">
            <a:avLst/>
          </a:prstGeom>
          <a:noFill/>
          <a:ln w="6350" cap="flat" cmpd="sng" algn="ctr">
            <a:solidFill>
              <a:srgbClr val="003477"/>
            </a:solidFill>
            <a:prstDash val="solid"/>
            <a:miter lim="800000"/>
          </a:ln>
          <a:effectLst/>
        </p:spPr>
      </p:cxnSp>
      <p:cxnSp>
        <p:nvCxnSpPr>
          <p:cNvPr id="34" name="Gerader Verbinder 33"/>
          <p:cNvCxnSpPr/>
          <p:nvPr/>
        </p:nvCxnSpPr>
        <p:spPr>
          <a:xfrm flipV="1">
            <a:off x="6804624" y="4594447"/>
            <a:ext cx="919034" cy="970702"/>
          </a:xfrm>
          <a:prstGeom prst="line">
            <a:avLst/>
          </a:prstGeom>
          <a:noFill/>
          <a:ln w="6350" cap="flat" cmpd="sng" algn="ctr">
            <a:solidFill>
              <a:srgbClr val="003477"/>
            </a:solidFill>
            <a:prstDash val="solid"/>
            <a:miter lim="800000"/>
          </a:ln>
          <a:effectLst/>
        </p:spPr>
      </p:cxnSp>
      <p:cxnSp>
        <p:nvCxnSpPr>
          <p:cNvPr id="7" name="Gerader Verbinder 6"/>
          <p:cNvCxnSpPr/>
          <p:nvPr/>
        </p:nvCxnSpPr>
        <p:spPr>
          <a:xfrm>
            <a:off x="1763688" y="4522438"/>
            <a:ext cx="1872208" cy="0"/>
          </a:xfrm>
          <a:prstGeom prst="line">
            <a:avLst/>
          </a:prstGeom>
          <a:ln w="28575">
            <a:solidFill>
              <a:srgbClr val="003477"/>
            </a:solidFill>
          </a:ln>
        </p:spPr>
        <p:style>
          <a:lnRef idx="1">
            <a:schemeClr val="accent1"/>
          </a:lnRef>
          <a:fillRef idx="0">
            <a:schemeClr val="accent1"/>
          </a:fillRef>
          <a:effectRef idx="0">
            <a:schemeClr val="accent1"/>
          </a:effectRef>
          <a:fontRef idx="minor">
            <a:schemeClr val="tx1"/>
          </a:fontRef>
        </p:style>
      </p:cxnSp>
      <p:sp>
        <p:nvSpPr>
          <p:cNvPr id="37" name="Rechteck 36"/>
          <p:cNvSpPr/>
          <p:nvPr/>
        </p:nvSpPr>
        <p:spPr>
          <a:xfrm>
            <a:off x="1687488" y="4201928"/>
            <a:ext cx="2026517"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cxnSp>
        <p:nvCxnSpPr>
          <p:cNvPr id="43" name="Gerader Verbinder 42"/>
          <p:cNvCxnSpPr/>
          <p:nvPr/>
        </p:nvCxnSpPr>
        <p:spPr>
          <a:xfrm>
            <a:off x="1763688" y="5589240"/>
            <a:ext cx="1872208" cy="0"/>
          </a:xfrm>
          <a:prstGeom prst="line">
            <a:avLst/>
          </a:prstGeom>
          <a:ln w="28575">
            <a:solidFill>
              <a:srgbClr val="003477"/>
            </a:solidFill>
          </a:ln>
        </p:spPr>
        <p:style>
          <a:lnRef idx="1">
            <a:schemeClr val="accent1"/>
          </a:lnRef>
          <a:fillRef idx="0">
            <a:schemeClr val="accent1"/>
          </a:fillRef>
          <a:effectRef idx="0">
            <a:schemeClr val="accent1"/>
          </a:effectRef>
          <a:fontRef idx="minor">
            <a:schemeClr val="tx1"/>
          </a:fontRef>
        </p:style>
      </p:cxnSp>
      <p:sp>
        <p:nvSpPr>
          <p:cNvPr id="44" name="Rechteck 43"/>
          <p:cNvSpPr/>
          <p:nvPr/>
        </p:nvSpPr>
        <p:spPr>
          <a:xfrm>
            <a:off x="1662410" y="4464000"/>
            <a:ext cx="2016899"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cxnSp>
        <p:nvCxnSpPr>
          <p:cNvPr id="45" name="Gerade Verbindung mit Pfeil 44"/>
          <p:cNvCxnSpPr/>
          <p:nvPr/>
        </p:nvCxnSpPr>
        <p:spPr>
          <a:xfrm flipH="1" flipV="1">
            <a:off x="1459345" y="4562764"/>
            <a:ext cx="16311" cy="84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Gerade Verbindung mit Pfeil 46"/>
          <p:cNvCxnSpPr/>
          <p:nvPr/>
        </p:nvCxnSpPr>
        <p:spPr>
          <a:xfrm flipH="1">
            <a:off x="1833356" y="4562764"/>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Gerade Verbindung mit Pfeil 52"/>
          <p:cNvCxnSpPr/>
          <p:nvPr/>
        </p:nvCxnSpPr>
        <p:spPr>
          <a:xfrm flipH="1">
            <a:off x="2049380" y="4549505"/>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Gerade Verbindung mit Pfeil 53"/>
          <p:cNvCxnSpPr/>
          <p:nvPr/>
        </p:nvCxnSpPr>
        <p:spPr>
          <a:xfrm flipH="1">
            <a:off x="2265404"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Gerade Verbindung mit Pfeil 54"/>
          <p:cNvCxnSpPr/>
          <p:nvPr/>
        </p:nvCxnSpPr>
        <p:spPr>
          <a:xfrm flipH="1">
            <a:off x="2481428"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Gerade Verbindung mit Pfeil 55"/>
          <p:cNvCxnSpPr/>
          <p:nvPr/>
        </p:nvCxnSpPr>
        <p:spPr>
          <a:xfrm flipH="1">
            <a:off x="2697452"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Gerade Verbindung mit Pfeil 56"/>
          <p:cNvCxnSpPr/>
          <p:nvPr/>
        </p:nvCxnSpPr>
        <p:spPr>
          <a:xfrm flipH="1">
            <a:off x="2913476"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Gerade Verbindung mit Pfeil 57"/>
          <p:cNvCxnSpPr/>
          <p:nvPr/>
        </p:nvCxnSpPr>
        <p:spPr>
          <a:xfrm flipH="1">
            <a:off x="3129500"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Gerade Verbindung mit Pfeil 58"/>
          <p:cNvCxnSpPr/>
          <p:nvPr/>
        </p:nvCxnSpPr>
        <p:spPr>
          <a:xfrm flipH="1">
            <a:off x="3345524"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Gerade Verbindung mit Pfeil 59"/>
          <p:cNvCxnSpPr/>
          <p:nvPr/>
        </p:nvCxnSpPr>
        <p:spPr>
          <a:xfrm flipH="1">
            <a:off x="3561548"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50" name="Rechteck 49"/>
          <p:cNvSpPr/>
          <p:nvPr/>
        </p:nvSpPr>
        <p:spPr>
          <a:xfrm>
            <a:off x="1763688" y="4740614"/>
            <a:ext cx="1872208" cy="560594"/>
          </a:xfrm>
          <a:prstGeom prst="rect">
            <a:avLst/>
          </a:prstGeom>
          <a:noFill/>
          <a:ln w="22225">
            <a:solidFill>
              <a:srgbClr val="0034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2" name="Rechteck 61"/>
          <p:cNvSpPr/>
          <p:nvPr/>
        </p:nvSpPr>
        <p:spPr>
          <a:xfrm>
            <a:off x="1696337" y="5435555"/>
            <a:ext cx="2016899"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sp>
        <p:nvSpPr>
          <p:cNvPr id="63" name="Rechteck 62"/>
          <p:cNvSpPr/>
          <p:nvPr/>
        </p:nvSpPr>
        <p:spPr>
          <a:xfrm>
            <a:off x="1620484" y="5191333"/>
            <a:ext cx="2026517"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cxnSp>
        <p:nvCxnSpPr>
          <p:cNvPr id="64" name="Gerade Verbindung mit Pfeil 63"/>
          <p:cNvCxnSpPr/>
          <p:nvPr/>
        </p:nvCxnSpPr>
        <p:spPr>
          <a:xfrm flipV="1">
            <a:off x="1864598" y="4740614"/>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Gerade Verbindung mit Pfeil 70"/>
          <p:cNvCxnSpPr/>
          <p:nvPr/>
        </p:nvCxnSpPr>
        <p:spPr>
          <a:xfrm flipV="1">
            <a:off x="2123165" y="4725144"/>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Gerade Verbindung mit Pfeil 71"/>
          <p:cNvCxnSpPr/>
          <p:nvPr/>
        </p:nvCxnSpPr>
        <p:spPr>
          <a:xfrm flipV="1">
            <a:off x="2339189" y="4729995"/>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3" name="Gerade Verbindung mit Pfeil 72"/>
          <p:cNvCxnSpPr/>
          <p:nvPr/>
        </p:nvCxnSpPr>
        <p:spPr>
          <a:xfrm flipV="1">
            <a:off x="2555213" y="4734846"/>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Gerade Verbindung mit Pfeil 73"/>
          <p:cNvCxnSpPr/>
          <p:nvPr/>
        </p:nvCxnSpPr>
        <p:spPr>
          <a:xfrm flipV="1">
            <a:off x="2771237" y="4739697"/>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Gerade Verbindung mit Pfeil 74"/>
          <p:cNvCxnSpPr/>
          <p:nvPr/>
        </p:nvCxnSpPr>
        <p:spPr>
          <a:xfrm flipV="1">
            <a:off x="2987261" y="4744548"/>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6" name="Gerade Verbindung mit Pfeil 75"/>
          <p:cNvCxnSpPr/>
          <p:nvPr/>
        </p:nvCxnSpPr>
        <p:spPr>
          <a:xfrm flipV="1">
            <a:off x="3203285" y="4749399"/>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Gerade Verbindung mit Pfeil 76"/>
          <p:cNvCxnSpPr/>
          <p:nvPr/>
        </p:nvCxnSpPr>
        <p:spPr>
          <a:xfrm flipV="1">
            <a:off x="3419309" y="4754250"/>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8" name="Gerade Verbindung mit Pfeil 77"/>
          <p:cNvCxnSpPr/>
          <p:nvPr/>
        </p:nvCxnSpPr>
        <p:spPr>
          <a:xfrm flipV="1">
            <a:off x="3635333" y="4759101"/>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79" name="Rechteck 78"/>
          <p:cNvSpPr/>
          <p:nvPr/>
        </p:nvSpPr>
        <p:spPr>
          <a:xfrm>
            <a:off x="1768682" y="4740614"/>
            <a:ext cx="1872208" cy="560594"/>
          </a:xfrm>
          <a:prstGeom prst="rect">
            <a:avLst/>
          </a:prstGeom>
          <a:solidFill>
            <a:schemeClr val="bg1"/>
          </a:solidFill>
          <a:ln>
            <a:solidFill>
              <a:srgbClr val="0034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818426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50" grpId="0" animBg="1"/>
      <p:bldP spid="63" grpId="0"/>
      <p:bldP spid="79"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DF09CB4A-890D-4B98-8604-3DE15B6DF339}"/>
              </a:ext>
            </a:extLst>
          </p:cNvPr>
          <p:cNvSpPr>
            <a:spLocks noGrp="1"/>
          </p:cNvSpPr>
          <p:nvPr>
            <p:ph type="title"/>
          </p:nvPr>
        </p:nvSpPr>
        <p:spPr/>
        <p:txBody>
          <a:bodyPr/>
          <a:lstStyle/>
          <a:p>
            <a:r>
              <a:rPr lang="de-DE" noProof="0" dirty="0"/>
              <a:t>Ausgangspunkt: Elektromagnetische Wechselwirkung </a:t>
            </a:r>
          </a:p>
        </p:txBody>
      </p:sp>
      <p:sp>
        <p:nvSpPr>
          <p:cNvPr id="3" name="Foliennummernplatzhalter 2">
            <a:extLst>
              <a:ext uri="{FF2B5EF4-FFF2-40B4-BE49-F238E27FC236}">
                <a16:creationId xmlns:a16="http://schemas.microsoft.com/office/drawing/2014/main" xmlns="" id="{84538E35-C839-46E0-A11B-9F91B4992428}"/>
              </a:ext>
            </a:extLst>
          </p:cNvPr>
          <p:cNvSpPr>
            <a:spLocks noGrp="1"/>
          </p:cNvSpPr>
          <p:nvPr>
            <p:ph type="sldNum" sz="quarter" idx="12"/>
          </p:nvPr>
        </p:nvSpPr>
        <p:spPr/>
        <p:txBody>
          <a:bodyPr/>
          <a:lstStyle/>
          <a:p>
            <a:fld id="{13EBA283-81CD-428D-9703-4AE41BDC50AA}" type="slidenum">
              <a:rPr lang="de-DE" smtClean="0"/>
              <a:pPr/>
              <a:t>46</a:t>
            </a:fld>
            <a:endParaRPr lang="de-DE"/>
          </a:p>
        </p:txBody>
      </p:sp>
      <mc:AlternateContent xmlns:mc="http://schemas.openxmlformats.org/markup-compatibility/2006" xmlns:a14="http://schemas.microsoft.com/office/drawing/2010/main">
        <mc:Choice Requires="a14">
          <p:sp>
            <p:nvSpPr>
              <p:cNvPr id="6" name="Textplatzhalter 5">
                <a:extLst>
                  <a:ext uri="{FF2B5EF4-FFF2-40B4-BE49-F238E27FC236}">
                    <a16:creationId xmlns:a16="http://schemas.microsoft.com/office/drawing/2014/main" xmlns="" id="{DA6CF6A1-2EFD-4DBD-9F75-E1D3B4FB7CCD}"/>
                  </a:ext>
                </a:extLst>
              </p:cNvPr>
              <p:cNvSpPr>
                <a:spLocks noGrp="1"/>
              </p:cNvSpPr>
              <p:nvPr>
                <p:ph type="body" idx="1"/>
              </p:nvPr>
            </p:nvSpPr>
            <p:spPr/>
            <p:txBody>
              <a:bodyPr/>
              <a:lstStyle/>
              <a:p>
                <a:r>
                  <a:rPr lang="de-DE" noProof="0" dirty="0"/>
                  <a:t>Botenteilchen (Photon) ist </a:t>
                </a:r>
              </a:p>
              <a:p>
                <a:pPr lvl="1"/>
                <a:r>
                  <a:rPr lang="de-DE" noProof="0" dirty="0"/>
                  <a:t>masselos</a:t>
                </a:r>
              </a:p>
              <a:p>
                <a:pPr lvl="1"/>
                <a:r>
                  <a:rPr lang="de-DE" noProof="0" dirty="0"/>
                  <a:t>ungeladen</a:t>
                </a:r>
              </a:p>
              <a:p>
                <a14:m>
                  <m:oMath xmlns:m="http://schemas.openxmlformats.org/officeDocument/2006/math">
                    <m:sSub>
                      <m:sSubPr>
                        <m:ctrlPr>
                          <a:rPr lang="de-DE" i="1">
                            <a:latin typeface="Cambria Math" panose="02040503050406030204" pitchFamily="18" charset="0"/>
                          </a:rPr>
                        </m:ctrlPr>
                      </m:sSubPr>
                      <m:e>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panose="02040503050406030204" pitchFamily="18" charset="0"/>
                      </a:rPr>
                      <m:t>= </m:t>
                    </m:r>
                    <m:sSub>
                      <m:sSubPr>
                        <m:ctrlPr>
                          <a:rPr lang="de-DE" i="1">
                            <a:latin typeface="Cambria Math" panose="02040503050406030204" pitchFamily="18" charset="0"/>
                          </a:rPr>
                        </m:ctrlPr>
                      </m:sSubPr>
                      <m:e>
                        <m:r>
                          <a:rPr lang="de-DE" i="0">
                            <a:latin typeface="Cambria Math"/>
                          </a:rPr>
                          <m:t>ħ</m:t>
                        </m:r>
                        <m:r>
                          <a:rPr lang="de-DE" b="0" i="0" smtClean="0">
                            <a:latin typeface="Cambria Math" panose="02040503050406030204" pitchFamily="18" charset="0"/>
                          </a:rPr>
                          <m:t> </m:t>
                        </m:r>
                        <m:r>
                          <m:rPr>
                            <m:sty m:val="p"/>
                          </m:rPr>
                          <a:rPr lang="de-DE" i="0">
                            <a:latin typeface="Cambria Math"/>
                          </a:rPr>
                          <m:t>c</m:t>
                        </m:r>
                        <m:r>
                          <a:rPr lang="de-DE" b="0" i="0" smtClean="0">
                            <a:latin typeface="Cambria Math" panose="02040503050406030204" pitchFamily="18" charset="0"/>
                          </a:rPr>
                          <m:t> </m:t>
                        </m:r>
                        <m:r>
                          <a:rPr lang="de-DE">
                            <a:latin typeface="Cambria Math"/>
                          </a:rPr>
                          <m:t>𝛼</m:t>
                        </m:r>
                      </m:e>
                      <m:sub>
                        <m:r>
                          <m:rPr>
                            <m:sty m:val="p"/>
                          </m:rPr>
                          <a:rPr lang="de-DE" i="0">
                            <a:latin typeface="Cambria Math"/>
                          </a:rPr>
                          <m:t>em</m:t>
                        </m:r>
                      </m:sub>
                    </m:sSub>
                    <m:f>
                      <m:fPr>
                        <m:ctrlPr>
                          <a:rPr lang="de-DE" i="1">
                            <a:latin typeface="Cambria Math" panose="02040503050406030204" pitchFamily="18" charset="0"/>
                          </a:rPr>
                        </m:ctrlPr>
                      </m:fPr>
                      <m:num>
                        <m:sSub>
                          <m:sSubPr>
                            <m:ctrlPr>
                              <a:rPr lang="de-DE" i="1">
                                <a:latin typeface="Cambria Math" panose="02040503050406030204" pitchFamily="18" charset="0"/>
                              </a:rPr>
                            </m:ctrlPr>
                          </m:sSubPr>
                          <m:e>
                            <m:r>
                              <a:rPr lang="de-DE" i="1">
                                <a:latin typeface="Cambria Math" panose="02040503050406030204" pitchFamily="18" charset="0"/>
                              </a:rPr>
                              <m:t>𝑍</m:t>
                            </m:r>
                          </m:e>
                          <m:sub>
                            <m:r>
                              <a:rPr lang="de-DE">
                                <a:latin typeface="Cambria Math"/>
                              </a:rPr>
                              <m:t>1</m:t>
                            </m:r>
                          </m:sub>
                        </m:sSub>
                        <m:sSub>
                          <m:sSubPr>
                            <m:ctrlPr>
                              <a:rPr lang="de-DE" i="1">
                                <a:latin typeface="Cambria Math" panose="02040503050406030204" pitchFamily="18" charset="0"/>
                              </a:rPr>
                            </m:ctrlPr>
                          </m:sSubPr>
                          <m:e>
                            <m:r>
                              <a:rPr lang="de-DE" i="1">
                                <a:latin typeface="Cambria Math" panose="02040503050406030204" pitchFamily="18" charset="0"/>
                              </a:rPr>
                              <m:t>𝑍</m:t>
                            </m:r>
                          </m:e>
                          <m:sub>
                            <m:r>
                              <a:rPr lang="de-DE">
                                <a:latin typeface="Cambria Math"/>
                              </a:rPr>
                              <m:t>2</m:t>
                            </m:r>
                          </m:sub>
                        </m:sSub>
                      </m:num>
                      <m:den>
                        <m:r>
                          <a:rPr lang="de-DE" i="1">
                            <a:latin typeface="Cambria Math"/>
                            <a:ea typeface="Cambria Math"/>
                          </a:rPr>
                          <m:t>𝑟</m:t>
                        </m:r>
                      </m:den>
                    </m:f>
                  </m:oMath>
                </a14:m>
                <a:r>
                  <a:rPr lang="de-DE" noProof="0" dirty="0"/>
                  <a:t/>
                </a:r>
                <a:br>
                  <a:rPr lang="de-DE" noProof="0" dirty="0"/>
                </a:br>
                <a:endParaRPr lang="de-DE" noProof="0" dirty="0"/>
              </a:p>
              <a:p>
                <a:r>
                  <a:rPr lang="de-DE" noProof="0" dirty="0"/>
                  <a:t>Vergleich: Stark</a:t>
                </a:r>
                <a14:m>
                  <m:oMath xmlns:m="http://schemas.openxmlformats.org/officeDocument/2006/math">
                    <m:sSub>
                      <m:sSubPr>
                        <m:ctrlPr>
                          <a:rPr lang="de-DE" i="1">
                            <a:latin typeface="Cambria Math" panose="02040503050406030204" pitchFamily="18" charset="0"/>
                          </a:rPr>
                        </m:ctrlPr>
                      </m:sSubPr>
                      <m:e>
                        <m:r>
                          <a:rPr lang="de-DE" b="0" i="1" smtClean="0">
                            <a:latin typeface="Cambria Math" panose="02040503050406030204" pitchFamily="18" charset="0"/>
                          </a:rPr>
                          <m:t> </m:t>
                        </m:r>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a:rPr>
                      <m:t>=</m:t>
                    </m:r>
                    <m:r>
                      <a:rPr lang="de-DE" i="0">
                        <a:latin typeface="Cambria Math"/>
                      </a:rPr>
                      <m:t>ℏ</m:t>
                    </m:r>
                    <m:r>
                      <a:rPr lang="de-DE" b="0" i="0" smtClean="0">
                        <a:latin typeface="Cambria Math" panose="02040503050406030204" pitchFamily="18" charset="0"/>
                      </a:rPr>
                      <m:t> </m:t>
                    </m:r>
                    <m:r>
                      <m:rPr>
                        <m:sty m:val="p"/>
                      </m:rPr>
                      <a:rPr lang="de-DE" i="0">
                        <a:latin typeface="Cambria Math"/>
                        <a:ea typeface="Cambria Math"/>
                      </a:rPr>
                      <m:t>c</m:t>
                    </m:r>
                    <m:r>
                      <a:rPr lang="de-DE" b="0" i="1" smtClean="0">
                        <a:latin typeface="Cambria Math" panose="02040503050406030204" pitchFamily="18" charset="0"/>
                        <a:ea typeface="Cambria Math"/>
                      </a:rPr>
                      <m:t> </m:t>
                    </m:r>
                    <m:sSub>
                      <m:sSubPr>
                        <m:ctrlPr>
                          <a:rPr lang="de-DE" i="1">
                            <a:latin typeface="Cambria Math" panose="02040503050406030204" pitchFamily="18" charset="0"/>
                            <a:ea typeface="Cambria Math"/>
                          </a:rPr>
                        </m:ctrlPr>
                      </m:sSubPr>
                      <m:e>
                        <m:r>
                          <a:rPr lang="de-DE" i="1">
                            <a:latin typeface="Cambria Math"/>
                            <a:ea typeface="Cambria Math"/>
                          </a:rPr>
                          <m:t>𝛼</m:t>
                        </m:r>
                      </m:e>
                      <m:sub>
                        <m:r>
                          <m:rPr>
                            <m:sty m:val="p"/>
                          </m:rPr>
                          <a:rPr lang="de-DE" b="0" i="0" smtClean="0">
                            <a:latin typeface="Cambria Math" panose="02040503050406030204" pitchFamily="18" charset="0"/>
                            <a:ea typeface="Cambria Math"/>
                          </a:rPr>
                          <m:t>s</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 </m:t>
                            </m:r>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2</m:t>
                            </m:r>
                          </m:sub>
                        </m:sSub>
                      </m:num>
                      <m:den>
                        <m:r>
                          <a:rPr lang="de-DE" i="1">
                            <a:latin typeface="Cambria Math"/>
                            <a:ea typeface="Cambria Math"/>
                          </a:rPr>
                          <m:t>𝑟</m:t>
                        </m:r>
                      </m:den>
                    </m:f>
                    <m:r>
                      <a:rPr lang="de-DE" i="1" smtClean="0">
                        <a:solidFill>
                          <a:srgbClr val="CDC301"/>
                        </a:solidFill>
                        <a:latin typeface="Cambria Math"/>
                        <a:ea typeface="Cambria Math"/>
                      </a:rPr>
                      <m:t>+</m:t>
                    </m:r>
                    <m:r>
                      <m:rPr>
                        <m:sty m:val="p"/>
                      </m:rPr>
                      <a:rPr lang="de-DE" i="0">
                        <a:solidFill>
                          <a:srgbClr val="CDC301"/>
                        </a:solidFill>
                        <a:latin typeface="Cambria Math"/>
                        <a:ea typeface="Cambria Math"/>
                      </a:rPr>
                      <m:t>k</m:t>
                    </m:r>
                    <m:r>
                      <a:rPr lang="de-DE" i="1">
                        <a:solidFill>
                          <a:srgbClr val="CDC301"/>
                        </a:solidFill>
                        <a:latin typeface="Cambria Math"/>
                        <a:ea typeface="Cambria Math"/>
                      </a:rPr>
                      <m:t>𝑟</m:t>
                    </m:r>
                  </m:oMath>
                </a14:m>
                <a:endParaRPr lang="de-DE" dirty="0">
                  <a:solidFill>
                    <a:srgbClr val="CDC301"/>
                  </a:solidFill>
                  <a:ea typeface="Cambria Math"/>
                </a:endParaRPr>
              </a:p>
              <a:p>
                <a:pPr marL="0" indent="0">
                  <a:buNone/>
                </a:pPr>
                <a:endParaRPr lang="de-DE" u="sng" noProof="0" dirty="0"/>
              </a:p>
              <a:p>
                <a:r>
                  <a:rPr lang="de-DE" u="sng" dirty="0"/>
                  <a:t>Grund</a:t>
                </a:r>
                <a:r>
                  <a:rPr lang="de-DE" u="sng" noProof="0" dirty="0"/>
                  <a:t>:</a:t>
                </a:r>
                <a:r>
                  <a:rPr lang="de-DE" noProof="0" dirty="0"/>
                  <a:t> die Botenteilchen besitzen selbst starke Ladung</a:t>
                </a:r>
              </a:p>
              <a:p>
                <a:endParaRPr lang="de-DE" noProof="0" dirty="0"/>
              </a:p>
            </p:txBody>
          </p:sp>
        </mc:Choice>
        <mc:Fallback xmlns="">
          <p:sp>
            <p:nvSpPr>
              <p:cNvPr id="6" name="Textplatzhalter 5">
                <a:extLst>
                  <a:ext uri="{FF2B5EF4-FFF2-40B4-BE49-F238E27FC236}">
                    <a16:creationId xmlns:a16="http://schemas.microsoft.com/office/drawing/2014/main" id="{DA6CF6A1-2EFD-4DBD-9F75-E1D3B4FB7CCD}"/>
                  </a:ext>
                </a:extLst>
              </p:cNvPr>
              <p:cNvSpPr>
                <a:spLocks noGrp="1" noRot="1" noChangeAspect="1" noMove="1" noResize="1" noEditPoints="1" noAdjustHandles="1" noChangeArrowheads="1" noChangeShapeType="1" noTextEdit="1"/>
              </p:cNvSpPr>
              <p:nvPr>
                <p:ph type="body" idx="1"/>
              </p:nvPr>
            </p:nvSpPr>
            <p:spPr>
              <a:blipFill>
                <a:blip r:embed="rId2"/>
                <a:stretch>
                  <a:fillRect l="-808" t="-2003" b="-2619"/>
                </a:stretch>
              </a:blipFill>
            </p:spPr>
            <p:txBody>
              <a:bodyPr/>
              <a:lstStyle/>
              <a:p>
                <a:r>
                  <a:rPr lang="de-DE">
                    <a:noFill/>
                  </a:rPr>
                  <a:t> </a:t>
                </a:r>
              </a:p>
            </p:txBody>
          </p:sp>
        </mc:Fallback>
      </mc:AlternateContent>
      <p:sp>
        <p:nvSpPr>
          <p:cNvPr id="4" name="Datumsplatzhalter 3">
            <a:extLst>
              <a:ext uri="{FF2B5EF4-FFF2-40B4-BE49-F238E27FC236}">
                <a16:creationId xmlns:a16="http://schemas.microsoft.com/office/drawing/2014/main" xmlns="" id="{8572E3DB-1C89-443B-9F57-2536FD4344FF}"/>
              </a:ext>
            </a:extLst>
          </p:cNvPr>
          <p:cNvSpPr>
            <a:spLocks noGrp="1"/>
          </p:cNvSpPr>
          <p:nvPr>
            <p:ph type="dt" sz="half" idx="2"/>
          </p:nvPr>
        </p:nvSpPr>
        <p:spPr/>
        <p:txBody>
          <a:bodyPr/>
          <a:lstStyle/>
          <a:p>
            <a:r>
              <a:rPr lang="de-DE"/>
              <a:t>29.11.2017</a:t>
            </a:r>
          </a:p>
        </p:txBody>
      </p:sp>
      <p:sp>
        <p:nvSpPr>
          <p:cNvPr id="5" name="Fußzeilenplatzhalter 4">
            <a:extLst>
              <a:ext uri="{FF2B5EF4-FFF2-40B4-BE49-F238E27FC236}">
                <a16:creationId xmlns:a16="http://schemas.microsoft.com/office/drawing/2014/main" xmlns="" id="{810B3AF4-BF3E-40E7-B9C5-2FD6D450E085}"/>
              </a:ext>
            </a:extLst>
          </p:cNvPr>
          <p:cNvSpPr>
            <a:spLocks noGrp="1"/>
          </p:cNvSpPr>
          <p:nvPr>
            <p:ph type="ftr" sz="quarter" idx="3"/>
          </p:nvPr>
        </p:nvSpPr>
        <p:spPr/>
        <p:txBody>
          <a:bodyPr/>
          <a:lstStyle/>
          <a:p>
            <a:pPr algn="ctr"/>
            <a:r>
              <a:rPr lang="de-DE"/>
              <a:t>Forschung trifft Schule - Lehrerfortbildung Teilchenphysik - Meißen</a:t>
            </a:r>
          </a:p>
        </p:txBody>
      </p:sp>
      <p:grpSp>
        <p:nvGrpSpPr>
          <p:cNvPr id="13" name="Gruppieren 12">
            <a:extLst>
              <a:ext uri="{FF2B5EF4-FFF2-40B4-BE49-F238E27FC236}">
                <a16:creationId xmlns:a16="http://schemas.microsoft.com/office/drawing/2014/main" xmlns="" id="{B945CF3C-443E-4DC4-88DB-0DA925140B75}"/>
              </a:ext>
            </a:extLst>
          </p:cNvPr>
          <p:cNvGrpSpPr/>
          <p:nvPr/>
        </p:nvGrpSpPr>
        <p:grpSpPr>
          <a:xfrm>
            <a:off x="5868144" y="1556792"/>
            <a:ext cx="3096344" cy="2426940"/>
            <a:chOff x="5868144" y="1556792"/>
            <a:chExt cx="3096344" cy="2426940"/>
          </a:xfrm>
        </p:grpSpPr>
        <p:grpSp>
          <p:nvGrpSpPr>
            <p:cNvPr id="14" name="Gruppieren 13">
              <a:extLst>
                <a:ext uri="{FF2B5EF4-FFF2-40B4-BE49-F238E27FC236}">
                  <a16:creationId xmlns:a16="http://schemas.microsoft.com/office/drawing/2014/main" xmlns="" id="{234C9EE4-056E-4E15-B7F4-330406D86044}"/>
                </a:ext>
              </a:extLst>
            </p:cNvPr>
            <p:cNvGrpSpPr/>
            <p:nvPr/>
          </p:nvGrpSpPr>
          <p:grpSpPr>
            <a:xfrm>
              <a:off x="5868144" y="1556792"/>
              <a:ext cx="3096344" cy="2426940"/>
              <a:chOff x="6516216" y="431288"/>
              <a:chExt cx="2232248" cy="2061608"/>
            </a:xfrm>
          </p:grpSpPr>
          <p:pic>
            <p:nvPicPr>
              <p:cNvPr id="17" name="Grafik 16">
                <a:extLst>
                  <a:ext uri="{FF2B5EF4-FFF2-40B4-BE49-F238E27FC236}">
                    <a16:creationId xmlns:a16="http://schemas.microsoft.com/office/drawing/2014/main" xmlns="" id="{2F131701-067E-4413-8EED-1FB77AF72E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6216" y="431288"/>
                <a:ext cx="2232248" cy="2061608"/>
              </a:xfrm>
              <a:prstGeom prst="rect">
                <a:avLst/>
              </a:prstGeom>
            </p:spPr>
          </p:pic>
          <p:sp>
            <p:nvSpPr>
              <p:cNvPr id="18" name="Ellipse 17">
                <a:extLst>
                  <a:ext uri="{FF2B5EF4-FFF2-40B4-BE49-F238E27FC236}">
                    <a16:creationId xmlns:a16="http://schemas.microsoft.com/office/drawing/2014/main" xmlns="" id="{D8389F28-BEC9-4E32-9A80-756BFD08B61A}"/>
                  </a:ext>
                </a:extLst>
              </p:cNvPr>
              <p:cNvSpPr/>
              <p:nvPr/>
            </p:nvSpPr>
            <p:spPr>
              <a:xfrm>
                <a:off x="6930000" y="1350000"/>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013476"/>
                  </a:solidFill>
                </a:endParaRPr>
              </a:p>
            </p:txBody>
          </p:sp>
          <p:sp>
            <p:nvSpPr>
              <p:cNvPr id="19" name="Ellipse 18">
                <a:extLst>
                  <a:ext uri="{FF2B5EF4-FFF2-40B4-BE49-F238E27FC236}">
                    <a16:creationId xmlns:a16="http://schemas.microsoft.com/office/drawing/2014/main" xmlns="" id="{1B65F8A6-6B1C-4700-8DF1-69C2E92872E0}"/>
                  </a:ext>
                </a:extLst>
              </p:cNvPr>
              <p:cNvSpPr/>
              <p:nvPr/>
            </p:nvSpPr>
            <p:spPr>
              <a:xfrm>
                <a:off x="8053200" y="1345092"/>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CDC301"/>
                  </a:solidFill>
                </a:endParaRPr>
              </a:p>
            </p:txBody>
          </p:sp>
        </p:grpSp>
        <p:sp>
          <p:nvSpPr>
            <p:cNvPr id="15" name="Ellipse 14">
              <a:extLst>
                <a:ext uri="{FF2B5EF4-FFF2-40B4-BE49-F238E27FC236}">
                  <a16:creationId xmlns:a16="http://schemas.microsoft.com/office/drawing/2014/main" xmlns="" id="{D0C2AFB9-ECD0-4BB9-B65A-A6455DB7FE45}"/>
                </a:ext>
              </a:extLst>
            </p:cNvPr>
            <p:cNvSpPr/>
            <p:nvPr/>
          </p:nvSpPr>
          <p:spPr>
            <a:xfrm>
              <a:off x="6414181" y="2632529"/>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16" name="Ellipse 15">
              <a:extLst>
                <a:ext uri="{FF2B5EF4-FFF2-40B4-BE49-F238E27FC236}">
                  <a16:creationId xmlns:a16="http://schemas.microsoft.com/office/drawing/2014/main" xmlns="" id="{06F61EE9-B5E2-4CCA-873A-88992281D1CE}"/>
                </a:ext>
              </a:extLst>
            </p:cNvPr>
            <p:cNvSpPr/>
            <p:nvPr/>
          </p:nvSpPr>
          <p:spPr>
            <a:xfrm>
              <a:off x="7973810" y="2609742"/>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grpSp>
    </p:spTree>
    <p:extLst>
      <p:ext uri="{BB962C8B-B14F-4D97-AF65-F5344CB8AC3E}">
        <p14:creationId xmlns:p14="http://schemas.microsoft.com/office/powerpoint/2010/main" val="398696766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
          <p:cNvSpPr>
            <a:spLocks noGrp="1"/>
          </p:cNvSpPr>
          <p:nvPr>
            <p:ph type="title"/>
          </p:nvPr>
        </p:nvSpPr>
        <p:spPr/>
        <p:txBody>
          <a:bodyPr/>
          <a:lstStyle/>
          <a:p>
            <a:r>
              <a:rPr lang="de-DE" noProof="0" dirty="0"/>
              <a:t>Starke Wechselwirkung </a:t>
            </a:r>
          </a:p>
        </p:txBody>
      </p:sp>
      <p:sp>
        <p:nvSpPr>
          <p:cNvPr id="3" name="Foliennummernplatzhalter 2"/>
          <p:cNvSpPr>
            <a:spLocks noGrp="1"/>
          </p:cNvSpPr>
          <p:nvPr>
            <p:ph type="sldNum" sz="quarter" idx="12"/>
          </p:nvPr>
        </p:nvSpPr>
        <p:spPr/>
        <p:txBody>
          <a:bodyPr/>
          <a:lstStyle/>
          <a:p>
            <a:fld id="{13EBA283-81CD-428D-9703-4AE41BDC50AA}" type="slidenum">
              <a:rPr lang="de-DE" smtClean="0"/>
              <a:pPr/>
              <a:t>47</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14:m>
                  <m:oMath xmlns:m="http://schemas.openxmlformats.org/officeDocument/2006/math">
                    <m:sSub>
                      <m:sSubPr>
                        <m:ctrlPr>
                          <a:rPr lang="de-DE" i="1">
                            <a:latin typeface="Cambria Math" panose="02040503050406030204" pitchFamily="18" charset="0"/>
                          </a:rPr>
                        </m:ctrlPr>
                      </m:sSubPr>
                      <m:e>
                        <m:r>
                          <a:rPr lang="de-DE" i="1">
                            <a:latin typeface="Cambria Math" panose="02040503050406030204" pitchFamily="18" charset="0"/>
                          </a:rPr>
                          <m:t> </m:t>
                        </m:r>
                        <m:r>
                          <a:rPr lang="de-DE" i="1">
                            <a:latin typeface="Cambria Math"/>
                          </a:rPr>
                          <m:t>𝐸</m:t>
                        </m:r>
                      </m:e>
                      <m:sub>
                        <m:r>
                          <a:rPr lang="de-DE" i="1">
                            <a:latin typeface="Cambria Math"/>
                          </a:rPr>
                          <m:t>𝑃𝑜𝑡</m:t>
                        </m:r>
                      </m:sub>
                    </m:sSub>
                    <m:d>
                      <m:dPr>
                        <m:ctrlPr>
                          <a:rPr lang="de-DE" i="1">
                            <a:latin typeface="Cambria Math" panose="02040503050406030204" pitchFamily="18" charset="0"/>
                          </a:rPr>
                        </m:ctrlPr>
                      </m:dPr>
                      <m:e>
                        <m:r>
                          <a:rPr lang="de-DE" i="1">
                            <a:latin typeface="Cambria Math"/>
                          </a:rPr>
                          <m:t>𝑟</m:t>
                        </m:r>
                      </m:e>
                    </m:d>
                    <m:r>
                      <a:rPr lang="de-DE" i="1">
                        <a:latin typeface="Cambria Math"/>
                      </a:rPr>
                      <m:t>=ℏ</m:t>
                    </m:r>
                    <m:r>
                      <a:rPr lang="de-DE" i="1">
                        <a:latin typeface="Cambria Math"/>
                        <a:ea typeface="Cambria Math"/>
                      </a:rPr>
                      <m:t>𝑐</m:t>
                    </m:r>
                    <m:sSub>
                      <m:sSubPr>
                        <m:ctrlPr>
                          <a:rPr lang="de-DE" i="1">
                            <a:latin typeface="Cambria Math" panose="02040503050406030204" pitchFamily="18" charset="0"/>
                            <a:ea typeface="Cambria Math"/>
                          </a:rPr>
                        </m:ctrlPr>
                      </m:sSubPr>
                      <m:e>
                        <m:r>
                          <a:rPr lang="de-DE" i="1">
                            <a:latin typeface="Cambria Math"/>
                            <a:ea typeface="Cambria Math"/>
                          </a:rPr>
                          <m:t>𝛼</m:t>
                        </m:r>
                      </m:e>
                      <m:sub>
                        <m:r>
                          <a:rPr lang="de-DE" i="1">
                            <a:latin typeface="Cambria Math"/>
                            <a:ea typeface="Cambria Math"/>
                          </a:rPr>
                          <m:t>𝑠</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 </m:t>
                            </m:r>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2</m:t>
                            </m:r>
                          </m:sub>
                        </m:sSub>
                      </m:num>
                      <m:den>
                        <m:r>
                          <a:rPr lang="de-DE" i="1">
                            <a:latin typeface="Cambria Math"/>
                            <a:ea typeface="Cambria Math"/>
                          </a:rPr>
                          <m:t>𝑟</m:t>
                        </m:r>
                      </m:den>
                    </m:f>
                    <m:r>
                      <a:rPr lang="de-DE" i="1" smtClean="0">
                        <a:solidFill>
                          <a:srgbClr val="CDC301"/>
                        </a:solidFill>
                        <a:latin typeface="Cambria Math"/>
                        <a:ea typeface="Cambria Math"/>
                      </a:rPr>
                      <m:t>+</m:t>
                    </m:r>
                    <m:r>
                      <a:rPr lang="de-DE" i="1">
                        <a:solidFill>
                          <a:srgbClr val="CDC301"/>
                        </a:solidFill>
                        <a:latin typeface="Cambria Math"/>
                        <a:ea typeface="Cambria Math"/>
                      </a:rPr>
                      <m:t>𝑘𝑟</m:t>
                    </m:r>
                  </m:oMath>
                </a14:m>
                <a:endParaRPr lang="de-DE" noProof="0" dirty="0">
                  <a:solidFill>
                    <a:srgbClr val="CDC301"/>
                  </a:solidFill>
                </a:endParaRPr>
              </a:p>
              <a:p>
                <a:r>
                  <a:rPr lang="de-DE" u="sng" noProof="0" dirty="0"/>
                  <a:t>Einführung:</a:t>
                </a:r>
                <a:r>
                  <a:rPr lang="de-DE" noProof="0" dirty="0"/>
                  <a:t> die Botenteilchen </a:t>
                </a:r>
                <a:br>
                  <a:rPr lang="de-DE" noProof="0" dirty="0"/>
                </a:br>
                <a:r>
                  <a:rPr lang="de-DE" noProof="0" dirty="0"/>
                  <a:t>(</a:t>
                </a:r>
                <a:r>
                  <a:rPr lang="de-DE" noProof="0" dirty="0" err="1"/>
                  <a:t>Gluonen</a:t>
                </a:r>
                <a:r>
                  <a:rPr lang="de-DE" noProof="0" dirty="0"/>
                  <a:t>) besitzen selbst starke</a:t>
                </a:r>
                <a:br>
                  <a:rPr lang="de-DE" noProof="0" dirty="0"/>
                </a:br>
                <a:r>
                  <a:rPr lang="de-DE" noProof="0" dirty="0"/>
                  <a:t> Ladung</a:t>
                </a:r>
              </a:p>
              <a:p>
                <a:pPr lvl="1"/>
                <a:r>
                  <a:rPr lang="de-DE" sz="2400" noProof="0" dirty="0" err="1"/>
                  <a:t>Gluonen</a:t>
                </a:r>
                <a:r>
                  <a:rPr lang="de-DE" sz="2400" noProof="0" dirty="0"/>
                  <a:t> können selbst </a:t>
                </a:r>
                <a:br>
                  <a:rPr lang="de-DE" sz="2400" noProof="0" dirty="0"/>
                </a:br>
                <a:r>
                  <a:rPr lang="de-DE" sz="2400" noProof="0" dirty="0" err="1"/>
                  <a:t>Gluonen</a:t>
                </a:r>
                <a:r>
                  <a:rPr lang="de-DE" sz="2400" noProof="0" dirty="0"/>
                  <a:t> abstrahlen</a:t>
                </a:r>
              </a:p>
              <a:p>
                <a:pPr lvl="1"/>
                <a:r>
                  <a:rPr lang="de-DE" sz="2400" noProof="0" dirty="0"/>
                  <a:t>Sie wechselwirken miteinander</a:t>
                </a:r>
              </a:p>
              <a:p>
                <a:pPr lvl="1"/>
                <a:r>
                  <a:rPr lang="de-DE" sz="2400" noProof="0" dirty="0"/>
                  <a:t>Es entsteht ein „Schlauch“</a:t>
                </a:r>
              </a:p>
              <a:p>
                <a:r>
                  <a:rPr lang="de-DE" noProof="0" dirty="0"/>
                  <a:t>Feldliniendichte bleibt konstant</a:t>
                </a:r>
                <a:br>
                  <a:rPr lang="de-DE" noProof="0" dirty="0"/>
                </a:br>
                <a:endParaRPr lang="de-DE" noProof="0" dirty="0"/>
              </a:p>
              <a:p>
                <a:pPr lvl="1"/>
                <a:endParaRPr lang="de-DE" sz="2000" noProof="0" dirty="0">
                  <a:sym typeface="Wingdings" panose="05000000000000000000" pitchFamily="2" charset="2"/>
                </a:endParaRP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808"/>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29.11.2017</a:t>
            </a:r>
            <a:endParaRPr lang="de-DE" dirty="0"/>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pic>
        <p:nvPicPr>
          <p:cNvPr id="12" name="Grafik 11"/>
          <p:cNvPicPr>
            <a:picLocks noChangeAspect="1"/>
          </p:cNvPicPr>
          <p:nvPr/>
        </p:nvPicPr>
        <p:blipFill rotWithShape="1">
          <a:blip r:embed="rId3">
            <a:extLst>
              <a:ext uri="{28A0092B-C50C-407E-A947-70E740481C1C}">
                <a14:useLocalDpi xmlns:a14="http://schemas.microsoft.com/office/drawing/2010/main" val="0"/>
              </a:ext>
            </a:extLst>
          </a:blip>
          <a:srcRect t="-1" b="69252"/>
          <a:stretch/>
        </p:blipFill>
        <p:spPr>
          <a:xfrm>
            <a:off x="6084168" y="4609323"/>
            <a:ext cx="3623301" cy="1051789"/>
          </a:xfrm>
          <a:prstGeom prst="rect">
            <a:avLst/>
          </a:prstGeom>
        </p:spPr>
      </p:pic>
      <p:sp>
        <p:nvSpPr>
          <p:cNvPr id="19" name="Ellipse 18"/>
          <p:cNvSpPr/>
          <p:nvPr/>
        </p:nvSpPr>
        <p:spPr>
          <a:xfrm>
            <a:off x="6280918" y="4896001"/>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1" name="Ellipse 20"/>
          <p:cNvSpPr/>
          <p:nvPr/>
        </p:nvSpPr>
        <p:spPr>
          <a:xfrm>
            <a:off x="8190000" y="4896001"/>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 name="Rechteck 1"/>
          <p:cNvSpPr/>
          <p:nvPr/>
        </p:nvSpPr>
        <p:spPr>
          <a:xfrm>
            <a:off x="6979146" y="4509120"/>
            <a:ext cx="833214" cy="1151992"/>
          </a:xfrm>
          <a:prstGeom prst="rect">
            <a:avLst/>
          </a:prstGeom>
          <a:noFill/>
          <a:ln w="28575">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Pfeil nach links und rechts 6"/>
          <p:cNvSpPr/>
          <p:nvPr/>
        </p:nvSpPr>
        <p:spPr>
          <a:xfrm>
            <a:off x="7020272" y="5808899"/>
            <a:ext cx="792088" cy="68373"/>
          </a:xfrm>
          <a:prstGeom prst="leftRightArrow">
            <a:avLst/>
          </a:prstGeom>
          <a:ln w="1905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p:cNvSpPr txBox="1"/>
          <p:nvPr/>
        </p:nvSpPr>
        <p:spPr>
          <a:xfrm>
            <a:off x="6267600" y="5877272"/>
            <a:ext cx="2408856" cy="535531"/>
          </a:xfrm>
          <a:prstGeom prst="rect">
            <a:avLst/>
          </a:prstGeom>
          <a:noFill/>
        </p:spPr>
        <p:txBody>
          <a:bodyPr wrap="squar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~1/r²      Konstanter        ~1/r² </a:t>
            </a:r>
            <a:br>
              <a:rPr lang="de-DE" sz="1600" dirty="0">
                <a:solidFill>
                  <a:srgbClr val="002060"/>
                </a:solidFill>
                <a:latin typeface="Arial Narrow" panose="020B0606020202030204" pitchFamily="34" charset="0"/>
              </a:rPr>
            </a:br>
            <a:r>
              <a:rPr lang="de-DE" sz="1600" dirty="0">
                <a:solidFill>
                  <a:srgbClr val="002060"/>
                </a:solidFill>
                <a:latin typeface="Arial Narrow" panose="020B0606020202030204" pitchFamily="34" charset="0"/>
              </a:rPr>
              <a:t>              Bereich</a:t>
            </a:r>
          </a:p>
        </p:txBody>
      </p:sp>
      <p:grpSp>
        <p:nvGrpSpPr>
          <p:cNvPr id="9" name="Gruppieren 8">
            <a:extLst>
              <a:ext uri="{FF2B5EF4-FFF2-40B4-BE49-F238E27FC236}">
                <a16:creationId xmlns:a16="http://schemas.microsoft.com/office/drawing/2014/main" xmlns="" id="{85C8923A-8A51-49C6-842A-89A542FFDA33}"/>
              </a:ext>
            </a:extLst>
          </p:cNvPr>
          <p:cNvGrpSpPr/>
          <p:nvPr/>
        </p:nvGrpSpPr>
        <p:grpSpPr>
          <a:xfrm>
            <a:off x="5868144" y="1556792"/>
            <a:ext cx="3096344" cy="2426940"/>
            <a:chOff x="5868144" y="1556792"/>
            <a:chExt cx="3096344" cy="2426940"/>
          </a:xfrm>
        </p:grpSpPr>
        <p:grpSp>
          <p:nvGrpSpPr>
            <p:cNvPr id="25" name="Gruppieren 24"/>
            <p:cNvGrpSpPr/>
            <p:nvPr/>
          </p:nvGrpSpPr>
          <p:grpSpPr>
            <a:xfrm>
              <a:off x="5868144" y="1556792"/>
              <a:ext cx="3096344" cy="2426940"/>
              <a:chOff x="6516216" y="431288"/>
              <a:chExt cx="2232248" cy="2061608"/>
            </a:xfrm>
          </p:grpSpPr>
          <p:pic>
            <p:nvPicPr>
              <p:cNvPr id="26" name="Grafik 25">
                <a:extLst>
                  <a:ext uri="{FF2B5EF4-FFF2-40B4-BE49-F238E27FC236}">
                    <a16:creationId xmlns:a16="http://schemas.microsoft.com/office/drawing/2014/main" xmlns="" id="{429607EC-15B2-4A1B-B8A2-66E7CEEA23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6216" y="431288"/>
                <a:ext cx="2232248" cy="2061608"/>
              </a:xfrm>
              <a:prstGeom prst="rect">
                <a:avLst/>
              </a:prstGeom>
            </p:spPr>
          </p:pic>
          <p:sp>
            <p:nvSpPr>
              <p:cNvPr id="27" name="Ellipse 26"/>
              <p:cNvSpPr/>
              <p:nvPr/>
            </p:nvSpPr>
            <p:spPr>
              <a:xfrm>
                <a:off x="6930000" y="1350000"/>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013476"/>
                  </a:solidFill>
                </a:endParaRPr>
              </a:p>
            </p:txBody>
          </p:sp>
          <p:sp>
            <p:nvSpPr>
              <p:cNvPr id="28" name="Ellipse 27"/>
              <p:cNvSpPr/>
              <p:nvPr/>
            </p:nvSpPr>
            <p:spPr>
              <a:xfrm>
                <a:off x="8053200" y="1345092"/>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CDC301"/>
                  </a:solidFill>
                </a:endParaRPr>
              </a:p>
            </p:txBody>
          </p:sp>
        </p:grpSp>
        <p:sp>
          <p:nvSpPr>
            <p:cNvPr id="17" name="Ellipse 16">
              <a:extLst>
                <a:ext uri="{FF2B5EF4-FFF2-40B4-BE49-F238E27FC236}">
                  <a16:creationId xmlns:a16="http://schemas.microsoft.com/office/drawing/2014/main" xmlns="" id="{11D0976F-E238-4005-B9AE-B0DA21ADC1CB}"/>
                </a:ext>
              </a:extLst>
            </p:cNvPr>
            <p:cNvSpPr/>
            <p:nvPr/>
          </p:nvSpPr>
          <p:spPr>
            <a:xfrm>
              <a:off x="6414181" y="2632529"/>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18" name="Ellipse 17">
              <a:extLst>
                <a:ext uri="{FF2B5EF4-FFF2-40B4-BE49-F238E27FC236}">
                  <a16:creationId xmlns:a16="http://schemas.microsoft.com/office/drawing/2014/main" xmlns="" id="{A3D830A2-71D5-4240-904C-C69A1C489CA6}"/>
                </a:ext>
              </a:extLst>
            </p:cNvPr>
            <p:cNvSpPr/>
            <p:nvPr/>
          </p:nvSpPr>
          <p:spPr>
            <a:xfrm>
              <a:off x="7973810" y="2609742"/>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grpSp>
    </p:spTree>
    <p:extLst>
      <p:ext uri="{BB962C8B-B14F-4D97-AF65-F5344CB8AC3E}">
        <p14:creationId xmlns:p14="http://schemas.microsoft.com/office/powerpoint/2010/main" val="1711255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
          <p:cNvSpPr>
            <a:spLocks noGrp="1"/>
          </p:cNvSpPr>
          <p:nvPr>
            <p:ph type="title"/>
          </p:nvPr>
        </p:nvSpPr>
        <p:spPr/>
        <p:txBody>
          <a:bodyPr/>
          <a:lstStyle/>
          <a:p>
            <a:r>
              <a:rPr lang="de-DE" noProof="0" dirty="0"/>
              <a:t>Starke Wechselwirkung </a:t>
            </a:r>
          </a:p>
        </p:txBody>
      </p:sp>
      <p:sp>
        <p:nvSpPr>
          <p:cNvPr id="3" name="Foliennummernplatzhalter 2"/>
          <p:cNvSpPr>
            <a:spLocks noGrp="1"/>
          </p:cNvSpPr>
          <p:nvPr>
            <p:ph type="sldNum" sz="quarter" idx="12"/>
          </p:nvPr>
        </p:nvSpPr>
        <p:spPr/>
        <p:txBody>
          <a:bodyPr/>
          <a:lstStyle/>
          <a:p>
            <a:fld id="{13EBA283-81CD-428D-9703-4AE41BDC50AA}" type="slidenum">
              <a:rPr lang="de-DE" smtClean="0"/>
              <a:pPr/>
              <a:t>48</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14:m>
                  <m:oMath xmlns:m="http://schemas.openxmlformats.org/officeDocument/2006/math">
                    <m:sSub>
                      <m:sSubPr>
                        <m:ctrlPr>
                          <a:rPr lang="de-DE" i="1" smtClean="0">
                            <a:latin typeface="Cambria Math" panose="02040503050406030204" pitchFamily="18" charset="0"/>
                          </a:rPr>
                        </m:ctrlPr>
                      </m:sSubPr>
                      <m:e>
                        <m:r>
                          <a:rPr lang="de-DE" i="1">
                            <a:latin typeface="Cambria Math" panose="02040503050406030204" pitchFamily="18" charset="0"/>
                          </a:rPr>
                          <m:t> </m:t>
                        </m:r>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a:rPr>
                      <m:t>=</m:t>
                    </m:r>
                    <m:r>
                      <a:rPr lang="de-DE" i="0">
                        <a:latin typeface="Cambria Math"/>
                      </a:rPr>
                      <m:t>ℏ</m:t>
                    </m:r>
                    <m:r>
                      <a:rPr lang="de-DE" b="0" i="0" smtClean="0">
                        <a:latin typeface="Cambria Math" panose="02040503050406030204" pitchFamily="18" charset="0"/>
                      </a:rPr>
                      <m:t> </m:t>
                    </m:r>
                    <m:r>
                      <m:rPr>
                        <m:sty m:val="p"/>
                      </m:rPr>
                      <a:rPr lang="de-DE" i="0">
                        <a:latin typeface="Cambria Math"/>
                        <a:ea typeface="Cambria Math"/>
                      </a:rPr>
                      <m:t>c</m:t>
                    </m:r>
                    <m:r>
                      <a:rPr lang="de-DE" b="0" i="1" smtClean="0">
                        <a:latin typeface="Cambria Math" panose="02040503050406030204" pitchFamily="18" charset="0"/>
                        <a:ea typeface="Cambria Math"/>
                      </a:rPr>
                      <m:t> </m:t>
                    </m:r>
                    <m:sSub>
                      <m:sSubPr>
                        <m:ctrlPr>
                          <a:rPr lang="de-DE" i="1">
                            <a:latin typeface="Cambria Math" panose="02040503050406030204" pitchFamily="18" charset="0"/>
                            <a:ea typeface="Cambria Math"/>
                          </a:rPr>
                        </m:ctrlPr>
                      </m:sSubPr>
                      <m:e>
                        <m:r>
                          <a:rPr lang="de-DE" i="1">
                            <a:latin typeface="Cambria Math"/>
                            <a:ea typeface="Cambria Math"/>
                          </a:rPr>
                          <m:t>𝛼</m:t>
                        </m:r>
                      </m:e>
                      <m:sub>
                        <m:r>
                          <m:rPr>
                            <m:sty m:val="p"/>
                          </m:rPr>
                          <a:rPr lang="de-DE" i="0">
                            <a:latin typeface="Cambria Math"/>
                            <a:ea typeface="Cambria Math"/>
                          </a:rPr>
                          <m:t>s</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 </m:t>
                            </m:r>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2</m:t>
                            </m:r>
                          </m:sub>
                        </m:sSub>
                      </m:num>
                      <m:den>
                        <m:r>
                          <a:rPr lang="de-DE" i="1">
                            <a:latin typeface="Cambria Math"/>
                            <a:ea typeface="Cambria Math"/>
                          </a:rPr>
                          <m:t>𝑟</m:t>
                        </m:r>
                      </m:den>
                    </m:f>
                    <m:r>
                      <a:rPr lang="de-DE" i="1" smtClean="0">
                        <a:solidFill>
                          <a:srgbClr val="CDC301"/>
                        </a:solidFill>
                        <a:latin typeface="Cambria Math"/>
                        <a:ea typeface="Cambria Math"/>
                      </a:rPr>
                      <m:t>+</m:t>
                    </m:r>
                    <m:r>
                      <a:rPr lang="de-DE" i="1">
                        <a:solidFill>
                          <a:srgbClr val="CDC301"/>
                        </a:solidFill>
                        <a:latin typeface="Cambria Math"/>
                        <a:ea typeface="Cambria Math"/>
                      </a:rPr>
                      <m:t>𝑘𝑟</m:t>
                    </m:r>
                  </m:oMath>
                </a14:m>
                <a:endParaRPr lang="de-DE" noProof="0" dirty="0">
                  <a:solidFill>
                    <a:srgbClr val="CDC301"/>
                  </a:solidFill>
                  <a:ea typeface="Cambria Math" panose="02040503050406030204" pitchFamily="18" charset="0"/>
                </a:endParaRPr>
              </a:p>
              <a:p>
                <a:r>
                  <a:rPr lang="de-DE" noProof="0" dirty="0"/>
                  <a:t>Linearer Term, dominiert</a:t>
                </a:r>
                <a:br>
                  <a:rPr lang="de-DE" noProof="0" dirty="0"/>
                </a:br>
                <a:r>
                  <a:rPr lang="de-DE" noProof="0" dirty="0"/>
                  <a:t> ab </a:t>
                </a:r>
                <a14:m>
                  <m:oMath xmlns:m="http://schemas.openxmlformats.org/officeDocument/2006/math">
                    <m:r>
                      <a:rPr lang="de-DE" i="1" noProof="0">
                        <a:latin typeface="Cambria Math"/>
                      </a:rPr>
                      <m:t>𝑟</m:t>
                    </m:r>
                    <m:r>
                      <a:rPr lang="de-DE" i="1" noProof="0">
                        <a:latin typeface="Cambria Math"/>
                      </a:rPr>
                      <m:t> ≈0,2</m:t>
                    </m:r>
                  </m:oMath>
                </a14:m>
                <a:r>
                  <a:rPr lang="de-DE" noProof="0" dirty="0"/>
                  <a:t> </a:t>
                </a:r>
                <a:r>
                  <a:rPr lang="de-DE" noProof="0" dirty="0" err="1"/>
                  <a:t>fm</a:t>
                </a:r>
                <a:endParaRPr lang="de-DE" noProof="0" dirty="0"/>
              </a:p>
              <a:p>
                <a:pPr lvl="1"/>
                <a:r>
                  <a:rPr lang="de-DE" noProof="0" dirty="0"/>
                  <a:t>Die </a:t>
                </a:r>
                <a:r>
                  <a:rPr lang="de-DE" dirty="0"/>
                  <a:t>i</a:t>
                </a:r>
                <a:r>
                  <a:rPr lang="de-DE" noProof="0" dirty="0"/>
                  <a:t>m Feld gespeicherte </a:t>
                </a:r>
                <a:br>
                  <a:rPr lang="de-DE" noProof="0" dirty="0"/>
                </a:br>
                <a:r>
                  <a:rPr lang="de-DE" noProof="0" dirty="0"/>
                  <a:t>Energie steigt </a:t>
                </a:r>
                <a:r>
                  <a:rPr lang="de-DE" dirty="0"/>
                  <a:t>linear</a:t>
                </a:r>
                <a:endParaRPr lang="de-DE" noProof="0" dirty="0"/>
              </a:p>
              <a:p>
                <a:pPr lvl="1"/>
                <a:r>
                  <a:rPr lang="de-DE" noProof="0" dirty="0"/>
                  <a:t>Genügend Energie um neue </a:t>
                </a:r>
                <a:br>
                  <a:rPr lang="de-DE" noProof="0" dirty="0"/>
                </a:br>
                <a:r>
                  <a:rPr lang="de-DE" noProof="0" dirty="0"/>
                  <a:t>Teilchen(-paare) zu erzeugen!</a:t>
                </a:r>
              </a:p>
              <a:p>
                <a:r>
                  <a:rPr lang="de-DE" b="1" u="sng" noProof="0" dirty="0"/>
                  <a:t>Einführung</a:t>
                </a:r>
                <a:r>
                  <a:rPr lang="de-DE" b="1" noProof="0" dirty="0"/>
                  <a:t>: </a:t>
                </a:r>
                <a:r>
                  <a:rPr lang="de-DE" noProof="0" dirty="0"/>
                  <a:t>„</a:t>
                </a:r>
                <a:r>
                  <a:rPr lang="de-DE" noProof="0" dirty="0" err="1"/>
                  <a:t>Confinement</a:t>
                </a:r>
                <a:r>
                  <a:rPr lang="de-DE" noProof="0" dirty="0"/>
                  <a:t>“</a:t>
                </a:r>
              </a:p>
              <a:p>
                <a:pPr marL="0" indent="0">
                  <a:buNone/>
                </a:pPr>
                <a:r>
                  <a:rPr lang="de-DE" noProof="0" dirty="0"/>
                  <a:t/>
                </a:r>
                <a:br>
                  <a:rPr lang="de-DE" noProof="0" dirty="0"/>
                </a:br>
                <a:endParaRPr lang="de-DE" noProof="0" dirty="0"/>
              </a:p>
              <a:p>
                <a:pPr lvl="1"/>
                <a:endParaRPr lang="de-DE" sz="2000" noProof="0" dirty="0">
                  <a:sym typeface="Wingdings" panose="05000000000000000000" pitchFamily="2" charset="2"/>
                </a:endParaRP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808"/>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pic>
        <p:nvPicPr>
          <p:cNvPr id="12" name="Grafik 11"/>
          <p:cNvPicPr>
            <a:picLocks noChangeAspect="1"/>
          </p:cNvPicPr>
          <p:nvPr/>
        </p:nvPicPr>
        <p:blipFill rotWithShape="1">
          <a:blip r:embed="rId3">
            <a:extLst>
              <a:ext uri="{28A0092B-C50C-407E-A947-70E740481C1C}">
                <a14:useLocalDpi xmlns:a14="http://schemas.microsoft.com/office/drawing/2010/main" val="0"/>
              </a:ext>
            </a:extLst>
          </a:blip>
          <a:srcRect t="-1" b="-6207"/>
          <a:stretch/>
        </p:blipFill>
        <p:spPr>
          <a:xfrm>
            <a:off x="6084169" y="2140124"/>
            <a:ext cx="3059832" cy="3632905"/>
          </a:xfrm>
          <a:prstGeom prst="rect">
            <a:avLst/>
          </a:prstGeom>
        </p:spPr>
      </p:pic>
      <p:sp>
        <p:nvSpPr>
          <p:cNvPr id="19" name="Ellipse 18"/>
          <p:cNvSpPr/>
          <p:nvPr/>
        </p:nvSpPr>
        <p:spPr>
          <a:xfrm>
            <a:off x="6239075" y="242281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1" name="Ellipse 20"/>
          <p:cNvSpPr/>
          <p:nvPr/>
        </p:nvSpPr>
        <p:spPr>
          <a:xfrm>
            <a:off x="7862518" y="2426802"/>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0" name="Ellipse 19"/>
          <p:cNvSpPr/>
          <p:nvPr/>
        </p:nvSpPr>
        <p:spPr>
          <a:xfrm>
            <a:off x="6239075" y="3702536"/>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2" name="Ellipse 21"/>
          <p:cNvSpPr/>
          <p:nvPr/>
        </p:nvSpPr>
        <p:spPr>
          <a:xfrm>
            <a:off x="6239075" y="494878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3" name="Ellipse 22"/>
          <p:cNvSpPr/>
          <p:nvPr/>
        </p:nvSpPr>
        <p:spPr>
          <a:xfrm>
            <a:off x="7717127" y="4949227"/>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4" name="Ellipse 23"/>
          <p:cNvSpPr/>
          <p:nvPr/>
        </p:nvSpPr>
        <p:spPr>
          <a:xfrm>
            <a:off x="8668236" y="3704173"/>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5" name="Ellipse 24"/>
          <p:cNvSpPr/>
          <p:nvPr/>
        </p:nvSpPr>
        <p:spPr>
          <a:xfrm>
            <a:off x="7214200" y="494878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6" name="Ellipse 25"/>
          <p:cNvSpPr/>
          <p:nvPr/>
        </p:nvSpPr>
        <p:spPr>
          <a:xfrm>
            <a:off x="8692130" y="495640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cxnSp>
        <p:nvCxnSpPr>
          <p:cNvPr id="10" name="Gerade Verbindung mit Pfeil 9"/>
          <p:cNvCxnSpPr/>
          <p:nvPr/>
        </p:nvCxnSpPr>
        <p:spPr>
          <a:xfrm>
            <a:off x="6482794" y="3068960"/>
            <a:ext cx="1462812" cy="0"/>
          </a:xfrm>
          <a:prstGeom prst="straightConnector1">
            <a:avLst/>
          </a:prstGeom>
          <a:ln>
            <a:solidFill>
              <a:srgbClr val="013476"/>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7" name="Textfeld 26"/>
          <p:cNvSpPr txBox="1"/>
          <p:nvPr/>
        </p:nvSpPr>
        <p:spPr>
          <a:xfrm>
            <a:off x="6858974" y="3068960"/>
            <a:ext cx="710451"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r ~ 1fm</a:t>
            </a:r>
          </a:p>
        </p:txBody>
      </p:sp>
      <p:cxnSp>
        <p:nvCxnSpPr>
          <p:cNvPr id="28" name="Gerade Verbindung mit Pfeil 27"/>
          <p:cNvCxnSpPr/>
          <p:nvPr/>
        </p:nvCxnSpPr>
        <p:spPr>
          <a:xfrm>
            <a:off x="6267582" y="1988840"/>
            <a:ext cx="432048" cy="0"/>
          </a:xfrm>
          <a:prstGeom prst="straightConnector1">
            <a:avLst/>
          </a:prstGeom>
          <a:ln>
            <a:solidFill>
              <a:srgbClr val="013476"/>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9" name="Textfeld 28"/>
          <p:cNvSpPr txBox="1"/>
          <p:nvPr/>
        </p:nvSpPr>
        <p:spPr>
          <a:xfrm>
            <a:off x="6084169" y="1599822"/>
            <a:ext cx="849913"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r ~ 0,2fm</a:t>
            </a:r>
          </a:p>
        </p:txBody>
      </p:sp>
    </p:spTree>
    <p:extLst>
      <p:ext uri="{BB962C8B-B14F-4D97-AF65-F5344CB8AC3E}">
        <p14:creationId xmlns:p14="http://schemas.microsoft.com/office/powerpoint/2010/main" val="1418634307"/>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Diskussion / Fragen</a:t>
            </a:r>
          </a:p>
        </p:txBody>
      </p:sp>
      <p:sp>
        <p:nvSpPr>
          <p:cNvPr id="7" name="Foliennummernplatzhalter 6"/>
          <p:cNvSpPr>
            <a:spLocks noGrp="1"/>
          </p:cNvSpPr>
          <p:nvPr>
            <p:ph type="sldNum" sz="quarter" idx="12"/>
          </p:nvPr>
        </p:nvSpPr>
        <p:spPr>
          <a:prstGeom prst="rect">
            <a:avLst/>
          </a:prstGeom>
        </p:spPr>
        <p:txBody>
          <a:bodyPr/>
          <a:lstStyle/>
          <a:p>
            <a:fld id="{13EBA283-81CD-428D-9703-4AE41BDC50AA}" type="slidenum">
              <a:rPr lang="de-DE" smtClean="0"/>
              <a:pPr/>
              <a:t>49</a:t>
            </a:fld>
            <a:endParaRPr lang="de-DE"/>
          </a:p>
        </p:txBody>
      </p:sp>
      <p:sp>
        <p:nvSpPr>
          <p:cNvPr id="5" name="Datumsplatzhalter 4"/>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75655" y="2568090"/>
            <a:ext cx="6781047" cy="2838726"/>
          </a:xfrm>
          <a:prstGeom prst="rect">
            <a:avLst/>
          </a:prstGeom>
        </p:spPr>
      </p:pic>
    </p:spTree>
    <p:extLst>
      <p:ext uri="{BB962C8B-B14F-4D97-AF65-F5344CB8AC3E}">
        <p14:creationId xmlns:p14="http://schemas.microsoft.com/office/powerpoint/2010/main" val="40852669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t>Vereinheitlichungen in der Physikgeschichte</a:t>
            </a:r>
          </a:p>
        </p:txBody>
      </p:sp>
      <p:sp>
        <p:nvSpPr>
          <p:cNvPr id="8" name="Foliennummernplatzhalter 7"/>
          <p:cNvSpPr>
            <a:spLocks noGrp="1"/>
          </p:cNvSpPr>
          <p:nvPr>
            <p:ph type="sldNum" sz="quarter" idx="12"/>
          </p:nvPr>
        </p:nvSpPr>
        <p:spPr/>
        <p:txBody>
          <a:bodyPr/>
          <a:lstStyle/>
          <a:p>
            <a:fld id="{13EBA283-81CD-428D-9703-4AE41BDC50AA}" type="slidenum">
              <a:rPr lang="de-DE" smtClean="0"/>
              <a:pPr/>
              <a:t>5</a:t>
            </a:fld>
            <a:endParaRPr lang="de-DE" dirty="0"/>
          </a:p>
        </p:txBody>
      </p:sp>
      <p:sp>
        <p:nvSpPr>
          <p:cNvPr id="4" name="Text Placeholder 3"/>
          <p:cNvSpPr>
            <a:spLocks noGrp="1"/>
          </p:cNvSpPr>
          <p:nvPr>
            <p:ph type="body" idx="1"/>
          </p:nvPr>
        </p:nvSpPr>
        <p:spPr/>
        <p:txBody>
          <a:bodyPr/>
          <a:lstStyle/>
          <a:p>
            <a:r>
              <a:rPr lang="de-DE" b="1" noProof="0" dirty="0" err="1"/>
              <a:t>Newtonsche</a:t>
            </a:r>
            <a:r>
              <a:rPr lang="de-DE" b="1" noProof="0" dirty="0"/>
              <a:t> Mechanik </a:t>
            </a:r>
            <a:r>
              <a:rPr lang="de-DE" noProof="0" dirty="0"/>
              <a:t>(17. Jhd.): „irdische“ Fallgesetze (Galilei) und Bewegung der Himmelskörper (Kepler) als Folgen der Gravitation</a:t>
            </a:r>
          </a:p>
          <a:p>
            <a:pPr>
              <a:buNone/>
            </a:pPr>
            <a:endParaRPr lang="de-DE" noProof="0" dirty="0"/>
          </a:p>
          <a:p>
            <a:r>
              <a:rPr lang="de-DE" b="1" noProof="0" dirty="0"/>
              <a:t>Elektromagnetismus </a:t>
            </a:r>
            <a:r>
              <a:rPr lang="de-DE" noProof="0" dirty="0"/>
              <a:t>(19. Jhd.): Zusammenfassung elektrischer und magnetischer Phänomene durch J. C. Maxwell</a:t>
            </a:r>
          </a:p>
          <a:p>
            <a:endParaRPr lang="de-DE" noProof="0" dirty="0"/>
          </a:p>
          <a:p>
            <a:r>
              <a:rPr lang="de-DE" b="1" noProof="0" dirty="0"/>
              <a:t>Relativitätstheorie</a:t>
            </a:r>
            <a:r>
              <a:rPr lang="de-DE" noProof="0" dirty="0"/>
              <a:t> (20. Jhd.): Vereinheitlichung von Raum und Zeit zur </a:t>
            </a:r>
            <a:r>
              <a:rPr lang="de-DE" i="1" noProof="0" dirty="0" err="1"/>
              <a:t>Raumzeit</a:t>
            </a:r>
            <a:r>
              <a:rPr lang="de-DE" i="1" noProof="0" dirty="0"/>
              <a:t> </a:t>
            </a:r>
            <a:r>
              <a:rPr lang="de-DE" noProof="0" dirty="0"/>
              <a:t>und von Masse und Energie (E = mc²) durch A. Einstein</a:t>
            </a:r>
          </a:p>
          <a:p>
            <a:endParaRPr lang="de-DE" noProof="0" dirty="0"/>
          </a:p>
          <a:p>
            <a:pPr>
              <a:buNone/>
            </a:pPr>
            <a:endParaRPr lang="de-DE" noProof="0" dirty="0"/>
          </a:p>
        </p:txBody>
      </p:sp>
      <p:sp>
        <p:nvSpPr>
          <p:cNvPr id="6" name="Datumsplatzhalter 5"/>
          <p:cNvSpPr>
            <a:spLocks noGrp="1"/>
          </p:cNvSpPr>
          <p:nvPr>
            <p:ph type="dt" sz="half" idx="2"/>
          </p:nvPr>
        </p:nvSpPr>
        <p:spPr/>
        <p:txBody>
          <a:bodyPr/>
          <a:lstStyle/>
          <a:p>
            <a:r>
              <a:rPr lang="de-DE" dirty="0"/>
              <a:t>29.11.2017</a:t>
            </a:r>
          </a:p>
        </p:txBody>
      </p:sp>
      <p:sp>
        <p:nvSpPr>
          <p:cNvPr id="5" name="Footer Placeholder 4"/>
          <p:cNvSpPr>
            <a:spLocks noGrp="1"/>
          </p:cNvSpPr>
          <p:nvPr>
            <p:ph type="ftr" sz="quarter" idx="3"/>
          </p:nvPr>
        </p:nvSpPr>
        <p:spPr/>
        <p:txBody>
          <a:bodyPr/>
          <a:lstStyle/>
          <a:p>
            <a:r>
              <a:rPr lang="de-DE" dirty="0"/>
              <a:t>Forschung trifft Schule - Lehrerfortbildung Teilchenphysik - Meißen</a:t>
            </a:r>
          </a:p>
        </p:txBody>
      </p:sp>
    </p:spTree>
    <p:extLst>
      <p:ext uri="{BB962C8B-B14F-4D97-AF65-F5344CB8AC3E}">
        <p14:creationId xmlns:p14="http://schemas.microsoft.com/office/powerpoint/2010/main" val="726935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8064896" cy="1325563"/>
          </a:xfrm>
        </p:spPr>
        <p:txBody>
          <a:bodyPr/>
          <a:lstStyle/>
          <a:p>
            <a:r>
              <a:rPr lang="de-DE" noProof="0" dirty="0"/>
              <a:t>Die drei Basiskonzepte des Standardmodells</a:t>
            </a:r>
          </a:p>
        </p:txBody>
      </p:sp>
      <p:sp>
        <p:nvSpPr>
          <p:cNvPr id="7" name="Foliennummernplatzhalter 6"/>
          <p:cNvSpPr>
            <a:spLocks noGrp="1"/>
          </p:cNvSpPr>
          <p:nvPr>
            <p:ph type="sldNum" sz="quarter" idx="12"/>
          </p:nvPr>
        </p:nvSpPr>
        <p:spPr>
          <a:prstGeom prst="rect">
            <a:avLst/>
          </a:prstGeom>
        </p:spPr>
        <p:txBody>
          <a:bodyPr/>
          <a:lstStyle/>
          <a:p>
            <a:fld id="{13EBA283-81CD-428D-9703-4AE41BDC50AA}" type="slidenum">
              <a:rPr lang="de-DE" smtClean="0"/>
              <a:pPr/>
              <a:t>50</a:t>
            </a:fld>
            <a:endParaRPr lang="de-DE"/>
          </a:p>
        </p:txBody>
      </p:sp>
      <p:sp>
        <p:nvSpPr>
          <p:cNvPr id="6" name="Datumsplatzhalter 5"/>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sp>
        <p:nvSpPr>
          <p:cNvPr id="4" name="Rechteck 3">
            <a:extLst>
              <a:ext uri="{FF2B5EF4-FFF2-40B4-BE49-F238E27FC236}">
                <a16:creationId xmlns:a16="http://schemas.microsoft.com/office/drawing/2014/main" xmlns=""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xmlns=""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xmlns=""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xmlns=""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xmlns=""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xmlns=""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xmlns=""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xmlns=""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xmlns=""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xmlns=""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xmlns=""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xmlns=""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xmlns=""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xmlns=""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xmlns=""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3342996" y="1867654"/>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529186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Konzept der Ladung</a:t>
            </a:r>
          </a:p>
        </p:txBody>
      </p:sp>
      <p:sp>
        <p:nvSpPr>
          <p:cNvPr id="7" name="Foliennummernplatzhalter 6"/>
          <p:cNvSpPr>
            <a:spLocks noGrp="1"/>
          </p:cNvSpPr>
          <p:nvPr>
            <p:ph type="sldNum" sz="quarter" idx="12"/>
          </p:nvPr>
        </p:nvSpPr>
        <p:spPr/>
        <p:txBody>
          <a:bodyPr/>
          <a:lstStyle/>
          <a:p>
            <a:fld id="{13EBA283-81CD-428D-9703-4AE41BDC50AA}" type="slidenum">
              <a:rPr lang="de-DE" smtClean="0"/>
              <a:pPr/>
              <a:t>51</a:t>
            </a:fld>
            <a:endParaRPr lang="de-DE"/>
          </a:p>
        </p:txBody>
      </p:sp>
      <p:sp>
        <p:nvSpPr>
          <p:cNvPr id="4" name="Textplatzhalter 3"/>
          <p:cNvSpPr>
            <a:spLocks noGrp="1"/>
          </p:cNvSpPr>
          <p:nvPr>
            <p:ph type="body" idx="1"/>
          </p:nvPr>
        </p:nvSpPr>
        <p:spPr/>
        <p:txBody>
          <a:bodyPr/>
          <a:lstStyle/>
          <a:p>
            <a:r>
              <a:rPr lang="de-DE" noProof="0" dirty="0"/>
              <a:t>Ladungen sind charakteristische T</a:t>
            </a:r>
            <a:r>
              <a:rPr lang="de-DE" b="1" noProof="0" dirty="0"/>
              <a:t>eilcheneigenschaften</a:t>
            </a:r>
          </a:p>
          <a:p>
            <a:r>
              <a:rPr lang="de-DE" noProof="0" dirty="0">
                <a:ea typeface="Cambria Math"/>
              </a:rPr>
              <a:t>Teilchen nehmen nur dann an einer bestimmten Wechselwirkung teil, wenn sie die Ladung der entsprechenden </a:t>
            </a:r>
            <a:r>
              <a:rPr lang="de-DE" b="1" noProof="0" dirty="0">
                <a:ea typeface="Cambria Math"/>
              </a:rPr>
              <a:t>Wechselwirkung</a:t>
            </a:r>
            <a:r>
              <a:rPr lang="de-DE" noProof="0" dirty="0">
                <a:ea typeface="Cambria Math"/>
              </a:rPr>
              <a:t> besitzen</a:t>
            </a:r>
            <a:br>
              <a:rPr lang="de-DE" noProof="0" dirty="0">
                <a:ea typeface="Cambria Math"/>
              </a:rPr>
            </a:br>
            <a:endParaRPr lang="de-DE" noProof="0" dirty="0">
              <a:ea typeface="Cambria Math"/>
            </a:endParaRPr>
          </a:p>
          <a:p>
            <a:pPr marL="0" indent="0">
              <a:buNone/>
            </a:pPr>
            <a:r>
              <a:rPr lang="de-DE" noProof="0" dirty="0"/>
              <a:t>Und:</a:t>
            </a:r>
          </a:p>
          <a:p>
            <a:r>
              <a:rPr lang="de-DE" noProof="0" dirty="0"/>
              <a:t>Ladungen dienen als </a:t>
            </a:r>
            <a:r>
              <a:rPr lang="de-DE" b="1" noProof="0" dirty="0"/>
              <a:t>Ordnungsprinzip</a:t>
            </a:r>
            <a:r>
              <a:rPr lang="de-DE" noProof="0" dirty="0"/>
              <a:t> für Teilchen</a:t>
            </a:r>
          </a:p>
          <a:p>
            <a:r>
              <a:rPr lang="de-DE" noProof="0" dirty="0"/>
              <a:t>Ladungen sind fundamentale </a:t>
            </a:r>
            <a:r>
              <a:rPr lang="de-DE" b="1" noProof="0" dirty="0"/>
              <a:t>Erhaltungsgrößen</a:t>
            </a:r>
          </a:p>
          <a:p>
            <a:pPr lvl="1"/>
            <a:r>
              <a:rPr lang="de-DE" noProof="0" dirty="0">
                <a:sym typeface="Wingdings" panose="05000000000000000000" pitchFamily="2" charset="2"/>
              </a:rPr>
              <a:t>Grundlage der Symmetrien des Standardmodells</a:t>
            </a:r>
          </a:p>
          <a:p>
            <a:endParaRPr lang="de-DE" noProof="0" dirty="0"/>
          </a:p>
          <a:p>
            <a:endParaRPr lang="de-DE" noProof="0" dirty="0"/>
          </a:p>
        </p:txBody>
      </p:sp>
      <p:sp>
        <p:nvSpPr>
          <p:cNvPr id="6" name="Datumsplatzhalter 5"/>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spTree>
    <p:extLst>
      <p:ext uri="{BB962C8B-B14F-4D97-AF65-F5344CB8AC3E}">
        <p14:creationId xmlns:p14="http://schemas.microsoft.com/office/powerpoint/2010/main" val="3526057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Elektrische Ladung</a:t>
            </a:r>
          </a:p>
        </p:txBody>
      </p:sp>
      <p:sp>
        <p:nvSpPr>
          <p:cNvPr id="8" name="Foliennummernplatzhalter 7"/>
          <p:cNvSpPr>
            <a:spLocks noGrp="1"/>
          </p:cNvSpPr>
          <p:nvPr>
            <p:ph type="sldNum" sz="quarter" idx="12"/>
          </p:nvPr>
        </p:nvSpPr>
        <p:spPr/>
        <p:txBody>
          <a:bodyPr/>
          <a:lstStyle/>
          <a:p>
            <a:fld id="{13EBA283-81CD-428D-9703-4AE41BDC50AA}" type="slidenum">
              <a:rPr lang="de-DE" smtClean="0"/>
              <a:pPr/>
              <a:t>52</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noProof="0" dirty="0"/>
                  <a:t>Übersicht über die elektrischen Ladungszahlen </a:t>
                </a:r>
                <a14:m>
                  <m:oMath xmlns:m="http://schemas.openxmlformats.org/officeDocument/2006/math">
                    <m:r>
                      <a:rPr lang="de-DE" b="0" i="1" noProof="0" smtClean="0">
                        <a:latin typeface="Cambria Math" panose="02040503050406030204" pitchFamily="18" charset="0"/>
                      </a:rPr>
                      <m:t>𝑍</m:t>
                    </m:r>
                  </m:oMath>
                </a14:m>
                <a:r>
                  <a:rPr lang="de-DE" noProof="0" dirty="0"/>
                  <a:t> </a:t>
                </a:r>
                <a:br>
                  <a:rPr lang="de-DE" noProof="0" dirty="0"/>
                </a:br>
                <a:r>
                  <a:rPr lang="de-DE" noProof="0" dirty="0"/>
                  <a:t>einiger Anti-/Materieteilchen</a:t>
                </a:r>
              </a:p>
              <a:p>
                <a:endParaRPr lang="de-DE" noProof="0" dirty="0"/>
              </a:p>
              <a:p>
                <a:endParaRPr lang="de-DE" noProof="0" dirty="0"/>
              </a:p>
              <a:p>
                <a:endParaRPr lang="de-DE" noProof="0" dirty="0"/>
              </a:p>
              <a:p>
                <a:endParaRPr lang="de-DE" noProof="0" dirty="0"/>
              </a:p>
              <a:p>
                <a:endParaRPr lang="de-DE" noProof="0" dirty="0"/>
              </a:p>
              <a:p>
                <a:endParaRPr lang="de-DE" noProof="0" dirty="0"/>
              </a:p>
              <a:p>
                <a:r>
                  <a:rPr lang="de-DE" noProof="0" dirty="0"/>
                  <a:t>Elektrische Ladung ist gequantelt</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808" t="-2003" b="-3390"/>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pic>
        <p:nvPicPr>
          <p:cNvPr id="15" name="Grafik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30260" y="699153"/>
            <a:ext cx="1368000" cy="1368000"/>
          </a:xfrm>
          <a:prstGeom prst="rect">
            <a:avLst/>
          </a:prstGeom>
        </p:spPr>
      </p:pic>
      <p:pic>
        <p:nvPicPr>
          <p:cNvPr id="3" name="Grafik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7544" y="3337979"/>
            <a:ext cx="8280920" cy="1963229"/>
          </a:xfrm>
          <a:prstGeom prst="rect">
            <a:avLst/>
          </a:prstGeom>
        </p:spPr>
      </p:pic>
    </p:spTree>
    <p:extLst>
      <p:ext uri="{BB962C8B-B14F-4D97-AF65-F5344CB8AC3E}">
        <p14:creationId xmlns:p14="http://schemas.microsoft.com/office/powerpoint/2010/main" val="201256192"/>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Schwache Ladung</a:t>
            </a:r>
          </a:p>
        </p:txBody>
      </p:sp>
      <p:sp>
        <p:nvSpPr>
          <p:cNvPr id="8" name="Foliennummernplatzhalter 7"/>
          <p:cNvSpPr>
            <a:spLocks noGrp="1"/>
          </p:cNvSpPr>
          <p:nvPr>
            <p:ph type="sldNum" sz="quarter" idx="12"/>
          </p:nvPr>
        </p:nvSpPr>
        <p:spPr/>
        <p:txBody>
          <a:bodyPr/>
          <a:lstStyle/>
          <a:p>
            <a:fld id="{13EBA283-81CD-428D-9703-4AE41BDC50AA}" type="slidenum">
              <a:rPr lang="de-DE" smtClean="0"/>
              <a:pPr/>
              <a:t>53</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noProof="0" dirty="0"/>
                  <a:t>Materieteilchen besitzen entweder eine</a:t>
                </a:r>
                <a:br>
                  <a:rPr lang="de-DE" noProof="0" dirty="0"/>
                </a:br>
                <a:r>
                  <a:rPr lang="de-DE" noProof="0" dirty="0"/>
                  <a:t>schwache Ladungszahl von </a:t>
                </a:r>
                <a14:m>
                  <m:oMath xmlns:m="http://schemas.openxmlformats.org/officeDocument/2006/math">
                    <m:r>
                      <a:rPr lang="de-DE" i="1" noProof="0" smtClean="0">
                        <a:latin typeface="Cambria Math" panose="02040503050406030204" pitchFamily="18" charset="0"/>
                      </a:rPr>
                      <m:t>𝐼</m:t>
                    </m:r>
                    <m:r>
                      <a:rPr lang="de-DE"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oMath>
                </a14:m>
                <a:r>
                  <a:rPr lang="de-DE" b="0" noProof="0" dirty="0"/>
                  <a:t> oder</a:t>
                </a:r>
                <a14:m>
                  <m:oMath xmlns:m="http://schemas.openxmlformats.org/officeDocument/2006/math">
                    <m:r>
                      <a:rPr lang="de-DE" b="0" i="0" noProof="0" smtClean="0">
                        <a:latin typeface="Cambria Math" panose="02040503050406030204" pitchFamily="18" charset="0"/>
                      </a:rPr>
                      <m:t> </m:t>
                    </m:r>
                    <m:r>
                      <a:rPr lang="de-DE" i="1" noProof="0">
                        <a:latin typeface="Cambria Math" panose="02040503050406030204" pitchFamily="18" charset="0"/>
                      </a:rPr>
                      <m:t>𝐼</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i="1" noProof="0">
                            <a:latin typeface="Cambria Math" panose="02040503050406030204" pitchFamily="18" charset="0"/>
                          </a:rPr>
                          <m:t>2</m:t>
                        </m:r>
                      </m:den>
                    </m:f>
                  </m:oMath>
                </a14:m>
                <a:endParaRPr lang="de-DE" noProof="0" dirty="0"/>
              </a:p>
              <a:p>
                <a:pPr lvl="1"/>
                <a:r>
                  <a:rPr lang="de-DE" noProof="0" dirty="0">
                    <a:sym typeface="Wingdings" panose="05000000000000000000" pitchFamily="2" charset="2"/>
                  </a:rPr>
                  <a:t>alle Materieteilchen nehmen an der schwachen WW teil</a:t>
                </a:r>
              </a:p>
              <a:p>
                <a:pPr lvl="2"/>
                <a:endParaRPr lang="de-DE" b="0" noProof="0" dirty="0">
                  <a:sym typeface="Wingdings" panose="05000000000000000000" pitchFamily="2" charset="2"/>
                </a:endParaRPr>
              </a:p>
              <a:p>
                <a:pPr lvl="2"/>
                <a:endParaRPr lang="de-DE" noProof="0" dirty="0">
                  <a:sym typeface="Wingdings" panose="05000000000000000000" pitchFamily="2" charset="2"/>
                </a:endParaRPr>
              </a:p>
              <a:p>
                <a:pPr lvl="2"/>
                <a:endParaRPr lang="de-DE" b="0" noProof="0" dirty="0">
                  <a:sym typeface="Wingdings" panose="05000000000000000000" pitchFamily="2" charset="2"/>
                </a:endParaRPr>
              </a:p>
              <a:p>
                <a:pPr lvl="2"/>
                <a:endParaRPr lang="de-DE" noProof="0" dirty="0">
                  <a:sym typeface="Wingdings" panose="05000000000000000000" pitchFamily="2" charset="2"/>
                </a:endParaRPr>
              </a:p>
              <a:p>
                <a:pPr lvl="2"/>
                <a:endParaRPr lang="de-DE" b="0" noProof="0" dirty="0">
                  <a:sym typeface="Wingdings" panose="05000000000000000000" pitchFamily="2" charset="2"/>
                </a:endParaRPr>
              </a:p>
              <a:p>
                <a:pPr lvl="2"/>
                <a:endParaRPr lang="de-DE" noProof="0" dirty="0">
                  <a:sym typeface="Wingdings" panose="05000000000000000000" pitchFamily="2" charset="2"/>
                </a:endParaRPr>
              </a:p>
              <a:p>
                <a:pPr marL="622300" lvl="2" indent="0">
                  <a:buNone/>
                </a:pPr>
                <a:endParaRPr lang="de-DE" noProof="0" dirty="0">
                  <a:sym typeface="Wingdings" panose="05000000000000000000" pitchFamily="2" charset="2"/>
                </a:endParaRPr>
              </a:p>
              <a:p>
                <a:r>
                  <a:rPr lang="de-DE" b="0" noProof="0" dirty="0"/>
                  <a:t>Schwache Ladung ist gequantelt</a:t>
                </a:r>
              </a:p>
              <a:p>
                <a:pPr marL="0" indent="0">
                  <a:buNone/>
                </a:pPr>
                <a:r>
                  <a:rPr lang="de-DE" noProof="0" dirty="0"/>
                  <a:t/>
                </a:r>
                <a:br>
                  <a:rPr lang="de-DE" noProof="0" dirty="0"/>
                </a:b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808" t="-2003" b="-1079"/>
                </a:stretch>
              </a:blipFill>
            </p:spPr>
            <p:txBody>
              <a:bodyPr/>
              <a:lstStyle/>
              <a:p>
                <a:r>
                  <a:rPr lang="de-DE">
                    <a:noFill/>
                  </a:rPr>
                  <a:t> </a:t>
                </a:r>
              </a:p>
            </p:txBody>
          </p:sp>
        </mc:Fallback>
      </mc:AlternateContent>
      <p:sp>
        <p:nvSpPr>
          <p:cNvPr id="7" name="Datumsplatzhalter 6"/>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pic>
        <p:nvPicPr>
          <p:cNvPr id="15" name="Grafik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30260" y="663277"/>
            <a:ext cx="1368000" cy="1368000"/>
          </a:xfrm>
          <a:prstGeom prst="rect">
            <a:avLst/>
          </a:prstGeom>
        </p:spPr>
      </p:pic>
      <p:pic>
        <p:nvPicPr>
          <p:cNvPr id="6" name="Grafik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8650" y="3212976"/>
            <a:ext cx="7717340" cy="2239097"/>
          </a:xfrm>
          <a:prstGeom prst="rect">
            <a:avLst/>
          </a:prstGeom>
        </p:spPr>
      </p:pic>
    </p:spTree>
    <p:extLst>
      <p:ext uri="{BB962C8B-B14F-4D97-AF65-F5344CB8AC3E}">
        <p14:creationId xmlns:p14="http://schemas.microsoft.com/office/powerpoint/2010/main" val="130074892"/>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Schwache Ladungszahl </a:t>
            </a:r>
          </a:p>
        </p:txBody>
      </p:sp>
      <p:sp>
        <p:nvSpPr>
          <p:cNvPr id="3" name="Foliennummernplatzhalter 2"/>
          <p:cNvSpPr>
            <a:spLocks noGrp="1"/>
          </p:cNvSpPr>
          <p:nvPr>
            <p:ph type="sldNum" sz="quarter" idx="12"/>
          </p:nvPr>
        </p:nvSpPr>
        <p:spPr/>
        <p:txBody>
          <a:bodyPr/>
          <a:lstStyle/>
          <a:p>
            <a:fld id="{13EBA283-81CD-428D-9703-4AE41BDC50AA}" type="slidenum">
              <a:rPr lang="de-DE" smtClean="0"/>
              <a:pPr/>
              <a:t>54</a:t>
            </a:fld>
            <a:endParaRPr lang="de-DE" dirty="0"/>
          </a:p>
        </p:txBody>
      </p:sp>
      <p:sp>
        <p:nvSpPr>
          <p:cNvPr id="4" name="Textplatzhalter 3"/>
          <p:cNvSpPr>
            <a:spLocks noGrp="1"/>
          </p:cNvSpPr>
          <p:nvPr>
            <p:ph type="body" idx="1"/>
          </p:nvPr>
        </p:nvSpPr>
        <p:spPr>
          <a:xfrm>
            <a:off x="971600" y="2060848"/>
            <a:ext cx="7992888" cy="3956805"/>
          </a:xfrm>
        </p:spPr>
        <p:txBody>
          <a:bodyPr/>
          <a:lstStyle/>
          <a:p>
            <a:r>
              <a:rPr lang="de-DE" dirty="0"/>
              <a:t>Fachlicher Hinweis</a:t>
            </a:r>
          </a:p>
          <a:p>
            <a:pPr lvl="1"/>
            <a:r>
              <a:rPr lang="de-DE" sz="1800" dirty="0"/>
              <a:t>Die schwache Ladung hat eigentlich einen vektoriellen Charakter, daher die die </a:t>
            </a:r>
            <a:r>
              <a:rPr lang="de-DE" sz="1800" b="1" dirty="0"/>
              <a:t>vollständige</a:t>
            </a:r>
            <a:r>
              <a:rPr lang="de-DE" sz="1800" dirty="0"/>
              <a:t> Bezeichnung „Schwache </a:t>
            </a:r>
            <a:r>
              <a:rPr lang="de-DE" sz="1800" b="1" dirty="0" err="1"/>
              <a:t>Isospin</a:t>
            </a:r>
            <a:r>
              <a:rPr lang="de-DE" sz="1800" dirty="0"/>
              <a:t>-Ladung“</a:t>
            </a:r>
            <a:br>
              <a:rPr lang="de-DE" sz="1800" dirty="0"/>
            </a:br>
            <a:endParaRPr lang="de-DE" sz="1800" dirty="0"/>
          </a:p>
          <a:p>
            <a:pPr lvl="1"/>
            <a:r>
              <a:rPr lang="de-DE" sz="1800" dirty="0"/>
              <a:t>Wie beim Spin (</a:t>
            </a:r>
            <a:r>
              <a:rPr lang="de-DE" sz="1800" dirty="0" err="1"/>
              <a:t>z.B</a:t>
            </a:r>
            <a:r>
              <a:rPr lang="de-DE" sz="1800" dirty="0"/>
              <a:t> in Atomorbitalen die magnetische Quantenzahl </a:t>
            </a:r>
            <a:r>
              <a:rPr lang="de-DE" sz="1800" i="1" dirty="0"/>
              <a:t>m</a:t>
            </a:r>
            <a:r>
              <a:rPr lang="de-DE" sz="1800" dirty="0"/>
              <a:t>) ist nur eine Komponente (die schwache </a:t>
            </a:r>
            <a:r>
              <a:rPr lang="de-DE" sz="1800" b="1" dirty="0"/>
              <a:t>Ladungszahl</a:t>
            </a:r>
            <a:r>
              <a:rPr lang="de-DE" sz="1800" dirty="0"/>
              <a:t>) messbar. </a:t>
            </a:r>
            <a:br>
              <a:rPr lang="de-DE" sz="1800" dirty="0"/>
            </a:br>
            <a:r>
              <a:rPr lang="de-DE" sz="1800" dirty="0"/>
              <a:t>(Daher der „</a:t>
            </a:r>
            <a:r>
              <a:rPr lang="de-DE" sz="1800" dirty="0" err="1"/>
              <a:t>Iso</a:t>
            </a:r>
            <a:r>
              <a:rPr lang="de-DE" sz="1800" b="1" dirty="0" err="1"/>
              <a:t>spin</a:t>
            </a:r>
            <a:r>
              <a:rPr lang="de-DE" sz="1800" dirty="0"/>
              <a:t>“ Begriff)</a:t>
            </a:r>
            <a:br>
              <a:rPr lang="de-DE" sz="1800" dirty="0"/>
            </a:br>
            <a:endParaRPr lang="de-DE" sz="1800" dirty="0"/>
          </a:p>
          <a:p>
            <a:pPr lvl="1"/>
            <a:r>
              <a:rPr lang="de-DE" sz="1800" dirty="0"/>
              <a:t>Sie darf außerdem nicht verwechselt werden mit dem „starken </a:t>
            </a:r>
            <a:r>
              <a:rPr lang="de-DE" sz="1800" dirty="0" err="1"/>
              <a:t>Isospin</a:t>
            </a:r>
            <a:r>
              <a:rPr lang="de-DE" sz="1800" dirty="0"/>
              <a:t>“, der insbesondere zur Ordnung von gebundenen Quark-Zuständen dient. Er ist </a:t>
            </a:r>
            <a:r>
              <a:rPr lang="de-DE" sz="1800" b="1" dirty="0"/>
              <a:t>keine Ladung </a:t>
            </a:r>
            <a:r>
              <a:rPr lang="de-DE" sz="1800" dirty="0"/>
              <a:t>im Sinne einer Wechselwirkung. </a:t>
            </a:r>
          </a:p>
          <a:p>
            <a:r>
              <a:rPr lang="de-DE" sz="2200" dirty="0"/>
              <a:t>Bei Literatur und Webrecherche ist daher </a:t>
            </a:r>
            <a:br>
              <a:rPr lang="de-DE" sz="2200" dirty="0"/>
            </a:br>
            <a:r>
              <a:rPr lang="de-DE" sz="2200" b="1" dirty="0"/>
              <a:t>größte</a:t>
            </a:r>
            <a:r>
              <a:rPr lang="de-DE" sz="2200" dirty="0"/>
              <a:t> Vorsicht geboten</a:t>
            </a:r>
          </a:p>
          <a:p>
            <a:pPr marL="355600" lvl="1" indent="0">
              <a:buNone/>
            </a:pPr>
            <a:endParaRPr lang="de-DE" dirty="0"/>
          </a:p>
          <a:p>
            <a:pPr marL="0" indent="0">
              <a:buNone/>
            </a:pPr>
            <a:endParaRPr lang="de-DE" dirty="0"/>
          </a:p>
          <a:p>
            <a:pPr lvl="1"/>
            <a:endParaRPr lang="de-DE" dirty="0"/>
          </a:p>
        </p:txBody>
      </p:sp>
      <p:sp>
        <p:nvSpPr>
          <p:cNvPr id="5" name="Datumsplatzhalter 4"/>
          <p:cNvSpPr>
            <a:spLocks noGrp="1"/>
          </p:cNvSpPr>
          <p:nvPr>
            <p:ph type="dt" sz="half" idx="2"/>
          </p:nvPr>
        </p:nvSpPr>
        <p:spPr/>
        <p:txBody>
          <a:bodyPr/>
          <a:lstStyle/>
          <a:p>
            <a:r>
              <a:rPr lang="de-DE"/>
              <a:t>29.11.2017</a:t>
            </a:r>
          </a:p>
        </p:txBody>
      </p:sp>
      <p:sp>
        <p:nvSpPr>
          <p:cNvPr id="6" name="Fußzeilenplatzhalter 5"/>
          <p:cNvSpPr>
            <a:spLocks noGrp="1"/>
          </p:cNvSpPr>
          <p:nvPr>
            <p:ph type="ftr" sz="quarter" idx="3"/>
          </p:nvPr>
        </p:nvSpPr>
        <p:spPr/>
        <p:txBody>
          <a:bodyPr/>
          <a:lstStyle/>
          <a:p>
            <a:r>
              <a:rPr lang="de-DE"/>
              <a:t>Forschung trifft Schule - Lehrerfortbildung Teilchenphysik - Meißen</a:t>
            </a:r>
          </a:p>
        </p:txBody>
      </p:sp>
      <p:sp>
        <p:nvSpPr>
          <p:cNvPr id="8" name="Rechteck 7"/>
          <p:cNvSpPr/>
          <p:nvPr/>
        </p:nvSpPr>
        <p:spPr>
          <a:xfrm>
            <a:off x="6660232" y="301648"/>
            <a:ext cx="4182728" cy="830997"/>
          </a:xfrm>
          <a:prstGeom prst="rect">
            <a:avLst/>
          </a:prstGeom>
        </p:spPr>
        <p:txBody>
          <a:bodyPr wrap="square">
            <a:spAutoFit/>
          </a:bodyPr>
          <a:lstStyle/>
          <a:p>
            <a:r>
              <a:rPr lang="de-DE" sz="2400" i="1" dirty="0" err="1">
                <a:solidFill>
                  <a:srgbClr val="013476"/>
                </a:solidFill>
                <a:latin typeface="Arial" panose="020B0604020202020204" pitchFamily="34" charset="0"/>
                <a:cs typeface="Arial" panose="020B0604020202020204" pitchFamily="34" charset="0"/>
              </a:rPr>
              <a:t>Q</a:t>
            </a:r>
            <a:r>
              <a:rPr lang="de-DE" sz="2400" baseline="-25000" dirty="0" err="1">
                <a:solidFill>
                  <a:srgbClr val="013476"/>
                </a:solidFill>
                <a:latin typeface="Arial" panose="020B0604020202020204" pitchFamily="34" charset="0"/>
                <a:cs typeface="Arial" panose="020B0604020202020204" pitchFamily="34" charset="0"/>
              </a:rPr>
              <a:t>em</a:t>
            </a:r>
            <a:r>
              <a:rPr lang="de-DE" sz="2400" dirty="0">
                <a:solidFill>
                  <a:srgbClr val="013476"/>
                </a:solidFill>
                <a:latin typeface="Arial" panose="020B0604020202020204" pitchFamily="34" charset="0"/>
                <a:cs typeface="Arial" panose="020B0604020202020204" pitchFamily="34" charset="0"/>
              </a:rPr>
              <a:t> = e  ∙ </a:t>
            </a:r>
            <a:r>
              <a:rPr lang="de-DE" sz="2400" i="1" dirty="0">
                <a:solidFill>
                  <a:srgbClr val="013476"/>
                </a:solidFill>
                <a:latin typeface="Arial" panose="020B0604020202020204" pitchFamily="34" charset="0"/>
                <a:cs typeface="Arial" panose="020B0604020202020204" pitchFamily="34" charset="0"/>
              </a:rPr>
              <a:t>Z</a:t>
            </a:r>
          </a:p>
          <a:p>
            <a:r>
              <a:rPr lang="de-DE" sz="2400" i="1" dirty="0" err="1">
                <a:solidFill>
                  <a:srgbClr val="013476"/>
                </a:solidFill>
                <a:latin typeface="Arial" panose="020B0604020202020204" pitchFamily="34" charset="0"/>
                <a:cs typeface="Arial" panose="020B0604020202020204" pitchFamily="34" charset="0"/>
              </a:rPr>
              <a:t>Q</a:t>
            </a:r>
            <a:r>
              <a:rPr lang="de-DE" sz="2400" baseline="-25000" dirty="0" err="1">
                <a:solidFill>
                  <a:srgbClr val="013476"/>
                </a:solidFill>
                <a:latin typeface="Arial" panose="020B0604020202020204" pitchFamily="34" charset="0"/>
                <a:cs typeface="Arial" panose="020B0604020202020204" pitchFamily="34" charset="0"/>
              </a:rPr>
              <a:t>w</a:t>
            </a:r>
            <a:r>
              <a:rPr lang="de-DE" sz="2400" dirty="0">
                <a:solidFill>
                  <a:srgbClr val="013476"/>
                </a:solidFill>
                <a:latin typeface="Arial" panose="020B0604020202020204" pitchFamily="34" charset="0"/>
                <a:cs typeface="Arial" panose="020B0604020202020204" pitchFamily="34" charset="0"/>
              </a:rPr>
              <a:t>  = </a:t>
            </a:r>
            <a:r>
              <a:rPr lang="de-DE" sz="2400" dirty="0" err="1">
                <a:solidFill>
                  <a:srgbClr val="013476"/>
                </a:solidFill>
                <a:latin typeface="Arial" panose="020B0604020202020204" pitchFamily="34" charset="0"/>
                <a:cs typeface="Arial" panose="020B0604020202020204" pitchFamily="34" charset="0"/>
              </a:rPr>
              <a:t>g</a:t>
            </a:r>
            <a:r>
              <a:rPr lang="de-DE" sz="2400" baseline="-25000" dirty="0" err="1">
                <a:solidFill>
                  <a:srgbClr val="013476"/>
                </a:solidFill>
                <a:latin typeface="Arial" panose="020B0604020202020204" pitchFamily="34" charset="0"/>
                <a:cs typeface="Arial" panose="020B0604020202020204" pitchFamily="34" charset="0"/>
              </a:rPr>
              <a:t>w</a:t>
            </a:r>
            <a:r>
              <a:rPr lang="de-DE" sz="2400" dirty="0">
                <a:solidFill>
                  <a:srgbClr val="013476"/>
                </a:solidFill>
                <a:latin typeface="Arial" panose="020B0604020202020204" pitchFamily="34" charset="0"/>
                <a:cs typeface="Arial" panose="020B0604020202020204" pitchFamily="34" charset="0"/>
              </a:rPr>
              <a:t> ∙ </a:t>
            </a:r>
            <a:r>
              <a:rPr lang="de-DE" sz="2400" i="1" dirty="0">
                <a:solidFill>
                  <a:srgbClr val="013476"/>
                </a:solidFill>
                <a:latin typeface="Arial" panose="020B0604020202020204" pitchFamily="34" charset="0"/>
                <a:cs typeface="Arial" panose="020B0604020202020204" pitchFamily="34" charset="0"/>
              </a:rPr>
              <a:t>I</a:t>
            </a:r>
          </a:p>
        </p:txBody>
      </p:sp>
      <mc:AlternateContent xmlns:mc="http://schemas.openxmlformats.org/markup-compatibility/2006" xmlns:a14="http://schemas.microsoft.com/office/drawing/2010/main">
        <mc:Choice Requires="a14">
          <p:sp>
            <p:nvSpPr>
              <p:cNvPr id="9" name="Textfeld 8"/>
              <p:cNvSpPr txBox="1"/>
              <p:nvPr/>
            </p:nvSpPr>
            <p:spPr>
              <a:xfrm>
                <a:off x="6156176" y="1700808"/>
                <a:ext cx="1867404" cy="741100"/>
              </a:xfrm>
              <a:prstGeom prst="rect">
                <a:avLst/>
              </a:prstGeom>
              <a:noFill/>
            </p:spPr>
            <p:txBody>
              <a:bodyPr wrap="square" rtlCol="0">
                <a:spAutoFit/>
              </a:bodyPr>
              <a:lstStyle/>
              <a:p>
                <a:pPr>
                  <a:lnSpc>
                    <a:spcPct val="90000"/>
                  </a:lnSpc>
                </a:pPr>
                <a:r>
                  <a:rPr lang="de-DE" dirty="0">
                    <a:solidFill>
                      <a:srgbClr val="013476"/>
                    </a:solidFill>
                    <a:latin typeface="Arial Narrow" panose="020B0606020202030204" pitchFamily="34" charset="0"/>
                  </a:rPr>
                  <a:t>Kopplungstärke </a:t>
                </a:r>
                <a:r>
                  <a:rPr lang="de-DE" dirty="0" err="1">
                    <a:solidFill>
                      <a:srgbClr val="013476"/>
                    </a:solidFill>
                    <a:latin typeface="Arial" panose="020B0604020202020204" pitchFamily="34" charset="0"/>
                    <a:cs typeface="Arial" panose="020B0604020202020204" pitchFamily="34" charset="0"/>
                  </a:rPr>
                  <a:t>g</a:t>
                </a:r>
                <a:r>
                  <a:rPr lang="de-DE" baseline="-25000" dirty="0" err="1">
                    <a:solidFill>
                      <a:srgbClr val="013476"/>
                    </a:solidFill>
                    <a:latin typeface="Arial" panose="020B0604020202020204" pitchFamily="34" charset="0"/>
                    <a:cs typeface="Arial" panose="020B0604020202020204" pitchFamily="34" charset="0"/>
                  </a:rPr>
                  <a:t>w</a:t>
                </a:r>
                <a:r>
                  <a:rPr lang="de-DE" dirty="0">
                    <a:solidFill>
                      <a:srgbClr val="013476"/>
                    </a:solidFill>
                    <a:latin typeface="Arial Narrow" panose="020B0606020202030204" pitchFamily="34" charset="0"/>
                  </a:rPr>
                  <a:t/>
                </a:r>
                <a:br>
                  <a:rPr lang="de-DE" dirty="0">
                    <a:solidFill>
                      <a:srgbClr val="013476"/>
                    </a:solidFill>
                    <a:latin typeface="Arial Narrow" panose="020B0606020202030204" pitchFamily="34" charset="0"/>
                  </a:rPr>
                </a:br>
                <a:r>
                  <a:rPr lang="de-DE" dirty="0">
                    <a:solidFill>
                      <a:srgbClr val="013476"/>
                    </a:solidFill>
                    <a:latin typeface="Arial Narrow" panose="020B0606020202030204" pitchFamily="34" charset="0"/>
                    <a:sym typeface="Wingdings" panose="05000000000000000000" pitchFamily="2" charset="2"/>
                  </a:rPr>
                  <a:t></a:t>
                </a:r>
                <a14:m>
                  <m:oMath xmlns:m="http://schemas.openxmlformats.org/officeDocument/2006/math">
                    <m:r>
                      <a:rPr lang="de-DE" b="0" i="0" smtClean="0">
                        <a:solidFill>
                          <a:srgbClr val="013476"/>
                        </a:solidFill>
                        <a:latin typeface="Cambria Math" panose="02040503050406030204" pitchFamily="18" charset="0"/>
                      </a:rPr>
                      <m:t> </m:t>
                    </m:r>
                    <m:sSub>
                      <m:sSubPr>
                        <m:ctrlPr>
                          <a:rPr lang="de-DE" i="1" smtClean="0">
                            <a:solidFill>
                              <a:srgbClr val="013476"/>
                            </a:solidFill>
                            <a:latin typeface="Cambria Math" panose="02040503050406030204" pitchFamily="18" charset="0"/>
                          </a:rPr>
                        </m:ctrlPr>
                      </m:sSubPr>
                      <m:e>
                        <m:r>
                          <a:rPr lang="de-DE" i="1" smtClean="0">
                            <a:solidFill>
                              <a:srgbClr val="013476"/>
                            </a:solidFill>
                            <a:latin typeface="Cambria Math" panose="02040503050406030204" pitchFamily="18" charset="0"/>
                            <a:ea typeface="Cambria Math" panose="02040503050406030204" pitchFamily="18" charset="0"/>
                          </a:rPr>
                          <m:t>𝛼</m:t>
                        </m:r>
                      </m:e>
                      <m:sub>
                        <m:r>
                          <m:rPr>
                            <m:sty m:val="p"/>
                          </m:rPr>
                          <a:rPr lang="de-DE" b="0" i="0" smtClean="0">
                            <a:solidFill>
                              <a:srgbClr val="013476"/>
                            </a:solidFill>
                            <a:latin typeface="Cambria Math" panose="02040503050406030204" pitchFamily="18" charset="0"/>
                          </a:rPr>
                          <m:t>w</m:t>
                        </m:r>
                      </m:sub>
                    </m:sSub>
                    <m:r>
                      <a:rPr lang="de-DE" b="0" i="1" smtClean="0">
                        <a:solidFill>
                          <a:srgbClr val="013476"/>
                        </a:solidFill>
                        <a:latin typeface="Cambria Math" panose="02040503050406030204" pitchFamily="18" charset="0"/>
                      </a:rPr>
                      <m:t>=</m:t>
                    </m:r>
                    <m:f>
                      <m:fPr>
                        <m:ctrlPr>
                          <a:rPr lang="de-DE" b="0" i="1" smtClean="0">
                            <a:solidFill>
                              <a:srgbClr val="013476"/>
                            </a:solidFill>
                            <a:latin typeface="Cambria Math" panose="02040503050406030204" pitchFamily="18" charset="0"/>
                          </a:rPr>
                        </m:ctrlPr>
                      </m:fPr>
                      <m:num>
                        <m:sSubSup>
                          <m:sSubSupPr>
                            <m:ctrlPr>
                              <a:rPr lang="de-DE" b="0" i="1" smtClean="0">
                                <a:solidFill>
                                  <a:srgbClr val="013476"/>
                                </a:solidFill>
                                <a:latin typeface="Cambria Math" panose="02040503050406030204" pitchFamily="18" charset="0"/>
                              </a:rPr>
                            </m:ctrlPr>
                          </m:sSubSupPr>
                          <m:e>
                            <m:r>
                              <a:rPr lang="de-DE" b="0" i="1" smtClean="0">
                                <a:solidFill>
                                  <a:srgbClr val="013476"/>
                                </a:solidFill>
                                <a:latin typeface="Cambria Math" panose="02040503050406030204" pitchFamily="18" charset="0"/>
                              </a:rPr>
                              <m:t>𝑔</m:t>
                            </m:r>
                          </m:e>
                          <m:sub>
                            <m:r>
                              <m:rPr>
                                <m:sty m:val="p"/>
                              </m:rPr>
                              <a:rPr lang="de-DE" b="0" i="0" smtClean="0">
                                <a:solidFill>
                                  <a:srgbClr val="013476"/>
                                </a:solidFill>
                                <a:latin typeface="Cambria Math" panose="02040503050406030204" pitchFamily="18" charset="0"/>
                              </a:rPr>
                              <m:t>w</m:t>
                            </m:r>
                          </m:sub>
                          <m:sup>
                            <m:r>
                              <a:rPr lang="de-DE" b="0" i="1" smtClean="0">
                                <a:solidFill>
                                  <a:srgbClr val="013476"/>
                                </a:solidFill>
                                <a:latin typeface="Cambria Math" panose="02040503050406030204" pitchFamily="18" charset="0"/>
                              </a:rPr>
                              <m:t>2</m:t>
                            </m:r>
                          </m:sup>
                        </m:sSubSup>
                      </m:num>
                      <m:den>
                        <m:r>
                          <a:rPr lang="de-DE" b="0" i="1" smtClean="0">
                            <a:solidFill>
                              <a:srgbClr val="013476"/>
                            </a:solidFill>
                            <a:latin typeface="Cambria Math" panose="02040503050406030204" pitchFamily="18" charset="0"/>
                          </a:rPr>
                          <m:t>4</m:t>
                        </m:r>
                        <m:r>
                          <m:rPr>
                            <m:sty m:val="p"/>
                          </m:rPr>
                          <a:rPr lang="de-DE" b="0" i="0" smtClean="0">
                            <a:solidFill>
                              <a:srgbClr val="013476"/>
                            </a:solidFill>
                            <a:latin typeface="Cambria Math" panose="02040503050406030204" pitchFamily="18" charset="0"/>
                            <a:ea typeface="Cambria Math" panose="02040503050406030204" pitchFamily="18" charset="0"/>
                          </a:rPr>
                          <m:t>π</m:t>
                        </m:r>
                      </m:den>
                    </m:f>
                  </m:oMath>
                </a14:m>
                <a:r>
                  <a:rPr lang="de-DE" dirty="0">
                    <a:solidFill>
                      <a:srgbClr val="013476"/>
                    </a:solidFill>
                    <a:latin typeface="Arial Narrow" panose="020B0606020202030204" pitchFamily="34" charset="0"/>
                  </a:rPr>
                  <a:t>  </a:t>
                </a:r>
              </a:p>
            </p:txBody>
          </p:sp>
        </mc:Choice>
        <mc:Fallback xmlns="">
          <p:sp>
            <p:nvSpPr>
              <p:cNvPr id="9" name="Textfeld 8"/>
              <p:cNvSpPr txBox="1">
                <a:spLocks noRot="1" noChangeAspect="1" noMove="1" noResize="1" noEditPoints="1" noAdjustHandles="1" noChangeArrowheads="1" noChangeShapeType="1" noTextEdit="1"/>
              </p:cNvSpPr>
              <p:nvPr/>
            </p:nvSpPr>
            <p:spPr>
              <a:xfrm>
                <a:off x="6156176" y="1700808"/>
                <a:ext cx="1867404" cy="741100"/>
              </a:xfrm>
              <a:prstGeom prst="rect">
                <a:avLst/>
              </a:prstGeom>
              <a:blipFill>
                <a:blip r:embed="rId2"/>
                <a:stretch>
                  <a:fillRect l="-2941" t="-7377" b="-3279"/>
                </a:stretch>
              </a:blipFill>
            </p:spPr>
            <p:txBody>
              <a:bodyPr/>
              <a:lstStyle/>
              <a:p>
                <a:r>
                  <a:rPr lang="de-DE">
                    <a:noFill/>
                  </a:rPr>
                  <a:t> </a:t>
                </a:r>
              </a:p>
            </p:txBody>
          </p:sp>
        </mc:Fallback>
      </mc:AlternateContent>
      <p:sp>
        <p:nvSpPr>
          <p:cNvPr id="10" name="Textfeld 9"/>
          <p:cNvSpPr txBox="1"/>
          <p:nvPr/>
        </p:nvSpPr>
        <p:spPr>
          <a:xfrm>
            <a:off x="8100393" y="1804174"/>
            <a:ext cx="1012168" cy="646331"/>
          </a:xfrm>
          <a:prstGeom prst="rect">
            <a:avLst/>
          </a:prstGeom>
          <a:noFill/>
        </p:spPr>
        <p:txBody>
          <a:bodyPr wrap="square" rtlCol="0">
            <a:spAutoFit/>
          </a:bodyPr>
          <a:lstStyle/>
          <a:p>
            <a:r>
              <a:rPr lang="de-DE" dirty="0">
                <a:solidFill>
                  <a:srgbClr val="013476"/>
                </a:solidFill>
                <a:latin typeface="Arial Narrow" panose="020B0606020202030204" pitchFamily="34" charset="0"/>
              </a:rPr>
              <a:t>Ladungs-</a:t>
            </a:r>
            <a:br>
              <a:rPr lang="de-DE" dirty="0">
                <a:solidFill>
                  <a:srgbClr val="013476"/>
                </a:solidFill>
                <a:latin typeface="Arial Narrow" panose="020B0606020202030204" pitchFamily="34" charset="0"/>
              </a:rPr>
            </a:br>
            <a:r>
              <a:rPr lang="de-DE" dirty="0">
                <a:solidFill>
                  <a:srgbClr val="013476"/>
                </a:solidFill>
                <a:latin typeface="Arial Narrow" panose="020B0606020202030204" pitchFamily="34" charset="0"/>
              </a:rPr>
              <a:t>zahl</a:t>
            </a:r>
          </a:p>
        </p:txBody>
      </p:sp>
      <p:cxnSp>
        <p:nvCxnSpPr>
          <p:cNvPr id="11" name="Gerade Verbindung mit Pfeil 10"/>
          <p:cNvCxnSpPr/>
          <p:nvPr/>
        </p:nvCxnSpPr>
        <p:spPr>
          <a:xfrm flipV="1">
            <a:off x="7357001" y="1217667"/>
            <a:ext cx="360040" cy="534234"/>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cxnSp>
        <p:nvCxnSpPr>
          <p:cNvPr id="12" name="Gerade Verbindung mit Pfeil 11"/>
          <p:cNvCxnSpPr/>
          <p:nvPr/>
        </p:nvCxnSpPr>
        <p:spPr>
          <a:xfrm flipH="1" flipV="1">
            <a:off x="8330685" y="1203365"/>
            <a:ext cx="458588" cy="568063"/>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920175075"/>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Starke Ladung</a:t>
            </a:r>
          </a:p>
        </p:txBody>
      </p:sp>
      <p:sp>
        <p:nvSpPr>
          <p:cNvPr id="8" name="Foliennummernplatzhalter 7"/>
          <p:cNvSpPr>
            <a:spLocks noGrp="1"/>
          </p:cNvSpPr>
          <p:nvPr>
            <p:ph type="sldNum" sz="quarter" idx="12"/>
          </p:nvPr>
        </p:nvSpPr>
        <p:spPr/>
        <p:txBody>
          <a:bodyPr/>
          <a:lstStyle/>
          <a:p>
            <a:fld id="{13EBA283-81CD-428D-9703-4AE41BDC50AA}" type="slidenum">
              <a:rPr lang="de-DE" smtClean="0"/>
              <a:pPr/>
              <a:t>55</a:t>
            </a:fld>
            <a:endParaRPr lang="de-DE"/>
          </a:p>
        </p:txBody>
      </p:sp>
      <p:sp>
        <p:nvSpPr>
          <p:cNvPr id="4" name="Textplatzhalter 3"/>
          <p:cNvSpPr>
            <a:spLocks noGrp="1"/>
          </p:cNvSpPr>
          <p:nvPr>
            <p:ph type="body" idx="1"/>
          </p:nvPr>
        </p:nvSpPr>
        <p:spPr/>
        <p:txBody>
          <a:bodyPr/>
          <a:lstStyle/>
          <a:p>
            <a:r>
              <a:rPr lang="de-DE" noProof="0" dirty="0"/>
              <a:t>Quarks und Anti-Quarks besitzen eine </a:t>
            </a:r>
            <a:br>
              <a:rPr lang="de-DE" noProof="0" dirty="0"/>
            </a:br>
            <a:r>
              <a:rPr lang="de-DE" noProof="0" dirty="0"/>
              <a:t>starke Ladung (auch: starke „Farbladung“)</a:t>
            </a:r>
            <a:br>
              <a:rPr lang="de-DE" noProof="0" dirty="0"/>
            </a:br>
            <a:endParaRPr lang="de-DE" noProof="0" dirty="0"/>
          </a:p>
          <a:p>
            <a:r>
              <a:rPr lang="de-DE" dirty="0"/>
              <a:t>Farbgitter</a:t>
            </a:r>
            <a:r>
              <a:rPr lang="de-DE" noProof="0" dirty="0"/>
              <a:t>: </a:t>
            </a:r>
          </a:p>
          <a:p>
            <a:pPr lvl="1"/>
            <a:r>
              <a:rPr lang="de-DE" dirty="0" err="1"/>
              <a:t>Exp</a:t>
            </a:r>
            <a:r>
              <a:rPr lang="de-DE" dirty="0"/>
              <a:t>: Alle starken Ladungen haben </a:t>
            </a:r>
            <a:br>
              <a:rPr lang="de-DE" dirty="0"/>
            </a:br>
            <a:r>
              <a:rPr lang="de-DE" dirty="0"/>
              <a:t>gleichen Betrag (aus </a:t>
            </a:r>
            <a:r>
              <a:rPr lang="de-DE" dirty="0" err="1"/>
              <a:t>WWirkung</a:t>
            </a:r>
            <a:r>
              <a:rPr lang="de-DE" dirty="0"/>
              <a:t>)</a:t>
            </a:r>
          </a:p>
          <a:p>
            <a:pPr lvl="1"/>
            <a:r>
              <a:rPr lang="de-DE" noProof="0" dirty="0"/>
              <a:t>3 Ladungen addieren sich zu 0</a:t>
            </a:r>
            <a:r>
              <a:rPr lang="de-DE" dirty="0"/>
              <a:t/>
            </a:r>
            <a:br>
              <a:rPr lang="de-DE" dirty="0"/>
            </a:br>
            <a:r>
              <a:rPr lang="de-DE" dirty="0"/>
              <a:t>(Protonen und Neutronen bspw. </a:t>
            </a:r>
            <a:br>
              <a:rPr lang="de-DE" dirty="0"/>
            </a:br>
            <a:r>
              <a:rPr lang="de-DE" dirty="0"/>
              <a:t>bestehen aus 3 Quarks)</a:t>
            </a:r>
          </a:p>
          <a:p>
            <a:pPr lvl="1"/>
            <a:r>
              <a:rPr lang="de-DE" noProof="0" dirty="0">
                <a:sym typeface="Wingdings" panose="05000000000000000000" pitchFamily="2" charset="2"/>
              </a:rPr>
              <a:t> geht nur mit Vektoren</a:t>
            </a:r>
            <a:endParaRPr lang="de-DE" noProof="0" dirty="0"/>
          </a:p>
          <a:p>
            <a:pPr lvl="1"/>
            <a:r>
              <a:rPr lang="de-DE" dirty="0"/>
              <a:t>Theorie: 2 Komponenten messbar</a:t>
            </a:r>
            <a:br>
              <a:rPr lang="de-DE" dirty="0"/>
            </a:br>
            <a:r>
              <a:rPr lang="de-DE" dirty="0">
                <a:sym typeface="Wingdings" panose="05000000000000000000" pitchFamily="2" charset="2"/>
              </a:rPr>
              <a:t> 2-dim Farbgitter</a:t>
            </a:r>
            <a:endParaRPr lang="de-DE" noProof="0" dirty="0"/>
          </a:p>
        </p:txBody>
      </p:sp>
      <p:sp>
        <p:nvSpPr>
          <p:cNvPr id="5" name="Datumsplatzhalter 4"/>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3172" y="663277"/>
            <a:ext cx="1368000" cy="1368000"/>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96835" y="3140968"/>
            <a:ext cx="3292674" cy="3292674"/>
          </a:xfrm>
          <a:prstGeom prst="rect">
            <a:avLst/>
          </a:prstGeom>
        </p:spPr>
      </p:pic>
    </p:spTree>
    <p:extLst>
      <p:ext uri="{BB962C8B-B14F-4D97-AF65-F5344CB8AC3E}">
        <p14:creationId xmlns:p14="http://schemas.microsoft.com/office/powerpoint/2010/main" val="2648992173"/>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Starke Ladung</a:t>
            </a:r>
          </a:p>
        </p:txBody>
      </p:sp>
      <p:sp>
        <p:nvSpPr>
          <p:cNvPr id="8" name="Foliennummernplatzhalter 7"/>
          <p:cNvSpPr>
            <a:spLocks noGrp="1"/>
          </p:cNvSpPr>
          <p:nvPr>
            <p:ph type="sldNum" sz="quarter" idx="12"/>
          </p:nvPr>
        </p:nvSpPr>
        <p:spPr/>
        <p:txBody>
          <a:bodyPr/>
          <a:lstStyle/>
          <a:p>
            <a:fld id="{13EBA283-81CD-428D-9703-4AE41BDC50AA}" type="slidenum">
              <a:rPr lang="de-DE" smtClean="0"/>
              <a:pPr/>
              <a:t>56</a:t>
            </a:fld>
            <a:endParaRPr lang="de-DE"/>
          </a:p>
        </p:txBody>
      </p:sp>
      <p:sp>
        <p:nvSpPr>
          <p:cNvPr id="4" name="Textplatzhalter 3"/>
          <p:cNvSpPr>
            <a:spLocks noGrp="1"/>
          </p:cNvSpPr>
          <p:nvPr>
            <p:ph type="body" idx="1"/>
          </p:nvPr>
        </p:nvSpPr>
        <p:spPr/>
        <p:txBody>
          <a:bodyPr/>
          <a:lstStyle/>
          <a:p>
            <a:r>
              <a:rPr lang="de-DE" noProof="0" dirty="0"/>
              <a:t>Farbladungsvektoren von Quarks</a:t>
            </a:r>
          </a:p>
        </p:txBody>
      </p:sp>
      <p:sp>
        <p:nvSpPr>
          <p:cNvPr id="6" name="Datumsplatzhalter 5"/>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3172" y="663277"/>
            <a:ext cx="1368000" cy="1368000"/>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95736" y="2492896"/>
            <a:ext cx="3888432" cy="3888432"/>
          </a:xfrm>
          <a:prstGeom prst="rect">
            <a:avLst/>
          </a:prstGeom>
        </p:spPr>
      </p:pic>
    </p:spTree>
    <p:extLst>
      <p:ext uri="{BB962C8B-B14F-4D97-AF65-F5344CB8AC3E}">
        <p14:creationId xmlns:p14="http://schemas.microsoft.com/office/powerpoint/2010/main" val="1614867473"/>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Starke Ladung</a:t>
            </a:r>
          </a:p>
        </p:txBody>
      </p:sp>
      <p:sp>
        <p:nvSpPr>
          <p:cNvPr id="8" name="Foliennummernplatzhalter 7"/>
          <p:cNvSpPr>
            <a:spLocks noGrp="1"/>
          </p:cNvSpPr>
          <p:nvPr>
            <p:ph type="sldNum" sz="quarter" idx="12"/>
          </p:nvPr>
        </p:nvSpPr>
        <p:spPr/>
        <p:txBody>
          <a:bodyPr/>
          <a:lstStyle/>
          <a:p>
            <a:fld id="{13EBA283-81CD-428D-9703-4AE41BDC50AA}" type="slidenum">
              <a:rPr lang="de-DE" smtClean="0"/>
              <a:pPr/>
              <a:t>57</a:t>
            </a:fld>
            <a:endParaRPr lang="de-DE"/>
          </a:p>
        </p:txBody>
      </p:sp>
      <p:sp>
        <p:nvSpPr>
          <p:cNvPr id="4" name="Textplatzhalter 3"/>
          <p:cNvSpPr>
            <a:spLocks noGrp="1"/>
          </p:cNvSpPr>
          <p:nvPr>
            <p:ph type="body" idx="1"/>
          </p:nvPr>
        </p:nvSpPr>
        <p:spPr/>
        <p:txBody>
          <a:bodyPr/>
          <a:lstStyle/>
          <a:p>
            <a:r>
              <a:rPr lang="de-DE" noProof="0" dirty="0"/>
              <a:t>Farbladungsvektoren von Anti-Quarks</a:t>
            </a:r>
          </a:p>
        </p:txBody>
      </p:sp>
      <p:sp>
        <p:nvSpPr>
          <p:cNvPr id="5" name="Datumsplatzhalter 4"/>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3172" y="663277"/>
            <a:ext cx="1368000" cy="1368000"/>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90424" y="2481557"/>
            <a:ext cx="3899771" cy="3899771"/>
          </a:xfrm>
          <a:prstGeom prst="rect">
            <a:avLst/>
          </a:prstGeom>
        </p:spPr>
      </p:pic>
    </p:spTree>
    <p:extLst>
      <p:ext uri="{BB962C8B-B14F-4D97-AF65-F5344CB8AC3E}">
        <p14:creationId xmlns:p14="http://schemas.microsoft.com/office/powerpoint/2010/main" val="1826418618"/>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endParaRPr lang="de-DE" noProof="0" dirty="0"/>
          </a:p>
        </p:txBody>
      </p:sp>
      <p:sp>
        <p:nvSpPr>
          <p:cNvPr id="7" name="Foliennummernplatzhalter 6"/>
          <p:cNvSpPr>
            <a:spLocks noGrp="1"/>
          </p:cNvSpPr>
          <p:nvPr>
            <p:ph type="sldNum" sz="quarter" idx="12"/>
          </p:nvPr>
        </p:nvSpPr>
        <p:spPr/>
        <p:txBody>
          <a:bodyPr/>
          <a:lstStyle/>
          <a:p>
            <a:fld id="{13EBA283-81CD-428D-9703-4AE41BDC50AA}" type="slidenum">
              <a:rPr lang="de-DE" smtClean="0"/>
              <a:pPr/>
              <a:t>58</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noProof="0" dirty="0"/>
                  <a:t>Alle Ladungen sind additiv</a:t>
                </a:r>
              </a:p>
              <a:p>
                <a:pPr marL="355600" lvl="1" indent="0">
                  <a:buNone/>
                </a:pPr>
                <a:endParaRPr lang="de-DE" noProof="0" dirty="0"/>
              </a:p>
              <a:p>
                <a:pPr marL="355600" lvl="1" indent="0">
                  <a:buNone/>
                </a:pPr>
                <a:r>
                  <a:rPr lang="de-DE" noProof="0" dirty="0"/>
                  <a:t>Beispiel: Ladungszahlen eines Protons </a:t>
                </a:r>
                <a14:m>
                  <m:oMath xmlns:m="http://schemas.openxmlformats.org/officeDocument/2006/math">
                    <m:r>
                      <m:rPr>
                        <m:sty m:val="p"/>
                      </m:rPr>
                      <a:rPr lang="de-DE" i="0" noProof="0" smtClean="0">
                        <a:latin typeface="Cambria Math" panose="02040503050406030204" pitchFamily="18" charset="0"/>
                      </a:rPr>
                      <m:t>p</m:t>
                    </m:r>
                    <m:r>
                      <a:rPr lang="de-DE" i="0" noProof="0" smtClean="0">
                        <a:latin typeface="Cambria Math" panose="02040503050406030204" pitchFamily="18" charset="0"/>
                      </a:rPr>
                      <m:t>(</m:t>
                    </m:r>
                    <m:r>
                      <m:rPr>
                        <m:sty m:val="p"/>
                      </m:rPr>
                      <a:rPr lang="de-DE" i="0" noProof="0" smtClean="0">
                        <a:latin typeface="Cambria Math" panose="02040503050406030204" pitchFamily="18" charset="0"/>
                      </a:rPr>
                      <m:t>u</m:t>
                    </m:r>
                    <m:r>
                      <a:rPr lang="de-DE" i="0" noProof="0" smtClean="0">
                        <a:latin typeface="Cambria Math" panose="02040503050406030204" pitchFamily="18" charset="0"/>
                      </a:rPr>
                      <m:t>,</m:t>
                    </m:r>
                    <m:r>
                      <m:rPr>
                        <m:sty m:val="p"/>
                      </m:rPr>
                      <a:rPr lang="de-DE" i="0" noProof="0" smtClean="0">
                        <a:latin typeface="Cambria Math" panose="02040503050406030204" pitchFamily="18" charset="0"/>
                      </a:rPr>
                      <m:t>u</m:t>
                    </m:r>
                    <m:r>
                      <a:rPr lang="de-DE" i="0" noProof="0" smtClean="0">
                        <a:latin typeface="Cambria Math" panose="02040503050406030204" pitchFamily="18" charset="0"/>
                      </a:rPr>
                      <m:t>,</m:t>
                    </m:r>
                    <m:r>
                      <m:rPr>
                        <m:sty m:val="p"/>
                      </m:rPr>
                      <a:rPr lang="de-DE" i="0" noProof="0" smtClean="0">
                        <a:latin typeface="Cambria Math" panose="02040503050406030204" pitchFamily="18" charset="0"/>
                      </a:rPr>
                      <m:t>d</m:t>
                    </m:r>
                    <m:r>
                      <a:rPr lang="de-DE" i="0" noProof="0" smtClean="0">
                        <a:latin typeface="Cambria Math" panose="02040503050406030204" pitchFamily="18" charset="0"/>
                      </a:rPr>
                      <m:t>)</m:t>
                    </m:r>
                  </m:oMath>
                </a14:m>
                <a:endParaRPr lang="de-DE" noProof="0" dirty="0"/>
              </a:p>
              <a:p>
                <a:pPr marL="355600" lvl="1" indent="0">
                  <a:buNone/>
                </a:pPr>
                <a:endParaRPr lang="de-DE" noProof="0" dirty="0"/>
              </a:p>
              <a:p>
                <a:pPr lvl="1"/>
                <a:r>
                  <a:rPr lang="de-DE" noProof="0" dirty="0"/>
                  <a:t>Elektrische Ladungszahl:</a:t>
                </a:r>
              </a:p>
              <a:p>
                <a:pPr marL="355600" lvl="1" indent="0" algn="ctr">
                  <a:buNone/>
                </a:pPr>
                <a:r>
                  <a:rPr lang="de-DE" noProof="0" dirty="0"/>
                  <a:t> </a:t>
                </a:r>
                <a14:m>
                  <m:oMath xmlns:m="http://schemas.openxmlformats.org/officeDocument/2006/math">
                    <m:sSub>
                      <m:sSubPr>
                        <m:ctrlPr>
                          <a:rPr lang="de-DE" i="1" noProof="0" smtClean="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p</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d</m:t>
                        </m:r>
                      </m:sub>
                    </m:sSub>
                    <m:r>
                      <a:rPr lang="de-DE" b="0"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2</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2</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=+1</m:t>
                    </m:r>
                  </m:oMath>
                </a14:m>
                <a:endParaRPr lang="de-DE" noProof="0" dirty="0"/>
              </a:p>
              <a:p>
                <a:pPr lvl="1"/>
                <a:r>
                  <a:rPr lang="de-DE" noProof="0" dirty="0"/>
                  <a:t>Schwache Ladungszahl:</a:t>
                </a:r>
              </a:p>
              <a:p>
                <a:pPr marL="355600" lvl="1" indent="0" algn="ctr">
                  <a:buNone/>
                </a:pPr>
                <a14:m>
                  <m:oMath xmlns:m="http://schemas.openxmlformats.org/officeDocument/2006/math">
                    <m:sSub>
                      <m:sSubPr>
                        <m:ctrlPr>
                          <a:rPr lang="de-DE" i="1" noProof="0" smtClean="0">
                            <a:latin typeface="Cambria Math" panose="02040503050406030204" pitchFamily="18" charset="0"/>
                          </a:rPr>
                        </m:ctrlPr>
                      </m:sSubPr>
                      <m:e>
                        <m:r>
                          <a:rPr lang="de-DE" i="1" noProof="0" smtClean="0">
                            <a:latin typeface="Cambria Math" panose="02040503050406030204" pitchFamily="18" charset="0"/>
                          </a:rPr>
                          <m:t>𝐼</m:t>
                        </m:r>
                      </m:e>
                      <m:sub>
                        <m:r>
                          <m:rPr>
                            <m:sty m:val="p"/>
                          </m:rPr>
                          <a:rPr lang="de-DE" b="0" i="0" noProof="0" smtClean="0">
                            <a:latin typeface="Cambria Math" panose="02040503050406030204" pitchFamily="18" charset="0"/>
                          </a:rPr>
                          <m:t>p</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i="1" noProof="0">
                            <a:latin typeface="Cambria Math" panose="02040503050406030204" pitchFamily="18" charset="0"/>
                          </a:rPr>
                          <m:t>𝐼</m:t>
                        </m:r>
                      </m:e>
                      <m:sub>
                        <m:r>
                          <m:rPr>
                            <m:sty m:val="p"/>
                          </m:rPr>
                          <a:rPr lang="de-DE" b="0" i="0" noProof="0" smtClean="0">
                            <a:latin typeface="Cambria Math" panose="02040503050406030204" pitchFamily="18" charset="0"/>
                          </a:rPr>
                          <m:t>u</m:t>
                        </m:r>
                      </m:sub>
                    </m:sSub>
                    <m:r>
                      <a:rPr lang="de-DE" b="0" i="0" noProof="0" smtClean="0">
                        <a:latin typeface="Cambria Math" panose="02040503050406030204" pitchFamily="18" charset="0"/>
                      </a:rPr>
                      <m:t>+</m:t>
                    </m:r>
                    <m:sSub>
                      <m:sSubPr>
                        <m:ctrlPr>
                          <a:rPr lang="de-DE" i="1" noProof="0">
                            <a:latin typeface="Cambria Math" panose="02040503050406030204" pitchFamily="18" charset="0"/>
                          </a:rPr>
                        </m:ctrlPr>
                      </m:sSubPr>
                      <m:e>
                        <m:r>
                          <a:rPr lang="de-DE" i="1" noProof="0">
                            <a:latin typeface="Cambria Math" panose="02040503050406030204" pitchFamily="18" charset="0"/>
                          </a:rPr>
                          <m:t>𝐼</m:t>
                        </m:r>
                      </m:e>
                      <m:sub>
                        <m:r>
                          <m:rPr>
                            <m:sty m:val="p"/>
                          </m:rPr>
                          <a:rPr lang="de-DE" b="0" i="0" noProof="0" smtClean="0">
                            <a:latin typeface="Cambria Math" panose="02040503050406030204" pitchFamily="18" charset="0"/>
                          </a:rPr>
                          <m:t>u</m:t>
                        </m:r>
                      </m:sub>
                    </m:sSub>
                    <m:r>
                      <a:rPr lang="de-DE" b="0" i="0" noProof="0" smtClean="0">
                        <a:latin typeface="Cambria Math" panose="02040503050406030204" pitchFamily="18" charset="0"/>
                      </a:rPr>
                      <m:t>+</m:t>
                    </m:r>
                    <m:sSub>
                      <m:sSubPr>
                        <m:ctrlPr>
                          <a:rPr lang="de-DE" i="1" noProof="0">
                            <a:latin typeface="Cambria Math" panose="02040503050406030204" pitchFamily="18" charset="0"/>
                          </a:rPr>
                        </m:ctrlPr>
                      </m:sSubPr>
                      <m:e>
                        <m:r>
                          <a:rPr lang="de-DE" i="1" noProof="0">
                            <a:latin typeface="Cambria Math" panose="02040503050406030204" pitchFamily="18" charset="0"/>
                          </a:rPr>
                          <m:t>𝐼</m:t>
                        </m:r>
                      </m:e>
                      <m:sub>
                        <m:r>
                          <m:rPr>
                            <m:sty m:val="p"/>
                          </m:rPr>
                          <a:rPr lang="de-DE" b="0" i="0" noProof="0" smtClean="0">
                            <a:latin typeface="Cambria Math" panose="02040503050406030204" pitchFamily="18" charset="0"/>
                          </a:rPr>
                          <m:t>d</m:t>
                        </m:r>
                      </m:sub>
                    </m:sSub>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oMath>
                </a14:m>
                <a:r>
                  <a:rPr lang="de-DE" noProof="0" dirty="0"/>
                  <a:t> </a:t>
                </a:r>
              </a:p>
              <a:p>
                <a:pPr lvl="1"/>
                <a:r>
                  <a:rPr lang="de-DE" noProof="0" dirty="0"/>
                  <a:t>Starker Farbladungsvektor:</a:t>
                </a:r>
              </a:p>
              <a:p>
                <a:pPr marL="355600" lvl="1" indent="0" algn="ctr">
                  <a:buNone/>
                </a:pPr>
                <a:r>
                  <a:rPr lang="de-DE" noProof="0" dirty="0"/>
                  <a:t> </a:t>
                </a:r>
                <a14:m>
                  <m:oMath xmlns:m="http://schemas.openxmlformats.org/officeDocument/2006/math">
                    <m:sSub>
                      <m:sSubPr>
                        <m:ctrlPr>
                          <a:rPr lang="de-DE" i="1" noProof="0" smtClean="0">
                            <a:latin typeface="Cambria Math" panose="02040503050406030204" pitchFamily="18" charset="0"/>
                          </a:rPr>
                        </m:ctrlPr>
                      </m:sSubPr>
                      <m:e>
                        <m:acc>
                          <m:accPr>
                            <m:chr m:val="⃗"/>
                            <m:ctrlPr>
                              <a:rPr lang="de-DE" i="1" noProof="0" smtClean="0">
                                <a:latin typeface="Cambria Math" panose="02040503050406030204" pitchFamily="18" charset="0"/>
                              </a:rPr>
                            </m:ctrlPr>
                          </m:accPr>
                          <m:e>
                            <m:r>
                              <a:rPr lang="de-DE" b="0" i="1" noProof="0" smtClean="0">
                                <a:latin typeface="Cambria Math" panose="02040503050406030204" pitchFamily="18" charset="0"/>
                              </a:rPr>
                              <m:t>𝐶</m:t>
                            </m:r>
                          </m:e>
                        </m:acc>
                      </m:e>
                      <m:sub>
                        <m:r>
                          <m:rPr>
                            <m:sty m:val="p"/>
                          </m:rPr>
                          <a:rPr lang="de-DE" b="0" i="0" noProof="0" smtClean="0">
                            <a:latin typeface="Cambria Math" panose="02040503050406030204" pitchFamily="18" charset="0"/>
                          </a:rPr>
                          <m:t>p</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r>
                          <m:rPr>
                            <m:sty m:val="p"/>
                          </m:rPr>
                          <a:rPr lang="de-DE" b="0" i="0" noProof="0" smtClean="0">
                            <a:latin typeface="Cambria Math" panose="02040503050406030204" pitchFamily="18" charset="0"/>
                          </a:rPr>
                          <m:t>d</m:t>
                        </m:r>
                      </m:sub>
                    </m:sSub>
                    <m:r>
                      <a:rPr lang="de-DE" b="0" i="1" noProof="0" smtClean="0">
                        <a:latin typeface="Cambria Math" panose="02040503050406030204" pitchFamily="18" charset="0"/>
                      </a:rPr>
                      <m:t>=    +      +    =      =</m:t>
                    </m:r>
                    <m:acc>
                      <m:accPr>
                        <m:chr m:val="⃗"/>
                        <m:ctrlPr>
                          <a:rPr lang="de-DE" b="0" i="1" noProof="0" smtClean="0">
                            <a:latin typeface="Cambria Math" panose="02040503050406030204" pitchFamily="18" charset="0"/>
                          </a:rPr>
                        </m:ctrlPr>
                      </m:accPr>
                      <m:e>
                        <m:r>
                          <a:rPr lang="de-DE" b="0" i="1" noProof="0" smtClean="0">
                            <a:latin typeface="Cambria Math" panose="02040503050406030204" pitchFamily="18" charset="0"/>
                          </a:rPr>
                          <m:t>0</m:t>
                        </m:r>
                      </m:e>
                    </m:acc>
                  </m:oMath>
                </a14:m>
                <a:r>
                  <a:rPr lang="de-DE" noProof="0" dirty="0"/>
                  <a:t>    </a:t>
                </a:r>
              </a:p>
              <a:p>
                <a:pPr marL="0" indent="-38100">
                  <a:buNone/>
                </a:pPr>
                <a:endParaRPr lang="de-DE" noProof="0" dirty="0"/>
              </a:p>
              <a:p>
                <a:pPr marL="355600" lvl="1" indent="0">
                  <a:buNone/>
                </a:pPr>
                <a:endParaRPr lang="de-DE" b="0" noProof="0" dirty="0">
                  <a:ea typeface="Cambria Math" panose="02040503050406030204" pitchFamily="18" charset="0"/>
                </a:endParaRPr>
              </a:p>
              <a:p>
                <a:pPr lvl="2"/>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808" t="-2003"/>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pic>
        <p:nvPicPr>
          <p:cNvPr id="13" name="Grafik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1474" y="548680"/>
            <a:ext cx="1368000" cy="1368000"/>
          </a:xfrm>
          <a:prstGeom prst="rect">
            <a:avLst/>
          </a:prstGeom>
        </p:spPr>
      </p:pic>
      <p:pic>
        <p:nvPicPr>
          <p:cNvPr id="14" name="Grafik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87824" y="548680"/>
            <a:ext cx="1368000" cy="1368000"/>
          </a:xfrm>
          <a:prstGeom prst="rect">
            <a:avLst/>
          </a:prstGeom>
        </p:spPr>
      </p:pic>
      <p:pic>
        <p:nvPicPr>
          <p:cNvPr id="15" name="Grafik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32040" y="548680"/>
            <a:ext cx="1368000" cy="1368000"/>
          </a:xfrm>
          <a:prstGeom prst="rect">
            <a:avLst/>
          </a:prstGeom>
        </p:spPr>
      </p:pic>
      <p:pic>
        <p:nvPicPr>
          <p:cNvPr id="20" name="Bild 3" descr="C:\Users\Bernadette\Desktop\AG1 AG2\Abbildungen\gruen.png"/>
          <p:cNvPicPr/>
          <p:nvPr/>
        </p:nvPicPr>
        <p:blipFill>
          <a:blip r:embed="rId7" cstate="print"/>
          <a:srcRect/>
          <a:stretch>
            <a:fillRect/>
          </a:stretch>
        </p:blipFill>
        <p:spPr bwMode="auto">
          <a:xfrm>
            <a:off x="5485547" y="5488657"/>
            <a:ext cx="260985" cy="179705"/>
          </a:xfrm>
          <a:prstGeom prst="rect">
            <a:avLst/>
          </a:prstGeom>
          <a:noFill/>
          <a:ln w="9525">
            <a:noFill/>
            <a:miter lim="800000"/>
            <a:headEnd/>
            <a:tailEnd/>
          </a:ln>
        </p:spPr>
      </p:pic>
      <p:pic>
        <p:nvPicPr>
          <p:cNvPr id="21" name="Bild 2" descr="C:\Users\Bernadette\Desktop\AG1 AG2\Abbildungen\blau.png"/>
          <p:cNvPicPr/>
          <p:nvPr/>
        </p:nvPicPr>
        <p:blipFill>
          <a:blip r:embed="rId8" cstate="print"/>
          <a:stretch>
            <a:fillRect/>
          </a:stretch>
        </p:blipFill>
        <p:spPr bwMode="auto">
          <a:xfrm>
            <a:off x="6084168" y="5373722"/>
            <a:ext cx="57150" cy="294640"/>
          </a:xfrm>
          <a:prstGeom prst="rect">
            <a:avLst/>
          </a:prstGeom>
          <a:noFill/>
          <a:ln w="9525">
            <a:noFill/>
            <a:miter lim="800000"/>
            <a:headEnd/>
            <a:tailEnd/>
          </a:ln>
        </p:spPr>
      </p:pic>
      <p:pic>
        <p:nvPicPr>
          <p:cNvPr id="22" name="Grafik 21" descr="C:\Users\Paul\Desktop\AG1_und AG2\proton-farben.png"/>
          <p:cNvPicPr/>
          <p:nvPr/>
        </p:nvPicPr>
        <p:blipFill>
          <a:blip r:embed="rId9" cstate="print"/>
          <a:stretch>
            <a:fillRect/>
          </a:stretch>
        </p:blipFill>
        <p:spPr bwMode="auto">
          <a:xfrm>
            <a:off x="6442752" y="5375627"/>
            <a:ext cx="276860" cy="292735"/>
          </a:xfrm>
          <a:prstGeom prst="rect">
            <a:avLst/>
          </a:prstGeom>
          <a:noFill/>
          <a:ln>
            <a:noFill/>
          </a:ln>
        </p:spPr>
      </p:pic>
      <p:pic>
        <p:nvPicPr>
          <p:cNvPr id="2" name="Picture 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65907" y="5497124"/>
            <a:ext cx="342930" cy="198137"/>
          </a:xfrm>
          <a:prstGeom prst="rect">
            <a:avLst/>
          </a:prstGeom>
        </p:spPr>
      </p:pic>
    </p:spTree>
    <p:extLst>
      <p:ext uri="{BB962C8B-B14F-4D97-AF65-F5344CB8AC3E}">
        <p14:creationId xmlns:p14="http://schemas.microsoft.com/office/powerpoint/2010/main" val="2013250124"/>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fld id="{13EBA283-81CD-428D-9703-4AE41BDC50AA}" type="slidenum">
              <a:rPr lang="de-DE" smtClean="0"/>
              <a:pPr/>
              <a:t>59</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noProof="0" dirty="0"/>
                  <a:t>Alle Ladungen sind </a:t>
                </a:r>
                <a:r>
                  <a:rPr lang="de-DE" dirty="0"/>
                  <a:t>jeweils</a:t>
                </a:r>
                <a:r>
                  <a:rPr lang="de-DE" noProof="0" dirty="0"/>
                  <a:t> erhalten</a:t>
                </a:r>
              </a:p>
              <a:p>
                <a:pPr marL="0" indent="0">
                  <a:buNone/>
                </a:pPr>
                <a:endParaRPr lang="de-DE" sz="2000" noProof="0" dirty="0"/>
              </a:p>
              <a:p>
                <a:pPr marL="355600" lvl="1" indent="0">
                  <a:buNone/>
                </a:pPr>
                <a:r>
                  <a:rPr lang="de-DE" noProof="0" dirty="0"/>
                  <a:t>Beispiel: </a:t>
                </a:r>
                <a14:m>
                  <m:oMath xmlns:m="http://schemas.openxmlformats.org/officeDocument/2006/math">
                    <m:sSup>
                      <m:sSupPr>
                        <m:ctrlPr>
                          <a:rPr lang="de-DE" i="1" noProof="0" dirty="0" smtClean="0">
                            <a:latin typeface="Cambria Math" panose="02040503050406030204" pitchFamily="18" charset="0"/>
                            <a:ea typeface="Cambria Math" panose="02040503050406030204" pitchFamily="18" charset="0"/>
                          </a:rPr>
                        </m:ctrlPr>
                      </m:sSupPr>
                      <m:e>
                        <m:r>
                          <a:rPr lang="de-DE" i="1" noProof="0" dirty="0" smtClean="0">
                            <a:latin typeface="Cambria Math" panose="02040503050406030204" pitchFamily="18" charset="0"/>
                            <a:ea typeface="Cambria Math" panose="02040503050406030204" pitchFamily="18" charset="0"/>
                          </a:rPr>
                          <m:t>𝛽</m:t>
                        </m:r>
                      </m:e>
                      <m:sup>
                        <m:r>
                          <a:rPr lang="de-DE" b="0" i="1" noProof="0" dirty="0" smtClean="0">
                            <a:latin typeface="Cambria Math" panose="02040503050406030204" pitchFamily="18" charset="0"/>
                            <a:ea typeface="Cambria Math" panose="02040503050406030204" pitchFamily="18" charset="0"/>
                          </a:rPr>
                          <m:t>−</m:t>
                        </m:r>
                      </m:sup>
                    </m:sSup>
                  </m:oMath>
                </a14:m>
                <a:r>
                  <a:rPr lang="de-DE" noProof="0" dirty="0"/>
                  <a:t>-Umwandlung  </a:t>
                </a:r>
                <a14:m>
                  <m:oMath xmlns:m="http://schemas.openxmlformats.org/officeDocument/2006/math">
                    <m:r>
                      <m:rPr>
                        <m:sty m:val="p"/>
                      </m:rPr>
                      <a:rPr lang="de-DE" i="0" noProof="0">
                        <a:latin typeface="Cambria Math" panose="02040503050406030204" pitchFamily="18" charset="0"/>
                      </a:rPr>
                      <m:t>n</m:t>
                    </m:r>
                    <m:r>
                      <a:rPr lang="de-DE" i="0" noProof="0">
                        <a:latin typeface="Cambria Math" panose="02040503050406030204" pitchFamily="18" charset="0"/>
                      </a:rPr>
                      <m:t>→</m:t>
                    </m:r>
                    <m:r>
                      <m:rPr>
                        <m:sty m:val="p"/>
                      </m:rPr>
                      <a:rPr lang="de-DE" i="0" noProof="0">
                        <a:latin typeface="Cambria Math" panose="02040503050406030204" pitchFamily="18" charset="0"/>
                      </a:rPr>
                      <m:t>p</m:t>
                    </m:r>
                    <m:r>
                      <a:rPr lang="de-DE" i="0" noProof="0">
                        <a:latin typeface="Cambria Math" panose="02040503050406030204" pitchFamily="18" charset="0"/>
                      </a:rPr>
                      <m:t>+</m:t>
                    </m:r>
                    <m:sSup>
                      <m:sSupPr>
                        <m:ctrlPr>
                          <a:rPr lang="de-DE" i="1" noProof="0">
                            <a:latin typeface="Cambria Math" panose="02040503050406030204" pitchFamily="18" charset="0"/>
                          </a:rPr>
                        </m:ctrlPr>
                      </m:sSupPr>
                      <m:e>
                        <m:r>
                          <m:rPr>
                            <m:sty m:val="p"/>
                          </m:rPr>
                          <a:rPr lang="de-DE" i="0" noProof="0">
                            <a:latin typeface="Cambria Math" panose="02040503050406030204" pitchFamily="18" charset="0"/>
                          </a:rPr>
                          <m:t>e</m:t>
                        </m:r>
                      </m:e>
                      <m:sup>
                        <m:r>
                          <a:rPr lang="de-DE" i="0" noProof="0">
                            <a:latin typeface="Cambria Math" panose="02040503050406030204" pitchFamily="18" charset="0"/>
                          </a:rPr>
                          <m:t>−</m:t>
                        </m:r>
                      </m:sup>
                    </m:sSup>
                    <m:r>
                      <a:rPr lang="de-DE" i="0" noProof="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m:rPr>
                                <m:sty m:val="p"/>
                              </m:rPr>
                              <a:rPr lang="de-DE" i="0" noProof="0">
                                <a:latin typeface="Cambria Math" panose="02040503050406030204" pitchFamily="18" charset="0"/>
                              </a:rPr>
                              <m:t>ν</m:t>
                            </m:r>
                          </m:e>
                        </m:acc>
                      </m:e>
                      <m:sub>
                        <m:r>
                          <m:rPr>
                            <m:sty m:val="p"/>
                          </m:rPr>
                          <a:rPr lang="de-DE" i="0" noProof="0">
                            <a:latin typeface="Cambria Math" panose="02040503050406030204" pitchFamily="18" charset="0"/>
                          </a:rPr>
                          <m:t>e</m:t>
                        </m:r>
                      </m:sub>
                    </m:sSub>
                  </m:oMath>
                </a14:m>
                <a:endParaRPr lang="de-DE" noProof="0" dirty="0"/>
              </a:p>
              <a:p>
                <a:pPr marL="355600" lvl="1" indent="0">
                  <a:buNone/>
                </a:pPr>
                <a:endParaRPr lang="de-DE" noProof="0" dirty="0"/>
              </a:p>
              <a:p>
                <a:pPr lvl="1"/>
                <a:r>
                  <a:rPr lang="de-DE" noProof="0" dirty="0"/>
                  <a:t>Elektrische Ladungszahl:</a:t>
                </a:r>
              </a:p>
              <a:p>
                <a:pPr marL="355600" lvl="1" indent="0" algn="ctr">
                  <a:buNone/>
                </a:pPr>
                <a:r>
                  <a:rPr lang="de-DE" noProof="0" dirty="0"/>
                  <a:t> </a:t>
                </a:r>
                <a14:m>
                  <m:oMath xmlns:m="http://schemas.openxmlformats.org/officeDocument/2006/math">
                    <m:r>
                      <a:rPr lang="de-DE" b="0" i="0" noProof="0" smtClean="0">
                        <a:latin typeface="Cambria Math" panose="02040503050406030204" pitchFamily="18" charset="0"/>
                      </a:rPr>
                      <m:t>                          </m:t>
                    </m:r>
                    <m:r>
                      <a:rPr lang="de-DE" b="0" i="1" noProof="0" smtClean="0">
                        <a:latin typeface="Cambria Math" panose="02040503050406030204" pitchFamily="18" charset="0"/>
                      </a:rPr>
                      <m:t>0</m:t>
                    </m:r>
                    <m:r>
                      <a:rPr lang="de-DE" b="0" i="1" noProof="0" smtClean="0">
                        <a:latin typeface="Cambria Math" panose="02040503050406030204" pitchFamily="18" charset="0"/>
                        <a:ea typeface="Cambria Math" panose="02040503050406030204" pitchFamily="18" charset="0"/>
                      </a:rPr>
                      <m:t>→ +1−1+0     =0</m:t>
                    </m:r>
                  </m:oMath>
                </a14:m>
                <a:endParaRPr lang="de-DE" b="0" noProof="0" dirty="0">
                  <a:ea typeface="Cambria Math" panose="02040503050406030204" pitchFamily="18" charset="0"/>
                </a:endParaRPr>
              </a:p>
              <a:p>
                <a:pPr lvl="1"/>
                <a:r>
                  <a:rPr lang="de-DE" noProof="0" dirty="0"/>
                  <a:t>Schwache Ladungszahl:</a:t>
                </a:r>
              </a:p>
              <a:p>
                <a:pPr marL="355600" lvl="1" indent="0">
                  <a:buNone/>
                </a:pPr>
                <a:r>
                  <a:rPr lang="de-DE" b="0" noProof="0" dirty="0"/>
                  <a:t>			      </a:t>
                </a:r>
                <a14:m>
                  <m:oMath xmlns:m="http://schemas.openxmlformats.org/officeDocument/2006/math">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 +</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      =−</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oMath>
                </a14:m>
                <a:endParaRPr lang="de-DE" b="0" noProof="0" dirty="0">
                  <a:ea typeface="Cambria Math" panose="02040503050406030204" pitchFamily="18" charset="0"/>
                </a:endParaRPr>
              </a:p>
              <a:p>
                <a:pPr lvl="1"/>
                <a:r>
                  <a:rPr lang="de-DE" noProof="0" dirty="0">
                    <a:ea typeface="Cambria Math" panose="02040503050406030204" pitchFamily="18" charset="0"/>
                  </a:rPr>
                  <a:t>Starker Farbladungsvektor:</a:t>
                </a:r>
              </a:p>
              <a:p>
                <a:pPr marL="355600" lvl="1" indent="0" algn="ctr">
                  <a:buNone/>
                </a:pPr>
                <a:r>
                  <a:rPr lang="de-DE" noProof="0" dirty="0">
                    <a:ea typeface="Cambria Math" panose="02040503050406030204" pitchFamily="18" charset="0"/>
                  </a:rPr>
                  <a:t>                      </a:t>
                </a:r>
                <a14:m>
                  <m:oMath xmlns:m="http://schemas.openxmlformats.org/officeDocument/2006/math">
                    <m:acc>
                      <m:accPr>
                        <m:chr m:val="⃗"/>
                        <m:ctrlPr>
                          <a:rPr lang="de-DE" i="1" noProof="0" smtClean="0">
                            <a:latin typeface="Cambria Math" panose="02040503050406030204" pitchFamily="18" charset="0"/>
                            <a:ea typeface="Cambria Math" panose="02040503050406030204" pitchFamily="18" charset="0"/>
                          </a:rPr>
                        </m:ctrlPr>
                      </m:accPr>
                      <m:e>
                        <m:r>
                          <a:rPr lang="de-DE" b="0" i="1" noProof="0" smtClean="0">
                            <a:latin typeface="Cambria Math" panose="02040503050406030204" pitchFamily="18" charset="0"/>
                            <a:ea typeface="Cambria Math" panose="02040503050406030204" pitchFamily="18" charset="0"/>
                          </a:rPr>
                          <m:t>0</m:t>
                        </m:r>
                      </m:e>
                    </m:acc>
                    <m:r>
                      <a:rPr lang="de-DE" i="1" noProof="0">
                        <a:latin typeface="Cambria Math" panose="02040503050406030204" pitchFamily="18" charset="0"/>
                        <a:ea typeface="Cambria Math" panose="02040503050406030204" pitchFamily="18" charset="0"/>
                      </a:rPr>
                      <m:t>→</m:t>
                    </m:r>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b="0" i="1" noProof="0" smtClean="0">
                            <a:latin typeface="Cambria Math" panose="02040503050406030204" pitchFamily="18" charset="0"/>
                            <a:ea typeface="Cambria Math" panose="02040503050406030204" pitchFamily="18" charset="0"/>
                          </a:rPr>
                          <m:t> </m:t>
                        </m:r>
                        <m:r>
                          <a:rPr lang="de-DE" i="1" noProof="0">
                            <a:latin typeface="Cambria Math" panose="02040503050406030204" pitchFamily="18" charset="0"/>
                            <a:ea typeface="Cambria Math" panose="02040503050406030204" pitchFamily="18" charset="0"/>
                          </a:rPr>
                          <m:t>0</m:t>
                        </m:r>
                      </m:e>
                    </m:acc>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i="1" noProof="0">
                            <a:latin typeface="Cambria Math" panose="02040503050406030204" pitchFamily="18" charset="0"/>
                            <a:ea typeface="Cambria Math" panose="02040503050406030204" pitchFamily="18" charset="0"/>
                          </a:rPr>
                          <m:t>0</m:t>
                        </m:r>
                      </m:e>
                    </m:acc>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i="1" noProof="0">
                            <a:latin typeface="Cambria Math" panose="02040503050406030204" pitchFamily="18" charset="0"/>
                            <a:ea typeface="Cambria Math" panose="02040503050406030204" pitchFamily="18" charset="0"/>
                          </a:rPr>
                          <m:t>0</m:t>
                        </m:r>
                      </m:e>
                    </m:acc>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i="1" noProof="0">
                            <a:latin typeface="Cambria Math" panose="02040503050406030204" pitchFamily="18" charset="0"/>
                            <a:ea typeface="Cambria Math" panose="02040503050406030204" pitchFamily="18" charset="0"/>
                          </a:rPr>
                          <m:t>0</m:t>
                        </m:r>
                      </m:e>
                    </m:acc>
                  </m:oMath>
                </a14:m>
                <a:endParaRPr lang="de-DE" b="0" noProof="0" dirty="0">
                  <a:ea typeface="Cambria Math" panose="02040503050406030204" pitchFamily="18" charset="0"/>
                </a:endParaRPr>
              </a:p>
              <a:p>
                <a:pPr lvl="2">
                  <a:buFont typeface="Wingdings" panose="05000000000000000000" pitchFamily="2" charset="2"/>
                  <a:buChar char="§"/>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808" t="-2003"/>
                </a:stretch>
              </a:blipFill>
            </p:spPr>
            <p:txBody>
              <a:bodyPr/>
              <a:lstStyle/>
              <a:p>
                <a:r>
                  <a:rPr lang="de-DE">
                    <a:noFill/>
                  </a:rPr>
                  <a:t> </a:t>
                </a:r>
              </a:p>
            </p:txBody>
          </p:sp>
        </mc:Fallback>
      </mc:AlternateContent>
      <p:sp>
        <p:nvSpPr>
          <p:cNvPr id="5" name="Datumsplatzhalter 4"/>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pic>
        <p:nvPicPr>
          <p:cNvPr id="13" name="Grafik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1474" y="548680"/>
            <a:ext cx="1368000" cy="1368000"/>
          </a:xfrm>
          <a:prstGeom prst="rect">
            <a:avLst/>
          </a:prstGeom>
        </p:spPr>
      </p:pic>
      <p:pic>
        <p:nvPicPr>
          <p:cNvPr id="14" name="Grafik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87824" y="548680"/>
            <a:ext cx="1368000" cy="1368000"/>
          </a:xfrm>
          <a:prstGeom prst="rect">
            <a:avLst/>
          </a:prstGeom>
        </p:spPr>
      </p:pic>
      <p:pic>
        <p:nvPicPr>
          <p:cNvPr id="15" name="Grafik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32040" y="548680"/>
            <a:ext cx="1368000" cy="1368000"/>
          </a:xfrm>
          <a:prstGeom prst="rect">
            <a:avLst/>
          </a:prstGeom>
        </p:spPr>
      </p:pic>
    </p:spTree>
    <p:extLst>
      <p:ext uri="{BB962C8B-B14F-4D97-AF65-F5344CB8AC3E}">
        <p14:creationId xmlns:p14="http://schemas.microsoft.com/office/powerpoint/2010/main" val="35509727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882" name="Picture 2" descr="unification"/>
          <p:cNvPicPr>
            <a:picLocks noChangeAspect="1" noChangeArrowheads="1"/>
          </p:cNvPicPr>
          <p:nvPr/>
        </p:nvPicPr>
        <p:blipFill>
          <a:blip r:embed="rId2" cstate="print"/>
          <a:srcRect/>
          <a:stretch>
            <a:fillRect/>
          </a:stretch>
        </p:blipFill>
        <p:spPr bwMode="auto">
          <a:xfrm>
            <a:off x="2864109" y="815548"/>
            <a:ext cx="6155367" cy="5401235"/>
          </a:xfrm>
          <a:prstGeom prst="rect">
            <a:avLst/>
          </a:prstGeom>
          <a:noFill/>
        </p:spPr>
      </p:pic>
      <p:sp>
        <p:nvSpPr>
          <p:cNvPr id="378883" name="Rectangle 3"/>
          <p:cNvSpPr>
            <a:spLocks noGrp="1" noChangeArrowheads="1"/>
          </p:cNvSpPr>
          <p:nvPr>
            <p:ph type="title"/>
          </p:nvPr>
        </p:nvSpPr>
        <p:spPr>
          <a:xfrm>
            <a:off x="1763688" y="116632"/>
            <a:ext cx="7308304" cy="442632"/>
          </a:xfrm>
          <a:ln/>
        </p:spPr>
        <p:txBody>
          <a:bodyPr lIns="91421" tIns="45711" rIns="91421" bIns="45711" anchor="t">
            <a:noAutofit/>
          </a:bodyPr>
          <a:lstStyle/>
          <a:p>
            <a:r>
              <a:rPr lang="de-DE" sz="2400" dirty="0">
                <a:solidFill>
                  <a:srgbClr val="013476"/>
                </a:solidFill>
              </a:rPr>
              <a:t>B</a:t>
            </a:r>
            <a:r>
              <a:rPr lang="de-DE" sz="2400" dirty="0">
                <a:solidFill>
                  <a:srgbClr val="013476"/>
                </a:solidFill>
              </a:rPr>
              <a:t>edeutung der Teilchenphysik für das „große Bild“</a:t>
            </a:r>
            <a:r>
              <a:rPr lang="de-DE" sz="2800" dirty="0"/>
              <a:t/>
            </a:r>
            <a:br>
              <a:rPr lang="de-DE" sz="2800" dirty="0"/>
            </a:br>
            <a:endParaRPr lang="de-DE" sz="2800" dirty="0"/>
          </a:p>
        </p:txBody>
      </p:sp>
      <p:grpSp>
        <p:nvGrpSpPr>
          <p:cNvPr id="2" name="Group 4"/>
          <p:cNvGrpSpPr>
            <a:grpSpLocks/>
          </p:cNvGrpSpPr>
          <p:nvPr/>
        </p:nvGrpSpPr>
        <p:grpSpPr bwMode="auto">
          <a:xfrm>
            <a:off x="3324091" y="2471220"/>
            <a:ext cx="2925397" cy="623539"/>
            <a:chOff x="2245" y="1661"/>
            <a:chExt cx="1769" cy="499"/>
          </a:xfrm>
        </p:grpSpPr>
        <p:sp>
          <p:nvSpPr>
            <p:cNvPr id="378885" name="AutoShape 5"/>
            <p:cNvSpPr>
              <a:spLocks noChangeArrowheads="1"/>
            </p:cNvSpPr>
            <p:nvPr/>
          </p:nvSpPr>
          <p:spPr bwMode="auto">
            <a:xfrm>
              <a:off x="3288" y="1661"/>
              <a:ext cx="317" cy="499"/>
            </a:xfrm>
            <a:prstGeom prst="upDownArrowCallout">
              <a:avLst>
                <a:gd name="adj1" fmla="val 6352"/>
                <a:gd name="adj2" fmla="val 14583"/>
                <a:gd name="adj3" fmla="val 27394"/>
                <a:gd name="adj4" fmla="val 32352"/>
              </a:avLst>
            </a:prstGeom>
            <a:solidFill>
              <a:schemeClr val="accent1"/>
            </a:solidFill>
            <a:ln w="9525">
              <a:solidFill>
                <a:schemeClr val="tx1"/>
              </a:solidFill>
              <a:miter lim="800000"/>
              <a:headEnd/>
              <a:tailEnd/>
            </a:ln>
            <a:effectLst/>
          </p:spPr>
          <p:txBody>
            <a:bodyPr wrap="none" lIns="101685" tIns="50843" rIns="101685" bIns="50843" anchor="ctr"/>
            <a:lstStyle/>
            <a:p>
              <a:pPr algn="ctr" defTabSz="914875"/>
              <a:r>
                <a:rPr lang="de-DE" sz="1400" b="1" dirty="0">
                  <a:latin typeface="Verdana" pitchFamily="34" charset="0"/>
                  <a:ea typeface="Verdana" pitchFamily="34" charset="0"/>
                  <a:cs typeface="Verdana" pitchFamily="34" charset="0"/>
                </a:rPr>
                <a:t>LHC</a:t>
              </a:r>
            </a:p>
          </p:txBody>
        </p:sp>
        <p:sp>
          <p:nvSpPr>
            <p:cNvPr id="378886" name="AutoShape 6"/>
            <p:cNvSpPr>
              <a:spLocks noChangeArrowheads="1"/>
            </p:cNvSpPr>
            <p:nvPr/>
          </p:nvSpPr>
          <p:spPr bwMode="auto">
            <a:xfrm>
              <a:off x="3696" y="1661"/>
              <a:ext cx="318" cy="499"/>
            </a:xfrm>
            <a:prstGeom prst="upDownArrowCallout">
              <a:avLst>
                <a:gd name="adj1" fmla="val 6352"/>
                <a:gd name="adj2" fmla="val 14583"/>
                <a:gd name="adj3" fmla="val 27308"/>
                <a:gd name="adj4" fmla="val 32352"/>
              </a:avLst>
            </a:prstGeom>
            <a:solidFill>
              <a:schemeClr val="accent1"/>
            </a:solidFill>
            <a:ln w="9525">
              <a:solidFill>
                <a:schemeClr val="tx1"/>
              </a:solidFill>
              <a:miter lim="800000"/>
              <a:headEnd/>
              <a:tailEnd/>
            </a:ln>
            <a:effectLst/>
          </p:spPr>
          <p:txBody>
            <a:bodyPr wrap="none" lIns="101685" tIns="50843" rIns="101685" bIns="50843" anchor="ctr"/>
            <a:lstStyle/>
            <a:p>
              <a:pPr algn="ctr" defTabSz="914875"/>
              <a:r>
                <a:rPr lang="de-DE" sz="1400" b="1" dirty="0">
                  <a:latin typeface="Verdana" pitchFamily="34" charset="0"/>
                  <a:ea typeface="Verdana" pitchFamily="34" charset="0"/>
                  <a:cs typeface="Verdana" pitchFamily="34" charset="0"/>
                </a:rPr>
                <a:t>LEP</a:t>
              </a:r>
            </a:p>
          </p:txBody>
        </p:sp>
        <p:sp>
          <p:nvSpPr>
            <p:cNvPr id="378887" name="Text Box 7"/>
            <p:cNvSpPr txBox="1">
              <a:spLocks noChangeArrowheads="1"/>
            </p:cNvSpPr>
            <p:nvPr/>
          </p:nvSpPr>
          <p:spPr bwMode="auto">
            <a:xfrm>
              <a:off x="2245" y="1737"/>
              <a:ext cx="953" cy="378"/>
            </a:xfrm>
            <a:prstGeom prst="rect">
              <a:avLst/>
            </a:prstGeom>
            <a:solidFill>
              <a:schemeClr val="accent1"/>
            </a:solidFill>
            <a:ln w="9525">
              <a:solidFill>
                <a:schemeClr val="tx1"/>
              </a:solidFill>
              <a:miter lim="800000"/>
              <a:headEnd/>
              <a:tailEnd/>
            </a:ln>
            <a:effectLst/>
          </p:spPr>
          <p:txBody>
            <a:bodyPr wrap="square" lIns="101685" tIns="50843" rIns="101685" bIns="50843">
              <a:spAutoFit/>
            </a:bodyPr>
            <a:lstStyle/>
            <a:p>
              <a:pPr algn="ctr" defTabSz="914875">
                <a:spcBef>
                  <a:spcPct val="50000"/>
                </a:spcBef>
              </a:pPr>
              <a:r>
                <a:rPr lang="de-DE" sz="1200" b="1" dirty="0">
                  <a:latin typeface="Verdana" pitchFamily="34" charset="0"/>
                  <a:ea typeface="Verdana" pitchFamily="34" charset="0"/>
                  <a:cs typeface="Verdana" pitchFamily="34" charset="0"/>
                </a:rPr>
                <a:t>Teilchen-</a:t>
              </a:r>
              <a:br>
                <a:rPr lang="de-DE" sz="1200" b="1" dirty="0">
                  <a:latin typeface="Verdana" pitchFamily="34" charset="0"/>
                  <a:ea typeface="Verdana" pitchFamily="34" charset="0"/>
                  <a:cs typeface="Verdana" pitchFamily="34" charset="0"/>
                </a:rPr>
              </a:br>
              <a:r>
                <a:rPr lang="de-DE" sz="1200" b="1" dirty="0" err="1">
                  <a:latin typeface="Verdana" pitchFamily="34" charset="0"/>
                  <a:ea typeface="Verdana" pitchFamily="34" charset="0"/>
                  <a:cs typeface="Verdana" pitchFamily="34" charset="0"/>
                </a:rPr>
                <a:t>beschleuniger</a:t>
              </a:r>
              <a:r>
                <a:rPr lang="de-DE" sz="1200" b="1" dirty="0">
                  <a:latin typeface="Verdana" pitchFamily="34" charset="0"/>
                  <a:ea typeface="Verdana" pitchFamily="34" charset="0"/>
                  <a:cs typeface="Verdana" pitchFamily="34" charset="0"/>
                </a:rPr>
                <a:t>:</a:t>
              </a:r>
            </a:p>
          </p:txBody>
        </p:sp>
      </p:grpSp>
      <p:grpSp>
        <p:nvGrpSpPr>
          <p:cNvPr id="3" name="Group 8"/>
          <p:cNvGrpSpPr>
            <a:grpSpLocks/>
          </p:cNvGrpSpPr>
          <p:nvPr/>
        </p:nvGrpSpPr>
        <p:grpSpPr bwMode="auto">
          <a:xfrm>
            <a:off x="4440958" y="6072501"/>
            <a:ext cx="2961121" cy="542837"/>
            <a:chOff x="2875" y="3929"/>
            <a:chExt cx="1865" cy="342"/>
          </a:xfrm>
        </p:grpSpPr>
        <p:sp>
          <p:nvSpPr>
            <p:cNvPr id="378889" name="Line 9"/>
            <p:cNvSpPr>
              <a:spLocks noChangeShapeType="1"/>
            </p:cNvSpPr>
            <p:nvPr/>
          </p:nvSpPr>
          <p:spPr bwMode="auto">
            <a:xfrm flipH="1">
              <a:off x="2875" y="3929"/>
              <a:ext cx="1819" cy="0"/>
            </a:xfrm>
            <a:prstGeom prst="line">
              <a:avLst/>
            </a:prstGeom>
            <a:noFill/>
            <a:ln w="60325">
              <a:solidFill>
                <a:srgbClr val="FF3300"/>
              </a:solidFill>
              <a:round/>
              <a:headEnd/>
              <a:tailEnd type="triangle" w="med" len="med"/>
            </a:ln>
            <a:effectLst/>
          </p:spPr>
          <p:txBody>
            <a:bodyPr lIns="90000" tIns="46800" rIns="90000" bIns="46800">
              <a:spAutoFit/>
            </a:bodyPr>
            <a:lstStyle/>
            <a:p>
              <a:endParaRPr lang="de-DE"/>
            </a:p>
          </p:txBody>
        </p:sp>
        <p:sp>
          <p:nvSpPr>
            <p:cNvPr id="378890" name="Text Box 10"/>
            <p:cNvSpPr txBox="1">
              <a:spLocks noChangeArrowheads="1"/>
            </p:cNvSpPr>
            <p:nvPr/>
          </p:nvSpPr>
          <p:spPr bwMode="auto">
            <a:xfrm>
              <a:off x="3017" y="3933"/>
              <a:ext cx="1723" cy="338"/>
            </a:xfrm>
            <a:prstGeom prst="rect">
              <a:avLst/>
            </a:prstGeom>
            <a:noFill/>
            <a:ln w="60325">
              <a:noFill/>
              <a:miter lim="800000"/>
              <a:headEnd/>
              <a:tailEnd/>
            </a:ln>
            <a:effectLst/>
          </p:spPr>
          <p:txBody>
            <a:bodyPr lIns="100084" tIns="52043" rIns="100084" bIns="52043">
              <a:spAutoFit/>
            </a:bodyPr>
            <a:lstStyle/>
            <a:p>
              <a:pPr defTabSz="914875"/>
              <a:r>
                <a:rPr lang="en-US" sz="1400" dirty="0">
                  <a:solidFill>
                    <a:srgbClr val="FF3300"/>
                  </a:solidFill>
                  <a:latin typeface="Verdana" pitchFamily="34" charset="0"/>
                </a:rPr>
                <a:t>Geschichte </a:t>
              </a:r>
              <a:r>
                <a:rPr lang="en-US" sz="1400" dirty="0" err="1">
                  <a:solidFill>
                    <a:srgbClr val="FF3300"/>
                  </a:solidFill>
                  <a:latin typeface="Verdana" pitchFamily="34" charset="0"/>
                </a:rPr>
                <a:t>der</a:t>
              </a:r>
              <a:r>
                <a:rPr lang="en-US" sz="1400" dirty="0">
                  <a:solidFill>
                    <a:srgbClr val="FF3300"/>
                  </a:solidFill>
                  <a:latin typeface="Verdana" pitchFamily="34" charset="0"/>
                </a:rPr>
                <a:t> Physik</a:t>
              </a:r>
              <a:br>
                <a:rPr lang="en-US" sz="1400" dirty="0">
                  <a:solidFill>
                    <a:srgbClr val="FF3300"/>
                  </a:solidFill>
                  <a:latin typeface="Verdana" pitchFamily="34" charset="0"/>
                </a:rPr>
              </a:br>
              <a:r>
                <a:rPr lang="en-US" sz="1400" dirty="0" err="1">
                  <a:solidFill>
                    <a:srgbClr val="000099"/>
                  </a:solidFill>
                  <a:latin typeface="Verdana" pitchFamily="34" charset="0"/>
                </a:rPr>
                <a:t>Zurück</a:t>
              </a:r>
              <a:r>
                <a:rPr lang="en-US" sz="1400" dirty="0">
                  <a:solidFill>
                    <a:srgbClr val="000099"/>
                  </a:solidFill>
                  <a:latin typeface="Verdana" pitchFamily="34" charset="0"/>
                </a:rPr>
                <a:t> </a:t>
              </a:r>
              <a:r>
                <a:rPr lang="en-US" sz="1400" dirty="0" err="1">
                  <a:solidFill>
                    <a:srgbClr val="000099"/>
                  </a:solidFill>
                  <a:latin typeface="Verdana" pitchFamily="34" charset="0"/>
                </a:rPr>
                <a:t>zum</a:t>
              </a:r>
              <a:r>
                <a:rPr lang="en-US" sz="1400" dirty="0">
                  <a:solidFill>
                    <a:srgbClr val="000099"/>
                  </a:solidFill>
                  <a:latin typeface="Verdana" pitchFamily="34" charset="0"/>
                </a:rPr>
                <a:t> </a:t>
              </a:r>
              <a:r>
                <a:rPr lang="en-US" sz="1400" dirty="0" err="1">
                  <a:solidFill>
                    <a:srgbClr val="000099"/>
                  </a:solidFill>
                  <a:latin typeface="Verdana" pitchFamily="34" charset="0"/>
                </a:rPr>
                <a:t>Urknall</a:t>
              </a:r>
              <a:endParaRPr lang="de-DE" sz="1400" dirty="0">
                <a:solidFill>
                  <a:srgbClr val="FF3300"/>
                </a:solidFill>
                <a:latin typeface="Verdana" pitchFamily="34" charset="0"/>
              </a:endParaRPr>
            </a:p>
          </p:txBody>
        </p:sp>
      </p:grpSp>
      <p:sp>
        <p:nvSpPr>
          <p:cNvPr id="378892" name="Rectangle 12"/>
          <p:cNvSpPr>
            <a:spLocks noChangeArrowheads="1"/>
          </p:cNvSpPr>
          <p:nvPr/>
        </p:nvSpPr>
        <p:spPr bwMode="auto">
          <a:xfrm>
            <a:off x="-77004" y="2060895"/>
            <a:ext cx="3712900" cy="2304209"/>
          </a:xfrm>
          <a:prstGeom prst="rect">
            <a:avLst/>
          </a:prstGeom>
          <a:noFill/>
          <a:ln w="9525">
            <a:noFill/>
            <a:miter lim="800000"/>
            <a:headEnd/>
            <a:tailEnd/>
          </a:ln>
        </p:spPr>
        <p:txBody>
          <a:bodyPr lIns="91421" tIns="45711" rIns="91421" bIns="45711"/>
          <a:lstStyle/>
          <a:p>
            <a:pPr marL="1079009" indent="-215516" defTabSz="456725">
              <a:lnSpc>
                <a:spcPct val="92000"/>
              </a:lnSpc>
              <a:buClr>
                <a:srgbClr val="000000"/>
              </a:buClr>
              <a:buSzPct val="45000"/>
              <a:buFont typeface="Wingdings" pitchFamily="2" charset="2"/>
              <a:buChar char=""/>
            </a:pPr>
            <a:r>
              <a:rPr lang="de-DE" b="1" dirty="0">
                <a:solidFill>
                  <a:srgbClr val="000099"/>
                </a:solidFill>
                <a:effectLst>
                  <a:outerShdw blurRad="38100" dist="38100" dir="2700000" algn="tl">
                    <a:srgbClr val="C0C0C0"/>
                  </a:outerShdw>
                </a:effectLst>
                <a:latin typeface="Verdana" pitchFamily="34" charset="0"/>
                <a:ea typeface="Verdana" pitchFamily="34" charset="0"/>
                <a:cs typeface="Verdana" pitchFamily="34" charset="0"/>
              </a:rPr>
              <a:t> LHC: </a:t>
            </a:r>
            <a:br>
              <a:rPr lang="de-DE" b="1" dirty="0">
                <a:solidFill>
                  <a:srgbClr val="000099"/>
                </a:solidFill>
                <a:effectLst>
                  <a:outerShdw blurRad="38100" dist="38100" dir="2700000" algn="tl">
                    <a:srgbClr val="C0C0C0"/>
                  </a:outerShdw>
                </a:effectLst>
                <a:latin typeface="Verdana" pitchFamily="34" charset="0"/>
                <a:ea typeface="Verdana" pitchFamily="34" charset="0"/>
                <a:cs typeface="Verdana" pitchFamily="34" charset="0"/>
              </a:rPr>
            </a:br>
            <a:r>
              <a:rPr lang="de-DE" b="1" dirty="0">
                <a:solidFill>
                  <a:srgbClr val="000099"/>
                </a:solidFill>
                <a:effectLst>
                  <a:outerShdw blurRad="38100" dist="38100" dir="2700000" algn="tl">
                    <a:srgbClr val="C0C0C0"/>
                  </a:outerShdw>
                </a:effectLst>
                <a:latin typeface="Verdana" pitchFamily="34" charset="0"/>
                <a:ea typeface="Verdana" pitchFamily="34" charset="0"/>
                <a:cs typeface="Verdana" pitchFamily="34" charset="0"/>
              </a:rPr>
              <a:t/>
            </a:r>
            <a:br>
              <a:rPr lang="de-DE" b="1" dirty="0">
                <a:solidFill>
                  <a:srgbClr val="000099"/>
                </a:solidFill>
                <a:effectLst>
                  <a:outerShdw blurRad="38100" dist="38100" dir="2700000" algn="tl">
                    <a:srgbClr val="C0C0C0"/>
                  </a:outerShdw>
                </a:effectLst>
                <a:latin typeface="Verdana" pitchFamily="34" charset="0"/>
                <a:ea typeface="Verdana" pitchFamily="34" charset="0"/>
                <a:cs typeface="Verdana" pitchFamily="34" charset="0"/>
              </a:rPr>
            </a:br>
            <a:r>
              <a:rPr lang="de-DE" sz="1400" dirty="0">
                <a:solidFill>
                  <a:srgbClr val="000099"/>
                </a:solidFill>
                <a:effectLst>
                  <a:outerShdw blurRad="38100" dist="38100" dir="2700000" algn="tl">
                    <a:srgbClr val="C0C0C0"/>
                  </a:outerShdw>
                </a:effectLst>
                <a:latin typeface="Verdana" pitchFamily="34" charset="0"/>
                <a:ea typeface="Verdana" pitchFamily="34" charset="0"/>
                <a:cs typeface="Verdana" pitchFamily="34" charset="0"/>
              </a:rPr>
              <a:t>Nachstellen der </a:t>
            </a:r>
            <a:br>
              <a:rPr lang="de-DE" sz="1400" dirty="0">
                <a:solidFill>
                  <a:srgbClr val="000099"/>
                </a:solidFill>
                <a:effectLst>
                  <a:outerShdw blurRad="38100" dist="38100" dir="2700000" algn="tl">
                    <a:srgbClr val="C0C0C0"/>
                  </a:outerShdw>
                </a:effectLst>
                <a:latin typeface="Verdana" pitchFamily="34" charset="0"/>
                <a:ea typeface="Verdana" pitchFamily="34" charset="0"/>
                <a:cs typeface="Verdana" pitchFamily="34" charset="0"/>
              </a:rPr>
            </a:br>
            <a:r>
              <a:rPr lang="de-DE" sz="1400" dirty="0">
                <a:solidFill>
                  <a:srgbClr val="000099"/>
                </a:solidFill>
                <a:effectLst>
                  <a:outerShdw blurRad="38100" dist="38100" dir="2700000" algn="tl">
                    <a:srgbClr val="C0C0C0"/>
                  </a:outerShdw>
                </a:effectLst>
                <a:latin typeface="Verdana" pitchFamily="34" charset="0"/>
                <a:ea typeface="Verdana" pitchFamily="34" charset="0"/>
                <a:cs typeface="Verdana" pitchFamily="34" charset="0"/>
              </a:rPr>
              <a:t>Prozesse zwischen Elementarteilchen</a:t>
            </a:r>
            <a:br>
              <a:rPr lang="de-DE" sz="1400" dirty="0">
                <a:solidFill>
                  <a:srgbClr val="000099"/>
                </a:solidFill>
                <a:effectLst>
                  <a:outerShdw blurRad="38100" dist="38100" dir="2700000" algn="tl">
                    <a:srgbClr val="C0C0C0"/>
                  </a:outerShdw>
                </a:effectLst>
                <a:latin typeface="Verdana" pitchFamily="34" charset="0"/>
                <a:ea typeface="Verdana" pitchFamily="34" charset="0"/>
                <a:cs typeface="Verdana" pitchFamily="34" charset="0"/>
              </a:rPr>
            </a:br>
            <a:r>
              <a:rPr lang="de-DE" sz="1400" dirty="0" smtClean="0">
                <a:solidFill>
                  <a:srgbClr val="000099"/>
                </a:solidFill>
                <a:effectLst>
                  <a:outerShdw blurRad="38100" dist="38100" dir="2700000" algn="tl">
                    <a:srgbClr val="C0C0C0"/>
                  </a:outerShdw>
                </a:effectLst>
                <a:latin typeface="Verdana" pitchFamily="34" charset="0"/>
                <a:ea typeface="Verdana" pitchFamily="34" charset="0"/>
                <a:cs typeface="Verdana" pitchFamily="34" charset="0"/>
              </a:rPr>
              <a:t>10</a:t>
            </a:r>
            <a:r>
              <a:rPr lang="de-DE" sz="1400" baseline="30000" dirty="0" smtClean="0">
                <a:solidFill>
                  <a:srgbClr val="000099"/>
                </a:solidFill>
                <a:effectLst>
                  <a:outerShdw blurRad="38100" dist="38100" dir="2700000" algn="tl">
                    <a:srgbClr val="C0C0C0"/>
                  </a:outerShdw>
                </a:effectLst>
                <a:latin typeface="Verdana" pitchFamily="34" charset="0"/>
                <a:ea typeface="Verdana" pitchFamily="34" charset="0"/>
                <a:cs typeface="Verdana" pitchFamily="34" charset="0"/>
              </a:rPr>
              <a:t>-12</a:t>
            </a:r>
            <a:r>
              <a:rPr lang="de-DE" sz="1400" dirty="0" smtClean="0">
                <a:solidFill>
                  <a:srgbClr val="000099"/>
                </a:solidFill>
                <a:effectLst>
                  <a:outerShdw blurRad="38100" dist="38100" dir="2700000" algn="tl">
                    <a:srgbClr val="C0C0C0"/>
                  </a:outerShdw>
                </a:effectLst>
                <a:latin typeface="Verdana" pitchFamily="34" charset="0"/>
                <a:ea typeface="Verdana" pitchFamily="34" charset="0"/>
                <a:cs typeface="Verdana" pitchFamily="34" charset="0"/>
              </a:rPr>
              <a:t> </a:t>
            </a:r>
            <a:r>
              <a:rPr lang="de-DE" sz="1400" dirty="0">
                <a:solidFill>
                  <a:srgbClr val="000099"/>
                </a:solidFill>
                <a:effectLst>
                  <a:outerShdw blurRad="38100" dist="38100" dir="2700000" algn="tl">
                    <a:srgbClr val="C0C0C0"/>
                  </a:outerShdw>
                </a:effectLst>
                <a:latin typeface="Verdana" pitchFamily="34" charset="0"/>
                <a:ea typeface="Verdana" pitchFamily="34" charset="0"/>
                <a:cs typeface="Verdana" pitchFamily="34" charset="0"/>
              </a:rPr>
              <a:t>s nach dem Urknall</a:t>
            </a:r>
            <a:r>
              <a:rPr lang="de-DE" b="1" dirty="0">
                <a:solidFill>
                  <a:srgbClr val="000099"/>
                </a:solidFill>
                <a:effectLst>
                  <a:outerShdw blurRad="38100" dist="38100" dir="2700000" algn="tl">
                    <a:srgbClr val="C0C0C0"/>
                  </a:outerShdw>
                </a:effectLst>
                <a:latin typeface="Verdana" pitchFamily="34" charset="0"/>
                <a:ea typeface="Verdana" pitchFamily="34" charset="0"/>
                <a:cs typeface="Verdana" pitchFamily="34" charset="0"/>
              </a:rPr>
              <a:t/>
            </a:r>
            <a:br>
              <a:rPr lang="de-DE" b="1" dirty="0">
                <a:solidFill>
                  <a:srgbClr val="000099"/>
                </a:solidFill>
                <a:effectLst>
                  <a:outerShdw blurRad="38100" dist="38100" dir="2700000" algn="tl">
                    <a:srgbClr val="C0C0C0"/>
                  </a:outerShdw>
                </a:effectLst>
                <a:latin typeface="Verdana" pitchFamily="34" charset="0"/>
                <a:ea typeface="Verdana" pitchFamily="34" charset="0"/>
                <a:cs typeface="Verdana" pitchFamily="34" charset="0"/>
              </a:rPr>
            </a:br>
            <a:r>
              <a:rPr lang="de-DE" sz="1600" b="1" dirty="0">
                <a:solidFill>
                  <a:srgbClr val="000099"/>
                </a:solidFill>
                <a:effectLst>
                  <a:outerShdw blurRad="38100" dist="38100" dir="2700000" algn="tl">
                    <a:srgbClr val="C0C0C0"/>
                  </a:outerShdw>
                </a:effectLst>
                <a:latin typeface="Verdana" pitchFamily="34" charset="0"/>
                <a:ea typeface="Verdana" pitchFamily="34" charset="0"/>
                <a:cs typeface="Verdana" pitchFamily="34" charset="0"/>
              </a:rPr>
              <a:t/>
            </a:r>
            <a:br>
              <a:rPr lang="de-DE" sz="1600" b="1" dirty="0">
                <a:solidFill>
                  <a:srgbClr val="000099"/>
                </a:solidFill>
                <a:effectLst>
                  <a:outerShdw blurRad="38100" dist="38100" dir="2700000" algn="tl">
                    <a:srgbClr val="C0C0C0"/>
                  </a:outerShdw>
                </a:effectLst>
                <a:latin typeface="Verdana" pitchFamily="34" charset="0"/>
                <a:ea typeface="Verdana" pitchFamily="34" charset="0"/>
                <a:cs typeface="Verdana" pitchFamily="34" charset="0"/>
              </a:rPr>
            </a:br>
            <a:r>
              <a:rPr lang="de-DE" sz="1600" b="1" dirty="0">
                <a:solidFill>
                  <a:srgbClr val="000099"/>
                </a:solidFill>
                <a:effectLst>
                  <a:outerShdw blurRad="38100" dist="38100" dir="2700000" algn="tl">
                    <a:srgbClr val="C0C0C0"/>
                  </a:outerShdw>
                </a:effectLst>
                <a:latin typeface="Verdana" pitchFamily="34" charset="0"/>
                <a:ea typeface="Verdana" pitchFamily="34" charset="0"/>
                <a:cs typeface="Verdana" pitchFamily="34" charset="0"/>
              </a:rPr>
              <a:t/>
            </a:r>
            <a:br>
              <a:rPr lang="de-DE" sz="1600" b="1" dirty="0">
                <a:solidFill>
                  <a:srgbClr val="000099"/>
                </a:solidFill>
                <a:effectLst>
                  <a:outerShdw blurRad="38100" dist="38100" dir="2700000" algn="tl">
                    <a:srgbClr val="C0C0C0"/>
                  </a:outerShdw>
                </a:effectLst>
                <a:latin typeface="Verdana" pitchFamily="34" charset="0"/>
                <a:ea typeface="Verdana" pitchFamily="34" charset="0"/>
                <a:cs typeface="Verdana" pitchFamily="34" charset="0"/>
              </a:rPr>
            </a:br>
            <a:r>
              <a:rPr lang="de-DE" sz="1600" b="1" dirty="0">
                <a:solidFill>
                  <a:srgbClr val="000099"/>
                </a:solidFill>
                <a:effectLst>
                  <a:outerShdw blurRad="38100" dist="38100" dir="2700000" algn="tl">
                    <a:srgbClr val="C0C0C0"/>
                  </a:outerShdw>
                </a:effectLst>
              </a:rPr>
              <a:t/>
            </a:r>
            <a:br>
              <a:rPr lang="de-DE" sz="1600" b="1" dirty="0">
                <a:solidFill>
                  <a:srgbClr val="000099"/>
                </a:solidFill>
                <a:effectLst>
                  <a:outerShdw blurRad="38100" dist="38100" dir="2700000" algn="tl">
                    <a:srgbClr val="C0C0C0"/>
                  </a:outerShdw>
                </a:effectLst>
              </a:rPr>
            </a:br>
            <a:r>
              <a:rPr lang="de-DE" sz="1600" b="1" dirty="0">
                <a:solidFill>
                  <a:srgbClr val="000099"/>
                </a:solidFill>
                <a:effectLst>
                  <a:outerShdw blurRad="38100" dist="38100" dir="2700000" algn="tl">
                    <a:srgbClr val="C0C0C0"/>
                  </a:outerShdw>
                </a:effectLst>
              </a:rPr>
              <a:t/>
            </a:r>
            <a:br>
              <a:rPr lang="de-DE" sz="1600" b="1" dirty="0">
                <a:solidFill>
                  <a:srgbClr val="000099"/>
                </a:solidFill>
                <a:effectLst>
                  <a:outerShdw blurRad="38100" dist="38100" dir="2700000" algn="tl">
                    <a:srgbClr val="C0C0C0"/>
                  </a:outerShdw>
                </a:effectLst>
              </a:rPr>
            </a:br>
            <a:r>
              <a:rPr lang="de-DE" sz="1600" b="1" dirty="0">
                <a:solidFill>
                  <a:srgbClr val="000099"/>
                </a:solidFill>
                <a:effectLst>
                  <a:outerShdw blurRad="38100" dist="38100" dir="2700000" algn="tl">
                    <a:srgbClr val="C0C0C0"/>
                  </a:outerShdw>
                </a:effectLst>
              </a:rPr>
              <a:t/>
            </a:r>
            <a:br>
              <a:rPr lang="de-DE" sz="1600" b="1" dirty="0">
                <a:solidFill>
                  <a:srgbClr val="000099"/>
                </a:solidFill>
                <a:effectLst>
                  <a:outerShdw blurRad="38100" dist="38100" dir="2700000" algn="tl">
                    <a:srgbClr val="C0C0C0"/>
                  </a:outerShdw>
                </a:effectLst>
              </a:rPr>
            </a:br>
            <a:r>
              <a:rPr lang="de-DE" sz="1600" b="1" dirty="0">
                <a:solidFill>
                  <a:srgbClr val="000099"/>
                </a:solidFill>
                <a:effectLst>
                  <a:outerShdw blurRad="38100" dist="38100" dir="2700000" algn="tl">
                    <a:srgbClr val="C0C0C0"/>
                  </a:outerShdw>
                </a:effectLst>
              </a:rPr>
              <a:t/>
            </a:r>
            <a:br>
              <a:rPr lang="de-DE" sz="1600" b="1" dirty="0">
                <a:solidFill>
                  <a:srgbClr val="000099"/>
                </a:solidFill>
                <a:effectLst>
                  <a:outerShdw blurRad="38100" dist="38100" dir="2700000" algn="tl">
                    <a:srgbClr val="C0C0C0"/>
                  </a:outerShdw>
                </a:effectLst>
              </a:rPr>
            </a:br>
            <a:r>
              <a:rPr lang="de-DE" sz="1600" b="1" dirty="0">
                <a:solidFill>
                  <a:schemeClr val="accent1"/>
                </a:solidFill>
                <a:effectLst>
                  <a:outerShdw blurRad="38100" dist="38100" dir="2700000" algn="tl">
                    <a:srgbClr val="C0C0C0"/>
                  </a:outerShdw>
                </a:effectLst>
              </a:rPr>
              <a:t/>
            </a:r>
            <a:br>
              <a:rPr lang="de-DE" sz="1600" b="1" dirty="0">
                <a:solidFill>
                  <a:schemeClr val="accent1"/>
                </a:solidFill>
                <a:effectLst>
                  <a:outerShdw blurRad="38100" dist="38100" dir="2700000" algn="tl">
                    <a:srgbClr val="C0C0C0"/>
                  </a:outerShdw>
                </a:effectLst>
              </a:rPr>
            </a:br>
            <a:endParaRPr lang="de-DE" sz="1600" b="1" dirty="0">
              <a:solidFill>
                <a:schemeClr val="accent1"/>
              </a:solidFill>
              <a:effectLst>
                <a:outerShdw blurRad="38100" dist="38100" dir="2700000" algn="tl">
                  <a:srgbClr val="C0C0C0"/>
                </a:outerShdw>
              </a:effectLst>
            </a:endParaRPr>
          </a:p>
        </p:txBody>
      </p:sp>
      <p:sp>
        <p:nvSpPr>
          <p:cNvPr id="378893" name="Text Box 13"/>
          <p:cNvSpPr txBox="1">
            <a:spLocks noChangeArrowheads="1"/>
          </p:cNvSpPr>
          <p:nvPr/>
        </p:nvSpPr>
        <p:spPr bwMode="auto">
          <a:xfrm>
            <a:off x="5600792" y="815548"/>
            <a:ext cx="502450" cy="230818"/>
          </a:xfrm>
          <a:prstGeom prst="rect">
            <a:avLst/>
          </a:prstGeom>
          <a:solidFill>
            <a:schemeClr val="bg1"/>
          </a:solidFill>
          <a:ln w="9525">
            <a:noFill/>
            <a:miter lim="800000"/>
            <a:headEnd/>
            <a:tailEnd/>
          </a:ln>
          <a:effectLst/>
        </p:spPr>
        <p:txBody>
          <a:bodyPr lIns="91421" tIns="45711" rIns="91421" bIns="45711">
            <a:spAutoFit/>
          </a:bodyPr>
          <a:lstStyle/>
          <a:p>
            <a:pPr defTabSz="914875">
              <a:spcBef>
                <a:spcPct val="50000"/>
              </a:spcBef>
            </a:pPr>
            <a:endParaRPr lang="en-US" sz="900" b="1" dirty="0">
              <a:solidFill>
                <a:schemeClr val="bg2"/>
              </a:solidFill>
            </a:endParaRPr>
          </a:p>
        </p:txBody>
      </p:sp>
      <p:sp>
        <p:nvSpPr>
          <p:cNvPr id="378894" name="Text Box 14"/>
          <p:cNvSpPr txBox="1">
            <a:spLocks noChangeArrowheads="1"/>
          </p:cNvSpPr>
          <p:nvPr/>
        </p:nvSpPr>
        <p:spPr bwMode="auto">
          <a:xfrm>
            <a:off x="3585203" y="815548"/>
            <a:ext cx="359099" cy="230818"/>
          </a:xfrm>
          <a:prstGeom prst="rect">
            <a:avLst/>
          </a:prstGeom>
          <a:solidFill>
            <a:schemeClr val="bg1"/>
          </a:solidFill>
          <a:ln w="9525">
            <a:noFill/>
            <a:miter lim="800000"/>
            <a:headEnd/>
            <a:tailEnd/>
          </a:ln>
          <a:effectLst/>
        </p:spPr>
        <p:txBody>
          <a:bodyPr lIns="91421" tIns="45711" rIns="91421" bIns="45711">
            <a:spAutoFit/>
          </a:bodyPr>
          <a:lstStyle/>
          <a:p>
            <a:pPr defTabSz="914875">
              <a:spcBef>
                <a:spcPct val="50000"/>
              </a:spcBef>
            </a:pPr>
            <a:r>
              <a:rPr lang="de-DE" sz="900" b="1" dirty="0">
                <a:latin typeface="Verdana" pitchFamily="34" charset="0"/>
              </a:rPr>
              <a:t>S</a:t>
            </a:r>
          </a:p>
        </p:txBody>
      </p:sp>
      <p:sp>
        <p:nvSpPr>
          <p:cNvPr id="378895" name="Text Box 15"/>
          <p:cNvSpPr txBox="1">
            <a:spLocks noChangeArrowheads="1"/>
          </p:cNvSpPr>
          <p:nvPr/>
        </p:nvSpPr>
        <p:spPr bwMode="auto">
          <a:xfrm>
            <a:off x="4523495" y="815548"/>
            <a:ext cx="357652" cy="230818"/>
          </a:xfrm>
          <a:prstGeom prst="rect">
            <a:avLst/>
          </a:prstGeom>
          <a:solidFill>
            <a:schemeClr val="bg1"/>
          </a:solidFill>
          <a:ln w="9525">
            <a:noFill/>
            <a:miter lim="800000"/>
            <a:headEnd/>
            <a:tailEnd/>
          </a:ln>
          <a:effectLst/>
        </p:spPr>
        <p:txBody>
          <a:bodyPr lIns="91421" tIns="45711" rIns="91421" bIns="45711">
            <a:spAutoFit/>
          </a:bodyPr>
          <a:lstStyle/>
          <a:p>
            <a:pPr defTabSz="914875">
              <a:spcBef>
                <a:spcPct val="50000"/>
              </a:spcBef>
            </a:pPr>
            <a:r>
              <a:rPr lang="de-DE" sz="900" b="1" dirty="0">
                <a:latin typeface="Verdana" pitchFamily="34" charset="0"/>
              </a:rPr>
              <a:t>S</a:t>
            </a:r>
          </a:p>
        </p:txBody>
      </p:sp>
      <p:sp>
        <p:nvSpPr>
          <p:cNvPr id="378896" name="Text Box 16"/>
          <p:cNvSpPr txBox="1">
            <a:spLocks noChangeArrowheads="1"/>
          </p:cNvSpPr>
          <p:nvPr/>
        </p:nvSpPr>
        <p:spPr bwMode="auto">
          <a:xfrm>
            <a:off x="6511685" y="815548"/>
            <a:ext cx="359099" cy="230818"/>
          </a:xfrm>
          <a:prstGeom prst="rect">
            <a:avLst/>
          </a:prstGeom>
          <a:solidFill>
            <a:schemeClr val="bg1"/>
          </a:solidFill>
          <a:ln w="9525">
            <a:noFill/>
            <a:miter lim="800000"/>
            <a:headEnd/>
            <a:tailEnd/>
          </a:ln>
          <a:effectLst/>
        </p:spPr>
        <p:txBody>
          <a:bodyPr lIns="91421" tIns="45711" rIns="91421" bIns="45711">
            <a:spAutoFit/>
          </a:bodyPr>
          <a:lstStyle/>
          <a:p>
            <a:pPr defTabSz="914875">
              <a:spcBef>
                <a:spcPct val="50000"/>
              </a:spcBef>
            </a:pPr>
            <a:r>
              <a:rPr lang="de-DE" sz="900" b="1" dirty="0">
                <a:latin typeface="Verdana" pitchFamily="34" charset="0"/>
              </a:rPr>
              <a:t>S</a:t>
            </a:r>
          </a:p>
        </p:txBody>
      </p:sp>
      <p:sp>
        <p:nvSpPr>
          <p:cNvPr id="378897" name="Text Box 17"/>
          <p:cNvSpPr txBox="1">
            <a:spLocks noChangeArrowheads="1"/>
          </p:cNvSpPr>
          <p:nvPr/>
        </p:nvSpPr>
        <p:spPr bwMode="auto">
          <a:xfrm>
            <a:off x="7329680" y="815548"/>
            <a:ext cx="359099" cy="230818"/>
          </a:xfrm>
          <a:prstGeom prst="rect">
            <a:avLst/>
          </a:prstGeom>
          <a:solidFill>
            <a:schemeClr val="bg1"/>
          </a:solidFill>
          <a:ln w="9525">
            <a:noFill/>
            <a:miter lim="800000"/>
            <a:headEnd/>
            <a:tailEnd/>
          </a:ln>
          <a:effectLst/>
        </p:spPr>
        <p:txBody>
          <a:bodyPr lIns="91421" tIns="45711" rIns="91421" bIns="45711">
            <a:spAutoFit/>
          </a:bodyPr>
          <a:lstStyle/>
          <a:p>
            <a:pPr defTabSz="914875">
              <a:spcBef>
                <a:spcPct val="50000"/>
              </a:spcBef>
            </a:pPr>
            <a:r>
              <a:rPr lang="de-DE" sz="900" b="1" dirty="0">
                <a:latin typeface="Verdana" pitchFamily="34" charset="0"/>
              </a:rPr>
              <a:t>S</a:t>
            </a:r>
          </a:p>
        </p:txBody>
      </p:sp>
      <p:sp>
        <p:nvSpPr>
          <p:cNvPr id="378898" name="Text Box 18"/>
          <p:cNvSpPr txBox="1">
            <a:spLocks noChangeArrowheads="1"/>
          </p:cNvSpPr>
          <p:nvPr/>
        </p:nvSpPr>
        <p:spPr bwMode="auto">
          <a:xfrm>
            <a:off x="5529842" y="815548"/>
            <a:ext cx="359099" cy="230818"/>
          </a:xfrm>
          <a:prstGeom prst="rect">
            <a:avLst/>
          </a:prstGeom>
          <a:solidFill>
            <a:schemeClr val="bg1"/>
          </a:solidFill>
          <a:ln w="9525">
            <a:noFill/>
            <a:miter lim="800000"/>
            <a:headEnd/>
            <a:tailEnd/>
          </a:ln>
          <a:effectLst/>
        </p:spPr>
        <p:txBody>
          <a:bodyPr lIns="91421" tIns="45711" rIns="91421" bIns="45711">
            <a:spAutoFit/>
          </a:bodyPr>
          <a:lstStyle/>
          <a:p>
            <a:pPr defTabSz="914875">
              <a:spcBef>
                <a:spcPct val="50000"/>
              </a:spcBef>
            </a:pPr>
            <a:r>
              <a:rPr lang="de-DE" sz="900" b="1" dirty="0">
                <a:latin typeface="Verdana" pitchFamily="34" charset="0"/>
              </a:rPr>
              <a:t>S</a:t>
            </a:r>
          </a:p>
        </p:txBody>
      </p:sp>
      <p:sp>
        <p:nvSpPr>
          <p:cNvPr id="18" name="Diagonaler Streifen 17"/>
          <p:cNvSpPr/>
          <p:nvPr/>
        </p:nvSpPr>
        <p:spPr>
          <a:xfrm rot="1673324">
            <a:off x="2913444" y="2796083"/>
            <a:ext cx="4192137" cy="4370780"/>
          </a:xfrm>
          <a:prstGeom prst="diagStripe">
            <a:avLst>
              <a:gd name="adj" fmla="val 50537"/>
            </a:avLst>
          </a:prstGeom>
          <a:gradFill flip="none" rotWithShape="1">
            <a:gsLst>
              <a:gs pos="0">
                <a:srgbClr val="FFFF00">
                  <a:alpha val="1000"/>
                </a:srgbClr>
              </a:gs>
              <a:gs pos="100000">
                <a:srgbClr val="005CBF"/>
              </a:gs>
            </a:gsLst>
            <a:lin ang="2700000" scaled="1"/>
            <a:tileRect/>
          </a:gra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de-DE">
              <a:solidFill>
                <a:schemeClr val="tx1"/>
              </a:solidFill>
            </a:endParaRPr>
          </a:p>
        </p:txBody>
      </p:sp>
      <p:pic>
        <p:nvPicPr>
          <p:cNvPr id="87042" name="Picture 2" descr="http://lhc-milestones.web.cern.ch/lhc-milestones/images/photos/ph07-1.jpg"/>
          <p:cNvPicPr>
            <a:picLocks noChangeAspect="1" noChangeArrowheads="1"/>
          </p:cNvPicPr>
          <p:nvPr/>
        </p:nvPicPr>
        <p:blipFill>
          <a:blip r:embed="rId3"/>
          <a:srcRect/>
          <a:stretch>
            <a:fillRect/>
          </a:stretch>
        </p:blipFill>
        <p:spPr bwMode="auto">
          <a:xfrm>
            <a:off x="189419" y="3665518"/>
            <a:ext cx="2654389" cy="2355770"/>
          </a:xfrm>
          <a:prstGeom prst="rect">
            <a:avLst/>
          </a:prstGeom>
          <a:noFill/>
        </p:spPr>
      </p:pic>
      <p:sp>
        <p:nvSpPr>
          <p:cNvPr id="20" name="Textfeld 19"/>
          <p:cNvSpPr txBox="1"/>
          <p:nvPr/>
        </p:nvSpPr>
        <p:spPr>
          <a:xfrm>
            <a:off x="179512" y="3429000"/>
            <a:ext cx="3352860" cy="276999"/>
          </a:xfrm>
          <a:prstGeom prst="rect">
            <a:avLst/>
          </a:prstGeom>
          <a:noFill/>
        </p:spPr>
        <p:txBody>
          <a:bodyPr wrap="square" rtlCol="0">
            <a:spAutoFit/>
          </a:bodyPr>
          <a:lstStyle/>
          <a:p>
            <a:r>
              <a:rPr lang="de-DE" sz="1200" dirty="0" smtClean="0">
                <a:solidFill>
                  <a:schemeClr val="bg1"/>
                </a:solidFill>
              </a:rPr>
              <a:t>http://lhc-milestones.web.cern.ch/lhc-milestones</a:t>
            </a:r>
            <a:endParaRPr lang="de-DE" sz="1200" dirty="0">
              <a:solidFill>
                <a:schemeClr val="bg1"/>
              </a:solidFill>
            </a:endParaRPr>
          </a:p>
        </p:txBody>
      </p:sp>
      <p:sp>
        <p:nvSpPr>
          <p:cNvPr id="21" name="Textfeld 20"/>
          <p:cNvSpPr txBox="1"/>
          <p:nvPr/>
        </p:nvSpPr>
        <p:spPr>
          <a:xfrm rot="20463048">
            <a:off x="3053145" y="3318353"/>
            <a:ext cx="2459856" cy="369332"/>
          </a:xfrm>
          <a:prstGeom prst="rect">
            <a:avLst/>
          </a:prstGeom>
          <a:noFill/>
        </p:spPr>
        <p:txBody>
          <a:bodyPr wrap="square" rtlCol="0">
            <a:spAutoFit/>
          </a:bodyPr>
          <a:lstStyle/>
          <a:p>
            <a:r>
              <a:rPr lang="de-DE" dirty="0" smtClean="0">
                <a:solidFill>
                  <a:schemeClr val="tx2">
                    <a:lumMod val="60000"/>
                    <a:lumOff val="40000"/>
                  </a:schemeClr>
                </a:solidFill>
              </a:rPr>
              <a:t>Astro-/ Teilchenphysik</a:t>
            </a:r>
            <a:endParaRPr lang="de-DE" dirty="0">
              <a:solidFill>
                <a:schemeClr val="tx2">
                  <a:lumMod val="60000"/>
                  <a:lumOff val="40000"/>
                </a:schemeClr>
              </a:solidFill>
            </a:endParaRPr>
          </a:p>
        </p:txBody>
      </p:sp>
      <p:sp>
        <p:nvSpPr>
          <p:cNvPr id="25" name="Foliennummernplatzhalter 6"/>
          <p:cNvSpPr txBox="1">
            <a:spLocks/>
          </p:cNvSpPr>
          <p:nvPr/>
        </p:nvSpPr>
        <p:spPr>
          <a:xfrm>
            <a:off x="8299396" y="6597352"/>
            <a:ext cx="720080" cy="228600"/>
          </a:xfrm>
          <a:prstGeom prst="rect">
            <a:avLst/>
          </a:prstGeom>
        </p:spPr>
        <p:txBody>
          <a:bodyPr/>
          <a:lstStyle>
            <a:lvl1pPr>
              <a:defRPr sz="1400" u="none">
                <a:solidFill>
                  <a:srgbClr val="808080"/>
                </a:solidFill>
              </a:defRPr>
            </a:lvl1pPr>
          </a:lstStyle>
          <a:p>
            <a:pPr marR="0" lvl="0" indent="0" fontAlgn="base">
              <a:lnSpc>
                <a:spcPct val="100000"/>
              </a:lnSpc>
              <a:spcBef>
                <a:spcPct val="0"/>
              </a:spcBef>
              <a:spcAft>
                <a:spcPct val="0"/>
              </a:spcAft>
              <a:buClrTx/>
              <a:buSzTx/>
              <a:buFontTx/>
              <a:buNone/>
              <a:tabLst/>
              <a:defRPr/>
            </a:pPr>
            <a:r>
              <a:rPr lang="de-DE" sz="1200" dirty="0">
                <a:solidFill>
                  <a:srgbClr val="013476"/>
                </a:solidFill>
                <a:latin typeface="Arial" panose="020B0604020202020204" pitchFamily="34" charset="0"/>
                <a:cs typeface="Arial" panose="020B0604020202020204" pitchFamily="34" charset="0"/>
              </a:rPr>
              <a:t> </a:t>
            </a:r>
            <a:fld id="{D2CBE852-7D85-492E-932A-62B353DE2E0F}" type="slidenum">
              <a:rPr lang="de-DE" sz="1200">
                <a:solidFill>
                  <a:srgbClr val="013476"/>
                </a:solidFill>
                <a:latin typeface="Arial" panose="020B0604020202020204" pitchFamily="34" charset="0"/>
                <a:cs typeface="Arial" panose="020B0604020202020204" pitchFamily="34" charset="0"/>
              </a:rPr>
              <a:pPr marR="0" lvl="0" indent="0" fontAlgn="base">
                <a:lnSpc>
                  <a:spcPct val="100000"/>
                </a:lnSpc>
                <a:spcBef>
                  <a:spcPct val="0"/>
                </a:spcBef>
                <a:spcAft>
                  <a:spcPct val="0"/>
                </a:spcAft>
                <a:buClrTx/>
                <a:buSzTx/>
                <a:buFontTx/>
                <a:buNone/>
                <a:tabLst/>
                <a:defRPr/>
              </a:pPr>
              <a:t>6</a:t>
            </a:fld>
            <a:r>
              <a:rPr lang="de-DE" sz="1200" dirty="0">
                <a:solidFill>
                  <a:srgbClr val="013476"/>
                </a:solidFill>
                <a:latin typeface="Arial" panose="020B0604020202020204" pitchFamily="34" charset="0"/>
                <a:cs typeface="Arial" panose="020B0604020202020204" pitchFamily="34" charset="0"/>
              </a:rPr>
              <a:t> </a:t>
            </a:r>
            <a:endParaRPr lang="de-DE" sz="1200" dirty="0">
              <a:solidFill>
                <a:srgbClr val="013476"/>
              </a:solidFill>
              <a:latin typeface="Arial" panose="020B0604020202020204" pitchFamily="34" charset="0"/>
              <a:cs typeface="Arial" panose="020B0604020202020204" pitchFamily="34" charset="0"/>
            </a:endParaRPr>
          </a:p>
        </p:txBody>
      </p:sp>
      <p:sp>
        <p:nvSpPr>
          <p:cNvPr id="30" name="Datumsplatzhalter 5"/>
          <p:cNvSpPr txBox="1">
            <a:spLocks/>
          </p:cNvSpPr>
          <p:nvPr/>
        </p:nvSpPr>
        <p:spPr>
          <a:xfrm>
            <a:off x="467544" y="6592267"/>
            <a:ext cx="991022" cy="365125"/>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200" dirty="0">
                <a:solidFill>
                  <a:srgbClr val="013476"/>
                </a:solidFill>
                <a:latin typeface="Arial" panose="020B0604020202020204" pitchFamily="34" charset="0"/>
                <a:cs typeface="Arial" panose="020B0604020202020204" pitchFamily="34" charset="0"/>
              </a:rPr>
              <a:t>29.11.2017</a:t>
            </a:r>
            <a:endParaRPr lang="de-DE" sz="1200" dirty="0">
              <a:solidFill>
                <a:srgbClr val="013476"/>
              </a:solidFill>
              <a:latin typeface="Arial" panose="020B0604020202020204" pitchFamily="34" charset="0"/>
              <a:cs typeface="Arial" panose="020B0604020202020204" pitchFamily="34" charset="0"/>
            </a:endParaRPr>
          </a:p>
        </p:txBody>
      </p:sp>
      <p:sp>
        <p:nvSpPr>
          <p:cNvPr id="31" name="Footer Placeholder 4"/>
          <p:cNvSpPr txBox="1">
            <a:spLocks/>
          </p:cNvSpPr>
          <p:nvPr/>
        </p:nvSpPr>
        <p:spPr>
          <a:xfrm>
            <a:off x="2308870" y="6592267"/>
            <a:ext cx="4855418" cy="365125"/>
          </a:xfrm>
          <a:prstGeom prst="rect">
            <a:avLst/>
          </a:prstGeom>
        </p:spPr>
        <p:txBody>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de-DE" sz="1200" dirty="0">
                <a:solidFill>
                  <a:srgbClr val="013476"/>
                </a:solidFill>
                <a:latin typeface="Arial" panose="020B0604020202020204" pitchFamily="34" charset="0"/>
                <a:cs typeface="Arial" panose="020B0604020202020204" pitchFamily="34" charset="0"/>
              </a:rPr>
              <a:t>Forschung trifft Schule - Lehrerfortbildung Teilchenphysik - Meißen</a:t>
            </a:r>
            <a:endParaRPr lang="de-DE" sz="1200" dirty="0">
              <a:solidFill>
                <a:srgbClr val="01347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5029415"/>
      </p:ext>
    </p:extLst>
  </p:cSld>
  <p:clrMapOvr>
    <a:masterClrMapping/>
  </p:clrMapOvr>
  <p:transition spd="med"/>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nodeType="clickEffect">
                                  <p:stCondLst>
                                    <p:cond delay="0"/>
                                  </p:stCondLst>
                                  <p:childTnLst>
                                    <p:set>
                                      <p:cBhvr>
                                        <p:cTn id="13" dur="1" fill="hold">
                                          <p:stCondLst>
                                            <p:cond delay="0"/>
                                          </p:stCondLst>
                                        </p:cTn>
                                        <p:tgtEl>
                                          <p:spTgt spid="21">
                                            <p:txEl>
                                              <p:pRg st="0" end="0"/>
                                            </p:txEl>
                                          </p:spTgt>
                                        </p:tgtEl>
                                        <p:attrNameLst>
                                          <p:attrName>style.visibility</p:attrName>
                                        </p:attrNameLst>
                                      </p:cBhvr>
                                      <p:to>
                                        <p:strVal val="visible"/>
                                      </p:to>
                                    </p:set>
                                    <p:anim calcmode="lin" valueType="num">
                                      <p:cBhvr>
                                        <p:cTn id="14" dur="500" fill="hold"/>
                                        <p:tgtEl>
                                          <p:spTgt spid="21">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21">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21">
                                            <p:txEl>
                                              <p:pRg st="0" end="0"/>
                                            </p:txEl>
                                          </p:spTgt>
                                        </p:tgtEl>
                                      </p:cBhvr>
                                    </p:animEffect>
                                  </p:childTnLst>
                                </p:cTn>
                              </p:par>
                              <p:par>
                                <p:cTn id="17" presetID="53" presetClass="entr" presetSubtype="0" fill="hold" grpId="0" nodeType="withEffect">
                                  <p:stCondLst>
                                    <p:cond delay="0"/>
                                  </p:stCondLst>
                                  <p:childTnLst>
                                    <p:set>
                                      <p:cBhvr>
                                        <p:cTn id="18" dur="1" fill="hold">
                                          <p:stCondLst>
                                            <p:cond delay="0"/>
                                          </p:stCondLst>
                                        </p:cTn>
                                        <p:tgtEl>
                                          <p:spTgt spid="18"/>
                                        </p:tgtEl>
                                        <p:attrNameLst>
                                          <p:attrName>style.visibility</p:attrName>
                                        </p:attrNameLst>
                                      </p:cBhvr>
                                      <p:to>
                                        <p:strVal val="visible"/>
                                      </p:to>
                                    </p:set>
                                    <p:anim calcmode="lin" valueType="num">
                                      <p:cBhvr>
                                        <p:cTn id="19" dur="500" fill="hold"/>
                                        <p:tgtEl>
                                          <p:spTgt spid="18"/>
                                        </p:tgtEl>
                                        <p:attrNameLst>
                                          <p:attrName>ppt_w</p:attrName>
                                        </p:attrNameLst>
                                      </p:cBhvr>
                                      <p:tavLst>
                                        <p:tav tm="0">
                                          <p:val>
                                            <p:fltVal val="0"/>
                                          </p:val>
                                        </p:tav>
                                        <p:tav tm="100000">
                                          <p:val>
                                            <p:strVal val="#ppt_w"/>
                                          </p:val>
                                        </p:tav>
                                      </p:tavLst>
                                    </p:anim>
                                    <p:anim calcmode="lin" valueType="num">
                                      <p:cBhvr>
                                        <p:cTn id="20" dur="500" fill="hold"/>
                                        <p:tgtEl>
                                          <p:spTgt spid="18"/>
                                        </p:tgtEl>
                                        <p:attrNameLst>
                                          <p:attrName>ppt_h</p:attrName>
                                        </p:attrNameLst>
                                      </p:cBhvr>
                                      <p:tavLst>
                                        <p:tav tm="0">
                                          <p:val>
                                            <p:fltVal val="0"/>
                                          </p:val>
                                        </p:tav>
                                        <p:tav tm="100000">
                                          <p:val>
                                            <p:strVal val="#ppt_h"/>
                                          </p:val>
                                        </p:tav>
                                      </p:tavLst>
                                    </p:anim>
                                    <p:animEffect transition="in" filter="fade">
                                      <p:cBhvr>
                                        <p:cTn id="21" dur="500"/>
                                        <p:tgtEl>
                                          <p:spTgt spid="18"/>
                                        </p:tgtEl>
                                      </p:cBhvr>
                                    </p:animEffect>
                                  </p:childTnLst>
                                </p:cTn>
                              </p:par>
                              <p:par>
                                <p:cTn id="22" presetID="53" presetClass="entr" presetSubtype="0" fill="hold" nodeType="withEffect">
                                  <p:stCondLst>
                                    <p:cond delay="0"/>
                                  </p:stCondLst>
                                  <p:childTnLst>
                                    <p:set>
                                      <p:cBhvr>
                                        <p:cTn id="23" dur="1" fill="hold">
                                          <p:stCondLst>
                                            <p:cond delay="0"/>
                                          </p:stCondLst>
                                        </p:cTn>
                                        <p:tgtEl>
                                          <p:spTgt spid="2"/>
                                        </p:tgtEl>
                                        <p:attrNameLst>
                                          <p:attrName>style.visibility</p:attrName>
                                        </p:attrNameLst>
                                      </p:cBhvr>
                                      <p:to>
                                        <p:strVal val="visible"/>
                                      </p:to>
                                    </p:set>
                                    <p:anim calcmode="lin" valueType="num">
                                      <p:cBhvr>
                                        <p:cTn id="24" dur="500" fill="hold"/>
                                        <p:tgtEl>
                                          <p:spTgt spid="2"/>
                                        </p:tgtEl>
                                        <p:attrNameLst>
                                          <p:attrName>ppt_w</p:attrName>
                                        </p:attrNameLst>
                                      </p:cBhvr>
                                      <p:tavLst>
                                        <p:tav tm="0">
                                          <p:val>
                                            <p:fltVal val="0"/>
                                          </p:val>
                                        </p:tav>
                                        <p:tav tm="100000">
                                          <p:val>
                                            <p:strVal val="#ppt_w"/>
                                          </p:val>
                                        </p:tav>
                                      </p:tavLst>
                                    </p:anim>
                                    <p:anim calcmode="lin" valueType="num">
                                      <p:cBhvr>
                                        <p:cTn id="25" dur="500" fill="hold"/>
                                        <p:tgtEl>
                                          <p:spTgt spid="2"/>
                                        </p:tgtEl>
                                        <p:attrNameLst>
                                          <p:attrName>ppt_h</p:attrName>
                                        </p:attrNameLst>
                                      </p:cBhvr>
                                      <p:tavLst>
                                        <p:tav tm="0">
                                          <p:val>
                                            <p:fltVal val="0"/>
                                          </p:val>
                                        </p:tav>
                                        <p:tav tm="100000">
                                          <p:val>
                                            <p:strVal val="#ppt_h"/>
                                          </p:val>
                                        </p:tav>
                                      </p:tavLst>
                                    </p:anim>
                                    <p:animEffect transition="in" filter="fade">
                                      <p:cBhvr>
                                        <p:cTn id="26" dur="500"/>
                                        <p:tgtEl>
                                          <p:spTgt spid="2"/>
                                        </p:tgtEl>
                                      </p:cBhvr>
                                    </p:animEffect>
                                  </p:childTnLst>
                                </p:cTn>
                              </p:par>
                            </p:childTnLst>
                          </p:cTn>
                        </p:par>
                      </p:childTnLst>
                    </p:cTn>
                  </p:par>
                  <p:par>
                    <p:cTn id="27" fill="hold">
                      <p:stCondLst>
                        <p:cond delay="indefinite"/>
                      </p:stCondLst>
                      <p:childTnLst>
                        <p:par>
                          <p:cTn id="28" fill="hold">
                            <p:stCondLst>
                              <p:cond delay="0"/>
                            </p:stCondLst>
                            <p:childTnLst>
                              <p:par>
                                <p:cTn id="29" presetID="53" presetClass="entr" presetSubtype="0" fill="hold" grpId="0" nodeType="clickEffect">
                                  <p:stCondLst>
                                    <p:cond delay="0"/>
                                  </p:stCondLst>
                                  <p:childTnLst>
                                    <p:set>
                                      <p:cBhvr>
                                        <p:cTn id="30" dur="1" fill="hold">
                                          <p:stCondLst>
                                            <p:cond delay="0"/>
                                          </p:stCondLst>
                                        </p:cTn>
                                        <p:tgtEl>
                                          <p:spTgt spid="378892">
                                            <p:txEl>
                                              <p:pRg st="0" end="0"/>
                                            </p:txEl>
                                          </p:spTgt>
                                        </p:tgtEl>
                                        <p:attrNameLst>
                                          <p:attrName>style.visibility</p:attrName>
                                        </p:attrNameLst>
                                      </p:cBhvr>
                                      <p:to>
                                        <p:strVal val="visible"/>
                                      </p:to>
                                    </p:set>
                                    <p:anim calcmode="lin" valueType="num">
                                      <p:cBhvr>
                                        <p:cTn id="31" dur="500" fill="hold"/>
                                        <p:tgtEl>
                                          <p:spTgt spid="378892">
                                            <p:txEl>
                                              <p:pRg st="0" end="0"/>
                                            </p:txEl>
                                          </p:spTgt>
                                        </p:tgtEl>
                                        <p:attrNameLst>
                                          <p:attrName>ppt_w</p:attrName>
                                        </p:attrNameLst>
                                      </p:cBhvr>
                                      <p:tavLst>
                                        <p:tav tm="0">
                                          <p:val>
                                            <p:fltVal val="0"/>
                                          </p:val>
                                        </p:tav>
                                        <p:tav tm="100000">
                                          <p:val>
                                            <p:strVal val="#ppt_w"/>
                                          </p:val>
                                        </p:tav>
                                      </p:tavLst>
                                    </p:anim>
                                    <p:anim calcmode="lin" valueType="num">
                                      <p:cBhvr>
                                        <p:cTn id="32" dur="500" fill="hold"/>
                                        <p:tgtEl>
                                          <p:spTgt spid="378892">
                                            <p:txEl>
                                              <p:pRg st="0" end="0"/>
                                            </p:txEl>
                                          </p:spTgt>
                                        </p:tgtEl>
                                        <p:attrNameLst>
                                          <p:attrName>ppt_h</p:attrName>
                                        </p:attrNameLst>
                                      </p:cBhvr>
                                      <p:tavLst>
                                        <p:tav tm="0">
                                          <p:val>
                                            <p:fltVal val="0"/>
                                          </p:val>
                                        </p:tav>
                                        <p:tav tm="100000">
                                          <p:val>
                                            <p:strVal val="#ppt_h"/>
                                          </p:val>
                                        </p:tav>
                                      </p:tavLst>
                                    </p:anim>
                                    <p:animEffect transition="in" filter="fade">
                                      <p:cBhvr>
                                        <p:cTn id="33" dur="500"/>
                                        <p:tgtEl>
                                          <p:spTgt spid="378892">
                                            <p:txEl>
                                              <p:pRg st="0" end="0"/>
                                            </p:txEl>
                                          </p:spTgt>
                                        </p:tgtEl>
                                      </p:cBhvr>
                                    </p:animEffect>
                                  </p:childTnLst>
                                </p:cTn>
                              </p:par>
                              <p:par>
                                <p:cTn id="34" presetID="53" presetClass="entr" presetSubtype="0" fill="hold" nodeType="withEffect">
                                  <p:stCondLst>
                                    <p:cond delay="0"/>
                                  </p:stCondLst>
                                  <p:childTnLst>
                                    <p:set>
                                      <p:cBhvr>
                                        <p:cTn id="35" dur="1" fill="hold">
                                          <p:stCondLst>
                                            <p:cond delay="0"/>
                                          </p:stCondLst>
                                        </p:cTn>
                                        <p:tgtEl>
                                          <p:spTgt spid="87042"/>
                                        </p:tgtEl>
                                        <p:attrNameLst>
                                          <p:attrName>style.visibility</p:attrName>
                                        </p:attrNameLst>
                                      </p:cBhvr>
                                      <p:to>
                                        <p:strVal val="visible"/>
                                      </p:to>
                                    </p:set>
                                    <p:anim calcmode="lin" valueType="num">
                                      <p:cBhvr>
                                        <p:cTn id="36" dur="500" fill="hold"/>
                                        <p:tgtEl>
                                          <p:spTgt spid="87042"/>
                                        </p:tgtEl>
                                        <p:attrNameLst>
                                          <p:attrName>ppt_w</p:attrName>
                                        </p:attrNameLst>
                                      </p:cBhvr>
                                      <p:tavLst>
                                        <p:tav tm="0">
                                          <p:val>
                                            <p:fltVal val="0"/>
                                          </p:val>
                                        </p:tav>
                                        <p:tav tm="100000">
                                          <p:val>
                                            <p:strVal val="#ppt_w"/>
                                          </p:val>
                                        </p:tav>
                                      </p:tavLst>
                                    </p:anim>
                                    <p:anim calcmode="lin" valueType="num">
                                      <p:cBhvr>
                                        <p:cTn id="37" dur="500" fill="hold"/>
                                        <p:tgtEl>
                                          <p:spTgt spid="87042"/>
                                        </p:tgtEl>
                                        <p:attrNameLst>
                                          <p:attrName>ppt_h</p:attrName>
                                        </p:attrNameLst>
                                      </p:cBhvr>
                                      <p:tavLst>
                                        <p:tav tm="0">
                                          <p:val>
                                            <p:fltVal val="0"/>
                                          </p:val>
                                        </p:tav>
                                        <p:tav tm="100000">
                                          <p:val>
                                            <p:strVal val="#ppt_h"/>
                                          </p:val>
                                        </p:tav>
                                      </p:tavLst>
                                    </p:anim>
                                    <p:animEffect transition="in" filter="fade">
                                      <p:cBhvr>
                                        <p:cTn id="38" dur="500"/>
                                        <p:tgtEl>
                                          <p:spTgt spid="870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8892" grpId="0" build="p"/>
      <p:bldP spid="18" grpId="0" animBg="1"/>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liennummernplatzhalter 6"/>
          <p:cNvSpPr>
            <a:spLocks noGrp="1"/>
          </p:cNvSpPr>
          <p:nvPr>
            <p:ph type="sldNum" sz="quarter" idx="12"/>
          </p:nvPr>
        </p:nvSpPr>
        <p:spPr/>
        <p:txBody>
          <a:bodyPr/>
          <a:lstStyle/>
          <a:p>
            <a:fld id="{13EBA283-81CD-428D-9703-4AE41BDC50AA}" type="slidenum">
              <a:rPr lang="de-DE" smtClean="0"/>
              <a:pPr/>
              <a:t>60</a:t>
            </a:fld>
            <a:endParaRPr lang="de-DE"/>
          </a:p>
        </p:txBody>
      </p:sp>
      <p:sp>
        <p:nvSpPr>
          <p:cNvPr id="4" name="Textplatzhalter 3"/>
          <p:cNvSpPr>
            <a:spLocks noGrp="1"/>
          </p:cNvSpPr>
          <p:nvPr>
            <p:ph type="body" idx="1"/>
          </p:nvPr>
        </p:nvSpPr>
        <p:spPr/>
        <p:txBody>
          <a:bodyPr/>
          <a:lstStyle/>
          <a:p>
            <a:r>
              <a:rPr lang="de-DE" b="1" dirty="0">
                <a:sym typeface="Wingdings" panose="05000000000000000000" pitchFamily="2" charset="2"/>
              </a:rPr>
              <a:t>eindeutige Vorhersage</a:t>
            </a:r>
            <a:r>
              <a:rPr lang="de-DE" dirty="0">
                <a:sym typeface="Wingdings" panose="05000000000000000000" pitchFamily="2" charset="2"/>
              </a:rPr>
              <a:t> möglich, </a:t>
            </a:r>
            <a:br>
              <a:rPr lang="de-DE" dirty="0">
                <a:sym typeface="Wingdings" panose="05000000000000000000" pitchFamily="2" charset="2"/>
              </a:rPr>
            </a:br>
            <a:r>
              <a:rPr lang="de-DE" dirty="0">
                <a:sym typeface="Wingdings" panose="05000000000000000000" pitchFamily="2" charset="2"/>
              </a:rPr>
              <a:t>ob bestimmte Prozesse erlaubt oder unmöglich sind</a:t>
            </a:r>
            <a:br>
              <a:rPr lang="de-DE" dirty="0">
                <a:sym typeface="Wingdings" panose="05000000000000000000" pitchFamily="2" charset="2"/>
              </a:rPr>
            </a:br>
            <a:r>
              <a:rPr lang="de-DE" dirty="0">
                <a:sym typeface="Wingdings" panose="05000000000000000000" pitchFamily="2" charset="2"/>
              </a:rPr>
              <a:t>(und sogar ihrer Wahrscheinlichkeiten)</a:t>
            </a:r>
            <a:endParaRPr lang="de-DE" dirty="0"/>
          </a:p>
          <a:p>
            <a:pPr>
              <a:buNone/>
            </a:pPr>
            <a:r>
              <a:rPr lang="de-DE" dirty="0">
                <a:sym typeface="Wingdings" pitchFamily="2" charset="2"/>
              </a:rPr>
              <a:t>aus</a:t>
            </a:r>
            <a:endParaRPr lang="de-DE" noProof="0" dirty="0"/>
          </a:p>
          <a:p>
            <a:pPr lvl="1"/>
            <a:r>
              <a:rPr lang="de-DE" sz="2400" dirty="0">
                <a:sym typeface="Wingdings" panose="05000000000000000000" pitchFamily="2" charset="2"/>
              </a:rPr>
              <a:t>Energie- und Impulserhaltung</a:t>
            </a:r>
            <a:endParaRPr lang="de-DE" sz="2400" b="1" noProof="0" dirty="0"/>
          </a:p>
          <a:p>
            <a:pPr lvl="1"/>
            <a:r>
              <a:rPr lang="de-DE" sz="2400" b="1" noProof="0" dirty="0"/>
              <a:t>Erhaltung aller drei Ladungen</a:t>
            </a:r>
          </a:p>
          <a:p>
            <a:pPr lvl="1"/>
            <a:r>
              <a:rPr lang="de-DE" sz="2400" noProof="0" dirty="0">
                <a:sym typeface="Wingdings" panose="05000000000000000000" pitchFamily="2" charset="2"/>
              </a:rPr>
              <a:t>Beachtung der Teilchen-“</a:t>
            </a:r>
            <a:r>
              <a:rPr lang="de-DE" sz="2400" noProof="0" dirty="0" err="1">
                <a:sym typeface="Wingdings" panose="05000000000000000000" pitchFamily="2" charset="2"/>
              </a:rPr>
              <a:t>Multipletts</a:t>
            </a:r>
            <a:r>
              <a:rPr lang="de-DE" sz="2400" noProof="0" dirty="0">
                <a:sym typeface="Wingdings" panose="05000000000000000000" pitchFamily="2" charset="2"/>
              </a:rPr>
              <a:t>“ (später)</a:t>
            </a:r>
            <a:endParaRPr lang="de-DE" sz="2400" noProof="0" dirty="0"/>
          </a:p>
          <a:p>
            <a:pPr marL="355600" lvl="1" indent="0">
              <a:buNone/>
            </a:pPr>
            <a:endParaRPr lang="de-DE" b="0" noProof="0" dirty="0">
              <a:ea typeface="Cambria Math" panose="02040503050406030204" pitchFamily="18" charset="0"/>
            </a:endParaRPr>
          </a:p>
          <a:p>
            <a:pPr lvl="2"/>
            <a:endParaRPr lang="de-DE" noProof="0" dirty="0"/>
          </a:p>
        </p:txBody>
      </p:sp>
      <p:sp>
        <p:nvSpPr>
          <p:cNvPr id="6" name="Datumsplatzhalter 5"/>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11474" y="548680"/>
            <a:ext cx="1368000" cy="1368000"/>
          </a:xfrm>
          <a:prstGeom prst="rect">
            <a:avLst/>
          </a:prstGeom>
        </p:spPr>
      </p:pic>
      <p:pic>
        <p:nvPicPr>
          <p:cNvPr id="14" name="Grafik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87824" y="548680"/>
            <a:ext cx="1368000" cy="1368000"/>
          </a:xfrm>
          <a:prstGeom prst="rect">
            <a:avLst/>
          </a:prstGeom>
        </p:spPr>
      </p:pic>
      <p:pic>
        <p:nvPicPr>
          <p:cNvPr id="15" name="Grafik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32040" y="548680"/>
            <a:ext cx="1368000" cy="1368000"/>
          </a:xfrm>
          <a:prstGeom prst="rect">
            <a:avLst/>
          </a:prstGeom>
        </p:spPr>
      </p:pic>
    </p:spTree>
    <p:extLst>
      <p:ext uri="{BB962C8B-B14F-4D97-AF65-F5344CB8AC3E}">
        <p14:creationId xmlns:p14="http://schemas.microsoft.com/office/powerpoint/2010/main" val="1886558743"/>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noProof="0" dirty="0"/>
              <a:t> Zusammenfassung: Ladungen</a:t>
            </a:r>
          </a:p>
        </p:txBody>
      </p:sp>
      <p:sp>
        <p:nvSpPr>
          <p:cNvPr id="7" name="Foliennummernplatzhalter 6"/>
          <p:cNvSpPr>
            <a:spLocks noGrp="1"/>
          </p:cNvSpPr>
          <p:nvPr>
            <p:ph type="sldNum" sz="quarter" idx="12"/>
          </p:nvPr>
        </p:nvSpPr>
        <p:spPr/>
        <p:txBody>
          <a:bodyPr/>
          <a:lstStyle/>
          <a:p>
            <a:fld id="{13EBA283-81CD-428D-9703-4AE41BDC50AA}" type="slidenum">
              <a:rPr lang="de-DE" smtClean="0"/>
              <a:pPr/>
              <a:t>61</a:t>
            </a:fld>
            <a:endParaRPr lang="de-DE"/>
          </a:p>
        </p:txBody>
      </p:sp>
      <p:sp>
        <p:nvSpPr>
          <p:cNvPr id="4" name="Textplatzhalter 3"/>
          <p:cNvSpPr>
            <a:spLocks noGrp="1"/>
          </p:cNvSpPr>
          <p:nvPr>
            <p:ph type="body" idx="1"/>
          </p:nvPr>
        </p:nvSpPr>
        <p:spPr/>
        <p:txBody>
          <a:bodyPr/>
          <a:lstStyle/>
          <a:p>
            <a:r>
              <a:rPr lang="de-DE" noProof="0" dirty="0"/>
              <a:t>Drei verschiedene Ladungen</a:t>
            </a:r>
          </a:p>
          <a:p>
            <a:pPr lvl="1"/>
            <a:r>
              <a:rPr lang="de-DE" noProof="0" dirty="0"/>
              <a:t>Elektrisch</a:t>
            </a:r>
          </a:p>
          <a:p>
            <a:pPr lvl="1"/>
            <a:r>
              <a:rPr lang="de-DE" noProof="0" dirty="0"/>
              <a:t>Schwach</a:t>
            </a:r>
          </a:p>
          <a:p>
            <a:pPr lvl="1"/>
            <a:r>
              <a:rPr lang="de-DE" noProof="0" dirty="0"/>
              <a:t>Stark</a:t>
            </a:r>
          </a:p>
          <a:p>
            <a:r>
              <a:rPr lang="de-DE" noProof="0" dirty="0"/>
              <a:t>Ladungen sind</a:t>
            </a:r>
          </a:p>
          <a:p>
            <a:pPr lvl="1"/>
            <a:r>
              <a:rPr lang="de-DE" noProof="0" dirty="0"/>
              <a:t>Additiv</a:t>
            </a:r>
          </a:p>
          <a:p>
            <a:pPr lvl="1"/>
            <a:r>
              <a:rPr lang="de-DE" noProof="0" dirty="0"/>
              <a:t>Erhalten</a:t>
            </a:r>
            <a:br>
              <a:rPr lang="de-DE" noProof="0" dirty="0"/>
            </a:br>
            <a:r>
              <a:rPr lang="de-DE" noProof="0" dirty="0"/>
              <a:t>→ Vorhersage von erlaubten Prozessen</a:t>
            </a:r>
          </a:p>
          <a:p>
            <a:pPr lvl="1"/>
            <a:r>
              <a:rPr lang="de-DE" noProof="0" dirty="0"/>
              <a:t>Gequantelt</a:t>
            </a:r>
          </a:p>
          <a:p>
            <a:r>
              <a:rPr lang="de-DE" dirty="0"/>
              <a:t>Antimaterie: Alle Ladungen entgegengesetzt</a:t>
            </a:r>
          </a:p>
          <a:p>
            <a:pPr lvl="1"/>
            <a:endParaRPr lang="de-DE" noProof="0" dirty="0"/>
          </a:p>
          <a:p>
            <a:pPr marL="0" indent="0">
              <a:buNone/>
            </a:pPr>
            <a:endParaRPr lang="de-DE" noProof="0" dirty="0"/>
          </a:p>
        </p:txBody>
      </p:sp>
      <p:sp>
        <p:nvSpPr>
          <p:cNvPr id="5" name="Datumsplatzhalter 4"/>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1024114319"/>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Übung: Botenteilchen</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62</a:t>
            </a:fld>
            <a:endParaRPr lang="de-DE"/>
          </a:p>
        </p:txBody>
      </p:sp>
      <p:sp>
        <p:nvSpPr>
          <p:cNvPr id="4" name="Textplatzhalter 3"/>
          <p:cNvSpPr>
            <a:spLocks noGrp="1"/>
          </p:cNvSpPr>
          <p:nvPr>
            <p:ph type="body" idx="1"/>
          </p:nvPr>
        </p:nvSpPr>
        <p:spPr/>
        <p:txBody>
          <a:bodyPr/>
          <a:lstStyle/>
          <a:p>
            <a:r>
              <a:rPr lang="de-DE" dirty="0" smtClean="0"/>
              <a:t>Ziel: Lösen der Aufgaben 1-3</a:t>
            </a:r>
            <a:endParaRPr lang="de-DE" dirty="0"/>
          </a:p>
        </p:txBody>
      </p:sp>
      <p:sp>
        <p:nvSpPr>
          <p:cNvPr id="5" name="Datumsplatzhalter 4"/>
          <p:cNvSpPr>
            <a:spLocks noGrp="1"/>
          </p:cNvSpPr>
          <p:nvPr>
            <p:ph type="dt" sz="half" idx="2"/>
          </p:nvPr>
        </p:nvSpPr>
        <p:spPr/>
        <p:txBody>
          <a:bodyPr/>
          <a:lstStyle/>
          <a:p>
            <a:r>
              <a:rPr lang="de-DE" smtClean="0"/>
              <a:t>29.11.2017</a:t>
            </a:r>
            <a:endParaRPr lang="de-DE"/>
          </a:p>
        </p:txBody>
      </p:sp>
      <p:sp>
        <p:nvSpPr>
          <p:cNvPr id="6" name="Fußzeilenplatzhalter 5"/>
          <p:cNvSpPr>
            <a:spLocks noGrp="1"/>
          </p:cNvSpPr>
          <p:nvPr>
            <p:ph type="ftr" sz="quarter" idx="3"/>
          </p:nvPr>
        </p:nvSpPr>
        <p:spPr/>
        <p:txBody>
          <a:bodyPr/>
          <a:lstStyle/>
          <a:p>
            <a:r>
              <a:rPr lang="de-DE" smtClean="0"/>
              <a:t>Forschung trifft Schule - Lehrerfortbildung Teilchenphysik - Meißen</a:t>
            </a:r>
            <a:endParaRPr lang="de-DE" dirty="0"/>
          </a:p>
        </p:txBody>
      </p:sp>
    </p:spTree>
    <p:extLst>
      <p:ext uri="{BB962C8B-B14F-4D97-AF65-F5344CB8AC3E}">
        <p14:creationId xmlns:p14="http://schemas.microsoft.com/office/powerpoint/2010/main" val="70561220"/>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8064896" cy="1325563"/>
          </a:xfrm>
        </p:spPr>
        <p:txBody>
          <a:bodyPr/>
          <a:lstStyle/>
          <a:p>
            <a:r>
              <a:rPr lang="de-DE" noProof="0" dirty="0"/>
              <a:t>Die drei Basiskonzepte des Standardmodells</a:t>
            </a:r>
          </a:p>
        </p:txBody>
      </p:sp>
      <p:sp>
        <p:nvSpPr>
          <p:cNvPr id="7" name="Foliennummernplatzhalter 6"/>
          <p:cNvSpPr>
            <a:spLocks noGrp="1"/>
          </p:cNvSpPr>
          <p:nvPr>
            <p:ph type="sldNum" sz="quarter" idx="12"/>
          </p:nvPr>
        </p:nvSpPr>
        <p:spPr>
          <a:prstGeom prst="rect">
            <a:avLst/>
          </a:prstGeom>
        </p:spPr>
        <p:txBody>
          <a:bodyPr/>
          <a:lstStyle/>
          <a:p>
            <a:fld id="{13EBA283-81CD-428D-9703-4AE41BDC50AA}" type="slidenum">
              <a:rPr lang="de-DE" smtClean="0"/>
              <a:pPr/>
              <a:t>63</a:t>
            </a:fld>
            <a:endParaRPr lang="de-DE"/>
          </a:p>
        </p:txBody>
      </p:sp>
      <p:sp>
        <p:nvSpPr>
          <p:cNvPr id="6" name="Datumsplatzhalter 5"/>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sp>
        <p:nvSpPr>
          <p:cNvPr id="4" name="Rechteck 3">
            <a:extLst>
              <a:ext uri="{FF2B5EF4-FFF2-40B4-BE49-F238E27FC236}">
                <a16:creationId xmlns:a16="http://schemas.microsoft.com/office/drawing/2014/main" xmlns=""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xmlns=""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xmlns=""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xmlns=""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xmlns=""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xmlns=""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xmlns=""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xmlns=""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xmlns=""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xmlns=""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xmlns=""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xmlns=""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xmlns=""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xmlns=""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xmlns=""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09726" y="4460082"/>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416880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p:cNvPicPr>
            <a:picLocks noChangeAspect="1"/>
          </p:cNvPicPr>
          <p:nvPr/>
        </p:nvPicPr>
        <p:blipFill rotWithShape="1">
          <a:blip r:embed="rId2">
            <a:extLst>
              <a:ext uri="{28A0092B-C50C-407E-A947-70E740481C1C}">
                <a14:useLocalDpi xmlns:a14="http://schemas.microsoft.com/office/drawing/2010/main" val="0"/>
              </a:ext>
            </a:extLst>
          </a:blip>
          <a:srcRect l="11234" b="16881"/>
          <a:stretch/>
        </p:blipFill>
        <p:spPr>
          <a:xfrm rot="20072566">
            <a:off x="5069554" y="3474928"/>
            <a:ext cx="3982696" cy="3152462"/>
          </a:xfrm>
          <a:prstGeom prst="rect">
            <a:avLst/>
          </a:prstGeom>
        </p:spPr>
      </p:pic>
      <mc:AlternateContent xmlns:mc="http://schemas.openxmlformats.org/markup-compatibility/2006" xmlns:a14="http://schemas.microsoft.com/office/drawing/2010/main">
        <mc:Choice Requires="a14">
          <p:sp>
            <p:nvSpPr>
              <p:cNvPr id="15" name="Rechteck 14"/>
              <p:cNvSpPr/>
              <p:nvPr/>
            </p:nvSpPr>
            <p:spPr>
              <a:xfrm>
                <a:off x="7308304" y="5849671"/>
                <a:ext cx="1624484" cy="462947"/>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sSup>
                          <m:sSupPr>
                            <m:ctrlPr>
                              <a:rPr lang="de-DE" sz="2000" b="0" i="1" smtClean="0">
                                <a:solidFill>
                                  <a:srgbClr val="013476"/>
                                </a:solidFill>
                                <a:latin typeface="Cambria Math" panose="02040503050406030204" pitchFamily="18" charset="0"/>
                              </a:rPr>
                            </m:ctrlPr>
                          </m:sSupPr>
                          <m:e>
                            <m:r>
                              <a:rPr lang="de-DE" sz="2000" i="1">
                                <a:solidFill>
                                  <a:srgbClr val="013476"/>
                                </a:solidFill>
                                <a:latin typeface="Cambria Math" panose="02040503050406030204" pitchFamily="18" charset="0"/>
                              </a:rPr>
                              <m:t>𝑝</m:t>
                            </m:r>
                          </m:e>
                          <m:sup>
                            <m:r>
                              <a:rPr lang="de-DE" sz="2000" b="0" i="1" smtClean="0">
                                <a:solidFill>
                                  <a:srgbClr val="013476"/>
                                </a:solidFill>
                                <a:latin typeface="Cambria Math" panose="02040503050406030204" pitchFamily="18" charset="0"/>
                              </a:rPr>
                              <m:t>′</m:t>
                            </m:r>
                          </m:sup>
                        </m:sSup>
                      </m:e>
                    </m:acc>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r>
                          <a:rPr lang="de-DE" sz="2000" b="0" i="1" smtClean="0">
                            <a:solidFill>
                              <a:srgbClr val="013476"/>
                            </a:solidFill>
                            <a:latin typeface="Cambria Math" panose="02040503050406030204" pitchFamily="18" charset="0"/>
                          </a:rPr>
                          <m:t>′</m:t>
                        </m:r>
                      </m:e>
                    </m:acc>
                  </m:oMath>
                </a14:m>
                <a:endParaRPr lang="de-DE" sz="2000" dirty="0"/>
              </a:p>
            </p:txBody>
          </p:sp>
        </mc:Choice>
        <mc:Fallback xmlns="">
          <p:sp>
            <p:nvSpPr>
              <p:cNvPr id="15" name="Rechteck 14"/>
              <p:cNvSpPr>
                <a:spLocks noRot="1" noChangeAspect="1" noMove="1" noResize="1" noEditPoints="1" noAdjustHandles="1" noChangeArrowheads="1" noChangeShapeType="1" noTextEdit="1"/>
              </p:cNvSpPr>
              <p:nvPr/>
            </p:nvSpPr>
            <p:spPr>
              <a:xfrm>
                <a:off x="7308304" y="5849671"/>
                <a:ext cx="1624484" cy="462947"/>
              </a:xfrm>
              <a:prstGeom prst="rect">
                <a:avLst/>
              </a:prstGeom>
              <a:blipFill>
                <a:blip r:embed="rId3"/>
                <a:stretch>
                  <a:fillRect l="-4135" b="-22368"/>
                </a:stretch>
              </a:blipFill>
            </p:spPr>
            <p:txBody>
              <a:bodyPr/>
              <a:lstStyle/>
              <a:p>
                <a:r>
                  <a:rPr lang="de-DE">
                    <a:noFill/>
                  </a:rPr>
                  <a:t> </a:t>
                </a:r>
              </a:p>
            </p:txBody>
          </p:sp>
        </mc:Fallback>
      </mc:AlternateContent>
      <p:sp>
        <p:nvSpPr>
          <p:cNvPr id="2" name="Titel 1"/>
          <p:cNvSpPr>
            <a:spLocks noGrp="1"/>
          </p:cNvSpPr>
          <p:nvPr>
            <p:ph type="title"/>
          </p:nvPr>
        </p:nvSpPr>
        <p:spPr/>
        <p:txBody>
          <a:bodyPr/>
          <a:lstStyle/>
          <a:p>
            <a:r>
              <a:rPr lang="de-DE" dirty="0">
                <a:sym typeface="Wingdings" panose="05000000000000000000" pitchFamily="2" charset="2"/>
              </a:rPr>
              <a:t>Darstellung durch</a:t>
            </a:r>
            <a:r>
              <a:rPr lang="de-DE" noProof="0" dirty="0">
                <a:sym typeface="Wingdings" panose="05000000000000000000" pitchFamily="2" charset="2"/>
              </a:rPr>
              <a:t> Botenteilchen</a:t>
            </a:r>
            <a:endParaRPr lang="de-DE" noProof="0" dirty="0"/>
          </a:p>
        </p:txBody>
      </p:sp>
      <p:sp>
        <p:nvSpPr>
          <p:cNvPr id="10" name="Foliennummernplatzhalter 9"/>
          <p:cNvSpPr>
            <a:spLocks noGrp="1"/>
          </p:cNvSpPr>
          <p:nvPr>
            <p:ph type="sldNum" sz="quarter" idx="12"/>
          </p:nvPr>
        </p:nvSpPr>
        <p:spPr/>
        <p:txBody>
          <a:bodyPr/>
          <a:lstStyle/>
          <a:p>
            <a:fld id="{13EBA283-81CD-428D-9703-4AE41BDC50AA}" type="slidenum">
              <a:rPr lang="de-DE" smtClean="0"/>
              <a:pPr/>
              <a:t>64</a:t>
            </a:fld>
            <a:endParaRPr lang="de-DE"/>
          </a:p>
        </p:txBody>
      </p:sp>
      <p:sp>
        <p:nvSpPr>
          <p:cNvPr id="4" name="Textplatzhalter 3"/>
          <p:cNvSpPr>
            <a:spLocks noGrp="1"/>
          </p:cNvSpPr>
          <p:nvPr>
            <p:ph type="body" idx="1"/>
          </p:nvPr>
        </p:nvSpPr>
        <p:spPr/>
        <p:txBody>
          <a:bodyPr/>
          <a:lstStyle/>
          <a:p>
            <a:r>
              <a:rPr lang="de-DE" noProof="0" dirty="0"/>
              <a:t>Wechselwirkungen werden von Botenteilchen übermittelt</a:t>
            </a:r>
          </a:p>
          <a:p>
            <a:endParaRPr lang="de-DE" b="1" noProof="0" dirty="0">
              <a:solidFill>
                <a:srgbClr val="013476"/>
              </a:solidFill>
            </a:endParaRPr>
          </a:p>
          <a:p>
            <a:r>
              <a:rPr lang="de-DE" noProof="0" dirty="0"/>
              <a:t>Bekannt ist:</a:t>
            </a:r>
            <a:endParaRPr lang="de-DE" noProof="0" dirty="0">
              <a:solidFill>
                <a:srgbClr val="013476"/>
              </a:solidFill>
            </a:endParaRPr>
          </a:p>
          <a:p>
            <a:pPr lvl="1"/>
            <a:r>
              <a:rPr lang="de-DE" noProof="0" dirty="0">
                <a:solidFill>
                  <a:srgbClr val="013476"/>
                </a:solidFill>
              </a:rPr>
              <a:t>Energie, Impuls, Ladungen </a:t>
            </a:r>
            <a:r>
              <a:rPr lang="de-DE" b="1" noProof="0" dirty="0">
                <a:solidFill>
                  <a:srgbClr val="013476"/>
                </a:solidFill>
              </a:rPr>
              <a:t>vorher </a:t>
            </a:r>
          </a:p>
          <a:p>
            <a:pPr lvl="1"/>
            <a:r>
              <a:rPr lang="de-DE" noProof="0" dirty="0">
                <a:solidFill>
                  <a:srgbClr val="013476"/>
                </a:solidFill>
              </a:rPr>
              <a:t>Energie, Impuls, Ladungen </a:t>
            </a:r>
            <a:r>
              <a:rPr lang="de-DE" b="1" noProof="0" dirty="0">
                <a:solidFill>
                  <a:srgbClr val="013476"/>
                </a:solidFill>
              </a:rPr>
              <a:t>nachher </a:t>
            </a:r>
          </a:p>
          <a:p>
            <a:pPr lvl="1"/>
            <a:r>
              <a:rPr lang="de-DE" noProof="0" dirty="0">
                <a:solidFill>
                  <a:srgbClr val="013476"/>
                </a:solidFill>
              </a:rPr>
              <a:t>Differenzen werden </a:t>
            </a:r>
            <a:br>
              <a:rPr lang="de-DE" noProof="0" dirty="0">
                <a:solidFill>
                  <a:srgbClr val="013476"/>
                </a:solidFill>
              </a:rPr>
            </a:br>
            <a:r>
              <a:rPr lang="de-DE" noProof="0" dirty="0">
                <a:solidFill>
                  <a:srgbClr val="013476"/>
                </a:solidFill>
              </a:rPr>
              <a:t>durch Botenteilchen übertragen</a:t>
            </a:r>
            <a:endParaRPr lang="de-DE" noProof="0" dirty="0"/>
          </a:p>
          <a:p>
            <a:r>
              <a:rPr lang="de-DE" noProof="0" dirty="0">
                <a:solidFill>
                  <a:srgbClr val="013476"/>
                </a:solidFill>
              </a:rPr>
              <a:t> Feynman Diagramme</a:t>
            </a:r>
          </a:p>
          <a:p>
            <a:pPr marL="0" indent="0">
              <a:buNone/>
            </a:pPr>
            <a:endParaRPr lang="de-DE" b="1" noProof="0" dirty="0">
              <a:solidFill>
                <a:srgbClr val="013476"/>
              </a:solidFill>
            </a:endParaRPr>
          </a:p>
          <a:p>
            <a:pPr lvl="3"/>
            <a:endParaRPr lang="de-DE" b="1" noProof="0" dirty="0"/>
          </a:p>
          <a:p>
            <a:pPr lvl="1"/>
            <a:endParaRPr lang="de-DE" noProof="0" dirty="0"/>
          </a:p>
        </p:txBody>
      </p:sp>
      <p:sp>
        <p:nvSpPr>
          <p:cNvPr id="6" name="Datumsplatzhalter 5"/>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mc:AlternateContent xmlns:mc="http://schemas.openxmlformats.org/markup-compatibility/2006" xmlns:a14="http://schemas.microsoft.com/office/drawing/2010/main">
        <mc:Choice Requires="a14">
          <p:sp>
            <p:nvSpPr>
              <p:cNvPr id="16" name="Rechteck 15"/>
              <p:cNvSpPr/>
              <p:nvPr/>
            </p:nvSpPr>
            <p:spPr>
              <a:xfrm>
                <a:off x="5364088" y="5948718"/>
                <a:ext cx="1287597" cy="439479"/>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acc>
                      <m:accPr>
                        <m:chr m:val="⃗"/>
                        <m:ctrlPr>
                          <a:rPr lang="de-DE" sz="2000" b="0" i="1" smtClean="0">
                            <a:solidFill>
                              <a:srgbClr val="013476"/>
                            </a:solidFill>
                            <a:latin typeface="Cambria Math" panose="02040503050406030204" pitchFamily="18" charset="0"/>
                          </a:rPr>
                        </m:ctrlPr>
                      </m:accPr>
                      <m:e>
                        <m:r>
                          <a:rPr lang="de-DE" sz="2000" b="0" i="1" smtClean="0">
                            <a:solidFill>
                              <a:srgbClr val="013476"/>
                            </a:solidFill>
                            <a:latin typeface="Cambria Math" panose="02040503050406030204" pitchFamily="18" charset="0"/>
                          </a:rPr>
                          <m:t>𝐶</m:t>
                        </m:r>
                      </m:e>
                    </m:acc>
                  </m:oMath>
                </a14:m>
                <a:endParaRPr lang="de-DE" sz="2000" dirty="0"/>
              </a:p>
            </p:txBody>
          </p:sp>
        </mc:Choice>
        <mc:Fallback xmlns="">
          <p:sp>
            <p:nvSpPr>
              <p:cNvPr id="16" name="Rechteck 15"/>
              <p:cNvSpPr>
                <a:spLocks noRot="1" noChangeAspect="1" noMove="1" noResize="1" noEditPoints="1" noAdjustHandles="1" noChangeArrowheads="1" noChangeShapeType="1" noTextEdit="1"/>
              </p:cNvSpPr>
              <p:nvPr/>
            </p:nvSpPr>
            <p:spPr>
              <a:xfrm>
                <a:off x="5364088" y="5948718"/>
                <a:ext cx="1287597" cy="439479"/>
              </a:xfrm>
              <a:prstGeom prst="rect">
                <a:avLst/>
              </a:prstGeom>
              <a:blipFill>
                <a:blip r:embed="rId4"/>
                <a:stretch>
                  <a:fillRect l="-5213" t="-18056" r="-25118" b="-2361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7" name="Rechteck 16"/>
              <p:cNvSpPr/>
              <p:nvPr/>
            </p:nvSpPr>
            <p:spPr>
              <a:xfrm>
                <a:off x="6862413" y="2989521"/>
                <a:ext cx="2270076" cy="439479"/>
              </a:xfrm>
              <a:prstGeom prst="rect">
                <a:avLst/>
              </a:prstGeom>
            </p:spPr>
            <p:txBody>
              <a:bodyPr wrap="square">
                <a:spAutoFit/>
              </a:bodyPr>
              <a:lstStyle/>
              <a:p>
                <a:r>
                  <a:rPr lang="de-DE" sz="2000" dirty="0">
                    <a:solidFill>
                      <a:srgbClr val="013476"/>
                    </a:solidFill>
                    <a:latin typeface="Symbol" panose="05050102010706020507" pitchFamily="18" charset="2"/>
                    <a:cs typeface="Arial" panose="020B0604020202020204" pitchFamily="34" charset="0"/>
                  </a:rPr>
                  <a:t>D</a:t>
                </a:r>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 </a:t>
                </a:r>
                <a14:m>
                  <m:oMath xmlns:m="http://schemas.openxmlformats.org/officeDocument/2006/math">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i="1">
                        <a:solidFill>
                          <a:srgbClr val="013476"/>
                        </a:solidFill>
                        <a:latin typeface="Cambria Math" panose="02040503050406030204" pitchFamily="18" charset="0"/>
                      </a:rPr>
                      <m:t>𝑍</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b="0" i="1" smtClean="0">
                        <a:solidFill>
                          <a:srgbClr val="013476"/>
                        </a:solidFill>
                        <a:latin typeface="Cambria Math" panose="02040503050406030204" pitchFamily="18" charset="0"/>
                        <a:ea typeface="Cambria Math" panose="02040503050406030204" pitchFamily="18" charset="0"/>
                      </a:rPr>
                      <m:t>𝐼</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e>
                    </m:acc>
                  </m:oMath>
                </a14:m>
                <a:endParaRPr lang="de-DE" sz="2000" dirty="0"/>
              </a:p>
            </p:txBody>
          </p:sp>
        </mc:Choice>
        <mc:Fallback xmlns="">
          <p:sp>
            <p:nvSpPr>
              <p:cNvPr id="17" name="Rechteck 16"/>
              <p:cNvSpPr>
                <a:spLocks noRot="1" noChangeAspect="1" noMove="1" noResize="1" noEditPoints="1" noAdjustHandles="1" noChangeArrowheads="1" noChangeShapeType="1" noTextEdit="1"/>
              </p:cNvSpPr>
              <p:nvPr/>
            </p:nvSpPr>
            <p:spPr>
              <a:xfrm>
                <a:off x="6862413" y="2989521"/>
                <a:ext cx="2270076" cy="439479"/>
              </a:xfrm>
              <a:prstGeom prst="rect">
                <a:avLst/>
              </a:prstGeom>
              <a:blipFill>
                <a:blip r:embed="rId5"/>
                <a:stretch>
                  <a:fillRect l="-2957" t="-17808" r="-7258" b="-21918"/>
                </a:stretch>
              </a:blipFill>
            </p:spPr>
            <p:txBody>
              <a:bodyPr/>
              <a:lstStyle/>
              <a:p>
                <a:r>
                  <a:rPr lang="de-DE">
                    <a:noFill/>
                  </a:rPr>
                  <a:t> </a:t>
                </a:r>
              </a:p>
            </p:txBody>
          </p:sp>
        </mc:Fallback>
      </mc:AlternateContent>
    </p:spTree>
    <p:extLst>
      <p:ext uri="{BB962C8B-B14F-4D97-AF65-F5344CB8AC3E}">
        <p14:creationId xmlns:p14="http://schemas.microsoft.com/office/powerpoint/2010/main" val="1192073717"/>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Feynman - Diagramme</a:t>
            </a:r>
          </a:p>
        </p:txBody>
      </p:sp>
      <p:sp>
        <p:nvSpPr>
          <p:cNvPr id="10" name="Foliennummernplatzhalter 9"/>
          <p:cNvSpPr>
            <a:spLocks noGrp="1"/>
          </p:cNvSpPr>
          <p:nvPr>
            <p:ph type="sldNum" sz="quarter" idx="12"/>
          </p:nvPr>
        </p:nvSpPr>
        <p:spPr/>
        <p:txBody>
          <a:bodyPr/>
          <a:lstStyle/>
          <a:p>
            <a:fld id="{13EBA283-81CD-428D-9703-4AE41BDC50AA}" type="slidenum">
              <a:rPr lang="de-DE" smtClean="0"/>
              <a:pPr/>
              <a:t>65</a:t>
            </a:fld>
            <a:endParaRPr lang="de-DE"/>
          </a:p>
        </p:txBody>
      </p:sp>
      <p:sp>
        <p:nvSpPr>
          <p:cNvPr id="3" name="Textplatzhalter 2"/>
          <p:cNvSpPr>
            <a:spLocks noGrp="1"/>
          </p:cNvSpPr>
          <p:nvPr>
            <p:ph type="body" idx="1"/>
          </p:nvPr>
        </p:nvSpPr>
        <p:spPr/>
        <p:txBody>
          <a:bodyPr/>
          <a:lstStyle/>
          <a:p>
            <a:r>
              <a:rPr lang="de-DE" noProof="0" dirty="0"/>
              <a:t>„Zeit - Ort“ Diagramm</a:t>
            </a:r>
          </a:p>
          <a:p>
            <a:pPr lvl="1"/>
            <a:r>
              <a:rPr lang="de-DE" noProof="0" dirty="0"/>
              <a:t>Wo passiert etwas</a:t>
            </a:r>
          </a:p>
          <a:p>
            <a:pPr lvl="1"/>
            <a:r>
              <a:rPr lang="de-DE" noProof="0" dirty="0"/>
              <a:t>Wann passiert etwas</a:t>
            </a:r>
          </a:p>
          <a:p>
            <a:pPr lvl="1"/>
            <a:endParaRPr lang="de-DE" noProof="0" dirty="0"/>
          </a:p>
          <a:p>
            <a:pPr marL="0" indent="0">
              <a:buNone/>
            </a:pPr>
            <a:endParaRPr lang="de-DE" noProof="0" dirty="0"/>
          </a:p>
          <a:p>
            <a:r>
              <a:rPr lang="de-DE" noProof="0" dirty="0"/>
              <a:t>Bausteine:</a:t>
            </a:r>
          </a:p>
          <a:p>
            <a:pPr lvl="1"/>
            <a:r>
              <a:rPr lang="de-DE" noProof="0" dirty="0"/>
              <a:t>Materie Teilchen</a:t>
            </a:r>
          </a:p>
          <a:p>
            <a:pPr lvl="1"/>
            <a:r>
              <a:rPr lang="de-DE" noProof="0" dirty="0"/>
              <a:t>Materie Antiteilchen</a:t>
            </a:r>
          </a:p>
          <a:p>
            <a:pPr lvl="1"/>
            <a:r>
              <a:rPr lang="de-DE" noProof="0" dirty="0"/>
              <a:t>Botenteilchen</a:t>
            </a:r>
          </a:p>
        </p:txBody>
      </p:sp>
      <p:sp>
        <p:nvSpPr>
          <p:cNvPr id="8" name="Datumsplatzhalter 7"/>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27984" y="1958292"/>
            <a:ext cx="3221446" cy="2080958"/>
          </a:xfrm>
          <a:prstGeom prst="rect">
            <a:avLst/>
          </a:prstGeom>
        </p:spPr>
      </p:pic>
      <p:pic>
        <p:nvPicPr>
          <p:cNvPr id="5" name="Grafik 4"/>
          <p:cNvPicPr>
            <a:picLocks noChangeAspect="1"/>
          </p:cNvPicPr>
          <p:nvPr/>
        </p:nvPicPr>
        <p:blipFill rotWithShape="1">
          <a:blip r:embed="rId4">
            <a:extLst>
              <a:ext uri="{28A0092B-C50C-407E-A947-70E740481C1C}">
                <a14:useLocalDpi xmlns:a14="http://schemas.microsoft.com/office/drawing/2010/main" val="0"/>
              </a:ext>
            </a:extLst>
          </a:blip>
          <a:srcRect l="3793" t="6415" r="2231" b="4636"/>
          <a:stretch/>
        </p:blipFill>
        <p:spPr>
          <a:xfrm>
            <a:off x="4031940" y="4289460"/>
            <a:ext cx="3096345" cy="1728193"/>
          </a:xfrm>
          <a:prstGeom prst="rect">
            <a:avLst/>
          </a:prstGeom>
        </p:spPr>
      </p:pic>
    </p:spTree>
    <p:extLst>
      <p:ext uri="{BB962C8B-B14F-4D97-AF65-F5344CB8AC3E}">
        <p14:creationId xmlns:p14="http://schemas.microsoft.com/office/powerpoint/2010/main" val="1082700137"/>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Feynman - Diagramme</a:t>
            </a:r>
          </a:p>
        </p:txBody>
      </p:sp>
      <p:sp>
        <p:nvSpPr>
          <p:cNvPr id="10" name="Foliennummernplatzhalter 9"/>
          <p:cNvSpPr>
            <a:spLocks noGrp="1"/>
          </p:cNvSpPr>
          <p:nvPr>
            <p:ph type="sldNum" sz="quarter" idx="12"/>
          </p:nvPr>
        </p:nvSpPr>
        <p:spPr/>
        <p:txBody>
          <a:bodyPr/>
          <a:lstStyle/>
          <a:p>
            <a:fld id="{13EBA283-81CD-428D-9703-4AE41BDC50AA}" type="slidenum">
              <a:rPr lang="de-DE" smtClean="0"/>
              <a:pPr/>
              <a:t>66</a:t>
            </a:fld>
            <a:endParaRPr lang="de-DE"/>
          </a:p>
        </p:txBody>
      </p:sp>
      <p:sp>
        <p:nvSpPr>
          <p:cNvPr id="6" name="Datumsplatzhalter 5"/>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grpSp>
        <p:nvGrpSpPr>
          <p:cNvPr id="21" name="Gruppieren 20"/>
          <p:cNvGrpSpPr/>
          <p:nvPr/>
        </p:nvGrpSpPr>
        <p:grpSpPr>
          <a:xfrm>
            <a:off x="4744083" y="3459509"/>
            <a:ext cx="4121961" cy="2849811"/>
            <a:chOff x="2034215" y="2019349"/>
            <a:chExt cx="5797914" cy="4105603"/>
          </a:xfrm>
        </p:grpSpPr>
        <p:pic>
          <p:nvPicPr>
            <p:cNvPr id="14" name="Grafik 13"/>
            <p:cNvPicPr>
              <a:picLocks noChangeAspect="1"/>
            </p:cNvPicPr>
            <p:nvPr/>
          </p:nvPicPr>
          <p:blipFill rotWithShape="1">
            <a:blip r:embed="rId2">
              <a:extLst>
                <a:ext uri="{28A0092B-C50C-407E-A947-70E740481C1C}">
                  <a14:useLocalDpi xmlns:a14="http://schemas.microsoft.com/office/drawing/2010/main" val="0"/>
                </a:ext>
              </a:extLst>
            </a:blip>
            <a:srcRect l="11234" b="16881"/>
            <a:stretch/>
          </p:blipFill>
          <p:spPr>
            <a:xfrm rot="20072566">
              <a:off x="2967943" y="2470475"/>
              <a:ext cx="3982696" cy="3152462"/>
            </a:xfrm>
            <a:prstGeom prst="rect">
              <a:avLst/>
            </a:prstGeom>
          </p:spPr>
        </p:pic>
        <p:cxnSp>
          <p:nvCxnSpPr>
            <p:cNvPr id="8" name="Gerade Verbindung mit Pfeil 7"/>
            <p:cNvCxnSpPr/>
            <p:nvPr/>
          </p:nvCxnSpPr>
          <p:spPr>
            <a:xfrm>
              <a:off x="2431529" y="5589240"/>
              <a:ext cx="5400600" cy="0"/>
            </a:xfrm>
            <a:prstGeom prst="straightConnector1">
              <a:avLst/>
            </a:prstGeom>
            <a:ln w="254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9" name="Textfeld 8"/>
            <p:cNvSpPr txBox="1"/>
            <p:nvPr/>
          </p:nvSpPr>
          <p:spPr>
            <a:xfrm>
              <a:off x="7576931" y="5700220"/>
              <a:ext cx="255198" cy="424732"/>
            </a:xfrm>
            <a:prstGeom prst="rect">
              <a:avLst/>
            </a:prstGeom>
            <a:noFill/>
          </p:spPr>
          <p:txBody>
            <a:bodyPr wrap="none" rtlCol="0">
              <a:spAutoFit/>
            </a:bodyPr>
            <a:lstStyle/>
            <a:p>
              <a:pPr>
                <a:lnSpc>
                  <a:spcPct val="90000"/>
                </a:lnSpc>
                <a:spcBef>
                  <a:spcPts val="1000"/>
                </a:spcBef>
                <a:buClr>
                  <a:srgbClr val="CCCC00"/>
                </a:buClr>
                <a:buSzPct val="90000"/>
              </a:pPr>
              <a:r>
                <a:rPr lang="de-DE" sz="2400">
                  <a:latin typeface="Arial Narrow" panose="020B0606020202030204" pitchFamily="34" charset="0"/>
                </a:rPr>
                <a:t>t</a:t>
              </a:r>
            </a:p>
          </p:txBody>
        </p:sp>
        <p:cxnSp>
          <p:nvCxnSpPr>
            <p:cNvPr id="18" name="Gerade Verbindung mit Pfeil 17"/>
            <p:cNvCxnSpPr/>
            <p:nvPr/>
          </p:nvCxnSpPr>
          <p:spPr>
            <a:xfrm flipV="1">
              <a:off x="2431529" y="2112146"/>
              <a:ext cx="0" cy="3477094"/>
            </a:xfrm>
            <a:prstGeom prst="straightConnector1">
              <a:avLst/>
            </a:prstGeom>
            <a:ln w="254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p:cNvSpPr txBox="1"/>
            <p:nvPr/>
          </p:nvSpPr>
          <p:spPr>
            <a:xfrm>
              <a:off x="2034215" y="2019349"/>
              <a:ext cx="311304" cy="424732"/>
            </a:xfrm>
            <a:prstGeom prst="rect">
              <a:avLst/>
            </a:prstGeom>
            <a:noFill/>
          </p:spPr>
          <p:txBody>
            <a:bodyPr wrap="none" rtlCol="0">
              <a:spAutoFit/>
            </a:bodyPr>
            <a:lstStyle/>
            <a:p>
              <a:pPr>
                <a:lnSpc>
                  <a:spcPct val="90000"/>
                </a:lnSpc>
                <a:spcBef>
                  <a:spcPts val="1000"/>
                </a:spcBef>
                <a:buClr>
                  <a:srgbClr val="CCCC00"/>
                </a:buClr>
                <a:buSzPct val="90000"/>
              </a:pPr>
              <a:r>
                <a:rPr lang="de-DE" sz="2400">
                  <a:latin typeface="Arial Narrow" panose="020B0606020202030204" pitchFamily="34" charset="0"/>
                </a:rPr>
                <a:t>x</a:t>
              </a:r>
            </a:p>
          </p:txBody>
        </p:sp>
      </p:grpSp>
      <p:sp>
        <p:nvSpPr>
          <p:cNvPr id="22" name="Textplatzhalter 3"/>
          <p:cNvSpPr>
            <a:spLocks noGrp="1"/>
          </p:cNvSpPr>
          <p:nvPr>
            <p:ph type="body" idx="1"/>
          </p:nvPr>
        </p:nvSpPr>
        <p:spPr>
          <a:xfrm>
            <a:off x="971600" y="2060848"/>
            <a:ext cx="7538988" cy="3956805"/>
          </a:xfrm>
        </p:spPr>
        <p:txBody>
          <a:bodyPr/>
          <a:lstStyle/>
          <a:p>
            <a:r>
              <a:rPr lang="de-DE" noProof="0" dirty="0"/>
              <a:t>Begriffsklärung:</a:t>
            </a:r>
          </a:p>
          <a:p>
            <a:pPr lvl="1"/>
            <a:r>
              <a:rPr lang="de-DE" noProof="0" dirty="0"/>
              <a:t>Wechselwirkung wird dadurch dargestellt, dass sich die Teilchen treffen</a:t>
            </a:r>
          </a:p>
          <a:p>
            <a:pPr lvl="1"/>
            <a:r>
              <a:rPr lang="de-DE" noProof="0" dirty="0"/>
              <a:t>Treffpunkt heißt:</a:t>
            </a:r>
            <a:br>
              <a:rPr lang="de-DE" noProof="0" dirty="0"/>
            </a:br>
            <a:r>
              <a:rPr lang="de-DE" noProof="0" dirty="0"/>
              <a:t>Vertex / Vertices (plural)</a:t>
            </a:r>
          </a:p>
          <a:p>
            <a:pPr lvl="1"/>
            <a:endParaRPr lang="de-DE" noProof="0" dirty="0"/>
          </a:p>
        </p:txBody>
      </p:sp>
      <p:sp>
        <p:nvSpPr>
          <p:cNvPr id="23" name="Ellipse 22"/>
          <p:cNvSpPr/>
          <p:nvPr/>
        </p:nvSpPr>
        <p:spPr>
          <a:xfrm>
            <a:off x="6563119" y="4941168"/>
            <a:ext cx="517396" cy="454886"/>
          </a:xfrm>
          <a:prstGeom prst="ellipse">
            <a:avLst/>
          </a:prstGeom>
          <a:noFill/>
          <a:ln w="254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5" name="Gerade Verbindung mit Pfeil 24"/>
          <p:cNvCxnSpPr>
            <a:stCxn id="23" idx="2"/>
          </p:cNvCxnSpPr>
          <p:nvPr/>
        </p:nvCxnSpPr>
        <p:spPr>
          <a:xfrm flipH="1" flipV="1">
            <a:off x="4440061" y="5022421"/>
            <a:ext cx="2123058" cy="146190"/>
          </a:xfrm>
          <a:prstGeom prst="straightConnector1">
            <a:avLst/>
          </a:prstGeom>
          <a:ln w="2540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27" name="Rechteck 26"/>
          <p:cNvSpPr/>
          <p:nvPr/>
        </p:nvSpPr>
        <p:spPr>
          <a:xfrm>
            <a:off x="3258217" y="4790311"/>
            <a:ext cx="1057341" cy="461665"/>
          </a:xfrm>
          <a:prstGeom prst="rect">
            <a:avLst/>
          </a:prstGeom>
        </p:spPr>
        <p:txBody>
          <a:bodyPr wrap="none">
            <a:spAutoFit/>
          </a:bodyPr>
          <a:lstStyle/>
          <a:p>
            <a:r>
              <a:rPr lang="de-DE" sz="2400" dirty="0">
                <a:solidFill>
                  <a:srgbClr val="CDC301"/>
                </a:solidFill>
                <a:latin typeface="Arial" panose="020B0604020202020204" pitchFamily="34" charset="0"/>
                <a:cs typeface="Arial" panose="020B0604020202020204" pitchFamily="34" charset="0"/>
              </a:rPr>
              <a:t>Vertex</a:t>
            </a:r>
            <a:endParaRPr lang="de-DE" dirty="0">
              <a:solidFill>
                <a:srgbClr val="CDC301"/>
              </a:solidFill>
            </a:endParaRPr>
          </a:p>
        </p:txBody>
      </p:sp>
      <mc:AlternateContent xmlns:mc="http://schemas.openxmlformats.org/markup-compatibility/2006" xmlns:a14="http://schemas.microsoft.com/office/drawing/2010/main">
        <mc:Choice Requires="a14">
          <p:sp>
            <p:nvSpPr>
              <p:cNvPr id="20" name="Rechteck 19"/>
              <p:cNvSpPr/>
              <p:nvPr/>
            </p:nvSpPr>
            <p:spPr>
              <a:xfrm>
                <a:off x="7484020" y="5373216"/>
                <a:ext cx="1624484" cy="462947"/>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sSup>
                          <m:sSupPr>
                            <m:ctrlPr>
                              <a:rPr lang="de-DE" sz="2000" b="0" i="1" smtClean="0">
                                <a:solidFill>
                                  <a:srgbClr val="013476"/>
                                </a:solidFill>
                                <a:latin typeface="Cambria Math" panose="02040503050406030204" pitchFamily="18" charset="0"/>
                              </a:rPr>
                            </m:ctrlPr>
                          </m:sSupPr>
                          <m:e>
                            <m:r>
                              <a:rPr lang="de-DE" sz="2000" i="1">
                                <a:solidFill>
                                  <a:srgbClr val="013476"/>
                                </a:solidFill>
                                <a:latin typeface="Cambria Math" panose="02040503050406030204" pitchFamily="18" charset="0"/>
                              </a:rPr>
                              <m:t>𝑝</m:t>
                            </m:r>
                          </m:e>
                          <m:sup>
                            <m:r>
                              <a:rPr lang="de-DE" sz="2000" b="0" i="1" smtClean="0">
                                <a:solidFill>
                                  <a:srgbClr val="013476"/>
                                </a:solidFill>
                                <a:latin typeface="Cambria Math" panose="02040503050406030204" pitchFamily="18" charset="0"/>
                              </a:rPr>
                              <m:t>′</m:t>
                            </m:r>
                          </m:sup>
                        </m:sSup>
                      </m:e>
                    </m:acc>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r>
                          <a:rPr lang="de-DE" sz="2000" b="0" i="1" smtClean="0">
                            <a:solidFill>
                              <a:srgbClr val="013476"/>
                            </a:solidFill>
                            <a:latin typeface="Cambria Math" panose="02040503050406030204" pitchFamily="18" charset="0"/>
                          </a:rPr>
                          <m:t>′</m:t>
                        </m:r>
                      </m:e>
                    </m:acc>
                  </m:oMath>
                </a14:m>
                <a:endParaRPr lang="de-DE" sz="2000" dirty="0"/>
              </a:p>
            </p:txBody>
          </p:sp>
        </mc:Choice>
        <mc:Fallback xmlns="">
          <p:sp>
            <p:nvSpPr>
              <p:cNvPr id="20" name="Rechteck 19"/>
              <p:cNvSpPr>
                <a:spLocks noRot="1" noChangeAspect="1" noMove="1" noResize="1" noEditPoints="1" noAdjustHandles="1" noChangeArrowheads="1" noChangeShapeType="1" noTextEdit="1"/>
              </p:cNvSpPr>
              <p:nvPr/>
            </p:nvSpPr>
            <p:spPr>
              <a:xfrm>
                <a:off x="7484020" y="5373216"/>
                <a:ext cx="1624484" cy="462947"/>
              </a:xfrm>
              <a:prstGeom prst="rect">
                <a:avLst/>
              </a:prstGeom>
              <a:blipFill>
                <a:blip r:embed="rId3"/>
                <a:stretch>
                  <a:fillRect l="-4135" b="-22368"/>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4" name="Rechteck 23"/>
              <p:cNvSpPr/>
              <p:nvPr/>
            </p:nvSpPr>
            <p:spPr>
              <a:xfrm>
                <a:off x="5364088" y="5509801"/>
                <a:ext cx="1287597" cy="439479"/>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acc>
                      <m:accPr>
                        <m:chr m:val="⃗"/>
                        <m:ctrlPr>
                          <a:rPr lang="de-DE" sz="2000" b="0" i="1" smtClean="0">
                            <a:solidFill>
                              <a:srgbClr val="013476"/>
                            </a:solidFill>
                            <a:latin typeface="Cambria Math" panose="02040503050406030204" pitchFamily="18" charset="0"/>
                          </a:rPr>
                        </m:ctrlPr>
                      </m:accPr>
                      <m:e>
                        <m:r>
                          <a:rPr lang="de-DE" sz="2000" b="0" i="1" smtClean="0">
                            <a:solidFill>
                              <a:srgbClr val="013476"/>
                            </a:solidFill>
                            <a:latin typeface="Cambria Math" panose="02040503050406030204" pitchFamily="18" charset="0"/>
                          </a:rPr>
                          <m:t>𝐶</m:t>
                        </m:r>
                      </m:e>
                    </m:acc>
                  </m:oMath>
                </a14:m>
                <a:endParaRPr lang="de-DE" sz="2000" dirty="0"/>
              </a:p>
            </p:txBody>
          </p:sp>
        </mc:Choice>
        <mc:Fallback xmlns="">
          <p:sp>
            <p:nvSpPr>
              <p:cNvPr id="24" name="Rechteck 23"/>
              <p:cNvSpPr>
                <a:spLocks noRot="1" noChangeAspect="1" noMove="1" noResize="1" noEditPoints="1" noAdjustHandles="1" noChangeArrowheads="1" noChangeShapeType="1" noTextEdit="1"/>
              </p:cNvSpPr>
              <p:nvPr/>
            </p:nvSpPr>
            <p:spPr>
              <a:xfrm>
                <a:off x="5364088" y="5509801"/>
                <a:ext cx="1287597" cy="439479"/>
              </a:xfrm>
              <a:prstGeom prst="rect">
                <a:avLst/>
              </a:prstGeom>
              <a:blipFill>
                <a:blip r:embed="rId4"/>
                <a:stretch>
                  <a:fillRect l="-5213" t="-18056" r="-25118" b="-2361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6" name="Rechteck 25"/>
              <p:cNvSpPr/>
              <p:nvPr/>
            </p:nvSpPr>
            <p:spPr>
              <a:xfrm>
                <a:off x="6862413" y="3205545"/>
                <a:ext cx="2270076" cy="439479"/>
              </a:xfrm>
              <a:prstGeom prst="rect">
                <a:avLst/>
              </a:prstGeom>
            </p:spPr>
            <p:txBody>
              <a:bodyPr wrap="square">
                <a:spAutoFit/>
              </a:bodyPr>
              <a:lstStyle/>
              <a:p>
                <a:r>
                  <a:rPr lang="de-DE" sz="2000" dirty="0">
                    <a:solidFill>
                      <a:srgbClr val="013476"/>
                    </a:solidFill>
                    <a:latin typeface="Symbol" panose="05050102010706020507" pitchFamily="18" charset="2"/>
                    <a:cs typeface="Arial" panose="020B0604020202020204" pitchFamily="34" charset="0"/>
                  </a:rPr>
                  <a:t>D</a:t>
                </a:r>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 </a:t>
                </a:r>
                <a14:m>
                  <m:oMath xmlns:m="http://schemas.openxmlformats.org/officeDocument/2006/math">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i="1">
                        <a:solidFill>
                          <a:srgbClr val="013476"/>
                        </a:solidFill>
                        <a:latin typeface="Cambria Math" panose="02040503050406030204" pitchFamily="18" charset="0"/>
                      </a:rPr>
                      <m:t>𝑍</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b="0" i="1" smtClean="0">
                        <a:solidFill>
                          <a:srgbClr val="013476"/>
                        </a:solidFill>
                        <a:latin typeface="Cambria Math" panose="02040503050406030204" pitchFamily="18" charset="0"/>
                        <a:ea typeface="Cambria Math" panose="02040503050406030204" pitchFamily="18" charset="0"/>
                      </a:rPr>
                      <m:t>𝐼</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e>
                    </m:acc>
                  </m:oMath>
                </a14:m>
                <a:endParaRPr lang="de-DE" sz="2000" dirty="0"/>
              </a:p>
            </p:txBody>
          </p:sp>
        </mc:Choice>
        <mc:Fallback xmlns="">
          <p:sp>
            <p:nvSpPr>
              <p:cNvPr id="26" name="Rechteck 25"/>
              <p:cNvSpPr>
                <a:spLocks noRot="1" noChangeAspect="1" noMove="1" noResize="1" noEditPoints="1" noAdjustHandles="1" noChangeArrowheads="1" noChangeShapeType="1" noTextEdit="1"/>
              </p:cNvSpPr>
              <p:nvPr/>
            </p:nvSpPr>
            <p:spPr>
              <a:xfrm>
                <a:off x="6862413" y="3205545"/>
                <a:ext cx="2270076" cy="439479"/>
              </a:xfrm>
              <a:prstGeom prst="rect">
                <a:avLst/>
              </a:prstGeom>
              <a:blipFill>
                <a:blip r:embed="rId5"/>
                <a:stretch>
                  <a:fillRect l="-2957" t="-18056" r="-7258" b="-23611"/>
                </a:stretch>
              </a:blipFill>
            </p:spPr>
            <p:txBody>
              <a:bodyPr/>
              <a:lstStyle/>
              <a:p>
                <a:r>
                  <a:rPr lang="de-DE">
                    <a:noFill/>
                  </a:rPr>
                  <a:t> </a:t>
                </a:r>
              </a:p>
            </p:txBody>
          </p:sp>
        </mc:Fallback>
      </mc:AlternateContent>
    </p:spTree>
    <p:extLst>
      <p:ext uri="{BB962C8B-B14F-4D97-AF65-F5344CB8AC3E}">
        <p14:creationId xmlns:p14="http://schemas.microsoft.com/office/powerpoint/2010/main" val="1580873797"/>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Grundbausteine 1/2</a:t>
            </a:r>
          </a:p>
        </p:txBody>
      </p:sp>
      <p:sp>
        <p:nvSpPr>
          <p:cNvPr id="11" name="Foliennummernplatzhalter 10"/>
          <p:cNvSpPr>
            <a:spLocks noGrp="1"/>
          </p:cNvSpPr>
          <p:nvPr>
            <p:ph type="sldNum" sz="quarter" idx="12"/>
          </p:nvPr>
        </p:nvSpPr>
        <p:spPr/>
        <p:txBody>
          <a:bodyPr/>
          <a:lstStyle/>
          <a:p>
            <a:fld id="{13EBA283-81CD-428D-9703-4AE41BDC50AA}" type="slidenum">
              <a:rPr lang="de-DE" smtClean="0"/>
              <a:pPr/>
              <a:t>67</a:t>
            </a:fld>
            <a:endParaRPr lang="de-DE"/>
          </a:p>
        </p:txBody>
      </p:sp>
      <p:sp>
        <p:nvSpPr>
          <p:cNvPr id="4" name="Textplatzhalter 3"/>
          <p:cNvSpPr>
            <a:spLocks noGrp="1"/>
          </p:cNvSpPr>
          <p:nvPr>
            <p:ph type="body" idx="1"/>
          </p:nvPr>
        </p:nvSpPr>
        <p:spPr/>
        <p:txBody>
          <a:bodyPr/>
          <a:lstStyle/>
          <a:p>
            <a:r>
              <a:rPr lang="de-DE" noProof="0" dirty="0"/>
              <a:t>Abstrahlung und Einfang eines Botenteilchens</a:t>
            </a:r>
          </a:p>
        </p:txBody>
      </p:sp>
      <p:sp>
        <p:nvSpPr>
          <p:cNvPr id="8" name="Datumsplatzhalter 7"/>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cxnSp>
        <p:nvCxnSpPr>
          <p:cNvPr id="10" name="Gerade Verbindung mit Pfeil 9"/>
          <p:cNvCxnSpPr/>
          <p:nvPr/>
        </p:nvCxnSpPr>
        <p:spPr>
          <a:xfrm>
            <a:off x="2157838" y="2492896"/>
            <a:ext cx="0"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a:off x="3995936" y="2492896"/>
            <a:ext cx="864096"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3104964"/>
            <a:ext cx="3861804" cy="2598026"/>
          </a:xfrm>
          <a:prstGeom prst="rect">
            <a:avLst/>
          </a:prstGeom>
        </p:spPr>
      </p:pic>
      <p:pic>
        <p:nvPicPr>
          <p:cNvPr id="7" name="Grafik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3104964"/>
            <a:ext cx="4125019" cy="2618664"/>
          </a:xfrm>
          <a:prstGeom prst="rect">
            <a:avLst/>
          </a:prstGeom>
        </p:spPr>
      </p:pic>
    </p:spTree>
    <p:extLst>
      <p:ext uri="{BB962C8B-B14F-4D97-AF65-F5344CB8AC3E}">
        <p14:creationId xmlns:p14="http://schemas.microsoft.com/office/powerpoint/2010/main" val="2330126386"/>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Grundbausteine 2/2</a:t>
            </a:r>
          </a:p>
        </p:txBody>
      </p:sp>
      <p:sp>
        <p:nvSpPr>
          <p:cNvPr id="8" name="Foliennummernplatzhalter 7"/>
          <p:cNvSpPr>
            <a:spLocks noGrp="1"/>
          </p:cNvSpPr>
          <p:nvPr>
            <p:ph type="sldNum" sz="quarter" idx="12"/>
          </p:nvPr>
        </p:nvSpPr>
        <p:spPr/>
        <p:txBody>
          <a:bodyPr/>
          <a:lstStyle/>
          <a:p>
            <a:fld id="{13EBA283-81CD-428D-9703-4AE41BDC50AA}" type="slidenum">
              <a:rPr lang="de-DE" smtClean="0"/>
              <a:pPr/>
              <a:t>68</a:t>
            </a:fld>
            <a:endParaRPr lang="de-DE"/>
          </a:p>
        </p:txBody>
      </p:sp>
      <p:sp>
        <p:nvSpPr>
          <p:cNvPr id="4" name="Textplatzhalter 3"/>
          <p:cNvSpPr>
            <a:spLocks noGrp="1"/>
          </p:cNvSpPr>
          <p:nvPr>
            <p:ph type="body" idx="1"/>
          </p:nvPr>
        </p:nvSpPr>
        <p:spPr>
          <a:xfrm>
            <a:off x="959272" y="2021414"/>
            <a:ext cx="7538988" cy="3956805"/>
          </a:xfrm>
        </p:spPr>
        <p:txBody>
          <a:bodyPr/>
          <a:lstStyle/>
          <a:p>
            <a:r>
              <a:rPr lang="de-DE" noProof="0" dirty="0"/>
              <a:t>Paarvernichtung und Paarerzeugung</a:t>
            </a:r>
          </a:p>
        </p:txBody>
      </p:sp>
      <p:sp>
        <p:nvSpPr>
          <p:cNvPr id="6" name="Datumsplatzhalter 5"/>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cxnSp>
        <p:nvCxnSpPr>
          <p:cNvPr id="10" name="Gerade Verbindung mit Pfeil 9"/>
          <p:cNvCxnSpPr/>
          <p:nvPr/>
        </p:nvCxnSpPr>
        <p:spPr>
          <a:xfrm>
            <a:off x="2157838" y="2492896"/>
            <a:ext cx="0"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a:off x="3995936" y="2492896"/>
            <a:ext cx="864096"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944" y="3219420"/>
            <a:ext cx="3973040" cy="2512863"/>
          </a:xfrm>
          <a:prstGeom prst="rect">
            <a:avLst/>
          </a:prstGeom>
        </p:spPr>
      </p:pic>
      <p:pic>
        <p:nvPicPr>
          <p:cNvPr id="5" name="Grafik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8766" y="3213331"/>
            <a:ext cx="4068303" cy="2584513"/>
          </a:xfrm>
          <a:prstGeom prst="rect">
            <a:avLst/>
          </a:prstGeom>
        </p:spPr>
      </p:pic>
    </p:spTree>
    <p:extLst>
      <p:ext uri="{BB962C8B-B14F-4D97-AF65-F5344CB8AC3E}">
        <p14:creationId xmlns:p14="http://schemas.microsoft.com/office/powerpoint/2010/main" val="2682890935"/>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Prozesse</a:t>
            </a:r>
          </a:p>
        </p:txBody>
      </p:sp>
      <p:sp>
        <p:nvSpPr>
          <p:cNvPr id="7" name="Foliennummernplatzhalter 6"/>
          <p:cNvSpPr>
            <a:spLocks noGrp="1"/>
          </p:cNvSpPr>
          <p:nvPr>
            <p:ph type="sldNum" sz="quarter" idx="12"/>
          </p:nvPr>
        </p:nvSpPr>
        <p:spPr/>
        <p:txBody>
          <a:bodyPr/>
          <a:lstStyle/>
          <a:p>
            <a:fld id="{13EBA283-81CD-428D-9703-4AE41BDC50AA}" type="slidenum">
              <a:rPr lang="de-DE" smtClean="0"/>
              <a:pPr/>
              <a:t>69</a:t>
            </a:fld>
            <a:endParaRPr lang="de-DE"/>
          </a:p>
        </p:txBody>
      </p:sp>
      <p:sp>
        <p:nvSpPr>
          <p:cNvPr id="4" name="Textplatzhalter 3"/>
          <p:cNvSpPr>
            <a:spLocks noGrp="1"/>
          </p:cNvSpPr>
          <p:nvPr>
            <p:ph type="body" idx="1"/>
          </p:nvPr>
        </p:nvSpPr>
        <p:spPr/>
        <p:txBody>
          <a:bodyPr/>
          <a:lstStyle/>
          <a:p>
            <a:r>
              <a:rPr lang="de-DE" noProof="0" dirty="0"/>
              <a:t>Rutherford-Streuung</a:t>
            </a:r>
          </a:p>
          <a:p>
            <a:pPr lvl="1"/>
            <a:r>
              <a:rPr lang="de-DE" noProof="0" dirty="0"/>
              <a:t>„Ort - Ort “ Diagramm</a:t>
            </a:r>
          </a:p>
          <a:p>
            <a:pPr lvl="1"/>
            <a:r>
              <a:rPr lang="de-DE" noProof="0" dirty="0"/>
              <a:t>„Ort - Zeit“ Diagramm</a:t>
            </a:r>
            <a:br>
              <a:rPr lang="de-DE" noProof="0" dirty="0"/>
            </a:br>
            <a:r>
              <a:rPr lang="de-DE" noProof="0" dirty="0"/>
              <a:t>„Blackbox“ Vertex</a:t>
            </a:r>
          </a:p>
          <a:p>
            <a:pPr lvl="1"/>
            <a:r>
              <a:rPr lang="de-DE" noProof="0" dirty="0"/>
              <a:t> „Ort - Zeit“ Diagramm</a:t>
            </a:r>
            <a:br>
              <a:rPr lang="de-DE" noProof="0" dirty="0"/>
            </a:br>
            <a:r>
              <a:rPr lang="de-DE" noProof="0" dirty="0"/>
              <a:t>detaillierter Vertex</a:t>
            </a:r>
          </a:p>
          <a:p>
            <a:pPr lvl="1"/>
            <a:endParaRPr lang="de-DE" noProof="0" dirty="0"/>
          </a:p>
        </p:txBody>
      </p:sp>
      <p:sp>
        <p:nvSpPr>
          <p:cNvPr id="6" name="Datumsplatzhalter 5"/>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4048" y="332656"/>
            <a:ext cx="3672785" cy="1908000"/>
          </a:xfrm>
          <a:prstGeom prst="rect">
            <a:avLst/>
          </a:prstGeom>
          <a:ln>
            <a:noFill/>
          </a:ln>
        </p:spPr>
      </p:pic>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14827" y="2384680"/>
            <a:ext cx="3667426" cy="1836000"/>
          </a:xfrm>
          <a:prstGeom prst="rect">
            <a:avLst/>
          </a:prstGeom>
          <a:ln>
            <a:noFill/>
          </a:ln>
        </p:spPr>
      </p:pic>
      <p:pic>
        <p:nvPicPr>
          <p:cNvPr id="13" name="Grafik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14828" y="4400904"/>
            <a:ext cx="3739335" cy="1872000"/>
          </a:xfrm>
          <a:prstGeom prst="rect">
            <a:avLst/>
          </a:prstGeom>
          <a:ln>
            <a:noFill/>
          </a:ln>
        </p:spPr>
      </p:pic>
    </p:spTree>
    <p:extLst>
      <p:ext uri="{BB962C8B-B14F-4D97-AF65-F5344CB8AC3E}">
        <p14:creationId xmlns:p14="http://schemas.microsoft.com/office/powerpoint/2010/main" val="3078803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bgerundetes Rechteck 14"/>
          <p:cNvSpPr/>
          <p:nvPr/>
        </p:nvSpPr>
        <p:spPr>
          <a:xfrm>
            <a:off x="5264724" y="3498241"/>
            <a:ext cx="3555748" cy="1082887"/>
          </a:xfrm>
          <a:prstGeom prst="roundRect">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4" name="Abgerundetes Rechteck 13"/>
          <p:cNvSpPr/>
          <p:nvPr/>
        </p:nvSpPr>
        <p:spPr>
          <a:xfrm>
            <a:off x="488256" y="3224774"/>
            <a:ext cx="3556800" cy="2580490"/>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Titel 1"/>
          <p:cNvSpPr>
            <a:spLocks noGrp="1"/>
          </p:cNvSpPr>
          <p:nvPr>
            <p:ph type="title"/>
          </p:nvPr>
        </p:nvSpPr>
        <p:spPr/>
        <p:txBody>
          <a:bodyPr/>
          <a:lstStyle/>
          <a:p>
            <a:r>
              <a:rPr lang="de-DE" noProof="0" dirty="0"/>
              <a:t>Vereinheitlichungen</a:t>
            </a:r>
          </a:p>
        </p:txBody>
      </p:sp>
      <p:sp>
        <p:nvSpPr>
          <p:cNvPr id="16" name="Foliennummernplatzhalter 15"/>
          <p:cNvSpPr>
            <a:spLocks noGrp="1"/>
          </p:cNvSpPr>
          <p:nvPr>
            <p:ph type="sldNum" sz="quarter" idx="12"/>
          </p:nvPr>
        </p:nvSpPr>
        <p:spPr/>
        <p:txBody>
          <a:bodyPr/>
          <a:lstStyle/>
          <a:p>
            <a:fld id="{13EBA283-81CD-428D-9703-4AE41BDC50AA}" type="slidenum">
              <a:rPr lang="de-DE" smtClean="0"/>
              <a:pPr/>
              <a:t>7</a:t>
            </a:fld>
            <a:endParaRPr lang="de-DE" dirty="0"/>
          </a:p>
        </p:txBody>
      </p:sp>
      <p:sp>
        <p:nvSpPr>
          <p:cNvPr id="4" name="Textplatzhalter 3"/>
          <p:cNvSpPr>
            <a:spLocks noGrp="1"/>
          </p:cNvSpPr>
          <p:nvPr>
            <p:ph type="body" idx="1"/>
          </p:nvPr>
        </p:nvSpPr>
        <p:spPr/>
        <p:txBody>
          <a:bodyPr/>
          <a:lstStyle/>
          <a:p>
            <a:r>
              <a:rPr lang="de-DE" noProof="0" dirty="0"/>
              <a:t>Alle Vorgänge / Phänomene lassen sich auf 4 Wechselwirkungen zurückführen</a:t>
            </a:r>
          </a:p>
        </p:txBody>
      </p:sp>
      <p:sp>
        <p:nvSpPr>
          <p:cNvPr id="8" name="Datumsplatzhalter 7"/>
          <p:cNvSpPr>
            <a:spLocks noGrp="1"/>
          </p:cNvSpPr>
          <p:nvPr>
            <p:ph type="dt" sz="half" idx="2"/>
          </p:nvPr>
        </p:nvSpPr>
        <p:spPr/>
        <p:txBody>
          <a:bodyPr/>
          <a:lstStyle/>
          <a:p>
            <a:r>
              <a:rPr lang="de-DE"/>
              <a:t>29.11.2017</a:t>
            </a:r>
            <a:endParaRPr lang="de-DE" dirty="0"/>
          </a:p>
        </p:txBody>
      </p:sp>
      <p:sp>
        <p:nvSpPr>
          <p:cNvPr id="9" name="Fußzeilenplatzhalter 5"/>
          <p:cNvSpPr>
            <a:spLocks noGrp="1"/>
          </p:cNvSpPr>
          <p:nvPr>
            <p:ph type="ftr" sz="quarter" idx="3"/>
          </p:nvPr>
        </p:nvSpPr>
        <p:spPr/>
        <p:txBody>
          <a:bodyPr/>
          <a:lstStyle/>
          <a:p>
            <a:r>
              <a:rPr lang="de-DE" dirty="0"/>
              <a:t>Forschung trifft Schule - Lehrerfortbildung Teilchenphysik - Meißen</a:t>
            </a:r>
          </a:p>
        </p:txBody>
      </p:sp>
      <p:sp>
        <p:nvSpPr>
          <p:cNvPr id="10" name="Textfeld 9"/>
          <p:cNvSpPr txBox="1"/>
          <p:nvPr/>
        </p:nvSpPr>
        <p:spPr>
          <a:xfrm>
            <a:off x="914942" y="3342810"/>
            <a:ext cx="2592288" cy="2308324"/>
          </a:xfrm>
          <a:prstGeom prst="rect">
            <a:avLst/>
          </a:prstGeom>
          <a:noFill/>
        </p:spPr>
        <p:txBody>
          <a:bodyPr wrap="square" rtlCol="0">
            <a:spAutoFit/>
          </a:bodyPr>
          <a:lstStyle/>
          <a:p>
            <a:r>
              <a:rPr lang="de-DE" dirty="0">
                <a:solidFill>
                  <a:srgbClr val="013476"/>
                </a:solidFill>
                <a:latin typeface="Arial Narrow" panose="020B0606020202030204" pitchFamily="34" charset="0"/>
              </a:rPr>
              <a:t>Hangabtriebskraft,</a:t>
            </a:r>
          </a:p>
          <a:p>
            <a:r>
              <a:rPr lang="de-DE" dirty="0">
                <a:solidFill>
                  <a:srgbClr val="013476"/>
                </a:solidFill>
                <a:latin typeface="Arial Narrow" panose="020B0606020202030204" pitchFamily="34" charset="0"/>
              </a:rPr>
              <a:t>Wasserkraft,</a:t>
            </a:r>
          </a:p>
          <a:p>
            <a:r>
              <a:rPr lang="de-DE" dirty="0">
                <a:solidFill>
                  <a:srgbClr val="013476"/>
                </a:solidFill>
                <a:latin typeface="Arial Narrow" panose="020B0606020202030204" pitchFamily="34" charset="0"/>
              </a:rPr>
              <a:t>Gasdruck,</a:t>
            </a:r>
          </a:p>
          <a:p>
            <a:r>
              <a:rPr lang="de-DE" dirty="0">
                <a:solidFill>
                  <a:srgbClr val="013476"/>
                </a:solidFill>
                <a:latin typeface="Arial Narrow" panose="020B0606020202030204" pitchFamily="34" charset="0"/>
              </a:rPr>
              <a:t>Radiowellen,</a:t>
            </a:r>
          </a:p>
          <a:p>
            <a:r>
              <a:rPr lang="de-DE" dirty="0">
                <a:solidFill>
                  <a:srgbClr val="013476"/>
                </a:solidFill>
                <a:latin typeface="Arial Narrow" panose="020B0606020202030204" pitchFamily="34" charset="0"/>
              </a:rPr>
              <a:t>Luftreibung,</a:t>
            </a:r>
          </a:p>
          <a:p>
            <a:r>
              <a:rPr lang="de-DE" dirty="0">
                <a:solidFill>
                  <a:srgbClr val="013476"/>
                </a:solidFill>
                <a:latin typeface="Arial Narrow" panose="020B0606020202030204" pitchFamily="34" charset="0"/>
              </a:rPr>
              <a:t>Radioaktive Umwandlungen,</a:t>
            </a:r>
          </a:p>
          <a:p>
            <a:r>
              <a:rPr lang="de-DE" dirty="0">
                <a:solidFill>
                  <a:srgbClr val="013476"/>
                </a:solidFill>
                <a:latin typeface="Arial Narrow" panose="020B0606020202030204" pitchFamily="34" charset="0"/>
              </a:rPr>
              <a:t>…</a:t>
            </a:r>
          </a:p>
          <a:p>
            <a:endParaRPr lang="de-DE" dirty="0">
              <a:solidFill>
                <a:srgbClr val="013476"/>
              </a:solidFill>
              <a:latin typeface="Arial Narrow" panose="020B0606020202030204" pitchFamily="34" charset="0"/>
            </a:endParaRPr>
          </a:p>
        </p:txBody>
      </p:sp>
      <p:sp>
        <p:nvSpPr>
          <p:cNvPr id="11" name="Pfeil nach rechts 10"/>
          <p:cNvSpPr/>
          <p:nvPr/>
        </p:nvSpPr>
        <p:spPr>
          <a:xfrm>
            <a:off x="4118210" y="3715214"/>
            <a:ext cx="1075652" cy="648072"/>
          </a:xfrm>
          <a:prstGeom prst="rightArrow">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3" name="Textfeld 12"/>
          <p:cNvSpPr txBox="1"/>
          <p:nvPr/>
        </p:nvSpPr>
        <p:spPr>
          <a:xfrm>
            <a:off x="5264724" y="3555013"/>
            <a:ext cx="3627756" cy="954107"/>
          </a:xfrm>
          <a:prstGeom prst="rect">
            <a:avLst/>
          </a:prstGeom>
          <a:noFill/>
        </p:spPr>
        <p:txBody>
          <a:bodyPr wrap="square" rtlCol="0">
            <a:spAutoFit/>
          </a:bodyPr>
          <a:lstStyle/>
          <a:p>
            <a:pPr algn="ctr"/>
            <a:r>
              <a:rPr lang="de-DE" sz="2800" b="1" dirty="0">
                <a:solidFill>
                  <a:srgbClr val="013476"/>
                </a:solidFill>
                <a:latin typeface="Arial Narrow" panose="020B0606020202030204" pitchFamily="34" charset="0"/>
              </a:rPr>
              <a:t>4 Fundamentale</a:t>
            </a:r>
          </a:p>
          <a:p>
            <a:pPr algn="ctr"/>
            <a:r>
              <a:rPr lang="de-DE" sz="2800" b="1" dirty="0">
                <a:solidFill>
                  <a:srgbClr val="013476"/>
                </a:solidFill>
                <a:latin typeface="Arial Narrow" panose="020B0606020202030204" pitchFamily="34" charset="0"/>
              </a:rPr>
              <a:t>Wechselwirkungen</a:t>
            </a:r>
          </a:p>
        </p:txBody>
      </p:sp>
    </p:spTree>
    <p:extLst>
      <p:ext uri="{BB962C8B-B14F-4D97-AF65-F5344CB8AC3E}">
        <p14:creationId xmlns:p14="http://schemas.microsoft.com/office/powerpoint/2010/main" val="3717814903"/>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Blackbox Vertex</a:t>
            </a:r>
          </a:p>
        </p:txBody>
      </p:sp>
      <p:sp>
        <p:nvSpPr>
          <p:cNvPr id="11" name="Foliennummernplatzhalter 10"/>
          <p:cNvSpPr>
            <a:spLocks noGrp="1"/>
          </p:cNvSpPr>
          <p:nvPr>
            <p:ph type="sldNum" sz="quarter" idx="12"/>
          </p:nvPr>
        </p:nvSpPr>
        <p:spPr/>
        <p:txBody>
          <a:bodyPr/>
          <a:lstStyle/>
          <a:p>
            <a:fld id="{13EBA283-81CD-428D-9703-4AE41BDC50AA}" type="slidenum">
              <a:rPr lang="de-DE" smtClean="0"/>
              <a:pPr/>
              <a:t>70</a:t>
            </a:fld>
            <a:endParaRPr lang="de-DE"/>
          </a:p>
        </p:txBody>
      </p:sp>
      <p:sp>
        <p:nvSpPr>
          <p:cNvPr id="4" name="Textplatzhalter 3"/>
          <p:cNvSpPr>
            <a:spLocks noGrp="1"/>
          </p:cNvSpPr>
          <p:nvPr>
            <p:ph type="body" idx="1"/>
          </p:nvPr>
        </p:nvSpPr>
        <p:spPr/>
        <p:txBody>
          <a:bodyPr/>
          <a:lstStyle/>
          <a:p>
            <a:r>
              <a:rPr lang="de-DE" noProof="0" dirty="0"/>
              <a:t>Compton-Streuung</a:t>
            </a:r>
          </a:p>
          <a:p>
            <a:pPr lvl="1"/>
            <a:r>
              <a:rPr lang="de-DE" noProof="0" dirty="0"/>
              <a:t>Blackbox Vertex zeigt nicht das </a:t>
            </a:r>
            <a:br>
              <a:rPr lang="de-DE" noProof="0" dirty="0"/>
            </a:br>
            <a:r>
              <a:rPr lang="de-DE" noProof="0" dirty="0"/>
              <a:t>Botenteilchen</a:t>
            </a:r>
          </a:p>
          <a:p>
            <a:pPr lvl="1"/>
            <a:r>
              <a:rPr lang="de-DE" noProof="0" dirty="0"/>
              <a:t>In diesem Fall 2 gleichberechtige </a:t>
            </a:r>
            <a:br>
              <a:rPr lang="de-DE" noProof="0" dirty="0"/>
            </a:br>
            <a:r>
              <a:rPr lang="de-DE" noProof="0" dirty="0"/>
              <a:t>Prozesse</a:t>
            </a:r>
          </a:p>
        </p:txBody>
      </p:sp>
      <p:sp>
        <p:nvSpPr>
          <p:cNvPr id="8" name="Datumsplatzhalter 7"/>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05571" y="1556792"/>
            <a:ext cx="2657408" cy="2202204"/>
          </a:xfrm>
          <a:prstGeom prst="rect">
            <a:avLst/>
          </a:prstGeom>
          <a:ln>
            <a:noFill/>
          </a:ln>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4993" y="3939102"/>
            <a:ext cx="5507986" cy="2247904"/>
          </a:xfrm>
          <a:prstGeom prst="rect">
            <a:avLst/>
          </a:prstGeom>
          <a:ln>
            <a:noFill/>
          </a:ln>
        </p:spPr>
      </p:pic>
    </p:spTree>
    <p:extLst>
      <p:ext uri="{BB962C8B-B14F-4D97-AF65-F5344CB8AC3E}">
        <p14:creationId xmlns:p14="http://schemas.microsoft.com/office/powerpoint/2010/main" val="322316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84040" y="2717304"/>
            <a:ext cx="6355481" cy="3672408"/>
          </a:xfrm>
          <a:prstGeom prst="rect">
            <a:avLst/>
          </a:prstGeom>
          <a:ln>
            <a:noFill/>
          </a:ln>
        </p:spPr>
      </p:pic>
      <p:sp>
        <p:nvSpPr>
          <p:cNvPr id="2" name="Titel 1"/>
          <p:cNvSpPr>
            <a:spLocks noGrp="1"/>
          </p:cNvSpPr>
          <p:nvPr>
            <p:ph type="title"/>
          </p:nvPr>
        </p:nvSpPr>
        <p:spPr/>
        <p:txBody>
          <a:bodyPr/>
          <a:lstStyle/>
          <a:p>
            <a:r>
              <a:rPr lang="de-DE" noProof="0" dirty="0"/>
              <a:t>Prozesse</a:t>
            </a:r>
          </a:p>
        </p:txBody>
      </p:sp>
      <p:sp>
        <p:nvSpPr>
          <p:cNvPr id="8" name="Foliennummernplatzhalter 7"/>
          <p:cNvSpPr>
            <a:spLocks noGrp="1"/>
          </p:cNvSpPr>
          <p:nvPr>
            <p:ph type="sldNum" sz="quarter" idx="12"/>
          </p:nvPr>
        </p:nvSpPr>
        <p:spPr/>
        <p:txBody>
          <a:bodyPr/>
          <a:lstStyle/>
          <a:p>
            <a:fld id="{13EBA283-81CD-428D-9703-4AE41BDC50AA}" type="slidenum">
              <a:rPr lang="de-DE" smtClean="0"/>
              <a:pPr/>
              <a:t>71</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14:m>
                  <m:oMath xmlns:m="http://schemas.openxmlformats.org/officeDocument/2006/math">
                    <m:sSup>
                      <m:sSupPr>
                        <m:ctrlPr>
                          <a:rPr lang="de-DE" i="1" noProof="0" smtClean="0">
                            <a:latin typeface="Cambria Math" panose="02040503050406030204" pitchFamily="18" charset="0"/>
                          </a:rPr>
                        </m:ctrlPr>
                      </m:sSupPr>
                      <m:e>
                        <m:r>
                          <a:rPr lang="de-DE" i="1" noProof="0" smtClean="0">
                            <a:latin typeface="Cambria Math"/>
                            <a:ea typeface="Cambria Math"/>
                          </a:rPr>
                          <m:t>𝛽</m:t>
                        </m:r>
                      </m:e>
                      <m:sup>
                        <m:r>
                          <a:rPr lang="de-DE" b="0" i="1" noProof="0" smtClean="0">
                            <a:latin typeface="Cambria Math"/>
                          </a:rPr>
                          <m:t>−</m:t>
                        </m:r>
                      </m:sup>
                    </m:sSup>
                  </m:oMath>
                </a14:m>
                <a:r>
                  <a:rPr lang="de-DE" noProof="0" dirty="0"/>
                  <a:t>- Umwandlung</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1">
                <a:blip r:embed="rId4"/>
                <a:stretch>
                  <a:fillRect l="-808" t="-2003"/>
                </a:stretch>
              </a:blipFill>
            </p:spPr>
            <p:txBody>
              <a:bodyPr/>
              <a:lstStyle/>
              <a:p>
                <a:r>
                  <a:rPr lang="de-DE">
                    <a:noFill/>
                  </a:rPr>
                  <a:t> </a:t>
                </a:r>
              </a:p>
            </p:txBody>
          </p:sp>
        </mc:Fallback>
      </mc:AlternateContent>
      <p:sp>
        <p:nvSpPr>
          <p:cNvPr id="7" name="Datumsplatzhalter 6"/>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sp>
        <p:nvSpPr>
          <p:cNvPr id="5" name="Ellipse 4"/>
          <p:cNvSpPr/>
          <p:nvPr/>
        </p:nvSpPr>
        <p:spPr>
          <a:xfrm>
            <a:off x="4427984" y="4509120"/>
            <a:ext cx="822717" cy="72008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083085652"/>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Prozesse</a:t>
            </a:r>
          </a:p>
        </p:txBody>
      </p:sp>
      <p:sp>
        <p:nvSpPr>
          <p:cNvPr id="8" name="Foliennummernplatzhalter 7"/>
          <p:cNvSpPr>
            <a:spLocks noGrp="1"/>
          </p:cNvSpPr>
          <p:nvPr>
            <p:ph type="sldNum" sz="quarter" idx="12"/>
          </p:nvPr>
        </p:nvSpPr>
        <p:spPr/>
        <p:txBody>
          <a:bodyPr/>
          <a:lstStyle/>
          <a:p>
            <a:fld id="{13EBA283-81CD-428D-9703-4AE41BDC50AA}" type="slidenum">
              <a:rPr lang="de-DE" smtClean="0"/>
              <a:pPr/>
              <a:t>72</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14:m>
                  <m:oMath xmlns:m="http://schemas.openxmlformats.org/officeDocument/2006/math">
                    <m:sSup>
                      <m:sSupPr>
                        <m:ctrlPr>
                          <a:rPr lang="de-DE" i="1" noProof="0" smtClean="0">
                            <a:latin typeface="Cambria Math" panose="02040503050406030204" pitchFamily="18" charset="0"/>
                          </a:rPr>
                        </m:ctrlPr>
                      </m:sSupPr>
                      <m:e>
                        <m:r>
                          <a:rPr lang="de-DE" i="1" noProof="0" smtClean="0">
                            <a:latin typeface="Cambria Math"/>
                            <a:ea typeface="Cambria Math"/>
                          </a:rPr>
                          <m:t>𝛽</m:t>
                        </m:r>
                      </m:e>
                      <m:sup>
                        <m:r>
                          <a:rPr lang="de-DE" b="0" i="1" noProof="0" smtClean="0">
                            <a:latin typeface="Cambria Math"/>
                          </a:rPr>
                          <m:t>−</m:t>
                        </m:r>
                      </m:sup>
                    </m:sSup>
                  </m:oMath>
                </a14:m>
                <a:r>
                  <a:rPr lang="de-DE" noProof="0" dirty="0"/>
                  <a:t>- Umwandlung</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808" t="-2003"/>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pic>
        <p:nvPicPr>
          <p:cNvPr id="11" name="Grafik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84040" y="2717304"/>
            <a:ext cx="6355481" cy="3672408"/>
          </a:xfrm>
          <a:prstGeom prst="rect">
            <a:avLst/>
          </a:prstGeom>
          <a:ln>
            <a:noFill/>
          </a:ln>
        </p:spPr>
      </p:pic>
    </p:spTree>
    <p:extLst>
      <p:ext uri="{BB962C8B-B14F-4D97-AF65-F5344CB8AC3E}">
        <p14:creationId xmlns:p14="http://schemas.microsoft.com/office/powerpoint/2010/main" val="2701515017"/>
      </p:ext>
    </p:extLst>
  </p:cSld>
  <p:clrMapOvr>
    <a:masterClrMapping/>
  </p:clrMapOvr>
  <p:transition/>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el 2"/>
              <p:cNvSpPr>
                <a:spLocks noGrp="1"/>
              </p:cNvSpPr>
              <p:nvPr>
                <p:ph type="title"/>
              </p:nvPr>
            </p:nvSpPr>
            <p:spPr/>
            <p:txBody>
              <a:bodyPr/>
              <a:lstStyle/>
              <a:p>
                <a:r>
                  <a:rPr lang="de-DE" noProof="0" dirty="0"/>
                  <a:t>Ladungsbilanz: </a:t>
                </a:r>
                <a14:m>
                  <m:oMath xmlns:m="http://schemas.openxmlformats.org/officeDocument/2006/math">
                    <m:sSup>
                      <m:sSupPr>
                        <m:ctrlPr>
                          <a:rPr lang="de-DE" i="1" noProof="0">
                            <a:latin typeface="Cambria Math" panose="02040503050406030204" pitchFamily="18" charset="0"/>
                          </a:rPr>
                        </m:ctrlPr>
                      </m:sSupPr>
                      <m:e>
                        <m:r>
                          <a:rPr lang="de-DE" i="1" noProof="0">
                            <a:latin typeface="Cambria Math"/>
                            <a:ea typeface="Cambria Math"/>
                          </a:rPr>
                          <m:t>𝛽</m:t>
                        </m:r>
                      </m:e>
                      <m:sup>
                        <m:r>
                          <a:rPr lang="de-DE" i="1" noProof="0">
                            <a:latin typeface="Cambria Math"/>
                          </a:rPr>
                          <m:t>−</m:t>
                        </m:r>
                      </m:sup>
                    </m:sSup>
                  </m:oMath>
                </a14:m>
                <a:r>
                  <a:rPr lang="de-DE" noProof="0" dirty="0"/>
                  <a:t>- Umwandlung</a:t>
                </a:r>
              </a:p>
            </p:txBody>
          </p:sp>
        </mc:Choice>
        <mc:Fallback xmlns="">
          <p:sp>
            <p:nvSpPr>
              <p:cNvPr id="3" name="Titel 2"/>
              <p:cNvSpPr>
                <a:spLocks noGrp="1" noRot="1" noChangeAspect="1" noMove="1" noResize="1" noEditPoints="1" noAdjustHandles="1" noChangeArrowheads="1" noChangeShapeType="1" noTextEdit="1"/>
              </p:cNvSpPr>
              <p:nvPr>
                <p:ph type="title"/>
              </p:nvPr>
            </p:nvSpPr>
            <p:spPr>
              <a:blipFill rotWithShape="0">
                <a:blip r:embed="rId3"/>
                <a:stretch>
                  <a:fillRect l="-2024"/>
                </a:stretch>
              </a:blipFill>
            </p:spPr>
            <p:txBody>
              <a:bodyPr/>
              <a:lstStyle/>
              <a:p>
                <a:r>
                  <a:rPr lang="de-DE">
                    <a:noFill/>
                  </a:rPr>
                  <a:t> </a:t>
                </a:r>
              </a:p>
            </p:txBody>
          </p:sp>
        </mc:Fallback>
      </mc:AlternateContent>
      <p:sp>
        <p:nvSpPr>
          <p:cNvPr id="7" name="Foliennummernplatzhalter 6"/>
          <p:cNvSpPr>
            <a:spLocks noGrp="1"/>
          </p:cNvSpPr>
          <p:nvPr>
            <p:ph type="sldNum" sz="quarter" idx="12"/>
          </p:nvPr>
        </p:nvSpPr>
        <p:spPr/>
        <p:txBody>
          <a:bodyPr/>
          <a:lstStyle/>
          <a:p>
            <a:fld id="{13EBA283-81CD-428D-9703-4AE41BDC50AA}" type="slidenum">
              <a:rPr lang="de-DE" smtClean="0"/>
              <a:pPr/>
              <a:t>73</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noProof="0" dirty="0"/>
                  <a:t>Prozess:                 </a:t>
                </a:r>
                <a14:m>
                  <m:oMath xmlns:m="http://schemas.openxmlformats.org/officeDocument/2006/math">
                    <m:r>
                      <m:rPr>
                        <m:sty m:val="p"/>
                      </m:rPr>
                      <a:rPr lang="de-DE" i="0" noProof="0" smtClean="0">
                        <a:latin typeface="Cambria Math" panose="02040503050406030204" pitchFamily="18" charset="0"/>
                      </a:rPr>
                      <m:t>d</m:t>
                    </m:r>
                    <m:r>
                      <a:rPr lang="de-DE" b="0" i="1" noProof="0" smtClean="0">
                        <a:latin typeface="Cambria Math" panose="02040503050406030204" pitchFamily="18" charset="0"/>
                      </a:rPr>
                      <m:t> → </m:t>
                    </m:r>
                    <m:r>
                      <m:rPr>
                        <m:sty m:val="p"/>
                      </m:rPr>
                      <a:rPr lang="de-DE" i="0" noProof="0">
                        <a:latin typeface="Cambria Math" panose="02040503050406030204" pitchFamily="18" charset="0"/>
                      </a:rPr>
                      <m:t>u</m:t>
                    </m:r>
                  </m:oMath>
                </a14:m>
                <a:r>
                  <a:rPr lang="de-DE" noProof="0" dirty="0"/>
                  <a:t>    </a:t>
                </a:r>
                <a14:m>
                  <m:oMath xmlns:m="http://schemas.openxmlformats.org/officeDocument/2006/math">
                    <m:r>
                      <a:rPr lang="de-DE" noProof="0">
                        <a:latin typeface="Cambria Math" panose="02040503050406030204" pitchFamily="18" charset="0"/>
                      </a:rPr>
                      <m:t>+</m:t>
                    </m:r>
                  </m:oMath>
                </a14:m>
                <a:r>
                  <a:rPr lang="de-DE" noProof="0" dirty="0"/>
                  <a:t> </a:t>
                </a:r>
                <a:r>
                  <a:rPr lang="de-DE" noProof="0" dirty="0">
                    <a:latin typeface="Cambria Math" panose="02040503050406030204" pitchFamily="18" charset="0"/>
                  </a:rPr>
                  <a:t>W</a:t>
                </a:r>
                <a:r>
                  <a:rPr lang="de-DE" noProof="0" dirty="0"/>
                  <a:t> </a:t>
                </a:r>
                <a:r>
                  <a:rPr lang="de-DE" sz="2800" b="1" baseline="30000" noProof="0" dirty="0">
                    <a:latin typeface="Cambria Math" panose="02040503050406030204" pitchFamily="18" charset="0"/>
                  </a:rPr>
                  <a:t>-</a:t>
                </a:r>
                <a:r>
                  <a:rPr lang="de-DE" noProof="0" dirty="0"/>
                  <a:t> </a:t>
                </a:r>
                <a14:m>
                  <m:oMath xmlns:m="http://schemas.openxmlformats.org/officeDocument/2006/math">
                    <m:r>
                      <a:rPr lang="de-DE" i="1" noProof="0">
                        <a:latin typeface="Cambria Math" panose="02040503050406030204" pitchFamily="18" charset="0"/>
                      </a:rPr>
                      <m:t>→</m:t>
                    </m:r>
                  </m:oMath>
                </a14:m>
                <a:r>
                  <a:rPr lang="de-DE" noProof="0" dirty="0"/>
                  <a:t> </a:t>
                </a:r>
                <a14:m>
                  <m:oMath xmlns:m="http://schemas.openxmlformats.org/officeDocument/2006/math">
                    <m:r>
                      <a:rPr lang="de-DE" b="0" i="1" noProof="0" smtClean="0">
                        <a:latin typeface="Cambria Math" panose="02040503050406030204" pitchFamily="18" charset="0"/>
                      </a:rPr>
                      <m:t> </m:t>
                    </m:r>
                    <m:r>
                      <m:rPr>
                        <m:sty m:val="p"/>
                      </m:rPr>
                      <a:rPr lang="de-DE" i="0" noProof="0">
                        <a:latin typeface="Cambria Math" panose="02040503050406030204" pitchFamily="18" charset="0"/>
                      </a:rPr>
                      <m:t>u</m:t>
                    </m:r>
                  </m:oMath>
                </a14:m>
                <a:r>
                  <a:rPr lang="de-DE" noProof="0" dirty="0"/>
                  <a:t>    </a:t>
                </a:r>
                <a14:m>
                  <m:oMath xmlns:m="http://schemas.openxmlformats.org/officeDocument/2006/math">
                    <m:r>
                      <a:rPr lang="de-DE" noProof="0">
                        <a:latin typeface="Cambria Math" panose="02040503050406030204" pitchFamily="18" charset="0"/>
                      </a:rPr>
                      <m:t>+</m:t>
                    </m:r>
                    <m:r>
                      <a:rPr lang="de-DE" b="0" i="0" noProof="0" smtClean="0">
                        <a:latin typeface="Cambria Math" panose="02040503050406030204" pitchFamily="18" charset="0"/>
                      </a:rPr>
                      <m:t> </m:t>
                    </m:r>
                    <m:sSup>
                      <m:sSupPr>
                        <m:ctrlPr>
                          <a:rPr lang="de-DE" i="1" noProof="0">
                            <a:latin typeface="Cambria Math" panose="02040503050406030204" pitchFamily="18" charset="0"/>
                          </a:rPr>
                        </m:ctrlPr>
                      </m:sSupPr>
                      <m:e>
                        <m:r>
                          <m:rPr>
                            <m:sty m:val="p"/>
                          </m:rPr>
                          <a:rPr lang="de-DE" i="0" noProof="0">
                            <a:latin typeface="Cambria Math" panose="02040503050406030204" pitchFamily="18" charset="0"/>
                          </a:rPr>
                          <m:t>e</m:t>
                        </m:r>
                      </m:e>
                      <m:sup>
                        <m:r>
                          <a:rPr lang="de-DE" i="0" noProof="0">
                            <a:latin typeface="Cambria Math" panose="02040503050406030204" pitchFamily="18" charset="0"/>
                          </a:rPr>
                          <m:t>−</m:t>
                        </m:r>
                      </m:sup>
                    </m:sSup>
                    <m:r>
                      <a:rPr lang="de-DE" i="0" noProof="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m:rPr>
                                <m:sty m:val="p"/>
                              </m:rPr>
                              <a:rPr lang="de-DE" i="0" noProof="0">
                                <a:latin typeface="Cambria Math" panose="02040503050406030204" pitchFamily="18" charset="0"/>
                              </a:rPr>
                              <m:t>ν</m:t>
                            </m:r>
                          </m:e>
                        </m:acc>
                      </m:e>
                      <m:sub>
                        <m:r>
                          <m:rPr>
                            <m:sty m:val="p"/>
                          </m:rPr>
                          <a:rPr lang="de-DE" i="0" noProof="0">
                            <a:latin typeface="Cambria Math" panose="02040503050406030204" pitchFamily="18" charset="0"/>
                          </a:rPr>
                          <m:t>e</m:t>
                        </m:r>
                      </m:sub>
                    </m:sSub>
                  </m:oMath>
                </a14:m>
                <a:endParaRPr lang="de-DE" noProof="0" dirty="0"/>
              </a:p>
              <a:p>
                <a:pPr marL="355600" lvl="1" indent="0">
                  <a:buNone/>
                </a:pPr>
                <a:endParaRPr lang="de-DE" noProof="0" dirty="0"/>
              </a:p>
              <a:p>
                <a:pPr lvl="1"/>
                <a:r>
                  <a:rPr lang="de-DE" noProof="0" dirty="0"/>
                  <a:t>Elektrische Ladungszahl: </a:t>
                </a:r>
                <a14:m>
                  <m:oMath xmlns:m="http://schemas.openxmlformats.org/officeDocument/2006/math">
                    <m:r>
                      <a:rPr lang="de-DE" i="1" noProof="0">
                        <a:latin typeface="Cambria Math" panose="02040503050406030204" pitchFamily="18" charset="0"/>
                      </a:rPr>
                      <m:t>𝑍</m:t>
                    </m:r>
                    <m:r>
                      <a:rPr lang="de-DE" i="1" noProof="0">
                        <a:latin typeface="Cambria Math" panose="02040503050406030204" pitchFamily="18" charset="0"/>
                      </a:rPr>
                      <m:t> </m:t>
                    </m:r>
                  </m:oMath>
                </a14:m>
                <a:endParaRPr lang="de-DE" noProof="0" dirty="0"/>
              </a:p>
              <a:p>
                <a:pPr marL="355600" lvl="1" indent="0" algn="ctr">
                  <a:buNone/>
                </a:pPr>
                <a:r>
                  <a:rPr lang="de-DE" b="0" noProof="0" dirty="0"/>
                  <a:t>                    </a:t>
                </a:r>
                <a14:m>
                  <m:oMath xmlns:m="http://schemas.openxmlformats.org/officeDocument/2006/math">
                    <m:r>
                      <a:rPr lang="de-DE" b="0" i="1" noProof="0" smtClean="0">
                        <a:latin typeface="Cambria Math" panose="02040503050406030204" pitchFamily="18" charset="0"/>
                      </a:rPr>
                      <m:t>               −</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 = </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2</m:t>
                        </m:r>
                      </m:num>
                      <m:den>
                        <m:r>
                          <a:rPr lang="de-DE" i="1" noProof="0">
                            <a:latin typeface="Cambria Math" panose="02040503050406030204" pitchFamily="18" charset="0"/>
                          </a:rPr>
                          <m:t>3</m:t>
                        </m:r>
                      </m:den>
                    </m:f>
                    <m:r>
                      <a:rPr lang="de-DE" b="0" i="1" noProof="0" smtClean="0">
                        <a:latin typeface="Cambria Math" panose="02040503050406030204" pitchFamily="18" charset="0"/>
                      </a:rPr>
                      <m:t> − 1 </m:t>
                    </m:r>
                    <m:r>
                      <a:rPr lang="de-DE" i="1" noProof="0">
                        <a:latin typeface="Cambria Math" panose="02040503050406030204" pitchFamily="18" charset="0"/>
                      </a:rPr>
                      <m:t>=</m:t>
                    </m:r>
                    <m:r>
                      <a:rPr lang="de-DE" b="0" i="1" noProof="0" smtClean="0">
                        <a:latin typeface="Cambria Math" panose="02040503050406030204" pitchFamily="18" charset="0"/>
                      </a:rPr>
                      <m:t> </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2</m:t>
                        </m:r>
                      </m:num>
                      <m:den>
                        <m:r>
                          <a:rPr lang="de-DE" i="1" noProof="0">
                            <a:latin typeface="Cambria Math" panose="02040503050406030204" pitchFamily="18" charset="0"/>
                          </a:rPr>
                          <m:t>3</m:t>
                        </m:r>
                      </m:den>
                    </m:f>
                  </m:oMath>
                </a14:m>
                <a:r>
                  <a:rPr lang="de-DE" noProof="0" dirty="0"/>
                  <a:t>  </a:t>
                </a:r>
                <a14:m>
                  <m:oMath xmlns:m="http://schemas.openxmlformats.org/officeDocument/2006/math">
                    <m:r>
                      <a:rPr lang="de-DE" i="1" noProof="0">
                        <a:latin typeface="Cambria Math" panose="02040503050406030204" pitchFamily="18" charset="0"/>
                      </a:rPr>
                      <m:t>−</m:t>
                    </m:r>
                    <m:r>
                      <a:rPr lang="de-DE" b="0" i="1" noProof="0" smtClean="0">
                        <a:latin typeface="Cambria Math" panose="02040503050406030204" pitchFamily="18" charset="0"/>
                      </a:rPr>
                      <m:t> 1  +0</m:t>
                    </m:r>
                  </m:oMath>
                </a14:m>
                <a:endParaRPr lang="de-DE" noProof="0" dirty="0"/>
              </a:p>
              <a:p>
                <a:pPr lvl="1"/>
                <a:r>
                  <a:rPr lang="de-DE" noProof="0" dirty="0"/>
                  <a:t>Schwache Ladungszahl: I </a:t>
                </a:r>
                <a:endParaRPr lang="de-DE" baseline="-25000" noProof="0" dirty="0"/>
              </a:p>
              <a:p>
                <a:pPr marL="355600" lvl="1" indent="0">
                  <a:buNone/>
                </a:pPr>
                <a:r>
                  <a:rPr lang="de-DE" noProof="0" dirty="0"/>
                  <a:t>                                         </a:t>
                </a:r>
                <a14:m>
                  <m:oMath xmlns:m="http://schemas.openxmlformats.org/officeDocument/2006/math">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b="0" i="1" noProof="0" smtClean="0">
                            <a:latin typeface="Cambria Math" panose="02040503050406030204" pitchFamily="18" charset="0"/>
                          </a:rPr>
                          <m:t>2</m:t>
                        </m:r>
                      </m:den>
                    </m:f>
                    <m:r>
                      <a:rPr lang="de-DE" i="1" noProof="0">
                        <a:latin typeface="Cambria Math" panose="02040503050406030204" pitchFamily="18" charset="0"/>
                      </a:rPr>
                      <m:t> = +</m:t>
                    </m:r>
                    <m:f>
                      <m:fPr>
                        <m:ctrlPr>
                          <a:rPr lang="de-DE" i="1" noProof="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r>
                      <a:rPr lang="de-DE" i="1" noProof="0">
                        <a:latin typeface="Cambria Math" panose="02040503050406030204" pitchFamily="18" charset="0"/>
                      </a:rPr>
                      <m:t> − 1 = +</m:t>
                    </m:r>
                    <m:f>
                      <m:fPr>
                        <m:ctrlPr>
                          <a:rPr lang="de-DE" i="1" noProof="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oMath>
                </a14:m>
                <a:r>
                  <a:rPr lang="de-DE" noProof="0" dirty="0"/>
                  <a:t> </a:t>
                </a:r>
                <a14:m>
                  <m:oMath xmlns:m="http://schemas.openxmlformats.org/officeDocument/2006/math">
                    <m:r>
                      <a:rPr lang="de-DE" b="0" i="0" noProof="0" smtClean="0">
                        <a:latin typeface="Cambria Math" panose="02040503050406030204" pitchFamily="18" charset="0"/>
                      </a:rPr>
                      <m:t> </m:t>
                    </m:r>
                    <m:r>
                      <a:rPr lang="de-DE" i="1" noProof="0">
                        <a:latin typeface="Cambria Math" panose="02040503050406030204" pitchFamily="18" charset="0"/>
                      </a:rPr>
                      <m:t>− </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i="1" noProof="0">
                            <a:latin typeface="Cambria Math" panose="02040503050406030204" pitchFamily="18" charset="0"/>
                          </a:rPr>
                          <m:t>2</m:t>
                        </m:r>
                      </m:den>
                    </m:f>
                    <m:r>
                      <a:rPr lang="de-DE" b="0" i="1" noProof="0" smtClean="0">
                        <a:latin typeface="Cambria Math" panose="02040503050406030204" pitchFamily="18" charset="0"/>
                      </a:rPr>
                      <m:t>  </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i="1" noProof="0">
                            <a:latin typeface="Cambria Math" panose="02040503050406030204" pitchFamily="18" charset="0"/>
                          </a:rPr>
                          <m:t>2</m:t>
                        </m:r>
                      </m:den>
                    </m:f>
                  </m:oMath>
                </a14:m>
                <a:r>
                  <a:rPr lang="de-DE" noProof="0" dirty="0"/>
                  <a:t> </a:t>
                </a:r>
              </a:p>
              <a:p>
                <a:pPr lvl="1"/>
                <a:r>
                  <a:rPr lang="de-DE" noProof="0" dirty="0"/>
                  <a:t>Starker Farbladungsvektor: </a:t>
                </a:r>
                <a14:m>
                  <m:oMath xmlns:m="http://schemas.openxmlformats.org/officeDocument/2006/math">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sSub>
                  </m:oMath>
                </a14:m>
                <a:endParaRPr lang="de-DE" noProof="0" dirty="0"/>
              </a:p>
              <a:p>
                <a:pPr marL="355600" lvl="1" indent="0">
                  <a:buNone/>
                </a:pPr>
                <a14:m>
                  <m:oMathPara xmlns:m="http://schemas.openxmlformats.org/officeDocument/2006/math">
                    <m:oMathParaPr>
                      <m:jc m:val="centerGroup"/>
                    </m:oMathParaPr>
                    <m:oMath xmlns:m="http://schemas.openxmlformats.org/officeDocument/2006/math">
                      <m:r>
                        <a:rPr lang="de-DE" b="0" i="1" noProof="0" smtClean="0">
                          <a:latin typeface="Cambria Math" panose="02040503050406030204" pitchFamily="18" charset="0"/>
                        </a:rPr>
                        <m:t>                                                      =        +  </m:t>
                      </m:r>
                      <m:acc>
                        <m:accPr>
                          <m:chr m:val="⃗"/>
                          <m:ctrlPr>
                            <a:rPr lang="de-DE" i="1" noProof="0" smtClean="0">
                              <a:latin typeface="Cambria Math" panose="02040503050406030204" pitchFamily="18" charset="0"/>
                            </a:rPr>
                          </m:ctrlPr>
                        </m:accPr>
                        <m:e>
                          <m:r>
                            <a:rPr lang="de-DE" i="1" noProof="0" smtClean="0">
                              <a:latin typeface="Cambria Math" panose="02040503050406030204" pitchFamily="18" charset="0"/>
                            </a:rPr>
                            <m:t>0</m:t>
                          </m:r>
                        </m:e>
                      </m:acc>
                      <m:r>
                        <a:rPr lang="de-DE" b="0" i="1" noProof="0" smtClean="0">
                          <a:latin typeface="Cambria Math" panose="02040503050406030204" pitchFamily="18" charset="0"/>
                        </a:rPr>
                        <m:t> =      + </m:t>
                      </m:r>
                      <m:acc>
                        <m:accPr>
                          <m:chr m:val="⃗"/>
                          <m:ctrlPr>
                            <a:rPr lang="de-DE" b="0" i="1" noProof="0" smtClean="0">
                              <a:latin typeface="Cambria Math" panose="02040503050406030204" pitchFamily="18" charset="0"/>
                            </a:rPr>
                          </m:ctrlPr>
                        </m:accPr>
                        <m:e>
                          <m:r>
                            <a:rPr lang="de-DE" b="0" i="1" noProof="0" smtClean="0">
                              <a:latin typeface="Cambria Math" panose="02040503050406030204" pitchFamily="18" charset="0"/>
                            </a:rPr>
                            <m:t>0</m:t>
                          </m:r>
                        </m:e>
                      </m:acc>
                      <m:r>
                        <a:rPr lang="de-DE" b="0" i="1" noProof="0" smtClean="0">
                          <a:latin typeface="Cambria Math" panose="02040503050406030204" pitchFamily="18" charset="0"/>
                        </a:rPr>
                        <m:t>+</m:t>
                      </m:r>
                      <m:acc>
                        <m:accPr>
                          <m:chr m:val="⃗"/>
                          <m:ctrlPr>
                            <a:rPr lang="de-DE" i="1" smtClean="0">
                              <a:latin typeface="Cambria Math" panose="02040503050406030204" pitchFamily="18" charset="0"/>
                            </a:rPr>
                          </m:ctrlPr>
                        </m:accPr>
                        <m:e>
                          <m:r>
                            <a:rPr lang="de-DE" b="0" i="1" smtClean="0">
                              <a:latin typeface="Cambria Math" panose="02040503050406030204" pitchFamily="18" charset="0"/>
                            </a:rPr>
                            <m:t>0</m:t>
                          </m:r>
                        </m:e>
                      </m:acc>
                    </m:oMath>
                  </m:oMathPara>
                </a14:m>
                <a:endParaRPr lang="de-DE" noProof="0" dirty="0"/>
              </a:p>
              <a:p>
                <a:pPr marL="355600" lvl="1" indent="0">
                  <a:buNone/>
                </a:pPr>
                <a:endParaRPr lang="de-DE" noProof="0" dirty="0"/>
              </a:p>
              <a:p>
                <a:r>
                  <a:rPr lang="de-DE" noProof="0" dirty="0"/>
                  <a:t> Alle Ladungen sind erhalten</a:t>
                </a:r>
              </a:p>
              <a:p>
                <a:pPr marL="355600" lvl="1" indent="0">
                  <a:buNone/>
                </a:pPr>
                <a:endParaRPr lang="de-DE" b="0" noProof="0" dirty="0">
                  <a:ea typeface="Cambria Math" panose="02040503050406030204" pitchFamily="18" charset="0"/>
                </a:endParaRPr>
              </a:p>
              <a:p>
                <a:pPr lvl="2"/>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4"/>
                <a:stretch>
                  <a:fillRect l="-808" t="-2773"/>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37360" y="4805968"/>
            <a:ext cx="342930" cy="206604"/>
          </a:xfrm>
          <a:prstGeom prst="rect">
            <a:avLst/>
          </a:prstGeom>
        </p:spPr>
      </p:pic>
      <p:pic>
        <p:nvPicPr>
          <p:cNvPr id="23"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53971" y="2060848"/>
            <a:ext cx="181052" cy="104608"/>
          </a:xfrm>
          <a:prstGeom prst="rect">
            <a:avLst/>
          </a:prstGeom>
        </p:spPr>
      </p:pic>
      <p:pic>
        <p:nvPicPr>
          <p:cNvPr id="24"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91753" y="2060848"/>
            <a:ext cx="181052" cy="104608"/>
          </a:xfrm>
          <a:prstGeom prst="rect">
            <a:avLst/>
          </a:prstGeom>
        </p:spPr>
      </p:pic>
      <p:pic>
        <p:nvPicPr>
          <p:cNvPr id="25"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09932" y="2060848"/>
            <a:ext cx="181052" cy="104608"/>
          </a:xfrm>
          <a:prstGeom prst="rect">
            <a:avLst/>
          </a:prstGeom>
        </p:spPr>
      </p:pic>
      <p:pic>
        <p:nvPicPr>
          <p:cNvPr id="26"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25606" y="4812794"/>
            <a:ext cx="342930" cy="206604"/>
          </a:xfrm>
          <a:prstGeom prst="rect">
            <a:avLst/>
          </a:prstGeom>
        </p:spPr>
      </p:pic>
      <p:pic>
        <p:nvPicPr>
          <p:cNvPr id="27"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33122" y="4814724"/>
            <a:ext cx="342930" cy="206604"/>
          </a:xfrm>
          <a:prstGeom prst="rect">
            <a:avLst/>
          </a:prstGeom>
        </p:spPr>
      </p:pic>
    </p:spTree>
    <p:extLst>
      <p:ext uri="{BB962C8B-B14F-4D97-AF65-F5344CB8AC3E}">
        <p14:creationId xmlns:p14="http://schemas.microsoft.com/office/powerpoint/2010/main" val="496425852"/>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„Umklappen“ von Linien</a:t>
            </a:r>
          </a:p>
        </p:txBody>
      </p:sp>
      <p:sp>
        <p:nvSpPr>
          <p:cNvPr id="3" name="Inhaltsplatzhalter 2"/>
          <p:cNvSpPr>
            <a:spLocks noGrp="1"/>
          </p:cNvSpPr>
          <p:nvPr>
            <p:ph type="body" idx="1"/>
          </p:nvPr>
        </p:nvSpPr>
        <p:spPr/>
        <p:txBody>
          <a:bodyPr>
            <a:normAutofit/>
          </a:bodyPr>
          <a:lstStyle/>
          <a:p>
            <a:pPr>
              <a:lnSpc>
                <a:spcPct val="110000"/>
              </a:lnSpc>
            </a:pPr>
            <a:r>
              <a:rPr lang="de-DE" sz="2000" dirty="0"/>
              <a:t>Durch “umklappen” von Linien können mögliche Prozesse </a:t>
            </a:r>
            <a:br>
              <a:rPr lang="de-DE" sz="2000" dirty="0"/>
            </a:br>
            <a:r>
              <a:rPr lang="de-DE" sz="2000" dirty="0"/>
              <a:t>vorhergesagt werden</a:t>
            </a:r>
          </a:p>
          <a:p>
            <a:pPr>
              <a:lnSpc>
                <a:spcPct val="110000"/>
              </a:lnSpc>
            </a:pPr>
            <a:r>
              <a:rPr lang="de-DE" sz="2000" dirty="0"/>
              <a:t>Beispiel:</a:t>
            </a:r>
          </a:p>
          <a:p>
            <a:pPr lvl="1">
              <a:lnSpc>
                <a:spcPct val="110000"/>
              </a:lnSpc>
            </a:pPr>
            <a:r>
              <a:rPr lang="en-US" sz="1600" dirty="0"/>
              <a:t>Von der </a:t>
            </a:r>
            <a:r>
              <a:rPr lang="en-US" sz="1600" dirty="0">
                <a:latin typeface="Symbol" panose="05050102010706020507" pitchFamily="18" charset="2"/>
              </a:rPr>
              <a:t>b</a:t>
            </a:r>
            <a:r>
              <a:rPr lang="en-US" sz="1600" baseline="30000" dirty="0">
                <a:latin typeface="Symbol" panose="05050102010706020507" pitchFamily="18" charset="2"/>
              </a:rPr>
              <a:t>+</a:t>
            </a:r>
            <a:r>
              <a:rPr lang="en-US" sz="1600" dirty="0"/>
              <a:t> </a:t>
            </a:r>
            <a:r>
              <a:rPr lang="en-US" sz="1600" dirty="0" err="1"/>
              <a:t>Umwandlung</a:t>
            </a:r>
            <a:r>
              <a:rPr lang="en-US" sz="1600" dirty="0"/>
              <a:t> </a:t>
            </a:r>
            <a:r>
              <a:rPr lang="en-US" sz="1600" dirty="0" err="1"/>
              <a:t>zum</a:t>
            </a:r>
            <a:r>
              <a:rPr lang="en-US" sz="1600" dirty="0"/>
              <a:t> </a:t>
            </a:r>
            <a:r>
              <a:rPr lang="de-DE" sz="1600" dirty="0"/>
              <a:t>Nachweis der Elektron Anti Neutrinos  </a:t>
            </a:r>
            <a:endParaRPr lang="de-DE" dirty="0"/>
          </a:p>
        </p:txBody>
      </p:sp>
      <p:sp>
        <p:nvSpPr>
          <p:cNvPr id="7" name="Datumsplatzhalter 6">
            <a:extLst>
              <a:ext uri="{FF2B5EF4-FFF2-40B4-BE49-F238E27FC236}">
                <a16:creationId xmlns:a16="http://schemas.microsoft.com/office/drawing/2014/main" xmlns="" id="{2C94C90F-8466-4514-8E02-AFC39DCC4179}"/>
              </a:ext>
            </a:extLst>
          </p:cNvPr>
          <p:cNvSpPr>
            <a:spLocks noGrp="1"/>
          </p:cNvSpPr>
          <p:nvPr>
            <p:ph type="dt" sz="half" idx="2"/>
          </p:nvPr>
        </p:nvSpPr>
        <p:spPr/>
        <p:txBody>
          <a:bodyPr/>
          <a:lstStyle/>
          <a:p>
            <a:r>
              <a:rPr lang="de-DE"/>
              <a:t>29.11.2017</a:t>
            </a:r>
          </a:p>
        </p:txBody>
      </p:sp>
      <p:sp>
        <p:nvSpPr>
          <p:cNvPr id="8" name="Fußzeilenplatzhalter 7">
            <a:extLst>
              <a:ext uri="{FF2B5EF4-FFF2-40B4-BE49-F238E27FC236}">
                <a16:creationId xmlns:a16="http://schemas.microsoft.com/office/drawing/2014/main" xmlns="" id="{7F464F96-66B5-4B41-9F78-9FE0F6F8E9B7}"/>
              </a:ext>
            </a:extLst>
          </p:cNvPr>
          <p:cNvSpPr>
            <a:spLocks noGrp="1"/>
          </p:cNvSpPr>
          <p:nvPr>
            <p:ph type="ftr" sz="quarter" idx="3"/>
          </p:nvPr>
        </p:nvSpPr>
        <p:spPr/>
        <p:txBody>
          <a:bodyPr/>
          <a:lstStyle/>
          <a:p>
            <a:r>
              <a:rPr lang="de-DE" dirty="0"/>
              <a:t>Forschung trifft Schule - Lehrerfortbildung Teilchenphysik - Meißen</a:t>
            </a:r>
          </a:p>
        </p:txBody>
      </p:sp>
      <p:sp>
        <p:nvSpPr>
          <p:cNvPr id="13" name="Foliennummernplatzhalter 6"/>
          <p:cNvSpPr txBox="1">
            <a:spLocks/>
          </p:cNvSpPr>
          <p:nvPr/>
        </p:nvSpPr>
        <p:spPr>
          <a:xfrm>
            <a:off x="7740352" y="6356361"/>
            <a:ext cx="774998" cy="365125"/>
          </a:xfrm>
          <a:prstGeom prst="rect">
            <a:avLst/>
          </a:prstGeom>
        </p:spPr>
        <p:txBody>
          <a:bodyPr anchor="ctr" anchorCtr="0"/>
          <a:lstStyle>
            <a:defPPr>
              <a:defRPr lang="de-DE"/>
            </a:defPPr>
            <a:lvl1pPr marL="0" algn="r" defTabSz="914400" rtl="0" eaLnBrk="1" latinLnBrk="0" hangingPunct="1">
              <a:defRPr sz="12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EBA283-81CD-428D-9703-4AE41BDC50AA}" type="slidenum">
              <a:rPr lang="de-DE"/>
              <a:pPr/>
              <a:t>74</a:t>
            </a:fld>
            <a:endParaRPr lang="de-DE" dirty="0"/>
          </a:p>
        </p:txBody>
      </p:sp>
      <p:pic>
        <p:nvPicPr>
          <p:cNvPr id="16" name="Grafik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57312" y="4196027"/>
            <a:ext cx="2759665" cy="1897269"/>
          </a:xfrm>
          <a:prstGeom prst="rect">
            <a:avLst/>
          </a:prstGeom>
        </p:spPr>
      </p:pic>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6369" y="4204392"/>
            <a:ext cx="2589967" cy="1456856"/>
          </a:xfrm>
          <a:prstGeom prst="rect">
            <a:avLst/>
          </a:prstGeom>
        </p:spPr>
      </p:pic>
      <p:sp>
        <p:nvSpPr>
          <p:cNvPr id="12" name="Freihandform 11"/>
          <p:cNvSpPr/>
          <p:nvPr/>
        </p:nvSpPr>
        <p:spPr>
          <a:xfrm>
            <a:off x="2051720" y="6007336"/>
            <a:ext cx="1493753" cy="171920"/>
          </a:xfrm>
          <a:custGeom>
            <a:avLst/>
            <a:gdLst>
              <a:gd name="connsiteX0" fmla="*/ 1493753 w 1493753"/>
              <a:gd name="connsiteY0" fmla="*/ 104702 h 406166"/>
              <a:gd name="connsiteX1" fmla="*/ 711976 w 1493753"/>
              <a:gd name="connsiteY1" fmla="*/ 404849 h 406166"/>
              <a:gd name="connsiteX2" fmla="*/ 0 w 1493753"/>
              <a:gd name="connsiteY2" fmla="*/ 0 h 406166"/>
              <a:gd name="connsiteX3" fmla="*/ 0 w 1493753"/>
              <a:gd name="connsiteY3" fmla="*/ 0 h 406166"/>
            </a:gdLst>
            <a:ahLst/>
            <a:cxnLst>
              <a:cxn ang="0">
                <a:pos x="connsiteX0" y="connsiteY0"/>
              </a:cxn>
              <a:cxn ang="0">
                <a:pos x="connsiteX1" y="connsiteY1"/>
              </a:cxn>
              <a:cxn ang="0">
                <a:pos x="connsiteX2" y="connsiteY2"/>
              </a:cxn>
              <a:cxn ang="0">
                <a:pos x="connsiteX3" y="connsiteY3"/>
              </a:cxn>
            </a:cxnLst>
            <a:rect l="l" t="t" r="r" b="b"/>
            <a:pathLst>
              <a:path w="1493753" h="406166">
                <a:moveTo>
                  <a:pt x="1493753" y="104702"/>
                </a:moveTo>
                <a:cubicBezTo>
                  <a:pt x="1227344" y="263500"/>
                  <a:pt x="960935" y="422299"/>
                  <a:pt x="711976" y="404849"/>
                </a:cubicBezTo>
                <a:cubicBezTo>
                  <a:pt x="463017" y="387399"/>
                  <a:pt x="0" y="0"/>
                  <a:pt x="0" y="0"/>
                </a:cubicBezTo>
                <a:lnTo>
                  <a:pt x="0" y="0"/>
                </a:lnTo>
              </a:path>
            </a:pathLst>
          </a:custGeom>
          <a:noFill/>
          <a:ln w="28575">
            <a:solidFill>
              <a:srgbClr val="CDC301"/>
            </a:solidFill>
            <a:headEnd type="none"/>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331473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2"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„Umklappen“ von Linien</a:t>
            </a:r>
          </a:p>
        </p:txBody>
      </p:sp>
      <p:sp>
        <p:nvSpPr>
          <p:cNvPr id="3" name="Inhaltsplatzhalter 2"/>
          <p:cNvSpPr>
            <a:spLocks noGrp="1"/>
          </p:cNvSpPr>
          <p:nvPr>
            <p:ph type="body" idx="1"/>
          </p:nvPr>
        </p:nvSpPr>
        <p:spPr/>
        <p:txBody>
          <a:bodyPr>
            <a:normAutofit fontScale="85000" lnSpcReduction="20000"/>
          </a:bodyPr>
          <a:lstStyle/>
          <a:p>
            <a:pPr>
              <a:lnSpc>
                <a:spcPct val="110000"/>
              </a:lnSpc>
            </a:pPr>
            <a:r>
              <a:rPr lang="de-DE" sz="2000" dirty="0"/>
              <a:t>Atomphysik: K-Einfang eines Elektrons der K-Schale</a:t>
            </a:r>
          </a:p>
          <a:p>
            <a:pPr>
              <a:lnSpc>
                <a:spcPct val="110000"/>
              </a:lnSpc>
              <a:buNone/>
            </a:pPr>
            <a:r>
              <a:rPr lang="de-DE" sz="2400" dirty="0">
                <a:solidFill>
                  <a:srgbClr val="C00000"/>
                </a:solidFill>
              </a:rPr>
              <a:t>	</a:t>
            </a:r>
            <a:br>
              <a:rPr lang="de-DE" sz="2400" dirty="0">
                <a:solidFill>
                  <a:srgbClr val="C00000"/>
                </a:solidFill>
              </a:rPr>
            </a:br>
            <a:endParaRPr lang="de-DE" sz="2400" dirty="0">
              <a:solidFill>
                <a:srgbClr val="C00000"/>
              </a:solidFill>
            </a:endParaRPr>
          </a:p>
          <a:p>
            <a:pPr>
              <a:lnSpc>
                <a:spcPct val="110000"/>
              </a:lnSpc>
              <a:buNone/>
            </a:pPr>
            <a:endParaRPr lang="de-DE" sz="2400" dirty="0"/>
          </a:p>
          <a:p>
            <a:pPr>
              <a:lnSpc>
                <a:spcPct val="110000"/>
              </a:lnSpc>
            </a:pPr>
            <a:r>
              <a:rPr lang="de-DE" sz="2000" dirty="0"/>
              <a:t>Erster Nachweis von (Anti-)</a:t>
            </a:r>
            <a:r>
              <a:rPr lang="de-DE" sz="2000" dirty="0" err="1"/>
              <a:t>neutrinos</a:t>
            </a:r>
            <a:r>
              <a:rPr lang="de-DE" sz="2000" dirty="0"/>
              <a:t> 1953</a:t>
            </a:r>
          </a:p>
          <a:p>
            <a:pPr>
              <a:lnSpc>
                <a:spcPct val="110000"/>
              </a:lnSpc>
              <a:buNone/>
            </a:pPr>
            <a:r>
              <a:rPr lang="de-DE" sz="2400" dirty="0">
                <a:solidFill>
                  <a:srgbClr val="C00000"/>
                </a:solidFill>
              </a:rPr>
              <a:t>	</a:t>
            </a:r>
            <a:br>
              <a:rPr lang="de-DE" sz="2400" dirty="0">
                <a:solidFill>
                  <a:srgbClr val="C00000"/>
                </a:solidFill>
              </a:rPr>
            </a:br>
            <a:endParaRPr lang="de-DE" sz="2400" dirty="0">
              <a:solidFill>
                <a:srgbClr val="C00000"/>
              </a:solidFill>
            </a:endParaRPr>
          </a:p>
          <a:p>
            <a:pPr>
              <a:lnSpc>
                <a:spcPct val="110000"/>
              </a:lnSpc>
              <a:buNone/>
            </a:pPr>
            <a:endParaRPr lang="de-DE" sz="2400" dirty="0"/>
          </a:p>
          <a:p>
            <a:r>
              <a:rPr lang="de-DE" sz="2000" dirty="0">
                <a:latin typeface="Symbol" pitchFamily="18" charset="2"/>
              </a:rPr>
              <a:t>b</a:t>
            </a:r>
            <a:r>
              <a:rPr lang="de-DE" sz="2000" baseline="30000" dirty="0">
                <a:latin typeface="Symbol" pitchFamily="18" charset="2"/>
              </a:rPr>
              <a:t>+</a:t>
            </a:r>
            <a:r>
              <a:rPr lang="de-DE" sz="2000" dirty="0">
                <a:latin typeface="Symbol" pitchFamily="18" charset="2"/>
              </a:rPr>
              <a:t> </a:t>
            </a:r>
            <a:r>
              <a:rPr lang="de-DE" sz="2000" dirty="0"/>
              <a:t>und </a:t>
            </a:r>
            <a:r>
              <a:rPr lang="de-DE" sz="2000" dirty="0">
                <a:latin typeface="Symbol" pitchFamily="18" charset="2"/>
              </a:rPr>
              <a:t>b</a:t>
            </a:r>
            <a:r>
              <a:rPr lang="de-DE" sz="2000" baseline="30000" dirty="0">
                <a:latin typeface="Symbol" pitchFamily="18" charset="2"/>
              </a:rPr>
              <a:t>-</a:t>
            </a:r>
            <a:r>
              <a:rPr lang="de-DE" sz="2000" dirty="0"/>
              <a:t> - Umwandlungen von Kernen</a:t>
            </a:r>
          </a:p>
          <a:p>
            <a:pPr>
              <a:lnSpc>
                <a:spcPct val="110000"/>
              </a:lnSpc>
              <a:buNone/>
            </a:pPr>
            <a:endParaRPr lang="de-DE" sz="2400" dirty="0">
              <a:solidFill>
                <a:srgbClr val="C00000"/>
              </a:solidFill>
            </a:endParaRPr>
          </a:p>
          <a:p>
            <a:pPr>
              <a:lnSpc>
                <a:spcPct val="110000"/>
              </a:lnSpc>
              <a:buNone/>
            </a:pPr>
            <a:r>
              <a:rPr lang="de-DE" sz="2400" dirty="0">
                <a:solidFill>
                  <a:srgbClr val="C00000"/>
                </a:solidFill>
              </a:rPr>
              <a:t>	</a:t>
            </a:r>
          </a:p>
          <a:p>
            <a:pPr>
              <a:lnSpc>
                <a:spcPct val="110000"/>
              </a:lnSpc>
              <a:buNone/>
            </a:pPr>
            <a:endParaRPr lang="en-US" dirty="0">
              <a:solidFill>
                <a:srgbClr val="C00000"/>
              </a:solidFill>
            </a:endParaRPr>
          </a:p>
          <a:p>
            <a:pPr>
              <a:lnSpc>
                <a:spcPct val="110000"/>
              </a:lnSpc>
              <a:buNone/>
            </a:pPr>
            <a:endParaRPr lang="en-US" dirty="0">
              <a:solidFill>
                <a:srgbClr val="C00000"/>
              </a:solidFill>
            </a:endParaRPr>
          </a:p>
          <a:p>
            <a:pPr>
              <a:lnSpc>
                <a:spcPct val="110000"/>
              </a:lnSpc>
              <a:buNone/>
            </a:pPr>
            <a:endParaRPr lang="de-DE" sz="2400" dirty="0"/>
          </a:p>
        </p:txBody>
      </p:sp>
      <p:sp>
        <p:nvSpPr>
          <p:cNvPr id="9" name="Datumsplatzhalter 8">
            <a:extLst>
              <a:ext uri="{FF2B5EF4-FFF2-40B4-BE49-F238E27FC236}">
                <a16:creationId xmlns:a16="http://schemas.microsoft.com/office/drawing/2014/main" xmlns="" id="{7699EBB3-D8AA-40F6-A4A1-B22531299142}"/>
              </a:ext>
            </a:extLst>
          </p:cNvPr>
          <p:cNvSpPr>
            <a:spLocks noGrp="1"/>
          </p:cNvSpPr>
          <p:nvPr>
            <p:ph type="dt" sz="half" idx="2"/>
          </p:nvPr>
        </p:nvSpPr>
        <p:spPr/>
        <p:txBody>
          <a:bodyPr/>
          <a:lstStyle/>
          <a:p>
            <a:r>
              <a:rPr lang="de-DE" dirty="0"/>
              <a:t>29.11.2017</a:t>
            </a:r>
          </a:p>
        </p:txBody>
      </p:sp>
      <p:sp>
        <p:nvSpPr>
          <p:cNvPr id="10" name="Fußzeilenplatzhalter 9">
            <a:extLst>
              <a:ext uri="{FF2B5EF4-FFF2-40B4-BE49-F238E27FC236}">
                <a16:creationId xmlns:a16="http://schemas.microsoft.com/office/drawing/2014/main" xmlns="" id="{FB2F0520-9C55-4B27-A8D1-1A1DB6E1B817}"/>
              </a:ext>
            </a:extLst>
          </p:cNvPr>
          <p:cNvSpPr>
            <a:spLocks noGrp="1"/>
          </p:cNvSpPr>
          <p:nvPr>
            <p:ph type="ftr" sz="quarter" idx="3"/>
          </p:nvPr>
        </p:nvSpPr>
        <p:spPr/>
        <p:txBody>
          <a:bodyPr/>
          <a:lstStyle/>
          <a:p>
            <a:r>
              <a:rPr lang="de-DE"/>
              <a:t>Forschung trifft Schule - Lehrerfortbildung Teilchenphysik - Meißen</a:t>
            </a:r>
            <a:endParaRPr lang="de-DE" dirty="0"/>
          </a:p>
        </p:txBody>
      </p:sp>
      <p:pic>
        <p:nvPicPr>
          <p:cNvPr id="48" name="Grafik 4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59276" y="3713954"/>
            <a:ext cx="1653066" cy="929850"/>
          </a:xfrm>
          <a:prstGeom prst="rect">
            <a:avLst/>
          </a:prstGeom>
        </p:spPr>
      </p:pic>
      <p:pic>
        <p:nvPicPr>
          <p:cNvPr id="57" name="Grafik 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33852" y="3853315"/>
            <a:ext cx="1691680" cy="951570"/>
          </a:xfrm>
          <a:prstGeom prst="rect">
            <a:avLst/>
          </a:prstGeom>
        </p:spPr>
      </p:pic>
      <p:pic>
        <p:nvPicPr>
          <p:cNvPr id="58" name="Grafik 5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59276" y="5045119"/>
            <a:ext cx="1802520" cy="1239233"/>
          </a:xfrm>
          <a:prstGeom prst="rect">
            <a:avLst/>
          </a:prstGeom>
        </p:spPr>
      </p:pic>
      <p:pic>
        <p:nvPicPr>
          <p:cNvPr id="59" name="Grafik 5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78431" y="5099098"/>
            <a:ext cx="1802521" cy="1239233"/>
          </a:xfrm>
          <a:prstGeom prst="rect">
            <a:avLst/>
          </a:prstGeom>
        </p:spPr>
      </p:pic>
      <p:pic>
        <p:nvPicPr>
          <p:cNvPr id="4" name="Grafi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63688" y="2470502"/>
            <a:ext cx="1832009" cy="1030506"/>
          </a:xfrm>
          <a:prstGeom prst="rect">
            <a:avLst/>
          </a:prstGeom>
        </p:spPr>
      </p:pic>
      <p:pic>
        <p:nvPicPr>
          <p:cNvPr id="5" name="Grafik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92473" y="2423997"/>
            <a:ext cx="1786673" cy="1005003"/>
          </a:xfrm>
          <a:prstGeom prst="rect">
            <a:avLst/>
          </a:prstGeom>
        </p:spPr>
      </p:pic>
      <p:sp>
        <p:nvSpPr>
          <p:cNvPr id="13" name="Foliennummernplatzhalter 6"/>
          <p:cNvSpPr txBox="1">
            <a:spLocks/>
          </p:cNvSpPr>
          <p:nvPr/>
        </p:nvSpPr>
        <p:spPr>
          <a:xfrm>
            <a:off x="7740352" y="6356361"/>
            <a:ext cx="774998" cy="365125"/>
          </a:xfrm>
          <a:prstGeom prst="rect">
            <a:avLst/>
          </a:prstGeom>
        </p:spPr>
        <p:txBody>
          <a:bodyPr anchor="ctr" anchorCtr="0"/>
          <a:lstStyle>
            <a:defPPr>
              <a:defRPr lang="de-DE"/>
            </a:defPPr>
            <a:lvl1pPr marL="0" algn="r" defTabSz="914400" rtl="0" eaLnBrk="1" latinLnBrk="0" hangingPunct="1">
              <a:defRPr sz="12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EBA283-81CD-428D-9703-4AE41BDC50AA}" type="slidenum">
              <a:rPr lang="de-DE"/>
              <a:pPr/>
              <a:t>75</a:t>
            </a:fld>
            <a:endParaRPr lang="de-DE" dirty="0"/>
          </a:p>
        </p:txBody>
      </p:sp>
    </p:spTree>
    <p:extLst>
      <p:ext uri="{BB962C8B-B14F-4D97-AF65-F5344CB8AC3E}">
        <p14:creationId xmlns:p14="http://schemas.microsoft.com/office/powerpoint/2010/main" val="638684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prstGeom prst="roundRect">
            <a:avLst/>
          </a:prstGeom>
          <a:noFill/>
        </p:spPr>
        <p:txBody>
          <a:bodyPr/>
          <a:lstStyle/>
          <a:p>
            <a:r>
              <a:rPr lang="de-DE" noProof="0" dirty="0"/>
              <a:t>Zusammenfassung: Feynman-Diagramme</a:t>
            </a:r>
          </a:p>
        </p:txBody>
      </p:sp>
      <p:sp>
        <p:nvSpPr>
          <p:cNvPr id="6" name="Foliennummernplatzhalter 5"/>
          <p:cNvSpPr>
            <a:spLocks noGrp="1"/>
          </p:cNvSpPr>
          <p:nvPr>
            <p:ph type="sldNum" sz="quarter" idx="12"/>
          </p:nvPr>
        </p:nvSpPr>
        <p:spPr/>
        <p:txBody>
          <a:bodyPr/>
          <a:lstStyle/>
          <a:p>
            <a:fld id="{13EBA283-81CD-428D-9703-4AE41BDC50AA}" type="slidenum">
              <a:rPr lang="de-DE" smtClean="0"/>
              <a:pPr/>
              <a:t>76</a:t>
            </a:fld>
            <a:endParaRPr lang="de-DE"/>
          </a:p>
        </p:txBody>
      </p:sp>
      <p:sp>
        <p:nvSpPr>
          <p:cNvPr id="4" name="Textplatzhalter 3"/>
          <p:cNvSpPr>
            <a:spLocks noGrp="1"/>
          </p:cNvSpPr>
          <p:nvPr>
            <p:ph type="body" idx="1"/>
          </p:nvPr>
        </p:nvSpPr>
        <p:spPr/>
        <p:txBody>
          <a:bodyPr/>
          <a:lstStyle/>
          <a:p>
            <a:r>
              <a:rPr lang="de-DE" sz="2000" noProof="0" dirty="0"/>
              <a:t>Wechselwirkungen werden in der Teilchenphysik durch den Austausch von Botenteilchen beschrieben</a:t>
            </a:r>
          </a:p>
          <a:p>
            <a:r>
              <a:rPr lang="de-DE" sz="2000" noProof="0" dirty="0"/>
              <a:t>Wechselwirkungen werden mittels Feynman-Diagrammen dargestellt</a:t>
            </a:r>
          </a:p>
          <a:p>
            <a:pPr lvl="1"/>
            <a:r>
              <a:rPr lang="de-DE" sz="1800" noProof="0" dirty="0"/>
              <a:t>Diese können auch zur quantitativen Berechnung dienen </a:t>
            </a:r>
          </a:p>
          <a:p>
            <a:r>
              <a:rPr lang="de-DE" sz="2000" noProof="0" dirty="0"/>
              <a:t>Ein Feynman-Diagramm ist ein x-t-Diagramm </a:t>
            </a:r>
            <a:br>
              <a:rPr lang="de-DE" sz="2000" noProof="0" dirty="0"/>
            </a:br>
            <a:r>
              <a:rPr lang="de-DE" sz="2000" noProof="0" dirty="0"/>
              <a:t>(Zeitachse nach   rechts) </a:t>
            </a:r>
          </a:p>
          <a:p>
            <a:pPr lvl="1"/>
            <a:r>
              <a:rPr lang="de-DE" sz="1600" noProof="0" dirty="0"/>
              <a:t>Eine Vorstufe der Feynman-Diagramme ist das x-y-Diagramm</a:t>
            </a:r>
          </a:p>
          <a:p>
            <a:r>
              <a:rPr lang="de-DE" sz="2000" noProof="0" dirty="0"/>
              <a:t>Wechselwirkungen werden durch Vertices symbolisiert, an denen Teilchen emittiert, absorbiert, erzeugt oder vernichtet werden</a:t>
            </a:r>
          </a:p>
          <a:p>
            <a:endParaRPr lang="de-DE" noProof="0" dirty="0"/>
          </a:p>
        </p:txBody>
      </p:sp>
      <p:sp>
        <p:nvSpPr>
          <p:cNvPr id="5" name="Datumsplatzhalter 4"/>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3980400987"/>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prstGeom prst="roundRect">
            <a:avLst/>
          </a:prstGeom>
          <a:noFill/>
        </p:spPr>
        <p:txBody>
          <a:bodyPr/>
          <a:lstStyle/>
          <a:p>
            <a:r>
              <a:rPr lang="de-DE" dirty="0" smtClean="0"/>
              <a:t>Übung</a:t>
            </a:r>
            <a:r>
              <a:rPr lang="de-DE" noProof="0" dirty="0" smtClean="0"/>
              <a:t>: </a:t>
            </a:r>
            <a:r>
              <a:rPr lang="de-DE" noProof="0" dirty="0"/>
              <a:t>Feynman-Diagramme</a:t>
            </a:r>
          </a:p>
        </p:txBody>
      </p:sp>
      <p:sp>
        <p:nvSpPr>
          <p:cNvPr id="6" name="Foliennummernplatzhalter 5"/>
          <p:cNvSpPr>
            <a:spLocks noGrp="1"/>
          </p:cNvSpPr>
          <p:nvPr>
            <p:ph type="sldNum" sz="quarter" idx="12"/>
          </p:nvPr>
        </p:nvSpPr>
        <p:spPr/>
        <p:txBody>
          <a:bodyPr/>
          <a:lstStyle/>
          <a:p>
            <a:fld id="{13EBA283-81CD-428D-9703-4AE41BDC50AA}" type="slidenum">
              <a:rPr lang="de-DE" smtClean="0"/>
              <a:pPr/>
              <a:t>77</a:t>
            </a:fld>
            <a:endParaRPr lang="de-DE"/>
          </a:p>
        </p:txBody>
      </p:sp>
      <p:sp>
        <p:nvSpPr>
          <p:cNvPr id="4" name="Textplatzhalter 3"/>
          <p:cNvSpPr>
            <a:spLocks noGrp="1"/>
          </p:cNvSpPr>
          <p:nvPr>
            <p:ph type="body" idx="1"/>
          </p:nvPr>
        </p:nvSpPr>
        <p:spPr/>
        <p:txBody>
          <a:bodyPr/>
          <a:lstStyle/>
          <a:p>
            <a:r>
              <a:rPr lang="de-DE" dirty="0" smtClean="0"/>
              <a:t>Arbeitsblatt mit Aufgaben zu Feynman-Diagrammen</a:t>
            </a:r>
          </a:p>
          <a:p>
            <a:r>
              <a:rPr lang="de-DE" dirty="0" smtClean="0"/>
              <a:t>Weiter mögliche Übungen in „Ladungen, Wechselwirkungen und Teilchen“</a:t>
            </a:r>
            <a:endParaRPr lang="de-DE" dirty="0"/>
          </a:p>
          <a:p>
            <a:pPr marL="0" indent="0">
              <a:buNone/>
            </a:pPr>
            <a:r>
              <a:rPr lang="de-DE" dirty="0"/>
              <a:t>	</a:t>
            </a:r>
            <a:r>
              <a:rPr lang="de-DE" dirty="0" smtClean="0">
                <a:sym typeface="Wingdings" panose="05000000000000000000" pitchFamily="2" charset="2"/>
              </a:rPr>
              <a:t> Aufgaben 9-12</a:t>
            </a:r>
            <a:endParaRPr lang="de-DE" dirty="0" smtClean="0"/>
          </a:p>
        </p:txBody>
      </p:sp>
      <p:sp>
        <p:nvSpPr>
          <p:cNvPr id="5" name="Datumsplatzhalter 4"/>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600495141"/>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8064896" cy="1325563"/>
          </a:xfrm>
        </p:spPr>
        <p:txBody>
          <a:bodyPr/>
          <a:lstStyle/>
          <a:p>
            <a:r>
              <a:rPr lang="de-DE" noProof="0" dirty="0"/>
              <a:t>Die drei Basiskonzepte des Standardmodells</a:t>
            </a:r>
          </a:p>
        </p:txBody>
      </p:sp>
      <p:sp>
        <p:nvSpPr>
          <p:cNvPr id="7" name="Foliennummernplatzhalter 6"/>
          <p:cNvSpPr>
            <a:spLocks noGrp="1"/>
          </p:cNvSpPr>
          <p:nvPr>
            <p:ph type="sldNum" sz="quarter" idx="12"/>
          </p:nvPr>
        </p:nvSpPr>
        <p:spPr>
          <a:prstGeom prst="rect">
            <a:avLst/>
          </a:prstGeom>
        </p:spPr>
        <p:txBody>
          <a:bodyPr/>
          <a:lstStyle/>
          <a:p>
            <a:fld id="{13EBA283-81CD-428D-9703-4AE41BDC50AA}" type="slidenum">
              <a:rPr lang="de-DE" smtClean="0"/>
              <a:pPr/>
              <a:t>78</a:t>
            </a:fld>
            <a:endParaRPr lang="de-DE"/>
          </a:p>
        </p:txBody>
      </p:sp>
      <p:sp>
        <p:nvSpPr>
          <p:cNvPr id="6" name="Datumsplatzhalter 5"/>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sp>
        <p:nvSpPr>
          <p:cNvPr id="4" name="Rechteck 3">
            <a:extLst>
              <a:ext uri="{FF2B5EF4-FFF2-40B4-BE49-F238E27FC236}">
                <a16:creationId xmlns:a16="http://schemas.microsoft.com/office/drawing/2014/main" xmlns=""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xmlns=""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xmlns=""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xmlns=""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xmlns=""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xmlns=""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xmlns=""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xmlns=""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xmlns=""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xmlns=""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xmlns=""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xmlns=""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xmlns=""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xmlns=""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xmlns=""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5556" y="4441808"/>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502830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Ordnung der Elementarteilchen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79</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sz="1600" b="1" noProof="0" dirty="0"/>
                  <a:t>Materieteilchen</a:t>
                </a:r>
                <a:r>
                  <a:rPr lang="de-DE" sz="1600" noProof="0" dirty="0"/>
                  <a:t> der uns umgebenden Materie: </a:t>
                </a:r>
                <a14:m>
                  <m:oMath xmlns:m="http://schemas.openxmlformats.org/officeDocument/2006/math">
                    <m:r>
                      <m:rPr>
                        <m:sty m:val="p"/>
                      </m:rPr>
                      <a:rPr lang="de-DE" sz="1600" i="0" noProof="0">
                        <a:latin typeface="Cambria Math" panose="02040503050406030204" pitchFamily="18" charset="0"/>
                      </a:rPr>
                      <m:t>u</m:t>
                    </m:r>
                    <m:r>
                      <a:rPr lang="de-DE" sz="1600" i="0" noProof="0">
                        <a:latin typeface="Cambria Math" panose="02040503050406030204" pitchFamily="18" charset="0"/>
                      </a:rPr>
                      <m:t>, </m:t>
                    </m:r>
                    <m:r>
                      <m:rPr>
                        <m:sty m:val="p"/>
                      </m:rPr>
                      <a:rPr lang="de-DE" sz="1600" i="0" noProof="0">
                        <a:latin typeface="Cambria Math" panose="02040503050406030204" pitchFamily="18" charset="0"/>
                      </a:rPr>
                      <m:t>d</m:t>
                    </m:r>
                    <m:r>
                      <a:rPr lang="de-DE" sz="1600" i="0" noProof="0">
                        <a:latin typeface="Cambria Math" panose="02040503050406030204" pitchFamily="18" charset="0"/>
                      </a:rPr>
                      <m:t>, </m:t>
                    </m:r>
                    <m:sSup>
                      <m:sSupPr>
                        <m:ctrlPr>
                          <a:rPr lang="de-DE" sz="1600" i="1" noProof="0">
                            <a:latin typeface="Cambria Math" panose="02040503050406030204" pitchFamily="18" charset="0"/>
                          </a:rPr>
                        </m:ctrlPr>
                      </m:sSupPr>
                      <m:e>
                        <m:r>
                          <m:rPr>
                            <m:sty m:val="p"/>
                          </m:rPr>
                          <a:rPr lang="de-DE" sz="1600" i="0" noProof="0">
                            <a:latin typeface="Cambria Math" panose="02040503050406030204" pitchFamily="18" charset="0"/>
                          </a:rPr>
                          <m:t>e</m:t>
                        </m:r>
                      </m:e>
                      <m:sup>
                        <m:r>
                          <a:rPr lang="de-DE" sz="1600" i="0" noProof="0">
                            <a:latin typeface="Cambria Math" panose="02040503050406030204" pitchFamily="18" charset="0"/>
                          </a:rPr>
                          <m:t>−</m:t>
                        </m:r>
                      </m:sup>
                    </m:sSup>
                    <m:r>
                      <a:rPr lang="de-DE" sz="1600" i="0" noProof="0">
                        <a:latin typeface="Cambria Math" panose="02040503050406030204" pitchFamily="18" charset="0"/>
                      </a:rPr>
                      <m:t>, </m:t>
                    </m:r>
                    <m:sSub>
                      <m:sSubPr>
                        <m:ctrlPr>
                          <a:rPr lang="de-DE" sz="1600" i="1" noProof="0">
                            <a:latin typeface="Cambria Math" panose="02040503050406030204" pitchFamily="18" charset="0"/>
                          </a:rPr>
                        </m:ctrlPr>
                      </m:sSubPr>
                      <m:e>
                        <m:r>
                          <m:rPr>
                            <m:sty m:val="p"/>
                          </m:rPr>
                          <a:rPr lang="de-DE" sz="1600" i="0" noProof="0">
                            <a:latin typeface="Cambria Math" panose="02040503050406030204" pitchFamily="18" charset="0"/>
                          </a:rPr>
                          <m:t>ν</m:t>
                        </m:r>
                      </m:e>
                      <m:sub>
                        <m:r>
                          <m:rPr>
                            <m:sty m:val="p"/>
                          </m:rPr>
                          <a:rPr lang="de-DE" sz="1600" i="0" noProof="0">
                            <a:latin typeface="Cambria Math" panose="02040503050406030204" pitchFamily="18" charset="0"/>
                          </a:rPr>
                          <m:t>e</m:t>
                        </m:r>
                      </m:sub>
                    </m:sSub>
                  </m:oMath>
                </a14:m>
                <a:r>
                  <a:rPr lang="de-DE" sz="1600" noProof="0" dirty="0"/>
                  <a:t> </a:t>
                </a:r>
              </a:p>
              <a:p>
                <a:r>
                  <a:rPr lang="de-DE" sz="1600" noProof="0" dirty="0"/>
                  <a:t>1936: Entdeckung des Myons </a:t>
                </a:r>
                <a14:m>
                  <m:oMath xmlns:m="http://schemas.openxmlformats.org/officeDocument/2006/math">
                    <m:r>
                      <a:rPr lang="de-DE" sz="1600" i="0" noProof="0">
                        <a:latin typeface="Cambria Math" panose="02040503050406030204" pitchFamily="18" charset="0"/>
                      </a:rPr>
                      <m:t>µ</m:t>
                    </m:r>
                  </m:oMath>
                </a14:m>
                <a:r>
                  <a:rPr lang="de-DE" sz="1600" baseline="30000" noProof="0" dirty="0"/>
                  <a:t>-</a:t>
                </a:r>
                <a:r>
                  <a:rPr lang="de-DE" sz="1600" noProof="0" dirty="0"/>
                  <a:t> (Rabi: „</a:t>
                </a:r>
                <a:r>
                  <a:rPr lang="de-DE" sz="1600" noProof="0" dirty="0" err="1"/>
                  <a:t>who</a:t>
                </a:r>
                <a:r>
                  <a:rPr lang="de-DE" sz="1600" noProof="0" dirty="0"/>
                  <a:t> </a:t>
                </a:r>
                <a:r>
                  <a:rPr lang="de-DE" sz="1600" noProof="0" dirty="0" err="1"/>
                  <a:t>ordered</a:t>
                </a:r>
                <a:r>
                  <a:rPr lang="de-DE" sz="1600" noProof="0" dirty="0"/>
                  <a:t> </a:t>
                </a:r>
                <a:r>
                  <a:rPr lang="de-DE" sz="1600" noProof="0" dirty="0" err="1"/>
                  <a:t>that</a:t>
                </a:r>
                <a:r>
                  <a:rPr lang="de-DE" sz="1600" noProof="0" dirty="0"/>
                  <a:t>?“)</a:t>
                </a:r>
              </a:p>
              <a:p>
                <a:pPr lvl="1"/>
                <a:r>
                  <a:rPr lang="de-DE" sz="1400" noProof="0" dirty="0"/>
                  <a:t>Gleiche Ladungszahlen wie das Elektron, aber ~200 Mal schwerer </a:t>
                </a:r>
              </a:p>
              <a:p>
                <a:pPr lvl="2">
                  <a:buFont typeface="Wingdings" panose="05000000000000000000" pitchFamily="2" charset="2"/>
                  <a:buChar char="à"/>
                </a:pPr>
                <a:r>
                  <a:rPr lang="de-DE" sz="1200" noProof="0" dirty="0">
                    <a:sym typeface="Wingdings" panose="05000000000000000000" pitchFamily="2" charset="2"/>
                  </a:rPr>
                  <a:t> Schwere „Kopie“ des Elektrons</a:t>
                </a:r>
              </a:p>
              <a:p>
                <a:r>
                  <a:rPr lang="de-DE" sz="1600" noProof="0" dirty="0">
                    <a:sym typeface="Wingdings" panose="05000000000000000000" pitchFamily="2" charset="2"/>
                  </a:rPr>
                  <a:t>1961: Nachweis des Myon-Neutrinos </a:t>
                </a:r>
                <a14:m>
                  <m:oMath xmlns:m="http://schemas.openxmlformats.org/officeDocument/2006/math">
                    <m:sSub>
                      <m:sSubPr>
                        <m:ctrlPr>
                          <a:rPr lang="de-DE" sz="1600" i="1" noProof="0">
                            <a:latin typeface="Cambria Math" panose="02040503050406030204" pitchFamily="18" charset="0"/>
                          </a:rPr>
                        </m:ctrlPr>
                      </m:sSubPr>
                      <m:e>
                        <m:r>
                          <a:rPr lang="de-DE" sz="1600" i="1" noProof="0">
                            <a:latin typeface="Cambria Math" panose="02040503050406030204" pitchFamily="18" charset="0"/>
                          </a:rPr>
                          <m:t>𝜈</m:t>
                        </m:r>
                      </m:e>
                      <m:sub>
                        <m:r>
                          <a:rPr lang="de-DE" sz="1600" b="0" i="1" noProof="0" smtClean="0">
                            <a:latin typeface="Cambria Math" panose="02040503050406030204" pitchFamily="18" charset="0"/>
                          </a:rPr>
                          <m:t>µ</m:t>
                        </m:r>
                      </m:sub>
                    </m:sSub>
                  </m:oMath>
                </a14:m>
                <a:r>
                  <a:rPr lang="de-DE" sz="1600" noProof="0" dirty="0"/>
                  <a:t> </a:t>
                </a:r>
              </a:p>
              <a:p>
                <a:r>
                  <a:rPr lang="de-DE" sz="1600" noProof="0" dirty="0"/>
                  <a:t>1961: Postulierung von </a:t>
                </a:r>
                <a:r>
                  <a:rPr lang="de-DE" sz="1600" noProof="0" dirty="0" err="1"/>
                  <a:t>Up</a:t>
                </a:r>
                <a:r>
                  <a:rPr lang="de-DE" sz="1600" noProof="0" dirty="0"/>
                  <a:t>-, Down- und Strange-Quarks </a:t>
                </a:r>
              </a:p>
              <a:p>
                <a:r>
                  <a:rPr lang="de-DE" sz="1600" noProof="0" dirty="0"/>
                  <a:t>1964: Entdeckung des </a:t>
                </a:r>
                <a:r>
                  <a:rPr lang="de-DE" sz="1600" noProof="0" dirty="0">
                    <a:latin typeface="Symbol" panose="05050102010706020507" pitchFamily="18" charset="2"/>
                  </a:rPr>
                  <a:t>W</a:t>
                </a:r>
                <a:r>
                  <a:rPr lang="de-DE" sz="1600" baseline="30000" noProof="0" dirty="0">
                    <a:latin typeface="Symbol" panose="05050102010706020507" pitchFamily="18" charset="2"/>
                  </a:rPr>
                  <a:t>-</a:t>
                </a:r>
                <a:r>
                  <a:rPr lang="de-DE" sz="1600" noProof="0" dirty="0"/>
                  <a:t>(</a:t>
                </a:r>
                <a:r>
                  <a:rPr lang="de-DE" sz="1600" noProof="0" dirty="0" err="1"/>
                  <a:t>sss</a:t>
                </a:r>
                <a:r>
                  <a:rPr lang="de-DE" sz="1600" noProof="0" dirty="0"/>
                  <a:t>)</a:t>
                </a:r>
                <a:endParaRPr lang="de-DE" sz="1600" noProof="0" dirty="0">
                  <a:sym typeface="Wingdings" panose="05000000000000000000" pitchFamily="2" charset="2"/>
                </a:endParaRPr>
              </a:p>
              <a:p>
                <a:r>
                  <a:rPr lang="de-DE" sz="1600" noProof="0" dirty="0">
                    <a:sym typeface="Wingdings" panose="05000000000000000000" pitchFamily="2" charset="2"/>
                  </a:rPr>
                  <a:t>1975: Entdeckung des </a:t>
                </a:r>
                <a:r>
                  <a:rPr lang="de-DE" sz="1600" noProof="0" dirty="0" err="1">
                    <a:sym typeface="Wingdings" panose="05000000000000000000" pitchFamily="2" charset="2"/>
                  </a:rPr>
                  <a:t>Tauons</a:t>
                </a:r>
                <a:r>
                  <a:rPr lang="de-DE" sz="1600" noProof="0" dirty="0">
                    <a:sym typeface="Wingdings" panose="05000000000000000000" pitchFamily="2" charset="2"/>
                  </a:rPr>
                  <a:t>: schwere „Kopie“ des Myons</a:t>
                </a:r>
              </a:p>
              <a:p>
                <a:r>
                  <a:rPr lang="de-DE" sz="1600" noProof="0" dirty="0"/>
                  <a:t>1974-1994: weitere „schwere Kopien“ der </a:t>
                </a:r>
                <a:r>
                  <a:rPr lang="de-DE" sz="1600" noProof="0" dirty="0" err="1"/>
                  <a:t>Up</a:t>
                </a:r>
                <a:r>
                  <a:rPr lang="de-DE" sz="1600" noProof="0" dirty="0"/>
                  <a:t>- und Down-Quarks</a:t>
                </a:r>
              </a:p>
              <a:p>
                <a:pPr lvl="1"/>
                <a:r>
                  <a:rPr lang="de-DE" sz="1400" noProof="0" dirty="0"/>
                  <a:t>1974: </a:t>
                </a:r>
                <a:r>
                  <a:rPr lang="de-DE" sz="1400" noProof="0" dirty="0" err="1"/>
                  <a:t>Charm</a:t>
                </a:r>
                <a:endParaRPr lang="de-DE" sz="1400" noProof="0" dirty="0"/>
              </a:p>
              <a:p>
                <a:pPr lvl="1"/>
                <a:r>
                  <a:rPr lang="de-DE" sz="1400" noProof="0" dirty="0"/>
                  <a:t>1977: </a:t>
                </a:r>
                <a:r>
                  <a:rPr lang="de-DE" sz="1400" noProof="0" dirty="0" err="1"/>
                  <a:t>Bottom</a:t>
                </a:r>
                <a:endParaRPr lang="de-DE" sz="1400" noProof="0" dirty="0"/>
              </a:p>
              <a:p>
                <a:pPr lvl="1"/>
                <a:r>
                  <a:rPr lang="de-DE" sz="1400" noProof="0" dirty="0"/>
                  <a:t>1994: Top</a:t>
                </a:r>
              </a:p>
              <a:p>
                <a:r>
                  <a:rPr lang="de-DE" sz="1600" noProof="0" dirty="0">
                    <a:sym typeface="Wingdings" panose="05000000000000000000" pitchFamily="2" charset="2"/>
                  </a:rPr>
                  <a:t>2000: Nachweis des </a:t>
                </a:r>
                <a:r>
                  <a:rPr lang="de-DE" sz="1600" noProof="0" dirty="0" err="1">
                    <a:sym typeface="Wingdings" panose="05000000000000000000" pitchFamily="2" charset="2"/>
                  </a:rPr>
                  <a:t>Tauon</a:t>
                </a:r>
                <a:r>
                  <a:rPr lang="de-DE" sz="1600" noProof="0" dirty="0">
                    <a:sym typeface="Wingdings" panose="05000000000000000000" pitchFamily="2" charset="2"/>
                  </a:rPr>
                  <a:t>-Neutrinos </a:t>
                </a:r>
                <a14:m>
                  <m:oMath xmlns:m="http://schemas.openxmlformats.org/officeDocument/2006/math">
                    <m:sSub>
                      <m:sSubPr>
                        <m:ctrlPr>
                          <a:rPr lang="de-DE" sz="1600" i="1" noProof="0">
                            <a:latin typeface="Cambria Math" panose="02040503050406030204" pitchFamily="18" charset="0"/>
                          </a:rPr>
                        </m:ctrlPr>
                      </m:sSubPr>
                      <m:e>
                        <m:r>
                          <a:rPr lang="de-DE" sz="1600" i="1" noProof="0">
                            <a:latin typeface="Cambria Math" panose="02040503050406030204" pitchFamily="18" charset="0"/>
                          </a:rPr>
                          <m:t>𝜈</m:t>
                        </m:r>
                      </m:e>
                      <m:sub>
                        <m:r>
                          <m:rPr>
                            <m:nor/>
                          </m:rPr>
                          <a:rPr lang="de-DE" sz="1600" noProof="0">
                            <a:latin typeface="Symbol" panose="05050102010706020507" pitchFamily="18" charset="2"/>
                          </a:rPr>
                          <m:t>t</m:t>
                        </m:r>
                        <m:r>
                          <m:rPr>
                            <m:nor/>
                          </m:rPr>
                          <a:rPr lang="de-DE" sz="1600" noProof="0"/>
                          <m:t> </m:t>
                        </m:r>
                      </m:sub>
                    </m:sSub>
                  </m:oMath>
                </a14:m>
                <a:r>
                  <a:rPr lang="de-DE" noProof="0" dirty="0"/>
                  <a:t> 	 </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162" t="-1079" b="-5547"/>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spTree>
    <p:extLst>
      <p:ext uri="{BB962C8B-B14F-4D97-AF65-F5344CB8AC3E}">
        <p14:creationId xmlns:p14="http://schemas.microsoft.com/office/powerpoint/2010/main" val="216629601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t>Das Standardmodell der Teilchenphysik</a:t>
            </a:r>
          </a:p>
        </p:txBody>
      </p:sp>
      <p:sp>
        <p:nvSpPr>
          <p:cNvPr id="8" name="Foliennummernplatzhalter 7"/>
          <p:cNvSpPr>
            <a:spLocks noGrp="1"/>
          </p:cNvSpPr>
          <p:nvPr>
            <p:ph type="sldNum" sz="quarter" idx="12"/>
          </p:nvPr>
        </p:nvSpPr>
        <p:spPr/>
        <p:txBody>
          <a:bodyPr/>
          <a:lstStyle/>
          <a:p>
            <a:fld id="{13EBA283-81CD-428D-9703-4AE41BDC50AA}" type="slidenum">
              <a:rPr lang="de-DE" smtClean="0"/>
              <a:pPr/>
              <a:t>8</a:t>
            </a:fld>
            <a:endParaRPr lang="de-DE" dirty="0"/>
          </a:p>
        </p:txBody>
      </p:sp>
      <p:sp>
        <p:nvSpPr>
          <p:cNvPr id="4" name="Text Placeholder 3"/>
          <p:cNvSpPr>
            <a:spLocks noGrp="1"/>
          </p:cNvSpPr>
          <p:nvPr>
            <p:ph type="body" idx="1"/>
          </p:nvPr>
        </p:nvSpPr>
        <p:spPr>
          <a:xfrm>
            <a:off x="971600" y="1700808"/>
            <a:ext cx="7992888" cy="4316845"/>
          </a:xfrm>
        </p:spPr>
        <p:txBody>
          <a:bodyPr/>
          <a:lstStyle/>
          <a:p>
            <a:r>
              <a:rPr lang="de-DE" noProof="0" dirty="0"/>
              <a:t>Das Standardmodell</a:t>
            </a:r>
          </a:p>
          <a:p>
            <a:pPr lvl="1"/>
            <a:r>
              <a:rPr lang="de-DE" dirty="0"/>
              <a:t>Elegantes Theoriegebäude („Quantenfeldtheorie“)</a:t>
            </a:r>
            <a:br>
              <a:rPr lang="de-DE" dirty="0"/>
            </a:br>
            <a:r>
              <a:rPr lang="de-DE" dirty="0"/>
              <a:t>mit großer Vorhersagekraft </a:t>
            </a:r>
            <a:r>
              <a:rPr lang="de-DE" dirty="0" smtClean="0"/>
              <a:t/>
            </a:r>
            <a:br>
              <a:rPr lang="de-DE" dirty="0" smtClean="0"/>
            </a:br>
            <a:r>
              <a:rPr lang="de-DE" dirty="0" smtClean="0"/>
              <a:t>angereichert mit experimentellen </a:t>
            </a:r>
            <a:r>
              <a:rPr lang="de-DE" dirty="0"/>
              <a:t>Erkenntnissen</a:t>
            </a:r>
          </a:p>
          <a:p>
            <a:pPr lvl="1"/>
            <a:r>
              <a:rPr lang="de-DE" dirty="0"/>
              <a:t>Grundlage: Fundamentale Symmetrien </a:t>
            </a:r>
            <a:r>
              <a:rPr lang="de-DE" dirty="0" smtClean="0"/>
              <a:t/>
            </a:r>
            <a:br>
              <a:rPr lang="de-DE" dirty="0" smtClean="0"/>
            </a:br>
            <a:r>
              <a:rPr lang="de-DE" dirty="0" smtClean="0"/>
              <a:t>(</a:t>
            </a:r>
            <a:r>
              <a:rPr lang="de-DE" dirty="0"/>
              <a:t>lokale Eichsymmetrien)</a:t>
            </a:r>
          </a:p>
          <a:p>
            <a:pPr lvl="1"/>
            <a:r>
              <a:rPr lang="de-DE" dirty="0"/>
              <a:t>Beschreibt alle bekannten Wechselwirkungen </a:t>
            </a:r>
            <a:r>
              <a:rPr lang="de-DE" dirty="0" smtClean="0"/>
              <a:t/>
            </a:r>
            <a:br>
              <a:rPr lang="de-DE" dirty="0" smtClean="0"/>
            </a:br>
            <a:r>
              <a:rPr lang="de-DE" dirty="0" smtClean="0"/>
              <a:t>auf </a:t>
            </a:r>
            <a:r>
              <a:rPr lang="de-DE" dirty="0"/>
              <a:t>Teilchenebene </a:t>
            </a:r>
          </a:p>
          <a:p>
            <a:pPr lvl="1"/>
            <a:r>
              <a:rPr lang="de-DE" dirty="0"/>
              <a:t>Wurde </a:t>
            </a:r>
            <a:r>
              <a:rPr lang="de-DE" noProof="0" dirty="0"/>
              <a:t>1960er und 1970er Jahren entwickelt. </a:t>
            </a:r>
            <a:r>
              <a:rPr lang="de-DE" noProof="0" dirty="0" smtClean="0"/>
              <a:t/>
            </a:r>
            <a:br>
              <a:rPr lang="de-DE" noProof="0" dirty="0" smtClean="0"/>
            </a:br>
            <a:r>
              <a:rPr lang="de-DE" noProof="0" dirty="0" smtClean="0"/>
              <a:t>Seitdem </a:t>
            </a:r>
            <a:r>
              <a:rPr lang="de-DE" noProof="0" dirty="0"/>
              <a:t>in zahlreichen Experimenten überprüft und bestätigt</a:t>
            </a:r>
          </a:p>
          <a:p>
            <a:pPr lvl="1"/>
            <a:endParaRPr lang="de-DE" noProof="0" dirty="0"/>
          </a:p>
        </p:txBody>
      </p:sp>
      <p:sp>
        <p:nvSpPr>
          <p:cNvPr id="6" name="Datumsplatzhalter 5"/>
          <p:cNvSpPr>
            <a:spLocks noGrp="1"/>
          </p:cNvSpPr>
          <p:nvPr>
            <p:ph type="dt" sz="half" idx="2"/>
          </p:nvPr>
        </p:nvSpPr>
        <p:spPr/>
        <p:txBody>
          <a:bodyPr/>
          <a:lstStyle/>
          <a:p>
            <a:r>
              <a:rPr lang="de-DE"/>
              <a:t>29.11.2017</a:t>
            </a:r>
            <a:endParaRPr lang="de-DE" dirty="0"/>
          </a:p>
        </p:txBody>
      </p:sp>
      <p:sp>
        <p:nvSpPr>
          <p:cNvPr id="5" name="Footer Placeholder 4"/>
          <p:cNvSpPr>
            <a:spLocks noGrp="1"/>
          </p:cNvSpPr>
          <p:nvPr>
            <p:ph type="ftr" sz="quarter" idx="3"/>
          </p:nvPr>
        </p:nvSpPr>
        <p:spPr/>
        <p:txBody>
          <a:bodyPr/>
          <a:lstStyle/>
          <a:p>
            <a:r>
              <a:rPr lang="de-DE"/>
              <a:t>Forschung trifft Schule - Lehrerfortbildung Teilchenphysik - Meißen</a:t>
            </a:r>
            <a:endParaRPr lang="de-DE" dirty="0"/>
          </a:p>
        </p:txBody>
      </p:sp>
    </p:spTree>
    <p:extLst>
      <p:ext uri="{BB962C8B-B14F-4D97-AF65-F5344CB8AC3E}">
        <p14:creationId xmlns:p14="http://schemas.microsoft.com/office/powerpoint/2010/main" val="4224399163"/>
      </p:ext>
    </p:extLst>
  </p:cSld>
  <p:clrMapOvr>
    <a:masterClrMapping/>
  </p:clrMapOvr>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„Teilchenzoo“ oder Ordnung?</a:t>
            </a:r>
          </a:p>
        </p:txBody>
      </p:sp>
      <p:sp>
        <p:nvSpPr>
          <p:cNvPr id="8" name="Foliennummernplatzhalter 7"/>
          <p:cNvSpPr>
            <a:spLocks noGrp="1"/>
          </p:cNvSpPr>
          <p:nvPr>
            <p:ph type="sldNum" sz="quarter" idx="12"/>
          </p:nvPr>
        </p:nvSpPr>
        <p:spPr/>
        <p:txBody>
          <a:bodyPr/>
          <a:lstStyle/>
          <a:p>
            <a:fld id="{13EBA283-81CD-428D-9703-4AE41BDC50AA}" type="slidenum">
              <a:rPr lang="de-DE" smtClean="0"/>
              <a:pPr/>
              <a:t>80</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noProof="0" dirty="0"/>
                  <a:t>Entdeckung weiterer Teilchen</a:t>
                </a:r>
              </a:p>
              <a:p>
                <a:r>
                  <a:rPr lang="de-DE" noProof="0" dirty="0"/>
                  <a:t>ausschließlich „schwere Kopien“ der </a:t>
                </a:r>
                <a:r>
                  <a:rPr lang="de-DE" noProof="0" dirty="0" err="1"/>
                  <a:t>Up</a:t>
                </a:r>
                <a:r>
                  <a:rPr lang="de-DE" noProof="0" dirty="0"/>
                  <a:t>- und Down-Quarks sowie des Elektrons und des Elektron-Neutrinos</a:t>
                </a:r>
              </a:p>
              <a:p>
                <a:pPr lvl="1"/>
                <a:r>
                  <a:rPr lang="de-DE" noProof="0" dirty="0"/>
                  <a:t>Von jedem der leichten Materieteilchen (</a:t>
                </a:r>
                <a14:m>
                  <m:oMath xmlns:m="http://schemas.openxmlformats.org/officeDocument/2006/math">
                    <m:r>
                      <m:rPr>
                        <m:sty m:val="p"/>
                      </m:rPr>
                      <a:rPr lang="de-DE" i="0" noProof="0">
                        <a:latin typeface="Cambria Math" panose="02040503050406030204" pitchFamily="18" charset="0"/>
                      </a:rPr>
                      <m:t>u</m:t>
                    </m:r>
                    <m:r>
                      <a:rPr lang="de-DE" i="0" noProof="0">
                        <a:latin typeface="Cambria Math" panose="02040503050406030204" pitchFamily="18" charset="0"/>
                      </a:rPr>
                      <m:t>, </m:t>
                    </m:r>
                    <m:r>
                      <m:rPr>
                        <m:sty m:val="p"/>
                      </m:rPr>
                      <a:rPr lang="de-DE" i="0" noProof="0">
                        <a:latin typeface="Cambria Math" panose="02040503050406030204" pitchFamily="18" charset="0"/>
                      </a:rPr>
                      <m:t>d</m:t>
                    </m:r>
                    <m:r>
                      <a:rPr lang="de-DE" i="0" noProof="0">
                        <a:latin typeface="Cambria Math" panose="02040503050406030204" pitchFamily="18" charset="0"/>
                      </a:rPr>
                      <m:t>, </m:t>
                    </m:r>
                    <m:sSup>
                      <m:sSupPr>
                        <m:ctrlPr>
                          <a:rPr lang="de-DE" i="1" noProof="0">
                            <a:latin typeface="Cambria Math" panose="02040503050406030204" pitchFamily="18" charset="0"/>
                          </a:rPr>
                        </m:ctrlPr>
                      </m:sSupPr>
                      <m:e>
                        <m:r>
                          <m:rPr>
                            <m:sty m:val="p"/>
                          </m:rPr>
                          <a:rPr lang="de-DE" i="0" noProof="0">
                            <a:latin typeface="Cambria Math" panose="02040503050406030204" pitchFamily="18" charset="0"/>
                          </a:rPr>
                          <m:t>e</m:t>
                        </m:r>
                      </m:e>
                      <m:sup>
                        <m:r>
                          <a:rPr lang="de-DE" i="0" noProof="0">
                            <a:latin typeface="Cambria Math" panose="02040503050406030204" pitchFamily="18" charset="0"/>
                          </a:rPr>
                          <m:t>−</m:t>
                        </m:r>
                      </m:sup>
                    </m:sSup>
                    <m:r>
                      <a:rPr lang="de-DE" i="0" noProof="0">
                        <a:latin typeface="Cambria Math" panose="02040503050406030204" pitchFamily="18" charset="0"/>
                      </a:rPr>
                      <m:t>, </m:t>
                    </m:r>
                    <m:sSub>
                      <m:sSubPr>
                        <m:ctrlPr>
                          <a:rPr lang="de-DE" i="1" noProof="0">
                            <a:latin typeface="Cambria Math" panose="02040503050406030204" pitchFamily="18" charset="0"/>
                          </a:rPr>
                        </m:ctrlPr>
                      </m:sSubPr>
                      <m:e>
                        <m:r>
                          <m:rPr>
                            <m:sty m:val="p"/>
                          </m:rPr>
                          <a:rPr lang="de-DE" i="0" noProof="0">
                            <a:latin typeface="Cambria Math" panose="02040503050406030204" pitchFamily="18" charset="0"/>
                          </a:rPr>
                          <m:t>ν</m:t>
                        </m:r>
                      </m:e>
                      <m:sub>
                        <m:r>
                          <m:rPr>
                            <m:sty m:val="p"/>
                          </m:rPr>
                          <a:rPr lang="de-DE" i="0" noProof="0">
                            <a:latin typeface="Cambria Math" panose="02040503050406030204" pitchFamily="18" charset="0"/>
                          </a:rPr>
                          <m:t>e</m:t>
                        </m:r>
                      </m:sub>
                    </m:sSub>
                  </m:oMath>
                </a14:m>
                <a:r>
                  <a:rPr lang="de-DE" noProof="0" dirty="0"/>
                  <a:t>) gibt es je zwei Kopien, die größere Massen besitzen. </a:t>
                </a:r>
              </a:p>
              <a:p>
                <a:pPr marL="0" indent="0">
                  <a:buNone/>
                </a:pPr>
                <a:endParaRPr lang="de-DE" noProof="0" dirty="0"/>
              </a:p>
              <a:p>
                <a:r>
                  <a:rPr lang="de-DE" noProof="0" dirty="0"/>
                  <a:t>Wie lassen sich Teilchen ordnen?</a:t>
                </a:r>
              </a:p>
              <a:p>
                <a:r>
                  <a:rPr lang="de-DE" noProof="0" dirty="0"/>
                  <a:t>Gleiche Ladungen </a:t>
                </a:r>
                <a:r>
                  <a:rPr lang="de-DE" noProof="0" dirty="0">
                    <a:solidFill>
                      <a:srgbClr val="CDC301"/>
                    </a:solidFill>
                  </a:rPr>
                  <a:t>↔</a:t>
                </a:r>
                <a:r>
                  <a:rPr lang="de-DE" noProof="0" dirty="0"/>
                  <a:t> Gleiche Eigenschaften</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808" t="-2003" r="-647"/>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spTree>
    <p:extLst>
      <p:ext uri="{BB962C8B-B14F-4D97-AF65-F5344CB8AC3E}">
        <p14:creationId xmlns:p14="http://schemas.microsoft.com/office/powerpoint/2010/main" val="2810271498"/>
      </p:ext>
    </p:extLst>
  </p:cSld>
  <p:clrMapOvr>
    <a:masterClrMapping/>
  </p:clrMapOvr>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Anordnung von Teilchen in Generationen</a:t>
            </a:r>
          </a:p>
        </p:txBody>
      </p:sp>
      <p:sp>
        <p:nvSpPr>
          <p:cNvPr id="9" name="Foliennummernplatzhalter 8"/>
          <p:cNvSpPr>
            <a:spLocks noGrp="1"/>
          </p:cNvSpPr>
          <p:nvPr>
            <p:ph type="sldNum" sz="quarter" idx="12"/>
          </p:nvPr>
        </p:nvSpPr>
        <p:spPr/>
        <p:txBody>
          <a:bodyPr/>
          <a:lstStyle/>
          <a:p>
            <a:fld id="{13EBA283-81CD-428D-9703-4AE41BDC50AA}" type="slidenum">
              <a:rPr lang="de-DE" smtClean="0"/>
              <a:pPr/>
              <a:t>81</a:t>
            </a:fld>
            <a:endParaRPr lang="de-DE"/>
          </a:p>
        </p:txBody>
      </p:sp>
      <p:sp>
        <p:nvSpPr>
          <p:cNvPr id="3" name="Textplatzhalter 2"/>
          <p:cNvSpPr>
            <a:spLocks noGrp="1"/>
          </p:cNvSpPr>
          <p:nvPr>
            <p:ph type="body" idx="1"/>
          </p:nvPr>
        </p:nvSpPr>
        <p:spPr/>
        <p:txBody>
          <a:bodyPr/>
          <a:lstStyle/>
          <a:p>
            <a:endParaRPr lang="de-DE"/>
          </a:p>
        </p:txBody>
      </p:sp>
      <p:sp>
        <p:nvSpPr>
          <p:cNvPr id="8" name="Datumsplatzhalter 7"/>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pic>
        <p:nvPicPr>
          <p:cNvPr id="11" name="Grafik 10"/>
          <p:cNvPicPr>
            <a:picLocks noChangeAspect="1"/>
          </p:cNvPicPr>
          <p:nvPr/>
        </p:nvPicPr>
        <p:blipFill>
          <a:blip r:embed="rId2"/>
          <a:stretch>
            <a:fillRect/>
          </a:stretch>
        </p:blipFill>
        <p:spPr>
          <a:xfrm>
            <a:off x="3800288" y="1988355"/>
            <a:ext cx="5213366" cy="3960925"/>
          </a:xfrm>
          <a:prstGeom prst="rect">
            <a:avLst/>
          </a:prstGeom>
        </p:spPr>
      </p:pic>
      <p:sp>
        <p:nvSpPr>
          <p:cNvPr id="12" name="Rechteck 11"/>
          <p:cNvSpPr>
            <a:spLocks noChangeArrowheads="1"/>
          </p:cNvSpPr>
          <p:nvPr/>
        </p:nvSpPr>
        <p:spPr bwMode="auto">
          <a:xfrm>
            <a:off x="3180063" y="5600407"/>
            <a:ext cx="4572000" cy="276225"/>
          </a:xfrm>
          <a:prstGeom prst="rect">
            <a:avLst/>
          </a:prstGeom>
          <a:noFill/>
          <a:ln w="9525">
            <a:noFill/>
            <a:miter lim="800000"/>
            <a:headEnd/>
            <a:tailEnd/>
          </a:ln>
        </p:spPr>
        <p:txBody>
          <a:bodyPr lIns="91432" tIns="45716" rIns="91432" bIns="45716">
            <a:spAutoFit/>
          </a:bodyPr>
          <a:lstStyle/>
          <a:p>
            <a:pPr defTabSz="457164"/>
            <a:endParaRPr lang="de-DE" sz="1200" dirty="0">
              <a:solidFill>
                <a:srgbClr val="000000"/>
              </a:solidFill>
              <a:latin typeface="Calibri" pitchFamily="34" charset="0"/>
            </a:endParaRPr>
          </a:p>
        </p:txBody>
      </p:sp>
      <p:pic>
        <p:nvPicPr>
          <p:cNvPr id="13" name="Grafik 12"/>
          <p:cNvPicPr>
            <a:picLocks noChangeAspect="1"/>
          </p:cNvPicPr>
          <p:nvPr/>
        </p:nvPicPr>
        <p:blipFill rotWithShape="1">
          <a:blip r:embed="rId2"/>
          <a:srcRect r="27234"/>
          <a:stretch/>
        </p:blipFill>
        <p:spPr>
          <a:xfrm>
            <a:off x="899592" y="1988355"/>
            <a:ext cx="3793582" cy="3960925"/>
          </a:xfrm>
          <a:prstGeom prst="rect">
            <a:avLst/>
          </a:prstGeom>
        </p:spPr>
      </p:pic>
      <p:pic>
        <p:nvPicPr>
          <p:cNvPr id="14" name="Grafik 13"/>
          <p:cNvPicPr>
            <a:picLocks noChangeAspect="1"/>
          </p:cNvPicPr>
          <p:nvPr/>
        </p:nvPicPr>
        <p:blipFill rotWithShape="1">
          <a:blip r:embed="rId3"/>
          <a:srcRect b="10513"/>
          <a:stretch/>
        </p:blipFill>
        <p:spPr>
          <a:xfrm>
            <a:off x="3469038" y="1836024"/>
            <a:ext cx="2778408" cy="3343993"/>
          </a:xfrm>
          <a:prstGeom prst="rect">
            <a:avLst/>
          </a:prstGeom>
        </p:spPr>
      </p:pic>
      <p:pic>
        <p:nvPicPr>
          <p:cNvPr id="15" name="Grafik 14"/>
          <p:cNvPicPr>
            <a:picLocks noChangeAspect="1"/>
          </p:cNvPicPr>
          <p:nvPr/>
        </p:nvPicPr>
        <p:blipFill rotWithShape="1">
          <a:blip r:embed="rId2"/>
          <a:srcRect l="60175" t="77973" r="27234" b="5425"/>
          <a:stretch/>
        </p:blipFill>
        <p:spPr>
          <a:xfrm>
            <a:off x="4180734" y="5075634"/>
            <a:ext cx="656456" cy="657622"/>
          </a:xfrm>
          <a:prstGeom prst="rect">
            <a:avLst/>
          </a:prstGeom>
        </p:spPr>
      </p:pic>
      <p:pic>
        <p:nvPicPr>
          <p:cNvPr id="16" name="Grafik 15"/>
          <p:cNvPicPr>
            <a:picLocks noChangeAspect="1"/>
          </p:cNvPicPr>
          <p:nvPr/>
        </p:nvPicPr>
        <p:blipFill rotWithShape="1">
          <a:blip r:embed="rId2"/>
          <a:srcRect l="60175" t="77973" r="35682" b="11090"/>
          <a:stretch/>
        </p:blipFill>
        <p:spPr>
          <a:xfrm>
            <a:off x="4837190" y="5085184"/>
            <a:ext cx="216024" cy="433214"/>
          </a:xfrm>
          <a:prstGeom prst="rect">
            <a:avLst/>
          </a:prstGeom>
        </p:spPr>
      </p:pic>
    </p:spTree>
    <p:extLst>
      <p:ext uri="{BB962C8B-B14F-4D97-AF65-F5344CB8AC3E}">
        <p14:creationId xmlns:p14="http://schemas.microsoft.com/office/powerpoint/2010/main" val="1214862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nodePh="1">
                                  <p:stCondLst>
                                    <p:cond delay="0"/>
                                  </p:stCondLst>
                                  <p:endCondLst>
                                    <p:cond evt="begin" delay="0">
                                      <p:tn val="5"/>
                                    </p:cond>
                                  </p:end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fltVal val="0"/>
                                          </p:val>
                                        </p:tav>
                                        <p:tav tm="100000">
                                          <p:val>
                                            <p:strVal val="#ppt_w"/>
                                          </p:val>
                                        </p:tav>
                                      </p:tavLst>
                                    </p:anim>
                                    <p:anim calcmode="lin" valueType="num">
                                      <p:cBhvr>
                                        <p:cTn id="8" dur="500" fill="hold"/>
                                        <p:tgtEl>
                                          <p:spTgt spid="12"/>
                                        </p:tgtEl>
                                        <p:attrNameLst>
                                          <p:attrName>ppt_h</p:attrName>
                                        </p:attrNameLst>
                                      </p:cBhvr>
                                      <p:tavLst>
                                        <p:tav tm="0">
                                          <p:val>
                                            <p:fltVal val="0"/>
                                          </p:val>
                                        </p:tav>
                                        <p:tav tm="100000">
                                          <p:val>
                                            <p:strVal val="#ppt_h"/>
                                          </p:val>
                                        </p:tav>
                                      </p:tavLst>
                                    </p:anim>
                                    <p:animEffect transition="in" filter="fade">
                                      <p:cBhvr>
                                        <p:cTn id="9"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Ordnungsschema: </a:t>
            </a:r>
            <a:br>
              <a:rPr lang="de-DE" noProof="0" dirty="0"/>
            </a:br>
            <a:r>
              <a:rPr lang="de-DE" noProof="0" dirty="0"/>
              <a:t>Analogie zum Periodensystem</a:t>
            </a:r>
          </a:p>
        </p:txBody>
      </p:sp>
      <p:sp>
        <p:nvSpPr>
          <p:cNvPr id="9" name="Foliennummernplatzhalter 8"/>
          <p:cNvSpPr>
            <a:spLocks noGrp="1"/>
          </p:cNvSpPr>
          <p:nvPr>
            <p:ph type="sldNum" sz="quarter" idx="12"/>
          </p:nvPr>
        </p:nvSpPr>
        <p:spPr/>
        <p:txBody>
          <a:bodyPr/>
          <a:lstStyle/>
          <a:p>
            <a:fld id="{13EBA283-81CD-428D-9703-4AE41BDC50AA}" type="slidenum">
              <a:rPr lang="de-DE" smtClean="0"/>
              <a:pPr/>
              <a:t>82</a:t>
            </a:fld>
            <a:endParaRPr lang="de-DE"/>
          </a:p>
        </p:txBody>
      </p:sp>
      <p:sp>
        <p:nvSpPr>
          <p:cNvPr id="11" name="Textplatzhalter 10"/>
          <p:cNvSpPr>
            <a:spLocks noGrp="1"/>
          </p:cNvSpPr>
          <p:nvPr>
            <p:ph type="body" idx="1"/>
          </p:nvPr>
        </p:nvSpPr>
        <p:spPr>
          <a:xfrm>
            <a:off x="971600" y="2060848"/>
            <a:ext cx="5832648" cy="3956805"/>
          </a:xfrm>
        </p:spPr>
        <p:txBody>
          <a:bodyPr/>
          <a:lstStyle/>
          <a:p>
            <a:r>
              <a:rPr lang="de-DE" noProof="0" dirty="0"/>
              <a:t>Teilchen sind nach Ladungen geordnet </a:t>
            </a:r>
            <a:br>
              <a:rPr lang="de-DE" noProof="0" dirty="0"/>
            </a:br>
            <a:r>
              <a:rPr lang="de-DE" noProof="0" dirty="0"/>
              <a:t>analog den chemischen Elementen </a:t>
            </a:r>
            <a:br>
              <a:rPr lang="de-DE" noProof="0" dirty="0"/>
            </a:br>
            <a:r>
              <a:rPr lang="de-DE" noProof="0" dirty="0"/>
              <a:t>in die Hauptgruppen </a:t>
            </a:r>
          </a:p>
          <a:p>
            <a:r>
              <a:rPr lang="de-DE" noProof="0" dirty="0"/>
              <a:t>Im PSE sind die chemischen Elemente </a:t>
            </a:r>
            <a:br>
              <a:rPr lang="de-DE" noProof="0" dirty="0"/>
            </a:br>
            <a:r>
              <a:rPr lang="de-DE" noProof="0" dirty="0"/>
              <a:t>innerhalb einer Hauptgruppe von oben </a:t>
            </a:r>
            <a:br>
              <a:rPr lang="de-DE" noProof="0" dirty="0"/>
            </a:br>
            <a:r>
              <a:rPr lang="de-DE" noProof="0" dirty="0"/>
              <a:t>nach unten nach ihrer Masse aufsteigen geordnet</a:t>
            </a:r>
          </a:p>
        </p:txBody>
      </p:sp>
      <p:sp>
        <p:nvSpPr>
          <p:cNvPr id="8" name="Datumsplatzhalter 7"/>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sp>
        <p:nvSpPr>
          <p:cNvPr id="10" name="Inhaltsplatzhalter 8"/>
          <p:cNvSpPr txBox="1">
            <a:spLocks/>
          </p:cNvSpPr>
          <p:nvPr/>
        </p:nvSpPr>
        <p:spPr>
          <a:xfrm>
            <a:off x="861764" y="4293095"/>
            <a:ext cx="5438428" cy="20632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en-US" sz="2000">
              <a:latin typeface="Arial" panose="020B0604020202020204" pitchFamily="34" charset="0"/>
              <a:cs typeface="Arial" panose="020B0604020202020204" pitchFamily="34" charset="0"/>
            </a:endParaRPr>
          </a:p>
        </p:txBody>
      </p:sp>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4628626"/>
            <a:ext cx="2082642" cy="1579935"/>
          </a:xfrm>
          <a:prstGeom prst="rect">
            <a:avLst/>
          </a:prstGeom>
        </p:spPr>
      </p:pic>
      <p:pic>
        <p:nvPicPr>
          <p:cNvPr id="4" name="Grafik 3"/>
          <p:cNvPicPr>
            <a:picLocks noChangeAspect="1"/>
          </p:cNvPicPr>
          <p:nvPr/>
        </p:nvPicPr>
        <p:blipFill>
          <a:blip r:embed="rId3"/>
          <a:stretch>
            <a:fillRect/>
          </a:stretch>
        </p:blipFill>
        <p:spPr>
          <a:xfrm rot="5400000">
            <a:off x="5750379" y="1211644"/>
            <a:ext cx="4349456" cy="2241719"/>
          </a:xfrm>
          <a:prstGeom prst="rect">
            <a:avLst/>
          </a:prstGeom>
        </p:spPr>
      </p:pic>
    </p:spTree>
    <p:extLst>
      <p:ext uri="{BB962C8B-B14F-4D97-AF65-F5344CB8AC3E}">
        <p14:creationId xmlns:p14="http://schemas.microsoft.com/office/powerpoint/2010/main" val="1389964123"/>
      </p:ext>
    </p:extLst>
  </p:cSld>
  <p:clrMapOvr>
    <a:masterClrMapping/>
  </p:clrMapOvr>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8064896" cy="1325563"/>
          </a:xfrm>
        </p:spPr>
        <p:txBody>
          <a:bodyPr/>
          <a:lstStyle/>
          <a:p>
            <a:r>
              <a:rPr lang="de-DE" noProof="0" dirty="0"/>
              <a:t>Die drei Basiskonzepte des Standardmodells</a:t>
            </a:r>
          </a:p>
        </p:txBody>
      </p:sp>
      <p:sp>
        <p:nvSpPr>
          <p:cNvPr id="7" name="Foliennummernplatzhalter 6"/>
          <p:cNvSpPr>
            <a:spLocks noGrp="1"/>
          </p:cNvSpPr>
          <p:nvPr>
            <p:ph type="sldNum" sz="quarter" idx="12"/>
          </p:nvPr>
        </p:nvSpPr>
        <p:spPr>
          <a:prstGeom prst="rect">
            <a:avLst/>
          </a:prstGeom>
        </p:spPr>
        <p:txBody>
          <a:bodyPr/>
          <a:lstStyle/>
          <a:p>
            <a:fld id="{13EBA283-81CD-428D-9703-4AE41BDC50AA}" type="slidenum">
              <a:rPr lang="de-DE" smtClean="0"/>
              <a:pPr/>
              <a:t>83</a:t>
            </a:fld>
            <a:endParaRPr lang="de-DE"/>
          </a:p>
        </p:txBody>
      </p:sp>
      <p:sp>
        <p:nvSpPr>
          <p:cNvPr id="6" name="Datumsplatzhalter 5"/>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sp>
        <p:nvSpPr>
          <p:cNvPr id="4" name="Rechteck 3">
            <a:extLst>
              <a:ext uri="{FF2B5EF4-FFF2-40B4-BE49-F238E27FC236}">
                <a16:creationId xmlns:a16="http://schemas.microsoft.com/office/drawing/2014/main" xmlns=""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xmlns=""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xmlns=""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xmlns=""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xmlns=""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xmlns=""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xmlns=""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xmlns=""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xmlns=""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xmlns=""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xmlns=""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xmlns=""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xmlns=""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xmlns=""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xmlns=""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rot="19172122">
            <a:off x="1276624" y="2864759"/>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86006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Teilchenumwandlungen als Schlüssel zur Ordnung</a:t>
            </a:r>
          </a:p>
        </p:txBody>
      </p:sp>
      <p:sp>
        <p:nvSpPr>
          <p:cNvPr id="9" name="Foliennummernplatzhalter 8"/>
          <p:cNvSpPr>
            <a:spLocks noGrp="1"/>
          </p:cNvSpPr>
          <p:nvPr>
            <p:ph type="sldNum" sz="quarter" idx="12"/>
          </p:nvPr>
        </p:nvSpPr>
        <p:spPr/>
        <p:txBody>
          <a:bodyPr/>
          <a:lstStyle/>
          <a:p>
            <a:fld id="{13EBA283-81CD-428D-9703-4AE41BDC50AA}" type="slidenum">
              <a:rPr lang="de-DE" smtClean="0"/>
              <a:pPr/>
              <a:t>84</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noProof="0" dirty="0"/>
                  <a:t>Schwache Wechselwirkung</a:t>
                </a:r>
              </a:p>
              <a:p>
                <a:pPr lvl="1"/>
                <a:r>
                  <a:rPr lang="de-DE" noProof="0" dirty="0"/>
                  <a:t>Nur bestimmte Paare von Teilchen beteiligt</a:t>
                </a:r>
              </a:p>
              <a:p>
                <a:pPr lvl="1"/>
                <a:r>
                  <a:rPr lang="de-DE" noProof="0" dirty="0"/>
                  <a:t>Unterscheiden sich in schwacher Ladungszahl </a:t>
                </a:r>
                <a14:m>
                  <m:oMath xmlns:m="http://schemas.openxmlformats.org/officeDocument/2006/math">
                    <m:r>
                      <a:rPr lang="de-DE" i="1" noProof="0">
                        <a:latin typeface="Cambria Math" panose="02040503050406030204" pitchFamily="18" charset="0"/>
                      </a:rPr>
                      <m:t>𝐼</m:t>
                    </m:r>
                  </m:oMath>
                </a14:m>
                <a:r>
                  <a:rPr lang="de-DE" noProof="0" dirty="0"/>
                  <a:t> und in elektrischer Ladungszahl </a:t>
                </a:r>
                <a14:m>
                  <m:oMath xmlns:m="http://schemas.openxmlformats.org/officeDocument/2006/math">
                    <m:r>
                      <a:rPr lang="de-DE" b="0" i="1" noProof="0" smtClean="0">
                        <a:latin typeface="Cambria Math" panose="02040503050406030204" pitchFamily="18" charset="0"/>
                      </a:rPr>
                      <m:t>𝑍</m:t>
                    </m:r>
                  </m:oMath>
                </a14:m>
                <a:r>
                  <a:rPr lang="de-DE" noProof="0" dirty="0"/>
                  <a:t> immer genau um Betrag 1</a:t>
                </a:r>
              </a:p>
              <a:p>
                <a:pPr lvl="1"/>
                <a:r>
                  <a:rPr lang="de-DE" b="1" noProof="0" dirty="0"/>
                  <a:t>Dupletts</a:t>
                </a:r>
                <a:r>
                  <a:rPr lang="de-DE" noProof="0" dirty="0"/>
                  <a:t> bezüglich der schwachen Ladung</a:t>
                </a:r>
              </a:p>
              <a:p>
                <a14:m>
                  <m:oMath xmlns:m="http://schemas.openxmlformats.org/officeDocument/2006/math">
                    <m:d>
                      <m:dPr>
                        <m:ctrlPr>
                          <a:rPr lang="de-DE" i="1" noProof="0">
                            <a:latin typeface="Cambria Math" panose="02040503050406030204" pitchFamily="18" charset="0"/>
                          </a:rPr>
                        </m:ctrlPr>
                      </m:dPr>
                      <m:e>
                        <m:m>
                          <m:mPr>
                            <m:mcs>
                              <m:mc>
                                <m:mcPr>
                                  <m:count m:val="1"/>
                                  <m:mcJc m:val="center"/>
                                </m:mcPr>
                              </m:mc>
                            </m:mcs>
                            <m:ctrlPr>
                              <a:rPr lang="de-DE" i="1" noProof="0">
                                <a:latin typeface="Cambria Math" panose="02040503050406030204" pitchFamily="18" charset="0"/>
                              </a:rPr>
                            </m:ctrlPr>
                          </m:mPr>
                          <m:mr>
                            <m:e>
                              <m:r>
                                <m:rPr>
                                  <m:sty m:val="p"/>
                                </m:rPr>
                                <a:rPr lang="de-DE" i="0" noProof="0">
                                  <a:latin typeface="Cambria Math" panose="02040503050406030204" pitchFamily="18" charset="0"/>
                                </a:rPr>
                                <m:t>u</m:t>
                              </m:r>
                            </m:e>
                          </m:mr>
                          <m:mr>
                            <m:e>
                              <m:r>
                                <m:rPr>
                                  <m:sty m:val="p"/>
                                </m:rPr>
                                <a:rPr lang="de-DE" i="0" noProof="0">
                                  <a:latin typeface="Cambria Math" panose="02040503050406030204" pitchFamily="18" charset="0"/>
                                </a:rPr>
                                <m:t>d</m:t>
                              </m:r>
                            </m:e>
                          </m:mr>
                        </m:m>
                      </m:e>
                    </m:d>
                    <m:r>
                      <a:rPr lang="de-DE" noProof="0">
                        <a:latin typeface="Cambria Math" panose="02040503050406030204" pitchFamily="18" charset="0"/>
                      </a:rPr>
                      <m:t> </m:t>
                    </m:r>
                    <m:m>
                      <m:mPr>
                        <m:mcs>
                          <m:mc>
                            <m:mcPr>
                              <m:count m:val="1"/>
                              <m:mcJc m:val="center"/>
                            </m:mcPr>
                          </m:mc>
                        </m:mcs>
                        <m:ctrlPr>
                          <a:rPr lang="de-DE" i="1" noProof="0">
                            <a:latin typeface="Cambria Math" panose="02040503050406030204" pitchFamily="18" charset="0"/>
                          </a:rPr>
                        </m:ctrlPr>
                      </m:mPr>
                      <m:mr>
                        <m:e>
                          <m:r>
                            <a:rPr lang="de-DE" i="1" noProof="0">
                              <a:latin typeface="Cambria Math" panose="02040503050406030204" pitchFamily="18" charset="0"/>
                            </a:rPr>
                            <m:t>𝐼</m:t>
                          </m:r>
                          <m:r>
                            <a:rPr lang="de-DE" i="1" noProof="0">
                              <a:latin typeface="Cambria Math" panose="02040503050406030204" pitchFamily="18" charset="0"/>
                            </a:rPr>
                            <m:t>=</m:t>
                          </m:r>
                          <m:r>
                            <a:rPr lang="de-DE" noProof="0">
                              <a:latin typeface="Cambria Math" panose="02040503050406030204" pitchFamily="18" charset="0"/>
                            </a:rPr>
                            <m:t>+</m:t>
                          </m:r>
                          <m:r>
                            <m:rPr>
                              <m:nor/>
                            </m:rPr>
                            <a:rPr lang="de-DE" noProof="0"/>
                            <m:t>1/2</m:t>
                          </m:r>
                          <m:r>
                            <a:rPr lang="de-DE" noProof="0">
                              <a:latin typeface="Cambria Math" panose="02040503050406030204" pitchFamily="18" charset="0"/>
                            </a:rPr>
                            <m:t> </m:t>
                          </m:r>
                        </m:e>
                      </m:mr>
                      <m:mr>
                        <m:e>
                          <m:r>
                            <a:rPr lang="de-DE" i="1" noProof="0">
                              <a:latin typeface="Cambria Math" panose="02040503050406030204" pitchFamily="18" charset="0"/>
                            </a:rPr>
                            <m:t>𝐼</m:t>
                          </m:r>
                          <m:r>
                            <a:rPr lang="de-DE" i="1" noProof="0">
                              <a:latin typeface="Cambria Math" panose="02040503050406030204" pitchFamily="18" charset="0"/>
                            </a:rPr>
                            <m:t>=−</m:t>
                          </m:r>
                          <m:r>
                            <m:rPr>
                              <m:nor/>
                            </m:rPr>
                            <a:rPr lang="de-DE" noProof="0"/>
                            <m:t>1/2</m:t>
                          </m:r>
                        </m:e>
                      </m:mr>
                    </m:m>
                    <m:m>
                      <m:mPr>
                        <m:mcs>
                          <m:mc>
                            <m:mcPr>
                              <m:count m:val="1"/>
                              <m:mcJc m:val="center"/>
                            </m:mcPr>
                          </m:mc>
                        </m:mcs>
                        <m:ctrlPr>
                          <a:rPr lang="de-DE" i="1" noProof="0">
                            <a:latin typeface="Cambria Math" panose="02040503050406030204" pitchFamily="18" charset="0"/>
                          </a:rPr>
                        </m:ctrlPr>
                      </m:mPr>
                      <m:mr>
                        <m:e>
                          <m:r>
                            <a:rPr lang="de-DE" noProof="0">
                              <a:latin typeface="Cambria Math" panose="02040503050406030204" pitchFamily="18" charset="0"/>
                            </a:rPr>
                            <m:t> </m:t>
                          </m:r>
                          <m:r>
                            <a:rPr lang="de-DE" b="0" i="1" noProof="0" smtClean="0">
                              <a:latin typeface="Cambria Math" panose="02040503050406030204" pitchFamily="18" charset="0"/>
                            </a:rPr>
                            <m:t>𝑍</m:t>
                          </m:r>
                          <m:r>
                            <a:rPr lang="de-DE" noProof="0">
                              <a:latin typeface="Cambria Math" panose="02040503050406030204" pitchFamily="18" charset="0"/>
                            </a:rPr>
                            <m:t>= +</m:t>
                          </m:r>
                          <m:r>
                            <m:rPr>
                              <m:nor/>
                            </m:rPr>
                            <a:rPr lang="de-DE" noProof="0"/>
                            <m:t>2/3</m:t>
                          </m:r>
                        </m:e>
                      </m:mr>
                      <m:mr>
                        <m:e>
                          <m:r>
                            <a:rPr lang="de-DE" noProof="0">
                              <a:latin typeface="Cambria Math" panose="02040503050406030204" pitchFamily="18" charset="0"/>
                            </a:rPr>
                            <m:t> </m:t>
                          </m:r>
                          <m:r>
                            <a:rPr lang="de-DE" b="0" i="1" noProof="0" smtClean="0">
                              <a:latin typeface="Cambria Math" panose="02040503050406030204" pitchFamily="18" charset="0"/>
                            </a:rPr>
                            <m:t>𝑍</m:t>
                          </m:r>
                          <m:r>
                            <a:rPr lang="de-DE" noProof="0">
                              <a:latin typeface="Cambria Math" panose="02040503050406030204" pitchFamily="18" charset="0"/>
                            </a:rPr>
                            <m:t>= </m:t>
                          </m:r>
                          <m:r>
                            <a:rPr lang="de-DE" i="1" noProof="0">
                              <a:latin typeface="Cambria Math" panose="02040503050406030204" pitchFamily="18" charset="0"/>
                            </a:rPr>
                            <m:t>−</m:t>
                          </m:r>
                          <m:r>
                            <m:rPr>
                              <m:nor/>
                            </m:rPr>
                            <a:rPr lang="de-DE" noProof="0"/>
                            <m:t>1/3</m:t>
                          </m:r>
                        </m:e>
                      </m:mr>
                    </m:m>
                  </m:oMath>
                </a14:m>
                <a:endParaRPr lang="de-DE" noProof="0" dirty="0"/>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808" t="-2003"/>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pic>
        <p:nvPicPr>
          <p:cNvPr id="7" name="Bild 10" descr="C:\Users\Bernadette\Desktop\AG1 AG2\Abbildungen\Beta-Minus-Umwandlung.png"/>
          <p:cNvPicPr/>
          <p:nvPr/>
        </p:nvPicPr>
        <p:blipFill>
          <a:blip r:embed="rId4" cstate="print"/>
          <a:stretch>
            <a:fillRect/>
          </a:stretch>
        </p:blipFill>
        <p:spPr bwMode="auto">
          <a:xfrm>
            <a:off x="4860032" y="3933056"/>
            <a:ext cx="4024630" cy="2325370"/>
          </a:xfrm>
          <a:prstGeom prst="rect">
            <a:avLst/>
          </a:prstGeom>
          <a:noFill/>
          <a:ln w="9525">
            <a:noFill/>
            <a:miter lim="800000"/>
            <a:headEnd/>
            <a:tailEnd/>
          </a:ln>
        </p:spPr>
      </p:pic>
    </p:spTree>
    <p:extLst>
      <p:ext uri="{BB962C8B-B14F-4D97-AF65-F5344CB8AC3E}">
        <p14:creationId xmlns:p14="http://schemas.microsoft.com/office/powerpoint/2010/main" val="1231392248"/>
      </p:ext>
    </p:extLst>
  </p:cSld>
  <p:clrMapOvr>
    <a:masterClrMapping/>
  </p:clrMapOvr>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Teilchenumwandlungen als Schlüssel zur Ordnung</a:t>
            </a:r>
          </a:p>
        </p:txBody>
      </p:sp>
      <p:sp>
        <p:nvSpPr>
          <p:cNvPr id="8" name="Foliennummernplatzhalter 7"/>
          <p:cNvSpPr>
            <a:spLocks noGrp="1"/>
          </p:cNvSpPr>
          <p:nvPr>
            <p:ph type="sldNum" sz="quarter" idx="12"/>
          </p:nvPr>
        </p:nvSpPr>
        <p:spPr/>
        <p:txBody>
          <a:bodyPr/>
          <a:lstStyle/>
          <a:p>
            <a:fld id="{13EBA283-81CD-428D-9703-4AE41BDC50AA}" type="slidenum">
              <a:rPr lang="de-DE" smtClean="0"/>
              <a:pPr/>
              <a:t>85</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noProof="0" dirty="0"/>
                  <a:t>Schwache Wechselwirkung</a:t>
                </a:r>
              </a:p>
              <a:p>
                <a:pPr lvl="1"/>
                <a:r>
                  <a:rPr lang="de-DE" noProof="0" dirty="0"/>
                  <a:t>Drei </a:t>
                </a:r>
                <a:r>
                  <a:rPr lang="de-DE" noProof="0" dirty="0" err="1"/>
                  <a:t>Up</a:t>
                </a:r>
                <a:r>
                  <a:rPr lang="de-DE" noProof="0" dirty="0"/>
                  <a:t>-Quarks mit Farbladungsvektoren       ,       , oder      haben alle schwache Ladungszahl </a:t>
                </a:r>
                <a14:m>
                  <m:oMath xmlns:m="http://schemas.openxmlformats.org/officeDocument/2006/math">
                    <m:r>
                      <a:rPr lang="de-DE" i="1" noProof="0">
                        <a:latin typeface="Cambria Math" panose="02040503050406030204" pitchFamily="18" charset="0"/>
                      </a:rPr>
                      <m:t>𝐼</m:t>
                    </m:r>
                    <m:r>
                      <a:rPr lang="de-DE" i="1" noProof="0">
                        <a:latin typeface="Cambria Math" panose="02040503050406030204" pitchFamily="18" charset="0"/>
                      </a:rPr>
                      <m:t>=+</m:t>
                    </m:r>
                    <m:f>
                      <m:fPr>
                        <m:ctrlPr>
                          <a:rPr lang="de-DE" i="1" noProof="0">
                            <a:latin typeface="Cambria Math" panose="02040503050406030204" pitchFamily="18" charset="0"/>
                          </a:rPr>
                        </m:ctrlPr>
                      </m:fPr>
                      <m:num>
                        <m:r>
                          <m:rPr>
                            <m:nor/>
                          </m:rPr>
                          <a:rPr lang="de-DE" noProof="0"/>
                          <m:t>1</m:t>
                        </m:r>
                      </m:num>
                      <m:den>
                        <m:r>
                          <m:rPr>
                            <m:nor/>
                          </m:rPr>
                          <a:rPr lang="de-DE" noProof="0"/>
                          <m:t>2</m:t>
                        </m:r>
                      </m:den>
                    </m:f>
                  </m:oMath>
                </a14:m>
                <a:r>
                  <a:rPr lang="de-DE" noProof="0" dirty="0"/>
                  <a:t>, Down-Quarks hingegen </a:t>
                </a:r>
                <a14:m>
                  <m:oMath xmlns:m="http://schemas.openxmlformats.org/officeDocument/2006/math">
                    <m:r>
                      <a:rPr lang="de-DE" i="1" noProof="0">
                        <a:latin typeface="Cambria Math" panose="02040503050406030204" pitchFamily="18" charset="0"/>
                      </a:rPr>
                      <m:t>𝐼</m:t>
                    </m:r>
                    <m:r>
                      <a:rPr lang="de-DE" i="1" noProof="0">
                        <a:latin typeface="Cambria Math" panose="02040503050406030204" pitchFamily="18" charset="0"/>
                      </a:rPr>
                      <m:t>=−</m:t>
                    </m:r>
                    <m:f>
                      <m:fPr>
                        <m:ctrlPr>
                          <a:rPr lang="de-DE" i="1" noProof="0">
                            <a:latin typeface="Cambria Math" panose="02040503050406030204" pitchFamily="18" charset="0"/>
                          </a:rPr>
                        </m:ctrlPr>
                      </m:fPr>
                      <m:num>
                        <m:r>
                          <m:rPr>
                            <m:nor/>
                          </m:rPr>
                          <a:rPr lang="de-DE" noProof="0"/>
                          <m:t>1</m:t>
                        </m:r>
                      </m:num>
                      <m:den>
                        <m:r>
                          <m:rPr>
                            <m:nor/>
                          </m:rPr>
                          <a:rPr lang="de-DE" noProof="0"/>
                          <m:t>2</m:t>
                        </m:r>
                      </m:den>
                    </m:f>
                  </m:oMath>
                </a14:m>
                <a:endParaRPr lang="de-DE" noProof="0" dirty="0"/>
              </a:p>
              <a:p>
                <a:pPr lvl="1"/>
                <a14:m>
                  <m:oMath xmlns:m="http://schemas.openxmlformats.org/officeDocument/2006/math">
                    <m:d>
                      <m:dPr>
                        <m:ctrlPr>
                          <a:rPr lang="de-DE" i="1" noProof="0" smtClean="0">
                            <a:latin typeface="Cambria Math" panose="02040503050406030204" pitchFamily="18" charset="0"/>
                          </a:rPr>
                        </m:ctrlPr>
                      </m:dPr>
                      <m:e>
                        <m:m>
                          <m:mPr>
                            <m:mcs>
                              <m:mc>
                                <m:mcPr>
                                  <m:count m:val="1"/>
                                  <m:mcJc m:val="center"/>
                                </m:mcPr>
                              </m:mc>
                            </m:mcs>
                            <m:ctrlPr>
                              <a:rPr lang="de-DE" i="1" noProof="0" smtClean="0">
                                <a:latin typeface="Cambria Math" panose="02040503050406030204" pitchFamily="18" charset="0"/>
                              </a:rPr>
                            </m:ctrlPr>
                          </m:mPr>
                          <m:mr>
                            <m:e/>
                          </m:mr>
                          <m:mr>
                            <m:e/>
                          </m:mr>
                        </m:m>
                      </m:e>
                    </m:d>
                    <m:r>
                      <a:rPr lang="de-DE" b="0" i="1" noProof="0" smtClean="0">
                        <a:latin typeface="Cambria Math" panose="02040503050406030204" pitchFamily="18" charset="0"/>
                      </a:rPr>
                      <m:t>,</m:t>
                    </m:r>
                    <m:d>
                      <m:dPr>
                        <m:ctrlPr>
                          <a:rPr lang="de-DE" i="1" noProof="0">
                            <a:latin typeface="Cambria Math" panose="02040503050406030204" pitchFamily="18" charset="0"/>
                          </a:rPr>
                        </m:ctrlPr>
                      </m:dPr>
                      <m:e>
                        <m:m>
                          <m:mPr>
                            <m:mcs>
                              <m:mc>
                                <m:mcPr>
                                  <m:count m:val="1"/>
                                  <m:mcJc m:val="center"/>
                                </m:mcPr>
                              </m:mc>
                            </m:mcs>
                            <m:ctrlPr>
                              <a:rPr lang="de-DE" i="1" noProof="0">
                                <a:latin typeface="Cambria Math" panose="02040503050406030204" pitchFamily="18" charset="0"/>
                              </a:rPr>
                            </m:ctrlPr>
                          </m:mPr>
                          <m:mr>
                            <m:e/>
                          </m:mr>
                          <m:mr>
                            <m:e/>
                          </m:mr>
                        </m:m>
                      </m:e>
                    </m:d>
                    <m:r>
                      <a:rPr lang="de-DE" b="0" i="1" noProof="0" smtClean="0">
                        <a:latin typeface="Cambria Math" panose="02040503050406030204" pitchFamily="18" charset="0"/>
                      </a:rPr>
                      <m:t>,</m:t>
                    </m:r>
                    <m:d>
                      <m:dPr>
                        <m:ctrlPr>
                          <a:rPr lang="de-DE" i="1" noProof="0">
                            <a:latin typeface="Cambria Math" panose="02040503050406030204" pitchFamily="18" charset="0"/>
                          </a:rPr>
                        </m:ctrlPr>
                      </m:dPr>
                      <m:e>
                        <m:m>
                          <m:mPr>
                            <m:mcs>
                              <m:mc>
                                <m:mcPr>
                                  <m:count m:val="1"/>
                                  <m:mcJc m:val="center"/>
                                </m:mcPr>
                              </m:mc>
                            </m:mcs>
                            <m:ctrlPr>
                              <a:rPr lang="de-DE" i="1" noProof="0">
                                <a:latin typeface="Cambria Math" panose="02040503050406030204" pitchFamily="18" charset="0"/>
                              </a:rPr>
                            </m:ctrlPr>
                          </m:mPr>
                          <m:mr>
                            <m:e/>
                          </m:mr>
                          <m:mr>
                            <m:e/>
                          </m:mr>
                        </m:m>
                      </m:e>
                    </m:d>
                  </m:oMath>
                </a14:m>
                <a:endParaRPr lang="de-DE" noProof="0" dirty="0"/>
              </a:p>
              <a:p>
                <a:pPr lvl="1"/>
                <a:endParaRPr lang="de-DE" noProof="0" dirty="0"/>
              </a:p>
              <a:p>
                <a:pPr lvl="1"/>
                <a:endParaRPr lang="de-DE" noProof="0" dirty="0"/>
              </a:p>
              <a:p>
                <a:pPr lvl="1"/>
                <a:endParaRPr lang="de-DE" noProof="0" dirty="0"/>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2"/>
                <a:stretch>
                  <a:fillRect l="-808" t="-2003"/>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pic>
        <p:nvPicPr>
          <p:cNvPr id="33" name="Bild 1" descr="C:\Users\Bernadette\Desktop\AG1 AG2\Abbildungen\rot.png"/>
          <p:cNvPicPr/>
          <p:nvPr/>
        </p:nvPicPr>
        <p:blipFill>
          <a:blip r:embed="rId3" cstate="print"/>
          <a:stretch>
            <a:fillRect/>
          </a:stretch>
        </p:blipFill>
        <p:spPr bwMode="auto">
          <a:xfrm>
            <a:off x="6403186" y="2559983"/>
            <a:ext cx="240665" cy="141605"/>
          </a:xfrm>
          <a:prstGeom prst="rect">
            <a:avLst/>
          </a:prstGeom>
          <a:noFill/>
          <a:ln w="9525">
            <a:noFill/>
            <a:miter lim="800000"/>
            <a:headEnd/>
            <a:tailEnd/>
          </a:ln>
        </p:spPr>
      </p:pic>
      <p:pic>
        <p:nvPicPr>
          <p:cNvPr id="35" name="Bild 3" descr="C:\Users\Bernadette\Desktop\AG1 AG2\Abbildungen\gruen.png"/>
          <p:cNvPicPr/>
          <p:nvPr/>
        </p:nvPicPr>
        <p:blipFill>
          <a:blip r:embed="rId4" cstate="print"/>
          <a:stretch>
            <a:fillRect/>
          </a:stretch>
        </p:blipFill>
        <p:spPr bwMode="auto">
          <a:xfrm>
            <a:off x="6899304" y="2559983"/>
            <a:ext cx="241935" cy="142875"/>
          </a:xfrm>
          <a:prstGeom prst="rect">
            <a:avLst/>
          </a:prstGeom>
          <a:noFill/>
          <a:ln w="9525">
            <a:noFill/>
            <a:miter lim="800000"/>
            <a:headEnd/>
            <a:tailEnd/>
          </a:ln>
        </p:spPr>
      </p:pic>
      <p:pic>
        <p:nvPicPr>
          <p:cNvPr id="36" name="Bild 2" descr="C:\Users\Bernadette\Desktop\AG1 AG2\Abbildungen\blau.png"/>
          <p:cNvPicPr/>
          <p:nvPr/>
        </p:nvPicPr>
        <p:blipFill>
          <a:blip r:embed="rId5" cstate="print"/>
          <a:stretch>
            <a:fillRect/>
          </a:stretch>
        </p:blipFill>
        <p:spPr bwMode="auto">
          <a:xfrm>
            <a:off x="8104038" y="2507277"/>
            <a:ext cx="47625" cy="247015"/>
          </a:xfrm>
          <a:prstGeom prst="rect">
            <a:avLst/>
          </a:prstGeom>
          <a:noFill/>
          <a:ln w="9525">
            <a:noFill/>
            <a:miter lim="800000"/>
            <a:headEnd/>
            <a:tailEnd/>
          </a:ln>
        </p:spPr>
      </p:pic>
      <p:pic>
        <p:nvPicPr>
          <p:cNvPr id="51" name="Bild 18" descr="C:\Users\Bernadette\Desktop\AG1 AG2\Abbildungen\farbindizes\u-r.png"/>
          <p:cNvPicPr>
            <a:picLocks noChangeAspect="1"/>
          </p:cNvPicPr>
          <p:nvPr/>
        </p:nvPicPr>
        <p:blipFill>
          <a:blip r:embed="rId6" cstate="print"/>
          <a:srcRect/>
          <a:stretch>
            <a:fillRect/>
          </a:stretch>
        </p:blipFill>
        <p:spPr bwMode="auto">
          <a:xfrm>
            <a:off x="1781704" y="3775803"/>
            <a:ext cx="252000" cy="198913"/>
          </a:xfrm>
          <a:prstGeom prst="rect">
            <a:avLst/>
          </a:prstGeom>
          <a:noFill/>
          <a:ln w="9525">
            <a:noFill/>
            <a:miter lim="800000"/>
            <a:headEnd/>
            <a:tailEnd/>
          </a:ln>
        </p:spPr>
      </p:pic>
      <p:pic>
        <p:nvPicPr>
          <p:cNvPr id="52" name="Bild 17" descr="C:\Users\Bernadette\Desktop\AG1 AG2\Abbildungen\farbindizes\u-g.png"/>
          <p:cNvPicPr>
            <a:picLocks noChangeAspect="1"/>
          </p:cNvPicPr>
          <p:nvPr/>
        </p:nvPicPr>
        <p:blipFill>
          <a:blip r:embed="rId7" cstate="print"/>
          <a:srcRect/>
          <a:stretch>
            <a:fillRect/>
          </a:stretch>
        </p:blipFill>
        <p:spPr bwMode="auto">
          <a:xfrm>
            <a:off x="2404081" y="3781119"/>
            <a:ext cx="252000" cy="193597"/>
          </a:xfrm>
          <a:prstGeom prst="rect">
            <a:avLst/>
          </a:prstGeom>
          <a:noFill/>
          <a:ln w="9525">
            <a:noFill/>
            <a:miter lim="800000"/>
            <a:headEnd/>
            <a:tailEnd/>
          </a:ln>
        </p:spPr>
      </p:pic>
      <p:pic>
        <p:nvPicPr>
          <p:cNvPr id="53" name="Bild 16" descr="C:\Users\Bernadette\Desktop\AG1 AG2\Abbildungen\farbindizes\u-b.png"/>
          <p:cNvPicPr>
            <a:picLocks noChangeAspect="1"/>
          </p:cNvPicPr>
          <p:nvPr/>
        </p:nvPicPr>
        <p:blipFill>
          <a:blip r:embed="rId8" cstate="print"/>
          <a:srcRect/>
          <a:stretch>
            <a:fillRect/>
          </a:stretch>
        </p:blipFill>
        <p:spPr bwMode="auto">
          <a:xfrm>
            <a:off x="3101651" y="3982725"/>
            <a:ext cx="180000" cy="240374"/>
          </a:xfrm>
          <a:prstGeom prst="rect">
            <a:avLst/>
          </a:prstGeom>
          <a:noFill/>
          <a:ln w="9525">
            <a:noFill/>
            <a:miter lim="800000"/>
            <a:headEnd/>
            <a:tailEnd/>
          </a:ln>
        </p:spPr>
      </p:pic>
      <p:pic>
        <p:nvPicPr>
          <p:cNvPr id="54" name="Bild 6" descr="C:\Users\Bernadette\Desktop\AG1 AG2\Abbildungen\farbindizes\d-r.png"/>
          <p:cNvPicPr>
            <a:picLocks noChangeAspect="1"/>
          </p:cNvPicPr>
          <p:nvPr/>
        </p:nvPicPr>
        <p:blipFill>
          <a:blip r:embed="rId9" cstate="print"/>
          <a:srcRect/>
          <a:stretch>
            <a:fillRect/>
          </a:stretch>
        </p:blipFill>
        <p:spPr bwMode="auto">
          <a:xfrm>
            <a:off x="1781704" y="4039250"/>
            <a:ext cx="252000" cy="182411"/>
          </a:xfrm>
          <a:prstGeom prst="rect">
            <a:avLst/>
          </a:prstGeom>
          <a:noFill/>
          <a:ln w="9525">
            <a:noFill/>
            <a:miter lim="800000"/>
            <a:headEnd/>
            <a:tailEnd/>
          </a:ln>
        </p:spPr>
      </p:pic>
      <p:pic>
        <p:nvPicPr>
          <p:cNvPr id="55" name="Bild 5" descr="C:\Users\Bernadette\Desktop\AG1 AG2\Abbildungen\farbindizes\d-g.png"/>
          <p:cNvPicPr>
            <a:picLocks noChangeAspect="1"/>
          </p:cNvPicPr>
          <p:nvPr/>
        </p:nvPicPr>
        <p:blipFill>
          <a:blip r:embed="rId10" cstate="print"/>
          <a:srcRect/>
          <a:stretch>
            <a:fillRect/>
          </a:stretch>
        </p:blipFill>
        <p:spPr bwMode="auto">
          <a:xfrm>
            <a:off x="2404081" y="3982725"/>
            <a:ext cx="252000" cy="182411"/>
          </a:xfrm>
          <a:prstGeom prst="rect">
            <a:avLst/>
          </a:prstGeom>
          <a:noFill/>
          <a:ln w="9525">
            <a:noFill/>
            <a:miter lim="800000"/>
            <a:headEnd/>
            <a:tailEnd/>
          </a:ln>
        </p:spPr>
      </p:pic>
      <p:pic>
        <p:nvPicPr>
          <p:cNvPr id="56" name="Bild 4" descr="C:\Users\Bernadette\Desktop\AG1 AG2\Abbildungen\farbindizes\d-b.png"/>
          <p:cNvPicPr>
            <a:picLocks noChangeAspect="1"/>
          </p:cNvPicPr>
          <p:nvPr/>
        </p:nvPicPr>
        <p:blipFill>
          <a:blip r:embed="rId11" cstate="print"/>
          <a:srcRect/>
          <a:stretch>
            <a:fillRect/>
          </a:stretch>
        </p:blipFill>
        <p:spPr bwMode="auto">
          <a:xfrm>
            <a:off x="3101651" y="3726218"/>
            <a:ext cx="180000" cy="225270"/>
          </a:xfrm>
          <a:prstGeom prst="rect">
            <a:avLst/>
          </a:prstGeom>
          <a:noFill/>
          <a:ln w="9525">
            <a:noFill/>
            <a:miter lim="800000"/>
            <a:headEnd/>
            <a:tailEnd/>
          </a:ln>
        </p:spPr>
      </p:pic>
    </p:spTree>
    <p:extLst>
      <p:ext uri="{BB962C8B-B14F-4D97-AF65-F5344CB8AC3E}">
        <p14:creationId xmlns:p14="http://schemas.microsoft.com/office/powerpoint/2010/main" val="727162378"/>
      </p:ext>
    </p:extLst>
  </p:cSld>
  <p:clrMapOvr>
    <a:masterClrMapping/>
  </p:clrMapOvr>
  <p:timing>
    <p:tnLst>
      <p:par>
        <p:cTn id="1" dur="indefinite" restart="never" nodeType="tmRoot"/>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
          <p:cNvSpPr>
            <a:spLocks noGrp="1"/>
          </p:cNvSpPr>
          <p:nvPr>
            <p:ph type="title"/>
          </p:nvPr>
        </p:nvSpPr>
        <p:spPr/>
        <p:txBody>
          <a:bodyPr/>
          <a:lstStyle/>
          <a:p>
            <a:r>
              <a:rPr lang="de-DE" noProof="0" dirty="0"/>
              <a:t>Erinnerung: Starke Wechselwirkung </a:t>
            </a:r>
          </a:p>
        </p:txBody>
      </p:sp>
      <p:sp>
        <p:nvSpPr>
          <p:cNvPr id="3" name="Foliennummernplatzhalter 2"/>
          <p:cNvSpPr>
            <a:spLocks noGrp="1"/>
          </p:cNvSpPr>
          <p:nvPr>
            <p:ph type="sldNum" sz="quarter" idx="12"/>
          </p:nvPr>
        </p:nvSpPr>
        <p:spPr/>
        <p:txBody>
          <a:bodyPr/>
          <a:lstStyle/>
          <a:p>
            <a:fld id="{13EBA283-81CD-428D-9703-4AE41BDC50AA}" type="slidenum">
              <a:rPr lang="de-DE" smtClean="0"/>
              <a:pPr/>
              <a:t>86</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pPr algn="just"/>
                <a14:m>
                  <m:oMath xmlns:m="http://schemas.openxmlformats.org/officeDocument/2006/math">
                    <m:sSub>
                      <m:sSubPr>
                        <m:ctrlPr>
                          <a:rPr lang="de-DE" i="1" noProof="0" smtClean="0">
                            <a:latin typeface="Cambria Math" panose="02040503050406030204" pitchFamily="18" charset="0"/>
                          </a:rPr>
                        </m:ctrlPr>
                      </m:sSubPr>
                      <m:e>
                        <m:r>
                          <a:rPr lang="de-DE" noProof="0">
                            <a:latin typeface="Cambria Math"/>
                          </a:rPr>
                          <m:t>𝐹</m:t>
                        </m:r>
                      </m:e>
                      <m:sub>
                        <m:r>
                          <m:rPr>
                            <m:sty m:val="p"/>
                          </m:rPr>
                          <a:rPr lang="de-DE" i="0" noProof="0">
                            <a:latin typeface="Cambria Math"/>
                          </a:rPr>
                          <m:t>s</m:t>
                        </m:r>
                      </m:sub>
                    </m:sSub>
                    <m:r>
                      <a:rPr lang="de-DE" noProof="0">
                        <a:latin typeface="Cambria Math"/>
                      </a:rPr>
                      <m:t>=ħ</m:t>
                    </m:r>
                    <m:r>
                      <a:rPr lang="de-DE" b="0" i="0" noProof="0" smtClean="0">
                        <a:latin typeface="Cambria Math" panose="02040503050406030204" pitchFamily="18" charset="0"/>
                      </a:rPr>
                      <m:t> </m:t>
                    </m:r>
                    <m:r>
                      <m:rPr>
                        <m:sty m:val="p"/>
                      </m:rPr>
                      <a:rPr lang="de-DE" i="0" noProof="0">
                        <a:latin typeface="Cambria Math"/>
                      </a:rPr>
                      <m:t>c</m:t>
                    </m:r>
                    <m:r>
                      <a:rPr lang="de-DE" b="0" i="1" noProof="0" smtClean="0">
                        <a:latin typeface="Cambria Math" panose="02040503050406030204" pitchFamily="18" charset="0"/>
                      </a:rPr>
                      <m:t> </m:t>
                    </m:r>
                    <m:sSub>
                      <m:sSubPr>
                        <m:ctrlPr>
                          <a:rPr lang="de-DE" i="1" noProof="0">
                            <a:latin typeface="Cambria Math" panose="02040503050406030204" pitchFamily="18" charset="0"/>
                          </a:rPr>
                        </m:ctrlPr>
                      </m:sSubPr>
                      <m:e>
                        <m:r>
                          <a:rPr lang="de-DE" noProof="0">
                            <a:latin typeface="Cambria Math"/>
                          </a:rPr>
                          <m:t>𝛼</m:t>
                        </m:r>
                      </m:e>
                      <m:sub>
                        <m:r>
                          <m:rPr>
                            <m:sty m:val="p"/>
                          </m:rPr>
                          <a:rPr lang="de-DE" i="0" noProof="0">
                            <a:latin typeface="Cambria Math"/>
                          </a:rPr>
                          <m:t>s</m:t>
                        </m:r>
                      </m:sub>
                    </m:sSub>
                    <m:f>
                      <m:fPr>
                        <m:ctrlPr>
                          <a:rPr lang="de-DE" i="1" noProof="0">
                            <a:latin typeface="Cambria Math" panose="02040503050406030204" pitchFamily="18" charset="0"/>
                          </a:rPr>
                        </m:ctrlPr>
                      </m:fPr>
                      <m:num>
                        <m:box>
                          <m:boxPr>
                            <m:ctrlPr>
                              <a:rPr lang="de-DE" i="1" noProof="0">
                                <a:latin typeface="Cambria Math" panose="02040503050406030204" pitchFamily="18" charset="0"/>
                              </a:rPr>
                            </m:ctrlPr>
                          </m:boxPr>
                          <m:e>
                            <m:argPr>
                              <m:argSz m:val="-1"/>
                            </m:argPr>
                            <m:r>
                              <a:rPr lang="de-DE" noProof="0">
                                <a:latin typeface="Cambria Math"/>
                              </a:rPr>
                              <m:t> </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noProof="0">
                                        <a:latin typeface="Cambria Math"/>
                                      </a:rPr>
                                      <m:t>𝐶</m:t>
                                    </m:r>
                                  </m:e>
                                </m:acc>
                              </m:e>
                              <m:sub>
                                <m:r>
                                  <a:rPr lang="de-DE" noProof="0">
                                    <a:latin typeface="Cambria Math"/>
                                  </a:rPr>
                                  <m:t>1</m:t>
                                </m:r>
                              </m:sub>
                            </m:sSub>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noProof="0">
                                        <a:latin typeface="Cambria Math"/>
                                      </a:rPr>
                                      <m:t>𝐶</m:t>
                                    </m:r>
                                  </m:e>
                                </m:acc>
                              </m:e>
                              <m:sub>
                                <m:r>
                                  <a:rPr lang="de-DE" noProof="0">
                                    <a:latin typeface="Cambria Math"/>
                                  </a:rPr>
                                  <m:t>2</m:t>
                                </m:r>
                              </m:sub>
                            </m:sSub>
                          </m:e>
                        </m:box>
                      </m:num>
                      <m:den>
                        <m:sSup>
                          <m:sSupPr>
                            <m:ctrlPr>
                              <a:rPr lang="de-DE" i="1" noProof="0">
                                <a:latin typeface="Cambria Math" panose="02040503050406030204" pitchFamily="18" charset="0"/>
                              </a:rPr>
                            </m:ctrlPr>
                          </m:sSupPr>
                          <m:e>
                            <m:r>
                              <a:rPr lang="de-DE" noProof="0">
                                <a:latin typeface="Cambria Math"/>
                              </a:rPr>
                              <m:t>𝑟</m:t>
                            </m:r>
                          </m:e>
                          <m:sup>
                            <m:r>
                              <a:rPr lang="de-DE" noProof="0">
                                <a:latin typeface="Cambria Math"/>
                              </a:rPr>
                              <m:t>2</m:t>
                            </m:r>
                          </m:sup>
                        </m:sSup>
                      </m:den>
                    </m:f>
                    <m:r>
                      <a:rPr lang="de-DE" i="1" noProof="0">
                        <a:solidFill>
                          <a:srgbClr val="CDC301"/>
                        </a:solidFill>
                        <a:latin typeface="Cambria Math"/>
                        <a:ea typeface="Cambria Math"/>
                      </a:rPr>
                      <m:t>+</m:t>
                    </m:r>
                    <m:r>
                      <m:rPr>
                        <m:sty m:val="p"/>
                      </m:rPr>
                      <a:rPr lang="de-DE" i="0" noProof="0">
                        <a:solidFill>
                          <a:srgbClr val="CDC301"/>
                        </a:solidFill>
                        <a:latin typeface="Cambria Math"/>
                        <a:ea typeface="Cambria Math"/>
                      </a:rPr>
                      <m:t>k</m:t>
                    </m:r>
                  </m:oMath>
                </a14:m>
                <a:endParaRPr lang="de-DE" i="1" noProof="0" dirty="0">
                  <a:solidFill>
                    <a:srgbClr val="CDC301"/>
                  </a:solidFill>
                </a:endParaRPr>
              </a:p>
              <a:p>
                <a:r>
                  <a:rPr lang="de-DE" noProof="0" dirty="0"/>
                  <a:t>Botenteilchen (</a:t>
                </a:r>
                <a:r>
                  <a:rPr lang="de-DE" noProof="0" dirty="0" err="1"/>
                  <a:t>Gluonen</a:t>
                </a:r>
                <a:r>
                  <a:rPr lang="de-DE" noProof="0" dirty="0"/>
                  <a:t>) besitzen selbst Ladung</a:t>
                </a:r>
              </a:p>
              <a:p>
                <a:pPr marL="355600" lvl="1" indent="0">
                  <a:buNone/>
                </a:pPr>
                <a:endParaRPr lang="de-DE" sz="2000" noProof="0" dirty="0">
                  <a:sym typeface="Wingdings" panose="05000000000000000000" pitchFamily="2" charset="2"/>
                </a:endParaRP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808"/>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pic>
        <p:nvPicPr>
          <p:cNvPr id="20" name="Grafik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0371" y="3675310"/>
            <a:ext cx="4472333" cy="2449395"/>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1224" y="3515634"/>
            <a:ext cx="2502019" cy="2502019"/>
          </a:xfrm>
          <a:prstGeom prst="rect">
            <a:avLst/>
          </a:prstGeom>
        </p:spPr>
      </p:pic>
    </p:spTree>
    <p:extLst>
      <p:ext uri="{BB962C8B-B14F-4D97-AF65-F5344CB8AC3E}">
        <p14:creationId xmlns:p14="http://schemas.microsoft.com/office/powerpoint/2010/main" val="3829830056"/>
      </p:ext>
    </p:extLst>
  </p:cSld>
  <p:clrMapOvr>
    <a:masterClrMapping/>
  </p:clrMapOvr>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Teilchenumwandlungen als Schlüssel zur Ordnung</a:t>
            </a:r>
          </a:p>
        </p:txBody>
      </p:sp>
      <p:sp>
        <p:nvSpPr>
          <p:cNvPr id="9" name="Foliennummernplatzhalter 8"/>
          <p:cNvSpPr>
            <a:spLocks noGrp="1"/>
          </p:cNvSpPr>
          <p:nvPr>
            <p:ph type="sldNum" sz="quarter" idx="12"/>
          </p:nvPr>
        </p:nvSpPr>
        <p:spPr/>
        <p:txBody>
          <a:bodyPr/>
          <a:lstStyle/>
          <a:p>
            <a:fld id="{13EBA283-81CD-428D-9703-4AE41BDC50AA}" type="slidenum">
              <a:rPr lang="de-DE" smtClean="0"/>
              <a:pPr/>
              <a:t>87</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noProof="0" dirty="0"/>
                  <a:t>Starke Wechselwirkung</a:t>
                </a:r>
              </a:p>
              <a:p>
                <a:pPr lvl="1"/>
                <a:r>
                  <a:rPr lang="de-DE" noProof="0" dirty="0"/>
                  <a:t>Durch </a:t>
                </a:r>
                <a:r>
                  <a:rPr lang="de-DE" noProof="0" dirty="0" err="1"/>
                  <a:t>Gluonen</a:t>
                </a:r>
                <a:r>
                  <a:rPr lang="de-DE" noProof="0" dirty="0"/>
                  <a:t> nur Änderung der Farbladung eines Teilchens</a:t>
                </a:r>
              </a:p>
              <a:p>
                <a:pPr lvl="1"/>
                <a:r>
                  <a:rPr lang="de-DE" noProof="0" dirty="0"/>
                  <a:t>Drei verschiedene Farbladungsvektoren für Quarks:</a:t>
                </a:r>
                <a:br>
                  <a:rPr lang="de-DE" noProof="0" dirty="0"/>
                </a:br>
                <a:r>
                  <a:rPr lang="de-DE" noProof="0" dirty="0"/>
                  <a:t>Quarks bilden </a:t>
                </a:r>
                <a:r>
                  <a:rPr lang="de-DE" b="1" noProof="0" dirty="0"/>
                  <a:t>Tripletts</a:t>
                </a:r>
                <a:r>
                  <a:rPr lang="de-DE" noProof="0" dirty="0"/>
                  <a:t> bezüglich der starken Ladung</a:t>
                </a:r>
              </a:p>
              <a:p>
                <a14:m>
                  <m:oMath xmlns:m="http://schemas.openxmlformats.org/officeDocument/2006/math">
                    <m:r>
                      <a:rPr lang="de-DE" b="0" i="1" noProof="0" smtClean="0">
                        <a:latin typeface="Cambria Math" panose="02040503050406030204" pitchFamily="18" charset="0"/>
                      </a:rPr>
                      <m:t>(</m:t>
                    </m:r>
                    <m:m>
                      <m:mPr>
                        <m:mcs>
                          <m:mc>
                            <m:mcPr>
                              <m:count m:val="3"/>
                              <m:mcJc m:val="center"/>
                            </m:mcPr>
                          </m:mc>
                        </m:mcs>
                        <m:ctrlPr>
                          <a:rPr lang="de-DE" b="0" i="1" noProof="0" smtClean="0">
                            <a:latin typeface="Cambria Math" panose="02040503050406030204" pitchFamily="18" charset="0"/>
                          </a:rPr>
                        </m:ctrlPr>
                      </m:mPr>
                      <m:mr>
                        <m:e/>
                        <m:e/>
                        <m:e/>
                      </m:mr>
                    </m:m>
                    <m:r>
                      <a:rPr lang="de-DE" b="0" i="1" noProof="0" smtClean="0">
                        <a:latin typeface="Cambria Math" panose="02040503050406030204" pitchFamily="18" charset="0"/>
                      </a:rPr>
                      <m:t>)</m:t>
                    </m:r>
                  </m:oMath>
                </a14:m>
                <a:endParaRPr lang="de-DE" noProof="0" dirty="0"/>
              </a:p>
              <a:p>
                <a:pPr marL="355600" lvl="1" indent="0">
                  <a:buNone/>
                </a:pPr>
                <a:endParaRPr lang="de-DE" noProof="0" dirty="0"/>
              </a:p>
              <a:p>
                <a:pPr marL="355600" lvl="1" indent="0">
                  <a:buNone/>
                </a:pPr>
                <a:endParaRPr lang="de-DE" noProof="0" dirty="0"/>
              </a:p>
              <a:p>
                <a:pPr marL="355600" lvl="1" indent="0">
                  <a:buNone/>
                </a:pPr>
                <a:endParaRPr lang="de-DE" noProof="0" dirty="0"/>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2"/>
                <a:stretch>
                  <a:fillRect l="-808" t="-2003"/>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pic>
        <p:nvPicPr>
          <p:cNvPr id="11" name="Bild 17" descr="C:\Users\Bernadette\Desktop\AG1 AG2\Abbildungen\farbindizes\u-g.png"/>
          <p:cNvPicPr>
            <a:picLocks noChangeAspect="1"/>
          </p:cNvPicPr>
          <p:nvPr/>
        </p:nvPicPr>
        <p:blipFill>
          <a:blip r:embed="rId3" cstate="print"/>
          <a:srcRect/>
          <a:stretch>
            <a:fillRect/>
          </a:stretch>
        </p:blipFill>
        <p:spPr bwMode="auto">
          <a:xfrm>
            <a:off x="2047885" y="3787391"/>
            <a:ext cx="381021" cy="292717"/>
          </a:xfrm>
          <a:prstGeom prst="rect">
            <a:avLst/>
          </a:prstGeom>
          <a:noFill/>
          <a:ln w="9525">
            <a:noFill/>
            <a:miter lim="800000"/>
            <a:headEnd/>
            <a:tailEnd/>
          </a:ln>
        </p:spPr>
      </p:pic>
      <p:pic>
        <p:nvPicPr>
          <p:cNvPr id="3" name="Grafik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6531" y="3817770"/>
            <a:ext cx="371429" cy="285714"/>
          </a:xfrm>
          <a:prstGeom prst="rect">
            <a:avLst/>
          </a:prstGeom>
        </p:spPr>
      </p:pic>
      <p:pic>
        <p:nvPicPr>
          <p:cNvPr id="7" name="Grafik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53217" y="3785406"/>
            <a:ext cx="4472333" cy="2449395"/>
          </a:xfrm>
          <a:prstGeom prst="rect">
            <a:avLst/>
          </a:prstGeom>
        </p:spPr>
      </p:pic>
      <p:pic>
        <p:nvPicPr>
          <p:cNvPr id="13" name="Bild 16" descr="C:\Users\Bernadette\Desktop\AG1 AG2\Abbildungen\farbindizes\u-b.png"/>
          <p:cNvPicPr>
            <a:picLocks noChangeAspect="1"/>
          </p:cNvPicPr>
          <p:nvPr/>
        </p:nvPicPr>
        <p:blipFill>
          <a:blip r:embed="rId6" cstate="print"/>
          <a:srcRect/>
          <a:stretch>
            <a:fillRect/>
          </a:stretch>
        </p:blipFill>
        <p:spPr bwMode="auto">
          <a:xfrm>
            <a:off x="2611099" y="3736277"/>
            <a:ext cx="274977" cy="367207"/>
          </a:xfrm>
          <a:prstGeom prst="rect">
            <a:avLst/>
          </a:prstGeom>
          <a:noFill/>
          <a:ln w="9525">
            <a:noFill/>
            <a:miter lim="800000"/>
            <a:headEnd/>
            <a:tailEnd/>
          </a:ln>
        </p:spPr>
      </p:pic>
    </p:spTree>
    <p:extLst>
      <p:ext uri="{BB962C8B-B14F-4D97-AF65-F5344CB8AC3E}">
        <p14:creationId xmlns:p14="http://schemas.microsoft.com/office/powerpoint/2010/main" val="1914666434"/>
      </p:ext>
    </p:extLst>
  </p:cSld>
  <p:clrMapOvr>
    <a:masterClrMapping/>
  </p:clrMapOvr>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Grafik 17"/>
          <p:cNvPicPr>
            <a:picLocks noChangeAspect="1"/>
          </p:cNvPicPr>
          <p:nvPr/>
        </p:nvPicPr>
        <p:blipFill rotWithShape="1">
          <a:blip r:embed="rId2">
            <a:extLst>
              <a:ext uri="{28A0092B-C50C-407E-A947-70E740481C1C}">
                <a14:useLocalDpi xmlns:a14="http://schemas.microsoft.com/office/drawing/2010/main" val="0"/>
              </a:ext>
            </a:extLst>
          </a:blip>
          <a:srcRect l="9364" t="36924" b="26110"/>
          <a:stretch/>
        </p:blipFill>
        <p:spPr>
          <a:xfrm>
            <a:off x="1499664" y="5581934"/>
            <a:ext cx="3576392" cy="798866"/>
          </a:xfrm>
          <a:prstGeom prst="rect">
            <a:avLst/>
          </a:prstGeom>
        </p:spPr>
      </p:pic>
      <p:sp>
        <p:nvSpPr>
          <p:cNvPr id="8" name="Titel 7"/>
          <p:cNvSpPr>
            <a:spLocks noGrp="1"/>
          </p:cNvSpPr>
          <p:nvPr>
            <p:ph type="title"/>
          </p:nvPr>
        </p:nvSpPr>
        <p:spPr/>
        <p:txBody>
          <a:bodyPr/>
          <a:lstStyle/>
          <a:p>
            <a:r>
              <a:rPr lang="de-DE" sz="2800" dirty="0"/>
              <a:t>Umwandlung innerhalb </a:t>
            </a:r>
            <a:r>
              <a:rPr lang="de-DE" sz="2800" dirty="0" err="1"/>
              <a:t>Multipletts</a:t>
            </a:r>
            <a:r>
              <a:rPr lang="de-DE" sz="2800" dirty="0"/>
              <a:t> </a:t>
            </a:r>
          </a:p>
        </p:txBody>
      </p:sp>
      <p:sp>
        <p:nvSpPr>
          <p:cNvPr id="10" name="Foliennummernplatzhalter 9"/>
          <p:cNvSpPr>
            <a:spLocks noGrp="1"/>
          </p:cNvSpPr>
          <p:nvPr>
            <p:ph type="sldNum" sz="quarter" idx="12"/>
          </p:nvPr>
        </p:nvSpPr>
        <p:spPr/>
        <p:txBody>
          <a:bodyPr/>
          <a:lstStyle/>
          <a:p>
            <a:pPr algn="l"/>
            <a:fld id="{13EBA283-81CD-428D-9703-4AE41BDC50AA}" type="slidenum">
              <a:rPr lang="de-DE">
                <a:solidFill>
                  <a:srgbClr val="013476"/>
                </a:solidFill>
              </a:rPr>
              <a:pPr algn="l"/>
              <a:t>88</a:t>
            </a:fld>
            <a:endParaRPr lang="de-DE" dirty="0">
              <a:solidFill>
                <a:srgbClr val="013476"/>
              </a:solidFill>
            </a:endParaRPr>
          </a:p>
        </p:txBody>
      </p:sp>
      <p:sp>
        <p:nvSpPr>
          <p:cNvPr id="2" name="Textplatzhalter 1"/>
          <p:cNvSpPr>
            <a:spLocks noGrp="1"/>
          </p:cNvSpPr>
          <p:nvPr>
            <p:ph type="body" idx="1"/>
          </p:nvPr>
        </p:nvSpPr>
        <p:spPr/>
        <p:txBody>
          <a:bodyPr/>
          <a:lstStyle/>
          <a:p>
            <a:r>
              <a:rPr lang="de-DE" sz="2000" dirty="0"/>
              <a:t>Eine Rotation (~Eichsymmetrie) eines Quark-</a:t>
            </a:r>
            <a:r>
              <a:rPr lang="de-DE" sz="2000" dirty="0" err="1"/>
              <a:t>Multipletts</a:t>
            </a:r>
            <a:r>
              <a:rPr lang="de-DE" sz="2000" dirty="0"/>
              <a:t/>
            </a:r>
            <a:br>
              <a:rPr lang="de-DE" sz="2000" dirty="0"/>
            </a:br>
            <a:endParaRPr lang="de-DE" sz="2000" dirty="0"/>
          </a:p>
          <a:p>
            <a:endParaRPr lang="de-DE" dirty="0"/>
          </a:p>
          <a:p>
            <a:endParaRPr lang="de-DE" dirty="0"/>
          </a:p>
          <a:p>
            <a:endParaRPr lang="de-DE" dirty="0"/>
          </a:p>
          <a:p>
            <a:pPr>
              <a:buNone/>
            </a:pPr>
            <a:r>
              <a:rPr lang="de-DE" dirty="0"/>
              <a:t/>
            </a:r>
            <a:br>
              <a:rPr lang="de-DE" dirty="0"/>
            </a:br>
            <a:r>
              <a:rPr lang="de-DE" dirty="0"/>
              <a:t/>
            </a:r>
            <a:br>
              <a:rPr lang="de-DE" dirty="0"/>
            </a:br>
            <a:endParaRPr lang="de-DE" dirty="0"/>
          </a:p>
          <a:p>
            <a:r>
              <a:rPr lang="de-DE" sz="2000" dirty="0"/>
              <a:t>hat denselben Effekt wie Emission oder Absorption eines </a:t>
            </a:r>
            <a:r>
              <a:rPr lang="de-DE" sz="2000" dirty="0" err="1"/>
              <a:t>Gluons</a:t>
            </a:r>
            <a:r>
              <a:rPr lang="de-DE" sz="2000" dirty="0"/>
              <a:t>  </a:t>
            </a:r>
          </a:p>
          <a:p>
            <a:endParaRPr lang="de-DE" dirty="0"/>
          </a:p>
        </p:txBody>
      </p:sp>
      <p:sp>
        <p:nvSpPr>
          <p:cNvPr id="9" name="Datumsplatzhalter 8"/>
          <p:cNvSpPr>
            <a:spLocks noGrp="1"/>
          </p:cNvSpPr>
          <p:nvPr>
            <p:ph type="dt" sz="half" idx="2"/>
          </p:nvPr>
        </p:nvSpPr>
        <p:spPr>
          <a:prstGeom prst="rect">
            <a:avLst/>
          </a:prstGeom>
        </p:spPr>
        <p:txBody>
          <a:bodyPr/>
          <a:lstStyle/>
          <a:p>
            <a:r>
              <a:rPr lang="de-DE" sz="1200">
                <a:solidFill>
                  <a:srgbClr val="013476"/>
                </a:solidFill>
                <a:latin typeface="Arial" panose="020B0604020202020204" pitchFamily="34" charset="0"/>
                <a:cs typeface="Arial" panose="020B0604020202020204" pitchFamily="34" charset="0"/>
              </a:rPr>
              <a:t>29.11.2017</a:t>
            </a:r>
            <a:endParaRPr lang="de-DE" sz="1200" dirty="0">
              <a:solidFill>
                <a:srgbClr val="013476"/>
              </a:solidFill>
              <a:latin typeface="Arial" panose="020B0604020202020204" pitchFamily="34" charset="0"/>
              <a:cs typeface="Arial" panose="020B0604020202020204" pitchFamily="34" charset="0"/>
            </a:endParaRPr>
          </a:p>
        </p:txBody>
      </p:sp>
      <p:sp>
        <p:nvSpPr>
          <p:cNvPr id="5" name="Fußzeilenplatzhalter 4"/>
          <p:cNvSpPr>
            <a:spLocks noGrp="1"/>
          </p:cNvSpPr>
          <p:nvPr>
            <p:ph type="ftr" sz="quarter" idx="3"/>
          </p:nvPr>
        </p:nvSpPr>
        <p:spPr>
          <a:prstGeom prst="rect">
            <a:avLst/>
          </a:prstGeom>
        </p:spPr>
        <p:txBody>
          <a:bodyPr/>
          <a:lstStyle/>
          <a:p>
            <a:pPr algn="ctr"/>
            <a:r>
              <a:rPr lang="de-DE" sz="1200">
                <a:solidFill>
                  <a:srgbClr val="013476"/>
                </a:solidFill>
                <a:latin typeface="Arial" panose="020B0604020202020204" pitchFamily="34" charset="0"/>
                <a:cs typeface="Arial" panose="020B0604020202020204" pitchFamily="34" charset="0"/>
              </a:rPr>
              <a:t>Forschung trifft Schule - Lehrerfortbildung Teilchenphysik - Meißen</a:t>
            </a:r>
            <a:endParaRPr lang="de-DE" sz="1200" dirty="0">
              <a:solidFill>
                <a:srgbClr val="013476"/>
              </a:solidFill>
              <a:latin typeface="Arial" panose="020B0604020202020204" pitchFamily="34" charset="0"/>
              <a:cs typeface="Arial" panose="020B0604020202020204" pitchFamily="34" charset="0"/>
            </a:endParaRPr>
          </a:p>
        </p:txBody>
      </p:sp>
      <p:sp>
        <p:nvSpPr>
          <p:cNvPr id="270341" name="Rectangle 5"/>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270343" name="Rectangle 7"/>
          <p:cNvSpPr>
            <a:spLocks noChangeArrowheads="1"/>
          </p:cNvSpPr>
          <p:nvPr/>
        </p:nvSpPr>
        <p:spPr bwMode="auto">
          <a:xfrm>
            <a:off x="0" y="5238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Arial" pitchFamily="34" charset="0"/>
                <a:ea typeface="Calibri" pitchFamily="34" charset="0"/>
                <a:cs typeface="Times New Roman" pitchFamily="18" charset="0"/>
              </a:rPr>
              <a:t> </a:t>
            </a:r>
            <a:endParaRPr kumimoji="0" lang="de-DE" sz="800" b="0" i="0" u="none" strike="noStrike" cap="none" normalizeH="0" baseline="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a:ln>
                <a:noFill/>
              </a:ln>
              <a:solidFill>
                <a:schemeClr val="tx1"/>
              </a:solidFill>
              <a:effectLst/>
              <a:latin typeface="Arial" pitchFamily="34" charset="0"/>
              <a:cs typeface="Arial" pitchFamily="34" charset="0"/>
            </a:endParaRP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80198" y="2397038"/>
            <a:ext cx="2760154" cy="2760154"/>
          </a:xfrm>
          <a:prstGeom prst="rect">
            <a:avLst/>
          </a:prstGeom>
        </p:spPr>
      </p:pic>
      <p:sp>
        <p:nvSpPr>
          <p:cNvPr id="11" name="Pfeil nach rechts 10"/>
          <p:cNvSpPr/>
          <p:nvPr/>
        </p:nvSpPr>
        <p:spPr>
          <a:xfrm>
            <a:off x="3995936" y="3492781"/>
            <a:ext cx="965663" cy="440275"/>
          </a:xfrm>
          <a:prstGeom prst="rightArrow">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4" name="Grafik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11465" y="2498516"/>
            <a:ext cx="2730684" cy="2730684"/>
          </a:xfrm>
          <a:prstGeom prst="rect">
            <a:avLst/>
          </a:prstGeom>
        </p:spPr>
      </p:pic>
      <p:sp>
        <p:nvSpPr>
          <p:cNvPr id="24" name="Inhaltsplatzhalter 8"/>
          <p:cNvSpPr txBox="1">
            <a:spLocks/>
          </p:cNvSpPr>
          <p:nvPr/>
        </p:nvSpPr>
        <p:spPr>
          <a:xfrm>
            <a:off x="922672" y="2582117"/>
            <a:ext cx="8115052" cy="395680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dirty="0"/>
          </a:p>
        </p:txBody>
      </p:sp>
      <p:sp>
        <p:nvSpPr>
          <p:cNvPr id="17" name="Nach unten gekrümmter Pfeil 16"/>
          <p:cNvSpPr/>
          <p:nvPr/>
        </p:nvSpPr>
        <p:spPr>
          <a:xfrm rot="6799309">
            <a:off x="2692214" y="3869064"/>
            <a:ext cx="768541" cy="252593"/>
          </a:xfrm>
          <a:prstGeom prst="curvedDownArrow">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Tree>
    <p:extLst>
      <p:ext uri="{BB962C8B-B14F-4D97-AF65-F5344CB8AC3E}">
        <p14:creationId xmlns:p14="http://schemas.microsoft.com/office/powerpoint/2010/main" val="3903082032"/>
      </p:ext>
    </p:extLst>
  </p:cSld>
  <p:clrMapOvr>
    <a:masterClrMapping/>
  </p:clrMapOvr>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Teilchenumwandlungen als Schlüssel zur Ordnung</a:t>
            </a:r>
          </a:p>
        </p:txBody>
      </p:sp>
      <p:sp>
        <p:nvSpPr>
          <p:cNvPr id="9" name="Foliennummernplatzhalter 8"/>
          <p:cNvSpPr>
            <a:spLocks noGrp="1"/>
          </p:cNvSpPr>
          <p:nvPr>
            <p:ph type="sldNum" sz="quarter" idx="12"/>
          </p:nvPr>
        </p:nvSpPr>
        <p:spPr/>
        <p:txBody>
          <a:bodyPr/>
          <a:lstStyle/>
          <a:p>
            <a:fld id="{13EBA283-81CD-428D-9703-4AE41BDC50AA}" type="slidenum">
              <a:rPr lang="de-DE" smtClean="0"/>
              <a:pPr/>
              <a:t>89</a:t>
            </a:fld>
            <a:endParaRPr lang="de-DE"/>
          </a:p>
        </p:txBody>
      </p:sp>
      <p:sp>
        <p:nvSpPr>
          <p:cNvPr id="4" name="Textplatzhalter 3"/>
          <p:cNvSpPr>
            <a:spLocks noGrp="1"/>
          </p:cNvSpPr>
          <p:nvPr>
            <p:ph type="body" idx="1"/>
          </p:nvPr>
        </p:nvSpPr>
        <p:spPr/>
        <p:txBody>
          <a:bodyPr/>
          <a:lstStyle/>
          <a:p>
            <a:r>
              <a:rPr lang="de-DE" noProof="0" dirty="0"/>
              <a:t>Elektromagnetische Wechselwirkung</a:t>
            </a:r>
          </a:p>
          <a:p>
            <a:pPr lvl="1"/>
            <a:r>
              <a:rPr lang="de-DE" noProof="0" dirty="0"/>
              <a:t>Photonen besitzen keine Ladungen: durch elektromagnetische Wechselwirkung können die Ladungen eines Teilchens nicht geändert werden</a:t>
            </a:r>
          </a:p>
          <a:p>
            <a:pPr lvl="1"/>
            <a:r>
              <a:rPr lang="de-DE" noProof="0" dirty="0"/>
              <a:t>Alle Teilchen sind </a:t>
            </a:r>
            <a:r>
              <a:rPr lang="de-DE" b="1" noProof="0" dirty="0" err="1"/>
              <a:t>Singuletts</a:t>
            </a:r>
            <a:r>
              <a:rPr lang="de-DE" noProof="0" dirty="0"/>
              <a:t> bezüglich der elektrischen Ladung</a:t>
            </a:r>
          </a:p>
          <a:p>
            <a:pPr lvl="1"/>
            <a:endParaRPr lang="de-DE" noProof="0" dirty="0"/>
          </a:p>
          <a:p>
            <a:pPr marL="355600" lvl="1" indent="0">
              <a:buNone/>
            </a:pPr>
            <a:endParaRPr lang="de-DE" noProof="0" dirty="0"/>
          </a:p>
          <a:p>
            <a:pPr lvl="1"/>
            <a:endParaRPr lang="de-DE" noProof="0" dirty="0"/>
          </a:p>
          <a:p>
            <a:pPr lvl="1"/>
            <a:endParaRPr lang="de-DE" noProof="0" dirty="0"/>
          </a:p>
          <a:p>
            <a:pPr marL="0" indent="0">
              <a:buNone/>
            </a:pPr>
            <a:endParaRPr lang="de-DE" noProof="0" dirty="0"/>
          </a:p>
        </p:txBody>
      </p:sp>
      <p:sp>
        <p:nvSpPr>
          <p:cNvPr id="6" name="Datumsplatzhalter 5"/>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endParaRPr lang="de-DE"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07053" y="3861047"/>
            <a:ext cx="2866854" cy="2228613"/>
          </a:xfrm>
          <a:prstGeom prst="rect">
            <a:avLst/>
          </a:prstGeom>
        </p:spPr>
      </p:pic>
    </p:spTree>
    <p:extLst>
      <p:ext uri="{BB962C8B-B14F-4D97-AF65-F5344CB8AC3E}">
        <p14:creationId xmlns:p14="http://schemas.microsoft.com/office/powerpoint/2010/main" val="30213544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Einschub: Größenordnungen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9</a:t>
            </a:fld>
            <a:endParaRPr lang="de-DE"/>
          </a:p>
        </p:txBody>
      </p:sp>
      <p:sp>
        <p:nvSpPr>
          <p:cNvPr id="4" name="Textplatzhalter 3"/>
          <p:cNvSpPr>
            <a:spLocks noGrp="1"/>
          </p:cNvSpPr>
          <p:nvPr>
            <p:ph type="body" idx="1"/>
          </p:nvPr>
        </p:nvSpPr>
        <p:spPr/>
        <p:txBody>
          <a:bodyPr/>
          <a:lstStyle/>
          <a:p>
            <a:endParaRPr lang="de-DE"/>
          </a:p>
        </p:txBody>
      </p:sp>
      <p:sp>
        <p:nvSpPr>
          <p:cNvPr id="5" name="Datumsplatzhalter 4"/>
          <p:cNvSpPr>
            <a:spLocks noGrp="1"/>
          </p:cNvSpPr>
          <p:nvPr>
            <p:ph type="dt" sz="half" idx="2"/>
          </p:nvPr>
        </p:nvSpPr>
        <p:spPr/>
        <p:txBody>
          <a:bodyPr/>
          <a:lstStyle/>
          <a:p>
            <a:r>
              <a:rPr lang="de-DE"/>
              <a:t>29.11.2017</a:t>
            </a:r>
          </a:p>
        </p:txBody>
      </p:sp>
      <p:sp>
        <p:nvSpPr>
          <p:cNvPr id="6" name="Fußzeilenplatzhalter 5"/>
          <p:cNvSpPr>
            <a:spLocks noGrp="1"/>
          </p:cNvSpPr>
          <p:nvPr>
            <p:ph type="ftr" sz="quarter" idx="3"/>
          </p:nvPr>
        </p:nvSpPr>
        <p:spPr/>
        <p:txBody>
          <a:bodyPr/>
          <a:lstStyle/>
          <a:p>
            <a:r>
              <a:rPr lang="de-DE"/>
              <a:t>Forschung trifft Schule - Lehrerfortbildung Teilchenphysik - Meißen</a:t>
            </a:r>
            <a:endParaRPr lang="de-DE"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2204864"/>
            <a:ext cx="8032319" cy="2709045"/>
          </a:xfrm>
          <a:prstGeom prst="rect">
            <a:avLst/>
          </a:prstGeom>
        </p:spPr>
      </p:pic>
    </p:spTree>
    <p:extLst>
      <p:ext uri="{BB962C8B-B14F-4D97-AF65-F5344CB8AC3E}">
        <p14:creationId xmlns:p14="http://schemas.microsoft.com/office/powerpoint/2010/main" val="489572875"/>
      </p:ext>
    </p:extLst>
  </p:cSld>
  <p:clrMapOvr>
    <a:masterClrMapping/>
  </p:clrMapOvr>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smtClean="0"/>
              <a:t>Übung: Ordnungsschema des Standardmodells</a:t>
            </a:r>
            <a:endParaRPr lang="de-DE"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90</a:t>
            </a:fld>
            <a:endParaRPr lang="de-DE"/>
          </a:p>
        </p:txBody>
      </p:sp>
      <p:sp>
        <p:nvSpPr>
          <p:cNvPr id="4" name="Textplatzhalter 3"/>
          <p:cNvSpPr>
            <a:spLocks noGrp="1"/>
          </p:cNvSpPr>
          <p:nvPr>
            <p:ph type="body" idx="1"/>
          </p:nvPr>
        </p:nvSpPr>
        <p:spPr/>
        <p:txBody>
          <a:bodyPr/>
          <a:lstStyle/>
          <a:p>
            <a:endParaRPr lang="de-DE"/>
          </a:p>
        </p:txBody>
      </p:sp>
      <p:sp>
        <p:nvSpPr>
          <p:cNvPr id="5" name="Datumsplatzhalter 4"/>
          <p:cNvSpPr>
            <a:spLocks noGrp="1"/>
          </p:cNvSpPr>
          <p:nvPr>
            <p:ph type="dt" sz="half" idx="2"/>
          </p:nvPr>
        </p:nvSpPr>
        <p:spPr/>
        <p:txBody>
          <a:bodyPr/>
          <a:lstStyle/>
          <a:p>
            <a:r>
              <a:rPr lang="de-DE" smtClean="0"/>
              <a:t>29.11.2017</a:t>
            </a:r>
            <a:endParaRPr lang="de-DE"/>
          </a:p>
        </p:txBody>
      </p:sp>
      <p:sp>
        <p:nvSpPr>
          <p:cNvPr id="6" name="Fußzeilenplatzhalter 5"/>
          <p:cNvSpPr>
            <a:spLocks noGrp="1"/>
          </p:cNvSpPr>
          <p:nvPr>
            <p:ph type="ftr" sz="quarter" idx="3"/>
          </p:nvPr>
        </p:nvSpPr>
        <p:spPr/>
        <p:txBody>
          <a:bodyPr/>
          <a:lstStyle/>
          <a:p>
            <a:r>
              <a:rPr lang="de-DE" smtClean="0"/>
              <a:t>Forschung trifft Schule - Lehrerfortbildung Teilchenphysik - Meißen</a:t>
            </a:r>
            <a:endParaRPr lang="de-DE" dirty="0"/>
          </a:p>
        </p:txBody>
      </p:sp>
    </p:spTree>
    <p:extLst>
      <p:ext uri="{BB962C8B-B14F-4D97-AF65-F5344CB8AC3E}">
        <p14:creationId xmlns:p14="http://schemas.microsoft.com/office/powerpoint/2010/main" val="637751220"/>
      </p:ext>
    </p:extLst>
  </p:cSld>
  <p:clrMapOvr>
    <a:masterClrMapping/>
  </p:clrMapOvr>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err="1"/>
              <a:t>Multipletts</a:t>
            </a:r>
            <a:r>
              <a:rPr lang="de-DE" noProof="0" dirty="0"/>
              <a:t> – Ladungen als Ordnungsprinzip</a:t>
            </a:r>
          </a:p>
        </p:txBody>
      </p:sp>
      <p:sp>
        <p:nvSpPr>
          <p:cNvPr id="9" name="Foliennummernplatzhalter 8"/>
          <p:cNvSpPr>
            <a:spLocks noGrp="1"/>
          </p:cNvSpPr>
          <p:nvPr>
            <p:ph type="sldNum" sz="quarter" idx="12"/>
          </p:nvPr>
        </p:nvSpPr>
        <p:spPr>
          <a:prstGeom prst="rect">
            <a:avLst/>
          </a:prstGeom>
        </p:spPr>
        <p:txBody>
          <a:bodyPr/>
          <a:lstStyle/>
          <a:p>
            <a:fld id="{13EBA283-81CD-428D-9703-4AE41BDC50AA}" type="slidenum">
              <a:rPr lang="de-DE" smtClean="0"/>
              <a:pPr/>
              <a:t>91</a:t>
            </a:fld>
            <a:endParaRPr lang="de-DE"/>
          </a:p>
        </p:txBody>
      </p:sp>
      <p:sp>
        <p:nvSpPr>
          <p:cNvPr id="4" name="Textplatzhalter 3"/>
          <p:cNvSpPr>
            <a:spLocks noGrp="1"/>
          </p:cNvSpPr>
          <p:nvPr>
            <p:ph type="body" idx="1"/>
          </p:nvPr>
        </p:nvSpPr>
        <p:spPr/>
        <p:txBody>
          <a:bodyPr/>
          <a:lstStyle/>
          <a:p>
            <a:endParaRPr lang="de-DE"/>
          </a:p>
        </p:txBody>
      </p:sp>
      <p:sp>
        <p:nvSpPr>
          <p:cNvPr id="7" name="Datumsplatzhalter 6"/>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pic>
        <p:nvPicPr>
          <p:cNvPr id="8" name="Grafik 7"/>
          <p:cNvPicPr>
            <a:picLocks noChangeAspect="1"/>
          </p:cNvPicPr>
          <p:nvPr/>
        </p:nvPicPr>
        <p:blipFill>
          <a:blip r:embed="rId2"/>
          <a:stretch>
            <a:fillRect/>
          </a:stretch>
        </p:blipFill>
        <p:spPr>
          <a:xfrm>
            <a:off x="3800288" y="1988355"/>
            <a:ext cx="5213366" cy="3960925"/>
          </a:xfrm>
          <a:prstGeom prst="rect">
            <a:avLst/>
          </a:prstGeom>
        </p:spPr>
      </p:pic>
      <p:sp>
        <p:nvSpPr>
          <p:cNvPr id="11" name="Rechteck 10"/>
          <p:cNvSpPr>
            <a:spLocks noChangeArrowheads="1"/>
          </p:cNvSpPr>
          <p:nvPr/>
        </p:nvSpPr>
        <p:spPr bwMode="auto">
          <a:xfrm>
            <a:off x="3180063" y="5600407"/>
            <a:ext cx="4572000" cy="276225"/>
          </a:xfrm>
          <a:prstGeom prst="rect">
            <a:avLst/>
          </a:prstGeom>
          <a:noFill/>
          <a:ln w="9525">
            <a:noFill/>
            <a:miter lim="800000"/>
            <a:headEnd/>
            <a:tailEnd/>
          </a:ln>
        </p:spPr>
        <p:txBody>
          <a:bodyPr lIns="91432" tIns="45716" rIns="91432" bIns="45716">
            <a:spAutoFit/>
          </a:bodyPr>
          <a:lstStyle/>
          <a:p>
            <a:pPr defTabSz="457164"/>
            <a:endParaRPr lang="de-DE" sz="1200" dirty="0">
              <a:solidFill>
                <a:srgbClr val="000000"/>
              </a:solidFill>
              <a:latin typeface="Calibri" pitchFamily="34" charset="0"/>
            </a:endParaRPr>
          </a:p>
        </p:txBody>
      </p:sp>
      <p:pic>
        <p:nvPicPr>
          <p:cNvPr id="12" name="Grafik 11"/>
          <p:cNvPicPr>
            <a:picLocks noChangeAspect="1"/>
          </p:cNvPicPr>
          <p:nvPr/>
        </p:nvPicPr>
        <p:blipFill rotWithShape="1">
          <a:blip r:embed="rId2"/>
          <a:srcRect r="27234"/>
          <a:stretch/>
        </p:blipFill>
        <p:spPr>
          <a:xfrm>
            <a:off x="899592" y="1988355"/>
            <a:ext cx="3793582" cy="3960925"/>
          </a:xfrm>
          <a:prstGeom prst="rect">
            <a:avLst/>
          </a:prstGeom>
        </p:spPr>
      </p:pic>
      <p:pic>
        <p:nvPicPr>
          <p:cNvPr id="13" name="Grafik 12"/>
          <p:cNvPicPr>
            <a:picLocks noChangeAspect="1"/>
          </p:cNvPicPr>
          <p:nvPr/>
        </p:nvPicPr>
        <p:blipFill rotWithShape="1">
          <a:blip r:embed="rId3"/>
          <a:srcRect b="10513"/>
          <a:stretch/>
        </p:blipFill>
        <p:spPr>
          <a:xfrm>
            <a:off x="3469038" y="1836024"/>
            <a:ext cx="2778408" cy="3343993"/>
          </a:xfrm>
          <a:prstGeom prst="rect">
            <a:avLst/>
          </a:prstGeom>
        </p:spPr>
      </p:pic>
      <p:pic>
        <p:nvPicPr>
          <p:cNvPr id="14" name="Grafik 13"/>
          <p:cNvPicPr>
            <a:picLocks noChangeAspect="1"/>
          </p:cNvPicPr>
          <p:nvPr/>
        </p:nvPicPr>
        <p:blipFill rotWithShape="1">
          <a:blip r:embed="rId2"/>
          <a:srcRect l="60175" t="77973" r="27234" b="5425"/>
          <a:stretch/>
        </p:blipFill>
        <p:spPr>
          <a:xfrm>
            <a:off x="4180734" y="5075634"/>
            <a:ext cx="656456" cy="657622"/>
          </a:xfrm>
          <a:prstGeom prst="rect">
            <a:avLst/>
          </a:prstGeom>
        </p:spPr>
      </p:pic>
      <p:pic>
        <p:nvPicPr>
          <p:cNvPr id="15" name="Grafik 14"/>
          <p:cNvPicPr>
            <a:picLocks noChangeAspect="1"/>
          </p:cNvPicPr>
          <p:nvPr/>
        </p:nvPicPr>
        <p:blipFill rotWithShape="1">
          <a:blip r:embed="rId2"/>
          <a:srcRect l="60175" t="77973" r="35682" b="11090"/>
          <a:stretch/>
        </p:blipFill>
        <p:spPr>
          <a:xfrm>
            <a:off x="4837190" y="5085184"/>
            <a:ext cx="216024" cy="433214"/>
          </a:xfrm>
          <a:prstGeom prst="rect">
            <a:avLst/>
          </a:prstGeom>
        </p:spPr>
      </p:pic>
    </p:spTree>
    <p:extLst>
      <p:ext uri="{BB962C8B-B14F-4D97-AF65-F5344CB8AC3E}">
        <p14:creationId xmlns:p14="http://schemas.microsoft.com/office/powerpoint/2010/main" val="1311069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withEffect" nodePh="1">
                                  <p:stCondLst>
                                    <p:cond delay="0"/>
                                  </p:stCondLst>
                                  <p:endCondLst>
                                    <p:cond evt="begin" delay="0">
                                      <p:tn val="5"/>
                                    </p:cond>
                                  </p:end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5671" y="2564904"/>
            <a:ext cx="7044721" cy="3773380"/>
          </a:xfrm>
          <a:prstGeom prst="rect">
            <a:avLst/>
          </a:prstGeom>
        </p:spPr>
      </p:pic>
      <p:sp>
        <p:nvSpPr>
          <p:cNvPr id="2" name="Titel 1"/>
          <p:cNvSpPr>
            <a:spLocks noGrp="1"/>
          </p:cNvSpPr>
          <p:nvPr>
            <p:ph type="title"/>
          </p:nvPr>
        </p:nvSpPr>
        <p:spPr/>
        <p:txBody>
          <a:bodyPr/>
          <a:lstStyle/>
          <a:p>
            <a:r>
              <a:rPr lang="de-DE" noProof="0" dirty="0" err="1"/>
              <a:t>Multipletts</a:t>
            </a:r>
            <a:r>
              <a:rPr lang="de-DE" noProof="0" dirty="0"/>
              <a:t> – Ladungen als Ordnungsprinzip</a:t>
            </a:r>
          </a:p>
        </p:txBody>
      </p:sp>
      <p:sp>
        <p:nvSpPr>
          <p:cNvPr id="9" name="Foliennummernplatzhalter 8"/>
          <p:cNvSpPr>
            <a:spLocks noGrp="1"/>
          </p:cNvSpPr>
          <p:nvPr>
            <p:ph type="sldNum" sz="quarter" idx="12"/>
          </p:nvPr>
        </p:nvSpPr>
        <p:spPr/>
        <p:txBody>
          <a:bodyPr/>
          <a:lstStyle/>
          <a:p>
            <a:fld id="{13EBA283-81CD-428D-9703-4AE41BDC50AA}" type="slidenum">
              <a:rPr lang="de-DE" smtClean="0"/>
              <a:pPr/>
              <a:t>92</a:t>
            </a:fld>
            <a:endParaRPr lang="de-DE"/>
          </a:p>
        </p:txBody>
      </p:sp>
      <p:sp>
        <p:nvSpPr>
          <p:cNvPr id="4" name="Textplatzhalter 3"/>
          <p:cNvSpPr>
            <a:spLocks noGrp="1"/>
          </p:cNvSpPr>
          <p:nvPr>
            <p:ph type="body" idx="1"/>
          </p:nvPr>
        </p:nvSpPr>
        <p:spPr>
          <a:xfrm>
            <a:off x="971600" y="1772816"/>
            <a:ext cx="7538988" cy="3956805"/>
          </a:xfrm>
        </p:spPr>
        <p:txBody>
          <a:bodyPr/>
          <a:lstStyle/>
          <a:p>
            <a:r>
              <a:rPr lang="de-DE" sz="2000" noProof="0" dirty="0"/>
              <a:t>Zu jedem Teilchen gibt es ein zugehöriges Anti-Teilchen, </a:t>
            </a:r>
            <a:br>
              <a:rPr lang="de-DE" sz="2000" noProof="0" dirty="0"/>
            </a:br>
            <a:r>
              <a:rPr lang="de-DE" sz="2000" noProof="0" dirty="0"/>
              <a:t>mit gleicher Masse jedoch entgegengesetzten Ladungen</a:t>
            </a:r>
          </a:p>
          <a:p>
            <a:r>
              <a:rPr lang="de-DE" sz="2000" noProof="0" dirty="0"/>
              <a:t>Anti-Materieteilchen ebenfalls in drei Generationen</a:t>
            </a:r>
            <a:endParaRPr lang="de-DE" noProof="0" dirty="0"/>
          </a:p>
        </p:txBody>
      </p:sp>
      <p:sp>
        <p:nvSpPr>
          <p:cNvPr id="7" name="Datumsplatzhalter 6"/>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spTree>
    <p:extLst>
      <p:ext uri="{BB962C8B-B14F-4D97-AF65-F5344CB8AC3E}">
        <p14:creationId xmlns:p14="http://schemas.microsoft.com/office/powerpoint/2010/main" val="212342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prstGeom prst="roundRect">
            <a:avLst/>
          </a:prstGeom>
          <a:noFill/>
        </p:spPr>
        <p:txBody>
          <a:bodyPr/>
          <a:lstStyle/>
          <a:p>
            <a:r>
              <a:rPr lang="de-DE" noProof="0" dirty="0"/>
              <a:t> Zusammenfassung: </a:t>
            </a:r>
            <a:r>
              <a:rPr lang="de-DE" noProof="0" dirty="0" err="1"/>
              <a:t>Multipletts</a:t>
            </a:r>
            <a:endParaRPr lang="de-DE" noProof="0"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93</a:t>
            </a:fld>
            <a:endParaRPr lang="de-DE"/>
          </a:p>
        </p:txBody>
      </p:sp>
      <p:sp>
        <p:nvSpPr>
          <p:cNvPr id="4" name="Textplatzhalter 3"/>
          <p:cNvSpPr>
            <a:spLocks noGrp="1"/>
          </p:cNvSpPr>
          <p:nvPr>
            <p:ph type="body" idx="1"/>
          </p:nvPr>
        </p:nvSpPr>
        <p:spPr/>
        <p:txBody>
          <a:bodyPr/>
          <a:lstStyle/>
          <a:p>
            <a:r>
              <a:rPr lang="de-DE" sz="2000" noProof="0" dirty="0"/>
              <a:t>Teilchen lassen sich anhand ihrer Ladungen ordnen</a:t>
            </a:r>
          </a:p>
          <a:p>
            <a:r>
              <a:rPr lang="de-DE" sz="2000" noProof="0" dirty="0"/>
              <a:t>Die Zahl und </a:t>
            </a:r>
            <a:r>
              <a:rPr lang="de-DE" sz="2000" noProof="0" dirty="0" err="1"/>
              <a:t>Multipletts</a:t>
            </a:r>
            <a:r>
              <a:rPr lang="de-DE" sz="2000" noProof="0" dirty="0"/>
              <a:t> der Botenteilchen werden</a:t>
            </a:r>
            <a:br>
              <a:rPr lang="de-DE" sz="2000" noProof="0" dirty="0"/>
            </a:br>
            <a:r>
              <a:rPr lang="de-DE" sz="2000" noProof="0" dirty="0"/>
              <a:t> aus den Symmetrien des Standardmodells vorhergesagt </a:t>
            </a:r>
          </a:p>
          <a:p>
            <a:r>
              <a:rPr lang="de-DE" sz="2000" noProof="0" dirty="0"/>
              <a:t>Für die Materieteilchen findet man experimentell  </a:t>
            </a:r>
          </a:p>
          <a:p>
            <a:pPr lvl="1"/>
            <a:r>
              <a:rPr lang="de-DE" sz="1800" noProof="0" dirty="0"/>
              <a:t>Dupletts der schwachen Wechselwirkung (nicht vorhersagbar!)</a:t>
            </a:r>
          </a:p>
          <a:p>
            <a:pPr lvl="1"/>
            <a:r>
              <a:rPr lang="de-DE" sz="1800" noProof="0" dirty="0"/>
              <a:t>Tripletts der starken Wechselwirkung (nicht vorhersagbar!)</a:t>
            </a:r>
          </a:p>
          <a:p>
            <a:pPr lvl="1"/>
            <a:r>
              <a:rPr lang="de-DE" sz="1800" noProof="0" dirty="0" err="1"/>
              <a:t>Singuletts</a:t>
            </a:r>
            <a:r>
              <a:rPr lang="de-DE" sz="1800" noProof="0" dirty="0"/>
              <a:t> der elektromagnetischen Wechselwirkung (vorhersagbar)</a:t>
            </a:r>
            <a:endParaRPr lang="de-DE" sz="1800" dirty="0"/>
          </a:p>
          <a:p>
            <a:r>
              <a:rPr lang="de-DE" sz="2000" noProof="0" dirty="0"/>
              <a:t>Umwandlungen nur innerhalb der </a:t>
            </a:r>
            <a:r>
              <a:rPr lang="de-DE" sz="2000" noProof="0" dirty="0" err="1"/>
              <a:t>Multipletts</a:t>
            </a:r>
            <a:r>
              <a:rPr lang="de-DE" sz="2000" noProof="0" dirty="0"/>
              <a:t> möglich</a:t>
            </a:r>
          </a:p>
          <a:p>
            <a:pPr lvl="1"/>
            <a:r>
              <a:rPr lang="de-DE" sz="1800" noProof="0" dirty="0"/>
              <a:t> (zuzüglich: hier nicht diskutierte Effekte der Zustandsmischung)</a:t>
            </a:r>
          </a:p>
        </p:txBody>
      </p:sp>
      <p:sp>
        <p:nvSpPr>
          <p:cNvPr id="6" name="Datumsplatzhalter 5"/>
          <p:cNvSpPr>
            <a:spLocks noGrp="1"/>
          </p:cNvSpPr>
          <p:nvPr>
            <p:ph type="dt" sz="half" idx="2"/>
          </p:nvPr>
        </p:nvSpPr>
        <p:spPr/>
        <p:txBody>
          <a:bodyPr/>
          <a:lstStyle/>
          <a:p>
            <a:r>
              <a:rPr lang="de-DE"/>
              <a:t>29.11.2017</a:t>
            </a:r>
            <a:endParaRPr lang="de-DE" dirty="0"/>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spTree>
    <p:extLst>
      <p:ext uri="{BB962C8B-B14F-4D97-AF65-F5344CB8AC3E}">
        <p14:creationId xmlns:p14="http://schemas.microsoft.com/office/powerpoint/2010/main" val="1531382037"/>
      </p:ext>
    </p:extLst>
  </p:cSld>
  <p:clrMapOvr>
    <a:masterClrMapping/>
  </p:clrMapOvr>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8064896" cy="1325563"/>
          </a:xfrm>
        </p:spPr>
        <p:txBody>
          <a:bodyPr/>
          <a:lstStyle/>
          <a:p>
            <a:r>
              <a:rPr lang="de-DE" noProof="0" dirty="0"/>
              <a:t>Die drei Basiskonzepte des Standardmodells</a:t>
            </a:r>
          </a:p>
        </p:txBody>
      </p:sp>
      <p:sp>
        <p:nvSpPr>
          <p:cNvPr id="7" name="Foliennummernplatzhalter 6"/>
          <p:cNvSpPr>
            <a:spLocks noGrp="1"/>
          </p:cNvSpPr>
          <p:nvPr>
            <p:ph type="sldNum" sz="quarter" idx="12"/>
          </p:nvPr>
        </p:nvSpPr>
        <p:spPr>
          <a:prstGeom prst="rect">
            <a:avLst/>
          </a:prstGeom>
        </p:spPr>
        <p:txBody>
          <a:bodyPr/>
          <a:lstStyle/>
          <a:p>
            <a:fld id="{13EBA283-81CD-428D-9703-4AE41BDC50AA}" type="slidenum">
              <a:rPr lang="de-DE" smtClean="0"/>
              <a:pPr/>
              <a:t>94</a:t>
            </a:fld>
            <a:endParaRPr lang="de-DE"/>
          </a:p>
        </p:txBody>
      </p:sp>
      <p:sp>
        <p:nvSpPr>
          <p:cNvPr id="6" name="Datumsplatzhalter 5"/>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r>
              <a:rPr lang="de-DE"/>
              <a:t>Forschung trifft Schule - Lehrerfortbildung Teilchenphysik - Meißen</a:t>
            </a:r>
          </a:p>
        </p:txBody>
      </p:sp>
      <p:sp>
        <p:nvSpPr>
          <p:cNvPr id="4" name="Rechteck 3">
            <a:extLst>
              <a:ext uri="{FF2B5EF4-FFF2-40B4-BE49-F238E27FC236}">
                <a16:creationId xmlns:a16="http://schemas.microsoft.com/office/drawing/2014/main" xmlns=""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xmlns=""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xmlns=""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xmlns=""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xmlns=""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xmlns=""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xmlns=""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xmlns=""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xmlns=""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xmlns=""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xmlns=""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xmlns=""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xmlns=""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xmlns=""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xmlns=""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Tree>
    <p:extLst>
      <p:ext uri="{BB962C8B-B14F-4D97-AF65-F5344CB8AC3E}">
        <p14:creationId xmlns:p14="http://schemas.microsoft.com/office/powerpoint/2010/main" val="1293552680"/>
      </p:ext>
    </p:extLst>
  </p:cSld>
  <p:clrMapOvr>
    <a:masterClrMapping/>
  </p:clrMapOvr>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Mögliche experimentelle Diskussionspunkte für den Unterricht</a:t>
            </a:r>
          </a:p>
        </p:txBody>
      </p:sp>
      <p:sp>
        <p:nvSpPr>
          <p:cNvPr id="3" name="Foliennummernplatzhalter 2"/>
          <p:cNvSpPr>
            <a:spLocks noGrp="1"/>
          </p:cNvSpPr>
          <p:nvPr>
            <p:ph type="sldNum" sz="quarter" idx="12"/>
          </p:nvPr>
        </p:nvSpPr>
        <p:spPr/>
        <p:txBody>
          <a:bodyPr/>
          <a:lstStyle/>
          <a:p>
            <a:fld id="{13EBA283-81CD-428D-9703-4AE41BDC50AA}" type="slidenum">
              <a:rPr lang="de-DE" smtClean="0"/>
              <a:pPr/>
              <a:t>95</a:t>
            </a:fld>
            <a:endParaRPr lang="de-DE"/>
          </a:p>
        </p:txBody>
      </p:sp>
      <p:sp>
        <p:nvSpPr>
          <p:cNvPr id="6" name="Textplatzhalter 5"/>
          <p:cNvSpPr>
            <a:spLocks noGrp="1"/>
          </p:cNvSpPr>
          <p:nvPr>
            <p:ph type="body" idx="1"/>
          </p:nvPr>
        </p:nvSpPr>
        <p:spPr/>
        <p:txBody>
          <a:bodyPr/>
          <a:lstStyle/>
          <a:p>
            <a:pPr marL="0" indent="0">
              <a:buNone/>
            </a:pPr>
            <a:r>
              <a:rPr lang="de-DE" noProof="0" dirty="0"/>
              <a:t>Woher weiß man,:</a:t>
            </a:r>
          </a:p>
          <a:p>
            <a:r>
              <a:rPr lang="de-DE" noProof="0" dirty="0"/>
              <a:t>dass es Quarks gibt?</a:t>
            </a:r>
          </a:p>
          <a:p>
            <a:r>
              <a:rPr lang="de-DE" noProof="0" dirty="0"/>
              <a:t>dass es drei verschieden Farbladungen gibt?</a:t>
            </a:r>
          </a:p>
          <a:p>
            <a:r>
              <a:rPr lang="de-DE" noProof="0" dirty="0"/>
              <a:t>dass Farbladungen vektoriellen Charakter haben? </a:t>
            </a:r>
          </a:p>
          <a:p>
            <a:r>
              <a:rPr lang="de-DE" noProof="0" dirty="0"/>
              <a:t>dass die </a:t>
            </a:r>
            <a:r>
              <a:rPr lang="de-DE" noProof="0" dirty="0" err="1"/>
              <a:t>Leptonenuniversalität</a:t>
            </a:r>
            <a:r>
              <a:rPr lang="de-DE" noProof="0" dirty="0"/>
              <a:t> gilt?</a:t>
            </a:r>
          </a:p>
          <a:p>
            <a:r>
              <a:rPr lang="de-DE" noProof="0" dirty="0"/>
              <a:t>dass es drei Arten leichter Neutrinos gibt?</a:t>
            </a:r>
          </a:p>
          <a:p>
            <a:r>
              <a:rPr lang="de-DE" noProof="0" dirty="0"/>
              <a:t>Welche Werte die Kopplungsparameter der fundamentalen Wechselwirkungen haben?</a:t>
            </a:r>
          </a:p>
          <a:p>
            <a:endParaRPr lang="de-DE" noProof="0" dirty="0"/>
          </a:p>
        </p:txBody>
      </p:sp>
      <p:sp>
        <p:nvSpPr>
          <p:cNvPr id="4" name="Datumsplatzhalter 3"/>
          <p:cNvSpPr>
            <a:spLocks noGrp="1"/>
          </p:cNvSpPr>
          <p:nvPr>
            <p:ph type="dt" sz="half" idx="2"/>
          </p:nvPr>
        </p:nvSpPr>
        <p:spPr/>
        <p:txBody>
          <a:bodyPr/>
          <a:lstStyle/>
          <a:p>
            <a:r>
              <a:rPr lang="de-DE"/>
              <a:t>29.11.2017</a:t>
            </a:r>
          </a:p>
        </p:txBody>
      </p:sp>
      <p:sp>
        <p:nvSpPr>
          <p:cNvPr id="5" name="Fußzeilenplatzhalter 4"/>
          <p:cNvSpPr>
            <a:spLocks noGrp="1"/>
          </p:cNvSpPr>
          <p:nvPr>
            <p:ph type="ftr" sz="quarter" idx="3"/>
          </p:nvPr>
        </p:nvSpPr>
        <p:spPr/>
        <p:txBody>
          <a:bodyPr/>
          <a:lstStyle/>
          <a:p>
            <a:pPr algn="ctr"/>
            <a:r>
              <a:rPr lang="de-DE"/>
              <a:t>Forschung trifft Schule - Lehrerfortbildung Teilchenphysik - Meißen</a:t>
            </a:r>
          </a:p>
        </p:txBody>
      </p:sp>
    </p:spTree>
    <p:extLst>
      <p:ext uri="{BB962C8B-B14F-4D97-AF65-F5344CB8AC3E}">
        <p14:creationId xmlns:p14="http://schemas.microsoft.com/office/powerpoint/2010/main" val="884188683"/>
      </p:ext>
    </p:extLst>
  </p:cSld>
  <p:clrMapOvr>
    <a:masterClrMapping/>
  </p:clrMapOvr>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idx="1"/>
          </p:nvPr>
        </p:nvSpPr>
        <p:spPr/>
        <p:txBody>
          <a:bodyPr/>
          <a:lstStyle/>
          <a:p>
            <a:r>
              <a:rPr lang="de-DE" sz="3200" b="1" noProof="0" dirty="0">
                <a:solidFill>
                  <a:srgbClr val="013476"/>
                </a:solidFill>
              </a:rPr>
              <a:t>Vielen Dank für Ihre Aufmerksamkeit!</a:t>
            </a:r>
          </a:p>
          <a:p>
            <a:endParaRPr lang="de-DE" sz="3200" noProof="0" dirty="0">
              <a:solidFill>
                <a:srgbClr val="013476"/>
              </a:solidFill>
            </a:endParaRPr>
          </a:p>
          <a:p>
            <a:r>
              <a:rPr lang="de-DE" sz="3400" noProof="0" dirty="0">
                <a:solidFill>
                  <a:srgbClr val="013476"/>
                </a:solidFill>
              </a:rPr>
              <a:t>		</a:t>
            </a:r>
            <a:r>
              <a:rPr lang="de-DE" sz="3000" noProof="0" dirty="0">
                <a:solidFill>
                  <a:srgbClr val="013476"/>
                </a:solidFill>
              </a:rPr>
              <a:t>www.teilchenwelt.de</a:t>
            </a:r>
          </a:p>
          <a:p>
            <a:endParaRPr lang="de-DE" sz="3400" noProof="0" dirty="0">
              <a:solidFill>
                <a:srgbClr val="013476"/>
              </a:solidFill>
            </a:endParaRPr>
          </a:p>
        </p:txBody>
      </p:sp>
      <p:sp>
        <p:nvSpPr>
          <p:cNvPr id="3" name="Rechteck 2"/>
          <p:cNvSpPr/>
          <p:nvPr/>
        </p:nvSpPr>
        <p:spPr>
          <a:xfrm>
            <a:off x="251520" y="6459892"/>
            <a:ext cx="3326616" cy="369332"/>
          </a:xfrm>
          <a:prstGeom prst="rect">
            <a:avLst/>
          </a:prstGeom>
        </p:spPr>
        <p:txBody>
          <a:bodyPr wrap="none">
            <a:spAutoFit/>
          </a:bodyPr>
          <a:lstStyle/>
          <a:p>
            <a:r>
              <a:rPr lang="de-DE" dirty="0">
                <a:solidFill>
                  <a:srgbClr val="013476"/>
                </a:solidFill>
                <a:latin typeface="Arial" panose="020B0604020202020204" pitchFamily="34" charset="0"/>
                <a:cs typeface="Arial" panose="020B0604020202020204" pitchFamily="34" charset="0"/>
              </a:rPr>
              <a:t>www.facebook.de/teilchenwelt/</a:t>
            </a: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5807999"/>
            <a:ext cx="2195736" cy="651893"/>
          </a:xfrm>
          <a:prstGeom prst="rect">
            <a:avLst/>
          </a:prstGeom>
        </p:spPr>
      </p:pic>
    </p:spTree>
    <p:extLst>
      <p:ext uri="{BB962C8B-B14F-4D97-AF65-F5344CB8AC3E}">
        <p14:creationId xmlns:p14="http://schemas.microsoft.com/office/powerpoint/2010/main" val="1623630309"/>
      </p:ext>
    </p:extLst>
  </p:cSld>
  <p:clrMapOvr>
    <a:masterClrMapping/>
  </p:clrMapOvr>
  <p:timing>
    <p:tnLst>
      <p:par>
        <p:cTn id="1" dur="indefinite" restart="never" nodeType="tmRoot"/>
      </p:par>
    </p:tn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Diskussion / Fragen</a:t>
            </a:r>
          </a:p>
        </p:txBody>
      </p:sp>
      <p:sp>
        <p:nvSpPr>
          <p:cNvPr id="7" name="Foliennummernplatzhalter 6"/>
          <p:cNvSpPr>
            <a:spLocks noGrp="1"/>
          </p:cNvSpPr>
          <p:nvPr>
            <p:ph type="sldNum" sz="quarter" idx="12"/>
          </p:nvPr>
        </p:nvSpPr>
        <p:spPr/>
        <p:txBody>
          <a:bodyPr/>
          <a:lstStyle/>
          <a:p>
            <a:fld id="{13EBA283-81CD-428D-9703-4AE41BDC50AA}" type="slidenum">
              <a:rPr lang="de-DE" smtClean="0"/>
              <a:pPr/>
              <a:t>97</a:t>
            </a:fld>
            <a:endParaRPr lang="de-DE"/>
          </a:p>
        </p:txBody>
      </p:sp>
      <p:sp>
        <p:nvSpPr>
          <p:cNvPr id="3" name="Textplatzhalter 2"/>
          <p:cNvSpPr>
            <a:spLocks noGrp="1"/>
          </p:cNvSpPr>
          <p:nvPr>
            <p:ph type="body" idx="1"/>
          </p:nvPr>
        </p:nvSpPr>
        <p:spPr/>
        <p:txBody>
          <a:bodyPr/>
          <a:lstStyle/>
          <a:p>
            <a:endParaRPr lang="de-DE"/>
          </a:p>
        </p:txBody>
      </p:sp>
      <p:sp>
        <p:nvSpPr>
          <p:cNvPr id="5" name="Datumsplatzhalter 4"/>
          <p:cNvSpPr>
            <a:spLocks noGrp="1"/>
          </p:cNvSpPr>
          <p:nvPr>
            <p:ph type="dt" sz="half" idx="2"/>
          </p:nvPr>
        </p:nvSpPr>
        <p:spPr/>
        <p:txBody>
          <a:bodyPr/>
          <a:lstStyle/>
          <a:p>
            <a:r>
              <a:rPr lang="de-DE"/>
              <a:t>29.11.2017</a:t>
            </a:r>
          </a:p>
        </p:txBody>
      </p:sp>
      <p:sp>
        <p:nvSpPr>
          <p:cNvPr id="9" name="Fußzeilenplatzhalter 5"/>
          <p:cNvSpPr>
            <a:spLocks noGrp="1"/>
          </p:cNvSpPr>
          <p:nvPr>
            <p:ph type="ftr" sz="quarter" idx="3"/>
          </p:nvPr>
        </p:nvSpPr>
        <p:spPr/>
        <p:txBody>
          <a:bodyPr/>
          <a:lstStyle/>
          <a:p>
            <a:r>
              <a:rPr lang="de-DE"/>
              <a:t>Forschung trifft Schule - Lehrerfortbildung Teilchenphysik - Meißen</a:t>
            </a: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75655" y="2568090"/>
            <a:ext cx="6781047" cy="2838726"/>
          </a:xfrm>
          <a:prstGeom prst="rect">
            <a:avLst/>
          </a:prstGeom>
        </p:spPr>
      </p:pic>
    </p:spTree>
    <p:extLst>
      <p:ext uri="{BB962C8B-B14F-4D97-AF65-F5344CB8AC3E}">
        <p14:creationId xmlns:p14="http://schemas.microsoft.com/office/powerpoint/2010/main" val="1688398991"/>
      </p:ext>
    </p:extLst>
  </p:cSld>
  <p:clrMapOvr>
    <a:masterClrMapping/>
  </p:clrMapOvr>
  <p:timing>
    <p:tnLst>
      <p:par>
        <p:cTn id="1" dur="indefinite" restart="never" nodeType="tmRoot"/>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a:xfrm>
            <a:off x="971600" y="663278"/>
            <a:ext cx="7526660" cy="630776"/>
          </a:xfrm>
        </p:spPr>
        <p:txBody>
          <a:bodyPr/>
          <a:lstStyle/>
          <a:p>
            <a:r>
              <a:rPr lang="de-DE" sz="2800" noProof="0" dirty="0"/>
              <a:t>Exkurs: warum </a:t>
            </a:r>
            <a:r>
              <a:rPr lang="de-DE" sz="2800" noProof="0" dirty="0" smtClean="0"/>
              <a:t>schwache </a:t>
            </a:r>
            <a:r>
              <a:rPr lang="de-DE" sz="2800" noProof="0" dirty="0"/>
              <a:t>„</a:t>
            </a:r>
            <a:r>
              <a:rPr lang="de-DE" sz="2800" noProof="0" dirty="0" err="1"/>
              <a:t>Isospin</a:t>
            </a:r>
            <a:r>
              <a:rPr lang="de-DE" sz="2800" noProof="0" dirty="0"/>
              <a:t>“-Ladung?</a:t>
            </a:r>
          </a:p>
        </p:txBody>
      </p:sp>
      <p:sp>
        <p:nvSpPr>
          <p:cNvPr id="13" name="Foliennummernplatzhalter 12"/>
          <p:cNvSpPr>
            <a:spLocks noGrp="1"/>
          </p:cNvSpPr>
          <p:nvPr>
            <p:ph type="sldNum" sz="quarter" idx="12"/>
          </p:nvPr>
        </p:nvSpPr>
        <p:spPr>
          <a:prstGeom prst="rect">
            <a:avLst/>
          </a:prstGeom>
        </p:spPr>
        <p:txBody>
          <a:bodyPr/>
          <a:lstStyle/>
          <a:p>
            <a:fld id="{8A8273E9-608F-490E-901B-D137EDF7F20B}" type="slidenum">
              <a:rPr lang="de-DE" smtClean="0"/>
              <a:pPr/>
              <a:t>98</a:t>
            </a:fld>
            <a:r>
              <a:rPr lang="de-DE"/>
              <a:t>  </a:t>
            </a:r>
          </a:p>
        </p:txBody>
      </p:sp>
      <p:sp>
        <p:nvSpPr>
          <p:cNvPr id="6" name="Inhaltsplatzhalter 5"/>
          <p:cNvSpPr>
            <a:spLocks noGrp="1"/>
          </p:cNvSpPr>
          <p:nvPr>
            <p:ph type="body" idx="1"/>
          </p:nvPr>
        </p:nvSpPr>
        <p:spPr>
          <a:xfrm>
            <a:off x="980119" y="1834586"/>
            <a:ext cx="7538988" cy="3956805"/>
          </a:xfrm>
        </p:spPr>
        <p:txBody>
          <a:bodyPr/>
          <a:lstStyle/>
          <a:p>
            <a:r>
              <a:rPr lang="de-DE" sz="2000" noProof="0" dirty="0"/>
              <a:t>Zugrundeliegende Symmetrie </a:t>
            </a:r>
            <a:br>
              <a:rPr lang="de-DE" sz="2000" noProof="0" dirty="0"/>
            </a:br>
            <a:r>
              <a:rPr lang="de-DE" sz="2000" noProof="0" dirty="0"/>
              <a:t> genau dieselbe wie bei Spin </a:t>
            </a:r>
            <a:endParaRPr lang="de-DE" sz="1100" noProof="0" dirty="0"/>
          </a:p>
          <a:p>
            <a:r>
              <a:rPr lang="de-DE" sz="2000" noProof="0" dirty="0"/>
              <a:t>Jeweils Vektor mit 3 Komponenten</a:t>
            </a:r>
          </a:p>
          <a:p>
            <a:pPr lvl="1"/>
            <a:r>
              <a:rPr lang="de-DE" sz="1800" noProof="0" dirty="0"/>
              <a:t>Spin</a:t>
            </a:r>
            <a:r>
              <a:rPr lang="de-DE" sz="1800" noProof="0" dirty="0">
                <a:latin typeface="Cambria Math" panose="02040503050406030204" pitchFamily="18" charset="0"/>
                <a:ea typeface="Cambria Math" panose="02040503050406030204" pitchFamily="18" charset="0"/>
              </a:rPr>
              <a:t> </a:t>
            </a:r>
            <a:r>
              <a:rPr lang="de-DE" sz="1800" b="1" noProof="0" dirty="0">
                <a:latin typeface="Cambria Math" panose="02040503050406030204" pitchFamily="18" charset="0"/>
                <a:ea typeface="Cambria Math" panose="02040503050406030204" pitchFamily="18" charset="0"/>
              </a:rPr>
              <a:t>S </a:t>
            </a:r>
            <a:r>
              <a:rPr lang="de-DE" sz="1800" noProof="0" dirty="0">
                <a:latin typeface="Cambria Math" panose="02040503050406030204" pitchFamily="18" charset="0"/>
                <a:ea typeface="Cambria Math" panose="02040503050406030204" pitchFamily="18" charset="0"/>
              </a:rPr>
              <a:t>= (</a:t>
            </a:r>
            <a:r>
              <a:rPr lang="de-DE" sz="1800" noProof="0" dirty="0" err="1">
                <a:latin typeface="Cambria Math" panose="02040503050406030204" pitchFamily="18" charset="0"/>
                <a:ea typeface="Cambria Math" panose="02040503050406030204" pitchFamily="18" charset="0"/>
              </a:rPr>
              <a:t>S</a:t>
            </a:r>
            <a:r>
              <a:rPr lang="de-DE" sz="1800" baseline="-25000" noProof="0" dirty="0" err="1">
                <a:latin typeface="Cambria Math" panose="02040503050406030204" pitchFamily="18" charset="0"/>
                <a:ea typeface="Cambria Math" panose="02040503050406030204" pitchFamily="18" charset="0"/>
              </a:rPr>
              <a:t>x</a:t>
            </a:r>
            <a:r>
              <a:rPr lang="de-DE" sz="1800" noProof="0" dirty="0">
                <a:latin typeface="Cambria Math" panose="02040503050406030204" pitchFamily="18" charset="0"/>
                <a:ea typeface="Cambria Math" panose="02040503050406030204" pitchFamily="18" charset="0"/>
              </a:rPr>
              <a:t>, </a:t>
            </a:r>
            <a:r>
              <a:rPr lang="de-DE" sz="1800" noProof="0" dirty="0" err="1">
                <a:latin typeface="Cambria Math" panose="02040503050406030204" pitchFamily="18" charset="0"/>
                <a:ea typeface="Cambria Math" panose="02040503050406030204" pitchFamily="18" charset="0"/>
              </a:rPr>
              <a:t>S</a:t>
            </a:r>
            <a:r>
              <a:rPr lang="de-DE" sz="1800" baseline="-25000" noProof="0" dirty="0" err="1">
                <a:latin typeface="Cambria Math" panose="02040503050406030204" pitchFamily="18" charset="0"/>
                <a:ea typeface="Cambria Math" panose="02040503050406030204" pitchFamily="18" charset="0"/>
              </a:rPr>
              <a:t>y</a:t>
            </a:r>
            <a:r>
              <a:rPr lang="de-DE" sz="1800" noProof="0" dirty="0">
                <a:latin typeface="Cambria Math" panose="02040503050406030204" pitchFamily="18" charset="0"/>
                <a:ea typeface="Cambria Math" panose="02040503050406030204" pitchFamily="18" charset="0"/>
              </a:rPr>
              <a:t>, </a:t>
            </a:r>
            <a:r>
              <a:rPr lang="de-DE" sz="1800" noProof="0" dirty="0" err="1">
                <a:latin typeface="Cambria Math" panose="02040503050406030204" pitchFamily="18" charset="0"/>
                <a:ea typeface="Cambria Math" panose="02040503050406030204" pitchFamily="18" charset="0"/>
              </a:rPr>
              <a:t>S</a:t>
            </a:r>
            <a:r>
              <a:rPr lang="de-DE" sz="1800" baseline="-25000" noProof="0" dirty="0" err="1">
                <a:latin typeface="Cambria Math" panose="02040503050406030204" pitchFamily="18" charset="0"/>
                <a:ea typeface="Cambria Math" panose="02040503050406030204" pitchFamily="18" charset="0"/>
              </a:rPr>
              <a:t>z</a:t>
            </a:r>
            <a:r>
              <a:rPr lang="de-DE" sz="1800" noProof="0" dirty="0">
                <a:latin typeface="Cambria Math" panose="02040503050406030204" pitchFamily="18" charset="0"/>
                <a:ea typeface="Cambria Math" panose="02040503050406030204" pitchFamily="18" charset="0"/>
              </a:rPr>
              <a:t>) </a:t>
            </a:r>
            <a:r>
              <a:rPr lang="de-DE" sz="1800" noProof="0" dirty="0"/>
              <a:t>im </a:t>
            </a:r>
            <a:r>
              <a:rPr lang="de-DE" sz="1800" noProof="0" dirty="0" err="1"/>
              <a:t>Ortsraum</a:t>
            </a:r>
            <a:endParaRPr lang="de-DE" sz="1800" noProof="0" dirty="0"/>
          </a:p>
          <a:p>
            <a:pPr lvl="1"/>
            <a:r>
              <a:rPr lang="de-DE" sz="1800" noProof="0" dirty="0"/>
              <a:t>Schwacher </a:t>
            </a:r>
            <a:r>
              <a:rPr lang="de-DE" sz="1800" noProof="0" dirty="0" err="1"/>
              <a:t>Isospin</a:t>
            </a:r>
            <a:r>
              <a:rPr lang="de-DE" sz="1800" noProof="0" dirty="0"/>
              <a:t> </a:t>
            </a:r>
            <a:r>
              <a:rPr lang="de-DE" sz="1800" b="1" noProof="0" dirty="0">
                <a:latin typeface="Cambria Math" panose="02040503050406030204" pitchFamily="18" charset="0"/>
                <a:ea typeface="Cambria Math" panose="02040503050406030204" pitchFamily="18" charset="0"/>
              </a:rPr>
              <a:t>I</a:t>
            </a:r>
            <a:r>
              <a:rPr lang="de-DE" sz="1800" b="1"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 = (I</a:t>
            </a:r>
            <a:r>
              <a:rPr lang="de-DE" sz="1800" baseline="-25000" noProof="0" dirty="0">
                <a:latin typeface="Cambria Math" panose="02040503050406030204" pitchFamily="18" charset="0"/>
                <a:ea typeface="Cambria Math" panose="02040503050406030204" pitchFamily="18" charset="0"/>
              </a:rPr>
              <a:t>1</a:t>
            </a:r>
            <a:r>
              <a:rPr lang="de-DE" sz="1800"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 I</a:t>
            </a:r>
            <a:r>
              <a:rPr lang="de-DE" sz="1800" baseline="-25000" noProof="0" dirty="0">
                <a:latin typeface="Cambria Math" panose="02040503050406030204" pitchFamily="18" charset="0"/>
                <a:ea typeface="Cambria Math" panose="02040503050406030204" pitchFamily="18" charset="0"/>
              </a:rPr>
              <a:t>2</a:t>
            </a:r>
            <a:r>
              <a:rPr lang="de-DE" sz="1800"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 I</a:t>
            </a:r>
            <a:r>
              <a:rPr lang="de-DE" sz="1800" baseline="-25000" noProof="0" dirty="0">
                <a:latin typeface="Cambria Math" panose="02040503050406030204" pitchFamily="18" charset="0"/>
                <a:ea typeface="Cambria Math" panose="02040503050406030204" pitchFamily="18" charset="0"/>
              </a:rPr>
              <a:t>3</a:t>
            </a:r>
            <a:r>
              <a:rPr lang="de-DE" sz="1800"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a:t>
            </a:r>
            <a:r>
              <a:rPr lang="de-DE" sz="1800" noProof="0" dirty="0"/>
              <a:t/>
            </a:r>
            <a:br>
              <a:rPr lang="de-DE" sz="1800" noProof="0" dirty="0"/>
            </a:br>
            <a:r>
              <a:rPr lang="de-DE" sz="1800" noProof="0" dirty="0"/>
              <a:t>im abstrakten schwachen </a:t>
            </a:r>
            <a:r>
              <a:rPr lang="de-DE" sz="1800" noProof="0" dirty="0" err="1"/>
              <a:t>Isospinraum</a:t>
            </a:r>
            <a:endParaRPr lang="de-DE" sz="1100" noProof="0" dirty="0"/>
          </a:p>
          <a:p>
            <a:r>
              <a:rPr lang="de-DE" sz="2000" noProof="0" dirty="0"/>
              <a:t>Messbar bei beiden nur:</a:t>
            </a:r>
          </a:p>
          <a:p>
            <a:pPr lvl="1"/>
            <a:r>
              <a:rPr lang="de-DE" sz="1800" noProof="0" dirty="0"/>
              <a:t>Gesamter Betrag und eine Komponente (meist gewählt: die 3.)</a:t>
            </a:r>
          </a:p>
          <a:p>
            <a:pPr lvl="1"/>
            <a:r>
              <a:rPr lang="de-DE" sz="1800" noProof="0" dirty="0"/>
              <a:t>die beiden anderen Komponenten sind „unscharf“ (Heisenberg)</a:t>
            </a:r>
          </a:p>
          <a:p>
            <a:pPr lvl="0"/>
            <a:r>
              <a:rPr lang="de-DE" sz="2000" noProof="0" dirty="0"/>
              <a:t>Wir sprechen daher nur von schwacher Ladungs</a:t>
            </a:r>
            <a:r>
              <a:rPr lang="de-DE" sz="2000" b="1" noProof="0" dirty="0"/>
              <a:t>zahl</a:t>
            </a:r>
            <a:r>
              <a:rPr lang="de-DE" sz="2000" noProof="0" dirty="0"/>
              <a:t>  </a:t>
            </a:r>
            <a:r>
              <a:rPr lang="de-DE" sz="2000" noProof="0" dirty="0">
                <a:latin typeface="Cambria Math" panose="02040503050406030204" pitchFamily="18" charset="0"/>
                <a:ea typeface="Cambria Math" panose="02040503050406030204" pitchFamily="18" charset="0"/>
              </a:rPr>
              <a:t>I := I</a:t>
            </a:r>
            <a:r>
              <a:rPr lang="de-DE" sz="2000" baseline="-25000" noProof="0" dirty="0">
                <a:latin typeface="Cambria Math" panose="02040503050406030204" pitchFamily="18" charset="0"/>
                <a:ea typeface="Cambria Math" panose="02040503050406030204" pitchFamily="18" charset="0"/>
              </a:rPr>
              <a:t>3</a:t>
            </a:r>
            <a:r>
              <a:rPr lang="de-DE" sz="2000" baseline="30000" noProof="0" dirty="0">
                <a:latin typeface="Cambria Math" panose="02040503050406030204" pitchFamily="18" charset="0"/>
                <a:ea typeface="Cambria Math" panose="02040503050406030204" pitchFamily="18" charset="0"/>
              </a:rPr>
              <a:t>W</a:t>
            </a:r>
            <a:endParaRPr lang="de-DE" sz="900" noProof="0" dirty="0"/>
          </a:p>
          <a:p>
            <a:r>
              <a:rPr lang="de-DE" sz="2000" noProof="0" dirty="0"/>
              <a:t>Ordnung in </a:t>
            </a:r>
            <a:r>
              <a:rPr lang="de-DE" sz="2000" noProof="0" dirty="0" err="1"/>
              <a:t>Multipletts</a:t>
            </a:r>
            <a:r>
              <a:rPr lang="de-DE" sz="2000" noProof="0" dirty="0"/>
              <a:t> von </a:t>
            </a:r>
            <a:r>
              <a:rPr lang="de-DE" sz="2000" noProof="0" dirty="0">
                <a:latin typeface="Cambria Math" panose="02040503050406030204" pitchFamily="18" charset="0"/>
                <a:ea typeface="Cambria Math" panose="02040503050406030204" pitchFamily="18" charset="0"/>
              </a:rPr>
              <a:t>I := I</a:t>
            </a:r>
            <a:r>
              <a:rPr lang="de-DE" sz="2000" baseline="-25000" noProof="0" dirty="0">
                <a:latin typeface="Cambria Math" panose="02040503050406030204" pitchFamily="18" charset="0"/>
                <a:ea typeface="Cambria Math" panose="02040503050406030204" pitchFamily="18" charset="0"/>
              </a:rPr>
              <a:t>3</a:t>
            </a:r>
            <a:r>
              <a:rPr lang="de-DE" sz="2000" baseline="30000" noProof="0" dirty="0">
                <a:latin typeface="Cambria Math" panose="02040503050406030204" pitchFamily="18" charset="0"/>
                <a:ea typeface="Cambria Math" panose="02040503050406030204" pitchFamily="18" charset="0"/>
              </a:rPr>
              <a:t>W</a:t>
            </a:r>
            <a:endParaRPr lang="de-DE" sz="2000" noProof="0" dirty="0">
              <a:latin typeface="Cambria Math" panose="02040503050406030204" pitchFamily="18" charset="0"/>
              <a:ea typeface="Cambria Math" panose="02040503050406030204" pitchFamily="18" charset="0"/>
            </a:endParaRPr>
          </a:p>
          <a:p>
            <a:pPr lvl="1"/>
            <a:endParaRPr lang="de-DE" sz="1800" noProof="0" dirty="0"/>
          </a:p>
        </p:txBody>
      </p:sp>
      <p:sp>
        <p:nvSpPr>
          <p:cNvPr id="3" name="Datumsplatzhalter 2"/>
          <p:cNvSpPr>
            <a:spLocks noGrp="1"/>
          </p:cNvSpPr>
          <p:nvPr>
            <p:ph type="dt" sz="half" idx="2"/>
          </p:nvPr>
        </p:nvSpPr>
        <p:spPr>
          <a:prstGeom prst="rect">
            <a:avLst/>
          </a:prstGeom>
        </p:spPr>
        <p:txBody>
          <a:bodyPr/>
          <a:lstStyle/>
          <a:p>
            <a:r>
              <a:rPr lang="de-DE"/>
              <a:t>29.11.2017</a:t>
            </a:r>
          </a:p>
        </p:txBody>
      </p:sp>
      <p:sp>
        <p:nvSpPr>
          <p:cNvPr id="4" name="Fußzeilenplatzhalter 3"/>
          <p:cNvSpPr>
            <a:spLocks noGrp="1"/>
          </p:cNvSpPr>
          <p:nvPr>
            <p:ph type="ftr" sz="quarter" idx="3"/>
          </p:nvPr>
        </p:nvSpPr>
        <p:spPr>
          <a:prstGeom prst="rect">
            <a:avLst/>
          </a:prstGeom>
        </p:spPr>
        <p:txBody>
          <a:bodyPr/>
          <a:lstStyle/>
          <a:p>
            <a:r>
              <a:rPr lang="de-DE"/>
              <a:t>Forschung trifft Schule - Lehrerfortbildung Teilchenphysik - Meißen</a:t>
            </a:r>
          </a:p>
        </p:txBody>
      </p:sp>
      <p:graphicFrame>
        <p:nvGraphicFramePr>
          <p:cNvPr id="8" name="Objekt 7"/>
          <p:cNvGraphicFramePr>
            <a:graphicFrameLocks noChangeAspect="1"/>
          </p:cNvGraphicFramePr>
          <p:nvPr>
            <p:extLst>
              <p:ext uri="{D42A27DB-BD31-4B8C-83A1-F6EECF244321}">
                <p14:modId xmlns:p14="http://schemas.microsoft.com/office/powerpoint/2010/main" val="466891938"/>
              </p:ext>
            </p:extLst>
          </p:nvPr>
        </p:nvGraphicFramePr>
        <p:xfrm>
          <a:off x="7023746" y="5476500"/>
          <a:ext cx="918911" cy="900347"/>
        </p:xfrm>
        <a:graphic>
          <a:graphicData uri="http://schemas.openxmlformats.org/presentationml/2006/ole">
            <mc:AlternateContent xmlns:mc="http://schemas.openxmlformats.org/markup-compatibility/2006">
              <mc:Choice xmlns:v="urn:schemas-microsoft-com:vml" Requires="v">
                <p:oleObj spid="_x0000_s4676" name="Formel" r:id="rId3" imgW="1257120" imgH="1231560" progId="Equation.3">
                  <p:embed/>
                </p:oleObj>
              </mc:Choice>
              <mc:Fallback>
                <p:oleObj name="Formel" r:id="rId3" imgW="1257120" imgH="1231560" progId="Equation.3">
                  <p:embed/>
                  <p:pic>
                    <p:nvPicPr>
                      <p:cNvPr id="0" name=""/>
                      <p:cNvPicPr>
                        <a:picLocks noChangeAspect="1" noChangeArrowheads="1"/>
                      </p:cNvPicPr>
                      <p:nvPr/>
                    </p:nvPicPr>
                    <p:blipFill>
                      <a:blip r:embed="rId4"/>
                      <a:srcRect/>
                      <a:stretch>
                        <a:fillRect/>
                      </a:stretch>
                    </p:blipFill>
                    <p:spPr bwMode="auto">
                      <a:xfrm>
                        <a:off x="7023746" y="5476500"/>
                        <a:ext cx="918911" cy="900347"/>
                      </a:xfrm>
                      <a:prstGeom prst="rect">
                        <a:avLst/>
                      </a:prstGeom>
                      <a:noFill/>
                      <a:extLst/>
                    </p:spPr>
                  </p:pic>
                </p:oleObj>
              </mc:Fallback>
            </mc:AlternateContent>
          </a:graphicData>
        </a:graphic>
      </p:graphicFrame>
      <p:graphicFrame>
        <p:nvGraphicFramePr>
          <p:cNvPr id="414724" name="Object 4"/>
          <p:cNvGraphicFramePr>
            <a:graphicFrameLocks noChangeAspect="1"/>
          </p:cNvGraphicFramePr>
          <p:nvPr>
            <p:extLst>
              <p:ext uri="{D42A27DB-BD31-4B8C-83A1-F6EECF244321}">
                <p14:modId xmlns:p14="http://schemas.microsoft.com/office/powerpoint/2010/main" val="3184508879"/>
              </p:ext>
            </p:extLst>
          </p:nvPr>
        </p:nvGraphicFramePr>
        <p:xfrm>
          <a:off x="1769999" y="5521422"/>
          <a:ext cx="4638497" cy="810502"/>
        </p:xfrm>
        <a:graphic>
          <a:graphicData uri="http://schemas.openxmlformats.org/presentationml/2006/ole">
            <mc:AlternateContent xmlns:mc="http://schemas.openxmlformats.org/markup-compatibility/2006">
              <mc:Choice xmlns:v="urn:schemas-microsoft-com:vml" Requires="v">
                <p:oleObj spid="_x0000_s4677" name="Formel" r:id="rId5" imgW="4279680" imgH="863280" progId="Equation.3">
                  <p:embed/>
                </p:oleObj>
              </mc:Choice>
              <mc:Fallback>
                <p:oleObj name="Formel" r:id="rId5" imgW="4279680" imgH="8632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69999" y="5521422"/>
                        <a:ext cx="4638497" cy="810502"/>
                      </a:xfrm>
                      <a:prstGeom prst="rect">
                        <a:avLst/>
                      </a:prstGeom>
                      <a:noFill/>
                      <a:extLst/>
                    </p:spPr>
                  </p:pic>
                </p:oleObj>
              </mc:Fallback>
            </mc:AlternateContent>
          </a:graphicData>
        </a:graphic>
      </p:graphicFrame>
      <p:pic>
        <p:nvPicPr>
          <p:cNvPr id="414726" name="Picture 6" descr="File:Quantum projection of S onto z for spin half particles.PNG"/>
          <p:cNvPicPr>
            <a:picLocks noChangeAspect="1" noChangeArrowheads="1"/>
          </p:cNvPicPr>
          <p:nvPr/>
        </p:nvPicPr>
        <p:blipFill>
          <a:blip r:embed="rId7" cstate="print"/>
          <a:srcRect/>
          <a:stretch>
            <a:fillRect/>
          </a:stretch>
        </p:blipFill>
        <p:spPr bwMode="auto">
          <a:xfrm>
            <a:off x="7163122" y="1268760"/>
            <a:ext cx="1657350" cy="2305050"/>
          </a:xfrm>
          <a:prstGeom prst="rect">
            <a:avLst/>
          </a:prstGeom>
          <a:noFill/>
        </p:spPr>
      </p:pic>
      <p:sp>
        <p:nvSpPr>
          <p:cNvPr id="12" name="Rechteck 11"/>
          <p:cNvSpPr/>
          <p:nvPr/>
        </p:nvSpPr>
        <p:spPr>
          <a:xfrm>
            <a:off x="5724128" y="3573016"/>
            <a:ext cx="3410229" cy="276999"/>
          </a:xfrm>
          <a:prstGeom prst="rect">
            <a:avLst/>
          </a:prstGeom>
        </p:spPr>
        <p:txBody>
          <a:bodyPr wrap="none">
            <a:spAutoFit/>
          </a:bodyPr>
          <a:lstStyle/>
          <a:p>
            <a:r>
              <a:rPr lang="de-DE" sz="1200">
                <a:hlinkClick r:id="rId8"/>
              </a:rPr>
              <a:t>http://de.wikipedia.org/wiki/Stern-Gerlach-Versuch</a:t>
            </a:r>
            <a:endParaRPr lang="de-DE" sz="1200"/>
          </a:p>
        </p:txBody>
      </p:sp>
    </p:spTree>
    <p:extLst>
      <p:ext uri="{BB962C8B-B14F-4D97-AF65-F5344CB8AC3E}">
        <p14:creationId xmlns:p14="http://schemas.microsoft.com/office/powerpoint/2010/main" val="226190390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anim calcmode="lin" valueType="num">
                                      <p:cBhvr>
                                        <p:cTn id="7" dur="500" fill="hold"/>
                                        <p:tgtEl>
                                          <p:spTgt spid="6">
                                            <p:txEl>
                                              <p:pRg st="4" end="4"/>
                                            </p:txEl>
                                          </p:spTgt>
                                        </p:tgtEl>
                                        <p:attrNameLst>
                                          <p:attrName>ppt_w</p:attrName>
                                        </p:attrNameLst>
                                      </p:cBhvr>
                                      <p:tavLst>
                                        <p:tav tm="0">
                                          <p:val>
                                            <p:fltVal val="0"/>
                                          </p:val>
                                        </p:tav>
                                        <p:tav tm="100000">
                                          <p:val>
                                            <p:strVal val="#ppt_w"/>
                                          </p:val>
                                        </p:tav>
                                      </p:tavLst>
                                    </p:anim>
                                    <p:anim calcmode="lin" valueType="num">
                                      <p:cBhvr>
                                        <p:cTn id="8" dur="500" fill="hold"/>
                                        <p:tgtEl>
                                          <p:spTgt spid="6">
                                            <p:txEl>
                                              <p:pRg st="4" end="4"/>
                                            </p:txEl>
                                          </p:spTgt>
                                        </p:tgtEl>
                                        <p:attrNameLst>
                                          <p:attrName>ppt_h</p:attrName>
                                        </p:attrNameLst>
                                      </p:cBhvr>
                                      <p:tavLst>
                                        <p:tav tm="0">
                                          <p:val>
                                            <p:fltVal val="0"/>
                                          </p:val>
                                        </p:tav>
                                        <p:tav tm="100000">
                                          <p:val>
                                            <p:strVal val="#ppt_h"/>
                                          </p:val>
                                        </p:tav>
                                      </p:tavLst>
                                    </p:anim>
                                    <p:animEffect transition="in" filter="fade">
                                      <p:cBhvr>
                                        <p:cTn id="9" dur="500"/>
                                        <p:tgtEl>
                                          <p:spTgt spid="6">
                                            <p:txEl>
                                              <p:pRg st="4" end="4"/>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xEl>
                                              <p:pRg st="5" end="5"/>
                                            </p:txEl>
                                          </p:spTgt>
                                        </p:tgtEl>
                                        <p:attrNameLst>
                                          <p:attrName>style.visibility</p:attrName>
                                        </p:attrNameLst>
                                      </p:cBhvr>
                                      <p:to>
                                        <p:strVal val="visible"/>
                                      </p:to>
                                    </p:set>
                                    <p:anim calcmode="lin" valueType="num">
                                      <p:cBhvr>
                                        <p:cTn id="12" dur="500" fill="hold"/>
                                        <p:tgtEl>
                                          <p:spTgt spid="6">
                                            <p:txEl>
                                              <p:pRg st="5" end="5"/>
                                            </p:txEl>
                                          </p:spTgt>
                                        </p:tgtEl>
                                        <p:attrNameLst>
                                          <p:attrName>ppt_w</p:attrName>
                                        </p:attrNameLst>
                                      </p:cBhvr>
                                      <p:tavLst>
                                        <p:tav tm="0">
                                          <p:val>
                                            <p:fltVal val="0"/>
                                          </p:val>
                                        </p:tav>
                                        <p:tav tm="100000">
                                          <p:val>
                                            <p:strVal val="#ppt_w"/>
                                          </p:val>
                                        </p:tav>
                                      </p:tavLst>
                                    </p:anim>
                                    <p:anim calcmode="lin" valueType="num">
                                      <p:cBhvr>
                                        <p:cTn id="13" dur="500" fill="hold"/>
                                        <p:tgtEl>
                                          <p:spTgt spid="6">
                                            <p:txEl>
                                              <p:pRg st="5" end="5"/>
                                            </p:txEl>
                                          </p:spTgt>
                                        </p:tgtEl>
                                        <p:attrNameLst>
                                          <p:attrName>ppt_h</p:attrName>
                                        </p:attrNameLst>
                                      </p:cBhvr>
                                      <p:tavLst>
                                        <p:tav tm="0">
                                          <p:val>
                                            <p:fltVal val="0"/>
                                          </p:val>
                                        </p:tav>
                                        <p:tav tm="100000">
                                          <p:val>
                                            <p:strVal val="#ppt_h"/>
                                          </p:val>
                                        </p:tav>
                                      </p:tavLst>
                                    </p:anim>
                                    <p:animEffect transition="in" filter="fade">
                                      <p:cBhvr>
                                        <p:cTn id="14" dur="500"/>
                                        <p:tgtEl>
                                          <p:spTgt spid="6">
                                            <p:txEl>
                                              <p:pRg st="5" end="5"/>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anim calcmode="lin" valueType="num">
                                      <p:cBhvr>
                                        <p:cTn id="17" dur="500" fill="hold"/>
                                        <p:tgtEl>
                                          <p:spTgt spid="6">
                                            <p:txEl>
                                              <p:pRg st="6" end="6"/>
                                            </p:txEl>
                                          </p:spTgt>
                                        </p:tgtEl>
                                        <p:attrNameLst>
                                          <p:attrName>ppt_w</p:attrName>
                                        </p:attrNameLst>
                                      </p:cBhvr>
                                      <p:tavLst>
                                        <p:tav tm="0">
                                          <p:val>
                                            <p:fltVal val="0"/>
                                          </p:val>
                                        </p:tav>
                                        <p:tav tm="100000">
                                          <p:val>
                                            <p:strVal val="#ppt_w"/>
                                          </p:val>
                                        </p:tav>
                                      </p:tavLst>
                                    </p:anim>
                                    <p:anim calcmode="lin" valueType="num">
                                      <p:cBhvr>
                                        <p:cTn id="18" dur="500" fill="hold"/>
                                        <p:tgtEl>
                                          <p:spTgt spid="6">
                                            <p:txEl>
                                              <p:pRg st="6" end="6"/>
                                            </p:txEl>
                                          </p:spTgt>
                                        </p:tgtEl>
                                        <p:attrNameLst>
                                          <p:attrName>ppt_h</p:attrName>
                                        </p:attrNameLst>
                                      </p:cBhvr>
                                      <p:tavLst>
                                        <p:tav tm="0">
                                          <p:val>
                                            <p:fltVal val="0"/>
                                          </p:val>
                                        </p:tav>
                                        <p:tav tm="100000">
                                          <p:val>
                                            <p:strVal val="#ppt_h"/>
                                          </p:val>
                                        </p:tav>
                                      </p:tavLst>
                                    </p:anim>
                                    <p:animEffect transition="in" filter="fade">
                                      <p:cBhvr>
                                        <p:cTn id="19" dur="500"/>
                                        <p:tgtEl>
                                          <p:spTgt spid="6">
                                            <p:txEl>
                                              <p:pRg st="6" end="6"/>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6">
                                            <p:txEl>
                                              <p:pRg st="7" end="7"/>
                                            </p:txEl>
                                          </p:spTgt>
                                        </p:tgtEl>
                                        <p:attrNameLst>
                                          <p:attrName>style.visibility</p:attrName>
                                        </p:attrNameLst>
                                      </p:cBhvr>
                                      <p:to>
                                        <p:strVal val="visible"/>
                                      </p:to>
                                    </p:set>
                                    <p:anim calcmode="lin" valueType="num">
                                      <p:cBhvr>
                                        <p:cTn id="24" dur="500" fill="hold"/>
                                        <p:tgtEl>
                                          <p:spTgt spid="6">
                                            <p:txEl>
                                              <p:pRg st="7" end="7"/>
                                            </p:txEl>
                                          </p:spTgt>
                                        </p:tgtEl>
                                        <p:attrNameLst>
                                          <p:attrName>ppt_w</p:attrName>
                                        </p:attrNameLst>
                                      </p:cBhvr>
                                      <p:tavLst>
                                        <p:tav tm="0">
                                          <p:val>
                                            <p:fltVal val="0"/>
                                          </p:val>
                                        </p:tav>
                                        <p:tav tm="100000">
                                          <p:val>
                                            <p:strVal val="#ppt_w"/>
                                          </p:val>
                                        </p:tav>
                                      </p:tavLst>
                                    </p:anim>
                                    <p:anim calcmode="lin" valueType="num">
                                      <p:cBhvr>
                                        <p:cTn id="25" dur="500" fill="hold"/>
                                        <p:tgtEl>
                                          <p:spTgt spid="6">
                                            <p:txEl>
                                              <p:pRg st="7" end="7"/>
                                            </p:txEl>
                                          </p:spTgt>
                                        </p:tgtEl>
                                        <p:attrNameLst>
                                          <p:attrName>ppt_h</p:attrName>
                                        </p:attrNameLst>
                                      </p:cBhvr>
                                      <p:tavLst>
                                        <p:tav tm="0">
                                          <p:val>
                                            <p:fltVal val="0"/>
                                          </p:val>
                                        </p:tav>
                                        <p:tav tm="100000">
                                          <p:val>
                                            <p:strVal val="#ppt_h"/>
                                          </p:val>
                                        </p:tav>
                                      </p:tavLst>
                                    </p:anim>
                                    <p:animEffect transition="in" filter="fade">
                                      <p:cBhvr>
                                        <p:cTn id="26" dur="500"/>
                                        <p:tgtEl>
                                          <p:spTgt spid="6">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blinds(horizontal)">
                                      <p:cBhvr>
                                        <p:cTn id="31" dur="500"/>
                                        <p:tgtEl>
                                          <p:spTgt spid="8"/>
                                        </p:tgtEl>
                                      </p:cBhvr>
                                    </p:animEffect>
                                  </p:childTnLst>
                                </p:cTn>
                              </p:par>
                              <p:par>
                                <p:cTn id="32" presetID="3" presetClass="entr" presetSubtype="10" fill="hold" nodeType="withEffect">
                                  <p:stCondLst>
                                    <p:cond delay="0"/>
                                  </p:stCondLst>
                                  <p:childTnLst>
                                    <p:set>
                                      <p:cBhvr>
                                        <p:cTn id="33" dur="1" fill="hold">
                                          <p:stCondLst>
                                            <p:cond delay="0"/>
                                          </p:stCondLst>
                                        </p:cTn>
                                        <p:tgtEl>
                                          <p:spTgt spid="414724"/>
                                        </p:tgtEl>
                                        <p:attrNameLst>
                                          <p:attrName>style.visibility</p:attrName>
                                        </p:attrNameLst>
                                      </p:cBhvr>
                                      <p:to>
                                        <p:strVal val="visible"/>
                                      </p:to>
                                    </p:set>
                                    <p:animEffect transition="in" filter="blinds(horizontal)">
                                      <p:cBhvr>
                                        <p:cTn id="34" dur="500"/>
                                        <p:tgtEl>
                                          <p:spTgt spid="414724"/>
                                        </p:tgtEl>
                                      </p:cBhvr>
                                    </p:animEffect>
                                  </p:childTnLst>
                                </p:cTn>
                              </p:par>
                              <p:par>
                                <p:cTn id="35" presetID="3" presetClass="entr" presetSubtype="10" fill="hold" nodeType="with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Effect transition="in" filter="blinds(horizontal)">
                                      <p:cBhvr>
                                        <p:cTn id="37"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xmlns="" id="{6180A3D8-F493-4859-B55F-27C24CED5CBF}"/>
              </a:ext>
            </a:extLst>
          </p:cNvPr>
          <p:cNvSpPr>
            <a:spLocks noGrp="1"/>
          </p:cNvSpPr>
          <p:nvPr>
            <p:ph type="title"/>
          </p:nvPr>
        </p:nvSpPr>
        <p:spPr/>
        <p:txBody>
          <a:bodyPr/>
          <a:lstStyle/>
          <a:p>
            <a:r>
              <a:rPr lang="de-DE" dirty="0"/>
              <a:t>Virtuelle Teilchen</a:t>
            </a:r>
          </a:p>
        </p:txBody>
      </p:sp>
      <p:sp>
        <p:nvSpPr>
          <p:cNvPr id="3" name="Foliennummernplatzhalter 2">
            <a:extLst>
              <a:ext uri="{FF2B5EF4-FFF2-40B4-BE49-F238E27FC236}">
                <a16:creationId xmlns:a16="http://schemas.microsoft.com/office/drawing/2014/main" xmlns="" id="{DCE235EF-847F-4DBC-8763-9DD86EA9EDD2}"/>
              </a:ext>
            </a:extLst>
          </p:cNvPr>
          <p:cNvSpPr>
            <a:spLocks noGrp="1"/>
          </p:cNvSpPr>
          <p:nvPr>
            <p:ph type="sldNum" sz="quarter" idx="12"/>
          </p:nvPr>
        </p:nvSpPr>
        <p:spPr/>
        <p:txBody>
          <a:bodyPr/>
          <a:lstStyle/>
          <a:p>
            <a:fld id="{13EBA283-81CD-428D-9703-4AE41BDC50AA}" type="slidenum">
              <a:rPr lang="de-DE" smtClean="0"/>
              <a:pPr/>
              <a:t>99</a:t>
            </a:fld>
            <a:endParaRPr lang="de-DE" dirty="0"/>
          </a:p>
        </p:txBody>
      </p:sp>
      <mc:AlternateContent xmlns:mc="http://schemas.openxmlformats.org/markup-compatibility/2006" xmlns:a14="http://schemas.microsoft.com/office/drawing/2010/main">
        <mc:Choice Requires="a14">
          <p:sp>
            <p:nvSpPr>
              <p:cNvPr id="6" name="Textplatzhalter 5">
                <a:extLst>
                  <a:ext uri="{FF2B5EF4-FFF2-40B4-BE49-F238E27FC236}">
                    <a16:creationId xmlns:a16="http://schemas.microsoft.com/office/drawing/2014/main" xmlns="" id="{035BB479-9A34-4584-B03E-458FCCF685A2}"/>
                  </a:ext>
                </a:extLst>
              </p:cNvPr>
              <p:cNvSpPr>
                <a:spLocks noGrp="1"/>
              </p:cNvSpPr>
              <p:nvPr>
                <p:ph type="body" idx="1"/>
              </p:nvPr>
            </p:nvSpPr>
            <p:spPr/>
            <p:txBody>
              <a:bodyPr/>
              <a:lstStyle/>
              <a:p>
                <a:r>
                  <a:rPr lang="de-DE" sz="2000" dirty="0"/>
                  <a:t>Für reelle Teilchen muss </a:t>
                </a:r>
                <a:br>
                  <a:rPr lang="de-DE" sz="2000" dirty="0"/>
                </a:br>
                <a:r>
                  <a:rPr lang="de-DE" sz="2000" dirty="0"/>
                  <a:t>die Energie-Impuls </a:t>
                </a:r>
                <a:br>
                  <a:rPr lang="de-DE" sz="2000" dirty="0"/>
                </a:br>
                <a:r>
                  <a:rPr lang="de-DE" sz="2000" dirty="0"/>
                  <a:t>Beziehung gelten: </a:t>
                </a:r>
                <a:r>
                  <a:rPr lang="de-DE" sz="2000" dirty="0" smtClean="0"/>
                  <a:t/>
                </a:r>
                <a:br>
                  <a:rPr lang="de-DE" sz="2000" dirty="0" smtClean="0"/>
                </a:br>
                <a:r>
                  <a:rPr lang="de-DE" sz="2000" dirty="0" smtClean="0"/>
                  <a:t>				 </a:t>
                </a:r>
                <a14:m>
                  <m:oMath xmlns:m="http://schemas.openxmlformats.org/officeDocument/2006/math">
                    <m:r>
                      <a:rPr lang="de-DE" sz="2000" b="0" i="1" smtClean="0">
                        <a:latin typeface="Cambria Math" panose="02040503050406030204" pitchFamily="18" charset="0"/>
                      </a:rPr>
                      <m:t>𝐸</m:t>
                    </m:r>
                    <m:r>
                      <a:rPr lang="de-DE" sz="2000" b="0" i="1" smtClean="0">
                        <a:latin typeface="Cambria Math" panose="02040503050406030204" pitchFamily="18" charset="0"/>
                      </a:rPr>
                      <m:t>=</m:t>
                    </m:r>
                    <m:rad>
                      <m:radPr>
                        <m:degHide m:val="on"/>
                        <m:ctrlPr>
                          <a:rPr lang="de-DE" sz="2000" b="0" i="1" smtClean="0">
                            <a:latin typeface="Cambria Math" panose="02040503050406030204" pitchFamily="18" charset="0"/>
                          </a:rPr>
                        </m:ctrlPr>
                      </m:radPr>
                      <m:deg/>
                      <m:e>
                        <m:sSubSup>
                          <m:sSubSupPr>
                            <m:ctrlPr>
                              <a:rPr lang="de-DE" sz="2000" b="0" i="1" smtClean="0">
                                <a:latin typeface="Cambria Math" panose="02040503050406030204" pitchFamily="18" charset="0"/>
                              </a:rPr>
                            </m:ctrlPr>
                          </m:sSubSupPr>
                          <m:e>
                            <m:r>
                              <a:rPr lang="de-DE" sz="2000" b="0" i="1" smtClean="0">
                                <a:latin typeface="Cambria Math" panose="02040503050406030204" pitchFamily="18" charset="0"/>
                              </a:rPr>
                              <m:t>𝑚</m:t>
                            </m:r>
                          </m:e>
                          <m:sub>
                            <m:r>
                              <a:rPr lang="de-DE" sz="2000" b="0" i="1" smtClean="0">
                                <a:latin typeface="Cambria Math" panose="02040503050406030204" pitchFamily="18" charset="0"/>
                              </a:rPr>
                              <m:t>0</m:t>
                            </m:r>
                          </m:sub>
                          <m:sup>
                            <m:r>
                              <a:rPr lang="de-DE" sz="2000" b="0" i="1" smtClean="0">
                                <a:latin typeface="Cambria Math" panose="02040503050406030204" pitchFamily="18" charset="0"/>
                              </a:rPr>
                              <m:t>2</m:t>
                            </m:r>
                          </m:sup>
                        </m:sSubSup>
                        <m:sSup>
                          <m:sSupPr>
                            <m:ctrlPr>
                              <a:rPr lang="de-DE" sz="2000" b="0" i="1" smtClean="0">
                                <a:latin typeface="Cambria Math" panose="02040503050406030204" pitchFamily="18" charset="0"/>
                              </a:rPr>
                            </m:ctrlPr>
                          </m:sSupPr>
                          <m:e>
                            <m:r>
                              <a:rPr lang="en-US" sz="2000" b="0" i="1" smtClean="0">
                                <a:latin typeface="Cambria Math" panose="02040503050406030204" pitchFamily="18" charset="0"/>
                              </a:rPr>
                              <m:t>𝑐</m:t>
                            </m:r>
                          </m:e>
                          <m:sup>
                            <m:r>
                              <a:rPr lang="en-US" sz="2000" b="0" i="1" smtClean="0">
                                <a:latin typeface="Cambria Math" panose="02040503050406030204" pitchFamily="18" charset="0"/>
                              </a:rPr>
                              <m:t>4</m:t>
                            </m:r>
                          </m:sup>
                        </m:sSup>
                        <m:r>
                          <a:rPr lang="de-DE" sz="2000" b="0" i="1" smtClean="0">
                            <a:latin typeface="Cambria Math" panose="02040503050406030204" pitchFamily="18" charset="0"/>
                          </a:rPr>
                          <m:t> +</m:t>
                        </m:r>
                        <m:sSup>
                          <m:sSupPr>
                            <m:ctrlPr>
                              <a:rPr lang="de-DE" sz="2000" b="0" i="1" smtClean="0">
                                <a:latin typeface="Cambria Math" panose="02040503050406030204" pitchFamily="18" charset="0"/>
                              </a:rPr>
                            </m:ctrlPr>
                          </m:sSupPr>
                          <m:e>
                            <m:r>
                              <a:rPr lang="de-DE" sz="2000" b="0" i="1" smtClean="0">
                                <a:latin typeface="Cambria Math" panose="02040503050406030204" pitchFamily="18" charset="0"/>
                              </a:rPr>
                              <m:t>𝑝</m:t>
                            </m:r>
                          </m:e>
                          <m:sup>
                            <m:r>
                              <a:rPr lang="de-DE" sz="2000" b="0" i="1" smtClean="0">
                                <a:latin typeface="Cambria Math" panose="02040503050406030204" pitchFamily="18" charset="0"/>
                              </a:rPr>
                              <m:t>2</m:t>
                            </m:r>
                          </m:sup>
                        </m:sSup>
                        <m:sSup>
                          <m:sSupPr>
                            <m:ctrlPr>
                              <a:rPr lang="de-DE" sz="2000" b="0" i="1" smtClean="0">
                                <a:latin typeface="Cambria Math" panose="02040503050406030204" pitchFamily="18" charset="0"/>
                              </a:rPr>
                            </m:ctrlPr>
                          </m:sSupPr>
                          <m:e>
                            <m:r>
                              <a:rPr lang="de-DE" sz="2000" b="0" i="1" smtClean="0">
                                <a:latin typeface="Cambria Math" panose="02040503050406030204" pitchFamily="18" charset="0"/>
                              </a:rPr>
                              <m:t>𝑐</m:t>
                            </m:r>
                          </m:e>
                          <m:sup>
                            <m:r>
                              <a:rPr lang="de-DE" sz="2000" b="0" i="1" smtClean="0">
                                <a:latin typeface="Cambria Math" panose="02040503050406030204" pitchFamily="18" charset="0"/>
                              </a:rPr>
                              <m:t>2</m:t>
                            </m:r>
                          </m:sup>
                        </m:sSup>
                      </m:e>
                    </m:rad>
                  </m:oMath>
                </a14:m>
                <a:endParaRPr lang="de-DE" sz="2000" dirty="0"/>
              </a:p>
              <a:p>
                <a:r>
                  <a:rPr lang="de-DE" sz="2000" dirty="0"/>
                  <a:t>Für virtuelle Teilchen </a:t>
                </a:r>
                <a:br>
                  <a:rPr lang="de-DE" sz="2000" dirty="0"/>
                </a:br>
                <a:r>
                  <a:rPr lang="de-DE" sz="2000" dirty="0"/>
                  <a:t>ist dies nicht der Fall</a:t>
                </a:r>
              </a:p>
              <a:p>
                <a:r>
                  <a:rPr lang="de-DE" sz="2000" dirty="0"/>
                  <a:t>Je weiter ein virtuelles </a:t>
                </a:r>
                <a:br>
                  <a:rPr lang="de-DE" sz="2000" dirty="0"/>
                </a:br>
                <a:r>
                  <a:rPr lang="de-DE" sz="2000" dirty="0"/>
                  <a:t>Teilchen von der </a:t>
                </a:r>
                <a:br>
                  <a:rPr lang="de-DE" sz="2000" dirty="0"/>
                </a:br>
                <a:r>
                  <a:rPr lang="de-DE" sz="2000" dirty="0"/>
                  <a:t>Energie Impuls Beziehung </a:t>
                </a:r>
                <a:br>
                  <a:rPr lang="de-DE" sz="2000" dirty="0"/>
                </a:br>
                <a:r>
                  <a:rPr lang="de-DE" sz="2000" dirty="0"/>
                  <a:t>entfernt ist, desto </a:t>
                </a:r>
                <a:br>
                  <a:rPr lang="de-DE" sz="2000" dirty="0"/>
                </a:br>
                <a:r>
                  <a:rPr lang="de-DE" sz="2000" dirty="0"/>
                  <a:t>unwahrscheinlicher </a:t>
                </a:r>
                <a:br>
                  <a:rPr lang="de-DE" sz="2000" dirty="0"/>
                </a:br>
                <a:r>
                  <a:rPr lang="de-DE" sz="2000" dirty="0"/>
                  <a:t>wird der Prozess </a:t>
                </a:r>
              </a:p>
            </p:txBody>
          </p:sp>
        </mc:Choice>
        <mc:Fallback xmlns="">
          <p:sp>
            <p:nvSpPr>
              <p:cNvPr id="6" name="Textplatzhalter 5">
                <a:extLst>
                  <a:ext uri="{FF2B5EF4-FFF2-40B4-BE49-F238E27FC236}">
                    <a16:creationId xmlns:a16="http://schemas.microsoft.com/office/drawing/2014/main" id="{035BB479-9A34-4584-B03E-458FCCF685A2}"/>
                  </a:ext>
                </a:extLst>
              </p:cNvPr>
              <p:cNvSpPr>
                <a:spLocks noGrp="1" noRot="1" noChangeAspect="1" noMove="1" noResize="1" noEditPoints="1" noAdjustHandles="1" noChangeArrowheads="1" noChangeShapeType="1" noTextEdit="1"/>
              </p:cNvSpPr>
              <p:nvPr>
                <p:ph type="body" idx="1"/>
              </p:nvPr>
            </p:nvSpPr>
            <p:spPr>
              <a:blipFill>
                <a:blip r:embed="rId2"/>
                <a:stretch>
                  <a:fillRect l="-566" t="-1387" b="-2003"/>
                </a:stretch>
              </a:blipFill>
            </p:spPr>
            <p:txBody>
              <a:bodyPr/>
              <a:lstStyle/>
              <a:p>
                <a:r>
                  <a:rPr lang="de-DE">
                    <a:noFill/>
                  </a:rPr>
                  <a:t> </a:t>
                </a:r>
              </a:p>
            </p:txBody>
          </p:sp>
        </mc:Fallback>
      </mc:AlternateContent>
      <p:sp>
        <p:nvSpPr>
          <p:cNvPr id="4" name="Datumsplatzhalter 3">
            <a:extLst>
              <a:ext uri="{FF2B5EF4-FFF2-40B4-BE49-F238E27FC236}">
                <a16:creationId xmlns:a16="http://schemas.microsoft.com/office/drawing/2014/main" xmlns="" id="{E0581E0A-199A-4093-9F3F-AC2DBA702F02}"/>
              </a:ext>
            </a:extLst>
          </p:cNvPr>
          <p:cNvSpPr>
            <a:spLocks noGrp="1"/>
          </p:cNvSpPr>
          <p:nvPr>
            <p:ph type="dt" sz="half" idx="2"/>
          </p:nvPr>
        </p:nvSpPr>
        <p:spPr/>
        <p:txBody>
          <a:bodyPr/>
          <a:lstStyle/>
          <a:p>
            <a:r>
              <a:rPr lang="de-DE"/>
              <a:t>29.11.2017</a:t>
            </a:r>
            <a:endParaRPr lang="de-DE" dirty="0"/>
          </a:p>
        </p:txBody>
      </p:sp>
      <p:sp>
        <p:nvSpPr>
          <p:cNvPr id="5" name="Fußzeilenplatzhalter 4">
            <a:extLst>
              <a:ext uri="{FF2B5EF4-FFF2-40B4-BE49-F238E27FC236}">
                <a16:creationId xmlns:a16="http://schemas.microsoft.com/office/drawing/2014/main" xmlns="" id="{B3EFACA1-F48C-41FF-A631-AB5DE32777F9}"/>
              </a:ext>
            </a:extLst>
          </p:cNvPr>
          <p:cNvSpPr>
            <a:spLocks noGrp="1"/>
          </p:cNvSpPr>
          <p:nvPr>
            <p:ph type="ftr" sz="quarter" idx="3"/>
          </p:nvPr>
        </p:nvSpPr>
        <p:spPr/>
        <p:txBody>
          <a:bodyPr/>
          <a:lstStyle/>
          <a:p>
            <a:pPr algn="ctr"/>
            <a:r>
              <a:rPr lang="de-DE"/>
              <a:t>Forschung trifft Schule - Lehrerfortbildung Teilchenphysik - Meißen</a:t>
            </a:r>
            <a:endParaRPr lang="de-DE" dirty="0"/>
          </a:p>
        </p:txBody>
      </p:sp>
      <p:cxnSp>
        <p:nvCxnSpPr>
          <p:cNvPr id="9" name="Gerade Verbindung mit Pfeil 8">
            <a:extLst>
              <a:ext uri="{FF2B5EF4-FFF2-40B4-BE49-F238E27FC236}">
                <a16:creationId xmlns:a16="http://schemas.microsoft.com/office/drawing/2014/main" xmlns="" id="{1B9F307F-B64C-4E33-8C93-455674D6EB76}"/>
              </a:ext>
            </a:extLst>
          </p:cNvPr>
          <p:cNvCxnSpPr>
            <a:cxnSpLocks/>
          </p:cNvCxnSpPr>
          <p:nvPr/>
        </p:nvCxnSpPr>
        <p:spPr>
          <a:xfrm>
            <a:off x="4734930" y="5877272"/>
            <a:ext cx="3968985" cy="0"/>
          </a:xfrm>
          <a:prstGeom prst="straightConnector1">
            <a:avLst/>
          </a:prstGeom>
          <a:ln w="19050">
            <a:solidFill>
              <a:srgbClr val="013476"/>
            </a:solidFill>
            <a:tailEnd type="triangle"/>
          </a:ln>
        </p:spPr>
        <p:style>
          <a:lnRef idx="1">
            <a:schemeClr val="accent1"/>
          </a:lnRef>
          <a:fillRef idx="0">
            <a:schemeClr val="accent1"/>
          </a:fillRef>
          <a:effectRef idx="0">
            <a:schemeClr val="accent1"/>
          </a:effectRef>
          <a:fontRef idx="minor">
            <a:schemeClr val="tx1"/>
          </a:fontRef>
        </p:style>
      </p:cxnSp>
      <p:cxnSp>
        <p:nvCxnSpPr>
          <p:cNvPr id="11" name="Gerade Verbindung mit Pfeil 10">
            <a:extLst>
              <a:ext uri="{FF2B5EF4-FFF2-40B4-BE49-F238E27FC236}">
                <a16:creationId xmlns:a16="http://schemas.microsoft.com/office/drawing/2014/main" xmlns="" id="{7D722B93-068C-494E-805C-BB28E8AF0C0A}"/>
              </a:ext>
            </a:extLst>
          </p:cNvPr>
          <p:cNvCxnSpPr>
            <a:cxnSpLocks/>
          </p:cNvCxnSpPr>
          <p:nvPr/>
        </p:nvCxnSpPr>
        <p:spPr>
          <a:xfrm flipV="1">
            <a:off x="4734929" y="2060848"/>
            <a:ext cx="6165" cy="3816424"/>
          </a:xfrm>
          <a:prstGeom prst="straightConnector1">
            <a:avLst/>
          </a:prstGeom>
          <a:ln w="19050">
            <a:solidFill>
              <a:srgbClr val="013476"/>
            </a:solidFill>
            <a:tailEnd type="triangle"/>
          </a:ln>
        </p:spPr>
        <p:style>
          <a:lnRef idx="1">
            <a:schemeClr val="accent1"/>
          </a:lnRef>
          <a:fillRef idx="0">
            <a:schemeClr val="accent1"/>
          </a:fillRef>
          <a:effectRef idx="0">
            <a:schemeClr val="accent1"/>
          </a:effectRef>
          <a:fontRef idx="minor">
            <a:schemeClr val="tx1"/>
          </a:fontRef>
        </p:style>
      </p:cxnSp>
      <p:sp>
        <p:nvSpPr>
          <p:cNvPr id="13" name="Textfeld 12">
            <a:extLst>
              <a:ext uri="{FF2B5EF4-FFF2-40B4-BE49-F238E27FC236}">
                <a16:creationId xmlns:a16="http://schemas.microsoft.com/office/drawing/2014/main" xmlns="" id="{1A801E7D-0C16-47BE-AC70-6E6687E6D390}"/>
              </a:ext>
            </a:extLst>
          </p:cNvPr>
          <p:cNvSpPr txBox="1"/>
          <p:nvPr/>
        </p:nvSpPr>
        <p:spPr>
          <a:xfrm>
            <a:off x="8439999" y="5915412"/>
            <a:ext cx="298480" cy="313932"/>
          </a:xfrm>
          <a:prstGeom prst="rect">
            <a:avLst/>
          </a:prstGeom>
          <a:noFill/>
        </p:spPr>
        <p:txBody>
          <a:bodyPr wrap="none" rtlCol="0">
            <a:spAutoFit/>
          </a:bodyPr>
          <a:lstStyle/>
          <a:p>
            <a:pPr>
              <a:lnSpc>
                <a:spcPct val="90000"/>
              </a:lnSpc>
              <a:spcBef>
                <a:spcPts val="1000"/>
              </a:spcBef>
              <a:buClr>
                <a:srgbClr val="CCCC00"/>
              </a:buClr>
              <a:buSzPct val="90000"/>
            </a:pPr>
            <a:r>
              <a:rPr lang="en-US" sz="1600" dirty="0">
                <a:solidFill>
                  <a:srgbClr val="002060"/>
                </a:solidFill>
                <a:latin typeface="Arial" panose="020B0604020202020204" pitchFamily="34" charset="0"/>
                <a:cs typeface="Arial" panose="020B0604020202020204" pitchFamily="34" charset="0"/>
              </a:rPr>
              <a:t>p</a:t>
            </a:r>
            <a:endParaRPr lang="de-DE" sz="1600" dirty="0">
              <a:solidFill>
                <a:srgbClr val="002060"/>
              </a:solidFill>
              <a:latin typeface="Arial" panose="020B0604020202020204" pitchFamily="34" charset="0"/>
              <a:cs typeface="Arial" panose="020B0604020202020204" pitchFamily="34" charset="0"/>
            </a:endParaRPr>
          </a:p>
        </p:txBody>
      </p:sp>
      <p:sp>
        <p:nvSpPr>
          <p:cNvPr id="14" name="Textfeld 13">
            <a:extLst>
              <a:ext uri="{FF2B5EF4-FFF2-40B4-BE49-F238E27FC236}">
                <a16:creationId xmlns:a16="http://schemas.microsoft.com/office/drawing/2014/main" xmlns="" id="{834D8B6B-BD64-4A41-9F7E-4F8514352CA5}"/>
              </a:ext>
            </a:extLst>
          </p:cNvPr>
          <p:cNvSpPr txBox="1"/>
          <p:nvPr/>
        </p:nvSpPr>
        <p:spPr>
          <a:xfrm>
            <a:off x="4396728" y="1985902"/>
            <a:ext cx="246957" cy="313932"/>
          </a:xfrm>
          <a:prstGeom prst="rect">
            <a:avLst/>
          </a:prstGeom>
          <a:noFill/>
        </p:spPr>
        <p:txBody>
          <a:bodyPr wrap="square" rtlCol="0">
            <a:spAutoFit/>
          </a:bodyPr>
          <a:lstStyle/>
          <a:p>
            <a:pPr>
              <a:lnSpc>
                <a:spcPct val="90000"/>
              </a:lnSpc>
              <a:spcBef>
                <a:spcPts val="1000"/>
              </a:spcBef>
              <a:buClr>
                <a:srgbClr val="CCCC00"/>
              </a:buClr>
              <a:buSzPct val="90000"/>
            </a:pPr>
            <a:r>
              <a:rPr lang="en-US" sz="1600" dirty="0">
                <a:solidFill>
                  <a:srgbClr val="002060"/>
                </a:solidFill>
                <a:latin typeface="Arial" panose="020B0604020202020204" pitchFamily="34" charset="0"/>
                <a:cs typeface="Arial" panose="020B0604020202020204" pitchFamily="34" charset="0"/>
              </a:rPr>
              <a:t>E</a:t>
            </a:r>
            <a:endParaRPr lang="de-DE" sz="1600" dirty="0">
              <a:solidFill>
                <a:srgbClr val="002060"/>
              </a:solidFill>
              <a:latin typeface="Arial" panose="020B0604020202020204" pitchFamily="34" charset="0"/>
              <a:cs typeface="Arial" panose="020B0604020202020204" pitchFamily="34" charset="0"/>
            </a:endParaRPr>
          </a:p>
        </p:txBody>
      </p:sp>
      <p:sp>
        <p:nvSpPr>
          <p:cNvPr id="17" name="Freihandform: Form 16">
            <a:extLst>
              <a:ext uri="{FF2B5EF4-FFF2-40B4-BE49-F238E27FC236}">
                <a16:creationId xmlns:a16="http://schemas.microsoft.com/office/drawing/2014/main" xmlns="" id="{7E65B6B5-B47F-467F-8A25-A190A8031094}"/>
              </a:ext>
            </a:extLst>
          </p:cNvPr>
          <p:cNvSpPr/>
          <p:nvPr/>
        </p:nvSpPr>
        <p:spPr>
          <a:xfrm>
            <a:off x="4745559" y="4512894"/>
            <a:ext cx="1190127" cy="733843"/>
          </a:xfrm>
          <a:custGeom>
            <a:avLst/>
            <a:gdLst>
              <a:gd name="connsiteX0" fmla="*/ 0 w 1213805"/>
              <a:gd name="connsiteY0" fmla="*/ 744468 h 744612"/>
              <a:gd name="connsiteX1" fmla="*/ 436970 w 1213805"/>
              <a:gd name="connsiteY1" fmla="*/ 687823 h 744612"/>
              <a:gd name="connsiteX2" fmla="*/ 809203 w 1213805"/>
              <a:gd name="connsiteY2" fmla="*/ 396510 h 744612"/>
              <a:gd name="connsiteX3" fmla="*/ 1213805 w 1213805"/>
              <a:gd name="connsiteY3" fmla="*/ 0 h 744612"/>
              <a:gd name="connsiteX4" fmla="*/ 1213805 w 1213805"/>
              <a:gd name="connsiteY4" fmla="*/ 0 h 74461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3805" h="744612">
                <a:moveTo>
                  <a:pt x="0" y="744468"/>
                </a:moveTo>
                <a:cubicBezTo>
                  <a:pt x="151051" y="745142"/>
                  <a:pt x="302103" y="745816"/>
                  <a:pt x="436970" y="687823"/>
                </a:cubicBezTo>
                <a:cubicBezTo>
                  <a:pt x="571837" y="629830"/>
                  <a:pt x="679731" y="511147"/>
                  <a:pt x="809203" y="396510"/>
                </a:cubicBezTo>
                <a:cubicBezTo>
                  <a:pt x="938675" y="281873"/>
                  <a:pt x="1213805" y="0"/>
                  <a:pt x="1213805" y="0"/>
                </a:cubicBezTo>
                <a:lnTo>
                  <a:pt x="1213805" y="0"/>
                </a:lnTo>
              </a:path>
            </a:pathLst>
          </a:custGeom>
          <a:noFill/>
          <a:ln w="1905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9" name="Gerader Verbinder 18">
            <a:extLst>
              <a:ext uri="{FF2B5EF4-FFF2-40B4-BE49-F238E27FC236}">
                <a16:creationId xmlns:a16="http://schemas.microsoft.com/office/drawing/2014/main" xmlns="" id="{CC164042-4DC8-43A0-87B4-D6DCED8577E4}"/>
              </a:ext>
            </a:extLst>
          </p:cNvPr>
          <p:cNvCxnSpPr>
            <a:stCxn id="17" idx="3"/>
          </p:cNvCxnSpPr>
          <p:nvPr/>
        </p:nvCxnSpPr>
        <p:spPr>
          <a:xfrm flipV="1">
            <a:off x="5935686" y="2784703"/>
            <a:ext cx="1656184" cy="1728191"/>
          </a:xfrm>
          <a:prstGeom prst="line">
            <a:avLst/>
          </a:prstGeom>
          <a:ln w="12700">
            <a:solidFill>
              <a:srgbClr val="CDC301"/>
            </a:solidFill>
          </a:ln>
        </p:spPr>
        <p:style>
          <a:lnRef idx="1">
            <a:schemeClr val="accent1"/>
          </a:lnRef>
          <a:fillRef idx="0">
            <a:schemeClr val="accent1"/>
          </a:fillRef>
          <a:effectRef idx="0">
            <a:schemeClr val="accent1"/>
          </a:effectRef>
          <a:fontRef idx="minor">
            <a:schemeClr val="tx1"/>
          </a:fontRef>
        </p:style>
      </p:cxnSp>
      <p:cxnSp>
        <p:nvCxnSpPr>
          <p:cNvPr id="21" name="Gerader Verbinder 20">
            <a:extLst>
              <a:ext uri="{FF2B5EF4-FFF2-40B4-BE49-F238E27FC236}">
                <a16:creationId xmlns:a16="http://schemas.microsoft.com/office/drawing/2014/main" xmlns="" id="{6DD573C3-70E0-4490-912A-C92652655A76}"/>
              </a:ext>
            </a:extLst>
          </p:cNvPr>
          <p:cNvCxnSpPr>
            <a:cxnSpLocks/>
          </p:cNvCxnSpPr>
          <p:nvPr/>
        </p:nvCxnSpPr>
        <p:spPr>
          <a:xfrm flipV="1">
            <a:off x="4734928" y="2780928"/>
            <a:ext cx="2861408" cy="3096344"/>
          </a:xfrm>
          <a:prstGeom prst="line">
            <a:avLst/>
          </a:prstGeom>
          <a:ln w="19050">
            <a:solidFill>
              <a:srgbClr val="CDC301"/>
            </a:solidFill>
            <a:prstDash val="dash"/>
          </a:ln>
        </p:spPr>
        <p:style>
          <a:lnRef idx="1">
            <a:schemeClr val="accent1"/>
          </a:lnRef>
          <a:fillRef idx="0">
            <a:schemeClr val="accent1"/>
          </a:fillRef>
          <a:effectRef idx="0">
            <a:schemeClr val="accent1"/>
          </a:effectRef>
          <a:fontRef idx="minor">
            <a:schemeClr val="tx1"/>
          </a:fontRef>
        </p:style>
      </p:cxnSp>
      <p:sp>
        <p:nvSpPr>
          <p:cNvPr id="23" name="Textfeld 22">
            <a:extLst>
              <a:ext uri="{FF2B5EF4-FFF2-40B4-BE49-F238E27FC236}">
                <a16:creationId xmlns:a16="http://schemas.microsoft.com/office/drawing/2014/main" xmlns="" id="{D070A3FF-793F-4848-8FB5-3C4E379873D7}"/>
              </a:ext>
            </a:extLst>
          </p:cNvPr>
          <p:cNvSpPr txBox="1"/>
          <p:nvPr/>
        </p:nvSpPr>
        <p:spPr>
          <a:xfrm>
            <a:off x="4190598" y="5034371"/>
            <a:ext cx="554960" cy="424732"/>
          </a:xfrm>
          <a:prstGeom prst="rect">
            <a:avLst/>
          </a:prstGeom>
          <a:noFill/>
        </p:spPr>
        <p:txBody>
          <a:bodyPr wrap="none" rtlCol="0">
            <a:spAutoFit/>
          </a:bodyPr>
          <a:lstStyle/>
          <a:p>
            <a:pPr>
              <a:lnSpc>
                <a:spcPct val="90000"/>
              </a:lnSpc>
              <a:spcBef>
                <a:spcPts val="1000"/>
              </a:spcBef>
              <a:buClr>
                <a:srgbClr val="CCCC00"/>
              </a:buClr>
              <a:buSzPct val="90000"/>
            </a:pPr>
            <a:r>
              <a:rPr lang="en-US" sz="2400" dirty="0">
                <a:solidFill>
                  <a:srgbClr val="CDC301"/>
                </a:solidFill>
                <a:latin typeface="Arial" panose="020B0604020202020204" pitchFamily="34" charset="0"/>
                <a:cs typeface="Arial" panose="020B0604020202020204" pitchFamily="34" charset="0"/>
              </a:rPr>
              <a:t>m</a:t>
            </a:r>
            <a:r>
              <a:rPr lang="en-US" sz="2400" baseline="-25000" dirty="0">
                <a:solidFill>
                  <a:srgbClr val="CDC301"/>
                </a:solidFill>
                <a:latin typeface="Arial" panose="020B0604020202020204" pitchFamily="34" charset="0"/>
                <a:cs typeface="Arial" panose="020B0604020202020204" pitchFamily="34" charset="0"/>
              </a:rPr>
              <a:t>0</a:t>
            </a:r>
            <a:endParaRPr lang="de-DE" sz="2400" baseline="-25000" dirty="0">
              <a:solidFill>
                <a:srgbClr val="CDC301"/>
              </a:solidFill>
              <a:latin typeface="Arial" panose="020B0604020202020204" pitchFamily="34" charset="0"/>
              <a:cs typeface="Arial" panose="020B0604020202020204" pitchFamily="34" charset="0"/>
            </a:endParaRPr>
          </a:p>
        </p:txBody>
      </p:sp>
      <p:sp>
        <p:nvSpPr>
          <p:cNvPr id="24" name="Textfeld 23">
            <a:extLst>
              <a:ext uri="{FF2B5EF4-FFF2-40B4-BE49-F238E27FC236}">
                <a16:creationId xmlns:a16="http://schemas.microsoft.com/office/drawing/2014/main" xmlns="" id="{3BCA165B-59E5-49D3-BED6-6A0EDC95E1D7}"/>
              </a:ext>
            </a:extLst>
          </p:cNvPr>
          <p:cNvSpPr txBox="1"/>
          <p:nvPr/>
        </p:nvSpPr>
        <p:spPr>
          <a:xfrm>
            <a:off x="6411569" y="4574156"/>
            <a:ext cx="2012859" cy="313932"/>
          </a:xfrm>
          <a:prstGeom prst="rect">
            <a:avLst/>
          </a:prstGeom>
          <a:noFill/>
        </p:spPr>
        <p:txBody>
          <a:bodyPr wrap="none" rtlCol="0">
            <a:spAutoFit/>
          </a:bodyPr>
          <a:lstStyle/>
          <a:p>
            <a:pPr>
              <a:lnSpc>
                <a:spcPct val="90000"/>
              </a:lnSpc>
              <a:spcBef>
                <a:spcPts val="1000"/>
              </a:spcBef>
              <a:buClr>
                <a:srgbClr val="CCCC00"/>
              </a:buClr>
              <a:buSzPct val="90000"/>
            </a:pPr>
            <a:r>
              <a:rPr lang="de-DE" sz="2400" baseline="-25000" dirty="0">
                <a:solidFill>
                  <a:srgbClr val="CDC301"/>
                </a:solidFill>
                <a:latin typeface="Arial" panose="020B0604020202020204" pitchFamily="34" charset="0"/>
                <a:cs typeface="Arial" panose="020B0604020202020204" pitchFamily="34" charset="0"/>
              </a:rPr>
              <a:t>Masselose Teilchen</a:t>
            </a:r>
          </a:p>
        </p:txBody>
      </p:sp>
      <p:cxnSp>
        <p:nvCxnSpPr>
          <p:cNvPr id="26" name="Gerade Verbindung mit Pfeil 25">
            <a:extLst>
              <a:ext uri="{FF2B5EF4-FFF2-40B4-BE49-F238E27FC236}">
                <a16:creationId xmlns:a16="http://schemas.microsoft.com/office/drawing/2014/main" xmlns="" id="{F7BB481E-E98C-499A-872C-0528A614F15F}"/>
              </a:ext>
            </a:extLst>
          </p:cNvPr>
          <p:cNvCxnSpPr>
            <a:cxnSpLocks/>
          </p:cNvCxnSpPr>
          <p:nvPr/>
        </p:nvCxnSpPr>
        <p:spPr>
          <a:xfrm flipH="1">
            <a:off x="5666532" y="4855281"/>
            <a:ext cx="726280" cy="75782"/>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29" name="Ellipse 28">
            <a:extLst>
              <a:ext uri="{FF2B5EF4-FFF2-40B4-BE49-F238E27FC236}">
                <a16:creationId xmlns:a16="http://schemas.microsoft.com/office/drawing/2014/main" xmlns="" id="{4B3DF2CD-E0DD-41B6-AA05-53C527AD8DFE}"/>
              </a:ext>
            </a:extLst>
          </p:cNvPr>
          <p:cNvSpPr/>
          <p:nvPr/>
        </p:nvSpPr>
        <p:spPr>
          <a:xfrm>
            <a:off x="4878555" y="5782930"/>
            <a:ext cx="144016" cy="175797"/>
          </a:xfrm>
          <a:prstGeom prst="ellipse">
            <a:avLst/>
          </a:prstGeom>
          <a:solidFill>
            <a:srgbClr val="CDC30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0" name="Gerade Verbindung mit Pfeil 29">
            <a:extLst>
              <a:ext uri="{FF2B5EF4-FFF2-40B4-BE49-F238E27FC236}">
                <a16:creationId xmlns:a16="http://schemas.microsoft.com/office/drawing/2014/main" xmlns="" id="{B7E691AC-E1DC-4FEC-A267-A766868DA704}"/>
              </a:ext>
            </a:extLst>
          </p:cNvPr>
          <p:cNvCxnSpPr>
            <a:cxnSpLocks/>
          </p:cNvCxnSpPr>
          <p:nvPr/>
        </p:nvCxnSpPr>
        <p:spPr>
          <a:xfrm flipH="1">
            <a:off x="5079295" y="5630297"/>
            <a:ext cx="788849" cy="161913"/>
          </a:xfrm>
          <a:prstGeom prst="straightConnector1">
            <a:avLst/>
          </a:prstGeom>
          <a:ln w="1905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32" name="Textfeld 31">
            <a:extLst>
              <a:ext uri="{FF2B5EF4-FFF2-40B4-BE49-F238E27FC236}">
                <a16:creationId xmlns:a16="http://schemas.microsoft.com/office/drawing/2014/main" xmlns="" id="{11CC5DB3-98B8-498F-8CAE-38D52296AB03}"/>
              </a:ext>
            </a:extLst>
          </p:cNvPr>
          <p:cNvSpPr txBox="1"/>
          <p:nvPr/>
        </p:nvSpPr>
        <p:spPr>
          <a:xfrm>
            <a:off x="5849161" y="5175722"/>
            <a:ext cx="2499274" cy="535531"/>
          </a:xfrm>
          <a:prstGeom prst="rect">
            <a:avLst/>
          </a:prstGeom>
          <a:noFill/>
        </p:spPr>
        <p:txBody>
          <a:bodyPr wrap="none" rtlCol="0">
            <a:spAutoFit/>
          </a:bodyPr>
          <a:lstStyle/>
          <a:p>
            <a:pPr>
              <a:lnSpc>
                <a:spcPct val="90000"/>
              </a:lnSpc>
              <a:spcBef>
                <a:spcPts val="1000"/>
              </a:spcBef>
              <a:buClr>
                <a:srgbClr val="CCCC00"/>
              </a:buClr>
              <a:buSzPct val="90000"/>
            </a:pPr>
            <a:r>
              <a:rPr lang="de-DE" sz="2400" baseline="-25000" dirty="0">
                <a:solidFill>
                  <a:srgbClr val="CDC301"/>
                </a:solidFill>
                <a:latin typeface="Arial" panose="020B0604020202020204" pitchFamily="34" charset="0"/>
                <a:cs typeface="Arial" panose="020B0604020202020204" pitchFamily="34" charset="0"/>
              </a:rPr>
              <a:t>W Austauschteilchen der </a:t>
            </a:r>
            <a:br>
              <a:rPr lang="de-DE" sz="2400" baseline="-25000" dirty="0">
                <a:solidFill>
                  <a:srgbClr val="CDC301"/>
                </a:solidFill>
                <a:latin typeface="Arial" panose="020B0604020202020204" pitchFamily="34" charset="0"/>
                <a:cs typeface="Arial" panose="020B0604020202020204" pitchFamily="34" charset="0"/>
              </a:rPr>
            </a:br>
            <a:r>
              <a:rPr lang="de-DE" sz="2400" baseline="-25000" dirty="0">
                <a:solidFill>
                  <a:srgbClr val="CDC301"/>
                </a:solidFill>
                <a:latin typeface="Symbol" panose="05050102010706020507" pitchFamily="18" charset="2"/>
                <a:cs typeface="Arial" panose="020B0604020202020204" pitchFamily="34" charset="0"/>
              </a:rPr>
              <a:t>b</a:t>
            </a:r>
            <a:r>
              <a:rPr lang="de-DE" sz="2400" baseline="-25000" dirty="0">
                <a:solidFill>
                  <a:srgbClr val="CDC301"/>
                </a:solidFill>
                <a:latin typeface="Arial" panose="020B0604020202020204" pitchFamily="34" charset="0"/>
                <a:cs typeface="Arial" panose="020B0604020202020204" pitchFamily="34" charset="0"/>
              </a:rPr>
              <a:t> Umwandlung</a:t>
            </a:r>
          </a:p>
        </p:txBody>
      </p:sp>
    </p:spTree>
    <p:extLst>
      <p:ext uri="{BB962C8B-B14F-4D97-AF65-F5344CB8AC3E}">
        <p14:creationId xmlns:p14="http://schemas.microsoft.com/office/powerpoint/2010/main" val="3723967403"/>
      </p:ext>
    </p:extLst>
  </p:cSld>
  <p:clrMapOvr>
    <a:masterClrMapping/>
  </p:clrMapOvr>
</p:sld>
</file>

<file path=ppt/theme/theme1.xml><?xml version="1.0" encoding="utf-8"?>
<a:theme xmlns:a="http://schemas.openxmlformats.org/drawingml/2006/main" name="Master">
  <a:themeElements>
    <a:clrScheme name="Graustuf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Präsentation11" id="{7A9E9116-8DA6-43E3-9E23-D7EC8585324F}" vid="{45261237-4FA5-4716-B186-BB1AA9592BCB}"/>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4370</Words>
  <Application>Microsoft Office PowerPoint</Application>
  <PresentationFormat>Bildschirmpräsentation (4:3)</PresentationFormat>
  <Paragraphs>1360</Paragraphs>
  <Slides>112</Slides>
  <Notes>51</Notes>
  <HiddenSlides>0</HiddenSlides>
  <MMClips>0</MMClips>
  <ScaleCrop>false</ScaleCrop>
  <HeadingPairs>
    <vt:vector size="8" baseType="variant">
      <vt:variant>
        <vt:lpstr>Verwendete Schriftarten</vt:lpstr>
      </vt:variant>
      <vt:variant>
        <vt:i4>10</vt:i4>
      </vt:variant>
      <vt:variant>
        <vt:lpstr>Design</vt:lpstr>
      </vt:variant>
      <vt:variant>
        <vt:i4>1</vt:i4>
      </vt:variant>
      <vt:variant>
        <vt:lpstr>Eingebettete OLE-Server</vt:lpstr>
      </vt:variant>
      <vt:variant>
        <vt:i4>1</vt:i4>
      </vt:variant>
      <vt:variant>
        <vt:lpstr>Folientitel</vt:lpstr>
      </vt:variant>
      <vt:variant>
        <vt:i4>112</vt:i4>
      </vt:variant>
    </vt:vector>
  </HeadingPairs>
  <TitlesOfParts>
    <vt:vector size="124" baseType="lpstr">
      <vt:lpstr>Arial Unicode MS</vt:lpstr>
      <vt:lpstr>Arial</vt:lpstr>
      <vt:lpstr>Arial Narrow</vt:lpstr>
      <vt:lpstr>Calibri</vt:lpstr>
      <vt:lpstr>Cambria Math</vt:lpstr>
      <vt:lpstr>Symbol</vt:lpstr>
      <vt:lpstr>Times</vt:lpstr>
      <vt:lpstr>Times New Roman</vt:lpstr>
      <vt:lpstr>Verdana</vt:lpstr>
      <vt:lpstr>Wingdings</vt:lpstr>
      <vt:lpstr>Master</vt:lpstr>
      <vt:lpstr>Formel</vt:lpstr>
      <vt:lpstr>Das Standardmodell der Teilchenphysik im Schulunterricht</vt:lpstr>
      <vt:lpstr>PowerPoint-Präsentation</vt:lpstr>
      <vt:lpstr>Band 1: Ladungen, Wechselwirkungen und Teilchen </vt:lpstr>
      <vt:lpstr>Was ist Physik?</vt:lpstr>
      <vt:lpstr>Vereinheitlichungen in der Physikgeschichte</vt:lpstr>
      <vt:lpstr>Bedeutung der Teilchenphysik für das „große Bild“ </vt:lpstr>
      <vt:lpstr>Vereinheitlichungen</vt:lpstr>
      <vt:lpstr>Das Standardmodell der Teilchenphysik</vt:lpstr>
      <vt:lpstr>Einschub: Größenordnungen</vt:lpstr>
      <vt:lpstr>Die drei Basiskonzepte des Standardmodells</vt:lpstr>
      <vt:lpstr>Fußball - Analogie</vt:lpstr>
      <vt:lpstr>Das Standardmodell der Teilchenphysik</vt:lpstr>
      <vt:lpstr>Die drei Basiskonzepte des Standardmodells</vt:lpstr>
      <vt:lpstr>Basiskonzept:  Wechselwirkung</vt:lpstr>
      <vt:lpstr>Vereinheitlichungen</vt:lpstr>
      <vt:lpstr>Ausgangspunkt:  Zwei Bekannte Wechselwirkungen</vt:lpstr>
      <vt:lpstr>Einschub: Elektronenvolt</vt:lpstr>
      <vt:lpstr>Die Starke Wechselwirkung</vt:lpstr>
      <vt:lpstr>Bindung von Nukleonen</vt:lpstr>
      <vt:lpstr>Einschub: Experimenteller Nachweis von Quarks</vt:lpstr>
      <vt:lpstr>Die Schwache Wechselwirkung</vt:lpstr>
      <vt:lpstr>Die 4 fundamentalen Wechselwirkungen</vt:lpstr>
      <vt:lpstr>Vergleich der potenziellen Energien</vt:lpstr>
      <vt:lpstr>Vergleich der potenziellen Energien bei sehr kleinen Abständen       (Achsen jeweils mit Faktor 25 gedehnt bzw gestaucht)</vt:lpstr>
      <vt:lpstr>Die drei Basiskonzepte des Standardmodells</vt:lpstr>
      <vt:lpstr>Basiskonzept der Ladung</vt:lpstr>
      <vt:lpstr>Konzept der Ladung Erweiterung auf andere Wechselwirkungen</vt:lpstr>
      <vt:lpstr>Erweiterung: Konzept der Ladung</vt:lpstr>
      <vt:lpstr>Konzept der Ladung Erweiterung auf andere Wechselwirkungen</vt:lpstr>
      <vt:lpstr>Erweiterung: Konzept der Ladung</vt:lpstr>
      <vt:lpstr>Und Gravitation?</vt:lpstr>
      <vt:lpstr>Ladung der Gravitation?</vt:lpstr>
      <vt:lpstr>Konzept der Ladung</vt:lpstr>
      <vt:lpstr>Die drei Basiskonzepte des Standardmodells</vt:lpstr>
      <vt:lpstr>Die 4 fundamentalen Wechselwirkungen</vt:lpstr>
      <vt:lpstr>Kräfte der Wechselwirkungen</vt:lpstr>
      <vt:lpstr>Kräfte der Wechselwirkungen</vt:lpstr>
      <vt:lpstr>Stärke der Wechselwirkungen</vt:lpstr>
      <vt:lpstr>Die 4 fundamentalen Wechselwirkungen</vt:lpstr>
      <vt:lpstr>Ausgangspunkt: Geometrische Betrachtung</vt:lpstr>
      <vt:lpstr>Schwierigkeiten des Feldlinienbilds</vt:lpstr>
      <vt:lpstr>Übergang: Feldlinien zu Botenteilchen</vt:lpstr>
      <vt:lpstr>Übergang: Feldlinien zu Botenteilchen</vt:lpstr>
      <vt:lpstr>Ausgangspunkt: Elektromagnetische Wechselwirkung </vt:lpstr>
      <vt:lpstr>Schwache Wechselwirkung</vt:lpstr>
      <vt:lpstr>Ausgangspunkt: Elektromagnetische Wechselwirkung </vt:lpstr>
      <vt:lpstr>Starke Wechselwirkung </vt:lpstr>
      <vt:lpstr>Starke Wechselwirkung </vt:lpstr>
      <vt:lpstr>Diskussion / Fragen</vt:lpstr>
      <vt:lpstr>Die drei Basiskonzepte des Standardmodells</vt:lpstr>
      <vt:lpstr>Konzept der Ladung</vt:lpstr>
      <vt:lpstr>Elektrische Ladung</vt:lpstr>
      <vt:lpstr>Schwache Ladung</vt:lpstr>
      <vt:lpstr>Schwache Ladungszahl </vt:lpstr>
      <vt:lpstr>Starke Ladung</vt:lpstr>
      <vt:lpstr>Starke Ladung</vt:lpstr>
      <vt:lpstr>Starke Ladung</vt:lpstr>
      <vt:lpstr>PowerPoint-Präsentation</vt:lpstr>
      <vt:lpstr>PowerPoint-Präsentation</vt:lpstr>
      <vt:lpstr>PowerPoint-Präsentation</vt:lpstr>
      <vt:lpstr> Zusammenfassung: Ladungen</vt:lpstr>
      <vt:lpstr>Übung: Botenteilchen</vt:lpstr>
      <vt:lpstr>Die drei Basiskonzepte des Standardmodells</vt:lpstr>
      <vt:lpstr>Darstellung durch Botenteilchen</vt:lpstr>
      <vt:lpstr>Feynman - Diagramme</vt:lpstr>
      <vt:lpstr>Feynman - Diagramme</vt:lpstr>
      <vt:lpstr>Grundbausteine 1/2</vt:lpstr>
      <vt:lpstr>Grundbausteine 2/2</vt:lpstr>
      <vt:lpstr>Prozesse</vt:lpstr>
      <vt:lpstr>Blackbox Vertex</vt:lpstr>
      <vt:lpstr>Prozesse</vt:lpstr>
      <vt:lpstr>Prozesse</vt:lpstr>
      <vt:lpstr>Ladungsbilanz: β^-- Umwandlung</vt:lpstr>
      <vt:lpstr>„Umklappen“ von Linien</vt:lpstr>
      <vt:lpstr>„Umklappen“ von Linien</vt:lpstr>
      <vt:lpstr>Zusammenfassung: Feynman-Diagramme</vt:lpstr>
      <vt:lpstr>Übung: Feynman-Diagramme</vt:lpstr>
      <vt:lpstr>Die drei Basiskonzepte des Standardmodells</vt:lpstr>
      <vt:lpstr>Ordnung der Elementarteilchen</vt:lpstr>
      <vt:lpstr>„Teilchenzoo“ oder Ordnung?</vt:lpstr>
      <vt:lpstr>Anordnung von Teilchen in Generationen</vt:lpstr>
      <vt:lpstr>Ordnungsschema:  Analogie zum Periodensystem</vt:lpstr>
      <vt:lpstr>Die drei Basiskonzepte des Standardmodells</vt:lpstr>
      <vt:lpstr>Teilchenumwandlungen als Schlüssel zur Ordnung</vt:lpstr>
      <vt:lpstr>Teilchenumwandlungen als Schlüssel zur Ordnung</vt:lpstr>
      <vt:lpstr>Erinnerung: Starke Wechselwirkung </vt:lpstr>
      <vt:lpstr>Teilchenumwandlungen als Schlüssel zur Ordnung</vt:lpstr>
      <vt:lpstr>Umwandlung innerhalb Multipletts </vt:lpstr>
      <vt:lpstr>Teilchenumwandlungen als Schlüssel zur Ordnung</vt:lpstr>
      <vt:lpstr>Übung: Ordnungsschema des Standardmodells</vt:lpstr>
      <vt:lpstr>Multipletts – Ladungen als Ordnungsprinzip</vt:lpstr>
      <vt:lpstr>Multipletts – Ladungen als Ordnungsprinzip</vt:lpstr>
      <vt:lpstr> Zusammenfassung: Multipletts</vt:lpstr>
      <vt:lpstr>Die drei Basiskonzepte des Standardmodells</vt:lpstr>
      <vt:lpstr>Mögliche experimentelle Diskussionspunkte für den Unterricht</vt:lpstr>
      <vt:lpstr>PowerPoint-Präsentation</vt:lpstr>
      <vt:lpstr>Diskussion / Fragen</vt:lpstr>
      <vt:lpstr>Exkurs: warum schwache „Isospin“-Ladung?</vt:lpstr>
      <vt:lpstr>Virtuelle Teilchen</vt:lpstr>
      <vt:lpstr>Anzahl der Farben</vt:lpstr>
      <vt:lpstr>Anzahl der Farben</vt:lpstr>
      <vt:lpstr>Higgs Feld</vt:lpstr>
      <vt:lpstr>Einschub:</vt:lpstr>
      <vt:lpstr>Spekulationen</vt:lpstr>
      <vt:lpstr>Zustandsmischung</vt:lpstr>
      <vt:lpstr>Zustandsmischung</vt:lpstr>
      <vt:lpstr>Zustandsmischung</vt:lpstr>
      <vt:lpstr>Zustandsmischung</vt:lpstr>
      <vt:lpstr>Zustandsmischung</vt:lpstr>
      <vt:lpstr>Gluon Selbstwechselwirkung</vt:lpstr>
      <vt:lpstr>Die Kernkraft (keine eigene fundamentale Kraft)</vt:lpstr>
      <vt:lpstr>Feynman Diagramm Tool kit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Neue Unterrichtsmaterialien zur Teilchenphysik  Philipp Lindenau Dresden | 12.03.2016  Herzlich willkommen!</dc:title>
  <dc:creator>Philipp Lindenau;Michael Kobel;Claudia Behnke</dc:creator>
  <cp:lastModifiedBy>Michael Kobel</cp:lastModifiedBy>
  <cp:revision>361</cp:revision>
  <dcterms:created xsi:type="dcterms:W3CDTF">2016-08-22T11:14:34Z</dcterms:created>
  <dcterms:modified xsi:type="dcterms:W3CDTF">2017-11-30T08:51:06Z</dcterms:modified>
</cp:coreProperties>
</file>