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1" r:id="rId1"/>
  </p:sldMasterIdLst>
  <p:notesMasterIdLst>
    <p:notesMasterId r:id="rId14"/>
  </p:notesMasterIdLst>
  <p:handoutMasterIdLst>
    <p:handoutMasterId r:id="rId15"/>
  </p:handoutMasterIdLst>
  <p:sldIdLst>
    <p:sldId id="256" r:id="rId2"/>
    <p:sldId id="379" r:id="rId3"/>
    <p:sldId id="380" r:id="rId4"/>
    <p:sldId id="353" r:id="rId5"/>
    <p:sldId id="357" r:id="rId6"/>
    <p:sldId id="358" r:id="rId7"/>
    <p:sldId id="361" r:id="rId8"/>
    <p:sldId id="359" r:id="rId9"/>
    <p:sldId id="360" r:id="rId10"/>
    <p:sldId id="355" r:id="rId11"/>
    <p:sldId id="369" r:id="rId12"/>
    <p:sldId id="377" r:id="rId13"/>
  </p:sldIdLst>
  <p:sldSz cx="9144000" cy="6858000" type="screen4x3"/>
  <p:notesSz cx="6648450" cy="98504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0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DC301"/>
    <a:srgbClr val="00206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77" autoAdjust="0"/>
    <p:restoredTop sz="75327" autoAdjust="0"/>
  </p:normalViewPr>
  <p:slideViewPr>
    <p:cSldViewPr>
      <p:cViewPr varScale="1">
        <p:scale>
          <a:sx n="102" d="100"/>
          <a:sy n="102" d="100"/>
        </p:scale>
        <p:origin x="300" y="80"/>
      </p:cViewPr>
      <p:guideLst>
        <p:guide orient="horz" pos="2160"/>
        <p:guide pos="3016"/>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15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1313"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65550" y="0"/>
            <a:ext cx="2881313" cy="493713"/>
          </a:xfrm>
          <a:prstGeom prst="rect">
            <a:avLst/>
          </a:prstGeom>
        </p:spPr>
        <p:txBody>
          <a:bodyPr vert="horz" lIns="91440" tIns="45720" rIns="91440" bIns="45720" rtlCol="0"/>
          <a:lstStyle>
            <a:lvl1pPr algn="r">
              <a:defRPr sz="1200"/>
            </a:lvl1pPr>
          </a:lstStyle>
          <a:p>
            <a:fld id="{3570FFFC-8081-441A-BF7B-EC88A3B29A57}" type="datetimeFigureOut">
              <a:rPr lang="de-DE" smtClean="0"/>
              <a:t>18.10.2017</a:t>
            </a:fld>
            <a:endParaRPr lang="de-DE"/>
          </a:p>
        </p:txBody>
      </p:sp>
      <p:sp>
        <p:nvSpPr>
          <p:cNvPr id="4" name="Fußzeilenplatzhalter 3"/>
          <p:cNvSpPr>
            <a:spLocks noGrp="1"/>
          </p:cNvSpPr>
          <p:nvPr>
            <p:ph type="ftr" sz="quarter" idx="2"/>
          </p:nvPr>
        </p:nvSpPr>
        <p:spPr>
          <a:xfrm>
            <a:off x="0" y="9356725"/>
            <a:ext cx="2881313"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65550" y="9356725"/>
            <a:ext cx="2881313" cy="493713"/>
          </a:xfrm>
          <a:prstGeom prst="rect">
            <a:avLst/>
          </a:prstGeom>
        </p:spPr>
        <p:txBody>
          <a:bodyPr vert="horz" lIns="91440" tIns="45720" rIns="91440" bIns="45720" rtlCol="0" anchor="b"/>
          <a:lstStyle>
            <a:lvl1pPr algn="r">
              <a:defRPr sz="1200"/>
            </a:lvl1pPr>
          </a:lstStyle>
          <a:p>
            <a:fld id="{96C062E7-FDFC-4CAE-869A-A3BBA45CBCC6}" type="slidenum">
              <a:rPr lang="de-DE" smtClean="0"/>
              <a:t>‹Nr.›</a:t>
            </a:fld>
            <a:endParaRPr lang="de-DE"/>
          </a:p>
        </p:txBody>
      </p:sp>
    </p:spTree>
    <p:extLst>
      <p:ext uri="{BB962C8B-B14F-4D97-AF65-F5344CB8AC3E}">
        <p14:creationId xmlns:p14="http://schemas.microsoft.com/office/powerpoint/2010/main" val="2386052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92522"/>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765916" y="0"/>
            <a:ext cx="2880995" cy="492522"/>
          </a:xfrm>
          <a:prstGeom prst="rect">
            <a:avLst/>
          </a:prstGeom>
        </p:spPr>
        <p:txBody>
          <a:bodyPr vert="horz" lIns="91440" tIns="45720" rIns="91440" bIns="45720" rtlCol="0"/>
          <a:lstStyle>
            <a:lvl1pPr algn="r">
              <a:defRPr sz="1200"/>
            </a:lvl1pPr>
          </a:lstStyle>
          <a:p>
            <a:fld id="{4A6E73D9-09DC-4AAD-A2E8-54D9A456F590}" type="datetimeFigureOut">
              <a:rPr lang="de-DE" smtClean="0"/>
              <a:pPr/>
              <a:t>18.10.2017</a:t>
            </a:fld>
            <a:endParaRPr lang="de-DE"/>
          </a:p>
        </p:txBody>
      </p:sp>
      <p:sp>
        <p:nvSpPr>
          <p:cNvPr id="4" name="Slide Image Placeholder 3"/>
          <p:cNvSpPr>
            <a:spLocks noGrp="1" noRot="1" noChangeAspect="1"/>
          </p:cNvSpPr>
          <p:nvPr>
            <p:ph type="sldImg" idx="2"/>
          </p:nvPr>
        </p:nvSpPr>
        <p:spPr>
          <a:xfrm>
            <a:off x="862013" y="738188"/>
            <a:ext cx="4924425" cy="3694112"/>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64845" y="4678958"/>
            <a:ext cx="5318760" cy="443269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356206"/>
            <a:ext cx="2880995" cy="492522"/>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765916" y="9356206"/>
            <a:ext cx="2880995" cy="492522"/>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589321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a:t>
            </a:fld>
            <a:endParaRPr lang="de-DE"/>
          </a:p>
        </p:txBody>
      </p:sp>
    </p:spTree>
    <p:extLst>
      <p:ext uri="{BB962C8B-B14F-4D97-AF65-F5344CB8AC3E}">
        <p14:creationId xmlns:p14="http://schemas.microsoft.com/office/powerpoint/2010/main" val="3580330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dirty="0"/>
              <a:t>Neben den ganzen</a:t>
            </a:r>
            <a:r>
              <a:rPr lang="de-DE" baseline="0" dirty="0"/>
              <a:t> Veranstaltungsangeboten, haben wir im Netzwerk aber auch </a:t>
            </a:r>
            <a:r>
              <a:rPr lang="de-DE" b="1" baseline="0" dirty="0"/>
              <a:t>zahlreiche Materialien </a:t>
            </a:r>
            <a:r>
              <a:rPr lang="de-DE" baseline="0" dirty="0"/>
              <a:t>entwickelt, die zur Einführung in die Teilchenphysik verwendet werden können. </a:t>
            </a:r>
          </a:p>
          <a:p>
            <a:pPr>
              <a:lnSpc>
                <a:spcPct val="150000"/>
              </a:lnSpc>
            </a:pPr>
            <a:endParaRPr lang="de-DE" baseline="0" dirty="0"/>
          </a:p>
          <a:p>
            <a:pPr>
              <a:lnSpc>
                <a:spcPct val="150000"/>
              </a:lnSpc>
            </a:pPr>
            <a:r>
              <a:rPr lang="de-DE" dirty="0"/>
              <a:t>Die</a:t>
            </a:r>
            <a:r>
              <a:rPr lang="de-DE" baseline="0" dirty="0"/>
              <a:t> Materialsammlung </a:t>
            </a:r>
            <a:r>
              <a:rPr lang="de-DE" dirty="0"/>
              <a:t>enthält gesammelte Materialien des Netzwerks Teilchenwelt für Lehrkräfte, die zur Einführung in die Teilchenphysik verwendet werden können. Sie eignen sich insbesondere zur Vor- und Nachbereitung von Masterclasses, kann aber auch unabhängig davon eingesetzt werden.</a:t>
            </a:r>
          </a:p>
        </p:txBody>
      </p:sp>
      <p:sp>
        <p:nvSpPr>
          <p:cNvPr id="4" name="Foliennummernplatzhalter 3"/>
          <p:cNvSpPr>
            <a:spLocks noGrp="1"/>
          </p:cNvSpPr>
          <p:nvPr>
            <p:ph type="sldNum" sz="quarter" idx="10"/>
          </p:nvPr>
        </p:nvSpPr>
        <p:spPr/>
        <p:txBody>
          <a:bodyPr/>
          <a:lstStyle/>
          <a:p>
            <a:fld id="{C58334F4-BBE0-466D-8A8D-8869AE82A8CE}" type="slidenum">
              <a:rPr lang="de-DE" smtClean="0"/>
              <a:pPr/>
              <a:t>4</a:t>
            </a:fld>
            <a:endParaRPr lang="de-DE"/>
          </a:p>
        </p:txBody>
      </p:sp>
    </p:spTree>
    <p:extLst>
      <p:ext uri="{BB962C8B-B14F-4D97-AF65-F5344CB8AC3E}">
        <p14:creationId xmlns:p14="http://schemas.microsoft.com/office/powerpoint/2010/main" val="168222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Seit September 2013 besteht zwischen der Joachim Herz Stiftung und dem Netzwerk Teilchenwelt eine Kooperation zum Projekt „Unterrichtsmaterial Teilchenphysik“. Neben der Überarbeitung des</a:t>
            </a:r>
            <a:r>
              <a:rPr lang="de-DE" sz="1200" kern="1200" baseline="0" dirty="0">
                <a:solidFill>
                  <a:schemeClr val="tx1"/>
                </a:solidFill>
                <a:effectLst/>
                <a:latin typeface="+mn-lt"/>
                <a:ea typeface="+mn-ea"/>
                <a:cs typeface="+mn-cs"/>
              </a:rPr>
              <a:t> Portals LEIFI Physik, </a:t>
            </a:r>
            <a:r>
              <a:rPr lang="de-DE" sz="1200" kern="1200" dirty="0">
                <a:solidFill>
                  <a:schemeClr val="tx1"/>
                </a:solidFill>
                <a:effectLst/>
                <a:latin typeface="+mn-lt"/>
                <a:ea typeface="+mn-ea"/>
                <a:cs typeface="+mn-cs"/>
              </a:rPr>
              <a:t>umfasst die Kooperation die Erstellung von umfangreichem Material für den Schulunterricht. In einer Reihe von Workshops mit Lehrkräften, die dem Netzwerk Teilchenwelt bereits verbunden sind,  sowie</a:t>
            </a:r>
            <a:r>
              <a:rPr lang="de-DE" sz="1200" kern="1200" baseline="0" dirty="0">
                <a:solidFill>
                  <a:schemeClr val="tx1"/>
                </a:solidFill>
                <a:effectLst/>
                <a:latin typeface="+mn-lt"/>
                <a:ea typeface="+mn-ea"/>
                <a:cs typeface="+mn-cs"/>
              </a:rPr>
              <a:t> Wissenschaftler/inne/n und Fachdidaktiker/inne/n haben NTW und JHS daran gearbeitet, Unterrichtsmaterial zu entwickeln, das Lehrkräften Ideen, Anregungen und Hintergrundinformationen zur Vermittlung der Teilchen- und Astroteilchenphysik geben soll: fachlich korrekt und gleichzeitig praktisch einsetzbar. Entstanden ist eine modulare Sammlung von Handreichungen für Lehrkräfte. Band 3 „Kosmische Strahlung“ sowie Band 4 „Mikrokurse“ sind bereits erschienen. Band 1 „Wechselwirkungen, Ladungen und Teilchen“ sowie Band 2 „Forschungsmethoden“ folgen im Laufe des Jahres.</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a:solidFill>
                  <a:schemeClr val="tx1"/>
                </a:solidFill>
                <a:effectLst/>
                <a:latin typeface="+mn-lt"/>
                <a:ea typeface="+mn-ea"/>
                <a:cs typeface="+mn-cs"/>
              </a:rPr>
              <a:t>Alle Materialien stehen kostenfrei zur Verfügung und können online unter www.teilchenwelt.de/tp runtergeladen bzw. bestellt werden.</a:t>
            </a:r>
          </a:p>
          <a:p>
            <a:endParaRPr lang="de-DE" dirty="0"/>
          </a:p>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6</a:t>
            </a:fld>
            <a:endParaRPr lang="de-DE"/>
          </a:p>
        </p:txBody>
      </p:sp>
    </p:spTree>
    <p:extLst>
      <p:ext uri="{BB962C8B-B14F-4D97-AF65-F5344CB8AC3E}">
        <p14:creationId xmlns:p14="http://schemas.microsoft.com/office/powerpoint/2010/main" val="1188724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7</a:t>
            </a:fld>
            <a:endParaRPr lang="de-DE"/>
          </a:p>
        </p:txBody>
      </p:sp>
    </p:spTree>
    <p:extLst>
      <p:ext uri="{BB962C8B-B14F-4D97-AF65-F5344CB8AC3E}">
        <p14:creationId xmlns:p14="http://schemas.microsoft.com/office/powerpoint/2010/main" val="1084456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Band 3 „Kosmische Strahlung“ bietet Einblicke in das faszinierende Forschungsfeld der Astroteilchenphysik. Dabei steht die experimentelle Untersuchung von kosmischen Teilchen am Beispiel der Myonen im Vordergrund. Lehrkräfte erhalten in dem 32-seitigen Heft Hintergrundinformationen</a:t>
            </a:r>
            <a:r>
              <a:rPr lang="de-DE" sz="1200" baseline="0" dirty="0"/>
              <a:t> </a:t>
            </a:r>
            <a:r>
              <a:rPr lang="de-DE" sz="1200" dirty="0"/>
              <a:t>sowie Ideen und Anregungen, wie sich das Thema in den Unterricht einbinden lässt. Außerdem enthält die Broschüre Fachtexte und</a:t>
            </a:r>
            <a:r>
              <a:rPr lang="de-DE" sz="1200" baseline="0" dirty="0"/>
              <a:t> Experimente </a:t>
            </a:r>
            <a:r>
              <a:rPr lang="de-DE" sz="1200" dirty="0"/>
              <a:t>für Schüler/innen</a:t>
            </a:r>
            <a:r>
              <a:rPr lang="de-DE" sz="1200" baseline="0" dirty="0"/>
              <a:t>, die durchentsprechende Aufgaben und Lösungen sowie einem Überblick an weiterführenden Materialien zum Thema ergänzt werden. </a:t>
            </a:r>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8</a:t>
            </a:fld>
            <a:endParaRPr lang="de-DE" dirty="0"/>
          </a:p>
        </p:txBody>
      </p:sp>
    </p:spTree>
    <p:extLst>
      <p:ext uri="{BB962C8B-B14F-4D97-AF65-F5344CB8AC3E}">
        <p14:creationId xmlns:p14="http://schemas.microsoft.com/office/powerpoint/2010/main" val="3102438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In den Lehrplänen einiger Bundesländer gibt es noch keinen eigenständigen Themenbereich Teilchenphysik. Für diesen Fall sind die in Band 4 vorgestellten Mikrokurse zusammengestellt worden. Er bietet vier Kurse, die auf originelle Weise eine Brücke von klassischen Lehrplanthemen zu aktuellen Forschungsgegenständen der Teilchenphysik schlagen. Denn viele der im Physikunterricht behandelten Themen lassen sich leicht um einen Bezug zur modernen Physik und insbesondere der Teilchenphysik ergänzen. Der zeitliche Bedarf für die Behandlung eines Kurses beträgt ca. ein bis zwei Unterrichtsstunden. Zu jedem Kurs werden Einsatzmöglichkeiten und wünschenswerte Vorkenntnisse der Schüler angegeben. Auf mögliche Erweiterungen und Vertiefungen wird hingewiesen. </a:t>
            </a:r>
          </a:p>
        </p:txBody>
      </p:sp>
      <p:sp>
        <p:nvSpPr>
          <p:cNvPr id="4" name="Foliennummernplatzhalter 3"/>
          <p:cNvSpPr>
            <a:spLocks noGrp="1"/>
          </p:cNvSpPr>
          <p:nvPr>
            <p:ph type="sldNum" sz="quarter" idx="10"/>
          </p:nvPr>
        </p:nvSpPr>
        <p:spPr/>
        <p:txBody>
          <a:bodyPr/>
          <a:lstStyle/>
          <a:p>
            <a:fld id="{9ACE2FA9-D227-4174-B6E7-0D26017353BE}" type="slidenum">
              <a:rPr lang="de-DE" smtClean="0"/>
              <a:pPr/>
              <a:t>9</a:t>
            </a:fld>
            <a:endParaRPr lang="de-DE" dirty="0"/>
          </a:p>
        </p:txBody>
      </p:sp>
    </p:spTree>
    <p:extLst>
      <p:ext uri="{BB962C8B-B14F-4D97-AF65-F5344CB8AC3E}">
        <p14:creationId xmlns:p14="http://schemas.microsoft.com/office/powerpoint/2010/main" val="3622058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300" dirty="0"/>
              <a:t>Seit September 2013 kooperieren wir mit der Joachim Herz Stiftung. </a:t>
            </a:r>
          </a:p>
          <a:p>
            <a:pPr>
              <a:lnSpc>
                <a:spcPct val="150000"/>
              </a:lnSpc>
            </a:pPr>
            <a:r>
              <a:rPr lang="de-DE" sz="1300" dirty="0"/>
              <a:t>Im Rahmen dieser Kooperation wurde die Webseite </a:t>
            </a:r>
            <a:r>
              <a:rPr lang="de-DE" sz="1300" dirty="0" err="1"/>
              <a:t>LEIFIphysik</a:t>
            </a:r>
            <a:r>
              <a:rPr lang="de-DE" sz="1300" dirty="0"/>
              <a:t> von uns hinsichtlich der Kategorie „Teilchenphysik“ überarbeitet. </a:t>
            </a:r>
          </a:p>
          <a:p>
            <a:pPr>
              <a:lnSpc>
                <a:spcPct val="150000"/>
              </a:lnSpc>
            </a:pPr>
            <a:r>
              <a:rPr lang="de-DE" sz="1300" dirty="0"/>
              <a:t>Mit über 40 Seiten und in Tabellen verlinkten Unterseiten sowie einer Vielzahl an Abbildungen, Animationen, Tests und Aufgaben führt das Kapitel in den aktuellen Forschungsstand der Teilchenphysik ein. </a:t>
            </a:r>
          </a:p>
          <a:p>
            <a:pPr>
              <a:lnSpc>
                <a:spcPct val="150000"/>
              </a:lnSpc>
            </a:pPr>
            <a:r>
              <a:rPr lang="de-DE" sz="1300" dirty="0"/>
              <a:t>Die neuen Webseiten wurden im Mai 2014 freigeschaltet.</a:t>
            </a:r>
            <a:br>
              <a:rPr lang="de-DE" sz="1300" dirty="0"/>
            </a:br>
            <a:endParaRPr lang="de-DE" dirty="0"/>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10</a:t>
            </a:fld>
            <a:endParaRPr lang="de-DE"/>
          </a:p>
        </p:txBody>
      </p:sp>
    </p:spTree>
    <p:extLst>
      <p:ext uri="{BB962C8B-B14F-4D97-AF65-F5344CB8AC3E}">
        <p14:creationId xmlns:p14="http://schemas.microsoft.com/office/powerpoint/2010/main" val="689715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12</a:t>
            </a:fld>
            <a:endParaRPr lang="de-DE" dirty="0">
              <a:solidFill>
                <a:prstClr val="black"/>
              </a:solidFill>
            </a:endParaRPr>
          </a:p>
        </p:txBody>
      </p:sp>
    </p:spTree>
    <p:extLst>
      <p:ext uri="{BB962C8B-B14F-4D97-AF65-F5344CB8AC3E}">
        <p14:creationId xmlns:p14="http://schemas.microsoft.com/office/powerpoint/2010/main" val="15639969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3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ctr">
              <a:defRPr sz="48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ctr">
              <a:buNone/>
              <a:defRPr b="0">
                <a:solidFill>
                  <a:srgbClr val="CDC30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en-US" dirty="0"/>
          </a:p>
        </p:txBody>
      </p:sp>
      <p:sp>
        <p:nvSpPr>
          <p:cNvPr id="4"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Tree>
    <p:extLst>
      <p:ext uri="{BB962C8B-B14F-4D97-AF65-F5344CB8AC3E}">
        <p14:creationId xmlns:p14="http://schemas.microsoft.com/office/powerpoint/2010/main" val="3350770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5"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7"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sz="20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Tree>
    <p:extLst>
      <p:ext uri="{BB962C8B-B14F-4D97-AF65-F5344CB8AC3E}">
        <p14:creationId xmlns:p14="http://schemas.microsoft.com/office/powerpoint/2010/main" val="1673761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leiner Titel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Bildplatzhalter 3"/>
          <p:cNvSpPr>
            <a:spLocks noGrp="1"/>
          </p:cNvSpPr>
          <p:nvPr>
            <p:ph type="pic" sz="quarter" idx="13"/>
          </p:nvPr>
        </p:nvSpPr>
        <p:spPr>
          <a:xfrm>
            <a:off x="971550" y="2060848"/>
            <a:ext cx="7543800" cy="3960540"/>
          </a:xfrm>
        </p:spPr>
        <p:txBody>
          <a:bodyPr/>
          <a:lstStyle/>
          <a:p>
            <a:endParaRPr lang="de-DE"/>
          </a:p>
        </p:txBody>
      </p:sp>
      <p:sp>
        <p:nvSpPr>
          <p:cNvPr id="2" name="Titel 1"/>
          <p:cNvSpPr>
            <a:spLocks noGrp="1"/>
          </p:cNvSpPr>
          <p:nvPr>
            <p:ph type="title"/>
          </p:nvPr>
        </p:nvSpPr>
        <p:spPr>
          <a:xfrm>
            <a:off x="971600" y="663277"/>
            <a:ext cx="7526660" cy="1325563"/>
          </a:xfrm>
        </p:spPr>
        <p:txBody>
          <a:bodyPr/>
          <a:lstStyle>
            <a:lvl1pPr>
              <a:defRPr sz="3200" b="0">
                <a:solidFill>
                  <a:srgbClr val="013476"/>
                </a:solidFill>
              </a:defRPr>
            </a:lvl1pPr>
          </a:lstStyle>
          <a:p>
            <a:r>
              <a:rPr lang="de-DE" dirty="0"/>
              <a:t>Titelmasterformat durch Klicken bearbeiten</a:t>
            </a:r>
          </a:p>
        </p:txBody>
      </p:sp>
      <p:sp>
        <p:nvSpPr>
          <p:cNvPr id="8"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0"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11"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3089149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defRPr>
            </a:lvl1pPr>
          </a:lstStyle>
          <a:p>
            <a:r>
              <a:rPr lang="de-DE" dirty="0"/>
              <a:t>Titelmasterformat durch Klicken bearbeiten</a:t>
            </a:r>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8"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2"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13"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3104890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ext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de-DE"/>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16"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7"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18"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2756505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7"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8"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511962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6084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rgbClr val="01347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18" name="Grafik 17"/>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9" name="Textfeld 18"/>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20" name="Textfeld 19"/>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21" name="Grafik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2" name="Textfeld 21"/>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23" name="Grafik 2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4" name="Grafik 23"/>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5" name="Grafik 24"/>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6" name="Grafik 2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13" name="Textfeld 1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1598306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dirty="0"/>
              <a:t>Logo</a:t>
            </a:r>
          </a:p>
        </p:txBody>
      </p:sp>
      <p:sp>
        <p:nvSpPr>
          <p:cNvPr id="6" name="Date Placeholder 3"/>
          <p:cNvSpPr>
            <a:spLocks noGrp="1"/>
          </p:cNvSpPr>
          <p:nvPr>
            <p:ph type="dt" sz="half" idx="10"/>
          </p:nvPr>
        </p:nvSpPr>
        <p:spPr>
          <a:xfrm>
            <a:off x="628650" y="6356361"/>
            <a:ext cx="1135414" cy="365125"/>
          </a:xfrm>
        </p:spPr>
        <p:txBody>
          <a:bodyPr/>
          <a:lstStyle/>
          <a:p>
            <a:r>
              <a:rPr lang="de-DE"/>
              <a:t>05.10.2017</a:t>
            </a:r>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pic>
        <p:nvPicPr>
          <p:cNvPr id="14" name="Grafik 13"/>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16" name="Textfeld 15"/>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17" name="Grafik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19" name="Grafik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2427243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4" name="Datumsplatzhalter 3"/>
          <p:cNvSpPr>
            <a:spLocks noGrp="1"/>
          </p:cNvSpPr>
          <p:nvPr>
            <p:ph type="dt" sz="half" idx="2"/>
          </p:nvPr>
        </p:nvSpPr>
        <p:spPr>
          <a:xfrm>
            <a:off x="628650" y="6356361"/>
            <a:ext cx="2057400" cy="365125"/>
          </a:xfrm>
          <a:prstGeom prst="rect">
            <a:avLst/>
          </a:prstGeom>
        </p:spPr>
        <p:txBody>
          <a:bodyPr vert="horz" lIns="91440" tIns="45720" rIns="91440" bIns="45720" rtlCol="0" anchor="ctr"/>
          <a:lstStyle>
            <a:lvl1pPr algn="l">
              <a:defRPr sz="1200">
                <a:solidFill>
                  <a:srgbClr val="013476"/>
                </a:solidFill>
                <a:latin typeface="Arial Narrow" panose="020B0606020202030204" pitchFamily="34" charset="0"/>
              </a:defRPr>
            </a:lvl1pPr>
          </a:lstStyle>
          <a:p>
            <a:r>
              <a:rPr lang="de-DE"/>
              <a:t>05.10.2017</a:t>
            </a:r>
            <a:endParaRPr lang="de-DE" dirty="0"/>
          </a:p>
        </p:txBody>
      </p:sp>
      <p:sp>
        <p:nvSpPr>
          <p:cNvPr id="5" name="Fußzeilenplatzhalter 4"/>
          <p:cNvSpPr>
            <a:spLocks noGrp="1"/>
          </p:cNvSpPr>
          <p:nvPr>
            <p:ph type="ftr" sz="quarter" idx="3"/>
          </p:nvPr>
        </p:nvSpPr>
        <p:spPr>
          <a:xfrm>
            <a:off x="3028950" y="6356361"/>
            <a:ext cx="3086100" cy="365125"/>
          </a:xfrm>
          <a:prstGeom prst="rect">
            <a:avLst/>
          </a:prstGeom>
        </p:spPr>
        <p:txBody>
          <a:bodyPr vert="horz" lIns="91440" tIns="45720" rIns="91440" bIns="45720" rtlCol="0" anchor="ctr"/>
          <a:lstStyle>
            <a:lvl1pPr algn="ctr">
              <a:defRPr sz="1200">
                <a:solidFill>
                  <a:srgbClr val="013476"/>
                </a:solidFill>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101398150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25" r:id="rId3"/>
    <p:sldLayoutId id="2147483714" r:id="rId4"/>
    <p:sldLayoutId id="2147483715" r:id="rId5"/>
    <p:sldLayoutId id="2147483717" r:id="rId6"/>
    <p:sldLayoutId id="2147483726" r:id="rId7"/>
    <p:sldLayoutId id="2147483723" r:id="rId8"/>
    <p:sldLayoutId id="2147483724" r:id="rId9"/>
  </p:sldLayoutIdLst>
  <p:hf hdr="0"/>
  <p:txStyles>
    <p:titleStyle>
      <a:lvl1pPr algn="l" defTabSz="914400" rtl="0" eaLnBrk="1" latinLnBrk="0" hangingPunct="1">
        <a:lnSpc>
          <a:spcPct val="90000"/>
        </a:lnSpc>
        <a:spcBef>
          <a:spcPct val="0"/>
        </a:spcBef>
        <a:buNone/>
        <a:defRPr sz="3200" kern="1200">
          <a:solidFill>
            <a:srgbClr val="002060"/>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13476"/>
        </a:buClr>
        <a:buFont typeface="Wingdings" panose="05000000000000000000" pitchFamily="2" charset="2"/>
        <a:buChar char="Ø"/>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hyperlink" Target="https://www.leifiphysik.de/kern-teilchenphysik/teilchenphysik"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teilchenwelt.de/forum/" TargetMode="Externa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hyperlink" Target="http://www.teilchenwelt.de/material/materialien-fuer-lehrkraefte/teilchensteckbriefe/"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teilchenwelt.de/materia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teilchenwelt.de/t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63688" y="260648"/>
            <a:ext cx="6552728" cy="4454614"/>
          </a:xfrm>
        </p:spPr>
        <p:txBody>
          <a:bodyPr/>
          <a:lstStyle/>
          <a:p>
            <a:pPr algn="ctr"/>
            <a:r>
              <a:rPr lang="de-DE" sz="4400" b="1" dirty="0">
                <a:solidFill>
                  <a:srgbClr val="013476"/>
                </a:solidFill>
                <a:latin typeface="Arial" panose="020B0604020202020204" pitchFamily="34" charset="0"/>
                <a:cs typeface="Arial" panose="020B0604020202020204" pitchFamily="34" charset="0"/>
              </a:rPr>
              <a:t>Materialen des Netzwerks Teilchenwelt</a:t>
            </a:r>
            <a:br>
              <a:rPr lang="de-DE" dirty="0">
                <a:solidFill>
                  <a:srgbClr val="CDC301"/>
                </a:solidFill>
              </a:rPr>
            </a:br>
            <a:br>
              <a:rPr lang="de-DE" dirty="0">
                <a:solidFill>
                  <a:srgbClr val="CDC301"/>
                </a:solidFill>
              </a:rPr>
            </a:br>
            <a:r>
              <a:rPr lang="de-DE" sz="4400" dirty="0">
                <a:solidFill>
                  <a:srgbClr val="CDC301"/>
                </a:solidFill>
              </a:rPr>
              <a:t>für den Unterricht</a:t>
            </a:r>
            <a:br>
              <a:rPr lang="de-DE" dirty="0">
                <a:solidFill>
                  <a:srgbClr val="CDC301"/>
                </a:solidFill>
              </a:rPr>
            </a:br>
            <a:br>
              <a:rPr lang="de-DE" dirty="0">
                <a:solidFill>
                  <a:srgbClr val="CDC301"/>
                </a:solidFill>
              </a:rPr>
            </a:br>
            <a:br>
              <a:rPr lang="de-DE" sz="2800" dirty="0">
                <a:solidFill>
                  <a:srgbClr val="013476"/>
                </a:solidFill>
              </a:rPr>
            </a:br>
            <a:r>
              <a:rPr lang="de-DE" sz="2800" dirty="0">
                <a:solidFill>
                  <a:srgbClr val="013476"/>
                </a:solidFill>
              </a:rPr>
              <a:t>   </a:t>
            </a:r>
            <a:endParaRPr lang="de-DE" sz="3200" b="0" dirty="0">
              <a:solidFill>
                <a:srgbClr val="013476"/>
              </a:solidFill>
            </a:endParaRPr>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7" name="Rechteck 6"/>
          <p:cNvSpPr/>
          <p:nvPr/>
        </p:nvSpPr>
        <p:spPr>
          <a:xfrm>
            <a:off x="2128294" y="6078027"/>
            <a:ext cx="4801714" cy="1384995"/>
          </a:xfrm>
          <a:prstGeom prst="rect">
            <a:avLst/>
          </a:prstGeom>
        </p:spPr>
        <p:txBody>
          <a:bodyPr wrap="square">
            <a:spAutoFit/>
          </a:bodyPr>
          <a:lstStyle/>
          <a:p>
            <a:pPr algn="ctr"/>
            <a:r>
              <a:rPr lang="de-DE" sz="1600" dirty="0">
                <a:solidFill>
                  <a:srgbClr val="013476"/>
                </a:solidFill>
                <a:latin typeface="Arial" panose="020B0604020202020204" pitchFamily="34" charset="0"/>
                <a:ea typeface="+mj-ea"/>
                <a:cs typeface="Arial" panose="020B0604020202020204" pitchFamily="34" charset="0"/>
              </a:rPr>
              <a:t>Prof. Michael Kobel, Philipp Lindenau</a:t>
            </a:r>
            <a:br>
              <a:rPr lang="de-DE" sz="2400" dirty="0">
                <a:solidFill>
                  <a:srgbClr val="013476"/>
                </a:solidFill>
                <a:latin typeface="Arial" panose="020B0604020202020204" pitchFamily="34" charset="0"/>
                <a:ea typeface="+mj-ea"/>
                <a:cs typeface="Arial" panose="020B0604020202020204" pitchFamily="34" charset="0"/>
              </a:rPr>
            </a:br>
            <a:r>
              <a:rPr lang="de-DE" sz="1600" dirty="0">
                <a:solidFill>
                  <a:srgbClr val="CDC301"/>
                </a:solidFill>
                <a:latin typeface="Arial" panose="020B0604020202020204" pitchFamily="34" charset="0"/>
                <a:ea typeface="+mj-ea"/>
                <a:cs typeface="Arial" panose="020B0604020202020204" pitchFamily="34" charset="0"/>
              </a:rPr>
              <a:t>Meißen | 29. – 30.11.2017</a:t>
            </a:r>
            <a:br>
              <a:rPr lang="de-DE" sz="2000" dirty="0">
                <a:solidFill>
                  <a:srgbClr val="CDC301"/>
                </a:solidFill>
                <a:latin typeface="Arial Narrow" panose="020B0606020202030204" pitchFamily="34" charset="0"/>
                <a:ea typeface="+mj-ea"/>
                <a:cs typeface="+mj-cs"/>
              </a:rPr>
            </a:br>
            <a:br>
              <a:rPr lang="de-DE" sz="3200" dirty="0">
                <a:solidFill>
                  <a:srgbClr val="002060"/>
                </a:solidFill>
                <a:latin typeface="Arial Narrow" panose="020B0606020202030204" pitchFamily="34" charset="0"/>
                <a:ea typeface="+mj-ea"/>
                <a:cs typeface="+mj-cs"/>
              </a:rPr>
            </a:br>
            <a:endParaRPr lang="de-DE" dirty="0"/>
          </a:p>
        </p:txBody>
      </p:sp>
    </p:spTree>
    <p:extLst>
      <p:ext uri="{BB962C8B-B14F-4D97-AF65-F5344CB8AC3E}">
        <p14:creationId xmlns:p14="http://schemas.microsoft.com/office/powerpoint/2010/main" val="129176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a:t>LEIFI Physik Portal</a:t>
            </a:r>
          </a:p>
        </p:txBody>
      </p:sp>
      <p:sp>
        <p:nvSpPr>
          <p:cNvPr id="14" name="Foliennummernplatzhalter 13"/>
          <p:cNvSpPr>
            <a:spLocks noGrp="1"/>
          </p:cNvSpPr>
          <p:nvPr>
            <p:ph type="sldNum" sz="quarter" idx="12"/>
          </p:nvPr>
        </p:nvSpPr>
        <p:spPr/>
        <p:txBody>
          <a:bodyPr/>
          <a:lstStyle/>
          <a:p>
            <a:fld id="{13EBA283-81CD-428D-9703-4AE41BDC50AA}" type="slidenum">
              <a:rPr lang="de-DE" smtClean="0"/>
              <a:pPr/>
              <a:t>10</a:t>
            </a:fld>
            <a:endParaRPr lang="de-DE" dirty="0"/>
          </a:p>
        </p:txBody>
      </p:sp>
      <p:sp>
        <p:nvSpPr>
          <p:cNvPr id="2" name="Datumsplatzhalter 1"/>
          <p:cNvSpPr>
            <a:spLocks noGrp="1"/>
          </p:cNvSpPr>
          <p:nvPr>
            <p:ph type="dt" sz="half" idx="10"/>
          </p:nvPr>
        </p:nvSpPr>
        <p:spPr/>
        <p:txBody>
          <a:bodyPr/>
          <a:lstStyle/>
          <a:p>
            <a:r>
              <a:rPr lang="de-DE"/>
              <a:t>05.10.2017</a:t>
            </a:r>
            <a:endParaRPr lang="de-DE" dirty="0"/>
          </a:p>
        </p:txBody>
      </p:sp>
      <p:sp>
        <p:nvSpPr>
          <p:cNvPr id="13" name="Fußzeilenplatzhalter 12"/>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6" name="Textplatzhalter 2"/>
          <p:cNvSpPr>
            <a:spLocks noGrp="1"/>
          </p:cNvSpPr>
          <p:nvPr>
            <p:ph type="body" idx="1"/>
          </p:nvPr>
        </p:nvSpPr>
        <p:spPr/>
        <p:txBody>
          <a:bodyPr/>
          <a:lstStyle/>
          <a:p>
            <a:r>
              <a:rPr lang="de-DE" dirty="0">
                <a:solidFill>
                  <a:srgbClr val="002060"/>
                </a:solidFill>
              </a:rPr>
              <a:t>seit 9/2013 mit </a:t>
            </a:r>
            <a:br>
              <a:rPr lang="de-DE" dirty="0">
                <a:solidFill>
                  <a:srgbClr val="002060"/>
                </a:solidFill>
              </a:rPr>
            </a:br>
            <a:r>
              <a:rPr lang="de-DE" dirty="0">
                <a:solidFill>
                  <a:srgbClr val="002060"/>
                </a:solidFill>
              </a:rPr>
              <a:t>Joachim Herz Stiftung</a:t>
            </a:r>
          </a:p>
          <a:p>
            <a:r>
              <a:rPr lang="de-DE" dirty="0">
                <a:solidFill>
                  <a:srgbClr val="002060"/>
                </a:solidFill>
              </a:rPr>
              <a:t>über 40 Seiten </a:t>
            </a:r>
            <a:br>
              <a:rPr lang="de-DE" dirty="0">
                <a:solidFill>
                  <a:srgbClr val="002060"/>
                </a:solidFill>
              </a:rPr>
            </a:br>
            <a:r>
              <a:rPr lang="de-DE" dirty="0">
                <a:solidFill>
                  <a:srgbClr val="002060"/>
                </a:solidFill>
              </a:rPr>
              <a:t>Texte u. Animationen</a:t>
            </a:r>
            <a:br>
              <a:rPr lang="de-DE" dirty="0">
                <a:solidFill>
                  <a:srgbClr val="002060"/>
                </a:solidFill>
              </a:rPr>
            </a:br>
            <a:r>
              <a:rPr lang="de-DE" dirty="0">
                <a:solidFill>
                  <a:srgbClr val="002060"/>
                </a:solidFill>
              </a:rPr>
              <a:t>nach NTW Konzept </a:t>
            </a:r>
          </a:p>
          <a:p>
            <a:r>
              <a:rPr lang="de-DE" dirty="0">
                <a:solidFill>
                  <a:srgbClr val="002060"/>
                </a:solidFill>
              </a:rPr>
              <a:t>Musteraufgaben</a:t>
            </a:r>
          </a:p>
          <a:p>
            <a:pPr marL="0" indent="0">
              <a:buNone/>
            </a:pPr>
            <a:endParaRPr lang="de-DE" sz="2000" dirty="0">
              <a:solidFill>
                <a:srgbClr val="002060"/>
              </a:solidFill>
            </a:endParaRPr>
          </a:p>
        </p:txBody>
      </p:sp>
      <p:pic>
        <p:nvPicPr>
          <p:cNvPr id="11" name="Grafik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94" y="5589240"/>
            <a:ext cx="1130763" cy="619505"/>
          </a:xfrm>
          <a:prstGeom prst="rect">
            <a:avLst/>
          </a:prstGeom>
        </p:spPr>
      </p:pic>
      <p:sp>
        <p:nvSpPr>
          <p:cNvPr id="16" name="Rechteck 15"/>
          <p:cNvSpPr/>
          <p:nvPr/>
        </p:nvSpPr>
        <p:spPr>
          <a:xfrm>
            <a:off x="5364088" y="63623"/>
            <a:ext cx="4519950" cy="646331"/>
          </a:xfrm>
          <a:prstGeom prst="rect">
            <a:avLst/>
          </a:prstGeom>
        </p:spPr>
        <p:txBody>
          <a:bodyPr wrap="square">
            <a:spAutoFit/>
          </a:bodyPr>
          <a:lstStyle/>
          <a:p>
            <a:pPr lvl="0">
              <a:lnSpc>
                <a:spcPct val="90000"/>
              </a:lnSpc>
              <a:buClr>
                <a:srgbClr val="CCCC00"/>
              </a:buClr>
              <a:buSzPct val="90000"/>
            </a:pPr>
            <a:r>
              <a:rPr lang="de-DE" sz="2000" dirty="0">
                <a:latin typeface="Arial" panose="020B0604020202020204" pitchFamily="34" charset="0"/>
                <a:cs typeface="Arial" panose="020B0604020202020204" pitchFamily="34" charset="0"/>
                <a:hlinkClick r:id="rId4"/>
              </a:rPr>
              <a:t>https://www.leifiphysik.de/kern-teilchenphysik/teilchenphysik</a:t>
            </a:r>
            <a:endParaRPr lang="de-DE" sz="2000" dirty="0">
              <a:solidFill>
                <a:srgbClr val="002060"/>
              </a:solidFill>
              <a:latin typeface="Arial" panose="020B0604020202020204" pitchFamily="34" charset="0"/>
              <a:cs typeface="Arial" panose="020B0604020202020204" pitchFamily="34" charset="0"/>
            </a:endParaRPr>
          </a:p>
        </p:txBody>
      </p:sp>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9840" y="3308733"/>
            <a:ext cx="3109595" cy="2496531"/>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8143" y="1093961"/>
            <a:ext cx="3141293" cy="2093089"/>
          </a:xfrm>
          <a:prstGeom prst="rect">
            <a:avLst/>
          </a:prstGeom>
        </p:spPr>
      </p:pic>
    </p:spTree>
    <p:extLst>
      <p:ext uri="{BB962C8B-B14F-4D97-AF65-F5344CB8AC3E}">
        <p14:creationId xmlns:p14="http://schemas.microsoft.com/office/powerpoint/2010/main" val="2769945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Forum</a:t>
            </a:r>
          </a:p>
        </p:txBody>
      </p:sp>
      <p:sp>
        <p:nvSpPr>
          <p:cNvPr id="6" name="Textplatzhalter 5"/>
          <p:cNvSpPr>
            <a:spLocks noGrp="1"/>
          </p:cNvSpPr>
          <p:nvPr>
            <p:ph type="body" idx="1"/>
          </p:nvPr>
        </p:nvSpPr>
        <p:spPr>
          <a:xfrm>
            <a:off x="971600" y="1772816"/>
            <a:ext cx="5976664" cy="3956805"/>
          </a:xfrm>
        </p:spPr>
        <p:txBody>
          <a:bodyPr/>
          <a:lstStyle/>
          <a:p>
            <a:r>
              <a:rPr lang="de-DE" sz="2000" dirty="0"/>
              <a:t>Diskussion zu unseren Materialien</a:t>
            </a:r>
          </a:p>
          <a:p>
            <a:r>
              <a:rPr lang="de-DE" sz="2000" dirty="0"/>
              <a:t>Teilen und diskutieren eigener Unterrichtsideen</a:t>
            </a:r>
          </a:p>
          <a:p>
            <a:r>
              <a:rPr lang="de-DE" sz="2000" dirty="0"/>
              <a:t>Ideen und Anregungen zur Verbesserung </a:t>
            </a:r>
            <a:br>
              <a:rPr lang="de-DE" sz="2000" dirty="0"/>
            </a:br>
            <a:r>
              <a:rPr lang="de-DE" sz="2000" dirty="0"/>
              <a:t>der Arbeit von NTW</a:t>
            </a:r>
          </a:p>
          <a:p>
            <a:r>
              <a:rPr lang="de-DE" sz="2000" dirty="0"/>
              <a:t>Klärung von fachlichen Fragen</a:t>
            </a:r>
          </a:p>
          <a:p>
            <a:r>
              <a:rPr lang="de-DE" sz="2000" dirty="0"/>
              <a:t>Bitte </a:t>
            </a:r>
            <a:r>
              <a:rPr lang="de-DE" sz="2000" b="1"/>
              <a:t>selbständig registrieren</a:t>
            </a:r>
            <a:br>
              <a:rPr lang="de-DE" sz="1800" dirty="0"/>
            </a:br>
            <a:endParaRPr lang="de-DE" sz="1800" dirty="0"/>
          </a:p>
        </p:txBody>
      </p:sp>
      <p:sp>
        <p:nvSpPr>
          <p:cNvPr id="7" name="Datumsplatzhalter 6"/>
          <p:cNvSpPr>
            <a:spLocks noGrp="1"/>
          </p:cNvSpPr>
          <p:nvPr>
            <p:ph type="dt" sz="half" idx="10"/>
          </p:nvPr>
        </p:nvSpPr>
        <p:spPr/>
        <p:txBody>
          <a:bodyPr/>
          <a:lstStyle/>
          <a:p>
            <a:r>
              <a:rPr lang="de-DE"/>
              <a:t>05.10.2017</a:t>
            </a:r>
            <a:endParaRPr lang="de-DE" dirty="0"/>
          </a:p>
        </p:txBody>
      </p:sp>
      <p:sp>
        <p:nvSpPr>
          <p:cNvPr id="8" name="Fußzeilenplatzhalter 7"/>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9" name="Foliennummernplatzhalter 8"/>
          <p:cNvSpPr>
            <a:spLocks noGrp="1"/>
          </p:cNvSpPr>
          <p:nvPr>
            <p:ph type="sldNum" sz="quarter" idx="12"/>
          </p:nvPr>
        </p:nvSpPr>
        <p:spPr/>
        <p:txBody>
          <a:bodyPr/>
          <a:lstStyle/>
          <a:p>
            <a:fld id="{13EBA283-81CD-428D-9703-4AE41BDC50AA}" type="slidenum">
              <a:rPr lang="de-DE" smtClean="0"/>
              <a:pPr/>
              <a:t>11</a:t>
            </a:fld>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88163" y="3212976"/>
            <a:ext cx="2996974" cy="3007768"/>
          </a:xfrm>
          <a:prstGeom prst="rect">
            <a:avLst/>
          </a:prstGeom>
        </p:spPr>
      </p:pic>
      <p:sp>
        <p:nvSpPr>
          <p:cNvPr id="12" name="Rechteck 11"/>
          <p:cNvSpPr/>
          <p:nvPr/>
        </p:nvSpPr>
        <p:spPr>
          <a:xfrm>
            <a:off x="5255820" y="88241"/>
            <a:ext cx="3888180" cy="424732"/>
          </a:xfrm>
          <a:prstGeom prst="rect">
            <a:avLst/>
          </a:prstGeom>
        </p:spPr>
        <p:txBody>
          <a:bodyPr wrap="none">
            <a:spAutoFit/>
          </a:bodyPr>
          <a:lstStyle/>
          <a:p>
            <a:pPr lvl="0" algn="ctr">
              <a:lnSpc>
                <a:spcPct val="90000"/>
              </a:lnSpc>
              <a:spcBef>
                <a:spcPts val="1000"/>
              </a:spcBef>
              <a:buClr>
                <a:srgbClr val="CCCC00"/>
              </a:buClr>
              <a:buSzPct val="90000"/>
            </a:pPr>
            <a:r>
              <a:rPr lang="de-DE" sz="2400" dirty="0">
                <a:solidFill>
                  <a:srgbClr val="013476"/>
                </a:solidFill>
                <a:latin typeface="Arial Narrow" panose="020B0606020202030204" pitchFamily="34" charset="0"/>
                <a:hlinkClick r:id="rId3"/>
              </a:rPr>
              <a:t>http://www.teilchenwelt.de/forum/</a:t>
            </a:r>
            <a:endParaRPr lang="de-DE" sz="24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284924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hlinkClick r:id="rId3"/>
              </a:rPr>
              <a:t>www.teilchenwelt.de</a:t>
            </a:r>
            <a:endParaRPr lang="de-DE" dirty="0">
              <a:latin typeface="Arial" panose="020B0604020202020204" pitchFamily="34" charset="0"/>
              <a:cs typeface="Arial" panose="020B0604020202020204" pitchFamily="34" charset="0"/>
            </a:endParaRPr>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53092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Materialen des Netzwerk Teilchenwelt </a:t>
            </a:r>
            <a:br>
              <a:rPr lang="de-DE" dirty="0"/>
            </a:br>
            <a:r>
              <a:rPr lang="de-DE" dirty="0"/>
              <a:t>für den Unterricht</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a:t>
            </a:fld>
            <a:endParaRPr lang="de-DE" dirty="0"/>
          </a:p>
        </p:txBody>
      </p:sp>
      <p:sp>
        <p:nvSpPr>
          <p:cNvPr id="4" name="Datumsplatzhalter 3"/>
          <p:cNvSpPr>
            <a:spLocks noGrp="1"/>
          </p:cNvSpPr>
          <p:nvPr>
            <p:ph type="dt" sz="half" idx="10"/>
          </p:nvPr>
        </p:nvSpPr>
        <p:spPr/>
        <p:txBody>
          <a:bodyPr/>
          <a:lstStyle/>
          <a:p>
            <a:r>
              <a:rPr lang="de-DE"/>
              <a:t>05.10.2017</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6" name="Textplatzhalter 5"/>
          <p:cNvSpPr>
            <a:spLocks noGrp="1"/>
          </p:cNvSpPr>
          <p:nvPr>
            <p:ph type="body" idx="1"/>
          </p:nvPr>
        </p:nvSpPr>
        <p:spPr/>
        <p:txBody>
          <a:bodyPr/>
          <a:lstStyle/>
          <a:p>
            <a:r>
              <a:rPr lang="de-DE" sz="2800" dirty="0"/>
              <a:t>Teilchensteckbriefe</a:t>
            </a:r>
          </a:p>
          <a:p>
            <a:r>
              <a:rPr lang="de-DE" dirty="0"/>
              <a:t> </a:t>
            </a:r>
            <a:r>
              <a:rPr lang="de-DE" sz="2800" dirty="0"/>
              <a:t>Materialsammlung</a:t>
            </a:r>
            <a:endParaRPr lang="de-DE" dirty="0"/>
          </a:p>
          <a:p>
            <a:r>
              <a:rPr lang="de-DE" sz="2800" dirty="0"/>
              <a:t>Unterrichtsmaterial </a:t>
            </a:r>
            <a:br>
              <a:rPr lang="de-DE" sz="2800" dirty="0"/>
            </a:br>
            <a:r>
              <a:rPr lang="de-DE" sz="2800" dirty="0"/>
              <a:t> Teilchenphysik</a:t>
            </a:r>
          </a:p>
          <a:p>
            <a:pPr lvl="1"/>
            <a:r>
              <a:rPr lang="de-DE" sz="2400" dirty="0"/>
              <a:t>4 Bände</a:t>
            </a:r>
          </a:p>
          <a:p>
            <a:r>
              <a:rPr lang="de-DE" sz="2800" dirty="0"/>
              <a:t>LEIFI Physik Portal</a:t>
            </a:r>
          </a:p>
          <a:p>
            <a:r>
              <a:rPr lang="de-DE" sz="2800" dirty="0"/>
              <a:t>Forum</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6518" y="1694264"/>
            <a:ext cx="1815403" cy="1202410"/>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7388" y="3131403"/>
            <a:ext cx="881980" cy="1246570"/>
          </a:xfrm>
          <a:prstGeom prst="rect">
            <a:avLst/>
          </a:prstGeom>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2240" y="3235382"/>
            <a:ext cx="881980" cy="1246570"/>
          </a:xfrm>
          <a:prstGeom prst="rect">
            <a:avLst/>
          </a:prstGeom>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496" y="3163374"/>
            <a:ext cx="881980" cy="1246570"/>
          </a:xfrm>
          <a:prstGeom prst="rect">
            <a:avLst/>
          </a:prstGeom>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7183" y="3343943"/>
            <a:ext cx="881980" cy="1246570"/>
          </a:xfrm>
          <a:prstGeom prst="rect">
            <a:avLst/>
          </a:prstGeom>
        </p:spPr>
      </p:pic>
      <p:pic>
        <p:nvPicPr>
          <p:cNvPr id="13" name="Grafik 12"/>
          <p:cNvPicPr>
            <a:picLocks noChangeAspect="1"/>
          </p:cNvPicPr>
          <p:nvPr/>
        </p:nvPicPr>
        <p:blipFill>
          <a:blip r:embed="rId5"/>
          <a:stretch>
            <a:fillRect/>
          </a:stretch>
        </p:blipFill>
        <p:spPr>
          <a:xfrm>
            <a:off x="6812559" y="4748652"/>
            <a:ext cx="1603321" cy="1379179"/>
          </a:xfrm>
          <a:prstGeom prst="rect">
            <a:avLst/>
          </a:prstGeom>
        </p:spPr>
      </p:pic>
    </p:spTree>
    <p:extLst>
      <p:ext uri="{BB962C8B-B14F-4D97-AF65-F5344CB8AC3E}">
        <p14:creationId xmlns:p14="http://schemas.microsoft.com/office/powerpoint/2010/main" val="595656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Teilchensteckbriefe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a:t>
            </a:fld>
            <a:endParaRPr lang="de-DE" dirty="0"/>
          </a:p>
        </p:txBody>
      </p:sp>
      <p:sp>
        <p:nvSpPr>
          <p:cNvPr id="4" name="Datumsplatzhalter 3"/>
          <p:cNvSpPr>
            <a:spLocks noGrp="1"/>
          </p:cNvSpPr>
          <p:nvPr>
            <p:ph type="dt" sz="half" idx="10"/>
          </p:nvPr>
        </p:nvSpPr>
        <p:spPr/>
        <p:txBody>
          <a:bodyPr/>
          <a:lstStyle/>
          <a:p>
            <a:r>
              <a:rPr lang="de-DE"/>
              <a:t>05.10.2017</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6" name="Textplatzhalter 5"/>
          <p:cNvSpPr>
            <a:spLocks noGrp="1"/>
          </p:cNvSpPr>
          <p:nvPr>
            <p:ph type="body" idx="1"/>
          </p:nvPr>
        </p:nvSpPr>
        <p:spPr/>
        <p:txBody>
          <a:bodyPr/>
          <a:lstStyle/>
          <a:p>
            <a:r>
              <a:rPr lang="de-DE" dirty="0"/>
              <a:t>Satz Teilchensteckbriefe bestehend </a:t>
            </a:r>
            <a:br>
              <a:rPr lang="de-DE" dirty="0"/>
            </a:br>
            <a:r>
              <a:rPr lang="de-DE" dirty="0"/>
              <a:t>aus 61 Karten: je 24 Materie- und Anti-Materieteilchen, 12 Botenteilchen </a:t>
            </a:r>
            <a:br>
              <a:rPr lang="de-DE" dirty="0"/>
            </a:br>
            <a:r>
              <a:rPr lang="de-DE" dirty="0"/>
              <a:t>sowie dem Higgs-Teilchen</a:t>
            </a:r>
          </a:p>
          <a:p>
            <a:r>
              <a:rPr lang="de-DE" dirty="0"/>
              <a:t>Steckbriefe im handlichen Spielkartenformat</a:t>
            </a:r>
          </a:p>
          <a:p>
            <a:r>
              <a:rPr lang="de-DE" dirty="0"/>
              <a:t>Erhältlich als</a:t>
            </a:r>
          </a:p>
          <a:p>
            <a:pPr lvl="1"/>
            <a:r>
              <a:rPr lang="de-DE" sz="2400" dirty="0"/>
              <a:t>als Druckvorlage (Deutsch und Englisch)</a:t>
            </a:r>
          </a:p>
          <a:p>
            <a:pPr lvl="1"/>
            <a:r>
              <a:rPr lang="de-DE" sz="2400" dirty="0"/>
              <a:t>Bestellbar bei Netzwerk Teilchenwelt</a:t>
            </a:r>
          </a:p>
          <a:p>
            <a:r>
              <a:rPr lang="de-DE" dirty="0"/>
              <a:t>Handreichung mit Ergänzungen und Vorschlägen</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1988840"/>
            <a:ext cx="2304256" cy="1526195"/>
          </a:xfrm>
          <a:prstGeom prst="rect">
            <a:avLst/>
          </a:prstGeom>
        </p:spPr>
      </p:pic>
      <p:sp>
        <p:nvSpPr>
          <p:cNvPr id="10" name="Rechteck 9"/>
          <p:cNvSpPr/>
          <p:nvPr/>
        </p:nvSpPr>
        <p:spPr>
          <a:xfrm>
            <a:off x="4427984" y="33714"/>
            <a:ext cx="4464496" cy="707886"/>
          </a:xfrm>
          <a:prstGeom prst="rect">
            <a:avLst/>
          </a:prstGeom>
        </p:spPr>
        <p:txBody>
          <a:bodyPr wrap="square">
            <a:spAutoFit/>
          </a:bodyPr>
          <a:lstStyle/>
          <a:p>
            <a:r>
              <a:rPr lang="de-DE" sz="2000" u="sng" dirty="0">
                <a:solidFill>
                  <a:schemeClr val="tx1">
                    <a:lumMod val="50000"/>
                    <a:lumOff val="50000"/>
                  </a:schemeClr>
                </a:solidFill>
                <a:latin typeface="Arial Narrow" panose="020B0606020202030204" pitchFamily="34" charset="0"/>
                <a:hlinkClick r:id="rId3"/>
              </a:rPr>
              <a:t>http://www.teilchenwelt.de/material/materialien-fuer-lehrkraefte/teilchensteckbriefe/</a:t>
            </a:r>
            <a:endParaRPr lang="de-DE" sz="2000" u="sng" dirty="0">
              <a:solidFill>
                <a:schemeClr val="tx1">
                  <a:lumMod val="50000"/>
                  <a:lumOff val="50000"/>
                </a:schemeClr>
              </a:solidFill>
              <a:latin typeface="Arial Narrow" panose="020B0606020202030204" pitchFamily="34" charset="0"/>
            </a:endParaRPr>
          </a:p>
        </p:txBody>
      </p:sp>
    </p:spTree>
    <p:extLst>
      <p:ext uri="{BB962C8B-B14F-4D97-AF65-F5344CB8AC3E}">
        <p14:creationId xmlns:p14="http://schemas.microsoft.com/office/powerpoint/2010/main" val="1908419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
          <p:cNvSpPr>
            <a:spLocks noGrp="1"/>
          </p:cNvSpPr>
          <p:nvPr>
            <p:ph type="title"/>
          </p:nvPr>
        </p:nvSpPr>
        <p:spPr>
          <a:xfrm>
            <a:off x="971600" y="529042"/>
            <a:ext cx="7526660" cy="1325563"/>
          </a:xfrm>
        </p:spPr>
        <p:txBody>
          <a:bodyPr/>
          <a:lstStyle/>
          <a:p>
            <a:r>
              <a:rPr lang="de-DE" dirty="0"/>
              <a:t>Materialsammlung </a:t>
            </a:r>
            <a:br>
              <a:rPr lang="de-DE" dirty="0"/>
            </a:br>
            <a:r>
              <a:rPr lang="de-DE" dirty="0"/>
              <a:t>Kontextmaterialien</a:t>
            </a:r>
          </a:p>
        </p:txBody>
      </p:sp>
      <p:sp>
        <p:nvSpPr>
          <p:cNvPr id="12" name="Textplatzhalter 2"/>
          <p:cNvSpPr>
            <a:spLocks noGrp="1"/>
          </p:cNvSpPr>
          <p:nvPr>
            <p:ph type="body" idx="1"/>
          </p:nvPr>
        </p:nvSpPr>
        <p:spPr>
          <a:ln>
            <a:noFill/>
          </a:ln>
        </p:spPr>
        <p:txBody>
          <a:bodyPr/>
          <a:lstStyle/>
          <a:p>
            <a:pPr marL="269875" indent="-269875"/>
            <a:r>
              <a:rPr lang="de-DE" dirty="0"/>
              <a:t>Hintergrundinformationen und </a:t>
            </a:r>
            <a:br>
              <a:rPr lang="de-DE" dirty="0"/>
            </a:br>
            <a:r>
              <a:rPr lang="de-DE" dirty="0"/>
              <a:t>Arbeitsblätter zu</a:t>
            </a:r>
          </a:p>
          <a:p>
            <a:pPr lvl="1">
              <a:buSzPct val="100000"/>
            </a:pPr>
            <a:r>
              <a:rPr lang="de-DE" sz="2400" dirty="0"/>
              <a:t>Teilchenphysik – </a:t>
            </a:r>
            <a:br>
              <a:rPr lang="de-DE" sz="2400" dirty="0"/>
            </a:br>
            <a:r>
              <a:rPr lang="de-DE" sz="2400" dirty="0"/>
              <a:t>Forschung und Anwendungen</a:t>
            </a:r>
          </a:p>
          <a:p>
            <a:pPr lvl="1">
              <a:buSzPct val="100000"/>
            </a:pPr>
            <a:r>
              <a:rPr lang="de-DE" sz="2400" dirty="0"/>
              <a:t>ATLAS - Detektor</a:t>
            </a:r>
          </a:p>
          <a:p>
            <a:pPr lvl="1">
              <a:buSzPct val="100000"/>
            </a:pPr>
            <a:r>
              <a:rPr lang="de-DE" sz="2400" dirty="0"/>
              <a:t>Handreichung zu Teilchensteckbriefen</a:t>
            </a:r>
          </a:p>
          <a:p>
            <a:r>
              <a:rPr lang="de-DE" dirty="0"/>
              <a:t>Erhältlich als</a:t>
            </a:r>
          </a:p>
          <a:p>
            <a:pPr lvl="1">
              <a:buSzPct val="100000"/>
            </a:pPr>
            <a:r>
              <a:rPr lang="de-DE" sz="2400" dirty="0"/>
              <a:t>Gedruckte Version</a:t>
            </a:r>
            <a:br>
              <a:rPr lang="de-DE" sz="2400" dirty="0"/>
            </a:br>
            <a:r>
              <a:rPr lang="de-DE" sz="2400" dirty="0"/>
              <a:t>Bestellbar bei Netzwerk Teilchenwelt </a:t>
            </a:r>
          </a:p>
          <a:p>
            <a:pPr lvl="1">
              <a:buSzPct val="100000"/>
            </a:pPr>
            <a:r>
              <a:rPr lang="de-DE" sz="2400" dirty="0"/>
              <a:t>Download als PDF </a:t>
            </a:r>
            <a:br>
              <a:rPr lang="de-DE" sz="2400" dirty="0">
                <a:solidFill>
                  <a:srgbClr val="002060"/>
                </a:solidFill>
              </a:rPr>
            </a:br>
            <a:r>
              <a:rPr lang="de-DE" sz="2400" kern="0" dirty="0">
                <a:solidFill>
                  <a:srgbClr val="002060"/>
                </a:solidFill>
                <a:hlinkClick r:id="rId3"/>
              </a:rPr>
              <a:t>www.teilchenwelt.de/material</a:t>
            </a:r>
            <a:endParaRPr lang="de-DE" sz="2400" kern="0" dirty="0">
              <a:solidFill>
                <a:srgbClr val="002060"/>
              </a:solidFill>
            </a:endParaRPr>
          </a:p>
        </p:txBody>
      </p:sp>
      <p:pic>
        <p:nvPicPr>
          <p:cNvPr id="13"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948264" y="1701602"/>
            <a:ext cx="1838453" cy="2609947"/>
          </a:xfrm>
          <a:prstGeom prst="rect">
            <a:avLst/>
          </a:prstGeom>
          <a:noFill/>
          <a:ln>
            <a:solidFill>
              <a:srgbClr val="013476"/>
            </a:solidFill>
          </a:ln>
        </p:spPr>
      </p:pic>
      <p:pic>
        <p:nvPicPr>
          <p:cNvPr id="1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4436284"/>
            <a:ext cx="1838453" cy="1524219"/>
          </a:xfrm>
          <a:prstGeom prst="rect">
            <a:avLst/>
          </a:prstGeom>
          <a:noFill/>
          <a:ln w="9525">
            <a:solidFill>
              <a:srgbClr val="002060"/>
            </a:solidFill>
            <a:miter lim="800000"/>
            <a:headEnd/>
            <a:tailEnd/>
          </a:ln>
        </p:spPr>
      </p:pic>
      <p:sp>
        <p:nvSpPr>
          <p:cNvPr id="2" name="Datumsplatzhalter 1"/>
          <p:cNvSpPr>
            <a:spLocks noGrp="1"/>
          </p:cNvSpPr>
          <p:nvPr>
            <p:ph type="dt" sz="half" idx="10"/>
          </p:nvPr>
        </p:nvSpPr>
        <p:spPr/>
        <p:txBody>
          <a:bodyPr/>
          <a:lstStyle/>
          <a:p>
            <a:r>
              <a:rPr lang="de-DE"/>
              <a:t>05.10.2017</a:t>
            </a:r>
            <a:endParaRPr lang="de-DE" dirty="0"/>
          </a:p>
        </p:txBody>
      </p:sp>
      <p:sp>
        <p:nvSpPr>
          <p:cNvPr id="6" name="Fußzeilenplatzhalter 5"/>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4</a:t>
            </a:fld>
            <a:endParaRPr lang="de-DE" dirty="0"/>
          </a:p>
        </p:txBody>
      </p:sp>
      <p:sp>
        <p:nvSpPr>
          <p:cNvPr id="16" name="Rechteck 15"/>
          <p:cNvSpPr/>
          <p:nvPr/>
        </p:nvSpPr>
        <p:spPr>
          <a:xfrm>
            <a:off x="5580112" y="89478"/>
            <a:ext cx="3449983" cy="461665"/>
          </a:xfrm>
          <a:prstGeom prst="rect">
            <a:avLst/>
          </a:prstGeom>
        </p:spPr>
        <p:txBody>
          <a:bodyPr wrap="none">
            <a:spAutoFit/>
          </a:bodyPr>
          <a:lstStyle/>
          <a:p>
            <a:r>
              <a:rPr lang="de-DE" sz="2400" kern="0" dirty="0">
                <a:solidFill>
                  <a:srgbClr val="002060"/>
                </a:solidFill>
                <a:latin typeface="Arial Narrow" panose="020B0606020202030204" pitchFamily="34" charset="0"/>
                <a:hlinkClick r:id="rId3"/>
              </a:rPr>
              <a:t>www.teilchenwelt.de/material</a:t>
            </a:r>
            <a:endParaRPr lang="de-DE" dirty="0"/>
          </a:p>
        </p:txBody>
      </p:sp>
    </p:spTree>
    <p:extLst>
      <p:ext uri="{BB962C8B-B14F-4D97-AF65-F5344CB8AC3E}">
        <p14:creationId xmlns:p14="http://schemas.microsoft.com/office/powerpoint/2010/main" val="25732001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Tree>
    <p:extLst>
      <p:ext uri="{BB962C8B-B14F-4D97-AF65-F5344CB8AC3E}">
        <p14:creationId xmlns:p14="http://schemas.microsoft.com/office/powerpoint/2010/main" val="3316666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526660" cy="1325563"/>
          </a:xfrm>
        </p:spPr>
        <p:txBody>
          <a:bodyPr/>
          <a:lstStyle/>
          <a:p>
            <a:r>
              <a:rPr lang="de-DE" dirty="0"/>
              <a:t>Unterrichtsmaterial Teilchenphysik</a:t>
            </a:r>
            <a:br>
              <a:rPr lang="de-DE" sz="3200" dirty="0"/>
            </a:br>
            <a:endParaRPr lang="de-DE" sz="1600" dirty="0"/>
          </a:p>
        </p:txBody>
      </p:sp>
      <p:sp>
        <p:nvSpPr>
          <p:cNvPr id="11" name="Text Placeholder 10"/>
          <p:cNvSpPr>
            <a:spLocks noGrp="1"/>
          </p:cNvSpPr>
          <p:nvPr>
            <p:ph type="body" idx="1"/>
          </p:nvPr>
        </p:nvSpPr>
        <p:spPr>
          <a:xfrm>
            <a:off x="971600" y="1700808"/>
            <a:ext cx="7992888" cy="4536504"/>
          </a:xfrm>
        </p:spPr>
        <p:txBody>
          <a:bodyPr/>
          <a:lstStyle/>
          <a:p>
            <a:pPr>
              <a:lnSpc>
                <a:spcPct val="100000"/>
              </a:lnSpc>
              <a:spcBef>
                <a:spcPts val="600"/>
              </a:spcBef>
            </a:pPr>
            <a:r>
              <a:rPr lang="de-DE" dirty="0">
                <a:solidFill>
                  <a:srgbClr val="013476"/>
                </a:solidFill>
              </a:rPr>
              <a:t>Kooperation mit der Joachim Herz Stiftung</a:t>
            </a:r>
          </a:p>
          <a:p>
            <a:pPr>
              <a:lnSpc>
                <a:spcPct val="100000"/>
              </a:lnSpc>
              <a:spcBef>
                <a:spcPts val="600"/>
              </a:spcBef>
            </a:pPr>
            <a:r>
              <a:rPr lang="de-DE" dirty="0">
                <a:solidFill>
                  <a:srgbClr val="013476"/>
                </a:solidFill>
              </a:rPr>
              <a:t>Laufzeit: 2013 – 2016</a:t>
            </a:r>
          </a:p>
          <a:p>
            <a:pPr>
              <a:lnSpc>
                <a:spcPct val="100000"/>
              </a:lnSpc>
              <a:spcBef>
                <a:spcPts val="600"/>
              </a:spcBef>
            </a:pPr>
            <a:r>
              <a:rPr lang="de-DE" dirty="0">
                <a:solidFill>
                  <a:srgbClr val="013476"/>
                </a:solidFill>
              </a:rPr>
              <a:t>enge Kooperation mit Lehrkräften (NTW-Alumni</a:t>
            </a:r>
            <a:endParaRPr lang="de-DE" sz="2000" dirty="0">
              <a:solidFill>
                <a:srgbClr val="013476"/>
              </a:solidFill>
            </a:endParaRPr>
          </a:p>
          <a:p>
            <a:pPr>
              <a:lnSpc>
                <a:spcPct val="100000"/>
              </a:lnSpc>
              <a:spcBef>
                <a:spcPts val="600"/>
              </a:spcBef>
            </a:pPr>
            <a:r>
              <a:rPr lang="de-DE" dirty="0">
                <a:solidFill>
                  <a:srgbClr val="013476"/>
                </a:solidFill>
              </a:rPr>
              <a:t>modulare Sammlung von Handreichungen für Lehrkräfte (4 Bände)</a:t>
            </a:r>
          </a:p>
          <a:p>
            <a:pPr>
              <a:lnSpc>
                <a:spcPct val="100000"/>
              </a:lnSpc>
              <a:spcBef>
                <a:spcPts val="600"/>
              </a:spcBef>
            </a:pPr>
            <a:r>
              <a:rPr lang="de-DE" dirty="0">
                <a:solidFill>
                  <a:srgbClr val="013476"/>
                </a:solidFill>
              </a:rPr>
              <a:t>Kostenfrei erhältlich</a:t>
            </a:r>
          </a:p>
          <a:p>
            <a:pPr lvl="1">
              <a:lnSpc>
                <a:spcPct val="100000"/>
              </a:lnSpc>
              <a:spcBef>
                <a:spcPts val="600"/>
              </a:spcBef>
            </a:pPr>
            <a:r>
              <a:rPr lang="de-DE" sz="1800" dirty="0">
                <a:solidFill>
                  <a:srgbClr val="013476"/>
                </a:solidFill>
              </a:rPr>
              <a:t>Online </a:t>
            </a:r>
            <a:r>
              <a:rPr lang="de-DE" sz="1800" dirty="0">
                <a:hlinkClick r:id="rId3"/>
              </a:rPr>
              <a:t>www.teilchenwelt.de/tp</a:t>
            </a:r>
            <a:endParaRPr lang="de-DE" sz="1800" dirty="0">
              <a:solidFill>
                <a:srgbClr val="013476"/>
              </a:solidFill>
            </a:endParaRPr>
          </a:p>
          <a:p>
            <a:pPr lvl="1">
              <a:lnSpc>
                <a:spcPct val="100000"/>
              </a:lnSpc>
              <a:spcBef>
                <a:spcPts val="600"/>
              </a:spcBef>
            </a:pPr>
            <a:r>
              <a:rPr lang="de-DE" sz="1800" dirty="0">
                <a:solidFill>
                  <a:srgbClr val="013476"/>
                </a:solidFill>
              </a:rPr>
              <a:t>Druckexemplar </a:t>
            </a:r>
            <a:r>
              <a:rPr lang="de-DE" sz="1800" dirty="0"/>
              <a:t>Bestellbar bei Netzwerk Teilchenwelt</a:t>
            </a:r>
            <a:r>
              <a:rPr lang="de-DE" sz="1800" dirty="0">
                <a:solidFill>
                  <a:srgbClr val="013476"/>
                </a:solidFill>
              </a:rPr>
              <a:t> </a:t>
            </a:r>
          </a:p>
          <a:p>
            <a:pPr>
              <a:lnSpc>
                <a:spcPct val="100000"/>
              </a:lnSpc>
              <a:spcBef>
                <a:spcPts val="600"/>
              </a:spcBef>
            </a:pPr>
            <a:r>
              <a:rPr lang="de-DE" dirty="0">
                <a:solidFill>
                  <a:srgbClr val="013476"/>
                </a:solidFill>
              </a:rPr>
              <a:t>3 Bände bereits erschienen</a:t>
            </a:r>
          </a:p>
          <a:p>
            <a:pPr>
              <a:lnSpc>
                <a:spcPct val="100000"/>
              </a:lnSpc>
              <a:spcBef>
                <a:spcPts val="600"/>
              </a:spcBef>
            </a:pPr>
            <a:r>
              <a:rPr lang="de-DE" dirty="0">
                <a:solidFill>
                  <a:srgbClr val="013476"/>
                </a:solidFill>
              </a:rPr>
              <a:t>Der letzte folgt in wenigen Wochen</a:t>
            </a:r>
          </a:p>
        </p:txBody>
      </p:sp>
      <p:sp>
        <p:nvSpPr>
          <p:cNvPr id="4" name="Datumsplatzhalter 3"/>
          <p:cNvSpPr>
            <a:spLocks noGrp="1"/>
          </p:cNvSpPr>
          <p:nvPr>
            <p:ph type="dt" sz="half" idx="10"/>
          </p:nvPr>
        </p:nvSpPr>
        <p:spPr/>
        <p:txBody>
          <a:bodyPr/>
          <a:lstStyle/>
          <a:p>
            <a:r>
              <a:rPr lang="de-DE"/>
              <a:t>05.10.2017</a:t>
            </a:r>
            <a:endParaRPr lang="de-DE" dirty="0"/>
          </a:p>
        </p:txBody>
      </p:sp>
      <p:sp>
        <p:nvSpPr>
          <p:cNvPr id="6" name="Fußzeilenplatzhalter 5"/>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6</a:t>
            </a:fld>
            <a:endParaRPr lang="de-DE" dirty="0"/>
          </a:p>
        </p:txBody>
      </p:sp>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40352" y="5593771"/>
            <a:ext cx="1130763" cy="619505"/>
          </a:xfrm>
          <a:prstGeom prst="rect">
            <a:avLst/>
          </a:prstGeom>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54082" y="3746063"/>
            <a:ext cx="722497" cy="1021161"/>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94317" y="3920052"/>
            <a:ext cx="722497" cy="1021161"/>
          </a:xfrm>
          <a:prstGeom prst="rect">
            <a:avLst/>
          </a:prstGeom>
        </p:spPr>
      </p:pic>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76579" y="4043066"/>
            <a:ext cx="722497" cy="1021161"/>
          </a:xfrm>
          <a:prstGeom prst="rect">
            <a:avLst/>
          </a:prstGeom>
        </p:spPr>
      </p:pic>
      <p:pic>
        <p:nvPicPr>
          <p:cNvPr id="16" name="Grafi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16814" y="3746063"/>
            <a:ext cx="722497" cy="1021161"/>
          </a:xfrm>
          <a:prstGeom prst="rect">
            <a:avLst/>
          </a:prstGeom>
        </p:spPr>
      </p:pic>
      <p:sp>
        <p:nvSpPr>
          <p:cNvPr id="9" name="Rechteck 8"/>
          <p:cNvSpPr/>
          <p:nvPr/>
        </p:nvSpPr>
        <p:spPr>
          <a:xfrm>
            <a:off x="6019733" y="40138"/>
            <a:ext cx="4572000" cy="400110"/>
          </a:xfrm>
          <a:prstGeom prst="rect">
            <a:avLst/>
          </a:prstGeom>
        </p:spPr>
        <p:txBody>
          <a:bodyPr>
            <a:spAutoFit/>
          </a:bodyPr>
          <a:lstStyle/>
          <a:p>
            <a:pPr marL="355600" lvl="1">
              <a:spcBef>
                <a:spcPts val="600"/>
              </a:spcBef>
              <a:buClr>
                <a:srgbClr val="013476"/>
              </a:buClr>
              <a:buSzPct val="120000"/>
            </a:pPr>
            <a:r>
              <a:rPr lang="de-DE" sz="2000" dirty="0">
                <a:solidFill>
                  <a:srgbClr val="013476"/>
                </a:solidFill>
                <a:latin typeface="Arial Narrow" panose="020B0606020202030204" pitchFamily="34" charset="0"/>
                <a:hlinkClick r:id="rId3"/>
              </a:rPr>
              <a:t>www.teilchenwelt.de/tp </a:t>
            </a:r>
            <a:endParaRPr lang="de-DE" sz="20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209646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920880" cy="1325563"/>
          </a:xfrm>
        </p:spPr>
        <p:txBody>
          <a:bodyPr/>
          <a:lstStyle/>
          <a:p>
            <a:r>
              <a:rPr lang="de-DE" sz="3200" dirty="0">
                <a:solidFill>
                  <a:srgbClr val="013476"/>
                </a:solidFill>
              </a:rPr>
              <a:t>Band 1: </a:t>
            </a:r>
            <a:r>
              <a:rPr lang="de-DE" dirty="0"/>
              <a:t>Ladungen, Wechselwirkungen </a:t>
            </a:r>
            <a:r>
              <a:rPr lang="de-DE" sz="3200" dirty="0">
                <a:solidFill>
                  <a:srgbClr val="013476"/>
                </a:solidFill>
              </a:rPr>
              <a:t>und Teilchen</a:t>
            </a:r>
            <a:br>
              <a:rPr lang="de-DE" sz="3200" dirty="0">
                <a:solidFill>
                  <a:srgbClr val="013476"/>
                </a:solidFill>
              </a:rPr>
            </a:br>
            <a:endParaRPr lang="de-DE" sz="1600" dirty="0"/>
          </a:p>
        </p:txBody>
      </p:sp>
      <p:sp>
        <p:nvSpPr>
          <p:cNvPr id="11" name="Text Placeholder 10"/>
          <p:cNvSpPr>
            <a:spLocks noGrp="1"/>
          </p:cNvSpPr>
          <p:nvPr>
            <p:ph type="body" idx="1"/>
          </p:nvPr>
        </p:nvSpPr>
        <p:spPr>
          <a:xfrm>
            <a:off x="971600" y="1700808"/>
            <a:ext cx="7920880" cy="4536504"/>
          </a:xfrm>
        </p:spPr>
        <p:txBody>
          <a:bodyPr/>
          <a:lstStyle/>
          <a:p>
            <a:pPr>
              <a:lnSpc>
                <a:spcPct val="100000"/>
              </a:lnSpc>
              <a:spcBef>
                <a:spcPts val="600"/>
              </a:spcBef>
            </a:pPr>
            <a:r>
              <a:rPr lang="de-DE" dirty="0">
                <a:solidFill>
                  <a:srgbClr val="013476"/>
                </a:solidFill>
              </a:rPr>
              <a:t>Ca. 100 Seiten Hintergrundinformationen für Lehrkräfte</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und fachliche Hinweise</a:t>
            </a:r>
          </a:p>
          <a:p>
            <a:pPr>
              <a:lnSpc>
                <a:spcPct val="100000"/>
              </a:lnSpc>
              <a:spcBef>
                <a:spcPts val="600"/>
              </a:spcBef>
            </a:pPr>
            <a:r>
              <a:rPr lang="de-DE" dirty="0">
                <a:solidFill>
                  <a:srgbClr val="013476"/>
                </a:solidFill>
              </a:rPr>
              <a:t>Aufgabenblätter online</a:t>
            </a:r>
          </a:p>
          <a:p>
            <a:pPr lvl="1">
              <a:lnSpc>
                <a:spcPct val="100000"/>
              </a:lnSpc>
              <a:spcBef>
                <a:spcPts val="600"/>
              </a:spcBef>
            </a:pPr>
            <a:endParaRPr lang="de-DE" sz="2200" dirty="0">
              <a:solidFill>
                <a:srgbClr val="013476"/>
              </a:solidFill>
            </a:endParaRPr>
          </a:p>
          <a:p>
            <a:pPr marL="355600" lvl="1" indent="0">
              <a:lnSpc>
                <a:spcPct val="100000"/>
              </a:lnSpc>
              <a:spcBef>
                <a:spcPts val="600"/>
              </a:spcBef>
              <a:buNone/>
            </a:pPr>
            <a:endParaRPr lang="de-DE" sz="2200" dirty="0">
              <a:solidFill>
                <a:srgbClr val="013476"/>
              </a:solidFill>
            </a:endParaRPr>
          </a:p>
          <a:p>
            <a:pPr>
              <a:lnSpc>
                <a:spcPct val="100000"/>
              </a:lnSpc>
              <a:spcBef>
                <a:spcPts val="600"/>
              </a:spcBef>
            </a:pPr>
            <a:r>
              <a:rPr lang="de-DE" dirty="0">
                <a:solidFill>
                  <a:srgbClr val="013476"/>
                </a:solidFill>
              </a:rPr>
              <a:t>Forschungsziele</a:t>
            </a:r>
          </a:p>
          <a:p>
            <a:pPr>
              <a:lnSpc>
                <a:spcPct val="100000"/>
              </a:lnSpc>
              <a:spcBef>
                <a:spcPts val="600"/>
              </a:spcBef>
            </a:pPr>
            <a:r>
              <a:rPr lang="de-DE" dirty="0">
                <a:solidFill>
                  <a:srgbClr val="013476"/>
                </a:solidFill>
              </a:rPr>
              <a:t>Beschleuniger</a:t>
            </a:r>
          </a:p>
          <a:p>
            <a:pPr>
              <a:lnSpc>
                <a:spcPct val="100000"/>
              </a:lnSpc>
              <a:spcBef>
                <a:spcPts val="600"/>
              </a:spcBef>
            </a:pPr>
            <a:r>
              <a:rPr lang="de-DE" dirty="0">
                <a:solidFill>
                  <a:srgbClr val="013476"/>
                </a:solidFill>
              </a:rPr>
              <a:t>Detektoren</a:t>
            </a:r>
          </a:p>
          <a:p>
            <a:pPr>
              <a:lnSpc>
                <a:spcPct val="100000"/>
              </a:lnSpc>
              <a:spcBef>
                <a:spcPts val="600"/>
              </a:spcBef>
            </a:pPr>
            <a:r>
              <a:rPr lang="de-DE" dirty="0">
                <a:solidFill>
                  <a:srgbClr val="013476"/>
                </a:solidFill>
              </a:rPr>
              <a:t>Zahlreiche Aufgaben</a:t>
            </a:r>
          </a:p>
          <a:p>
            <a:pPr lvl="1">
              <a:lnSpc>
                <a:spcPct val="100000"/>
              </a:lnSpc>
              <a:spcBef>
                <a:spcPts val="600"/>
              </a:spcBef>
            </a:pPr>
            <a:endParaRPr lang="de-DE" sz="2200" dirty="0">
              <a:solidFill>
                <a:srgbClr val="013476"/>
              </a:solidFill>
            </a:endParaRPr>
          </a:p>
        </p:txBody>
      </p:sp>
      <p:sp>
        <p:nvSpPr>
          <p:cNvPr id="6" name="Title 9"/>
          <p:cNvSpPr txBox="1">
            <a:spLocks/>
          </p:cNvSpPr>
          <p:nvPr/>
        </p:nvSpPr>
        <p:spPr>
          <a:xfrm>
            <a:off x="971600" y="3524528"/>
            <a:ext cx="752666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r>
              <a:rPr lang="de-DE" dirty="0">
                <a:solidFill>
                  <a:srgbClr val="013476"/>
                </a:solidFill>
                <a:latin typeface="Arial" panose="020B0604020202020204" pitchFamily="34" charset="0"/>
                <a:cs typeface="Arial" panose="020B0604020202020204" pitchFamily="34" charset="0"/>
              </a:rPr>
              <a:t>Band 2: Forschungsmethoden (in Arbeit)</a:t>
            </a:r>
            <a:br>
              <a:rPr lang="de-DE" dirty="0">
                <a:latin typeface="Arial" panose="020B0604020202020204" pitchFamily="34" charset="0"/>
                <a:cs typeface="Arial" panose="020B0604020202020204" pitchFamily="34" charset="0"/>
              </a:rPr>
            </a:br>
            <a:endParaRPr lang="de-DE" sz="1600" dirty="0">
              <a:latin typeface="Arial" panose="020B0604020202020204" pitchFamily="34" charset="0"/>
              <a:cs typeface="Arial" panose="020B0604020202020204" pitchFamily="34" charset="0"/>
            </a:endParaRPr>
          </a:p>
        </p:txBody>
      </p:sp>
      <p:sp>
        <p:nvSpPr>
          <p:cNvPr id="4" name="Datumsplatzhalter 3"/>
          <p:cNvSpPr>
            <a:spLocks noGrp="1"/>
          </p:cNvSpPr>
          <p:nvPr>
            <p:ph type="dt" sz="half" idx="10"/>
          </p:nvPr>
        </p:nvSpPr>
        <p:spPr/>
        <p:txBody>
          <a:bodyPr/>
          <a:lstStyle/>
          <a:p>
            <a:r>
              <a:rPr lang="de-DE"/>
              <a:t>05.10.2017</a:t>
            </a:r>
            <a:endParaRPr lang="de-DE" dirty="0"/>
          </a:p>
        </p:txBody>
      </p:sp>
      <p:sp>
        <p:nvSpPr>
          <p:cNvPr id="7" name="Fußzeilenplatzhalter 6"/>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7</a:t>
            </a:fld>
            <a:endParaRPr lang="de-DE" dirty="0"/>
          </a:p>
        </p:txBody>
      </p:sp>
    </p:spTree>
    <p:extLst>
      <p:ext uri="{BB962C8B-B14F-4D97-AF65-F5344CB8AC3E}">
        <p14:creationId xmlns:p14="http://schemas.microsoft.com/office/powerpoint/2010/main" val="385145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526660" cy="1325563"/>
          </a:xfrm>
        </p:spPr>
        <p:txBody>
          <a:bodyPr/>
          <a:lstStyle/>
          <a:p>
            <a:r>
              <a:rPr lang="de-DE" sz="3200" dirty="0">
                <a:solidFill>
                  <a:srgbClr val="013476"/>
                </a:solidFill>
              </a:rPr>
              <a:t>Band 3: Kosmische Strahlung</a:t>
            </a:r>
            <a:br>
              <a:rPr lang="de-DE" sz="3200" dirty="0"/>
            </a:br>
            <a:endParaRPr lang="de-DE" sz="1600" dirty="0"/>
          </a:p>
        </p:txBody>
      </p:sp>
      <p:sp>
        <p:nvSpPr>
          <p:cNvPr id="11" name="Text Placeholder 10"/>
          <p:cNvSpPr>
            <a:spLocks noGrp="1"/>
          </p:cNvSpPr>
          <p:nvPr>
            <p:ph type="body" idx="1"/>
          </p:nvPr>
        </p:nvSpPr>
        <p:spPr>
          <a:xfrm>
            <a:off x="971600" y="1700808"/>
            <a:ext cx="5184576" cy="4536504"/>
          </a:xfrm>
        </p:spPr>
        <p:txBody>
          <a:bodyPr/>
          <a:lstStyle/>
          <a:p>
            <a:pPr>
              <a:lnSpc>
                <a:spcPct val="100000"/>
              </a:lnSpc>
              <a:spcBef>
                <a:spcPts val="600"/>
              </a:spcBef>
            </a:pPr>
            <a:r>
              <a:rPr lang="de-DE" sz="2600" dirty="0">
                <a:solidFill>
                  <a:srgbClr val="013476"/>
                </a:solidFill>
              </a:rPr>
              <a:t>32 Seiten</a:t>
            </a:r>
          </a:p>
          <a:p>
            <a:pPr>
              <a:lnSpc>
                <a:spcPct val="100000"/>
              </a:lnSpc>
              <a:spcBef>
                <a:spcPts val="600"/>
              </a:spcBef>
            </a:pPr>
            <a:r>
              <a:rPr lang="de-DE" sz="2600" dirty="0">
                <a:solidFill>
                  <a:srgbClr val="013476"/>
                </a:solidFill>
              </a:rPr>
              <a:t>Fokus: Untersuchung von Myonen</a:t>
            </a:r>
          </a:p>
          <a:p>
            <a:pPr>
              <a:lnSpc>
                <a:spcPct val="100000"/>
              </a:lnSpc>
              <a:spcBef>
                <a:spcPts val="600"/>
              </a:spcBef>
            </a:pPr>
            <a:r>
              <a:rPr lang="de-DE" sz="2600" dirty="0">
                <a:solidFill>
                  <a:srgbClr val="013476"/>
                </a:solidFill>
              </a:rPr>
              <a:t>Hintergrundinfos für Lehrkräfte</a:t>
            </a:r>
          </a:p>
          <a:p>
            <a:pPr>
              <a:lnSpc>
                <a:spcPct val="100000"/>
              </a:lnSpc>
              <a:spcBef>
                <a:spcPts val="600"/>
              </a:spcBef>
            </a:pPr>
            <a:r>
              <a:rPr lang="de-DE" sz="2600" dirty="0">
                <a:solidFill>
                  <a:srgbClr val="013476"/>
                </a:solidFill>
              </a:rPr>
              <a:t>Fachtext für Schüler/innen</a:t>
            </a:r>
          </a:p>
          <a:p>
            <a:pPr>
              <a:lnSpc>
                <a:spcPct val="100000"/>
              </a:lnSpc>
              <a:spcBef>
                <a:spcPts val="600"/>
              </a:spcBef>
            </a:pPr>
            <a:r>
              <a:rPr lang="de-DE" sz="2600" dirty="0">
                <a:solidFill>
                  <a:srgbClr val="013476"/>
                </a:solidFill>
              </a:rPr>
              <a:t>Aktivitäten, </a:t>
            </a:r>
            <a:br>
              <a:rPr lang="de-DE" sz="2600" dirty="0">
                <a:solidFill>
                  <a:srgbClr val="013476"/>
                </a:solidFill>
              </a:rPr>
            </a:br>
            <a:r>
              <a:rPr lang="de-DE" sz="2600" dirty="0">
                <a:solidFill>
                  <a:srgbClr val="013476"/>
                </a:solidFill>
              </a:rPr>
              <a:t>Aufgaben und </a:t>
            </a:r>
            <a:br>
              <a:rPr lang="de-DE" sz="2600" dirty="0">
                <a:solidFill>
                  <a:srgbClr val="013476"/>
                </a:solidFill>
              </a:rPr>
            </a:br>
            <a:r>
              <a:rPr lang="de-DE" sz="2600" dirty="0">
                <a:solidFill>
                  <a:srgbClr val="013476"/>
                </a:solidFill>
              </a:rPr>
              <a:t>Lösungen</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280" y="260649"/>
            <a:ext cx="1774704" cy="2518406"/>
          </a:xfrm>
          <a:prstGeom prst="rect">
            <a:avLst/>
          </a:prstGeom>
        </p:spPr>
      </p:pic>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81271" y="4149080"/>
            <a:ext cx="1444924" cy="1923082"/>
          </a:xfrm>
          <a:prstGeom prst="rect">
            <a:avLst/>
          </a:prstGeom>
          <a:ln>
            <a:solidFill>
              <a:srgbClr val="3CBDA1"/>
            </a:solidFill>
          </a:ln>
        </p:spPr>
      </p:pic>
      <p:pic>
        <p:nvPicPr>
          <p:cNvPr id="5" name="Grafik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2261" y="4149080"/>
            <a:ext cx="1444723" cy="1923082"/>
          </a:xfrm>
          <a:prstGeom prst="rect">
            <a:avLst/>
          </a:prstGeom>
          <a:ln>
            <a:solidFill>
              <a:srgbClr val="3CBDA1"/>
            </a:solidFill>
          </a:ln>
        </p:spPr>
      </p:pic>
      <p:pic>
        <p:nvPicPr>
          <p:cNvPr id="7" name="Grafik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00343" y="4149080"/>
            <a:ext cx="1447770" cy="1926869"/>
          </a:xfrm>
          <a:prstGeom prst="rect">
            <a:avLst/>
          </a:prstGeom>
          <a:ln>
            <a:solidFill>
              <a:srgbClr val="3CBDA1"/>
            </a:solidFill>
          </a:ln>
        </p:spPr>
      </p:pic>
      <p:sp>
        <p:nvSpPr>
          <p:cNvPr id="4" name="Datumsplatzhalter 3"/>
          <p:cNvSpPr>
            <a:spLocks noGrp="1"/>
          </p:cNvSpPr>
          <p:nvPr>
            <p:ph type="dt" sz="half" idx="10"/>
          </p:nvPr>
        </p:nvSpPr>
        <p:spPr/>
        <p:txBody>
          <a:bodyPr/>
          <a:lstStyle/>
          <a:p>
            <a:r>
              <a:rPr lang="de-DE"/>
              <a:t>05.10.2017</a:t>
            </a:r>
            <a:endParaRPr lang="de-DE" dirty="0"/>
          </a:p>
        </p:txBody>
      </p:sp>
      <p:sp>
        <p:nvSpPr>
          <p:cNvPr id="12" name="Fußzeilenplatzhalter 11"/>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13" name="Foliennummernplatzhalter 12"/>
          <p:cNvSpPr>
            <a:spLocks noGrp="1"/>
          </p:cNvSpPr>
          <p:nvPr>
            <p:ph type="sldNum" sz="quarter" idx="12"/>
          </p:nvPr>
        </p:nvSpPr>
        <p:spPr/>
        <p:txBody>
          <a:bodyPr/>
          <a:lstStyle/>
          <a:p>
            <a:fld id="{13EBA283-81CD-428D-9703-4AE41BDC50AA}" type="slidenum">
              <a:rPr lang="de-DE" smtClean="0"/>
              <a:pPr/>
              <a:t>8</a:t>
            </a:fld>
            <a:endParaRPr lang="de-DE" dirty="0"/>
          </a:p>
        </p:txBody>
      </p:sp>
    </p:spTree>
    <p:extLst>
      <p:ext uri="{BB962C8B-B14F-4D97-AF65-F5344CB8AC3E}">
        <p14:creationId xmlns:p14="http://schemas.microsoft.com/office/powerpoint/2010/main" val="3064504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526660" cy="1325563"/>
          </a:xfrm>
        </p:spPr>
        <p:txBody>
          <a:bodyPr/>
          <a:lstStyle/>
          <a:p>
            <a:r>
              <a:rPr lang="de-DE" sz="3200" dirty="0">
                <a:solidFill>
                  <a:srgbClr val="013476"/>
                </a:solidFill>
              </a:rPr>
              <a:t>Band 4: Mikrokurse</a:t>
            </a:r>
            <a:br>
              <a:rPr lang="de-DE" sz="3200" dirty="0"/>
            </a:br>
            <a:endParaRPr lang="de-DE" sz="1600" dirty="0"/>
          </a:p>
        </p:txBody>
      </p:sp>
      <p:sp>
        <p:nvSpPr>
          <p:cNvPr id="11" name="Text Placeholder 10"/>
          <p:cNvSpPr>
            <a:spLocks noGrp="1"/>
          </p:cNvSpPr>
          <p:nvPr>
            <p:ph type="body" idx="1"/>
          </p:nvPr>
        </p:nvSpPr>
        <p:spPr>
          <a:xfrm>
            <a:off x="971600" y="1700808"/>
            <a:ext cx="7885358" cy="4536504"/>
          </a:xfrm>
        </p:spPr>
        <p:txBody>
          <a:bodyPr/>
          <a:lstStyle/>
          <a:p>
            <a:pPr>
              <a:lnSpc>
                <a:spcPct val="100000"/>
              </a:lnSpc>
              <a:spcBef>
                <a:spcPts val="600"/>
              </a:spcBef>
            </a:pPr>
            <a:r>
              <a:rPr lang="de-DE" sz="2600" dirty="0">
                <a:solidFill>
                  <a:srgbClr val="013476"/>
                </a:solidFill>
              </a:rPr>
              <a:t>28 Seiten</a:t>
            </a:r>
          </a:p>
          <a:p>
            <a:pPr>
              <a:lnSpc>
                <a:spcPct val="100000"/>
              </a:lnSpc>
              <a:spcBef>
                <a:spcPts val="600"/>
              </a:spcBef>
            </a:pPr>
            <a:r>
              <a:rPr lang="de-DE" sz="2600" dirty="0">
                <a:solidFill>
                  <a:srgbClr val="013476"/>
                </a:solidFill>
              </a:rPr>
              <a:t>4 Kurse</a:t>
            </a:r>
          </a:p>
          <a:p>
            <a:pPr>
              <a:lnSpc>
                <a:spcPct val="100000"/>
              </a:lnSpc>
              <a:spcBef>
                <a:spcPts val="600"/>
              </a:spcBef>
            </a:pPr>
            <a:r>
              <a:rPr lang="de-DE" sz="2600" dirty="0">
                <a:solidFill>
                  <a:srgbClr val="013476"/>
                </a:solidFill>
              </a:rPr>
              <a:t>Zeitbedarf 1-2 Unterrichtsstunden</a:t>
            </a:r>
          </a:p>
          <a:p>
            <a:pPr>
              <a:lnSpc>
                <a:spcPct val="100000"/>
              </a:lnSpc>
              <a:spcBef>
                <a:spcPts val="600"/>
              </a:spcBef>
            </a:pPr>
            <a:r>
              <a:rPr lang="de-DE" sz="2600" dirty="0">
                <a:solidFill>
                  <a:srgbClr val="013476"/>
                </a:solidFill>
              </a:rPr>
              <a:t>Anknüpfung an klassische Lehrplanthemen, </a:t>
            </a:r>
            <a:br>
              <a:rPr lang="de-DE" sz="2600" dirty="0">
                <a:solidFill>
                  <a:srgbClr val="013476"/>
                </a:solidFill>
              </a:rPr>
            </a:br>
            <a:r>
              <a:rPr lang="de-DE" sz="2600" dirty="0">
                <a:solidFill>
                  <a:srgbClr val="013476"/>
                </a:solidFill>
              </a:rPr>
              <a:t>z.B. waagerechter Wurf </a:t>
            </a:r>
            <a:br>
              <a:rPr lang="de-DE" sz="2600" dirty="0">
                <a:solidFill>
                  <a:srgbClr val="013476"/>
                </a:solidFill>
              </a:rPr>
            </a:br>
            <a:r>
              <a:rPr lang="de-DE" sz="2600" dirty="0">
                <a:solidFill>
                  <a:srgbClr val="013476"/>
                </a:solidFill>
              </a:rPr>
              <a:t>mit Anti-Wasserstoff</a:t>
            </a:r>
          </a:p>
          <a:p>
            <a:pPr>
              <a:lnSpc>
                <a:spcPct val="100000"/>
              </a:lnSpc>
              <a:spcBef>
                <a:spcPts val="600"/>
              </a:spcBef>
            </a:pPr>
            <a:r>
              <a:rPr lang="de-DE" sz="2600" dirty="0">
                <a:solidFill>
                  <a:srgbClr val="013476"/>
                </a:solidFill>
              </a:rPr>
              <a:t>mit Aufgaben und                                                                     Lösungen</a:t>
            </a: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5120" y="270963"/>
            <a:ext cx="1781838" cy="2518407"/>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5316" y="3668789"/>
            <a:ext cx="1811642" cy="2562024"/>
          </a:xfrm>
          <a:prstGeom prst="rect">
            <a:avLst/>
          </a:prstGeom>
          <a:ln>
            <a:solidFill>
              <a:srgbClr val="3CBDA1"/>
            </a:solidFill>
          </a:ln>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6306" y="3668789"/>
            <a:ext cx="1811708" cy="2562024"/>
          </a:xfrm>
          <a:prstGeom prst="rect">
            <a:avLst/>
          </a:prstGeom>
          <a:ln>
            <a:solidFill>
              <a:srgbClr val="3CBDA1"/>
            </a:solidFill>
          </a:ln>
        </p:spPr>
      </p:pic>
      <p:sp>
        <p:nvSpPr>
          <p:cNvPr id="4" name="Datumsplatzhalter 3"/>
          <p:cNvSpPr>
            <a:spLocks noGrp="1"/>
          </p:cNvSpPr>
          <p:nvPr>
            <p:ph type="dt" sz="half" idx="10"/>
          </p:nvPr>
        </p:nvSpPr>
        <p:spPr/>
        <p:txBody>
          <a:bodyPr/>
          <a:lstStyle/>
          <a:p>
            <a:r>
              <a:rPr lang="de-DE"/>
              <a:t>05.10.2017</a:t>
            </a:r>
            <a:endParaRPr lang="de-DE" dirty="0"/>
          </a:p>
        </p:txBody>
      </p:sp>
      <p:sp>
        <p:nvSpPr>
          <p:cNvPr id="9" name="Fußzeilenplatzhalter 8"/>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12" name="Foliennummernplatzhalter 11"/>
          <p:cNvSpPr>
            <a:spLocks noGrp="1"/>
          </p:cNvSpPr>
          <p:nvPr>
            <p:ph type="sldNum" sz="quarter" idx="12"/>
          </p:nvPr>
        </p:nvSpPr>
        <p:spPr/>
        <p:txBody>
          <a:bodyPr/>
          <a:lstStyle/>
          <a:p>
            <a:fld id="{13EBA283-81CD-428D-9703-4AE41BDC50AA}" type="slidenum">
              <a:rPr lang="de-DE" smtClean="0"/>
              <a:pPr/>
              <a:t>9</a:t>
            </a:fld>
            <a:endParaRPr lang="de-DE" dirty="0"/>
          </a:p>
        </p:txBody>
      </p:sp>
    </p:spTree>
    <p:extLst>
      <p:ext uri="{BB962C8B-B14F-4D97-AF65-F5344CB8AC3E}">
        <p14:creationId xmlns:p14="http://schemas.microsoft.com/office/powerpoint/2010/main" val="3662824721"/>
      </p:ext>
    </p:extLst>
  </p:cSld>
  <p:clrMapOvr>
    <a:masterClrMapping/>
  </p:clrMapOvr>
</p:sld>
</file>

<file path=ppt/theme/theme1.xml><?xml version="1.0" encoding="utf-8"?>
<a:theme xmlns:a="http://schemas.openxmlformats.org/drawingml/2006/main" name="Master">
  <a:themeElements>
    <a:clrScheme name="Graustuf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Präsentation11" id="{7A9E9116-8DA6-43E3-9E23-D7EC8585324F}" vid="{45261237-4FA5-4716-B186-BB1AA9592BC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Master3.1</Template>
  <TotalTime>0</TotalTime>
  <Words>1052</Words>
  <Application>Microsoft Office PowerPoint</Application>
  <PresentationFormat>Bildschirmpräsentation (4:3)</PresentationFormat>
  <Paragraphs>130</Paragraphs>
  <Slides>12</Slides>
  <Notes>9</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12</vt:i4>
      </vt:variant>
    </vt:vector>
  </HeadingPairs>
  <TitlesOfParts>
    <vt:vector size="17" baseType="lpstr">
      <vt:lpstr>Arial</vt:lpstr>
      <vt:lpstr>Arial Narrow</vt:lpstr>
      <vt:lpstr>Calibri</vt:lpstr>
      <vt:lpstr>Wingdings</vt:lpstr>
      <vt:lpstr>Master</vt:lpstr>
      <vt:lpstr>Materialen des Netzwerks Teilchenwelt  für den Unterricht      </vt:lpstr>
      <vt:lpstr>Materialen des Netzwerk Teilchenwelt  für den Unterricht</vt:lpstr>
      <vt:lpstr>Teilchensteckbriefe</vt:lpstr>
      <vt:lpstr>Materialsammlung  Kontextmaterialien</vt:lpstr>
      <vt:lpstr>PowerPoint-Präsentation</vt:lpstr>
      <vt:lpstr>Unterrichtsmaterial Teilchenphysik </vt:lpstr>
      <vt:lpstr>Band 1: Ladungen, Wechselwirkungen und Teilchen </vt:lpstr>
      <vt:lpstr>Band 3: Kosmische Strahlung </vt:lpstr>
      <vt:lpstr>Band 4: Mikrokurse </vt:lpstr>
      <vt:lpstr>LEIFI Physik Portal</vt:lpstr>
      <vt:lpstr>Forum</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Marcel Neugebauer</dc:creator>
  <cp:lastModifiedBy>Claudia Behnke</cp:lastModifiedBy>
  <cp:revision>121</cp:revision>
  <cp:lastPrinted>2017-08-29T07:23:27Z</cp:lastPrinted>
  <dcterms:created xsi:type="dcterms:W3CDTF">2016-08-22T11:14:34Z</dcterms:created>
  <dcterms:modified xsi:type="dcterms:W3CDTF">2017-10-18T10:08:19Z</dcterms:modified>
</cp:coreProperties>
</file>