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4" r:id="rId1"/>
  </p:sldMasterIdLst>
  <p:notesMasterIdLst>
    <p:notesMasterId r:id="rId46"/>
  </p:notesMasterIdLst>
  <p:handoutMasterIdLst>
    <p:handoutMasterId r:id="rId47"/>
  </p:handoutMasterIdLst>
  <p:sldIdLst>
    <p:sldId id="466" r:id="rId2"/>
    <p:sldId id="502" r:id="rId3"/>
    <p:sldId id="488" r:id="rId4"/>
    <p:sldId id="481" r:id="rId5"/>
    <p:sldId id="484" r:id="rId6"/>
    <p:sldId id="486" r:id="rId7"/>
    <p:sldId id="482" r:id="rId8"/>
    <p:sldId id="483" r:id="rId9"/>
    <p:sldId id="485" r:id="rId10"/>
    <p:sldId id="487" r:id="rId11"/>
    <p:sldId id="489" r:id="rId12"/>
    <p:sldId id="425" r:id="rId13"/>
    <p:sldId id="491" r:id="rId14"/>
    <p:sldId id="492" r:id="rId15"/>
    <p:sldId id="416" r:id="rId16"/>
    <p:sldId id="462" r:id="rId17"/>
    <p:sldId id="493" r:id="rId18"/>
    <p:sldId id="465" r:id="rId19"/>
    <p:sldId id="469" r:id="rId20"/>
    <p:sldId id="417" r:id="rId21"/>
    <p:sldId id="468" r:id="rId22"/>
    <p:sldId id="464" r:id="rId23"/>
    <p:sldId id="495" r:id="rId24"/>
    <p:sldId id="497" r:id="rId25"/>
    <p:sldId id="498" r:id="rId26"/>
    <p:sldId id="494" r:id="rId27"/>
    <p:sldId id="421" r:id="rId28"/>
    <p:sldId id="422" r:id="rId29"/>
    <p:sldId id="424" r:id="rId30"/>
    <p:sldId id="471" r:id="rId31"/>
    <p:sldId id="428" r:id="rId32"/>
    <p:sldId id="503" r:id="rId33"/>
    <p:sldId id="504" r:id="rId34"/>
    <p:sldId id="505" r:id="rId35"/>
    <p:sldId id="501" r:id="rId36"/>
    <p:sldId id="467" r:id="rId37"/>
    <p:sldId id="461" r:id="rId38"/>
    <p:sldId id="490" r:id="rId39"/>
    <p:sldId id="423" r:id="rId40"/>
    <p:sldId id="470" r:id="rId41"/>
    <p:sldId id="496" r:id="rId42"/>
    <p:sldId id="499" r:id="rId43"/>
    <p:sldId id="500" r:id="rId44"/>
    <p:sldId id="478" r:id="rId4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Behnke" initials="CB" lastIdx="1" clrIdx="0">
    <p:extLst>
      <p:ext uri="{19B8F6BF-5375-455C-9EA6-DF929625EA0E}">
        <p15:presenceInfo xmlns:p15="http://schemas.microsoft.com/office/powerpoint/2012/main" userId="S-1-5-21-551438598-1398492713-2922700223-66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6" autoAdjust="0"/>
    <p:restoredTop sz="88141" autoAdjust="0"/>
  </p:normalViewPr>
  <p:slideViewPr>
    <p:cSldViewPr>
      <p:cViewPr varScale="1">
        <p:scale>
          <a:sx n="77" d="100"/>
          <a:sy n="77" d="100"/>
        </p:scale>
        <p:origin x="1618" y="67"/>
      </p:cViewPr>
      <p:guideLst>
        <p:guide orient="horz" pos="2160"/>
        <p:guide pos="2880"/>
      </p:guideLst>
    </p:cSldViewPr>
  </p:slideViewPr>
  <p:outlineViewPr>
    <p:cViewPr>
      <p:scale>
        <a:sx n="33" d="100"/>
        <a:sy n="33" d="100"/>
      </p:scale>
      <p:origin x="48" y="18282"/>
    </p:cViewPr>
  </p:outlineViewPr>
  <p:notesTextViewPr>
    <p:cViewPr>
      <p:scale>
        <a:sx n="1" d="1"/>
        <a:sy n="1" d="1"/>
      </p:scale>
      <p:origin x="0" y="0"/>
    </p:cViewPr>
  </p:notesTextViewPr>
  <p:sorterViewPr>
    <p:cViewPr>
      <p:scale>
        <a:sx n="66" d="100"/>
        <a:sy n="66" d="100"/>
      </p:scale>
      <p:origin x="0" y="-1656"/>
    </p:cViewPr>
  </p:sorter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22D5C1-3316-4875-88F7-5D7A688A2361}" type="datetimeFigureOut">
              <a:rPr lang="de-DE" smtClean="0"/>
              <a:pPr/>
              <a:t>29.11.2017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14773E-7CD9-44DC-B747-3E4347D501D4}" type="slidenum">
              <a:rPr lang="de-DE" smtClean="0"/>
              <a:pPr/>
              <a:t>‹Nr.›</a:t>
            </a:fld>
            <a:endParaRPr lang="de-DE"/>
          </a:p>
        </p:txBody>
      </p:sp>
    </p:spTree>
    <p:extLst>
      <p:ext uri="{BB962C8B-B14F-4D97-AF65-F5344CB8AC3E}">
        <p14:creationId xmlns:p14="http://schemas.microsoft.com/office/powerpoint/2010/main" val="2429842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29.11.2017</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weltmaschine.de/service__material/filme__videos/cern_in_3_minuten"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2653024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7" name="Rectangle 3"/>
          <p:cNvSpPr>
            <a:spLocks noGrp="1" noChangeArrowheads="1"/>
          </p:cNvSpPr>
          <p:nvPr>
            <p:ph type="body" idx="1"/>
          </p:nvPr>
        </p:nvSpPr>
        <p:spPr bwMode="auto">
          <a:xfrm>
            <a:off x="914183" y="4342450"/>
            <a:ext cx="5029635" cy="4115824"/>
          </a:xfrm>
          <a:noFill/>
        </p:spPr>
        <p:txBody>
          <a:bodyPr/>
          <a:lstStyle/>
          <a:p>
            <a:pPr eaLnBrk="1" hangingPunct="1"/>
            <a:endParaRPr lang="en-US">
              <a:latin typeface="Arial" charset="0"/>
            </a:endParaRPr>
          </a:p>
        </p:txBody>
      </p:sp>
    </p:spTree>
    <p:extLst>
      <p:ext uri="{BB962C8B-B14F-4D97-AF65-F5344CB8AC3E}">
        <p14:creationId xmlns:p14="http://schemas.microsoft.com/office/powerpoint/2010/main" val="15511855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5843" name="Text Box 2"/>
          <p:cNvSpPr>
            <a:spLocks noGrp="1" noChangeArrowheads="1"/>
          </p:cNvSpPr>
          <p:nvPr>
            <p:ph type="body" idx="1"/>
          </p:nvPr>
        </p:nvSpPr>
        <p:spPr bwMode="auto">
          <a:xfrm>
            <a:off x="685637" y="4342449"/>
            <a:ext cx="5486727" cy="4117286"/>
          </a:xfrm>
          <a:noFill/>
        </p:spPr>
        <p:txBody>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Mehr Informationen zu Teilchenkollisionen im LHC finden Sie im Hauptdokument auf S. 14 und 15.</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p:txBody>
      </p:sp>
      <p:sp>
        <p:nvSpPr>
          <p:cNvPr id="35844"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52261AF5-506D-4690-B4F8-6E96A456C3CD}"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27</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10329942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6867" name="Rectangle 2"/>
          <p:cNvSpPr>
            <a:spLocks noGrp="1" noChangeArrowheads="1"/>
          </p:cNvSpPr>
          <p:nvPr>
            <p:ph type="body" idx="1"/>
          </p:nvPr>
        </p:nvSpPr>
        <p:spPr bwMode="auto">
          <a:xfrm>
            <a:off x="685637" y="4342449"/>
            <a:ext cx="5486727" cy="4117286"/>
          </a:xfrm>
          <a:noFill/>
        </p:spPr>
        <p:txBody>
          <a:bodyPr wrap="none" anchor="ctr"/>
          <a:lstStyle/>
          <a:p>
            <a:pPr eaLnBrk="1" hangingPunct="1">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Vergleich: </a:t>
            </a:r>
            <a:r>
              <a:rPr lang="de-DE">
                <a:solidFill>
                  <a:srgbClr val="000000"/>
                </a:solidFill>
                <a:latin typeface="Arial" charset="0"/>
                <a:ea typeface="Arial Unicode MS" pitchFamily="34" charset="-128"/>
                <a:cs typeface="Arial Unicode MS" pitchFamily="34" charset="-128"/>
              </a:rPr>
              <a:t>Wenn man einen Olympia-Swimmingpool voller Sandkörner hat (diese stehen für alle Teilchenkollisionen im LHC), entsteht das Higgs-Boson in nur so wenigen Kollisionen, wie auf eine Fingerspitze Sand passt.</a:t>
            </a:r>
          </a:p>
          <a:p>
            <a:pPr eaLnBrk="1" hangingPunct="1">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p>
        </p:txBody>
      </p:sp>
      <p:sp>
        <p:nvSpPr>
          <p:cNvPr id="36868"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BE47258F-7E6B-42B3-9B62-1BB2F5713A2C}"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28</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3078690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8915" name="Rectangle 2"/>
          <p:cNvSpPr>
            <a:spLocks noGrp="1" noChangeArrowheads="1"/>
          </p:cNvSpPr>
          <p:nvPr>
            <p:ph type="body" idx="1"/>
          </p:nvPr>
        </p:nvSpPr>
        <p:spPr bwMode="auto">
          <a:xfrm>
            <a:off x="685637" y="4342449"/>
            <a:ext cx="5486727" cy="4117286"/>
          </a:xfrm>
          <a:noFill/>
        </p:spPr>
        <p:txBody>
          <a:bodyPr wrap="none" anchor="ctr"/>
          <a:lstStyle/>
          <a:p>
            <a:r>
              <a:rPr lang="en-US" dirty="0" err="1"/>
              <a:t>Zum</a:t>
            </a:r>
            <a:r>
              <a:rPr lang="en-US" dirty="0"/>
              <a:t> </a:t>
            </a:r>
            <a:r>
              <a:rPr lang="en-US" dirty="0" err="1"/>
              <a:t>Vergleich</a:t>
            </a:r>
            <a:r>
              <a:rPr lang="en-US" dirty="0"/>
              <a:t>: </a:t>
            </a:r>
          </a:p>
          <a:p>
            <a:r>
              <a:rPr lang="en-US" dirty="0"/>
              <a:t>1 Petabyte </a:t>
            </a:r>
            <a:r>
              <a:rPr lang="en-US" dirty="0" err="1"/>
              <a:t>entspricht</a:t>
            </a:r>
            <a:r>
              <a:rPr lang="en-US" dirty="0"/>
              <a:t> </a:t>
            </a:r>
            <a:r>
              <a:rPr lang="en-US" dirty="0" err="1"/>
              <a:t>etwa</a:t>
            </a:r>
            <a:r>
              <a:rPr lang="en-US" dirty="0"/>
              <a:t> 1 </a:t>
            </a:r>
            <a:r>
              <a:rPr lang="en-US" dirty="0" err="1"/>
              <a:t>Jahr</a:t>
            </a:r>
            <a:r>
              <a:rPr lang="en-US" dirty="0"/>
              <a:t> an </a:t>
            </a:r>
            <a:r>
              <a:rPr lang="en-US" dirty="0" err="1"/>
              <a:t>Filmmaterial</a:t>
            </a:r>
            <a:r>
              <a:rPr lang="en-US" dirty="0"/>
              <a:t> in HD-</a:t>
            </a:r>
            <a:r>
              <a:rPr lang="en-US" dirty="0" err="1"/>
              <a:t>Qualität</a:t>
            </a:r>
            <a:r>
              <a:rPr lang="en-US" dirty="0"/>
              <a:t>! </a:t>
            </a:r>
          </a:p>
          <a:p>
            <a:r>
              <a:rPr lang="en-US" dirty="0"/>
              <a:t>Um 15 </a:t>
            </a:r>
            <a:r>
              <a:rPr lang="en-US" dirty="0" err="1"/>
              <a:t>Pb</a:t>
            </a:r>
            <a:r>
              <a:rPr lang="en-US" dirty="0"/>
              <a:t> auf DVDs </a:t>
            </a:r>
            <a:r>
              <a:rPr lang="en-US" dirty="0" err="1"/>
              <a:t>zu</a:t>
            </a:r>
            <a:r>
              <a:rPr lang="en-US" dirty="0"/>
              <a:t> </a:t>
            </a:r>
            <a:r>
              <a:rPr lang="en-US" dirty="0" err="1"/>
              <a:t>speichern</a:t>
            </a:r>
            <a:r>
              <a:rPr lang="en-US" dirty="0"/>
              <a:t>, </a:t>
            </a:r>
            <a:r>
              <a:rPr lang="en-US" dirty="0" err="1"/>
              <a:t>bräuchte</a:t>
            </a:r>
            <a:r>
              <a:rPr lang="en-US" dirty="0"/>
              <a:t> man </a:t>
            </a:r>
            <a:r>
              <a:rPr lang="en-US" dirty="0" err="1"/>
              <a:t>mehr</a:t>
            </a:r>
            <a:r>
              <a:rPr lang="en-US" dirty="0"/>
              <a:t> </a:t>
            </a:r>
            <a:r>
              <a:rPr lang="en-US" dirty="0" err="1"/>
              <a:t>als</a:t>
            </a:r>
            <a:r>
              <a:rPr lang="en-US" dirty="0"/>
              <a:t> 50000 DVDs.</a:t>
            </a:r>
          </a:p>
          <a:p>
            <a:endParaRPr lang="en-US" dirty="0"/>
          </a:p>
          <a:p>
            <a:endParaRPr lang="en-US" dirty="0"/>
          </a:p>
          <a:p>
            <a:endParaRPr lang="en-US" dirty="0"/>
          </a:p>
        </p:txBody>
      </p:sp>
      <p:sp>
        <p:nvSpPr>
          <p:cNvPr id="38916"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7E1B0BF4-DAC8-4D1C-A798-BA80B26271A3}"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29</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1930805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8915" name="Rectangle 2"/>
          <p:cNvSpPr>
            <a:spLocks noGrp="1" noChangeArrowheads="1"/>
          </p:cNvSpPr>
          <p:nvPr>
            <p:ph type="body" idx="1"/>
          </p:nvPr>
        </p:nvSpPr>
        <p:spPr bwMode="auto">
          <a:xfrm>
            <a:off x="685637" y="4342449"/>
            <a:ext cx="5486727" cy="4117286"/>
          </a:xfrm>
          <a:noFill/>
        </p:spPr>
        <p:txBody>
          <a:bodyPr wrap="none" anchor="ctr"/>
          <a:lstStyle/>
          <a:p>
            <a:r>
              <a:rPr lang="en-US" dirty="0" err="1"/>
              <a:t>Zum</a:t>
            </a:r>
            <a:r>
              <a:rPr lang="en-US" dirty="0"/>
              <a:t> </a:t>
            </a:r>
            <a:r>
              <a:rPr lang="en-US" dirty="0" err="1"/>
              <a:t>Vergleich</a:t>
            </a:r>
            <a:r>
              <a:rPr lang="en-US" dirty="0"/>
              <a:t>: </a:t>
            </a:r>
          </a:p>
          <a:p>
            <a:r>
              <a:rPr lang="en-US" dirty="0"/>
              <a:t>1 Petabyte </a:t>
            </a:r>
            <a:r>
              <a:rPr lang="en-US" dirty="0" err="1"/>
              <a:t>entspricht</a:t>
            </a:r>
            <a:r>
              <a:rPr lang="en-US" dirty="0"/>
              <a:t> </a:t>
            </a:r>
            <a:r>
              <a:rPr lang="en-US" dirty="0" err="1"/>
              <a:t>etwa</a:t>
            </a:r>
            <a:r>
              <a:rPr lang="en-US" dirty="0"/>
              <a:t> 1 </a:t>
            </a:r>
            <a:r>
              <a:rPr lang="en-US" dirty="0" err="1"/>
              <a:t>Jahr</a:t>
            </a:r>
            <a:r>
              <a:rPr lang="en-US" dirty="0"/>
              <a:t> an </a:t>
            </a:r>
            <a:r>
              <a:rPr lang="en-US" dirty="0" err="1"/>
              <a:t>Filmmaterial</a:t>
            </a:r>
            <a:r>
              <a:rPr lang="en-US" dirty="0"/>
              <a:t> in HD-</a:t>
            </a:r>
            <a:r>
              <a:rPr lang="en-US" dirty="0" err="1"/>
              <a:t>Qualität</a:t>
            </a:r>
            <a:r>
              <a:rPr lang="en-US" dirty="0"/>
              <a:t>! </a:t>
            </a:r>
          </a:p>
          <a:p>
            <a:r>
              <a:rPr lang="en-US" dirty="0"/>
              <a:t>Um 15 </a:t>
            </a:r>
            <a:r>
              <a:rPr lang="en-US" dirty="0" err="1"/>
              <a:t>Pb</a:t>
            </a:r>
            <a:r>
              <a:rPr lang="en-US" dirty="0"/>
              <a:t> auf DVDs </a:t>
            </a:r>
            <a:r>
              <a:rPr lang="en-US" dirty="0" err="1"/>
              <a:t>zu</a:t>
            </a:r>
            <a:r>
              <a:rPr lang="en-US" dirty="0"/>
              <a:t> </a:t>
            </a:r>
            <a:r>
              <a:rPr lang="en-US" dirty="0" err="1"/>
              <a:t>speichern</a:t>
            </a:r>
            <a:r>
              <a:rPr lang="en-US" dirty="0"/>
              <a:t>, </a:t>
            </a:r>
            <a:r>
              <a:rPr lang="en-US" dirty="0" err="1"/>
              <a:t>bräuchte</a:t>
            </a:r>
            <a:r>
              <a:rPr lang="en-US" dirty="0"/>
              <a:t> man </a:t>
            </a:r>
            <a:r>
              <a:rPr lang="en-US" dirty="0" err="1"/>
              <a:t>mehr</a:t>
            </a:r>
            <a:r>
              <a:rPr lang="en-US" dirty="0"/>
              <a:t> </a:t>
            </a:r>
            <a:r>
              <a:rPr lang="en-US" dirty="0" err="1"/>
              <a:t>als</a:t>
            </a:r>
            <a:r>
              <a:rPr lang="en-US" dirty="0"/>
              <a:t> 50000 DVDs.</a:t>
            </a:r>
          </a:p>
          <a:p>
            <a:endParaRPr lang="en-US" dirty="0"/>
          </a:p>
          <a:p>
            <a:endParaRPr lang="en-US" dirty="0"/>
          </a:p>
          <a:p>
            <a:endParaRPr lang="en-US" dirty="0"/>
          </a:p>
        </p:txBody>
      </p:sp>
      <p:sp>
        <p:nvSpPr>
          <p:cNvPr id="38916"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7E1B0BF4-DAC8-4D1C-A798-BA80B26271A3}"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30</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725643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3011" name="Rectangle 2"/>
          <p:cNvSpPr>
            <a:spLocks noGrp="1" noChangeArrowheads="1"/>
          </p:cNvSpPr>
          <p:nvPr>
            <p:ph type="body" idx="1"/>
          </p:nvPr>
        </p:nvSpPr>
        <p:spPr bwMode="auto">
          <a:xfrm>
            <a:off x="685637" y="4342449"/>
            <a:ext cx="5486727" cy="4117286"/>
          </a:xfrm>
          <a:noFill/>
        </p:spPr>
        <p:txBody>
          <a:bodyPr wrap="none" anchor="ctr"/>
          <a:lstStyle/>
          <a:p>
            <a:r>
              <a:rPr lang="de-DE"/>
              <a:t>Bild links: 1990 bestand das Web am CERN nur aus diesem Computer (ein NeXTcube). Tim Berners-Lee (Bild rechts) machte ihn zum Server: Der Server liefert dem Client (ein Computer mit Webbrowser) über das Netz die gewünschte Information, ohne dass z.B. die Betriebssysteme der beiden identisch sein müssen. Auf diesem damals völlig neuen Konzept beruht heute das World Wide Web.</a:t>
            </a:r>
          </a:p>
          <a:p>
            <a:r>
              <a:rPr lang="en-US"/>
              <a:t>Mehr Informationen zu Anwendungen der Teilchenphysik finden Sie im Hauptdokument auf S. 12 und 13 </a:t>
            </a:r>
          </a:p>
          <a:p>
            <a:endParaRPr lang="de-DE"/>
          </a:p>
        </p:txBody>
      </p:sp>
    </p:spTree>
    <p:extLst>
      <p:ext uri="{BB962C8B-B14F-4D97-AF65-F5344CB8AC3E}">
        <p14:creationId xmlns:p14="http://schemas.microsoft.com/office/powerpoint/2010/main" val="1394325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4035" name="Rectangle 2"/>
          <p:cNvSpPr>
            <a:spLocks noGrp="1" noChangeArrowheads="1"/>
          </p:cNvSpPr>
          <p:nvPr>
            <p:ph type="body" idx="1"/>
          </p:nvPr>
        </p:nvSpPr>
        <p:spPr bwMode="auto">
          <a:xfrm>
            <a:off x="685637" y="4342449"/>
            <a:ext cx="5486727" cy="4117286"/>
          </a:xfrm>
          <a:noFill/>
        </p:spPr>
        <p:txBody>
          <a:bodyPr wrap="none" anchor="ctr"/>
          <a:lstStyle/>
          <a:p>
            <a:r>
              <a:rPr lang="en-US"/>
              <a:t>In der Krebsmedizin wird als Tracerflüssigkeit meistens 18F-Desoxyglucose verwendet.</a:t>
            </a:r>
          </a:p>
          <a:p>
            <a:r>
              <a:rPr lang="en-US"/>
              <a:t>Das Bild oben rechts zeigt ein Schnittbild eines menschlichen Gehirns. Die Stellen, wo sich viel Zucker angesammelt hat, sind rot / orange markiert; blau und grün sind die Stellen mit wenig Zucker.</a:t>
            </a:r>
          </a:p>
          <a:p>
            <a:r>
              <a:rPr lang="en-US"/>
              <a:t>Mehr Informationen zur PET finden Sie im Hauptdokument auf S. 13. </a:t>
            </a:r>
          </a:p>
        </p:txBody>
      </p:sp>
    </p:spTree>
    <p:extLst>
      <p:ext uri="{BB962C8B-B14F-4D97-AF65-F5344CB8AC3E}">
        <p14:creationId xmlns:p14="http://schemas.microsoft.com/office/powerpoint/2010/main" val="1645207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5059" name="Text Box 2"/>
          <p:cNvSpPr>
            <a:spLocks noGrp="1" noChangeArrowheads="1"/>
          </p:cNvSpPr>
          <p:nvPr>
            <p:ph type="body" idx="1"/>
          </p:nvPr>
        </p:nvSpPr>
        <p:spPr bwMode="auto">
          <a:xfrm>
            <a:off x="685637" y="4342449"/>
            <a:ext cx="5486727" cy="4117286"/>
          </a:xfrm>
          <a:noFill/>
        </p:spPr>
        <p:txBody>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Elektronen und Photonen (z.B. Röntgenstrahlen) geben ihre Energie beim Eindringen ins Körpergewebe kontinuierlich ab. Wenn man sie also zur Behandlung tiefliegender Tumoren verwendet, wird darüberliegendes Gewebe mit geschädigt.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Bei Hadronen dagegen lässt sich die Eindringtiefe genau einstellen. Sie geben beim Eindringen ins Gewebe zunächst nur wenig Energie ab; die Energiedeposition ist im Bereich des „Bragg-Peak“ (oben grün gekennzeichnet) am höchsten. Daher sind Hadronen sehr gut für tiefliegende Tumore geeignet, da das darüberliegende Gewebe weniger geschädigt wird und da eine geringere Dosis nötig ist, um den gleichen Effekt wie bei Photonen zu erzielen.</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Mehr Informationen zur Tumortherapie mit Hadronen finden Sie im Hauptdokument auf S. 13.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p:txBody>
      </p:sp>
      <p:sp>
        <p:nvSpPr>
          <p:cNvPr id="45060"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FD81D4C3-7AAE-4E45-AD73-79BF6DDEBF4B}"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33</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42467270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1987" name="Rectangle 2"/>
          <p:cNvSpPr>
            <a:spLocks noGrp="1" noChangeArrowheads="1"/>
          </p:cNvSpPr>
          <p:nvPr>
            <p:ph type="body" idx="1"/>
          </p:nvPr>
        </p:nvSpPr>
        <p:spPr bwMode="auto">
          <a:xfrm>
            <a:off x="685637" y="4342449"/>
            <a:ext cx="5486727" cy="4117286"/>
          </a:xfrm>
          <a:noFill/>
        </p:spPr>
        <p:txBody>
          <a:bodyPr wrap="none" anchor="ctr"/>
          <a:lstStyle/>
          <a:p>
            <a:r>
              <a:rPr lang="de-DE"/>
              <a:t>Den ersten Hinweis auf die Existenz Dunkler Materie gab es schon im Jahr 1933: Der Astronom Fritz Zwicky beobachtete, dass Galaxien im Coma-Galaxienhaufen sich zu schnell bewegten, als dass die sichtbare Materie sie mit ihrer Gravitation zusammenhalten konnte – dazu war zehnmal mehr Masse notwendig. </a:t>
            </a:r>
          </a:p>
          <a:p>
            <a:r>
              <a:rPr lang="de-DE"/>
              <a:t>Beobachtungen von Spiralgalaxien zeigen auch, dass es deutlich mehr Materie im Universum geben muss als man bis dahin annahm. Gäbe es nur atomare Materie – also Sterne, Planeten, Staubwolken etc. – würden diese Galaxien auseinanderfliegen. </a:t>
            </a:r>
          </a:p>
          <a:p>
            <a:endParaRPr lang="de-DE"/>
          </a:p>
          <a:p>
            <a:r>
              <a:rPr lang="de-DE"/>
              <a:t>Viele weitere Messungen weisen auf die Existenz von Dunkler Materie hin, beispielsweise: </a:t>
            </a:r>
          </a:p>
          <a:p>
            <a:pPr>
              <a:buFontTx/>
              <a:buChar char="-"/>
            </a:pPr>
            <a:r>
              <a:rPr lang="de-DE"/>
              <a:t>Die Struktur der kosmischen Hintergrundstrahlung verrät, dass es außer den Teilchen des Standardmodells noch andere Materie- bzw. Energieformen geben muss (eben die Dunkle Materie und die Dunkle Energie).</a:t>
            </a:r>
          </a:p>
          <a:p>
            <a:pPr>
              <a:buFontTx/>
              <a:buChar char="-"/>
            </a:pPr>
            <a:r>
              <a:rPr lang="de-DE"/>
              <a:t>Großräumige Strukturen: Überall im Universum beobachtet man großräumige netzartige Ansammlungen von Galaxien. Diese wären viel kleiner, wenn es nur atomare Materie gäbe, da sie sich erst relativ spät nach dem Urknall gebildet hätten. Um die Strukturen zu erzeugen, die man heute beobachtet, muss die Gravitation von Dunkler Materie ihre Entstehung beschleunigt haben. </a:t>
            </a:r>
          </a:p>
          <a:p>
            <a:pPr>
              <a:buFontTx/>
              <a:buChar char="-"/>
            </a:pPr>
            <a:endParaRPr lang="de-DE"/>
          </a:p>
          <a:p>
            <a:r>
              <a:rPr lang="en-US"/>
              <a:t>Mehr Informationen zu Dunkler Materie finden Sie im Hauptdokument auf S. 7. </a:t>
            </a:r>
          </a:p>
          <a:p>
            <a:pPr>
              <a:buFontTx/>
              <a:buChar char="-"/>
            </a:pPr>
            <a:endParaRPr lang="en-US"/>
          </a:p>
        </p:txBody>
      </p:sp>
      <p:sp>
        <p:nvSpPr>
          <p:cNvPr id="41988"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F35F9FC5-BB8D-4A98-9F3D-127BE4E3358B}"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34</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3596019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36</a:t>
            </a:fld>
            <a:endParaRPr lang="de-DE" dirty="0">
              <a:solidFill>
                <a:prstClr val="black"/>
              </a:solidFill>
            </a:endParaRPr>
          </a:p>
        </p:txBody>
      </p:sp>
    </p:spTree>
    <p:extLst>
      <p:ext uri="{BB962C8B-B14F-4D97-AF65-F5344CB8AC3E}">
        <p14:creationId xmlns:p14="http://schemas.microsoft.com/office/powerpoint/2010/main" val="2662561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19233378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37</a:t>
            </a:fld>
            <a:endParaRPr lang="de-DE"/>
          </a:p>
        </p:txBody>
      </p:sp>
    </p:spTree>
    <p:extLst>
      <p:ext uri="{BB962C8B-B14F-4D97-AF65-F5344CB8AC3E}">
        <p14:creationId xmlns:p14="http://schemas.microsoft.com/office/powerpoint/2010/main" val="32681202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7891" name="Rectangle 2"/>
          <p:cNvSpPr>
            <a:spLocks noGrp="1" noChangeArrowheads="1"/>
          </p:cNvSpPr>
          <p:nvPr>
            <p:ph type="body" idx="1"/>
          </p:nvPr>
        </p:nvSpPr>
        <p:spPr bwMode="auto">
          <a:xfrm>
            <a:off x="685637" y="4342449"/>
            <a:ext cx="5486727" cy="4117286"/>
          </a:xfrm>
          <a:noFill/>
        </p:spPr>
        <p:txBody>
          <a:bodyPr wrap="none" anchor="ctr"/>
          <a:lstStyle/>
          <a:p>
            <a:pPr eaLnBrk="1" hangingPunct="1">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Arial" charset="0"/>
                <a:ea typeface="Arial Unicode MS" pitchFamily="34" charset="-128"/>
                <a:cs typeface="Arial Unicode MS" pitchFamily="34" charset="-128"/>
              </a:rPr>
              <a:t>Diagramm oben rechts: </a:t>
            </a:r>
          </a:p>
          <a:p>
            <a:pPr eaLnBrk="1" hangingPunct="1">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Ein Zählexperiment in der Teilchenphysik lässt sich mit dem Versuch vergleichen, herauszufinden, ob ein Würfel manipuliert ist oder nicht. (Mögliche Frage an die Teilnehmer: Wie würdet ihr das machen? Was für Ergebnisse würde man erwarten, wenn der Würfel manipuliert ist oder nicht?)</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Man würde sehr oft würfeln und der Übersichtlichkeit halber ein Histogramm erstellen: </a:t>
            </a: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D.h. auf der x-Achse stehen die möglichen Zahlen, auf der y-Achse trägt man ein, wie häufig jede Zahl gewürfelt wurde (blaue Balken).  </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Dann vergleicht man die Zahlen-Verteilung mit der Erwartung für einen normalen Würfel (schwarz gestrichelte Linie). Wenn die Messergebnisse stark von der Gleichverteilung abweichen (d.h. wenn bestimmte Zahlen viel häufiger oder seltener vorkommen als andere), ist der Würfel wahrscheinlich manipuliert; allerdings lässt sich das nur mit einer bestimmten Wahrscheinlichkeit sagen, denn schließlich kann es auch nur Zufall sein, wenn man öfters hintereinander dieselbe Zahl würfelt. Je öfter man würfelt, desto sicherer kann man sagen, ob der Würfel manipuliert ist oder nicht.</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Die Abweichung von der Erwartung gibt man in </a:t>
            </a:r>
            <a:r>
              <a:rPr lang="el-GR"/>
              <a:t>σ</a:t>
            </a:r>
            <a:r>
              <a:rPr lang="de-DE"/>
              <a:t> (Standardabweichung „Sigma“). Die Grenzen für 1 und 2</a:t>
            </a:r>
            <a:r>
              <a:rPr lang="el-GR"/>
              <a:t>σ</a:t>
            </a:r>
            <a:r>
              <a:rPr lang="de-DE"/>
              <a:t> sind oben in grün bzw. gelb eingezeichnet. </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b="1"/>
              <a:t> </a:t>
            </a:r>
            <a:r>
              <a:rPr lang="de-DE"/>
              <a:t>Je höher die Abweichung von der Erwartung ist, desto höher ist die Wahrscheinlichkeit, dass der Würfel manipuliert ist. Eine Standardabweichung von 3</a:t>
            </a:r>
            <a:r>
              <a:rPr lang="el-GR"/>
              <a:t>σ</a:t>
            </a:r>
            <a:r>
              <a:rPr lang="de-DE"/>
              <a:t> bedeutet beispielsweise genau: So ein Ergebnis würde nur mit einer Wahrscheinlichkeit von 0,27% vorkommen, wenn der Würfel in Wirklichkeit nicht manipuliert ist. (D.h. man kann zwar schon zufällig zehn-oder zwanzigmal hintereinander eine Drei würfeln, oder gar noch öfter, ohne dass der Würfel manipuliert ist – aber es wird immer unwahrscheinlicher.) </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b="1"/>
              <a:t>Wäre dies ein teilchenphysikalisches Experiment, </a:t>
            </a:r>
            <a:r>
              <a:rPr lang="de-DE"/>
              <a:t>würden Forscher ab 3</a:t>
            </a:r>
            <a:r>
              <a:rPr lang="el-GR"/>
              <a:t>σ</a:t>
            </a:r>
            <a:r>
              <a:rPr lang="de-DE"/>
              <a:t> hellhörig: Wenn Messungen so stark von theoretischen Vorhersagen abweichen, könnte es vielleicht etwas völlig Neues zu entdecken geben. Von einer wirklichen „Entdeckung“ sprechen Physiker aber erst ab einer Abweichung von 5</a:t>
            </a:r>
            <a:r>
              <a:rPr lang="el-GR"/>
              <a:t>σ</a:t>
            </a:r>
            <a:r>
              <a:rPr lang="de-DE"/>
              <a:t>. </a:t>
            </a:r>
          </a:p>
          <a:p>
            <a:pPr eaLnBrk="1" hangingPunct="1">
              <a:spcBef>
                <a:spcPct val="0"/>
              </a:spcBef>
              <a:buFont typeface="Wingdings" pitchFamily="2" charset="2"/>
              <a:buChar char="à"/>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Arial" charset="0"/>
                <a:ea typeface="Arial Unicode MS" pitchFamily="34" charset="-128"/>
                <a:cs typeface="Arial Unicode MS" pitchFamily="34" charset="-128"/>
              </a:rPr>
              <a:t>Analogie zur Teilchenphysik: </a:t>
            </a: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000000"/>
                </a:solidFill>
                <a:latin typeface="Arial" charset="0"/>
                <a:ea typeface="Arial Unicode MS" pitchFamily="34" charset="-128"/>
                <a:cs typeface="Arial Unicode MS" pitchFamily="34" charset="-128"/>
              </a:rPr>
              <a:t>Bei Zählexperimenten in der Teilchenphysik ist das Vorgehen analog wie eben beschrieben: Man “würfelt”, d.h. man lässt bei Kollisionen verschiedene Teilchen-Kombinationen entstehen. </a:t>
            </a:r>
            <a:r>
              <a:rPr lang="de-DE"/>
              <a:t>Dabei können natürlich sehr viel mehr Ergebnisse herauskommen als nur sechs; man trägt die Messergebnisse in einem Histogramm auf.</a:t>
            </a: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latin typeface="Arial" charset="0"/>
                <a:ea typeface="Arial Unicode MS" pitchFamily="34" charset="-128"/>
                <a:cs typeface="Arial Unicode MS" pitchFamily="34" charset="-128"/>
              </a:rPr>
              <a:t>	</a:t>
            </a:r>
            <a:r>
              <a:rPr lang="en-US">
                <a:solidFill>
                  <a:srgbClr val="000000"/>
                </a:solidFill>
                <a:latin typeface="Arial" charset="0"/>
                <a:ea typeface="Arial Unicode MS" pitchFamily="34" charset="-128"/>
                <a:cs typeface="Arial Unicode MS" pitchFamily="34" charset="-128"/>
              </a:rPr>
              <a:t>Um die Ergebnisse interpretieren zu können, müssen Theoretiker zunächst berechnen, was man für verschiedene Fälle erwarten würde: Für den Fall, dass es kein neues Teilchen außer den schon bekannten gibt, und für den Fall, dass ein neues Teilchen existiert, z.B. das Higgs-Boson. Dann vergleicht man die Messergebnisse mit den theoretischen Voraussagen. Je mehr Daten man sammelt, desto sicherer kann man sagen, ob man ein neues Teilchen entdeckt hat oder nicht. </a:t>
            </a: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solidFill>
                <a:srgbClr val="000000"/>
              </a:solidFill>
              <a:latin typeface="Arial" charset="0"/>
              <a:ea typeface="Arial Unicode MS" pitchFamily="34" charset="-128"/>
              <a:cs typeface="Arial Unicode MS" pitchFamily="34" charset="-128"/>
            </a:endParaRP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000000"/>
                </a:solidFill>
                <a:latin typeface="Arial" charset="0"/>
                <a:ea typeface="Arial Unicode MS" pitchFamily="34" charset="-128"/>
                <a:cs typeface="Arial Unicode MS" pitchFamily="34" charset="-128"/>
              </a:rPr>
              <a:t>Diagramm rechts unten:</a:t>
            </a:r>
            <a:endParaRPr lang="de-DE" b="1"/>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t>Auf der x-Achse sind die möglichen Massen des Higgs-Bosons aufgetragen. Auf der y-Achse sind verschiedene Messdaten zusammengefasst (was genau, ist für die Analogie nicht wichtig). </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t>Die schwarz gepunktete Linie gibt an, was das Standardmodell für den Fall vorhersagt, wenn kein Higgs-Boson existiert (analog zur Erwartung für den nicht manipulierten Würfel)</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t>Die schwarz durchgezogene Linie gibt dagegen die experimentellen Messwerte an.</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t>Je weiter die Messwerte von der theoretischen Vorhersage entfernt sind, desto höher ist die Wahrscheinlichkeit, dass es dort etwas zu entdecken gibt. Die grünen und gelben Bereiche geben die Abweichung von der theoretischen Erwartung in Standardabweichungen </a:t>
            </a:r>
            <a:r>
              <a:rPr lang="el-GR"/>
              <a:t>σ</a:t>
            </a:r>
            <a:r>
              <a:rPr lang="de-DE"/>
              <a:t> an (1 bzw. 2</a:t>
            </a:r>
            <a:r>
              <a:rPr lang="el-GR"/>
              <a:t>σ</a:t>
            </a:r>
            <a:r>
              <a:rPr lang="de-DE"/>
              <a:t>). Doch die Messwerte sind in einem bestimmten Bereich außerhalb dieser Grenzen, also wird es interessant: Die Messwerte passen zu der Hypothese, dass ein bisher unbekanntes Teilchen mit einer Masse von 125 GeV existiert. </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1400">
                <a:sym typeface="Wingdings" pitchFamily="2" charset="2"/>
              </a:rPr>
              <a:t> </a:t>
            </a:r>
            <a:r>
              <a:rPr lang="de-DE" sz="1400"/>
              <a:t>Am 4. Juli 2012 gab das CERN den Nachweis eines neuen Teilchens mit der Masse von 125 GeV bekannt, bei dem es sich um das Higgs-Boson handeln könnte.  Die Sicherheit der Entdeckung beträgt 5</a:t>
            </a:r>
            <a:r>
              <a:rPr lang="el-GR" sz="1400"/>
              <a:t>σ</a:t>
            </a:r>
            <a:r>
              <a:rPr lang="de-DE" sz="1400"/>
              <a:t>: Die Wahrscheinlichkeit, so eine Messung zu bekommen, wenn kein neues Teilchen existiert, ist nur 1:1 Million – also kann man mit gutem Gewissen annehmen, dass ein bisher unbekanntes Teilchen existiert, eben das Higgs-Boson. </a:t>
            </a: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solidFill>
                <a:srgbClr val="000000"/>
              </a:solidFill>
              <a:latin typeface="Arial" charset="0"/>
              <a:ea typeface="Arial Unicode MS" pitchFamily="34" charset="-128"/>
              <a:cs typeface="Arial Unicode MS" pitchFamily="34" charset="-128"/>
            </a:endParaRPr>
          </a:p>
          <a:p>
            <a:pPr eaLnBrk="1" hangingPunct="1">
              <a:spcBef>
                <a:spcPct val="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solidFill>
                <a:srgbClr val="000000"/>
              </a:solidFill>
              <a:latin typeface="Arial" charset="0"/>
              <a:ea typeface="Arial Unicode MS" pitchFamily="34" charset="-128"/>
              <a:cs typeface="Arial Unicode MS" pitchFamily="34" charset="-128"/>
            </a:endParaRPr>
          </a:p>
        </p:txBody>
      </p:sp>
      <p:sp>
        <p:nvSpPr>
          <p:cNvPr id="37892"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DB0D6724-8581-420C-B414-B73CFE224391}"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39</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3412840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2958490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noRot="1" noChangeAspect="1"/>
          </p:cNvSpPr>
          <p:nvPr>
            <p:ph type="sldImg"/>
          </p:nvPr>
        </p:nvSpPr>
        <p:spPr>
          <a:prstGeom prst="rect">
            <a:avLst/>
          </a:prstGeom>
        </p:spPr>
        <p:txBody>
          <a:bodyPr/>
          <a:lstStyle/>
          <a:p>
            <a:endParaRPr/>
          </a:p>
        </p:txBody>
      </p:sp>
      <p:sp>
        <p:nvSpPr>
          <p:cNvPr id="166" name="Shape 166"/>
          <p:cNvSpPr>
            <a:spLocks noGrp="1"/>
          </p:cNvSpPr>
          <p:nvPr>
            <p:ph type="body" sz="quarter" idx="1"/>
          </p:nvPr>
        </p:nvSpPr>
        <p:spPr>
          <a:prstGeom prst="rect">
            <a:avLst/>
          </a:prstGeom>
        </p:spPr>
        <p:txBody>
          <a:bodyPr/>
          <a:lstStyle>
            <a:lvl1pPr defTabSz="911225">
              <a:defRPr sz="1100">
                <a:uFill>
                  <a:solidFill>
                    <a:srgbClr val="000000"/>
                  </a:solidFill>
                </a:uFill>
                <a:latin typeface="Calibri"/>
                <a:ea typeface="Calibri"/>
                <a:cs typeface="Calibri"/>
                <a:sym typeface="Calibri"/>
              </a:defRPr>
            </a:lvl1pPr>
          </a:lstStyle>
          <a:p>
            <a:r>
              <a:t>Die Einheit Elektronenvolt ist Teilnehmern nicht unbedingt bekannt. Um die neue Einheit zu veranschaulichen, sollten Vergleiche gegeben werden. Hierfür kann z.B. die nächste Folie genutzt werden. </a:t>
            </a:r>
          </a:p>
        </p:txBody>
      </p:sp>
    </p:spTree>
    <p:extLst>
      <p:ext uri="{BB962C8B-B14F-4D97-AF65-F5344CB8AC3E}">
        <p14:creationId xmlns:p14="http://schemas.microsoft.com/office/powerpoint/2010/main" val="820251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dirty="0">
              <a:sym typeface="Wingdings" pitchFamily="2" charset="2"/>
            </a:endParaRPr>
          </a:p>
          <a:p>
            <a:pPr>
              <a:buFont typeface="Wingdings" pitchFamily="2" charset="2"/>
              <a:buNone/>
            </a:pPr>
            <a:endParaRPr lang="de-DE" dirty="0">
              <a:sym typeface="Wingdings" pitchFamily="2" charset="2"/>
            </a:endParaRPr>
          </a:p>
        </p:txBody>
      </p:sp>
    </p:spTree>
    <p:extLst>
      <p:ext uri="{BB962C8B-B14F-4D97-AF65-F5344CB8AC3E}">
        <p14:creationId xmlns:p14="http://schemas.microsoft.com/office/powerpoint/2010/main" val="1898754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1253278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p:spPr>
      </p:sp>
      <p:sp>
        <p:nvSpPr>
          <p:cNvPr id="39939" name="Notizenplatzhalter 2"/>
          <p:cNvSpPr>
            <a:spLocks noGrp="1"/>
          </p:cNvSpPr>
          <p:nvPr>
            <p:ph type="body" idx="1"/>
          </p:nvPr>
        </p:nvSpPr>
        <p:spPr bwMode="auto">
          <a:noFill/>
        </p:spPr>
        <p:txBody>
          <a:bodyPr/>
          <a:lstStyle/>
          <a:p>
            <a:r>
              <a:rPr lang="de-DE" dirty="0">
                <a:latin typeface="Arial Narrow" pitchFamily="34" charset="0"/>
              </a:rPr>
              <a:t>Die Grafik zeigt die zeitliche Entwicklung des Universums. Viele Beobachtungen zeigen, dass es sich mit der Zeit immer weiter ausdehnt und abkühlt. </a:t>
            </a:r>
          </a:p>
          <a:p>
            <a:r>
              <a:rPr lang="de-DE" dirty="0">
                <a:latin typeface="Arial Narrow" pitchFamily="34" charset="0"/>
              </a:rPr>
              <a:t>Die Zeitachse in der Grafik verläuft nicht linear.</a:t>
            </a:r>
          </a:p>
          <a:p>
            <a:r>
              <a:rPr lang="de-DE" dirty="0">
                <a:latin typeface="Arial Narrow" pitchFamily="34" charset="0"/>
              </a:rPr>
              <a:t>Am LHC untersucht man die Frühgeschichte des Universums, indem man bei Teilchenkollisionen eine entsprechend hohe Energiedichte erzeugt. Damit lassen sich die Bedingungen rekonstruieren, die nur wenige Sekundenbruchteile nach dem Urknall herrschten. </a:t>
            </a:r>
          </a:p>
          <a:p>
            <a:endParaRPr lang="de-DE" dirty="0">
              <a:latin typeface="Arial Narrow" pitchFamily="34" charset="0"/>
            </a:endParaRPr>
          </a:p>
          <a:p>
            <a:r>
              <a:rPr lang="en-US" dirty="0" err="1"/>
              <a:t>Mehr</a:t>
            </a:r>
            <a:r>
              <a:rPr lang="en-US" dirty="0"/>
              <a:t> </a:t>
            </a:r>
            <a:r>
              <a:rPr lang="en-US" dirty="0" err="1"/>
              <a:t>Informationen</a:t>
            </a:r>
            <a:r>
              <a:rPr lang="en-US" dirty="0"/>
              <a:t> </a:t>
            </a:r>
            <a:r>
              <a:rPr lang="en-US" dirty="0" err="1"/>
              <a:t>zur</a:t>
            </a:r>
            <a:r>
              <a:rPr lang="en-US" dirty="0"/>
              <a:t> Geschichte des </a:t>
            </a:r>
            <a:r>
              <a:rPr lang="en-US" dirty="0" err="1"/>
              <a:t>Universums</a:t>
            </a:r>
            <a:r>
              <a:rPr lang="en-US" dirty="0"/>
              <a:t> </a:t>
            </a:r>
            <a:r>
              <a:rPr lang="en-US" dirty="0" err="1"/>
              <a:t>finden</a:t>
            </a:r>
            <a:r>
              <a:rPr lang="en-US" dirty="0"/>
              <a:t> </a:t>
            </a:r>
            <a:r>
              <a:rPr lang="en-US" dirty="0" err="1"/>
              <a:t>Sie</a:t>
            </a:r>
            <a:r>
              <a:rPr lang="en-US" dirty="0"/>
              <a:t> </a:t>
            </a:r>
            <a:r>
              <a:rPr lang="en-US" dirty="0" err="1"/>
              <a:t>im</a:t>
            </a:r>
            <a:r>
              <a:rPr lang="en-US" dirty="0"/>
              <a:t> </a:t>
            </a:r>
            <a:r>
              <a:rPr lang="en-US" dirty="0" err="1"/>
              <a:t>Hauptdokument</a:t>
            </a:r>
            <a:r>
              <a:rPr lang="en-US" dirty="0"/>
              <a:t> auf S. 6. </a:t>
            </a:r>
          </a:p>
        </p:txBody>
      </p:sp>
      <p:sp>
        <p:nvSpPr>
          <p:cNvPr id="39940" name="Foliennummernplatzhalter 3"/>
          <p:cNvSpPr>
            <a:spLocks noGrp="1"/>
          </p:cNvSpPr>
          <p:nvPr>
            <p:ph type="sldNum" sz="quarter" idx="5"/>
          </p:nvPr>
        </p:nvSpPr>
        <p:spPr bwMode="auto">
          <a:noFill/>
          <a:ln>
            <a:miter lim="800000"/>
            <a:headEnd/>
            <a:tailEnd/>
          </a:ln>
        </p:spPr>
        <p:txBody>
          <a:bodyPr/>
          <a:lstStyle/>
          <a:p>
            <a:fld id="{E74EEDC4-EBA8-4D51-B1F2-5271DC449DCC}" type="slidenum">
              <a:rPr lang="de-DE" smtClean="0">
                <a:latin typeface="Calibri" pitchFamily="34" charset="0"/>
              </a:rPr>
              <a:pPr/>
              <a:t>12</a:t>
            </a:fld>
            <a:endParaRPr lang="de-DE">
              <a:latin typeface="Calibri" pitchFamily="34" charset="0"/>
            </a:endParaRPr>
          </a:p>
        </p:txBody>
      </p:sp>
    </p:spTree>
    <p:extLst>
      <p:ext uri="{BB962C8B-B14F-4D97-AF65-F5344CB8AC3E}">
        <p14:creationId xmlns:p14="http://schemas.microsoft.com/office/powerpoint/2010/main" val="2496262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0723" name="Rectangle 3"/>
          <p:cNvSpPr>
            <a:spLocks noGrp="1" noChangeArrowheads="1"/>
          </p:cNvSpPr>
          <p:nvPr>
            <p:ph type="body" idx="1"/>
          </p:nvPr>
        </p:nvSpPr>
        <p:spPr bwMode="auto">
          <a:xfrm>
            <a:off x="914183" y="4342450"/>
            <a:ext cx="5029635" cy="4115824"/>
          </a:xfrm>
          <a:noFill/>
        </p:spPr>
        <p:txBody>
          <a:bodyPr/>
          <a:lstStyle/>
          <a:p>
            <a:pPr eaLnBrk="1" hangingPunct="1"/>
            <a:r>
              <a:rPr lang="en-US" dirty="0">
                <a:latin typeface="Arial" charset="0"/>
              </a:rPr>
              <a:t>Video “CERN in 3 </a:t>
            </a:r>
            <a:r>
              <a:rPr lang="en-US" dirty="0" err="1">
                <a:latin typeface="Arial" charset="0"/>
              </a:rPr>
              <a:t>Minuten</a:t>
            </a:r>
            <a:r>
              <a:rPr lang="en-US" dirty="0">
                <a:latin typeface="Arial" charset="0"/>
              </a:rPr>
              <a:t>”: </a:t>
            </a:r>
            <a:r>
              <a:rPr lang="de-DE" dirty="0">
                <a:hlinkClick r:id="rId3"/>
              </a:rPr>
              <a:t>http://www.weltmaschine.de/service__material/filme__videos/cern_in_3_minuten</a:t>
            </a:r>
            <a:endParaRPr lang="en-US" dirty="0">
              <a:latin typeface="Arial" charset="0"/>
            </a:endParaRPr>
          </a:p>
          <a:p>
            <a:pPr eaLnBrk="1" hangingPunct="1"/>
            <a:endParaRPr lang="en-US" dirty="0">
              <a:latin typeface="Arial" charset="0"/>
            </a:endParaRPr>
          </a:p>
        </p:txBody>
      </p:sp>
    </p:spTree>
    <p:extLst>
      <p:ext uri="{BB962C8B-B14F-4D97-AF65-F5344CB8AC3E}">
        <p14:creationId xmlns:p14="http://schemas.microsoft.com/office/powerpoint/2010/main" val="4123163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7" name="Rectangle 3"/>
          <p:cNvSpPr>
            <a:spLocks noGrp="1" noChangeArrowheads="1"/>
          </p:cNvSpPr>
          <p:nvPr>
            <p:ph type="body" idx="1"/>
          </p:nvPr>
        </p:nvSpPr>
        <p:spPr bwMode="auto">
          <a:xfrm>
            <a:off x="914183" y="4342450"/>
            <a:ext cx="5029635" cy="4115824"/>
          </a:xfrm>
          <a:noFill/>
        </p:spPr>
        <p:txBody>
          <a:bodyPr/>
          <a:lstStyle/>
          <a:p>
            <a:pPr eaLnBrk="1" hangingPunct="1"/>
            <a:endParaRPr lang="en-US">
              <a:latin typeface="Arial" charset="0"/>
            </a:endParaRPr>
          </a:p>
        </p:txBody>
      </p:sp>
    </p:spTree>
    <p:extLst>
      <p:ext uri="{BB962C8B-B14F-4D97-AF65-F5344CB8AC3E}">
        <p14:creationId xmlns:p14="http://schemas.microsoft.com/office/powerpoint/2010/main" val="31093645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3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ctr">
              <a:defRPr sz="4800" b="0">
                <a:solidFill>
                  <a:srgbClr val="013476"/>
                </a:solidFill>
                <a:latin typeface="Arial" panose="020B0604020202020204" pitchFamily="34" charset="0"/>
                <a:cs typeface="Arial" panose="020B0604020202020204" pitchFamily="34" charset="0"/>
              </a:defRPr>
            </a:lvl1pPr>
          </a:lstStyle>
          <a:p>
            <a:r>
              <a:rPr lang="de-DE"/>
              <a:t>Titelmasterformat durch Klicken bearbeiten</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ctr">
              <a:buNone/>
              <a:defRPr b="0">
                <a:solidFill>
                  <a:srgbClr val="CDC30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30.11.2017</a:t>
            </a:r>
            <a:endParaRPr lang="de-DE" dirty="0"/>
          </a:p>
        </p:txBody>
      </p:sp>
    </p:spTree>
    <p:extLst>
      <p:ext uri="{BB962C8B-B14F-4D97-AF65-F5344CB8AC3E}">
        <p14:creationId xmlns:p14="http://schemas.microsoft.com/office/powerpoint/2010/main" val="3918580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a:t>Titelmasterformat durch Klicken bearbeiten</a:t>
            </a:r>
            <a:endParaRPr lang="de-DE" dirty="0"/>
          </a:p>
        </p:txBody>
      </p:sp>
      <p:sp>
        <p:nvSpPr>
          <p:cNvPr id="5"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sz="20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9"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30.11.2017</a:t>
            </a:r>
            <a:endParaRPr lang="de-DE" dirty="0"/>
          </a:p>
        </p:txBody>
      </p:sp>
      <p:sp>
        <p:nvSpPr>
          <p:cNvPr id="11"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4043646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Kleiner Titel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Bildplatzhalter 3"/>
          <p:cNvSpPr>
            <a:spLocks noGrp="1"/>
          </p:cNvSpPr>
          <p:nvPr>
            <p:ph type="pic" sz="quarter" idx="13"/>
          </p:nvPr>
        </p:nvSpPr>
        <p:spPr>
          <a:xfrm>
            <a:off x="971550" y="2060848"/>
            <a:ext cx="7543800" cy="3960540"/>
          </a:xfrm>
        </p:spPr>
        <p:txBody>
          <a:bodyPr/>
          <a:lstStyle/>
          <a:p>
            <a:r>
              <a:rPr lang="de-DE"/>
              <a:t>Bild durch Klicken auf Symbol hinzufügen</a:t>
            </a:r>
          </a:p>
        </p:txBody>
      </p:sp>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a:t>Titelmasterformat durch Klicken bearbeiten</a:t>
            </a:r>
            <a:endParaRPr lang="de-DE" dirty="0"/>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1"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30.11.2017</a:t>
            </a:r>
            <a:endParaRPr lang="de-DE" dirty="0"/>
          </a:p>
        </p:txBody>
      </p:sp>
      <p:sp>
        <p:nvSpPr>
          <p:cNvPr id="12"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4206120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a:t>Titelmasterformat durch Klicken bearbeiten</a:t>
            </a:r>
            <a:endParaRPr lang="de-DE" dirty="0"/>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8"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2"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30.11.2017</a:t>
            </a:r>
            <a:endParaRPr lang="de-DE" dirty="0"/>
          </a:p>
        </p:txBody>
      </p:sp>
      <p:sp>
        <p:nvSpPr>
          <p:cNvPr id="13"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623923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Text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latin typeface="Arial" panose="020B0604020202020204" pitchFamily="34" charset="0"/>
                <a:cs typeface="Arial" panose="020B0604020202020204" pitchFamily="34" charset="0"/>
              </a:defRPr>
            </a:lvl1pPr>
          </a:lstStyle>
          <a:p>
            <a:r>
              <a:rPr lang="de-DE"/>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4"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30.11.2017</a:t>
            </a:r>
            <a:endParaRPr lang="de-DE" dirty="0"/>
          </a:p>
        </p:txBody>
      </p:sp>
      <p:sp>
        <p:nvSpPr>
          <p:cNvPr id="15"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978278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7"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30.11.2017</a:t>
            </a:r>
            <a:endParaRPr lang="de-DE" dirty="0"/>
          </a:p>
        </p:txBody>
      </p:sp>
      <p:sp>
        <p:nvSpPr>
          <p:cNvPr id="8"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157975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1934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a:t>Logo</a:t>
            </a:r>
          </a:p>
        </p:txBody>
      </p:sp>
      <p:sp>
        <p:nvSpPr>
          <p:cNvPr id="6" name="Date Placeholder 3"/>
          <p:cNvSpPr>
            <a:spLocks noGrp="1"/>
          </p:cNvSpPr>
          <p:nvPr>
            <p:ph type="dt" sz="half" idx="10"/>
          </p:nvPr>
        </p:nvSpPr>
        <p:spPr>
          <a:xfrm>
            <a:off x="628650" y="6356361"/>
            <a:ext cx="1135414" cy="365125"/>
          </a:xfrm>
        </p:spPr>
        <p:txBody>
          <a:bodyPr/>
          <a:lstStyle>
            <a:lvl1pPr>
              <a:defRPr>
                <a:latin typeface="Arial" panose="020B0604020202020204" pitchFamily="34" charset="0"/>
                <a:cs typeface="Arial" panose="020B0604020202020204" pitchFamily="34" charset="0"/>
              </a:defRPr>
            </a:lvl1pPr>
          </a:lstStyle>
          <a:p>
            <a:r>
              <a:rPr lang="de-DE"/>
              <a:t>30.11.2017</a:t>
            </a:r>
            <a:endParaRPr lang="de-DE" dirty="0"/>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pic>
        <p:nvPicPr>
          <p:cNvPr id="14" name="Grafik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3153543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rgbClr val="01347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18" name="Grafik 17"/>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9" name="Textfeld 18"/>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20" name="Textfeld 19"/>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21" name="Grafik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2" name="Textfeld 21"/>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23" name="Grafik 2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4" name="Grafik 23"/>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5" name="Grafik 24"/>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6" name="Grafik 2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13" name="Textfeld 1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3563508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4"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30.11.2017</a:t>
            </a:r>
            <a:endParaRPr lang="de-DE" dirty="0"/>
          </a:p>
        </p:txBody>
      </p:sp>
      <p:sp>
        <p:nvSpPr>
          <p:cNvPr id="5"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2198864591"/>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Lst>
  <p:hf hdr="0"/>
  <p:txStyles>
    <p:titleStyle>
      <a:lvl1pPr algn="l" defTabSz="914400" rtl="0" eaLnBrk="1" latinLnBrk="0" hangingPunct="1">
        <a:lnSpc>
          <a:spcPct val="90000"/>
        </a:lnSpc>
        <a:spcBef>
          <a:spcPct val="0"/>
        </a:spcBef>
        <a:buNone/>
        <a:defRPr sz="3200" kern="1200">
          <a:solidFill>
            <a:srgbClr val="002060"/>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lang="de-DE" sz="2400" kern="1200" baseline="0" dirty="0" smtClean="0">
          <a:solidFill>
            <a:srgbClr val="013476"/>
          </a:solidFill>
          <a:latin typeface="Arial" panose="020B0604020202020204" pitchFamily="34" charset="0"/>
          <a:ea typeface="+mn-ea"/>
          <a:cs typeface="Arial" panose="020B0604020202020204" pitchFamily="34" charset="0"/>
        </a:defRPr>
      </a:lvl1pPr>
      <a:lvl2pPr marL="698500" indent="-342900" algn="l" defTabSz="914400" rtl="0" eaLnBrk="1" latinLnBrk="0" hangingPunct="1">
        <a:lnSpc>
          <a:spcPct val="90000"/>
        </a:lnSpc>
        <a:spcBef>
          <a:spcPts val="500"/>
        </a:spcBef>
        <a:buClr>
          <a:srgbClr val="013476"/>
        </a:buClr>
        <a:buFont typeface="Wingdings" panose="05000000000000000000" pitchFamily="2" charset="2"/>
        <a:buChar char="Ø"/>
        <a:defRPr lang="de-DE" sz="2000" kern="1200" dirty="0" smtClean="0">
          <a:solidFill>
            <a:srgbClr val="013476"/>
          </a:solidFill>
          <a:latin typeface="Arial" panose="020B0604020202020204" pitchFamily="34" charset="0"/>
          <a:ea typeface="+mn-ea"/>
          <a:cs typeface="Arial" panose="020B0604020202020204" pitchFamily="34" charset="0"/>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13476"/>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indico.cern.ch/event/116309/contributions/1325969/attachments/53230/76534/cern_movie4_cinepak.avi"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weltmaschine.de/service__material/filme__videos/cern_in_3_minuten"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teilchenwelt.de/tp" TargetMode="Externa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hyperlink" Target="http://de.wikipedia.org/wiki/Coulombsches_Gesetz" TargetMode="External"/><Relationship Id="rId2" Type="http://schemas.openxmlformats.org/officeDocument/2006/relationships/image" Target="../media/image38.jpg"/><Relationship Id="rId1" Type="http://schemas.openxmlformats.org/officeDocument/2006/relationships/slideLayout" Target="../slideLayouts/slideLayout5.xml"/><Relationship Id="rId4" Type="http://schemas.openxmlformats.org/officeDocument/2006/relationships/image" Target="../media/image39.jpeg"/></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emf"/><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30.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3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36.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62.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24.emf"/><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63688" y="260648"/>
            <a:ext cx="6552728" cy="4454614"/>
          </a:xfrm>
        </p:spPr>
        <p:txBody>
          <a:bodyPr/>
          <a:lstStyle/>
          <a:p>
            <a:r>
              <a:rPr lang="de-DE" sz="4400" b="1" dirty="0"/>
              <a:t>Forschungsmethoden in der </a:t>
            </a:r>
            <a:br>
              <a:rPr lang="de-DE" sz="4400" b="1" dirty="0"/>
            </a:br>
            <a:r>
              <a:rPr lang="de-DE" sz="4400" b="1" dirty="0"/>
              <a:t>Teilchenphysik I</a:t>
            </a:r>
            <a:br>
              <a:rPr lang="de-DE" sz="4400" b="1" dirty="0"/>
            </a:br>
            <a:r>
              <a:rPr lang="de-DE" sz="2400" b="1" dirty="0">
                <a:solidFill>
                  <a:srgbClr val="013476"/>
                </a:solidFill>
                <a:latin typeface="Arial" panose="020B0604020202020204" pitchFamily="34" charset="0"/>
                <a:cs typeface="Arial" panose="020B0604020202020204" pitchFamily="34" charset="0"/>
              </a:rPr>
              <a:t/>
            </a:r>
            <a:br>
              <a:rPr lang="de-DE" sz="2400" b="1" dirty="0">
                <a:solidFill>
                  <a:srgbClr val="013476"/>
                </a:solidFill>
                <a:latin typeface="Arial" panose="020B0604020202020204" pitchFamily="34" charset="0"/>
                <a:cs typeface="Arial" panose="020B0604020202020204" pitchFamily="34" charset="0"/>
              </a:rPr>
            </a:br>
            <a:r>
              <a:rPr lang="de-DE" sz="2400" b="1" dirty="0">
                <a:solidFill>
                  <a:srgbClr val="013476"/>
                </a:solidFill>
                <a:latin typeface="Arial" panose="020B0604020202020204" pitchFamily="34" charset="0"/>
                <a:cs typeface="Arial" panose="020B0604020202020204" pitchFamily="34" charset="0"/>
              </a:rPr>
              <a:t/>
            </a:r>
            <a:br>
              <a:rPr lang="de-DE" sz="2400" b="1" dirty="0">
                <a:solidFill>
                  <a:srgbClr val="013476"/>
                </a:solidFill>
                <a:latin typeface="Arial" panose="020B0604020202020204" pitchFamily="34" charset="0"/>
                <a:cs typeface="Arial" panose="020B0604020202020204" pitchFamily="34" charset="0"/>
              </a:rPr>
            </a:br>
            <a:r>
              <a:rPr lang="de-DE" sz="2800" dirty="0">
                <a:solidFill>
                  <a:srgbClr val="013476"/>
                </a:solidFill>
              </a:rPr>
              <a:t/>
            </a:r>
            <a:br>
              <a:rPr lang="de-DE" sz="2800" dirty="0">
                <a:solidFill>
                  <a:srgbClr val="013476"/>
                </a:solidFill>
              </a:rPr>
            </a:br>
            <a:r>
              <a:rPr lang="de-DE" sz="2800" dirty="0">
                <a:solidFill>
                  <a:srgbClr val="013476"/>
                </a:solidFill>
              </a:rPr>
              <a:t>   </a:t>
            </a:r>
            <a:endParaRPr lang="de-DE" sz="3200" b="0" dirty="0">
              <a:solidFill>
                <a:srgbClr val="013476"/>
              </a:solidFill>
            </a:endParaRPr>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7" name="Rechteck 6"/>
          <p:cNvSpPr/>
          <p:nvPr/>
        </p:nvSpPr>
        <p:spPr>
          <a:xfrm>
            <a:off x="2128294" y="6078027"/>
            <a:ext cx="4801714" cy="1384995"/>
          </a:xfrm>
          <a:prstGeom prst="rect">
            <a:avLst/>
          </a:prstGeom>
        </p:spPr>
        <p:txBody>
          <a:bodyPr wrap="square">
            <a:spAutoFit/>
          </a:bodyPr>
          <a:lstStyle/>
          <a:p>
            <a:pPr algn="ctr"/>
            <a:r>
              <a:rPr lang="de-DE" sz="1600" dirty="0">
                <a:solidFill>
                  <a:srgbClr val="013476"/>
                </a:solidFill>
                <a:latin typeface="Arial" panose="020B0604020202020204" pitchFamily="34" charset="0"/>
                <a:ea typeface="+mj-ea"/>
                <a:cs typeface="Arial" panose="020B0604020202020204" pitchFamily="34" charset="0"/>
              </a:rPr>
              <a:t>Prof. Michael Kobel, Philipp Lindenau</a:t>
            </a:r>
            <a:r>
              <a:rPr lang="de-DE" sz="2400" dirty="0">
                <a:solidFill>
                  <a:srgbClr val="013476"/>
                </a:solidFill>
                <a:latin typeface="Arial" panose="020B0604020202020204" pitchFamily="34" charset="0"/>
                <a:ea typeface="+mj-ea"/>
                <a:cs typeface="Arial" panose="020B0604020202020204" pitchFamily="34" charset="0"/>
              </a:rPr>
              <a:t/>
            </a:r>
            <a:br>
              <a:rPr lang="de-DE" sz="2400" dirty="0">
                <a:solidFill>
                  <a:srgbClr val="013476"/>
                </a:solidFill>
                <a:latin typeface="Arial" panose="020B0604020202020204" pitchFamily="34" charset="0"/>
                <a:ea typeface="+mj-ea"/>
                <a:cs typeface="Arial" panose="020B0604020202020204" pitchFamily="34" charset="0"/>
              </a:rPr>
            </a:br>
            <a:r>
              <a:rPr lang="de-DE" sz="1600" dirty="0">
                <a:solidFill>
                  <a:srgbClr val="CDC301"/>
                </a:solidFill>
                <a:latin typeface="Arial" panose="020B0604020202020204" pitchFamily="34" charset="0"/>
                <a:ea typeface="+mj-ea"/>
                <a:cs typeface="Arial" panose="020B0604020202020204" pitchFamily="34" charset="0"/>
              </a:rPr>
              <a:t>Meißen | 29. – 30.11.2017</a:t>
            </a:r>
            <a:r>
              <a:rPr lang="de-DE" sz="2000" dirty="0">
                <a:solidFill>
                  <a:srgbClr val="CDC301"/>
                </a:solidFill>
                <a:latin typeface="Arial Narrow" panose="020B0606020202030204" pitchFamily="34" charset="0"/>
                <a:ea typeface="+mj-ea"/>
                <a:cs typeface="+mj-cs"/>
              </a:rPr>
              <a:t/>
            </a:r>
            <a:br>
              <a:rPr lang="de-DE" sz="2000" dirty="0">
                <a:solidFill>
                  <a:srgbClr val="CDC301"/>
                </a:solidFill>
                <a:latin typeface="Arial Narrow" panose="020B0606020202030204" pitchFamily="34" charset="0"/>
                <a:ea typeface="+mj-ea"/>
                <a:cs typeface="+mj-cs"/>
              </a:rPr>
            </a:br>
            <a:r>
              <a:rPr lang="de-DE" sz="3200" dirty="0">
                <a:solidFill>
                  <a:srgbClr val="002060"/>
                </a:solidFill>
                <a:latin typeface="Arial Narrow" panose="020B0606020202030204" pitchFamily="34" charset="0"/>
                <a:ea typeface="+mj-ea"/>
                <a:cs typeface="+mj-cs"/>
              </a:rPr>
              <a:t/>
            </a:r>
            <a:br>
              <a:rPr lang="de-DE" sz="3200" dirty="0">
                <a:solidFill>
                  <a:srgbClr val="002060"/>
                </a:solidFill>
                <a:latin typeface="Arial Narrow" panose="020B0606020202030204" pitchFamily="34" charset="0"/>
                <a:ea typeface="+mj-ea"/>
                <a:cs typeface="+mj-cs"/>
              </a:rPr>
            </a:br>
            <a:endParaRPr lang="de-DE" dirty="0"/>
          </a:p>
        </p:txBody>
      </p:sp>
    </p:spTree>
    <p:extLst>
      <p:ext uri="{BB962C8B-B14F-4D97-AF65-F5344CB8AC3E}">
        <p14:creationId xmlns:p14="http://schemas.microsoft.com/office/powerpoint/2010/main" val="2816105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0FBEA771-E15B-40D1-BF85-DDF33C83F63E}"/>
              </a:ext>
            </a:extLst>
          </p:cNvPr>
          <p:cNvSpPr>
            <a:spLocks noGrp="1"/>
          </p:cNvSpPr>
          <p:nvPr>
            <p:ph type="title"/>
          </p:nvPr>
        </p:nvSpPr>
        <p:spPr/>
        <p:txBody>
          <a:bodyPr/>
          <a:lstStyle/>
          <a:p>
            <a:r>
              <a:rPr lang="de-DE" dirty="0"/>
              <a:t>Erzeugung „neuer“ Teilchen</a:t>
            </a:r>
          </a:p>
        </p:txBody>
      </p:sp>
      <p:sp>
        <p:nvSpPr>
          <p:cNvPr id="5" name="Foliennummernplatzhalter 4">
            <a:extLst>
              <a:ext uri="{FF2B5EF4-FFF2-40B4-BE49-F238E27FC236}">
                <a16:creationId xmlns:a16="http://schemas.microsoft.com/office/drawing/2014/main" id="{D65BAB27-EAFA-4C53-8543-B97E6E149566}"/>
              </a:ext>
            </a:extLst>
          </p:cNvPr>
          <p:cNvSpPr>
            <a:spLocks noGrp="1"/>
          </p:cNvSpPr>
          <p:nvPr>
            <p:ph type="sldNum" sz="quarter" idx="12"/>
          </p:nvPr>
        </p:nvSpPr>
        <p:spPr/>
        <p:txBody>
          <a:bodyPr/>
          <a:lstStyle/>
          <a:p>
            <a:fld id="{13EBA283-81CD-428D-9703-4AE41BDC50AA}" type="slidenum">
              <a:rPr lang="de-DE" smtClean="0"/>
              <a:pPr/>
              <a:t>10</a:t>
            </a:fld>
            <a:endParaRPr lang="de-DE" dirty="0"/>
          </a:p>
        </p:txBody>
      </p:sp>
      <p:sp>
        <p:nvSpPr>
          <p:cNvPr id="9" name="Textplatzhalter 8">
            <a:extLst>
              <a:ext uri="{FF2B5EF4-FFF2-40B4-BE49-F238E27FC236}">
                <a16:creationId xmlns:a16="http://schemas.microsoft.com/office/drawing/2014/main" id="{45A70426-0B33-4813-8A22-B272A97E6471}"/>
              </a:ext>
            </a:extLst>
          </p:cNvPr>
          <p:cNvSpPr>
            <a:spLocks noGrp="1"/>
          </p:cNvSpPr>
          <p:nvPr>
            <p:ph type="body" idx="1"/>
          </p:nvPr>
        </p:nvSpPr>
        <p:spPr/>
        <p:txBody>
          <a:bodyPr/>
          <a:lstStyle/>
          <a:p>
            <a:r>
              <a:rPr lang="de-DE" dirty="0"/>
              <a:t>Teilchenphysik versucht (bisher unbekannte, meist schwere) Teilchen zu erzeugen </a:t>
            </a:r>
          </a:p>
          <a:p>
            <a:r>
              <a:rPr lang="de-DE" dirty="0"/>
              <a:t>Annahme: 2 Teilchen kollidieren, annihilieren und ihre totale Energie </a:t>
            </a:r>
            <a:r>
              <a:rPr lang="de-DE" dirty="0" err="1"/>
              <a:t>E</a:t>
            </a:r>
            <a:r>
              <a:rPr lang="de-DE" baseline="-25000" dirty="0" err="1"/>
              <a:t>tot</a:t>
            </a:r>
            <a:r>
              <a:rPr lang="de-DE" dirty="0"/>
              <a:t>= </a:t>
            </a:r>
            <a:r>
              <a:rPr lang="de-DE" dirty="0" err="1"/>
              <a:t>E</a:t>
            </a:r>
            <a:r>
              <a:rPr lang="de-DE" baseline="-25000" dirty="0" err="1"/>
              <a:t>kin</a:t>
            </a:r>
            <a:r>
              <a:rPr lang="de-DE" dirty="0"/>
              <a:t> + E</a:t>
            </a:r>
            <a:r>
              <a:rPr lang="de-DE" baseline="-25000" dirty="0"/>
              <a:t>0</a:t>
            </a:r>
            <a:r>
              <a:rPr lang="de-DE" dirty="0"/>
              <a:t> steht zur Verfügung</a:t>
            </a:r>
          </a:p>
          <a:p>
            <a:r>
              <a:rPr lang="de-DE" dirty="0"/>
              <a:t>Elektronen + Positron </a:t>
            </a:r>
            <a:br>
              <a:rPr lang="de-DE" dirty="0"/>
            </a:br>
            <a:r>
              <a:rPr lang="de-DE" dirty="0"/>
              <a:t>mit je </a:t>
            </a:r>
            <a:r>
              <a:rPr lang="de-DE" dirty="0" err="1"/>
              <a:t>E</a:t>
            </a:r>
            <a:r>
              <a:rPr lang="de-DE" baseline="-25000" dirty="0" err="1"/>
              <a:t>kin</a:t>
            </a:r>
            <a:r>
              <a:rPr lang="de-DE" baseline="-25000" dirty="0"/>
              <a:t> </a:t>
            </a:r>
            <a:r>
              <a:rPr lang="de-DE" dirty="0"/>
              <a:t>= </a:t>
            </a:r>
            <a:r>
              <a:rPr lang="de-DE" dirty="0" smtClean="0"/>
              <a:t>50 </a:t>
            </a:r>
            <a:r>
              <a:rPr lang="de-DE" dirty="0" err="1" smtClean="0"/>
              <a:t>GeV</a:t>
            </a:r>
            <a:r>
              <a:rPr lang="de-DE" dirty="0" smtClean="0"/>
              <a:t> </a:t>
            </a:r>
            <a:endParaRPr lang="de-DE" dirty="0"/>
          </a:p>
          <a:p>
            <a:pPr lvl="1"/>
            <a:r>
              <a:rPr lang="de-DE" dirty="0"/>
              <a:t>~</a:t>
            </a:r>
            <a:r>
              <a:rPr lang="de-DE" dirty="0" smtClean="0"/>
              <a:t>100 </a:t>
            </a:r>
            <a:r>
              <a:rPr lang="de-DE" dirty="0" err="1" smtClean="0"/>
              <a:t>GeV</a:t>
            </a:r>
            <a:endParaRPr lang="de-DE" dirty="0"/>
          </a:p>
          <a:p>
            <a:endParaRPr lang="de-DE" dirty="0"/>
          </a:p>
        </p:txBody>
      </p:sp>
      <p:sp>
        <p:nvSpPr>
          <p:cNvPr id="6" name="Datumsplatzhalter 5">
            <a:extLst>
              <a:ext uri="{FF2B5EF4-FFF2-40B4-BE49-F238E27FC236}">
                <a16:creationId xmlns:a16="http://schemas.microsoft.com/office/drawing/2014/main" id="{CD7635F8-8CE1-45B3-B511-FFEB9071A25F}"/>
              </a:ext>
            </a:extLst>
          </p:cNvPr>
          <p:cNvSpPr>
            <a:spLocks noGrp="1"/>
          </p:cNvSpPr>
          <p:nvPr>
            <p:ph type="dt" sz="half" idx="2"/>
          </p:nvPr>
        </p:nvSpPr>
        <p:spPr/>
        <p:txBody>
          <a:bodyPr/>
          <a:lstStyle/>
          <a:p>
            <a:r>
              <a:rPr lang="de-DE"/>
              <a:t>30.11.2017</a:t>
            </a:r>
            <a:endParaRPr lang="de-DE" dirty="0"/>
          </a:p>
        </p:txBody>
      </p:sp>
      <p:sp>
        <p:nvSpPr>
          <p:cNvPr id="7" name="Fußzeilenplatzhalter 6">
            <a:extLst>
              <a:ext uri="{FF2B5EF4-FFF2-40B4-BE49-F238E27FC236}">
                <a16:creationId xmlns:a16="http://schemas.microsoft.com/office/drawing/2014/main" id="{2A0CEB81-0EC8-47C8-A6D0-70CDADD7E39F}"/>
              </a:ext>
            </a:extLst>
          </p:cNvPr>
          <p:cNvSpPr>
            <a:spLocks noGrp="1"/>
          </p:cNvSpPr>
          <p:nvPr>
            <p:ph type="ftr" sz="quarter" idx="3"/>
          </p:nvPr>
        </p:nvSpPr>
        <p:spPr/>
        <p:txBody>
          <a:bodyPr/>
          <a:lstStyle/>
          <a:p>
            <a:r>
              <a:rPr lang="de-DE"/>
              <a:t>Forschung trifft Schule - Lehrerfortbildung Teilchenphysik -  Meißen</a:t>
            </a:r>
            <a:endParaRPr lang="de-DE" dirty="0"/>
          </a:p>
        </p:txBody>
      </p:sp>
      <p:pic>
        <p:nvPicPr>
          <p:cNvPr id="11" name="Grafik 10">
            <a:extLst>
              <a:ext uri="{FF2B5EF4-FFF2-40B4-BE49-F238E27FC236}">
                <a16:creationId xmlns:a16="http://schemas.microsoft.com/office/drawing/2014/main" id="{EF3220CB-93E7-4993-BA10-D31DDB7150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1321" y="3777575"/>
            <a:ext cx="4283968" cy="2409431"/>
          </a:xfrm>
          <a:prstGeom prst="rect">
            <a:avLst/>
          </a:prstGeom>
        </p:spPr>
      </p:pic>
    </p:spTree>
    <p:extLst>
      <p:ext uri="{BB962C8B-B14F-4D97-AF65-F5344CB8AC3E}">
        <p14:creationId xmlns:p14="http://schemas.microsoft.com/office/powerpoint/2010/main" val="784048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75D7B4-7B8B-401F-BCAA-B233D97DAA5C}"/>
              </a:ext>
            </a:extLst>
          </p:cNvPr>
          <p:cNvSpPr>
            <a:spLocks noGrp="1"/>
          </p:cNvSpPr>
          <p:nvPr>
            <p:ph type="title"/>
          </p:nvPr>
        </p:nvSpPr>
        <p:spPr/>
        <p:txBody>
          <a:bodyPr/>
          <a:lstStyle/>
          <a:p>
            <a:r>
              <a:rPr lang="de-DE" dirty="0"/>
              <a:t>Erzeugung „neuer“ Teilchen</a:t>
            </a:r>
          </a:p>
        </p:txBody>
      </p:sp>
      <p:sp>
        <p:nvSpPr>
          <p:cNvPr id="3" name="Foliennummernplatzhalter 2">
            <a:extLst>
              <a:ext uri="{FF2B5EF4-FFF2-40B4-BE49-F238E27FC236}">
                <a16:creationId xmlns:a16="http://schemas.microsoft.com/office/drawing/2014/main" id="{41CD6767-E254-4310-A3A8-1598CE40B2C1}"/>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4" name="Textplatzhalter 3">
            <a:extLst>
              <a:ext uri="{FF2B5EF4-FFF2-40B4-BE49-F238E27FC236}">
                <a16:creationId xmlns:a16="http://schemas.microsoft.com/office/drawing/2014/main" id="{F4B9A9DD-E4A8-4B8E-8BA6-2F9A13DC127C}"/>
              </a:ext>
            </a:extLst>
          </p:cNvPr>
          <p:cNvSpPr>
            <a:spLocks noGrp="1"/>
          </p:cNvSpPr>
          <p:nvPr>
            <p:ph type="body" idx="1"/>
          </p:nvPr>
        </p:nvSpPr>
        <p:spPr/>
        <p:txBody>
          <a:bodyPr/>
          <a:lstStyle/>
          <a:p>
            <a:r>
              <a:rPr lang="de-DE" dirty="0"/>
              <a:t>Entdeckung der W</a:t>
            </a:r>
            <a:r>
              <a:rPr lang="de-DE" baseline="30000" dirty="0"/>
              <a:t>±</a:t>
            </a:r>
            <a:r>
              <a:rPr lang="de-DE" dirty="0"/>
              <a:t> und </a:t>
            </a:r>
            <a:r>
              <a:rPr lang="de-DE" dirty="0" smtClean="0"/>
              <a:t>Z </a:t>
            </a:r>
            <a:r>
              <a:rPr lang="de-DE" dirty="0" smtClean="0"/>
              <a:t>Botenteilchen</a:t>
            </a:r>
            <a:endParaRPr lang="de-DE" dirty="0"/>
          </a:p>
          <a:p>
            <a:pPr lvl="1"/>
            <a:r>
              <a:rPr lang="de-DE" dirty="0"/>
              <a:t>m</a:t>
            </a:r>
            <a:r>
              <a:rPr lang="de-DE" baseline="-25000" dirty="0"/>
              <a:t>W</a:t>
            </a:r>
            <a:r>
              <a:rPr lang="de-DE" dirty="0"/>
              <a:t>: </a:t>
            </a:r>
            <a:r>
              <a:rPr lang="pl-PL" dirty="0"/>
              <a:t>83±3 GeV</a:t>
            </a:r>
            <a:r>
              <a:rPr lang="de-DE" dirty="0"/>
              <a:t> </a:t>
            </a:r>
            <a:r>
              <a:rPr lang="pl-PL" dirty="0"/>
              <a:t>m</a:t>
            </a:r>
            <a:r>
              <a:rPr lang="pl-PL" baseline="-25000" dirty="0"/>
              <a:t>Z</a:t>
            </a:r>
            <a:r>
              <a:rPr lang="de-DE" dirty="0"/>
              <a:t>:</a:t>
            </a:r>
            <a:r>
              <a:rPr lang="pl-PL" dirty="0"/>
              <a:t>94</a:t>
            </a:r>
            <a:r>
              <a:rPr lang="de-DE" dirty="0"/>
              <a:t> </a:t>
            </a:r>
            <a:r>
              <a:rPr lang="pl-PL" dirty="0"/>
              <a:t>±</a:t>
            </a:r>
            <a:r>
              <a:rPr lang="de-DE" dirty="0"/>
              <a:t> </a:t>
            </a:r>
            <a:r>
              <a:rPr lang="pl-PL" dirty="0"/>
              <a:t>3</a:t>
            </a:r>
            <a:r>
              <a:rPr lang="de-DE" dirty="0"/>
              <a:t> </a:t>
            </a:r>
            <a:r>
              <a:rPr lang="pl-PL" dirty="0"/>
              <a:t>GeV</a:t>
            </a:r>
            <a:endParaRPr lang="de-DE" dirty="0"/>
          </a:p>
          <a:p>
            <a:r>
              <a:rPr lang="de-DE" dirty="0"/>
              <a:t>Existierender Beschleuniger: SPS (CERN)</a:t>
            </a:r>
          </a:p>
          <a:p>
            <a:pPr lvl="1"/>
            <a:r>
              <a:rPr lang="de-DE" dirty="0"/>
              <a:t>Protonenstahl mit </a:t>
            </a:r>
            <a:r>
              <a:rPr lang="de-DE" dirty="0" err="1"/>
              <a:t>E</a:t>
            </a:r>
            <a:r>
              <a:rPr lang="de-DE" baseline="-25000" dirty="0" err="1"/>
              <a:t>kin</a:t>
            </a:r>
            <a:r>
              <a:rPr lang="de-DE" dirty="0"/>
              <a:t> 400 </a:t>
            </a:r>
            <a:r>
              <a:rPr lang="de-DE" dirty="0" err="1"/>
              <a:t>GeV</a:t>
            </a:r>
            <a:r>
              <a:rPr lang="de-DE" dirty="0"/>
              <a:t> </a:t>
            </a:r>
            <a:r>
              <a:rPr lang="de-DE" dirty="0">
                <a:sym typeface="Wingdings" panose="05000000000000000000" pitchFamily="2" charset="2"/>
              </a:rPr>
              <a:t> </a:t>
            </a:r>
            <a:endParaRPr lang="de-DE" dirty="0"/>
          </a:p>
          <a:p>
            <a:pPr lvl="1"/>
            <a:r>
              <a:rPr lang="de-DE" dirty="0"/>
              <a:t>Strahl kollidiert mit festem Target </a:t>
            </a:r>
          </a:p>
          <a:p>
            <a:pPr marL="355600" lvl="1" indent="0">
              <a:buNone/>
            </a:pPr>
            <a:r>
              <a:rPr lang="de-DE" dirty="0"/>
              <a:t>→ Zur Verfügung stehende Energie ~√ </a:t>
            </a:r>
            <a:r>
              <a:rPr lang="de-DE" dirty="0" err="1"/>
              <a:t>E</a:t>
            </a:r>
            <a:r>
              <a:rPr lang="de-DE" baseline="-25000" dirty="0" err="1"/>
              <a:t>kin</a:t>
            </a:r>
            <a:r>
              <a:rPr lang="de-DE" dirty="0"/>
              <a:t> </a:t>
            </a:r>
            <a:r>
              <a:rPr lang="de-DE" dirty="0">
                <a:sym typeface="Wingdings" panose="05000000000000000000" pitchFamily="2" charset="2"/>
              </a:rPr>
              <a:t></a:t>
            </a:r>
          </a:p>
          <a:p>
            <a:r>
              <a:rPr lang="de-DE" dirty="0"/>
              <a:t>Idee: Kollision von Proton </a:t>
            </a:r>
            <a:r>
              <a:rPr lang="de-DE" dirty="0" smtClean="0"/>
              <a:t>und Anti-Proton</a:t>
            </a:r>
            <a:r>
              <a:rPr lang="de-DE" dirty="0"/>
              <a:t>!</a:t>
            </a:r>
          </a:p>
          <a:p>
            <a:pPr lvl="1"/>
            <a:r>
              <a:rPr lang="de-DE" dirty="0"/>
              <a:t>Zur Verfügung stehende Energie ~ 530 </a:t>
            </a:r>
            <a:r>
              <a:rPr lang="de-DE" dirty="0" err="1"/>
              <a:t>GeV</a:t>
            </a:r>
            <a:endParaRPr lang="de-DE" dirty="0"/>
          </a:p>
          <a:p>
            <a:pPr lvl="1"/>
            <a:r>
              <a:rPr lang="de-DE" dirty="0"/>
              <a:t>Teilchen nachgewiesen: 20 Januar 1983 </a:t>
            </a:r>
          </a:p>
          <a:p>
            <a:pPr lvl="1"/>
            <a:r>
              <a:rPr lang="de-DE" dirty="0"/>
              <a:t>Nobelpreise für </a:t>
            </a:r>
            <a:r>
              <a:rPr lang="it-IT" dirty="0"/>
              <a:t>Carlo Rubbia und Luigi Di Lella</a:t>
            </a:r>
            <a:endParaRPr lang="pl-PL" dirty="0"/>
          </a:p>
          <a:p>
            <a:pPr lvl="1"/>
            <a:endParaRPr lang="de-DE" dirty="0"/>
          </a:p>
        </p:txBody>
      </p:sp>
      <p:sp>
        <p:nvSpPr>
          <p:cNvPr id="5" name="Datumsplatzhalter 4">
            <a:extLst>
              <a:ext uri="{FF2B5EF4-FFF2-40B4-BE49-F238E27FC236}">
                <a16:creationId xmlns:a16="http://schemas.microsoft.com/office/drawing/2014/main" id="{6357A698-86B4-4320-A2EB-6D22134E6199}"/>
              </a:ext>
            </a:extLst>
          </p:cNvPr>
          <p:cNvSpPr>
            <a:spLocks noGrp="1"/>
          </p:cNvSpPr>
          <p:nvPr>
            <p:ph type="dt" sz="half" idx="2"/>
          </p:nvPr>
        </p:nvSpPr>
        <p:spPr/>
        <p:txBody>
          <a:bodyPr/>
          <a:lstStyle/>
          <a:p>
            <a:r>
              <a:rPr lang="de-DE"/>
              <a:t>30.11.2017</a:t>
            </a:r>
            <a:endParaRPr lang="de-DE" dirty="0"/>
          </a:p>
        </p:txBody>
      </p:sp>
      <p:sp>
        <p:nvSpPr>
          <p:cNvPr id="6" name="Fußzeilenplatzhalter 5">
            <a:extLst>
              <a:ext uri="{FF2B5EF4-FFF2-40B4-BE49-F238E27FC236}">
                <a16:creationId xmlns:a16="http://schemas.microsoft.com/office/drawing/2014/main" id="{5174D213-688A-4404-899C-23B785E78482}"/>
              </a:ext>
            </a:extLst>
          </p:cNvPr>
          <p:cNvSpPr>
            <a:spLocks noGrp="1"/>
          </p:cNvSpPr>
          <p:nvPr>
            <p:ph type="ftr" sz="quarter" idx="3"/>
          </p:nvPr>
        </p:nvSpPr>
        <p:spPr/>
        <p:txBody>
          <a:bodyPr/>
          <a:lstStyle/>
          <a:p>
            <a:r>
              <a:rPr lang="de-DE"/>
              <a:t>Forschung trifft Schule - Lehrerfortbildung Teilchenphysik -  Meißen</a:t>
            </a:r>
            <a:endParaRPr lang="de-DE" dirty="0"/>
          </a:p>
        </p:txBody>
      </p:sp>
      <p:pic>
        <p:nvPicPr>
          <p:cNvPr id="8" name="Grafik 7">
            <a:extLst>
              <a:ext uri="{FF2B5EF4-FFF2-40B4-BE49-F238E27FC236}">
                <a16:creationId xmlns:a16="http://schemas.microsoft.com/office/drawing/2014/main" id="{E1FC4A03-B01E-4AAA-B82A-852F2F16CBA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125988"/>
            <a:ext cx="2051720" cy="1596152"/>
          </a:xfrm>
          <a:prstGeom prst="rect">
            <a:avLst/>
          </a:prstGeom>
        </p:spPr>
      </p:pic>
    </p:spTree>
    <p:extLst>
      <p:ext uri="{BB962C8B-B14F-4D97-AF65-F5344CB8AC3E}">
        <p14:creationId xmlns:p14="http://schemas.microsoft.com/office/powerpoint/2010/main" val="3762014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Grafik 43" descr="Urknall_JochenStuhrmann_Geo_PicturePress.jpg"/>
          <p:cNvPicPr>
            <a:picLocks noChangeAspect="1"/>
          </p:cNvPicPr>
          <p:nvPr/>
        </p:nvPicPr>
        <p:blipFill>
          <a:blip r:embed="rId3" cstate="print"/>
          <a:srcRect/>
          <a:stretch>
            <a:fillRect/>
          </a:stretch>
        </p:blipFill>
        <p:spPr bwMode="auto">
          <a:xfrm>
            <a:off x="1419226" y="1657123"/>
            <a:ext cx="6954838" cy="3510190"/>
          </a:xfrm>
          <a:prstGeom prst="rect">
            <a:avLst/>
          </a:prstGeom>
          <a:noFill/>
          <a:ln w="9525">
            <a:noFill/>
            <a:miter lim="800000"/>
            <a:headEnd/>
            <a:tailEnd/>
          </a:ln>
        </p:spPr>
      </p:pic>
      <p:sp>
        <p:nvSpPr>
          <p:cNvPr id="19459" name="Titel 1"/>
          <p:cNvSpPr>
            <a:spLocks noGrp="1"/>
          </p:cNvSpPr>
          <p:nvPr>
            <p:ph type="title"/>
          </p:nvPr>
        </p:nvSpPr>
        <p:spPr/>
        <p:txBody>
          <a:bodyPr/>
          <a:lstStyle/>
          <a:p>
            <a:r>
              <a:rPr lang="de-DE" dirty="0"/>
              <a:t>Erzeugung extremer Bedingung</a:t>
            </a:r>
            <a:endParaRPr dirty="0"/>
          </a:p>
        </p:txBody>
      </p:sp>
      <p:cxnSp>
        <p:nvCxnSpPr>
          <p:cNvPr id="103" name="Gerade Verbindung 102"/>
          <p:cNvCxnSpPr/>
          <p:nvPr/>
        </p:nvCxnSpPr>
        <p:spPr>
          <a:xfrm>
            <a:off x="4227513" y="3167063"/>
            <a:ext cx="714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 name="Gerade Verbindung mit Pfeil 8"/>
          <p:cNvCxnSpPr/>
          <p:nvPr/>
        </p:nvCxnSpPr>
        <p:spPr>
          <a:xfrm>
            <a:off x="34925" y="5591175"/>
            <a:ext cx="9074150" cy="1588"/>
          </a:xfrm>
          <a:prstGeom prst="straightConnector1">
            <a:avLst/>
          </a:prstGeom>
          <a:ln w="419100">
            <a:solidFill>
              <a:srgbClr val="013476"/>
            </a:solidFill>
            <a:tailEnd type="triangle" w="sm" len="sm"/>
          </a:ln>
          <a:effectLst/>
        </p:spPr>
        <p:style>
          <a:lnRef idx="2">
            <a:schemeClr val="accent1"/>
          </a:lnRef>
          <a:fillRef idx="0">
            <a:schemeClr val="accent1"/>
          </a:fillRef>
          <a:effectRef idx="1">
            <a:schemeClr val="accent1"/>
          </a:effectRef>
          <a:fontRef idx="minor">
            <a:schemeClr val="tx1"/>
          </a:fontRef>
        </p:style>
      </p:cxnSp>
      <p:sp>
        <p:nvSpPr>
          <p:cNvPr id="19462" name="Textfeld 9"/>
          <p:cNvSpPr txBox="1">
            <a:spLocks noChangeArrowheads="1"/>
          </p:cNvSpPr>
          <p:nvPr/>
        </p:nvSpPr>
        <p:spPr bwMode="auto">
          <a:xfrm>
            <a:off x="255588" y="5405438"/>
            <a:ext cx="500062" cy="369887"/>
          </a:xfrm>
          <a:prstGeom prst="rect">
            <a:avLst/>
          </a:prstGeom>
          <a:noFill/>
          <a:ln w="9525">
            <a:noFill/>
            <a:miter lim="800000"/>
            <a:headEnd/>
            <a:tailEnd/>
          </a:ln>
        </p:spPr>
        <p:txBody>
          <a:bodyPr wrap="none">
            <a:spAutoFit/>
          </a:bodyPr>
          <a:lstStyle/>
          <a:p>
            <a:r>
              <a:rPr lang="de-DE">
                <a:solidFill>
                  <a:schemeClr val="bg1"/>
                </a:solidFill>
                <a:latin typeface="Arial Narrow" pitchFamily="34" charset="0"/>
              </a:rPr>
              <a:t>Zeit</a:t>
            </a:r>
          </a:p>
        </p:txBody>
      </p:sp>
      <p:cxnSp>
        <p:nvCxnSpPr>
          <p:cNvPr id="11" name="Gerade Verbindung mit Pfeil 10"/>
          <p:cNvCxnSpPr/>
          <p:nvPr/>
        </p:nvCxnSpPr>
        <p:spPr>
          <a:xfrm flipV="1">
            <a:off x="-540568" y="6231787"/>
            <a:ext cx="8877176" cy="5525"/>
          </a:xfrm>
          <a:prstGeom prst="straightConnector1">
            <a:avLst/>
          </a:prstGeom>
          <a:ln w="317500">
            <a:solidFill>
              <a:srgbClr val="CCCC00"/>
            </a:solidFill>
            <a:tailEnd type="triangle" w="sm" len="sm"/>
          </a:ln>
          <a:effectLst/>
          <a:scene3d>
            <a:camera prst="orthographicFront">
              <a:rot lat="0" lon="0" rev="10800000"/>
            </a:camera>
            <a:lightRig rig="threePt" dir="t"/>
          </a:scene3d>
        </p:spPr>
        <p:style>
          <a:lnRef idx="2">
            <a:schemeClr val="accent1"/>
          </a:lnRef>
          <a:fillRef idx="0">
            <a:schemeClr val="accent1"/>
          </a:fillRef>
          <a:effectRef idx="1">
            <a:schemeClr val="accent1"/>
          </a:effectRef>
          <a:fontRef idx="minor">
            <a:schemeClr val="tx1"/>
          </a:fontRef>
        </p:style>
      </p:cxnSp>
      <p:sp>
        <p:nvSpPr>
          <p:cNvPr id="19464" name="Textfeld 24"/>
          <p:cNvSpPr txBox="1">
            <a:spLocks noChangeArrowheads="1"/>
          </p:cNvSpPr>
          <p:nvPr/>
        </p:nvSpPr>
        <p:spPr bwMode="auto">
          <a:xfrm>
            <a:off x="7740650" y="4921250"/>
            <a:ext cx="552450" cy="307975"/>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heute</a:t>
            </a:r>
          </a:p>
        </p:txBody>
      </p:sp>
      <p:sp>
        <p:nvSpPr>
          <p:cNvPr id="19465" name="Textfeld 32"/>
          <p:cNvSpPr txBox="1">
            <a:spLocks noChangeArrowheads="1"/>
          </p:cNvSpPr>
          <p:nvPr/>
        </p:nvSpPr>
        <p:spPr bwMode="auto">
          <a:xfrm>
            <a:off x="7761288" y="5330825"/>
            <a:ext cx="612775" cy="523875"/>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14·10</a:t>
            </a:r>
            <a:r>
              <a:rPr lang="de-DE" sz="1400" baseline="30000">
                <a:solidFill>
                  <a:schemeClr val="bg1"/>
                </a:solidFill>
                <a:latin typeface="Arial Narrow" pitchFamily="34" charset="0"/>
              </a:rPr>
              <a:t>9</a:t>
            </a:r>
            <a:endParaRPr lang="de-DE" sz="1400">
              <a:solidFill>
                <a:schemeClr val="bg1"/>
              </a:solidFill>
              <a:latin typeface="Arial Narrow" pitchFamily="34" charset="0"/>
            </a:endParaRPr>
          </a:p>
          <a:p>
            <a:r>
              <a:rPr lang="de-DE" sz="1400">
                <a:solidFill>
                  <a:schemeClr val="bg1"/>
                </a:solidFill>
                <a:latin typeface="Arial Narrow" pitchFamily="34" charset="0"/>
              </a:rPr>
              <a:t>Jahre</a:t>
            </a:r>
          </a:p>
        </p:txBody>
      </p:sp>
      <p:grpSp>
        <p:nvGrpSpPr>
          <p:cNvPr id="2" name="Gruppieren 64"/>
          <p:cNvGrpSpPr>
            <a:grpSpLocks/>
          </p:cNvGrpSpPr>
          <p:nvPr/>
        </p:nvGrpSpPr>
        <p:grpSpPr bwMode="auto">
          <a:xfrm>
            <a:off x="276225" y="6021388"/>
            <a:ext cx="8262938" cy="369887"/>
            <a:chOff x="939843" y="6021388"/>
            <a:chExt cx="7623314" cy="369332"/>
          </a:xfrm>
        </p:grpSpPr>
        <p:sp>
          <p:nvSpPr>
            <p:cNvPr id="19504" name="Textfeld 11"/>
            <p:cNvSpPr txBox="1">
              <a:spLocks noChangeArrowheads="1"/>
            </p:cNvSpPr>
            <p:nvPr/>
          </p:nvSpPr>
          <p:spPr bwMode="auto">
            <a:xfrm>
              <a:off x="939843" y="6021388"/>
              <a:ext cx="773853" cy="369332"/>
            </a:xfrm>
            <a:prstGeom prst="rect">
              <a:avLst/>
            </a:prstGeom>
            <a:noFill/>
            <a:ln w="9525">
              <a:noFill/>
              <a:miter lim="800000"/>
              <a:headEnd/>
              <a:tailEnd/>
            </a:ln>
          </p:spPr>
          <p:txBody>
            <a:bodyPr wrap="none">
              <a:spAutoFit/>
            </a:bodyPr>
            <a:lstStyle/>
            <a:p>
              <a:r>
                <a:rPr lang="de-DE" dirty="0">
                  <a:latin typeface="Arial Narrow" pitchFamily="34" charset="0"/>
                </a:rPr>
                <a:t>Energie</a:t>
              </a:r>
            </a:p>
          </p:txBody>
        </p:sp>
        <p:sp>
          <p:nvSpPr>
            <p:cNvPr id="19505" name="Textfeld 42"/>
            <p:cNvSpPr txBox="1">
              <a:spLocks noChangeArrowheads="1"/>
            </p:cNvSpPr>
            <p:nvPr/>
          </p:nvSpPr>
          <p:spPr bwMode="auto">
            <a:xfrm>
              <a:off x="2478518" y="6073551"/>
              <a:ext cx="539922" cy="307777"/>
            </a:xfrm>
            <a:prstGeom prst="rect">
              <a:avLst/>
            </a:prstGeom>
            <a:noFill/>
            <a:ln w="9525">
              <a:noFill/>
              <a:miter lim="800000"/>
              <a:headEnd/>
              <a:tailEnd/>
            </a:ln>
          </p:spPr>
          <p:txBody>
            <a:bodyPr wrap="none">
              <a:spAutoFit/>
            </a:bodyPr>
            <a:lstStyle/>
            <a:p>
              <a:r>
                <a:rPr lang="de-DE" sz="1400" dirty="0">
                  <a:latin typeface="Arial Narrow" pitchFamily="34" charset="0"/>
                </a:rPr>
                <a:t>1</a:t>
              </a:r>
              <a:r>
                <a:rPr lang="de-DE" sz="800" dirty="0">
                  <a:latin typeface="Arial Narrow" pitchFamily="34" charset="0"/>
                </a:rPr>
                <a:t> </a:t>
              </a:r>
              <a:r>
                <a:rPr lang="de-DE" sz="1400" dirty="0" err="1">
                  <a:latin typeface="Arial Narrow" pitchFamily="34" charset="0"/>
                </a:rPr>
                <a:t>TeV</a:t>
              </a:r>
              <a:r>
                <a:rPr lang="de-DE" sz="1400" dirty="0">
                  <a:latin typeface="Arial Narrow" pitchFamily="34" charset="0"/>
                </a:rPr>
                <a:t> </a:t>
              </a:r>
            </a:p>
          </p:txBody>
        </p:sp>
        <p:sp>
          <p:nvSpPr>
            <p:cNvPr id="19506" name="Textfeld 43"/>
            <p:cNvSpPr txBox="1">
              <a:spLocks noChangeArrowheads="1"/>
            </p:cNvSpPr>
            <p:nvPr/>
          </p:nvSpPr>
          <p:spPr bwMode="auto">
            <a:xfrm>
              <a:off x="2976503" y="6068205"/>
              <a:ext cx="714690" cy="307777"/>
            </a:xfrm>
            <a:prstGeom prst="rect">
              <a:avLst/>
            </a:prstGeom>
            <a:noFill/>
            <a:ln w="9525">
              <a:noFill/>
              <a:miter lim="800000"/>
              <a:headEnd/>
              <a:tailEnd/>
            </a:ln>
          </p:spPr>
          <p:txBody>
            <a:bodyPr wrap="none">
              <a:spAutoFit/>
            </a:bodyPr>
            <a:lstStyle/>
            <a:p>
              <a:r>
                <a:rPr lang="de-DE" sz="1400" dirty="0">
                  <a:latin typeface="Arial Narrow" pitchFamily="34" charset="0"/>
                </a:rPr>
                <a:t>150 </a:t>
              </a:r>
              <a:r>
                <a:rPr lang="de-DE" sz="1400" dirty="0" err="1">
                  <a:latin typeface="Arial Narrow" pitchFamily="34" charset="0"/>
                </a:rPr>
                <a:t>MeV</a:t>
              </a:r>
              <a:endParaRPr lang="de-DE" sz="1400" dirty="0">
                <a:latin typeface="Arial Narrow" pitchFamily="34" charset="0"/>
              </a:endParaRPr>
            </a:p>
          </p:txBody>
        </p:sp>
        <p:sp>
          <p:nvSpPr>
            <p:cNvPr id="19507" name="Textfeld 44"/>
            <p:cNvSpPr txBox="1">
              <a:spLocks noChangeArrowheads="1"/>
            </p:cNvSpPr>
            <p:nvPr/>
          </p:nvSpPr>
          <p:spPr bwMode="auto">
            <a:xfrm>
              <a:off x="4105880" y="6073551"/>
              <a:ext cx="433665" cy="307777"/>
            </a:xfrm>
            <a:prstGeom prst="rect">
              <a:avLst/>
            </a:prstGeom>
            <a:noFill/>
            <a:ln w="9525">
              <a:noFill/>
              <a:miter lim="800000"/>
              <a:headEnd/>
              <a:tailEnd/>
            </a:ln>
          </p:spPr>
          <p:txBody>
            <a:bodyPr wrap="none">
              <a:spAutoFit/>
            </a:bodyPr>
            <a:lstStyle/>
            <a:p>
              <a:r>
                <a:rPr lang="de-DE" sz="1400" dirty="0">
                  <a:latin typeface="Arial Narrow" pitchFamily="34" charset="0"/>
                </a:rPr>
                <a:t>1</a:t>
              </a:r>
              <a:r>
                <a:rPr lang="de-DE" sz="800" dirty="0">
                  <a:latin typeface="Arial Narrow" pitchFamily="34" charset="0"/>
                </a:rPr>
                <a:t> </a:t>
              </a:r>
              <a:r>
                <a:rPr lang="de-DE" sz="1400" dirty="0">
                  <a:latin typeface="Arial Narrow" pitchFamily="34" charset="0"/>
                </a:rPr>
                <a:t>eV</a:t>
              </a:r>
            </a:p>
          </p:txBody>
        </p:sp>
        <p:sp>
          <p:nvSpPr>
            <p:cNvPr id="19508" name="Textfeld 45"/>
            <p:cNvSpPr txBox="1">
              <a:spLocks noChangeArrowheads="1"/>
            </p:cNvSpPr>
            <p:nvPr/>
          </p:nvSpPr>
          <p:spPr bwMode="auto">
            <a:xfrm>
              <a:off x="6032372" y="6073551"/>
              <a:ext cx="547555" cy="307777"/>
            </a:xfrm>
            <a:prstGeom prst="rect">
              <a:avLst/>
            </a:prstGeom>
            <a:noFill/>
            <a:ln w="9525">
              <a:noFill/>
              <a:miter lim="800000"/>
              <a:headEnd/>
              <a:tailEnd/>
            </a:ln>
          </p:spPr>
          <p:txBody>
            <a:bodyPr wrap="none">
              <a:spAutoFit/>
            </a:bodyPr>
            <a:lstStyle/>
            <a:p>
              <a:r>
                <a:rPr lang="de-DE" sz="1400" dirty="0">
                  <a:latin typeface="Arial Narrow" pitchFamily="34" charset="0"/>
                </a:rPr>
                <a:t>1</a:t>
              </a:r>
              <a:r>
                <a:rPr lang="de-DE" sz="800" dirty="0">
                  <a:latin typeface="Arial Narrow" pitchFamily="34" charset="0"/>
                </a:rPr>
                <a:t> </a:t>
              </a:r>
              <a:r>
                <a:rPr lang="de-DE" sz="1400" dirty="0" err="1">
                  <a:latin typeface="Arial Narrow" pitchFamily="34" charset="0"/>
                </a:rPr>
                <a:t>meV</a:t>
              </a:r>
              <a:endParaRPr lang="de-DE" sz="1400" dirty="0">
                <a:latin typeface="Arial Narrow" pitchFamily="34" charset="0"/>
              </a:endParaRPr>
            </a:p>
          </p:txBody>
        </p:sp>
        <p:sp>
          <p:nvSpPr>
            <p:cNvPr id="19509" name="Textfeld 46"/>
            <p:cNvSpPr txBox="1">
              <a:spLocks noChangeArrowheads="1"/>
            </p:cNvSpPr>
            <p:nvPr/>
          </p:nvSpPr>
          <p:spPr bwMode="auto">
            <a:xfrm>
              <a:off x="7826280" y="6073551"/>
              <a:ext cx="736877" cy="307777"/>
            </a:xfrm>
            <a:prstGeom prst="rect">
              <a:avLst/>
            </a:prstGeom>
            <a:noFill/>
            <a:ln w="9525">
              <a:noFill/>
              <a:miter lim="800000"/>
              <a:headEnd/>
              <a:tailEnd/>
            </a:ln>
          </p:spPr>
          <p:txBody>
            <a:bodyPr wrap="none">
              <a:spAutoFit/>
            </a:bodyPr>
            <a:lstStyle/>
            <a:p>
              <a:r>
                <a:rPr lang="de-DE" sz="1400" dirty="0">
                  <a:latin typeface="Arial Narrow" pitchFamily="34" charset="0"/>
                </a:rPr>
                <a:t>0,25</a:t>
              </a:r>
              <a:r>
                <a:rPr lang="de-DE" sz="800" dirty="0">
                  <a:latin typeface="Arial Narrow" pitchFamily="34" charset="0"/>
                </a:rPr>
                <a:t> </a:t>
              </a:r>
              <a:r>
                <a:rPr lang="de-DE" sz="1400" dirty="0" err="1">
                  <a:latin typeface="Arial Narrow" pitchFamily="34" charset="0"/>
                </a:rPr>
                <a:t>meV</a:t>
              </a:r>
              <a:endParaRPr lang="de-DE" sz="1400" dirty="0">
                <a:latin typeface="Arial Narrow" pitchFamily="34" charset="0"/>
              </a:endParaRPr>
            </a:p>
          </p:txBody>
        </p:sp>
        <p:sp>
          <p:nvSpPr>
            <p:cNvPr id="19510" name="Textfeld 41"/>
            <p:cNvSpPr txBox="1">
              <a:spLocks noChangeArrowheads="1"/>
            </p:cNvSpPr>
            <p:nvPr/>
          </p:nvSpPr>
          <p:spPr bwMode="auto">
            <a:xfrm>
              <a:off x="1913020" y="6073551"/>
              <a:ext cx="677477" cy="307777"/>
            </a:xfrm>
            <a:prstGeom prst="rect">
              <a:avLst/>
            </a:prstGeom>
            <a:noFill/>
            <a:ln w="9525">
              <a:noFill/>
              <a:miter lim="800000"/>
              <a:headEnd/>
              <a:tailEnd/>
            </a:ln>
          </p:spPr>
          <p:txBody>
            <a:bodyPr wrap="none">
              <a:spAutoFit/>
            </a:bodyPr>
            <a:lstStyle/>
            <a:p>
              <a:r>
                <a:rPr lang="de-DE" sz="1400" dirty="0">
                  <a:latin typeface="Arial Narrow" pitchFamily="34" charset="0"/>
                </a:rPr>
                <a:t>10</a:t>
              </a:r>
              <a:r>
                <a:rPr lang="de-DE" sz="1400" baseline="30000" dirty="0">
                  <a:latin typeface="Arial Narrow" pitchFamily="34" charset="0"/>
                </a:rPr>
                <a:t>13</a:t>
              </a:r>
              <a:r>
                <a:rPr lang="de-DE" sz="800" dirty="0">
                  <a:latin typeface="Arial Narrow" pitchFamily="34" charset="0"/>
                </a:rPr>
                <a:t> </a:t>
              </a:r>
              <a:r>
                <a:rPr lang="de-DE" sz="1400" dirty="0" err="1">
                  <a:latin typeface="Arial Narrow" pitchFamily="34" charset="0"/>
                </a:rPr>
                <a:t>TeV</a:t>
              </a:r>
              <a:endParaRPr lang="de-DE" sz="1400" dirty="0">
                <a:latin typeface="Arial Narrow" pitchFamily="34" charset="0"/>
              </a:endParaRPr>
            </a:p>
          </p:txBody>
        </p:sp>
      </p:grpSp>
      <p:grpSp>
        <p:nvGrpSpPr>
          <p:cNvPr id="3" name="Gruppieren 50"/>
          <p:cNvGrpSpPr>
            <a:grpSpLocks/>
          </p:cNvGrpSpPr>
          <p:nvPr/>
        </p:nvGrpSpPr>
        <p:grpSpPr bwMode="auto">
          <a:xfrm>
            <a:off x="1511300" y="5229225"/>
            <a:ext cx="1344613" cy="1584326"/>
            <a:chOff x="3406730" y="6549256"/>
            <a:chExt cx="1344341" cy="1525969"/>
          </a:xfrm>
        </p:grpSpPr>
        <p:sp>
          <p:nvSpPr>
            <p:cNvPr id="17443" name="Text Box 5"/>
            <p:cNvSpPr txBox="1">
              <a:spLocks noChangeArrowheads="1"/>
            </p:cNvSpPr>
            <p:nvPr/>
          </p:nvSpPr>
          <p:spPr bwMode="auto">
            <a:xfrm>
              <a:off x="3406730" y="7728136"/>
              <a:ext cx="1344341" cy="347089"/>
            </a:xfrm>
            <a:prstGeom prst="rect">
              <a:avLst/>
            </a:prstGeom>
            <a:noFill/>
            <a:ln w="19050">
              <a:noFill/>
              <a:miter lim="800000"/>
              <a:headEnd/>
              <a:tailEnd/>
            </a:ln>
          </p:spPr>
          <p:txBody>
            <a:bodyPr wrap="square" lIns="82945" tIns="41473" rIns="82945" bIns="41473">
              <a:spAutoFit/>
            </a:bodyPr>
            <a:lstStyle/>
            <a:p>
              <a:pPr>
                <a:buFont typeface="Wingdings" pitchFamily="2" charset="2"/>
                <a:buNone/>
                <a:defRPr/>
              </a:pPr>
              <a:r>
                <a:rPr lang="en-US" dirty="0">
                  <a:solidFill>
                    <a:schemeClr val="accent6">
                      <a:lumMod val="75000"/>
                    </a:schemeClr>
                  </a:solidFill>
                  <a:latin typeface="Arial Narrow" pitchFamily="34" charset="0"/>
                  <a:cs typeface="Arial" panose="020B0604020202020204" pitchFamily="34" charset="0"/>
                </a:rPr>
                <a:t>LHC-</a:t>
              </a:r>
              <a:r>
                <a:rPr lang="en-US" dirty="0" err="1">
                  <a:solidFill>
                    <a:schemeClr val="accent6">
                      <a:lumMod val="75000"/>
                    </a:schemeClr>
                  </a:solidFill>
                  <a:latin typeface="Arial Narrow" pitchFamily="34" charset="0"/>
                  <a:cs typeface="Arial" panose="020B0604020202020204" pitchFamily="34" charset="0"/>
                </a:rPr>
                <a:t>Energie</a:t>
              </a:r>
              <a:endParaRPr lang="en-US" dirty="0">
                <a:solidFill>
                  <a:schemeClr val="accent6">
                    <a:lumMod val="75000"/>
                  </a:schemeClr>
                </a:solidFill>
                <a:latin typeface="Arial Narrow" pitchFamily="34" charset="0"/>
                <a:cs typeface="Arial" panose="020B0604020202020204" pitchFamily="34" charset="0"/>
              </a:endParaRPr>
            </a:p>
          </p:txBody>
        </p:sp>
        <p:sp>
          <p:nvSpPr>
            <p:cNvPr id="17444" name="Line 4"/>
            <p:cNvSpPr>
              <a:spLocks noChangeShapeType="1"/>
            </p:cNvSpPr>
            <p:nvPr/>
          </p:nvSpPr>
          <p:spPr bwMode="auto">
            <a:xfrm flipH="1">
              <a:off x="3911453" y="6549256"/>
              <a:ext cx="0" cy="1243099"/>
            </a:xfrm>
            <a:prstGeom prst="line">
              <a:avLst/>
            </a:prstGeom>
            <a:noFill/>
            <a:ln w="22225">
              <a:solidFill>
                <a:schemeClr val="accent6">
                  <a:lumMod val="75000"/>
                </a:schemeClr>
              </a:solidFill>
              <a:prstDash val="sysDot"/>
              <a:round/>
              <a:headEnd/>
              <a:tailEnd/>
            </a:ln>
          </p:spPr>
          <p:txBody>
            <a:bodyPr lIns="82945" tIns="41473" rIns="82945" bIns="41473"/>
            <a:lstStyle/>
            <a:p>
              <a:pPr>
                <a:defRPr/>
              </a:pPr>
              <a:endParaRPr lang="de-DE">
                <a:solidFill>
                  <a:schemeClr val="accent6">
                    <a:lumMod val="75000"/>
                  </a:schemeClr>
                </a:solidFill>
                <a:latin typeface="Arial" pitchFamily="34" charset="0"/>
                <a:cs typeface="Arial" pitchFamily="34" charset="0"/>
              </a:endParaRPr>
            </a:p>
          </p:txBody>
        </p:sp>
      </p:grpSp>
      <p:sp>
        <p:nvSpPr>
          <p:cNvPr id="19469" name="Textfeld 19"/>
          <p:cNvSpPr txBox="1">
            <a:spLocks noChangeArrowheads="1"/>
          </p:cNvSpPr>
          <p:nvPr/>
        </p:nvSpPr>
        <p:spPr bwMode="auto">
          <a:xfrm>
            <a:off x="272184" y="3290500"/>
            <a:ext cx="966931" cy="369332"/>
          </a:xfrm>
          <a:prstGeom prst="rect">
            <a:avLst/>
          </a:prstGeom>
          <a:noFill/>
          <a:ln w="9525">
            <a:noFill/>
            <a:miter lim="800000"/>
            <a:headEnd/>
            <a:tailEnd/>
          </a:ln>
        </p:spPr>
        <p:txBody>
          <a:bodyPr wrap="none">
            <a:spAutoFit/>
          </a:bodyPr>
          <a:lstStyle/>
          <a:p>
            <a:r>
              <a:rPr lang="de-DE" b="1" dirty="0">
                <a:solidFill>
                  <a:srgbClr val="013476"/>
                </a:solidFill>
                <a:latin typeface="Arial" panose="020B0604020202020204" pitchFamily="34" charset="0"/>
                <a:cs typeface="Arial" panose="020B0604020202020204" pitchFamily="34" charset="0"/>
              </a:rPr>
              <a:t>Urknall</a:t>
            </a:r>
          </a:p>
        </p:txBody>
      </p:sp>
      <p:grpSp>
        <p:nvGrpSpPr>
          <p:cNvPr id="4" name="Gruppieren 74"/>
          <p:cNvGrpSpPr>
            <a:grpSpLocks/>
          </p:cNvGrpSpPr>
          <p:nvPr/>
        </p:nvGrpSpPr>
        <p:grpSpPr bwMode="auto">
          <a:xfrm>
            <a:off x="5688013" y="4271963"/>
            <a:ext cx="831850" cy="1581150"/>
            <a:chOff x="5688013" y="4271963"/>
            <a:chExt cx="832279" cy="1580495"/>
          </a:xfrm>
        </p:grpSpPr>
        <p:cxnSp>
          <p:nvCxnSpPr>
            <p:cNvPr id="74" name="Gerade Verbindung 73"/>
            <p:cNvCxnSpPr/>
            <p:nvPr/>
          </p:nvCxnSpPr>
          <p:spPr>
            <a:xfrm>
              <a:off x="6002500" y="5166942"/>
              <a:ext cx="0" cy="277697"/>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99" name="Textfeld 23"/>
            <p:cNvSpPr txBox="1">
              <a:spLocks noChangeArrowheads="1"/>
            </p:cNvSpPr>
            <p:nvPr/>
          </p:nvSpPr>
          <p:spPr bwMode="auto">
            <a:xfrm>
              <a:off x="5688013" y="4705325"/>
              <a:ext cx="832279"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Sterne </a:t>
              </a:r>
            </a:p>
            <a:p>
              <a:r>
                <a:rPr lang="de-DE" sz="1400">
                  <a:solidFill>
                    <a:schemeClr val="bg1"/>
                  </a:solidFill>
                  <a:latin typeface="Arial Narrow" pitchFamily="34" charset="0"/>
                </a:rPr>
                <a:t>entstehen</a:t>
              </a:r>
            </a:p>
          </p:txBody>
        </p:sp>
        <p:sp>
          <p:nvSpPr>
            <p:cNvPr id="19500" name="Textfeld 33"/>
            <p:cNvSpPr txBox="1">
              <a:spLocks noChangeArrowheads="1"/>
            </p:cNvSpPr>
            <p:nvPr/>
          </p:nvSpPr>
          <p:spPr bwMode="auto">
            <a:xfrm>
              <a:off x="5796136" y="5329238"/>
              <a:ext cx="553357"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10</a:t>
              </a:r>
              <a:r>
                <a:rPr lang="de-DE" sz="1400" baseline="30000">
                  <a:solidFill>
                    <a:schemeClr val="bg1"/>
                  </a:solidFill>
                  <a:latin typeface="Arial Narrow" pitchFamily="34" charset="0"/>
                </a:rPr>
                <a:t>9</a:t>
              </a:r>
              <a:r>
                <a:rPr lang="de-DE" sz="1400">
                  <a:solidFill>
                    <a:schemeClr val="bg1"/>
                  </a:solidFill>
                  <a:latin typeface="Arial Narrow" pitchFamily="34" charset="0"/>
                </a:rPr>
                <a:t> </a:t>
              </a:r>
            </a:p>
            <a:p>
              <a:r>
                <a:rPr lang="de-DE" sz="1400">
                  <a:solidFill>
                    <a:schemeClr val="bg1"/>
                  </a:solidFill>
                  <a:latin typeface="Arial Narrow" pitchFamily="34" charset="0"/>
                </a:rPr>
                <a:t>Jahre</a:t>
              </a:r>
            </a:p>
          </p:txBody>
        </p:sp>
        <p:cxnSp>
          <p:nvCxnSpPr>
            <p:cNvPr id="47" name="Gerade Verbindung 46"/>
            <p:cNvCxnSpPr/>
            <p:nvPr/>
          </p:nvCxnSpPr>
          <p:spPr>
            <a:xfrm>
              <a:off x="6000911" y="4271963"/>
              <a:ext cx="0" cy="45225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grpSp>
        <p:nvGrpSpPr>
          <p:cNvPr id="5" name="Gruppieren 75"/>
          <p:cNvGrpSpPr>
            <a:grpSpLocks/>
          </p:cNvGrpSpPr>
          <p:nvPr/>
        </p:nvGrpSpPr>
        <p:grpSpPr bwMode="auto">
          <a:xfrm>
            <a:off x="3708400" y="4149725"/>
            <a:ext cx="833438" cy="1704975"/>
            <a:chOff x="4178480" y="4149725"/>
            <a:chExt cx="832280" cy="1704320"/>
          </a:xfrm>
        </p:grpSpPr>
        <p:cxnSp>
          <p:nvCxnSpPr>
            <p:cNvPr id="73" name="Gerade Verbindung 72"/>
            <p:cNvCxnSpPr/>
            <p:nvPr/>
          </p:nvCxnSpPr>
          <p:spPr>
            <a:xfrm>
              <a:off x="4322742" y="5166922"/>
              <a:ext cx="0" cy="277705"/>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95" name="Textfeld 22"/>
            <p:cNvSpPr txBox="1">
              <a:spLocks noChangeArrowheads="1"/>
            </p:cNvSpPr>
            <p:nvPr/>
          </p:nvSpPr>
          <p:spPr bwMode="auto">
            <a:xfrm>
              <a:off x="4178480" y="4705980"/>
              <a:ext cx="832280"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Atome </a:t>
              </a:r>
            </a:p>
            <a:p>
              <a:r>
                <a:rPr lang="de-DE" sz="1400">
                  <a:solidFill>
                    <a:schemeClr val="bg1"/>
                  </a:solidFill>
                  <a:latin typeface="Arial Narrow" pitchFamily="34" charset="0"/>
                </a:rPr>
                <a:t>entstehen</a:t>
              </a:r>
            </a:p>
          </p:txBody>
        </p:sp>
        <p:sp>
          <p:nvSpPr>
            <p:cNvPr id="19496" name="Textfeld 34"/>
            <p:cNvSpPr txBox="1">
              <a:spLocks noChangeArrowheads="1"/>
            </p:cNvSpPr>
            <p:nvPr/>
          </p:nvSpPr>
          <p:spPr bwMode="auto">
            <a:xfrm>
              <a:off x="4178480" y="5330825"/>
              <a:ext cx="716864"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376 000</a:t>
              </a:r>
            </a:p>
            <a:p>
              <a:r>
                <a:rPr lang="de-DE" sz="1400">
                  <a:solidFill>
                    <a:schemeClr val="bg1"/>
                  </a:solidFill>
                  <a:latin typeface="Arial Narrow" pitchFamily="34" charset="0"/>
                </a:rPr>
                <a:t>Jahre</a:t>
              </a:r>
            </a:p>
          </p:txBody>
        </p:sp>
        <p:cxnSp>
          <p:nvCxnSpPr>
            <p:cNvPr id="61" name="Gerade Verbindung 60"/>
            <p:cNvCxnSpPr/>
            <p:nvPr/>
          </p:nvCxnSpPr>
          <p:spPr>
            <a:xfrm>
              <a:off x="4322742" y="4149725"/>
              <a:ext cx="0" cy="555412"/>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sp>
        <p:nvSpPr>
          <p:cNvPr id="19472" name="Textfeld 43"/>
          <p:cNvSpPr txBox="1">
            <a:spLocks noChangeArrowheads="1"/>
          </p:cNvSpPr>
          <p:nvPr/>
        </p:nvSpPr>
        <p:spPr bwMode="auto">
          <a:xfrm>
            <a:off x="3132138" y="6073775"/>
            <a:ext cx="692150" cy="307975"/>
          </a:xfrm>
          <a:prstGeom prst="rect">
            <a:avLst/>
          </a:prstGeom>
          <a:noFill/>
          <a:ln w="9525">
            <a:noFill/>
            <a:miter lim="800000"/>
            <a:headEnd/>
            <a:tailEnd/>
          </a:ln>
        </p:spPr>
        <p:txBody>
          <a:bodyPr wrap="none">
            <a:spAutoFit/>
          </a:bodyPr>
          <a:lstStyle/>
          <a:p>
            <a:r>
              <a:rPr lang="de-DE" sz="1400" dirty="0">
                <a:latin typeface="Arial Narrow" pitchFamily="34" charset="0"/>
              </a:rPr>
              <a:t>0,1MeV</a:t>
            </a:r>
          </a:p>
        </p:txBody>
      </p:sp>
      <p:grpSp>
        <p:nvGrpSpPr>
          <p:cNvPr id="6" name="Gruppieren 79"/>
          <p:cNvGrpSpPr>
            <a:grpSpLocks/>
          </p:cNvGrpSpPr>
          <p:nvPr/>
        </p:nvGrpSpPr>
        <p:grpSpPr bwMode="auto">
          <a:xfrm>
            <a:off x="1944688" y="4086225"/>
            <a:ext cx="1114425" cy="1717675"/>
            <a:chOff x="1943906" y="4086225"/>
            <a:chExt cx="1115926" cy="1718092"/>
          </a:xfrm>
        </p:grpSpPr>
        <p:cxnSp>
          <p:nvCxnSpPr>
            <p:cNvPr id="66" name="Gerade Verbindung 65"/>
            <p:cNvCxnSpPr/>
            <p:nvPr/>
          </p:nvCxnSpPr>
          <p:spPr>
            <a:xfrm>
              <a:off x="2266602" y="4086225"/>
              <a:ext cx="0" cy="206425"/>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91" name="Textfeld 21"/>
            <p:cNvSpPr txBox="1">
              <a:spLocks noChangeArrowheads="1"/>
            </p:cNvSpPr>
            <p:nvPr/>
          </p:nvSpPr>
          <p:spPr bwMode="auto">
            <a:xfrm>
              <a:off x="2030383" y="4293096"/>
              <a:ext cx="1029449" cy="523220"/>
            </a:xfrm>
            <a:prstGeom prst="rect">
              <a:avLst/>
            </a:prstGeom>
            <a:noFill/>
            <a:ln w="9525">
              <a:noFill/>
              <a:miter lim="800000"/>
              <a:headEnd/>
              <a:tailEnd/>
            </a:ln>
          </p:spPr>
          <p:txBody>
            <a:bodyPr wrap="none">
              <a:spAutoFit/>
            </a:bodyPr>
            <a:lstStyle/>
            <a:p>
              <a:r>
                <a:rPr lang="de-DE" sz="1400" dirty="0" smtClean="0">
                  <a:solidFill>
                    <a:schemeClr val="bg1"/>
                  </a:solidFill>
                  <a:latin typeface="Arial Narrow" pitchFamily="34" charset="0"/>
                </a:rPr>
                <a:t>WW</a:t>
              </a:r>
              <a:endParaRPr lang="de-DE" sz="1400" dirty="0">
                <a:solidFill>
                  <a:schemeClr val="bg1"/>
                </a:solidFill>
                <a:latin typeface="Arial Narrow" pitchFamily="34" charset="0"/>
              </a:endParaRPr>
            </a:p>
            <a:p>
              <a:r>
                <a:rPr lang="de-DE" sz="1400" dirty="0">
                  <a:solidFill>
                    <a:schemeClr val="bg1"/>
                  </a:solidFill>
                  <a:latin typeface="Arial Narrow" pitchFamily="34" charset="0"/>
                </a:rPr>
                <a:t>trennen sich </a:t>
              </a:r>
            </a:p>
          </p:txBody>
        </p:sp>
        <p:sp>
          <p:nvSpPr>
            <p:cNvPr id="19492" name="Textfeld 37"/>
            <p:cNvSpPr txBox="1">
              <a:spLocks noChangeArrowheads="1"/>
            </p:cNvSpPr>
            <p:nvPr/>
          </p:nvSpPr>
          <p:spPr bwMode="auto">
            <a:xfrm>
              <a:off x="1943906" y="5465763"/>
              <a:ext cx="665567" cy="338554"/>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10</a:t>
              </a:r>
              <a:r>
                <a:rPr lang="de-DE" sz="1600" baseline="30000">
                  <a:solidFill>
                    <a:schemeClr val="bg1"/>
                  </a:solidFill>
                  <a:latin typeface="Arial Narrow" pitchFamily="34" charset="0"/>
                </a:rPr>
                <a:t>-10</a:t>
              </a:r>
              <a:r>
                <a:rPr lang="de-DE" sz="800">
                  <a:solidFill>
                    <a:schemeClr val="bg1"/>
                  </a:solidFill>
                  <a:latin typeface="Arial Narrow" pitchFamily="34" charset="0"/>
                </a:rPr>
                <a:t>  </a:t>
              </a:r>
              <a:r>
                <a:rPr lang="de-DE" sz="1600">
                  <a:solidFill>
                    <a:schemeClr val="bg1"/>
                  </a:solidFill>
                  <a:latin typeface="Arial Narrow" pitchFamily="34" charset="0"/>
                </a:rPr>
                <a:t>s</a:t>
              </a:r>
            </a:p>
          </p:txBody>
        </p:sp>
        <p:cxnSp>
          <p:nvCxnSpPr>
            <p:cNvPr id="48" name="Gerade Verbindung 47"/>
            <p:cNvCxnSpPr/>
            <p:nvPr/>
          </p:nvCxnSpPr>
          <p:spPr>
            <a:xfrm>
              <a:off x="2266602" y="4797598"/>
              <a:ext cx="0" cy="63833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grpSp>
        <p:nvGrpSpPr>
          <p:cNvPr id="7" name="Gruppieren 80"/>
          <p:cNvGrpSpPr>
            <a:grpSpLocks/>
          </p:cNvGrpSpPr>
          <p:nvPr/>
        </p:nvGrpSpPr>
        <p:grpSpPr bwMode="auto">
          <a:xfrm>
            <a:off x="1331913" y="3573463"/>
            <a:ext cx="989012" cy="2232025"/>
            <a:chOff x="1331640" y="3573016"/>
            <a:chExt cx="989321" cy="2232248"/>
          </a:xfrm>
        </p:grpSpPr>
        <p:cxnSp>
          <p:nvCxnSpPr>
            <p:cNvPr id="37" name="Gerade Verbindung 36"/>
            <p:cNvCxnSpPr/>
            <p:nvPr/>
          </p:nvCxnSpPr>
          <p:spPr>
            <a:xfrm>
              <a:off x="1835034" y="3573016"/>
              <a:ext cx="0" cy="1155815"/>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87" name="Textfeld 38"/>
            <p:cNvSpPr txBox="1">
              <a:spLocks noChangeArrowheads="1"/>
            </p:cNvSpPr>
            <p:nvPr/>
          </p:nvSpPr>
          <p:spPr bwMode="auto">
            <a:xfrm>
              <a:off x="1331640" y="5466710"/>
              <a:ext cx="627095" cy="338554"/>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10</a:t>
              </a:r>
              <a:r>
                <a:rPr lang="de-DE" sz="1600" baseline="30000">
                  <a:solidFill>
                    <a:schemeClr val="bg1"/>
                  </a:solidFill>
                  <a:latin typeface="Arial Narrow" pitchFamily="34" charset="0"/>
                </a:rPr>
                <a:t>-</a:t>
              </a:r>
              <a:r>
                <a:rPr lang="de-DE" sz="1400" baseline="30000">
                  <a:solidFill>
                    <a:schemeClr val="bg1"/>
                  </a:solidFill>
                  <a:latin typeface="Arial Narrow" pitchFamily="34" charset="0"/>
                </a:rPr>
                <a:t>35</a:t>
              </a:r>
              <a:r>
                <a:rPr lang="de-DE" sz="800">
                  <a:solidFill>
                    <a:schemeClr val="bg1"/>
                  </a:solidFill>
                  <a:latin typeface="Arial Narrow" pitchFamily="34" charset="0"/>
                </a:rPr>
                <a:t>  </a:t>
              </a:r>
              <a:r>
                <a:rPr lang="de-DE" sz="1600">
                  <a:solidFill>
                    <a:schemeClr val="bg1"/>
                  </a:solidFill>
                  <a:latin typeface="Arial Narrow" pitchFamily="34" charset="0"/>
                </a:rPr>
                <a:t>s</a:t>
              </a:r>
            </a:p>
          </p:txBody>
        </p:sp>
        <p:cxnSp>
          <p:nvCxnSpPr>
            <p:cNvPr id="68" name="Gerade Verbindung 67"/>
            <p:cNvCxnSpPr/>
            <p:nvPr/>
          </p:nvCxnSpPr>
          <p:spPr>
            <a:xfrm>
              <a:off x="1835034" y="5157499"/>
              <a:ext cx="0" cy="27784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89" name="Textfeld 19"/>
            <p:cNvSpPr txBox="1">
              <a:spLocks noChangeArrowheads="1"/>
            </p:cNvSpPr>
            <p:nvPr/>
          </p:nvSpPr>
          <p:spPr bwMode="auto">
            <a:xfrm>
              <a:off x="1365250" y="4705980"/>
              <a:ext cx="955711"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Inflationäre </a:t>
              </a:r>
            </a:p>
            <a:p>
              <a:r>
                <a:rPr lang="de-DE" sz="1400">
                  <a:solidFill>
                    <a:schemeClr val="bg1"/>
                  </a:solidFill>
                  <a:latin typeface="Arial Narrow" pitchFamily="34" charset="0"/>
                </a:rPr>
                <a:t>Expansion</a:t>
              </a:r>
            </a:p>
          </p:txBody>
        </p:sp>
      </p:grpSp>
      <p:grpSp>
        <p:nvGrpSpPr>
          <p:cNvPr id="8" name="Gruppieren 76"/>
          <p:cNvGrpSpPr>
            <a:grpSpLocks/>
          </p:cNvGrpSpPr>
          <p:nvPr/>
        </p:nvGrpSpPr>
        <p:grpSpPr bwMode="auto">
          <a:xfrm>
            <a:off x="2987675" y="4133850"/>
            <a:ext cx="865188" cy="1671638"/>
            <a:chOff x="3113210" y="4133850"/>
            <a:chExt cx="970137" cy="1671414"/>
          </a:xfrm>
        </p:grpSpPr>
        <p:sp>
          <p:nvSpPr>
            <p:cNvPr id="19482" name="Textfeld 21"/>
            <p:cNvSpPr txBox="1">
              <a:spLocks noChangeArrowheads="1"/>
            </p:cNvSpPr>
            <p:nvPr/>
          </p:nvSpPr>
          <p:spPr bwMode="auto">
            <a:xfrm>
              <a:off x="3113210" y="4293096"/>
              <a:ext cx="970137" cy="523220"/>
            </a:xfrm>
            <a:prstGeom prst="rect">
              <a:avLst/>
            </a:prstGeom>
            <a:noFill/>
            <a:ln w="9525">
              <a:noFill/>
              <a:miter lim="800000"/>
              <a:headEnd/>
              <a:tailEnd/>
            </a:ln>
          </p:spPr>
          <p:txBody>
            <a:bodyPr wrap="none">
              <a:spAutoFit/>
            </a:bodyPr>
            <a:lstStyle/>
            <a:p>
              <a:r>
                <a:rPr lang="de-DE" sz="1400" dirty="0">
                  <a:solidFill>
                    <a:schemeClr val="bg1"/>
                  </a:solidFill>
                  <a:latin typeface="Arial Narrow" pitchFamily="34" charset="0"/>
                </a:rPr>
                <a:t>Atomkerne </a:t>
              </a:r>
            </a:p>
            <a:p>
              <a:r>
                <a:rPr lang="de-DE" sz="1400" dirty="0">
                  <a:solidFill>
                    <a:schemeClr val="bg1"/>
                  </a:solidFill>
                  <a:latin typeface="Arial Narrow" pitchFamily="34" charset="0"/>
                </a:rPr>
                <a:t>entstehen</a:t>
              </a:r>
            </a:p>
          </p:txBody>
        </p:sp>
        <p:cxnSp>
          <p:nvCxnSpPr>
            <p:cNvPr id="45" name="Gerade Verbindung 44"/>
            <p:cNvCxnSpPr/>
            <p:nvPr/>
          </p:nvCxnSpPr>
          <p:spPr>
            <a:xfrm>
              <a:off x="3563567" y="4133850"/>
              <a:ext cx="0" cy="22222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sp>
          <p:nvSpPr>
            <p:cNvPr id="19484" name="Textfeld 36"/>
            <p:cNvSpPr txBox="1">
              <a:spLocks noChangeArrowheads="1"/>
            </p:cNvSpPr>
            <p:nvPr/>
          </p:nvSpPr>
          <p:spPr bwMode="auto">
            <a:xfrm>
              <a:off x="3274844" y="5497487"/>
              <a:ext cx="545342" cy="307777"/>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3 min</a:t>
              </a:r>
            </a:p>
          </p:txBody>
        </p:sp>
        <p:cxnSp>
          <p:nvCxnSpPr>
            <p:cNvPr id="71" name="Gerade Verbindung 70"/>
            <p:cNvCxnSpPr/>
            <p:nvPr/>
          </p:nvCxnSpPr>
          <p:spPr>
            <a:xfrm>
              <a:off x="3563567" y="4797336"/>
              <a:ext cx="0" cy="638089"/>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grpSp>
        <p:nvGrpSpPr>
          <p:cNvPr id="10" name="Gruppieren 78"/>
          <p:cNvGrpSpPr>
            <a:grpSpLocks/>
          </p:cNvGrpSpPr>
          <p:nvPr/>
        </p:nvGrpSpPr>
        <p:grpSpPr bwMode="auto">
          <a:xfrm>
            <a:off x="2411413" y="4149725"/>
            <a:ext cx="928687" cy="1655763"/>
            <a:chOff x="2555695" y="4149725"/>
            <a:chExt cx="928459" cy="1655539"/>
          </a:xfrm>
        </p:grpSpPr>
        <p:sp>
          <p:nvSpPr>
            <p:cNvPr id="19478" name="Textfeld 21"/>
            <p:cNvSpPr txBox="1">
              <a:spLocks noChangeArrowheads="1"/>
            </p:cNvSpPr>
            <p:nvPr/>
          </p:nvSpPr>
          <p:spPr bwMode="auto">
            <a:xfrm>
              <a:off x="2555695" y="4705980"/>
              <a:ext cx="928459" cy="523220"/>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Nukleonen </a:t>
              </a:r>
            </a:p>
            <a:p>
              <a:r>
                <a:rPr lang="de-DE" sz="1400">
                  <a:solidFill>
                    <a:schemeClr val="bg1"/>
                  </a:solidFill>
                  <a:latin typeface="Arial Narrow" pitchFamily="34" charset="0"/>
                </a:rPr>
                <a:t>entstehen</a:t>
              </a:r>
            </a:p>
          </p:txBody>
        </p:sp>
        <p:sp>
          <p:nvSpPr>
            <p:cNvPr id="19479" name="Textfeld 36"/>
            <p:cNvSpPr txBox="1">
              <a:spLocks noChangeArrowheads="1"/>
            </p:cNvSpPr>
            <p:nvPr/>
          </p:nvSpPr>
          <p:spPr bwMode="auto">
            <a:xfrm>
              <a:off x="2627685" y="5466710"/>
              <a:ext cx="603050" cy="338554"/>
            </a:xfrm>
            <a:prstGeom prst="rect">
              <a:avLst/>
            </a:prstGeom>
            <a:noFill/>
            <a:ln w="9525">
              <a:noFill/>
              <a:miter lim="800000"/>
              <a:headEnd/>
              <a:tailEnd/>
            </a:ln>
          </p:spPr>
          <p:txBody>
            <a:bodyPr wrap="none">
              <a:spAutoFit/>
            </a:bodyPr>
            <a:lstStyle/>
            <a:p>
              <a:r>
                <a:rPr lang="de-DE" sz="1400">
                  <a:solidFill>
                    <a:schemeClr val="bg1"/>
                  </a:solidFill>
                  <a:latin typeface="Arial Narrow" pitchFamily="34" charset="0"/>
                </a:rPr>
                <a:t>10</a:t>
              </a:r>
              <a:r>
                <a:rPr lang="de-DE" sz="1600" baseline="30000">
                  <a:solidFill>
                    <a:schemeClr val="bg1"/>
                  </a:solidFill>
                  <a:latin typeface="Arial Narrow" pitchFamily="34" charset="0"/>
                </a:rPr>
                <a:t>-5</a:t>
              </a:r>
              <a:r>
                <a:rPr lang="de-DE" sz="800">
                  <a:solidFill>
                    <a:schemeClr val="bg1"/>
                  </a:solidFill>
                  <a:latin typeface="Arial Narrow" pitchFamily="34" charset="0"/>
                </a:rPr>
                <a:t>  </a:t>
              </a:r>
              <a:r>
                <a:rPr lang="de-DE" sz="1600">
                  <a:solidFill>
                    <a:schemeClr val="bg1"/>
                  </a:solidFill>
                  <a:latin typeface="Arial Narrow" pitchFamily="34" charset="0"/>
                </a:rPr>
                <a:t>s</a:t>
              </a:r>
            </a:p>
          </p:txBody>
        </p:sp>
        <p:cxnSp>
          <p:nvCxnSpPr>
            <p:cNvPr id="43" name="Gerade Verbindung 42"/>
            <p:cNvCxnSpPr/>
            <p:nvPr/>
          </p:nvCxnSpPr>
          <p:spPr>
            <a:xfrm>
              <a:off x="3058808" y="4149725"/>
              <a:ext cx="0" cy="579360"/>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cxnSp>
          <p:nvCxnSpPr>
            <p:cNvPr id="72" name="Gerade Verbindung 71"/>
            <p:cNvCxnSpPr/>
            <p:nvPr/>
          </p:nvCxnSpPr>
          <p:spPr>
            <a:xfrm>
              <a:off x="3058808" y="5167175"/>
              <a:ext cx="0" cy="277774"/>
            </a:xfrm>
            <a:prstGeom prst="line">
              <a:avLst/>
            </a:prstGeom>
            <a:ln w="9525">
              <a:prstDash val="sysDot"/>
            </a:ln>
            <a:effectLst/>
          </p:spPr>
          <p:style>
            <a:lnRef idx="2">
              <a:schemeClr val="accent1"/>
            </a:lnRef>
            <a:fillRef idx="0">
              <a:schemeClr val="accent1"/>
            </a:fillRef>
            <a:effectRef idx="1">
              <a:schemeClr val="accent1"/>
            </a:effectRef>
            <a:fontRef idx="minor">
              <a:schemeClr val="tx1"/>
            </a:fontRef>
          </p:style>
        </p:cxnSp>
      </p:grpSp>
      <p:sp>
        <p:nvSpPr>
          <p:cNvPr id="12" name="Datumsplatzhalter 11">
            <a:extLst>
              <a:ext uri="{FF2B5EF4-FFF2-40B4-BE49-F238E27FC236}">
                <a16:creationId xmlns:a16="http://schemas.microsoft.com/office/drawing/2014/main" id="{8C9AD3FC-D020-4598-AA43-758B0DB9E9B4}"/>
              </a:ext>
            </a:extLst>
          </p:cNvPr>
          <p:cNvSpPr>
            <a:spLocks noGrp="1"/>
          </p:cNvSpPr>
          <p:nvPr>
            <p:ph type="dt" sz="half" idx="2"/>
          </p:nvPr>
        </p:nvSpPr>
        <p:spPr/>
        <p:txBody>
          <a:bodyPr/>
          <a:lstStyle/>
          <a:p>
            <a:r>
              <a:rPr lang="de-DE"/>
              <a:t>30.11.2017</a:t>
            </a:r>
            <a:endParaRPr lang="de-DE" dirty="0"/>
          </a:p>
        </p:txBody>
      </p:sp>
      <p:sp>
        <p:nvSpPr>
          <p:cNvPr id="14" name="Foliennummernplatzhalter 13">
            <a:extLst>
              <a:ext uri="{FF2B5EF4-FFF2-40B4-BE49-F238E27FC236}">
                <a16:creationId xmlns:a16="http://schemas.microsoft.com/office/drawing/2014/main" id="{9F1DBC91-3CE5-4DB5-BCA8-538F5F29DA4A}"/>
              </a:ext>
            </a:extLst>
          </p:cNvPr>
          <p:cNvSpPr>
            <a:spLocks noGrp="1"/>
          </p:cNvSpPr>
          <p:nvPr>
            <p:ph type="sldNum" sz="quarter" idx="12"/>
          </p:nvPr>
        </p:nvSpPr>
        <p:spPr/>
        <p:txBody>
          <a:bodyPr/>
          <a:lstStyle/>
          <a:p>
            <a:fld id="{13EBA283-81CD-428D-9703-4AE41BDC50AA}" type="slidenum">
              <a:rPr lang="de-DE" smtClean="0"/>
              <a:pPr/>
              <a:t>12</a:t>
            </a:fld>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B6B6B1-DE95-46E4-BCDF-D703F50DBA4D}"/>
              </a:ext>
            </a:extLst>
          </p:cNvPr>
          <p:cNvSpPr>
            <a:spLocks noGrp="1"/>
          </p:cNvSpPr>
          <p:nvPr>
            <p:ph type="title"/>
          </p:nvPr>
        </p:nvSpPr>
        <p:spPr/>
        <p:txBody>
          <a:bodyPr/>
          <a:lstStyle/>
          <a:p>
            <a:r>
              <a:rPr lang="de-DE"/>
              <a:t>Erzeugung extremer Bedingung</a:t>
            </a:r>
          </a:p>
        </p:txBody>
      </p:sp>
      <p:sp>
        <p:nvSpPr>
          <p:cNvPr id="3" name="Foliennummernplatzhalter 2">
            <a:extLst>
              <a:ext uri="{FF2B5EF4-FFF2-40B4-BE49-F238E27FC236}">
                <a16:creationId xmlns:a16="http://schemas.microsoft.com/office/drawing/2014/main" id="{2E7E4FEA-8B31-4FA3-B193-0D9C988A5079}"/>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4" name="Textplatzhalter 3">
            <a:extLst>
              <a:ext uri="{FF2B5EF4-FFF2-40B4-BE49-F238E27FC236}">
                <a16:creationId xmlns:a16="http://schemas.microsoft.com/office/drawing/2014/main" id="{A9C3489D-C87A-48A8-9983-EF728D859AFE}"/>
              </a:ext>
            </a:extLst>
          </p:cNvPr>
          <p:cNvSpPr>
            <a:spLocks noGrp="1"/>
          </p:cNvSpPr>
          <p:nvPr>
            <p:ph type="body" idx="1"/>
          </p:nvPr>
        </p:nvSpPr>
        <p:spPr/>
        <p:txBody>
          <a:bodyPr/>
          <a:lstStyle/>
          <a:p>
            <a:r>
              <a:rPr lang="de-DE" dirty="0"/>
              <a:t>In Schwerionenkollisionen werden Temperaturen und Dichten </a:t>
            </a:r>
            <a:r>
              <a:rPr lang="de-DE" dirty="0" smtClean="0"/>
              <a:t>erzeugt, </a:t>
            </a:r>
            <a:r>
              <a:rPr lang="de-DE" dirty="0"/>
              <a:t>die ähnlich extrem sind wie:</a:t>
            </a:r>
          </a:p>
          <a:p>
            <a:pPr lvl="1"/>
            <a:r>
              <a:rPr lang="de-DE" dirty="0"/>
              <a:t>Kurz </a:t>
            </a:r>
            <a:r>
              <a:rPr lang="de-DE" dirty="0" smtClean="0"/>
              <a:t>nach </a:t>
            </a:r>
            <a:r>
              <a:rPr lang="de-DE" dirty="0"/>
              <a:t>dem Urknall</a:t>
            </a:r>
          </a:p>
          <a:p>
            <a:pPr lvl="1"/>
            <a:r>
              <a:rPr lang="de-DE" dirty="0"/>
              <a:t>In Neutronensternen </a:t>
            </a:r>
          </a:p>
          <a:p>
            <a:r>
              <a:rPr lang="de-DE" dirty="0" smtClean="0"/>
              <a:t>Videoanimation </a:t>
            </a:r>
            <a:r>
              <a:rPr lang="de-DE" dirty="0"/>
              <a:t>einer solchen </a:t>
            </a:r>
            <a:r>
              <a:rPr lang="de-DE" dirty="0" smtClean="0"/>
              <a:t>Kollision:</a:t>
            </a:r>
          </a:p>
          <a:p>
            <a:endParaRPr lang="de-DE" sz="3600" dirty="0">
              <a:hlinkClick r:id="rId2"/>
            </a:endParaRPr>
          </a:p>
          <a:p>
            <a:pPr marL="0" indent="0" algn="ctr">
              <a:buNone/>
            </a:pPr>
            <a:r>
              <a:rPr lang="de-DE" sz="3600" dirty="0" smtClean="0">
                <a:hlinkClick r:id="rId2"/>
              </a:rPr>
              <a:t>Video</a:t>
            </a:r>
            <a:endParaRPr lang="de-DE" sz="3600" dirty="0"/>
          </a:p>
        </p:txBody>
      </p:sp>
      <p:sp>
        <p:nvSpPr>
          <p:cNvPr id="5" name="Datumsplatzhalter 4">
            <a:extLst>
              <a:ext uri="{FF2B5EF4-FFF2-40B4-BE49-F238E27FC236}">
                <a16:creationId xmlns:a16="http://schemas.microsoft.com/office/drawing/2014/main" id="{BD9B664A-4337-4710-BA46-FDA217839E98}"/>
              </a:ext>
            </a:extLst>
          </p:cNvPr>
          <p:cNvSpPr>
            <a:spLocks noGrp="1"/>
          </p:cNvSpPr>
          <p:nvPr>
            <p:ph type="dt" sz="half" idx="2"/>
          </p:nvPr>
        </p:nvSpPr>
        <p:spPr/>
        <p:txBody>
          <a:bodyPr/>
          <a:lstStyle/>
          <a:p>
            <a:r>
              <a:rPr lang="de-DE"/>
              <a:t>30.11.2017</a:t>
            </a:r>
            <a:endParaRPr lang="de-DE" dirty="0"/>
          </a:p>
        </p:txBody>
      </p:sp>
      <p:sp>
        <p:nvSpPr>
          <p:cNvPr id="6" name="Fußzeilenplatzhalter 5">
            <a:extLst>
              <a:ext uri="{FF2B5EF4-FFF2-40B4-BE49-F238E27FC236}">
                <a16:creationId xmlns:a16="http://schemas.microsoft.com/office/drawing/2014/main" id="{95FA3805-C20D-43B6-9047-4147AED8B8F2}"/>
              </a:ext>
            </a:extLst>
          </p:cNvPr>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2217681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DBE609-7337-466F-93C5-89B68932C15C}"/>
              </a:ext>
            </a:extLst>
          </p:cNvPr>
          <p:cNvSpPr>
            <a:spLocks noGrp="1"/>
          </p:cNvSpPr>
          <p:nvPr>
            <p:ph type="title"/>
          </p:nvPr>
        </p:nvSpPr>
        <p:spPr/>
        <p:txBody>
          <a:bodyPr/>
          <a:lstStyle/>
          <a:p>
            <a:r>
              <a:rPr lang="de-DE" dirty="0"/>
              <a:t>Beschleunigeranlagen</a:t>
            </a:r>
          </a:p>
        </p:txBody>
      </p:sp>
      <p:sp>
        <p:nvSpPr>
          <p:cNvPr id="3" name="Foliennummernplatzhalter 2">
            <a:extLst>
              <a:ext uri="{FF2B5EF4-FFF2-40B4-BE49-F238E27FC236}">
                <a16:creationId xmlns:a16="http://schemas.microsoft.com/office/drawing/2014/main" id="{E5CD0D6C-0EFE-4C33-85E1-1984A10AD0D1}"/>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
        <p:nvSpPr>
          <p:cNvPr id="5" name="Datumsplatzhalter 4">
            <a:extLst>
              <a:ext uri="{FF2B5EF4-FFF2-40B4-BE49-F238E27FC236}">
                <a16:creationId xmlns:a16="http://schemas.microsoft.com/office/drawing/2014/main" id="{D8C76A5D-2460-4F7A-97E1-64084971D43B}"/>
              </a:ext>
            </a:extLst>
          </p:cNvPr>
          <p:cNvSpPr>
            <a:spLocks noGrp="1"/>
          </p:cNvSpPr>
          <p:nvPr>
            <p:ph type="dt" sz="half" idx="2"/>
          </p:nvPr>
        </p:nvSpPr>
        <p:spPr/>
        <p:txBody>
          <a:bodyPr/>
          <a:lstStyle/>
          <a:p>
            <a:r>
              <a:rPr lang="de-DE"/>
              <a:t>30.11.2017</a:t>
            </a:r>
            <a:endParaRPr lang="de-DE" dirty="0"/>
          </a:p>
        </p:txBody>
      </p:sp>
      <p:sp>
        <p:nvSpPr>
          <p:cNvPr id="6" name="Fußzeilenplatzhalter 5">
            <a:extLst>
              <a:ext uri="{FF2B5EF4-FFF2-40B4-BE49-F238E27FC236}">
                <a16:creationId xmlns:a16="http://schemas.microsoft.com/office/drawing/2014/main" id="{418D8699-A0C9-4894-B1F2-4E1786EE96D3}"/>
              </a:ext>
            </a:extLst>
          </p:cNvPr>
          <p:cNvSpPr>
            <a:spLocks noGrp="1"/>
          </p:cNvSpPr>
          <p:nvPr>
            <p:ph type="ftr" sz="quarter" idx="3"/>
          </p:nvPr>
        </p:nvSpPr>
        <p:spPr/>
        <p:txBody>
          <a:bodyPr/>
          <a:lstStyle/>
          <a:p>
            <a:r>
              <a:rPr lang="de-DE"/>
              <a:t>Forschung trifft Schule - Lehrerfortbildung Teilchenphysik -  Meißen</a:t>
            </a:r>
            <a:endParaRPr lang="de-DE" dirty="0"/>
          </a:p>
        </p:txBody>
      </p:sp>
      <p:pic>
        <p:nvPicPr>
          <p:cNvPr id="75" name="Grafik 74">
            <a:extLst>
              <a:ext uri="{FF2B5EF4-FFF2-40B4-BE49-F238E27FC236}">
                <a16:creationId xmlns:a16="http://schemas.microsoft.com/office/drawing/2014/main" id="{46225338-625D-4488-9AA4-311B12A03F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1562389"/>
            <a:ext cx="6264696" cy="4976533"/>
          </a:xfrm>
          <a:prstGeom prst="rect">
            <a:avLst/>
          </a:prstGeom>
        </p:spPr>
      </p:pic>
    </p:spTree>
    <p:extLst>
      <p:ext uri="{BB962C8B-B14F-4D97-AF65-F5344CB8AC3E}">
        <p14:creationId xmlns:p14="http://schemas.microsoft.com/office/powerpoint/2010/main" val="2446723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pPr eaLnBrk="1" hangingPunct="1">
              <a:defRPr/>
            </a:pPr>
            <a:r>
              <a:rPr sz="2800" dirty="0">
                <a:ea typeface="+mn-ea"/>
              </a:rPr>
              <a:t>Das CERN </a:t>
            </a:r>
            <a:r>
              <a:rPr sz="2800" dirty="0">
                <a:ea typeface="ＭＳ Ｐゴシック" charset="-128"/>
              </a:rPr>
              <a:t>(</a:t>
            </a:r>
            <a:r>
              <a:rPr sz="2800" dirty="0" err="1">
                <a:ea typeface="ＭＳ Ｐゴシック" charset="-128"/>
              </a:rPr>
              <a:t>Conseil</a:t>
            </a:r>
            <a:r>
              <a:rPr sz="2800" dirty="0">
                <a:ea typeface="ＭＳ Ｐゴシック" charset="-128"/>
              </a:rPr>
              <a:t> </a:t>
            </a:r>
            <a:r>
              <a:rPr sz="2800" dirty="0" err="1">
                <a:ea typeface="ＭＳ Ｐゴシック" charset="-128"/>
              </a:rPr>
              <a:t>Européen</a:t>
            </a:r>
            <a:r>
              <a:rPr sz="2800" dirty="0">
                <a:ea typeface="ＭＳ Ｐゴシック" charset="-128"/>
              </a:rPr>
              <a:t> pour la </a:t>
            </a:r>
            <a:r>
              <a:rPr sz="2800" dirty="0" err="1">
                <a:ea typeface="ＭＳ Ｐゴシック" charset="-128"/>
              </a:rPr>
              <a:t>Recherche</a:t>
            </a:r>
            <a:r>
              <a:rPr sz="2800" dirty="0">
                <a:ea typeface="ＭＳ Ｐゴシック" charset="-128"/>
              </a:rPr>
              <a:t> </a:t>
            </a:r>
            <a:r>
              <a:rPr sz="2800" dirty="0" err="1">
                <a:ea typeface="ＭＳ Ｐゴシック" charset="-128"/>
              </a:rPr>
              <a:t>Nucléaire</a:t>
            </a:r>
            <a:r>
              <a:rPr sz="2800" dirty="0">
                <a:ea typeface="ＭＳ Ｐゴシック" charset="-128"/>
              </a:rPr>
              <a:t>)</a:t>
            </a:r>
          </a:p>
        </p:txBody>
      </p:sp>
      <p:sp>
        <p:nvSpPr>
          <p:cNvPr id="2" name="Foliennummernplatzhalter 1"/>
          <p:cNvSpPr>
            <a:spLocks noGrp="1"/>
          </p:cNvSpPr>
          <p:nvPr>
            <p:ph type="sldNum" sz="quarter" idx="12"/>
          </p:nvPr>
        </p:nvSpPr>
        <p:spPr/>
        <p:txBody>
          <a:bodyPr/>
          <a:lstStyle/>
          <a:p>
            <a:fld id="{13EBA283-81CD-428D-9703-4AE41BDC50AA}" type="slidenum">
              <a:rPr lang="de-DE" smtClean="0"/>
              <a:pPr/>
              <a:t>15</a:t>
            </a:fld>
            <a:endParaRPr lang="de-DE" dirty="0"/>
          </a:p>
        </p:txBody>
      </p:sp>
      <p:sp>
        <p:nvSpPr>
          <p:cNvPr id="10242" name="Text Placeholder 6"/>
          <p:cNvSpPr>
            <a:spLocks noGrp="1"/>
          </p:cNvSpPr>
          <p:nvPr>
            <p:ph type="body" idx="1"/>
          </p:nvPr>
        </p:nvSpPr>
        <p:spPr/>
        <p:txBody>
          <a:bodyPr/>
          <a:lstStyle/>
          <a:p>
            <a:r>
              <a:rPr lang="de-DE" sz="2000" dirty="0"/>
              <a:t>Das größte Teilchenphysik-Forschungszentrum der Welt im Grenzgebiet zwischen der Schweiz und Frankreich</a:t>
            </a:r>
          </a:p>
          <a:p>
            <a:r>
              <a:rPr lang="de-DE" sz="2000" dirty="0"/>
              <a:t>Gegründet 1954 </a:t>
            </a:r>
          </a:p>
          <a:p>
            <a:r>
              <a:rPr lang="de-DE" sz="2000" dirty="0"/>
              <a:t>Dort arbeiten</a:t>
            </a:r>
          </a:p>
          <a:p>
            <a:pPr lvl="1"/>
            <a:r>
              <a:rPr lang="de-DE" sz="1600" dirty="0"/>
              <a:t>12.500 Wissenschaftler</a:t>
            </a:r>
          </a:p>
          <a:p>
            <a:pPr lvl="1"/>
            <a:r>
              <a:rPr lang="de-DE" sz="1600" dirty="0"/>
              <a:t>Aus 110 Ländern</a:t>
            </a:r>
          </a:p>
          <a:p>
            <a:r>
              <a:rPr lang="de-DE" sz="2000" dirty="0" err="1"/>
              <a:t>CERN’s</a:t>
            </a:r>
            <a:r>
              <a:rPr lang="de-DE" sz="2000" dirty="0"/>
              <a:t> Jahresbudget </a:t>
            </a:r>
            <a:br>
              <a:rPr lang="de-DE" sz="2000" dirty="0"/>
            </a:br>
            <a:r>
              <a:rPr lang="de-DE" sz="2000" dirty="0"/>
              <a:t>2016 = 1.1 Milliarde €</a:t>
            </a:r>
          </a:p>
          <a:p>
            <a:pPr lvl="1"/>
            <a:r>
              <a:rPr lang="de-DE" sz="1600" dirty="0" smtClean="0"/>
              <a:t>Entspricht 1 Cappuccino </a:t>
            </a:r>
            <a:br>
              <a:rPr lang="de-DE" sz="1600" dirty="0" smtClean="0"/>
            </a:br>
            <a:r>
              <a:rPr lang="de-DE" sz="1600" dirty="0" smtClean="0"/>
              <a:t>pro EU Bürger</a:t>
            </a:r>
          </a:p>
          <a:p>
            <a:pPr lvl="1"/>
            <a:r>
              <a:rPr lang="de-DE" sz="1600" dirty="0" smtClean="0"/>
              <a:t>Entspricht </a:t>
            </a:r>
            <a:r>
              <a:rPr lang="de-DE" sz="1600" dirty="0"/>
              <a:t>1% des </a:t>
            </a:r>
            <a:br>
              <a:rPr lang="de-DE" sz="1600" dirty="0"/>
            </a:br>
            <a:r>
              <a:rPr lang="de-DE" sz="1600" dirty="0"/>
              <a:t>US Militärbudgets </a:t>
            </a:r>
          </a:p>
          <a:p>
            <a:pPr eaLnBrk="1" hangingPunct="1"/>
            <a:endParaRPr lang="en-US" sz="2300" dirty="0">
              <a:latin typeface="Arial Narrow" pitchFamily="34" charset="0"/>
              <a:cs typeface="Arial" charset="0"/>
            </a:endParaRPr>
          </a:p>
        </p:txBody>
      </p:sp>
      <p:sp>
        <p:nvSpPr>
          <p:cNvPr id="6" name="Datumsplatzhalter 4"/>
          <p:cNvSpPr>
            <a:spLocks noGrp="1"/>
          </p:cNvSpPr>
          <p:nvPr>
            <p:ph type="dt" sz="half" idx="2"/>
          </p:nvPr>
        </p:nvSpPr>
        <p:spPr/>
        <p:txBody>
          <a:bodyPr/>
          <a:lstStyle/>
          <a:p>
            <a:r>
              <a:rPr lang="de-DE"/>
              <a:t>30.11.2017</a:t>
            </a:r>
            <a:endParaRPr lang="de-DE" dirty="0"/>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pic>
        <p:nvPicPr>
          <p:cNvPr id="10244" name="Picture 5" descr="aerial-view">
            <a:hlinkClick r:id="rId3"/>
          </p:cNvPr>
          <p:cNvPicPr>
            <a:picLocks noChangeAspect="1" noChangeArrowheads="1"/>
          </p:cNvPicPr>
          <p:nvPr/>
        </p:nvPicPr>
        <p:blipFill>
          <a:blip r:embed="rId4" cstate="print"/>
          <a:srcRect/>
          <a:stretch>
            <a:fillRect/>
          </a:stretch>
        </p:blipFill>
        <p:spPr bwMode="auto">
          <a:xfrm>
            <a:off x="4860032" y="3118013"/>
            <a:ext cx="4033070" cy="2974030"/>
          </a:xfrm>
          <a:prstGeom prst="rect">
            <a:avLst/>
          </a:prstGeom>
          <a:noFill/>
          <a:ln w="9525">
            <a:noFill/>
            <a:miter lim="800000"/>
            <a:headEnd/>
            <a:tailEnd/>
          </a:ln>
        </p:spPr>
      </p:pic>
      <p:sp>
        <p:nvSpPr>
          <p:cNvPr id="4" name="Rechteck 3">
            <a:extLst>
              <a:ext uri="{FF2B5EF4-FFF2-40B4-BE49-F238E27FC236}">
                <a16:creationId xmlns:a16="http://schemas.microsoft.com/office/drawing/2014/main" id="{3740229A-B362-45CA-BD1E-804939D2A88B}"/>
              </a:ext>
            </a:extLst>
          </p:cNvPr>
          <p:cNvSpPr/>
          <p:nvPr/>
        </p:nvSpPr>
        <p:spPr>
          <a:xfrm>
            <a:off x="5903018" y="109125"/>
            <a:ext cx="3240982" cy="430887"/>
          </a:xfrm>
          <a:prstGeom prst="rect">
            <a:avLst/>
          </a:prstGeom>
        </p:spPr>
        <p:txBody>
          <a:bodyPr wrap="square">
            <a:spAutoFit/>
          </a:bodyPr>
          <a:lstStyle/>
          <a:p>
            <a:r>
              <a:rPr lang="de-DE" sz="1100" dirty="0">
                <a:latin typeface="Arial" panose="020B0604020202020204" pitchFamily="34" charset="0"/>
                <a:cs typeface="Arial" panose="020B0604020202020204" pitchFamily="34" charset="0"/>
              </a:rPr>
              <a:t>Video “CERN in 3 Minuten”: https://www.youtube.com/watch?v=PHP13tTjidA</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Elektronenstrahlröhre</a:t>
            </a:r>
          </a:p>
        </p:txBody>
      </p:sp>
      <p:sp>
        <p:nvSpPr>
          <p:cNvPr id="5" name="Textplatzhalter 4"/>
          <p:cNvSpPr>
            <a:spLocks noGrp="1"/>
          </p:cNvSpPr>
          <p:nvPr>
            <p:ph type="body" idx="1"/>
          </p:nvPr>
        </p:nvSpPr>
        <p:spPr/>
        <p:txBody>
          <a:bodyPr/>
          <a:lstStyle/>
          <a:p>
            <a:r>
              <a:rPr lang="de-DE" dirty="0"/>
              <a:t>Der einfachste Beschleuniger</a:t>
            </a:r>
          </a:p>
          <a:p>
            <a:pPr lvl="1"/>
            <a:r>
              <a:rPr lang="de-DE" dirty="0"/>
              <a:t>Elektronen erzeugen: Glühkathode</a:t>
            </a:r>
          </a:p>
          <a:p>
            <a:pPr lvl="1"/>
            <a:r>
              <a:rPr lang="de-DE" dirty="0"/>
              <a:t>Elektronen beschleunigen: elektrisches Feld </a:t>
            </a:r>
          </a:p>
          <a:p>
            <a:pPr lvl="1"/>
            <a:r>
              <a:rPr lang="de-DE" dirty="0"/>
              <a:t>Elektronen ablenken und/oder fokussieren:</a:t>
            </a:r>
            <a:br>
              <a:rPr lang="de-DE" dirty="0"/>
            </a:br>
            <a:r>
              <a:rPr lang="de-DE" dirty="0"/>
              <a:t>elektrisches oder magnetisches Feld</a:t>
            </a:r>
          </a:p>
        </p:txBody>
      </p:sp>
      <p:sp>
        <p:nvSpPr>
          <p:cNvPr id="6" name="Datumsplatzhalter 5"/>
          <p:cNvSpPr>
            <a:spLocks noGrp="1"/>
          </p:cNvSpPr>
          <p:nvPr>
            <p:ph type="dt" sz="half" idx="2"/>
          </p:nvPr>
        </p:nvSpPr>
        <p:spPr/>
        <p:txBody>
          <a:bodyPr/>
          <a:lstStyle/>
          <a:p>
            <a:r>
              <a:rPr lang="de-DE"/>
              <a:t>30.11.2017</a:t>
            </a:r>
            <a:endParaRPr lang="de-DE" dirty="0"/>
          </a:p>
        </p:txBody>
      </p:sp>
      <p:sp>
        <p:nvSpPr>
          <p:cNvPr id="7" name="Fußzeilenplatzhalter 6"/>
          <p:cNvSpPr>
            <a:spLocks noGrp="1"/>
          </p:cNvSpPr>
          <p:nvPr>
            <p:ph type="ftr" sz="quarter" idx="3"/>
          </p:nvPr>
        </p:nvSpPr>
        <p:spPr/>
        <p:txBody>
          <a:bodyPr/>
          <a:lstStyle/>
          <a:p>
            <a:r>
              <a:rPr lang="de-DE"/>
              <a:t>Forschung trifft Schule - Lehrerfortbildung Teilchenphysik -  Meißen</a:t>
            </a:r>
            <a:endParaRPr lang="de-DE"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16</a:t>
            </a:fld>
            <a:endParaRPr lang="de-DE" dirty="0"/>
          </a:p>
        </p:txBody>
      </p:sp>
      <p:pic>
        <p:nvPicPr>
          <p:cNvPr id="2" name="Grafik 1">
            <a:extLst>
              <a:ext uri="{FF2B5EF4-FFF2-40B4-BE49-F238E27FC236}">
                <a16:creationId xmlns:a16="http://schemas.microsoft.com/office/drawing/2014/main" id="{EF08FB10-38C8-4348-AB8C-8E847849B57F}"/>
              </a:ext>
            </a:extLst>
          </p:cNvPr>
          <p:cNvPicPr>
            <a:picLocks noChangeAspect="1"/>
          </p:cNvPicPr>
          <p:nvPr/>
        </p:nvPicPr>
        <p:blipFill>
          <a:blip r:embed="rId2"/>
          <a:stretch>
            <a:fillRect/>
          </a:stretch>
        </p:blipFill>
        <p:spPr>
          <a:xfrm>
            <a:off x="395536" y="4039250"/>
            <a:ext cx="7425907" cy="2363994"/>
          </a:xfrm>
          <a:prstGeom prst="rect">
            <a:avLst/>
          </a:prstGeom>
        </p:spPr>
      </p:pic>
    </p:spTree>
    <p:extLst>
      <p:ext uri="{BB962C8B-B14F-4D97-AF65-F5344CB8AC3E}">
        <p14:creationId xmlns:p14="http://schemas.microsoft.com/office/powerpoint/2010/main" val="38925618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Die Beschleuniger am CERN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17</a:t>
            </a:fld>
            <a:endParaRPr lang="de-DE" dirty="0"/>
          </a:p>
        </p:txBody>
      </p:sp>
      <p:sp>
        <p:nvSpPr>
          <p:cNvPr id="5" name="Datumsplatzhalter 4"/>
          <p:cNvSpPr>
            <a:spLocks noGrp="1"/>
          </p:cNvSpPr>
          <p:nvPr>
            <p:ph type="dt" sz="half" idx="2"/>
          </p:nvPr>
        </p:nvSpPr>
        <p:spPr/>
        <p:txBody>
          <a:bodyPr/>
          <a:lstStyle/>
          <a:p>
            <a:r>
              <a:rPr lang="de-DE"/>
              <a:t>30.11.2017</a:t>
            </a:r>
            <a:endParaRPr lang="de-DE" dirty="0"/>
          </a:p>
        </p:txBody>
      </p:sp>
      <p:sp>
        <p:nvSpPr>
          <p:cNvPr id="6"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pic>
        <p:nvPicPr>
          <p:cNvPr id="9" name="Grafik 8">
            <a:extLst>
              <a:ext uri="{FF2B5EF4-FFF2-40B4-BE49-F238E27FC236}">
                <a16:creationId xmlns:a16="http://schemas.microsoft.com/office/drawing/2014/main" id="{CDB536FB-48B7-49F8-9B53-E1D707533F29}"/>
              </a:ext>
            </a:extLst>
          </p:cNvPr>
          <p:cNvPicPr>
            <a:picLocks noChangeAspect="1"/>
          </p:cNvPicPr>
          <p:nvPr/>
        </p:nvPicPr>
        <p:blipFill>
          <a:blip r:embed="rId2"/>
          <a:stretch>
            <a:fillRect/>
          </a:stretch>
        </p:blipFill>
        <p:spPr>
          <a:xfrm>
            <a:off x="35496" y="1718253"/>
            <a:ext cx="9144000" cy="4141574"/>
          </a:xfrm>
          <a:prstGeom prst="rect">
            <a:avLst/>
          </a:prstGeom>
        </p:spPr>
      </p:pic>
      <p:sp>
        <p:nvSpPr>
          <p:cNvPr id="10" name="Textfeld 9">
            <a:extLst>
              <a:ext uri="{FF2B5EF4-FFF2-40B4-BE49-F238E27FC236}">
                <a16:creationId xmlns:a16="http://schemas.microsoft.com/office/drawing/2014/main" id="{FDA99FC1-A8D9-4376-9329-10F21C522AF2}"/>
              </a:ext>
            </a:extLst>
          </p:cNvPr>
          <p:cNvSpPr txBox="1"/>
          <p:nvPr/>
        </p:nvSpPr>
        <p:spPr>
          <a:xfrm>
            <a:off x="3131840" y="3576775"/>
            <a:ext cx="453970" cy="237757"/>
          </a:xfrm>
          <a:prstGeom prst="rect">
            <a:avLst/>
          </a:prstGeom>
          <a:solidFill>
            <a:schemeClr val="bg1"/>
          </a:solidFill>
        </p:spPr>
        <p:txBody>
          <a:bodyPr wrap="none" rtlCol="0">
            <a:spAutoFit/>
          </a:bodyPr>
          <a:lstStyle/>
          <a:p>
            <a:pPr>
              <a:lnSpc>
                <a:spcPct val="90000"/>
              </a:lnSpc>
              <a:spcBef>
                <a:spcPts val="1000"/>
              </a:spcBef>
              <a:buClr>
                <a:srgbClr val="CCCC00"/>
              </a:buClr>
              <a:buSzPct val="90000"/>
            </a:pPr>
            <a:r>
              <a:rPr lang="de-DE" sz="1050" b="1" dirty="0">
                <a:latin typeface="Arial" panose="020B0604020202020204" pitchFamily="34" charset="0"/>
                <a:cs typeface="Arial" panose="020B0604020202020204" pitchFamily="34" charset="0"/>
              </a:rPr>
              <a:t>SPS</a:t>
            </a:r>
          </a:p>
        </p:txBody>
      </p:sp>
    </p:spTree>
    <p:extLst>
      <p:ext uri="{BB962C8B-B14F-4D97-AF65-F5344CB8AC3E}">
        <p14:creationId xmlns:p14="http://schemas.microsoft.com/office/powerpoint/2010/main" val="1144867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Linearbeschleuniger</a:t>
            </a:r>
          </a:p>
        </p:txBody>
      </p:sp>
      <p:sp>
        <p:nvSpPr>
          <p:cNvPr id="5" name="Textplatzhalter 4"/>
          <p:cNvSpPr>
            <a:spLocks noGrp="1"/>
          </p:cNvSpPr>
          <p:nvPr>
            <p:ph type="body" idx="1"/>
          </p:nvPr>
        </p:nvSpPr>
        <p:spPr/>
        <p:txBody>
          <a:bodyPr/>
          <a:lstStyle/>
          <a:p>
            <a:r>
              <a:rPr lang="de-DE" sz="2000" dirty="0"/>
              <a:t>Elektrisch geladenen Teilchen durchlaufen ein elektrisch „anziehendes“ Feld</a:t>
            </a:r>
          </a:p>
          <a:p>
            <a:r>
              <a:rPr lang="de-DE" sz="2000" dirty="0"/>
              <a:t>In Driftröhren sind diese Felder abgeschirmt</a:t>
            </a:r>
          </a:p>
          <a:p>
            <a:r>
              <a:rPr lang="de-DE" sz="2000" dirty="0"/>
              <a:t>Die Polung des elektrischen Feldes während des Durchfliegens umgekehrt</a:t>
            </a:r>
          </a:p>
          <a:p>
            <a:r>
              <a:rPr lang="de-DE" sz="2000" dirty="0"/>
              <a:t>Das Teilchen sieht erneut ein anziehendes Feld</a:t>
            </a:r>
          </a:p>
          <a:p>
            <a:r>
              <a:rPr lang="de-DE" sz="2000" dirty="0"/>
              <a:t>Teilchen werden schneller → Driftröhren werden länger </a:t>
            </a:r>
          </a:p>
        </p:txBody>
      </p:sp>
      <p:sp>
        <p:nvSpPr>
          <p:cNvPr id="6" name="Datumsplatzhalter 5"/>
          <p:cNvSpPr>
            <a:spLocks noGrp="1"/>
          </p:cNvSpPr>
          <p:nvPr>
            <p:ph type="dt" sz="half" idx="2"/>
          </p:nvPr>
        </p:nvSpPr>
        <p:spPr/>
        <p:txBody>
          <a:bodyPr/>
          <a:lstStyle/>
          <a:p>
            <a:r>
              <a:rPr lang="de-DE"/>
              <a:t>30.11.2017</a:t>
            </a:r>
            <a:endParaRPr lang="de-DE" dirty="0"/>
          </a:p>
        </p:txBody>
      </p:sp>
      <p:sp>
        <p:nvSpPr>
          <p:cNvPr id="7" name="Fußzeilenplatzhalter 6"/>
          <p:cNvSpPr>
            <a:spLocks noGrp="1"/>
          </p:cNvSpPr>
          <p:nvPr>
            <p:ph type="ftr" sz="quarter" idx="3"/>
          </p:nvPr>
        </p:nvSpPr>
        <p:spPr/>
        <p:txBody>
          <a:bodyPr/>
          <a:lstStyle/>
          <a:p>
            <a:r>
              <a:rPr lang="de-DE"/>
              <a:t>Forschung trifft Schule - Lehrerfortbildung Teilchenphysik -  Meißen</a:t>
            </a:r>
            <a:endParaRPr lang="de-DE"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18</a:t>
            </a:fld>
            <a:endParaRPr lang="de-DE" dirty="0"/>
          </a:p>
        </p:txBody>
      </p:sp>
      <p:pic>
        <p:nvPicPr>
          <p:cNvPr id="3" name="Grafik 2">
            <a:extLst>
              <a:ext uri="{FF2B5EF4-FFF2-40B4-BE49-F238E27FC236}">
                <a16:creationId xmlns:a16="http://schemas.microsoft.com/office/drawing/2014/main" id="{CB226D88-5A71-4E6E-BCBB-B60F439BF8C4}"/>
              </a:ext>
            </a:extLst>
          </p:cNvPr>
          <p:cNvPicPr>
            <a:picLocks noChangeAspect="1"/>
          </p:cNvPicPr>
          <p:nvPr/>
        </p:nvPicPr>
        <p:blipFill>
          <a:blip r:embed="rId2"/>
          <a:stretch>
            <a:fillRect/>
          </a:stretch>
        </p:blipFill>
        <p:spPr>
          <a:xfrm>
            <a:off x="1403648" y="4536000"/>
            <a:ext cx="5976664" cy="1917209"/>
          </a:xfrm>
          <a:prstGeom prst="rect">
            <a:avLst/>
          </a:prstGeom>
        </p:spPr>
      </p:pic>
      <p:pic>
        <p:nvPicPr>
          <p:cNvPr id="10" name="Grafik 9">
            <a:extLst>
              <a:ext uri="{FF2B5EF4-FFF2-40B4-BE49-F238E27FC236}">
                <a16:creationId xmlns:a16="http://schemas.microsoft.com/office/drawing/2014/main" id="{0A7AEA9D-5E8A-4E43-892C-58BBEE91F51B}"/>
              </a:ext>
            </a:extLst>
          </p:cNvPr>
          <p:cNvPicPr>
            <a:picLocks noChangeAspect="1"/>
          </p:cNvPicPr>
          <p:nvPr/>
        </p:nvPicPr>
        <p:blipFill>
          <a:blip r:embed="rId3"/>
          <a:stretch>
            <a:fillRect/>
          </a:stretch>
        </p:blipFill>
        <p:spPr>
          <a:xfrm>
            <a:off x="1404000" y="4536000"/>
            <a:ext cx="6081501" cy="1918800"/>
          </a:xfrm>
          <a:prstGeom prst="rect">
            <a:avLst/>
          </a:prstGeom>
        </p:spPr>
      </p:pic>
    </p:spTree>
    <p:extLst>
      <p:ext uri="{BB962C8B-B14F-4D97-AF65-F5344CB8AC3E}">
        <p14:creationId xmlns:p14="http://schemas.microsoft.com/office/powerpoint/2010/main" val="4181882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 name="Grafik 10"/>
          <p:cNvPicPr>
            <a:picLocks noChangeAspect="1"/>
          </p:cNvPicPr>
          <p:nvPr/>
        </p:nvPicPr>
        <p:blipFill>
          <a:blip r:embed="rId2"/>
          <a:stretch>
            <a:fillRect/>
          </a:stretch>
        </p:blipFill>
        <p:spPr>
          <a:xfrm>
            <a:off x="1652887" y="1948726"/>
            <a:ext cx="6480720" cy="4324981"/>
          </a:xfrm>
          <a:prstGeom prst="rect">
            <a:avLst/>
          </a:prstGeom>
        </p:spPr>
      </p:pic>
      <p:sp>
        <p:nvSpPr>
          <p:cNvPr id="4" name="Titel 3"/>
          <p:cNvSpPr>
            <a:spLocks noGrp="1"/>
          </p:cNvSpPr>
          <p:nvPr>
            <p:ph type="title"/>
          </p:nvPr>
        </p:nvSpPr>
        <p:spPr/>
        <p:txBody>
          <a:bodyPr/>
          <a:lstStyle/>
          <a:p>
            <a:r>
              <a:rPr lang="de-DE" dirty="0"/>
              <a:t>Der LINAC 4 am CERN</a:t>
            </a:r>
          </a:p>
        </p:txBody>
      </p:sp>
      <p:sp>
        <p:nvSpPr>
          <p:cNvPr id="6" name="Datumsplatzhalter 5"/>
          <p:cNvSpPr>
            <a:spLocks noGrp="1"/>
          </p:cNvSpPr>
          <p:nvPr>
            <p:ph type="dt" sz="half" idx="2"/>
          </p:nvPr>
        </p:nvSpPr>
        <p:spPr/>
        <p:txBody>
          <a:bodyPr/>
          <a:lstStyle/>
          <a:p>
            <a:r>
              <a:rPr lang="de-DE"/>
              <a:t>30.11.2017</a:t>
            </a:r>
            <a:endParaRPr lang="de-DE" dirty="0"/>
          </a:p>
        </p:txBody>
      </p:sp>
      <p:sp>
        <p:nvSpPr>
          <p:cNvPr id="7" name="Fußzeilenplatzhalter 6"/>
          <p:cNvSpPr>
            <a:spLocks noGrp="1"/>
          </p:cNvSpPr>
          <p:nvPr>
            <p:ph type="ftr" sz="quarter" idx="3"/>
          </p:nvPr>
        </p:nvSpPr>
        <p:spPr/>
        <p:txBody>
          <a:bodyPr/>
          <a:lstStyle/>
          <a:p>
            <a:r>
              <a:rPr lang="de-DE"/>
              <a:t>Forschung trifft Schule - Lehrerfortbildung Teilchenphysik -  Meißen</a:t>
            </a:r>
            <a:endParaRPr lang="de-DE"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19</a:t>
            </a:fld>
            <a:endParaRPr lang="de-DE" dirty="0"/>
          </a:p>
        </p:txBody>
      </p:sp>
      <p:sp>
        <p:nvSpPr>
          <p:cNvPr id="10" name="Rechteck 9"/>
          <p:cNvSpPr/>
          <p:nvPr/>
        </p:nvSpPr>
        <p:spPr>
          <a:xfrm>
            <a:off x="1619672" y="5996708"/>
            <a:ext cx="2436886" cy="276999"/>
          </a:xfrm>
          <a:prstGeom prst="rect">
            <a:avLst/>
          </a:prstGeom>
        </p:spPr>
        <p:txBody>
          <a:bodyPr wrap="none">
            <a:spAutoFit/>
          </a:bodyPr>
          <a:lstStyle/>
          <a:p>
            <a:r>
              <a:rPr lang="de-DE" sz="1200" dirty="0">
                <a:solidFill>
                  <a:srgbClr val="013476"/>
                </a:solidFill>
                <a:latin typeface="Arial" panose="020B0604020202020204" pitchFamily="34" charset="0"/>
                <a:cs typeface="Arial" panose="020B0604020202020204" pitchFamily="34" charset="0"/>
              </a:rPr>
              <a:t>(Image: Maximilien Brice/ CERN)</a:t>
            </a:r>
          </a:p>
        </p:txBody>
      </p:sp>
    </p:spTree>
    <p:extLst>
      <p:ext uri="{BB962C8B-B14F-4D97-AF65-F5344CB8AC3E}">
        <p14:creationId xmlns:p14="http://schemas.microsoft.com/office/powerpoint/2010/main" val="36262043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D0D071-0794-43D2-BD2D-418DC28DBB93}"/>
              </a:ext>
            </a:extLst>
          </p:cNvPr>
          <p:cNvSpPr>
            <a:spLocks noGrp="1"/>
          </p:cNvSpPr>
          <p:nvPr>
            <p:ph type="title"/>
          </p:nvPr>
        </p:nvSpPr>
        <p:spPr/>
        <p:txBody>
          <a:bodyPr/>
          <a:lstStyle/>
          <a:p>
            <a:r>
              <a:rPr lang="de-DE" dirty="0"/>
              <a:t>Basierend auf Band 2:</a:t>
            </a:r>
          </a:p>
        </p:txBody>
      </p:sp>
      <p:sp>
        <p:nvSpPr>
          <p:cNvPr id="3" name="Foliennummernplatzhalter 2">
            <a:extLst>
              <a:ext uri="{FF2B5EF4-FFF2-40B4-BE49-F238E27FC236}">
                <a16:creationId xmlns:a16="http://schemas.microsoft.com/office/drawing/2014/main" id="{FC1963A6-B677-4C7C-BE88-90670866B4A2}"/>
              </a:ext>
            </a:extLst>
          </p:cNvPr>
          <p:cNvSpPr>
            <a:spLocks noGrp="1"/>
          </p:cNvSpPr>
          <p:nvPr>
            <p:ph type="sldNum" sz="quarter" idx="12"/>
          </p:nvPr>
        </p:nvSpPr>
        <p:spPr/>
        <p:txBody>
          <a:bodyPr/>
          <a:lstStyle/>
          <a:p>
            <a:fld id="{13EBA283-81CD-428D-9703-4AE41BDC50AA}" type="slidenum">
              <a:rPr lang="de-DE" smtClean="0"/>
              <a:pPr/>
              <a:t>2</a:t>
            </a:fld>
            <a:endParaRPr lang="de-DE" dirty="0"/>
          </a:p>
        </p:txBody>
      </p:sp>
      <p:sp>
        <p:nvSpPr>
          <p:cNvPr id="4" name="Textplatzhalter 3">
            <a:extLst>
              <a:ext uri="{FF2B5EF4-FFF2-40B4-BE49-F238E27FC236}">
                <a16:creationId xmlns:a16="http://schemas.microsoft.com/office/drawing/2014/main" id="{1DFA42D5-2920-406A-9C4C-6AEEAC88F45A}"/>
              </a:ext>
            </a:extLst>
          </p:cNvPr>
          <p:cNvSpPr>
            <a:spLocks noGrp="1"/>
          </p:cNvSpPr>
          <p:nvPr>
            <p:ph type="body" idx="1"/>
          </p:nvPr>
        </p:nvSpPr>
        <p:spPr/>
        <p:txBody>
          <a:bodyPr/>
          <a:lstStyle/>
          <a:p>
            <a:pPr>
              <a:lnSpc>
                <a:spcPct val="100000"/>
              </a:lnSpc>
              <a:spcBef>
                <a:spcPts val="600"/>
              </a:spcBef>
            </a:pPr>
            <a:r>
              <a:rPr lang="de-DE" dirty="0"/>
              <a:t>Forschungsziele</a:t>
            </a:r>
          </a:p>
          <a:p>
            <a:pPr>
              <a:lnSpc>
                <a:spcPct val="100000"/>
              </a:lnSpc>
              <a:spcBef>
                <a:spcPts val="600"/>
              </a:spcBef>
            </a:pPr>
            <a:r>
              <a:rPr lang="de-DE" dirty="0"/>
              <a:t>Beschleuniger</a:t>
            </a:r>
          </a:p>
          <a:p>
            <a:pPr>
              <a:lnSpc>
                <a:spcPct val="100000"/>
              </a:lnSpc>
              <a:spcBef>
                <a:spcPts val="600"/>
              </a:spcBef>
            </a:pPr>
            <a:r>
              <a:rPr lang="de-DE" dirty="0"/>
              <a:t>Detektoren</a:t>
            </a:r>
          </a:p>
          <a:p>
            <a:pPr>
              <a:lnSpc>
                <a:spcPct val="100000"/>
              </a:lnSpc>
              <a:spcBef>
                <a:spcPts val="600"/>
              </a:spcBef>
            </a:pPr>
            <a:r>
              <a:rPr lang="de-DE" dirty="0"/>
              <a:t>Zahlreiche Aufgaben &amp;</a:t>
            </a:r>
            <a:br>
              <a:rPr lang="de-DE" dirty="0"/>
            </a:br>
            <a:r>
              <a:rPr lang="de-DE" dirty="0"/>
              <a:t>Lösungen</a:t>
            </a:r>
          </a:p>
          <a:p>
            <a:pPr>
              <a:lnSpc>
                <a:spcPct val="100000"/>
              </a:lnSpc>
              <a:spcBef>
                <a:spcPts val="600"/>
              </a:spcBef>
            </a:pPr>
            <a:endParaRPr lang="de-DE" dirty="0"/>
          </a:p>
          <a:p>
            <a:pPr>
              <a:lnSpc>
                <a:spcPct val="100000"/>
              </a:lnSpc>
              <a:spcBef>
                <a:spcPts val="600"/>
              </a:spcBef>
            </a:pPr>
            <a:r>
              <a:rPr lang="de-DE" dirty="0"/>
              <a:t>(Bald) Kostenfrei erhältlich</a:t>
            </a:r>
          </a:p>
          <a:p>
            <a:pPr lvl="1">
              <a:lnSpc>
                <a:spcPct val="100000"/>
              </a:lnSpc>
              <a:spcBef>
                <a:spcPts val="600"/>
              </a:spcBef>
            </a:pPr>
            <a:r>
              <a:rPr lang="de-DE" sz="1800" dirty="0"/>
              <a:t>Online </a:t>
            </a:r>
            <a:r>
              <a:rPr lang="de-DE" sz="1800" dirty="0">
                <a:hlinkClick r:id="rId2"/>
              </a:rPr>
              <a:t>www.teilchenwelt.de/tp</a:t>
            </a:r>
            <a:endParaRPr lang="de-DE" sz="1800" dirty="0"/>
          </a:p>
          <a:p>
            <a:pPr lvl="1">
              <a:lnSpc>
                <a:spcPct val="100000"/>
              </a:lnSpc>
              <a:spcBef>
                <a:spcPts val="600"/>
              </a:spcBef>
            </a:pPr>
            <a:r>
              <a:rPr lang="de-DE" sz="1800" dirty="0"/>
              <a:t>Druckexemplar </a:t>
            </a:r>
            <a:r>
              <a:rPr lang="de-DE" sz="1800" dirty="0" smtClean="0"/>
              <a:t>bestellbar </a:t>
            </a:r>
            <a:r>
              <a:rPr lang="de-DE" sz="1800" dirty="0"/>
              <a:t>bei Netzwerk Teilchenwelt </a:t>
            </a:r>
          </a:p>
          <a:p>
            <a:pPr>
              <a:lnSpc>
                <a:spcPct val="100000"/>
              </a:lnSpc>
              <a:spcBef>
                <a:spcPts val="600"/>
              </a:spcBef>
            </a:pPr>
            <a:endParaRPr lang="de-DE" dirty="0"/>
          </a:p>
          <a:p>
            <a:endParaRPr lang="de-DE" dirty="0"/>
          </a:p>
        </p:txBody>
      </p:sp>
      <p:sp>
        <p:nvSpPr>
          <p:cNvPr id="5" name="Datumsplatzhalter 4">
            <a:extLst>
              <a:ext uri="{FF2B5EF4-FFF2-40B4-BE49-F238E27FC236}">
                <a16:creationId xmlns:a16="http://schemas.microsoft.com/office/drawing/2014/main" id="{D5067CAD-9A14-4E7E-B544-C651FA79359D}"/>
              </a:ext>
            </a:extLst>
          </p:cNvPr>
          <p:cNvSpPr>
            <a:spLocks noGrp="1"/>
          </p:cNvSpPr>
          <p:nvPr>
            <p:ph type="dt" sz="half" idx="2"/>
          </p:nvPr>
        </p:nvSpPr>
        <p:spPr/>
        <p:txBody>
          <a:bodyPr/>
          <a:lstStyle/>
          <a:p>
            <a:r>
              <a:rPr lang="de-DE"/>
              <a:t>30.11.2017</a:t>
            </a:r>
            <a:endParaRPr lang="de-DE" dirty="0"/>
          </a:p>
        </p:txBody>
      </p:sp>
      <p:sp>
        <p:nvSpPr>
          <p:cNvPr id="6" name="Fußzeilenplatzhalter 5">
            <a:extLst>
              <a:ext uri="{FF2B5EF4-FFF2-40B4-BE49-F238E27FC236}">
                <a16:creationId xmlns:a16="http://schemas.microsoft.com/office/drawing/2014/main" id="{B46FAEBE-A4E8-4B71-AB07-6C7FC0E5B36A}"/>
              </a:ext>
            </a:extLst>
          </p:cNvPr>
          <p:cNvSpPr>
            <a:spLocks noGrp="1"/>
          </p:cNvSpPr>
          <p:nvPr>
            <p:ph type="ftr" sz="quarter" idx="3"/>
          </p:nvPr>
        </p:nvSpPr>
        <p:spPr/>
        <p:txBody>
          <a:bodyPr/>
          <a:lstStyle/>
          <a:p>
            <a:r>
              <a:rPr lang="de-DE"/>
              <a:t>Forschung trifft Schule - Lehrerfortbildung Teilchenphysik -  Meißen</a:t>
            </a:r>
            <a:endParaRPr lang="de-DE" dirty="0"/>
          </a:p>
        </p:txBody>
      </p:sp>
      <p:pic>
        <p:nvPicPr>
          <p:cNvPr id="7" name="Grafik 6">
            <a:extLst>
              <a:ext uri="{FF2B5EF4-FFF2-40B4-BE49-F238E27FC236}">
                <a16:creationId xmlns:a16="http://schemas.microsoft.com/office/drawing/2014/main" id="{47F4FF02-3307-4BCC-B369-C740291B86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782178">
            <a:off x="5408928" y="2239636"/>
            <a:ext cx="1294184" cy="1829170"/>
          </a:xfrm>
          <a:prstGeom prst="rect">
            <a:avLst/>
          </a:prstGeom>
        </p:spPr>
      </p:pic>
      <p:pic>
        <p:nvPicPr>
          <p:cNvPr id="8" name="Grafik 7">
            <a:extLst>
              <a:ext uri="{FF2B5EF4-FFF2-40B4-BE49-F238E27FC236}">
                <a16:creationId xmlns:a16="http://schemas.microsoft.com/office/drawing/2014/main" id="{2DC8EE34-CE80-478F-9CFE-123FB40F25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40352" y="5593771"/>
            <a:ext cx="1130763" cy="619505"/>
          </a:xfrm>
          <a:prstGeom prst="rect">
            <a:avLst/>
          </a:prstGeom>
        </p:spPr>
      </p:pic>
      <p:pic>
        <p:nvPicPr>
          <p:cNvPr id="9" name="Grafik 8">
            <a:extLst>
              <a:ext uri="{FF2B5EF4-FFF2-40B4-BE49-F238E27FC236}">
                <a16:creationId xmlns:a16="http://schemas.microsoft.com/office/drawing/2014/main" id="{F30FAA7D-1CA5-4844-B49F-1330FE2562BC}"/>
              </a:ext>
            </a:extLst>
          </p:cNvPr>
          <p:cNvPicPr>
            <a:picLocks noChangeAspect="1"/>
          </p:cNvPicPr>
          <p:nvPr/>
        </p:nvPicPr>
        <p:blipFill rotWithShape="1">
          <a:blip r:embed="rId5"/>
          <a:srcRect r="4167"/>
          <a:stretch/>
        </p:blipFill>
        <p:spPr>
          <a:xfrm>
            <a:off x="6351975" y="1941840"/>
            <a:ext cx="1400872" cy="1849976"/>
          </a:xfrm>
          <a:prstGeom prst="rect">
            <a:avLst/>
          </a:prstGeom>
        </p:spPr>
      </p:pic>
      <p:pic>
        <p:nvPicPr>
          <p:cNvPr id="12" name="Grafik 11">
            <a:extLst>
              <a:ext uri="{FF2B5EF4-FFF2-40B4-BE49-F238E27FC236}">
                <a16:creationId xmlns:a16="http://schemas.microsoft.com/office/drawing/2014/main" id="{F168A3C9-063E-476A-90A6-E78556B1F223}"/>
              </a:ext>
            </a:extLst>
          </p:cNvPr>
          <p:cNvPicPr>
            <a:picLocks noChangeAspect="1"/>
          </p:cNvPicPr>
          <p:nvPr/>
        </p:nvPicPr>
        <p:blipFill>
          <a:blip r:embed="rId6"/>
          <a:stretch>
            <a:fillRect/>
          </a:stretch>
        </p:blipFill>
        <p:spPr>
          <a:xfrm rot="1934499">
            <a:off x="7446685" y="2186596"/>
            <a:ext cx="1329786" cy="1773530"/>
          </a:xfrm>
          <a:prstGeom prst="rect">
            <a:avLst/>
          </a:prstGeom>
        </p:spPr>
      </p:pic>
    </p:spTree>
    <p:extLst>
      <p:ext uri="{BB962C8B-B14F-4D97-AF65-F5344CB8AC3E}">
        <p14:creationId xmlns:p14="http://schemas.microsoft.com/office/powerpoint/2010/main" val="4181555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el 4"/>
          <p:cNvSpPr>
            <a:spLocks noGrp="1"/>
          </p:cNvSpPr>
          <p:nvPr>
            <p:ph type="title"/>
          </p:nvPr>
        </p:nvSpPr>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b="1" dirty="0" err="1">
                <a:ea typeface="+mn-ea"/>
              </a:rPr>
              <a:t>Der</a:t>
            </a:r>
            <a:r>
              <a:rPr b="1" dirty="0">
                <a:ea typeface="+mn-ea"/>
              </a:rPr>
              <a:t> LHC </a:t>
            </a:r>
            <a:r>
              <a:rPr dirty="0">
                <a:ea typeface="+mn-ea"/>
              </a:rPr>
              <a:t>(Large </a:t>
            </a:r>
            <a:r>
              <a:rPr dirty="0" err="1">
                <a:ea typeface="+mn-ea"/>
              </a:rPr>
              <a:t>Hadron</a:t>
            </a:r>
            <a:r>
              <a:rPr dirty="0">
                <a:ea typeface="+mn-ea"/>
              </a:rPr>
              <a:t> Collider) </a:t>
            </a:r>
          </a:p>
        </p:txBody>
      </p:sp>
      <p:sp>
        <p:nvSpPr>
          <p:cNvPr id="2" name="Foliennummernplatzhalter 1"/>
          <p:cNvSpPr>
            <a:spLocks noGrp="1"/>
          </p:cNvSpPr>
          <p:nvPr>
            <p:ph type="sldNum" sz="quarter" idx="12"/>
          </p:nvPr>
        </p:nvSpPr>
        <p:spPr/>
        <p:txBody>
          <a:bodyPr/>
          <a:lstStyle/>
          <a:p>
            <a:fld id="{13EBA283-81CD-428D-9703-4AE41BDC50AA}" type="slidenum">
              <a:rPr lang="de-DE" smtClean="0"/>
              <a:pPr/>
              <a:t>20</a:t>
            </a:fld>
            <a:endParaRPr lang="de-DE" dirty="0"/>
          </a:p>
        </p:txBody>
      </p:sp>
      <p:sp>
        <p:nvSpPr>
          <p:cNvPr id="11266" name="Text Placeholder 6"/>
          <p:cNvSpPr>
            <a:spLocks noGrp="1"/>
          </p:cNvSpPr>
          <p:nvPr>
            <p:ph type="body" idx="1"/>
          </p:nvPr>
        </p:nvSpPr>
        <p:spPr/>
        <p:txBody>
          <a:bodyPr/>
          <a:lstStyle/>
          <a:p>
            <a:r>
              <a:rPr lang="en-US" sz="2400" dirty="0"/>
              <a:t>27 km </a:t>
            </a:r>
            <a:r>
              <a:rPr lang="en-US" sz="2400" dirty="0" err="1"/>
              <a:t>Umfang</a:t>
            </a:r>
            <a:endParaRPr lang="en-US" sz="2400" dirty="0"/>
          </a:p>
          <a:p>
            <a:r>
              <a:rPr lang="en-US" dirty="0"/>
              <a:t>Bis </a:t>
            </a:r>
            <a:r>
              <a:rPr lang="en-US" dirty="0" err="1"/>
              <a:t>zu</a:t>
            </a:r>
            <a:r>
              <a:rPr lang="en-US" dirty="0"/>
              <a:t> </a:t>
            </a:r>
            <a:r>
              <a:rPr lang="de-DE" dirty="0"/>
              <a:t>175m tief in der Erde</a:t>
            </a:r>
          </a:p>
          <a:p>
            <a:r>
              <a:rPr lang="de-DE" sz="2400" dirty="0"/>
              <a:t>Große Experimente:</a:t>
            </a:r>
          </a:p>
          <a:p>
            <a:pPr lvl="1"/>
            <a:r>
              <a:rPr lang="de-DE" dirty="0"/>
              <a:t>ATLAS</a:t>
            </a:r>
          </a:p>
          <a:p>
            <a:pPr lvl="1"/>
            <a:r>
              <a:rPr lang="de-DE" sz="2000" dirty="0"/>
              <a:t>CMS</a:t>
            </a:r>
          </a:p>
          <a:p>
            <a:pPr lvl="1"/>
            <a:r>
              <a:rPr lang="de-DE" dirty="0"/>
              <a:t>ALICE</a:t>
            </a:r>
          </a:p>
          <a:p>
            <a:pPr lvl="1"/>
            <a:r>
              <a:rPr lang="de-DE" sz="2000" dirty="0" err="1"/>
              <a:t>LHCb</a:t>
            </a:r>
            <a:endParaRPr lang="de-DE" sz="2000" dirty="0"/>
          </a:p>
          <a:p>
            <a:pPr marL="0" indent="0">
              <a:buNone/>
            </a:pPr>
            <a:r>
              <a:rPr lang="de-DE" sz="2400" dirty="0"/>
              <a:t/>
            </a:r>
            <a:br>
              <a:rPr lang="de-DE" sz="2400" dirty="0"/>
            </a:br>
            <a:endParaRPr lang="en-US" sz="2400" dirty="0"/>
          </a:p>
        </p:txBody>
      </p:sp>
      <p:sp>
        <p:nvSpPr>
          <p:cNvPr id="7" name="Datumsplatzhalter 4"/>
          <p:cNvSpPr>
            <a:spLocks noGrp="1"/>
          </p:cNvSpPr>
          <p:nvPr>
            <p:ph type="dt" sz="half" idx="2"/>
          </p:nvPr>
        </p:nvSpPr>
        <p:spPr/>
        <p:txBody>
          <a:bodyPr/>
          <a:lstStyle/>
          <a:p>
            <a:r>
              <a:rPr lang="de-DE"/>
              <a:t>30.11.2017</a:t>
            </a:r>
            <a:endParaRPr lang="de-DE" dirty="0"/>
          </a:p>
        </p:txBody>
      </p:sp>
      <p:sp>
        <p:nvSpPr>
          <p:cNvPr id="8"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pic>
        <p:nvPicPr>
          <p:cNvPr id="11268" name="Picture 3" descr="9906026-A4-at-144-dpi.jpg"/>
          <p:cNvPicPr>
            <a:picLocks noChangeAspect="1"/>
          </p:cNvPicPr>
          <p:nvPr/>
        </p:nvPicPr>
        <p:blipFill>
          <a:blip r:embed="rId3" cstate="print"/>
          <a:srcRect/>
          <a:stretch>
            <a:fillRect/>
          </a:stretch>
        </p:blipFill>
        <p:spPr bwMode="auto">
          <a:xfrm>
            <a:off x="4427984" y="3127935"/>
            <a:ext cx="4392488" cy="2880665"/>
          </a:xfrm>
          <a:prstGeom prst="rect">
            <a:avLst/>
          </a:prstGeom>
          <a:noFill/>
          <a:ln w="9525">
            <a:noFill/>
            <a:miter lim="800000"/>
            <a:headEnd/>
            <a:tailEnd/>
          </a:ln>
        </p:spPr>
      </p:pic>
      <p:sp>
        <p:nvSpPr>
          <p:cNvPr id="3" name="Textfeld 2"/>
          <p:cNvSpPr txBox="1"/>
          <p:nvPr/>
        </p:nvSpPr>
        <p:spPr>
          <a:xfrm>
            <a:off x="0" y="5687479"/>
            <a:ext cx="2999539"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13476"/>
                </a:solidFill>
                <a:latin typeface="Arial" panose="020B0604020202020204" pitchFamily="34" charset="0"/>
                <a:cs typeface="Arial" panose="020B0604020202020204" pitchFamily="34" charset="0"/>
              </a:rPr>
              <a:t>Man kann CERN</a:t>
            </a:r>
            <a:br>
              <a:rPr lang="de-DE" sz="1600" dirty="0">
                <a:solidFill>
                  <a:srgbClr val="013476"/>
                </a:solidFill>
                <a:latin typeface="Arial" panose="020B0604020202020204" pitchFamily="34" charset="0"/>
                <a:cs typeface="Arial" panose="020B0604020202020204" pitchFamily="34" charset="0"/>
              </a:rPr>
            </a:br>
            <a:r>
              <a:rPr lang="de-DE" sz="1600" dirty="0">
                <a:solidFill>
                  <a:srgbClr val="013476"/>
                </a:solidFill>
                <a:latin typeface="Arial" panose="020B0604020202020204" pitchFamily="34" charset="0"/>
                <a:cs typeface="Arial" panose="020B0604020202020204" pitchFamily="34" charset="0"/>
              </a:rPr>
              <a:t>in </a:t>
            </a:r>
            <a:r>
              <a:rPr lang="de-DE" sz="1600" dirty="0" err="1">
                <a:solidFill>
                  <a:srgbClr val="013476"/>
                </a:solidFill>
                <a:latin typeface="Arial" panose="020B0604020202020204" pitchFamily="34" charset="0"/>
                <a:cs typeface="Arial" panose="020B0604020202020204" pitchFamily="34" charset="0"/>
              </a:rPr>
              <a:t>google</a:t>
            </a:r>
            <a:r>
              <a:rPr lang="de-DE" sz="1600" dirty="0">
                <a:solidFill>
                  <a:srgbClr val="013476"/>
                </a:solidFill>
                <a:latin typeface="Arial" panose="020B0604020202020204" pitchFamily="34" charset="0"/>
                <a:cs typeface="Arial" panose="020B0604020202020204" pitchFamily="34" charset="0"/>
              </a:rPr>
              <a:t> </a:t>
            </a:r>
            <a:r>
              <a:rPr lang="de-DE" sz="1600" dirty="0" err="1">
                <a:solidFill>
                  <a:srgbClr val="013476"/>
                </a:solidFill>
                <a:latin typeface="Arial" panose="020B0604020202020204" pitchFamily="34" charset="0"/>
                <a:cs typeface="Arial" panose="020B0604020202020204" pitchFamily="34" charset="0"/>
              </a:rPr>
              <a:t>street</a:t>
            </a:r>
            <a:r>
              <a:rPr lang="de-DE" sz="1600" dirty="0">
                <a:solidFill>
                  <a:srgbClr val="013476"/>
                </a:solidFill>
                <a:latin typeface="Arial" panose="020B0604020202020204" pitchFamily="34" charset="0"/>
                <a:cs typeface="Arial" panose="020B0604020202020204" pitchFamily="34" charset="0"/>
              </a:rPr>
              <a:t> </a:t>
            </a:r>
            <a:r>
              <a:rPr lang="de-DE" sz="1600" dirty="0" err="1">
                <a:solidFill>
                  <a:srgbClr val="013476"/>
                </a:solidFill>
                <a:latin typeface="Arial" panose="020B0604020202020204" pitchFamily="34" charset="0"/>
                <a:cs typeface="Arial" panose="020B0604020202020204" pitchFamily="34" charset="0"/>
              </a:rPr>
              <a:t>view</a:t>
            </a:r>
            <a:r>
              <a:rPr lang="de-DE" sz="1600" dirty="0">
                <a:solidFill>
                  <a:srgbClr val="013476"/>
                </a:solidFill>
                <a:latin typeface="Arial" panose="020B0604020202020204" pitchFamily="34" charset="0"/>
                <a:cs typeface="Arial" panose="020B0604020202020204" pitchFamily="34" charset="0"/>
              </a:rPr>
              <a:t> besuchen</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el 4"/>
          <p:cNvSpPr>
            <a:spLocks noGrp="1"/>
          </p:cNvSpPr>
          <p:nvPr>
            <p:ph type="title"/>
          </p:nvPr>
        </p:nvSpPr>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b="1" dirty="0">
                <a:ea typeface="+mn-ea"/>
              </a:rPr>
              <a:t>LHC </a:t>
            </a:r>
            <a:r>
              <a:rPr lang="de-DE" dirty="0">
                <a:ea typeface="+mn-ea"/>
              </a:rPr>
              <a:t>Fun Facts</a:t>
            </a:r>
            <a:r>
              <a:rPr dirty="0">
                <a:ea typeface="+mn-ea"/>
              </a:rPr>
              <a:t> </a:t>
            </a:r>
          </a:p>
        </p:txBody>
      </p:sp>
      <p:sp>
        <p:nvSpPr>
          <p:cNvPr id="2" name="Foliennummernplatzhalter 1"/>
          <p:cNvSpPr>
            <a:spLocks noGrp="1"/>
          </p:cNvSpPr>
          <p:nvPr>
            <p:ph type="sldNum" sz="quarter" idx="12"/>
          </p:nvPr>
        </p:nvSpPr>
        <p:spPr/>
        <p:txBody>
          <a:bodyPr/>
          <a:lstStyle/>
          <a:p>
            <a:fld id="{13EBA283-81CD-428D-9703-4AE41BDC50AA}" type="slidenum">
              <a:rPr lang="de-DE" smtClean="0"/>
              <a:pPr/>
              <a:t>21</a:t>
            </a:fld>
            <a:endParaRPr lang="de-DE" dirty="0"/>
          </a:p>
        </p:txBody>
      </p:sp>
      <p:sp>
        <p:nvSpPr>
          <p:cNvPr id="11266" name="Text Placeholder 6"/>
          <p:cNvSpPr>
            <a:spLocks noGrp="1"/>
          </p:cNvSpPr>
          <p:nvPr>
            <p:ph type="body" idx="1"/>
          </p:nvPr>
        </p:nvSpPr>
        <p:spPr/>
        <p:txBody>
          <a:bodyPr/>
          <a:lstStyle/>
          <a:p>
            <a:r>
              <a:rPr lang="de-DE" sz="2400" dirty="0"/>
              <a:t>Der LHC ist kälter als das Universum</a:t>
            </a:r>
            <a:endParaRPr lang="de-DE" dirty="0"/>
          </a:p>
          <a:p>
            <a:pPr lvl="1"/>
            <a:r>
              <a:rPr lang="de-DE" sz="2000" dirty="0"/>
              <a:t>Temperatur Dipolmagnete: 1.9 K</a:t>
            </a:r>
          </a:p>
          <a:p>
            <a:pPr lvl="1"/>
            <a:r>
              <a:rPr lang="de-DE" dirty="0"/>
              <a:t>Kosmische Hintergrundstrahlung: 2.7 K </a:t>
            </a:r>
          </a:p>
          <a:p>
            <a:r>
              <a:rPr lang="de-DE" sz="2400" dirty="0"/>
              <a:t>Das Vakuum im LHC ist ähnlich dem im Weltall</a:t>
            </a:r>
          </a:p>
          <a:p>
            <a:pPr lvl="1"/>
            <a:r>
              <a:rPr lang="de-DE" sz="2000" dirty="0"/>
              <a:t>Vakuum LHC: </a:t>
            </a:r>
            <a:r>
              <a:rPr lang="de-DE" dirty="0"/>
              <a:t>1.013 </a:t>
            </a:r>
            <a:r>
              <a:rPr lang="de-DE" dirty="0" smtClean="0"/>
              <a:t>∙ </a:t>
            </a:r>
            <a:r>
              <a:rPr lang="de-DE" dirty="0"/>
              <a:t>10</a:t>
            </a:r>
            <a:r>
              <a:rPr lang="de-DE" baseline="30000" dirty="0"/>
              <a:t>-10 </a:t>
            </a:r>
            <a:r>
              <a:rPr lang="de-DE" dirty="0"/>
              <a:t>mbar</a:t>
            </a:r>
          </a:p>
          <a:p>
            <a:pPr lvl="1"/>
            <a:r>
              <a:rPr lang="de-DE" dirty="0"/>
              <a:t>Benötige Pump Zeit: 2 Wochen </a:t>
            </a:r>
          </a:p>
          <a:p>
            <a:r>
              <a:rPr lang="de-DE" sz="2400" dirty="0"/>
              <a:t>Temperaturen höher als in der Sonne</a:t>
            </a:r>
          </a:p>
          <a:p>
            <a:pPr lvl="1"/>
            <a:r>
              <a:rPr lang="de-DE" sz="2000" dirty="0"/>
              <a:t>Temperatur in einer Schwerionen</a:t>
            </a:r>
            <a:r>
              <a:rPr lang="de-DE" dirty="0"/>
              <a:t>kollision: 5.5 ∙ 10</a:t>
            </a:r>
            <a:r>
              <a:rPr lang="de-DE" baseline="30000" dirty="0"/>
              <a:t>12</a:t>
            </a:r>
            <a:r>
              <a:rPr lang="de-DE" dirty="0"/>
              <a:t> K</a:t>
            </a:r>
          </a:p>
          <a:p>
            <a:pPr lvl="1"/>
            <a:r>
              <a:rPr lang="de-DE" sz="2000" dirty="0" smtClean="0"/>
              <a:t>Temperatur im Sonneninneren:</a:t>
            </a:r>
            <a:r>
              <a:rPr lang="de-DE" dirty="0" smtClean="0"/>
              <a:t> </a:t>
            </a:r>
            <a:r>
              <a:rPr lang="de-DE" dirty="0"/>
              <a:t>15 ∙ 10</a:t>
            </a:r>
            <a:r>
              <a:rPr lang="de-DE" baseline="30000" dirty="0"/>
              <a:t>6</a:t>
            </a:r>
            <a:r>
              <a:rPr lang="de-DE" dirty="0"/>
              <a:t>  K</a:t>
            </a:r>
            <a:endParaRPr lang="en-US" sz="2000" dirty="0"/>
          </a:p>
        </p:txBody>
      </p:sp>
      <p:sp>
        <p:nvSpPr>
          <p:cNvPr id="7" name="Datumsplatzhalter 4"/>
          <p:cNvSpPr>
            <a:spLocks noGrp="1"/>
          </p:cNvSpPr>
          <p:nvPr>
            <p:ph type="dt" sz="half" idx="2"/>
          </p:nvPr>
        </p:nvSpPr>
        <p:spPr/>
        <p:txBody>
          <a:bodyPr/>
          <a:lstStyle/>
          <a:p>
            <a:r>
              <a:rPr lang="de-DE"/>
              <a:t>30.11.2017</a:t>
            </a:r>
            <a:endParaRPr lang="de-DE" dirty="0"/>
          </a:p>
        </p:txBody>
      </p:sp>
      <p:sp>
        <p:nvSpPr>
          <p:cNvPr id="8"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3650878339"/>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Wie funktioniert der LHC</a:t>
            </a:r>
          </a:p>
        </p:txBody>
      </p:sp>
      <p:sp>
        <p:nvSpPr>
          <p:cNvPr id="5" name="Textplatzhalter 4"/>
          <p:cNvSpPr>
            <a:spLocks noGrp="1"/>
          </p:cNvSpPr>
          <p:nvPr>
            <p:ph type="body" idx="1"/>
          </p:nvPr>
        </p:nvSpPr>
        <p:spPr/>
        <p:txBody>
          <a:bodyPr/>
          <a:lstStyle/>
          <a:p>
            <a:r>
              <a:rPr lang="de-DE" dirty="0"/>
              <a:t>Im LHC durlaufen Teilchenpakete (Bunches) von Protonen eine kreisförmige Bahn, auf der sie:</a:t>
            </a:r>
          </a:p>
          <a:p>
            <a:pPr lvl="1"/>
            <a:r>
              <a:rPr lang="de-DE" dirty="0"/>
              <a:t>Beschleunigt werden </a:t>
            </a:r>
            <a:br>
              <a:rPr lang="de-DE" dirty="0"/>
            </a:br>
            <a:r>
              <a:rPr lang="de-DE" dirty="0"/>
              <a:t>(elektrisches Wechselfeld)</a:t>
            </a:r>
          </a:p>
          <a:p>
            <a:pPr lvl="1"/>
            <a:r>
              <a:rPr lang="de-DE" dirty="0"/>
              <a:t>Abgelenkt werden </a:t>
            </a:r>
            <a:br>
              <a:rPr lang="de-DE" dirty="0"/>
            </a:br>
            <a:r>
              <a:rPr lang="de-DE" dirty="0"/>
              <a:t>(Dipol Magnete)</a:t>
            </a:r>
          </a:p>
          <a:p>
            <a:pPr lvl="1"/>
            <a:r>
              <a:rPr lang="de-DE" dirty="0"/>
              <a:t>Fokussiert werden</a:t>
            </a:r>
            <a:br>
              <a:rPr lang="de-DE" dirty="0"/>
            </a:br>
            <a:r>
              <a:rPr lang="de-DE" dirty="0"/>
              <a:t>(Quadrupol Magnete )</a:t>
            </a:r>
            <a:br>
              <a:rPr lang="de-DE" dirty="0"/>
            </a:br>
            <a:endParaRPr lang="de-DE" dirty="0"/>
          </a:p>
          <a:p>
            <a:pPr lvl="1"/>
            <a:endParaRPr lang="de-DE" dirty="0"/>
          </a:p>
        </p:txBody>
      </p:sp>
      <p:sp>
        <p:nvSpPr>
          <p:cNvPr id="6" name="Datumsplatzhalter 5"/>
          <p:cNvSpPr>
            <a:spLocks noGrp="1"/>
          </p:cNvSpPr>
          <p:nvPr>
            <p:ph type="dt" sz="half" idx="2"/>
          </p:nvPr>
        </p:nvSpPr>
        <p:spPr/>
        <p:txBody>
          <a:bodyPr/>
          <a:lstStyle/>
          <a:p>
            <a:r>
              <a:rPr lang="de-DE"/>
              <a:t>30.11.2017</a:t>
            </a:r>
            <a:endParaRPr lang="de-DE" dirty="0"/>
          </a:p>
        </p:txBody>
      </p:sp>
      <p:sp>
        <p:nvSpPr>
          <p:cNvPr id="7" name="Fußzeilenplatzhalter 6"/>
          <p:cNvSpPr>
            <a:spLocks noGrp="1"/>
          </p:cNvSpPr>
          <p:nvPr>
            <p:ph type="ftr" sz="quarter" idx="3"/>
          </p:nvPr>
        </p:nvSpPr>
        <p:spPr/>
        <p:txBody>
          <a:bodyPr/>
          <a:lstStyle/>
          <a:p>
            <a:r>
              <a:rPr lang="de-DE"/>
              <a:t>Forschung trifft Schule - Lehrerfortbildung Teilchenphysik -  Meißen</a:t>
            </a:r>
            <a:endParaRPr lang="de-DE"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22</a:t>
            </a:fld>
            <a:endParaRPr lang="de-DE" dirty="0"/>
          </a:p>
        </p:txBody>
      </p:sp>
      <p:pic>
        <p:nvPicPr>
          <p:cNvPr id="12" name="Grafik 11">
            <a:extLst>
              <a:ext uri="{FF2B5EF4-FFF2-40B4-BE49-F238E27FC236}">
                <a16:creationId xmlns:a16="http://schemas.microsoft.com/office/drawing/2014/main" id="{A42B65E2-20B0-451C-8D5A-AD18DBAB92C9}"/>
              </a:ext>
            </a:extLst>
          </p:cNvPr>
          <p:cNvPicPr>
            <a:picLocks noChangeAspect="1"/>
          </p:cNvPicPr>
          <p:nvPr/>
        </p:nvPicPr>
        <p:blipFill rotWithShape="1">
          <a:blip r:embed="rId2"/>
          <a:srcRect l="54337" t="-16829" r="775" b="7715"/>
          <a:stretch/>
        </p:blipFill>
        <p:spPr>
          <a:xfrm>
            <a:off x="4786735" y="1964065"/>
            <a:ext cx="4104456" cy="4519059"/>
          </a:xfrm>
          <a:prstGeom prst="rect">
            <a:avLst/>
          </a:prstGeom>
        </p:spPr>
      </p:pic>
    </p:spTree>
    <p:extLst>
      <p:ext uri="{BB962C8B-B14F-4D97-AF65-F5344CB8AC3E}">
        <p14:creationId xmlns:p14="http://schemas.microsoft.com/office/powerpoint/2010/main" val="19250663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FA2376-E041-441E-8B18-5F91BF95DC08}"/>
              </a:ext>
            </a:extLst>
          </p:cNvPr>
          <p:cNvSpPr>
            <a:spLocks noGrp="1"/>
          </p:cNvSpPr>
          <p:nvPr>
            <p:ph type="title"/>
          </p:nvPr>
        </p:nvSpPr>
        <p:spPr/>
        <p:txBody>
          <a:bodyPr/>
          <a:lstStyle/>
          <a:p>
            <a:r>
              <a:rPr lang="de-DE" dirty="0">
                <a:solidFill>
                  <a:srgbClr val="013476"/>
                </a:solidFill>
              </a:rPr>
              <a:t>LHC Beschleunigungsstrecke</a:t>
            </a:r>
          </a:p>
        </p:txBody>
      </p:sp>
      <p:pic>
        <p:nvPicPr>
          <p:cNvPr id="10" name="Bildplatzhalter 9">
            <a:extLst>
              <a:ext uri="{FF2B5EF4-FFF2-40B4-BE49-F238E27FC236}">
                <a16:creationId xmlns:a16="http://schemas.microsoft.com/office/drawing/2014/main" id="{4C36C51B-826C-4D93-AD5A-79BF2496FC28}"/>
              </a:ext>
            </a:extLst>
          </p:cNvPr>
          <p:cNvPicPr>
            <a:picLocks noGrp="1" noChangeAspect="1"/>
          </p:cNvPicPr>
          <p:nvPr>
            <p:ph type="pic" idx="13"/>
          </p:nvPr>
        </p:nvPicPr>
        <p:blipFill>
          <a:blip r:embed="rId2">
            <a:extLst>
              <a:ext uri="{28A0092B-C50C-407E-A947-70E740481C1C}">
                <a14:useLocalDpi xmlns:a14="http://schemas.microsoft.com/office/drawing/2010/main" val="0"/>
              </a:ext>
            </a:extLst>
          </a:blip>
          <a:srcRect l="14417" r="14417"/>
          <a:stretch>
            <a:fillRect/>
          </a:stretch>
        </p:blipFill>
        <p:spPr/>
      </p:pic>
      <p:sp>
        <p:nvSpPr>
          <p:cNvPr id="7" name="Textplatzhalter 6">
            <a:extLst>
              <a:ext uri="{FF2B5EF4-FFF2-40B4-BE49-F238E27FC236}">
                <a16:creationId xmlns:a16="http://schemas.microsoft.com/office/drawing/2014/main" id="{12FD5986-4312-49AC-9270-70172381BEF2}"/>
              </a:ext>
            </a:extLst>
          </p:cNvPr>
          <p:cNvSpPr>
            <a:spLocks noGrp="1"/>
          </p:cNvSpPr>
          <p:nvPr>
            <p:ph type="body" idx="1"/>
          </p:nvPr>
        </p:nvSpPr>
        <p:spPr/>
        <p:txBody>
          <a:bodyPr/>
          <a:lstStyle/>
          <a:p>
            <a:r>
              <a:rPr lang="de-DE" sz="2200" dirty="0">
                <a:solidFill>
                  <a:srgbClr val="013476"/>
                </a:solidFill>
              </a:rPr>
              <a:t>Zur Beschleunigung dienen 16 supraleitende Hochfrequenz-Hohlraumresonatoren </a:t>
            </a:r>
            <a:br>
              <a:rPr lang="de-DE" sz="2200" dirty="0">
                <a:solidFill>
                  <a:srgbClr val="013476"/>
                </a:solidFill>
              </a:rPr>
            </a:br>
            <a:r>
              <a:rPr lang="de-DE" sz="2200" dirty="0">
                <a:solidFill>
                  <a:srgbClr val="013476"/>
                </a:solidFill>
              </a:rPr>
              <a:t>(je 8 pro Strahlrohr).</a:t>
            </a:r>
          </a:p>
          <a:p>
            <a:r>
              <a:rPr lang="de-DE" sz="2200" dirty="0">
                <a:solidFill>
                  <a:srgbClr val="013476"/>
                </a:solidFill>
              </a:rPr>
              <a:t>Die LHC Kavitäten erreichen einen Beschleunigungsgradient von bis zu 5.5 MV pro Meter.</a:t>
            </a:r>
          </a:p>
        </p:txBody>
      </p:sp>
      <p:sp>
        <p:nvSpPr>
          <p:cNvPr id="3" name="Foliennummernplatzhalter 2">
            <a:extLst>
              <a:ext uri="{FF2B5EF4-FFF2-40B4-BE49-F238E27FC236}">
                <a16:creationId xmlns:a16="http://schemas.microsoft.com/office/drawing/2014/main" id="{7D278E7E-5049-49E9-95F1-1632F2E406CE}"/>
              </a:ext>
            </a:extLst>
          </p:cNvPr>
          <p:cNvSpPr>
            <a:spLocks noGrp="1"/>
          </p:cNvSpPr>
          <p:nvPr>
            <p:ph type="sldNum" sz="quarter" idx="12"/>
          </p:nvPr>
        </p:nvSpPr>
        <p:spPr/>
        <p:txBody>
          <a:bodyPr/>
          <a:lstStyle/>
          <a:p>
            <a:fld id="{13EBA283-81CD-428D-9703-4AE41BDC50AA}" type="slidenum">
              <a:rPr lang="de-DE" smtClean="0"/>
              <a:pPr/>
              <a:t>23</a:t>
            </a:fld>
            <a:endParaRPr lang="de-DE" dirty="0"/>
          </a:p>
        </p:txBody>
      </p:sp>
      <p:sp>
        <p:nvSpPr>
          <p:cNvPr id="5" name="Datumsplatzhalter 4">
            <a:extLst>
              <a:ext uri="{FF2B5EF4-FFF2-40B4-BE49-F238E27FC236}">
                <a16:creationId xmlns:a16="http://schemas.microsoft.com/office/drawing/2014/main" id="{BB557EBE-78B5-4DA7-A498-BCB1FE63A091}"/>
              </a:ext>
            </a:extLst>
          </p:cNvPr>
          <p:cNvSpPr>
            <a:spLocks noGrp="1"/>
          </p:cNvSpPr>
          <p:nvPr>
            <p:ph type="dt" sz="half" idx="2"/>
          </p:nvPr>
        </p:nvSpPr>
        <p:spPr/>
        <p:txBody>
          <a:bodyPr/>
          <a:lstStyle/>
          <a:p>
            <a:r>
              <a:rPr lang="de-DE"/>
              <a:t>30.11.2017</a:t>
            </a:r>
            <a:endParaRPr lang="de-DE" dirty="0"/>
          </a:p>
        </p:txBody>
      </p:sp>
      <p:sp>
        <p:nvSpPr>
          <p:cNvPr id="6" name="Fußzeilenplatzhalter 5">
            <a:extLst>
              <a:ext uri="{FF2B5EF4-FFF2-40B4-BE49-F238E27FC236}">
                <a16:creationId xmlns:a16="http://schemas.microsoft.com/office/drawing/2014/main" id="{EF6961DE-CC88-45E0-B7DB-E879D98D287E}"/>
              </a:ext>
            </a:extLst>
          </p:cNvPr>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4148868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FA2376-E041-441E-8B18-5F91BF95DC08}"/>
              </a:ext>
            </a:extLst>
          </p:cNvPr>
          <p:cNvSpPr>
            <a:spLocks noGrp="1"/>
          </p:cNvSpPr>
          <p:nvPr>
            <p:ph type="title"/>
          </p:nvPr>
        </p:nvSpPr>
        <p:spPr>
          <a:xfrm>
            <a:off x="971600" y="663277"/>
            <a:ext cx="7526660" cy="1325563"/>
          </a:xfrm>
        </p:spPr>
        <p:txBody>
          <a:bodyPr/>
          <a:lstStyle/>
          <a:p>
            <a:r>
              <a:rPr lang="de-DE" dirty="0">
                <a:solidFill>
                  <a:srgbClr val="013476"/>
                </a:solidFill>
              </a:rPr>
              <a:t>LHC Dipol Magnete</a:t>
            </a:r>
          </a:p>
        </p:txBody>
      </p:sp>
      <p:sp>
        <p:nvSpPr>
          <p:cNvPr id="7" name="Textplatzhalter 6">
            <a:extLst>
              <a:ext uri="{FF2B5EF4-FFF2-40B4-BE49-F238E27FC236}">
                <a16:creationId xmlns:a16="http://schemas.microsoft.com/office/drawing/2014/main" id="{12FD5986-4312-49AC-9270-70172381BEF2}"/>
              </a:ext>
            </a:extLst>
          </p:cNvPr>
          <p:cNvSpPr>
            <a:spLocks noGrp="1"/>
          </p:cNvSpPr>
          <p:nvPr>
            <p:ph type="body" idx="1"/>
          </p:nvPr>
        </p:nvSpPr>
        <p:spPr/>
        <p:txBody>
          <a:bodyPr/>
          <a:lstStyle/>
          <a:p>
            <a:r>
              <a:rPr lang="de-DE" sz="2000" dirty="0">
                <a:solidFill>
                  <a:srgbClr val="013476"/>
                </a:solidFill>
              </a:rPr>
              <a:t>1232 Dipolmagnete mit kupferverkleideten supraleitende Niob-Titan Leitern  </a:t>
            </a:r>
          </a:p>
          <a:p>
            <a:r>
              <a:rPr lang="de-DE" sz="2000" dirty="0">
                <a:solidFill>
                  <a:srgbClr val="013476"/>
                </a:solidFill>
              </a:rPr>
              <a:t>Jeder Magnet ist 15 Meter </a:t>
            </a:r>
          </a:p>
          <a:p>
            <a:r>
              <a:rPr lang="de-DE" sz="2000" dirty="0">
                <a:solidFill>
                  <a:srgbClr val="013476"/>
                </a:solidFill>
              </a:rPr>
              <a:t>Die Betriebstemperatur wird durch das Kühlsystem auf 1.9 K gehalten. </a:t>
            </a:r>
          </a:p>
          <a:p>
            <a:r>
              <a:rPr lang="de-DE" sz="2000" dirty="0">
                <a:solidFill>
                  <a:srgbClr val="013476"/>
                </a:solidFill>
              </a:rPr>
              <a:t>Die max. magnetische Flussdichte beträgt 8.36 Tesla.</a:t>
            </a:r>
          </a:p>
        </p:txBody>
      </p:sp>
      <p:sp>
        <p:nvSpPr>
          <p:cNvPr id="3" name="Foliennummernplatzhalter 2">
            <a:extLst>
              <a:ext uri="{FF2B5EF4-FFF2-40B4-BE49-F238E27FC236}">
                <a16:creationId xmlns:a16="http://schemas.microsoft.com/office/drawing/2014/main" id="{7D278E7E-5049-49E9-95F1-1632F2E406CE}"/>
              </a:ext>
            </a:extLst>
          </p:cNvPr>
          <p:cNvSpPr>
            <a:spLocks noGrp="1"/>
          </p:cNvSpPr>
          <p:nvPr>
            <p:ph type="sldNum" sz="quarter" idx="12"/>
          </p:nvPr>
        </p:nvSpPr>
        <p:spPr/>
        <p:txBody>
          <a:bodyPr/>
          <a:lstStyle/>
          <a:p>
            <a:fld id="{13EBA283-81CD-428D-9703-4AE41BDC50AA}" type="slidenum">
              <a:rPr lang="de-DE" smtClean="0"/>
              <a:pPr/>
              <a:t>24</a:t>
            </a:fld>
            <a:endParaRPr lang="de-DE" dirty="0"/>
          </a:p>
        </p:txBody>
      </p:sp>
      <p:sp>
        <p:nvSpPr>
          <p:cNvPr id="5" name="Datumsplatzhalter 4">
            <a:extLst>
              <a:ext uri="{FF2B5EF4-FFF2-40B4-BE49-F238E27FC236}">
                <a16:creationId xmlns:a16="http://schemas.microsoft.com/office/drawing/2014/main" id="{BB557EBE-78B5-4DA7-A498-BCB1FE63A091}"/>
              </a:ext>
            </a:extLst>
          </p:cNvPr>
          <p:cNvSpPr>
            <a:spLocks noGrp="1"/>
          </p:cNvSpPr>
          <p:nvPr>
            <p:ph type="dt" sz="half" idx="2"/>
          </p:nvPr>
        </p:nvSpPr>
        <p:spPr/>
        <p:txBody>
          <a:bodyPr/>
          <a:lstStyle/>
          <a:p>
            <a:r>
              <a:rPr lang="de-DE"/>
              <a:t>30.11.2017</a:t>
            </a:r>
            <a:endParaRPr lang="de-DE" dirty="0"/>
          </a:p>
        </p:txBody>
      </p:sp>
      <p:sp>
        <p:nvSpPr>
          <p:cNvPr id="6" name="Fußzeilenplatzhalter 5">
            <a:extLst>
              <a:ext uri="{FF2B5EF4-FFF2-40B4-BE49-F238E27FC236}">
                <a16:creationId xmlns:a16="http://schemas.microsoft.com/office/drawing/2014/main" id="{EF6961DE-CC88-45E0-B7DB-E879D98D287E}"/>
              </a:ext>
            </a:extLst>
          </p:cNvPr>
          <p:cNvSpPr>
            <a:spLocks noGrp="1"/>
          </p:cNvSpPr>
          <p:nvPr>
            <p:ph type="ftr" sz="quarter" idx="3"/>
          </p:nvPr>
        </p:nvSpPr>
        <p:spPr/>
        <p:txBody>
          <a:bodyPr/>
          <a:lstStyle/>
          <a:p>
            <a:r>
              <a:rPr lang="de-DE"/>
              <a:t>Forschung trifft Schule - Lehrerfortbildung Teilchenphysik -  Meißen</a:t>
            </a:r>
            <a:endParaRPr lang="de-DE" dirty="0"/>
          </a:p>
        </p:txBody>
      </p:sp>
      <p:pic>
        <p:nvPicPr>
          <p:cNvPr id="11" name="Bildplatzhalter 10">
            <a:extLst>
              <a:ext uri="{FF2B5EF4-FFF2-40B4-BE49-F238E27FC236}">
                <a16:creationId xmlns:a16="http://schemas.microsoft.com/office/drawing/2014/main" id="{2CA18471-F40C-4D46-95F9-020B4419DF89}"/>
              </a:ext>
            </a:extLst>
          </p:cNvPr>
          <p:cNvPicPr>
            <a:picLocks noGrp="1" noChangeAspect="1"/>
          </p:cNvPicPr>
          <p:nvPr>
            <p:ph type="pic" idx="13"/>
          </p:nvPr>
        </p:nvPicPr>
        <p:blipFill>
          <a:blip r:embed="rId2">
            <a:extLst>
              <a:ext uri="{28A0092B-C50C-407E-A947-70E740481C1C}">
                <a14:useLocalDpi xmlns:a14="http://schemas.microsoft.com/office/drawing/2010/main" val="0"/>
              </a:ext>
            </a:extLst>
          </a:blip>
          <a:srcRect l="4618" r="4618"/>
          <a:stretch>
            <a:fillRect/>
          </a:stretch>
        </p:blipFill>
        <p:spPr>
          <a:xfrm>
            <a:off x="5271130" y="188640"/>
            <a:ext cx="3614939" cy="3807842"/>
          </a:xfrm>
        </p:spPr>
      </p:pic>
      <p:pic>
        <p:nvPicPr>
          <p:cNvPr id="12" name="Grafik 11">
            <a:extLst>
              <a:ext uri="{FF2B5EF4-FFF2-40B4-BE49-F238E27FC236}">
                <a16:creationId xmlns:a16="http://schemas.microsoft.com/office/drawing/2014/main" id="{20160238-A06E-445D-8D32-5B3BC6948E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4166340"/>
            <a:ext cx="3601562" cy="1850303"/>
          </a:xfrm>
          <a:prstGeom prst="rect">
            <a:avLst/>
          </a:prstGeom>
        </p:spPr>
      </p:pic>
    </p:spTree>
    <p:extLst>
      <p:ext uri="{BB962C8B-B14F-4D97-AF65-F5344CB8AC3E}">
        <p14:creationId xmlns:p14="http://schemas.microsoft.com/office/powerpoint/2010/main" val="14125190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7132B7-2219-4110-A978-09D697D445DD}"/>
              </a:ext>
            </a:extLst>
          </p:cNvPr>
          <p:cNvSpPr>
            <a:spLocks noGrp="1"/>
          </p:cNvSpPr>
          <p:nvPr>
            <p:ph type="title"/>
          </p:nvPr>
        </p:nvSpPr>
        <p:spPr/>
        <p:txBody>
          <a:bodyPr/>
          <a:lstStyle/>
          <a:p>
            <a:r>
              <a:rPr lang="de-DE" altLang="de-DE" dirty="0">
                <a:solidFill>
                  <a:srgbClr val="013476"/>
                </a:solidFill>
              </a:rPr>
              <a:t>Ein </a:t>
            </a:r>
            <a:r>
              <a:rPr lang="de-DE" altLang="de-DE" dirty="0" err="1">
                <a:solidFill>
                  <a:srgbClr val="013476"/>
                </a:solidFill>
              </a:rPr>
              <a:t>Quadrupolmagnet</a:t>
            </a:r>
            <a:endParaRPr lang="de-DE" dirty="0">
              <a:solidFill>
                <a:srgbClr val="013476"/>
              </a:solidFill>
            </a:endParaRPr>
          </a:p>
        </p:txBody>
      </p:sp>
      <p:pic>
        <p:nvPicPr>
          <p:cNvPr id="9" name="Bildplatzhalter 8">
            <a:extLst>
              <a:ext uri="{FF2B5EF4-FFF2-40B4-BE49-F238E27FC236}">
                <a16:creationId xmlns:a16="http://schemas.microsoft.com/office/drawing/2014/main" id="{5BB9F5E2-CA14-4FDB-BF1B-A540E8300D19}"/>
              </a:ext>
            </a:extLst>
          </p:cNvPr>
          <p:cNvPicPr>
            <a:picLocks noGrp="1" noChangeAspect="1"/>
          </p:cNvPicPr>
          <p:nvPr>
            <p:ph type="pic" idx="13"/>
          </p:nvPr>
        </p:nvPicPr>
        <p:blipFill>
          <a:blip r:embed="rId2">
            <a:extLst>
              <a:ext uri="{28A0092B-C50C-407E-A947-70E740481C1C}">
                <a14:useLocalDpi xmlns:a14="http://schemas.microsoft.com/office/drawing/2010/main" val="0"/>
              </a:ext>
            </a:extLst>
          </a:blip>
          <a:srcRect l="13799" r="13799"/>
          <a:stretch>
            <a:fillRect/>
          </a:stretch>
        </p:blipFill>
        <p:spPr/>
      </p:pic>
      <p:sp>
        <p:nvSpPr>
          <p:cNvPr id="4" name="Textplatzhalter 3">
            <a:extLst>
              <a:ext uri="{FF2B5EF4-FFF2-40B4-BE49-F238E27FC236}">
                <a16:creationId xmlns:a16="http://schemas.microsoft.com/office/drawing/2014/main" id="{34E8CBE0-9E07-4A31-8C49-A625DBB75144}"/>
              </a:ext>
            </a:extLst>
          </p:cNvPr>
          <p:cNvSpPr>
            <a:spLocks noGrp="1"/>
          </p:cNvSpPr>
          <p:nvPr>
            <p:ph type="body" idx="1"/>
          </p:nvPr>
        </p:nvSpPr>
        <p:spPr/>
        <p:txBody>
          <a:bodyPr/>
          <a:lstStyle/>
          <a:p>
            <a:r>
              <a:rPr lang="de-DE" altLang="de-DE" sz="1600" dirty="0">
                <a:solidFill>
                  <a:srgbClr val="013476"/>
                </a:solidFill>
              </a:rPr>
              <a:t>Besteht aus vier Polen, von denen jeweils zwei gegenüberliegende, gleichpolig ausgerichtet sind</a:t>
            </a:r>
          </a:p>
          <a:p>
            <a:r>
              <a:rPr lang="de-DE" altLang="de-DE" sz="1600" dirty="0">
                <a:solidFill>
                  <a:srgbClr val="013476"/>
                </a:solidFill>
              </a:rPr>
              <a:t>Fokussierung ist notwendig, da die Teilchen sich gegenseitig </a:t>
            </a:r>
            <a:r>
              <a:rPr lang="de-DE" altLang="de-DE" sz="1600" dirty="0" smtClean="0">
                <a:solidFill>
                  <a:srgbClr val="013476"/>
                </a:solidFill>
              </a:rPr>
              <a:t>abstoßen </a:t>
            </a:r>
            <a:endParaRPr lang="de-DE" altLang="de-DE" sz="1600" dirty="0">
              <a:solidFill>
                <a:srgbClr val="013476"/>
              </a:solidFill>
            </a:endParaRPr>
          </a:p>
          <a:p>
            <a:r>
              <a:rPr lang="de-DE" altLang="de-DE" sz="1600" dirty="0">
                <a:solidFill>
                  <a:srgbClr val="013476"/>
                </a:solidFill>
              </a:rPr>
              <a:t>Wirkt in Flugrichtung immer durch zwei gegenüberliegende Pole fokussierend, während die anderen zwei Pole </a:t>
            </a:r>
            <a:r>
              <a:rPr lang="de-DE" altLang="de-DE" sz="1600" dirty="0" err="1">
                <a:solidFill>
                  <a:srgbClr val="013476"/>
                </a:solidFill>
              </a:rPr>
              <a:t>defokussierend</a:t>
            </a:r>
            <a:r>
              <a:rPr lang="de-DE" altLang="de-DE" sz="1600" dirty="0">
                <a:solidFill>
                  <a:srgbClr val="013476"/>
                </a:solidFill>
              </a:rPr>
              <a:t> wirken. </a:t>
            </a:r>
          </a:p>
          <a:p>
            <a:r>
              <a:rPr lang="de-DE" altLang="de-DE" sz="1600" dirty="0">
                <a:solidFill>
                  <a:srgbClr val="013476"/>
                </a:solidFill>
              </a:rPr>
              <a:t>Um eine radiale Fokussierung zu erreichen, werden mehrere </a:t>
            </a:r>
            <a:r>
              <a:rPr lang="de-DE" altLang="de-DE" sz="1600" dirty="0" err="1">
                <a:solidFill>
                  <a:srgbClr val="013476"/>
                </a:solidFill>
              </a:rPr>
              <a:t>Quadrupolmagnete</a:t>
            </a:r>
            <a:r>
              <a:rPr lang="de-DE" altLang="de-DE" sz="1600" dirty="0">
                <a:solidFill>
                  <a:srgbClr val="013476"/>
                </a:solidFill>
              </a:rPr>
              <a:t>, hintereinander angeordnet. </a:t>
            </a:r>
          </a:p>
          <a:p>
            <a:endParaRPr lang="de-DE" dirty="0"/>
          </a:p>
        </p:txBody>
      </p:sp>
      <p:sp>
        <p:nvSpPr>
          <p:cNvPr id="5" name="Foliennummernplatzhalter 4">
            <a:extLst>
              <a:ext uri="{FF2B5EF4-FFF2-40B4-BE49-F238E27FC236}">
                <a16:creationId xmlns:a16="http://schemas.microsoft.com/office/drawing/2014/main" id="{84C7E70D-0090-4D88-9180-7EDAE5E975FA}"/>
              </a:ext>
            </a:extLst>
          </p:cNvPr>
          <p:cNvSpPr>
            <a:spLocks noGrp="1"/>
          </p:cNvSpPr>
          <p:nvPr>
            <p:ph type="sldNum" sz="quarter" idx="12"/>
          </p:nvPr>
        </p:nvSpPr>
        <p:spPr/>
        <p:txBody>
          <a:bodyPr/>
          <a:lstStyle/>
          <a:p>
            <a:fld id="{13EBA283-81CD-428D-9703-4AE41BDC50AA}" type="slidenum">
              <a:rPr lang="de-DE" smtClean="0"/>
              <a:pPr/>
              <a:t>25</a:t>
            </a:fld>
            <a:endParaRPr lang="de-DE" dirty="0"/>
          </a:p>
        </p:txBody>
      </p:sp>
      <p:sp>
        <p:nvSpPr>
          <p:cNvPr id="6" name="Datumsplatzhalter 5">
            <a:extLst>
              <a:ext uri="{FF2B5EF4-FFF2-40B4-BE49-F238E27FC236}">
                <a16:creationId xmlns:a16="http://schemas.microsoft.com/office/drawing/2014/main" id="{37187BC1-912B-4048-A169-A5D666663ECC}"/>
              </a:ext>
            </a:extLst>
          </p:cNvPr>
          <p:cNvSpPr>
            <a:spLocks noGrp="1"/>
          </p:cNvSpPr>
          <p:nvPr>
            <p:ph type="dt" sz="half" idx="2"/>
          </p:nvPr>
        </p:nvSpPr>
        <p:spPr/>
        <p:txBody>
          <a:bodyPr/>
          <a:lstStyle/>
          <a:p>
            <a:r>
              <a:rPr lang="de-DE"/>
              <a:t>30.11.2017</a:t>
            </a:r>
            <a:endParaRPr lang="de-DE" dirty="0"/>
          </a:p>
        </p:txBody>
      </p:sp>
      <p:sp>
        <p:nvSpPr>
          <p:cNvPr id="7" name="Fußzeilenplatzhalter 6">
            <a:extLst>
              <a:ext uri="{FF2B5EF4-FFF2-40B4-BE49-F238E27FC236}">
                <a16:creationId xmlns:a16="http://schemas.microsoft.com/office/drawing/2014/main" id="{EB99C4D6-2282-4D42-B48B-889E23DD7A3C}"/>
              </a:ext>
            </a:extLst>
          </p:cNvPr>
          <p:cNvSpPr>
            <a:spLocks noGrp="1"/>
          </p:cNvSpPr>
          <p:nvPr>
            <p:ph type="ftr" sz="quarter" idx="3"/>
          </p:nvPr>
        </p:nvSpPr>
        <p:spPr/>
        <p:txBody>
          <a:bodyPr/>
          <a:lstStyle/>
          <a:p>
            <a:r>
              <a:rPr lang="de-DE"/>
              <a:t>Forschung trifft Schule - Lehrerfortbildung Teilchenphysik -  Meißen</a:t>
            </a:r>
            <a:endParaRPr lang="de-DE" dirty="0"/>
          </a:p>
        </p:txBody>
      </p:sp>
      <p:pic>
        <p:nvPicPr>
          <p:cNvPr id="2050" name="Picture 2" descr="http://www.lhc-facts.ch/img/symbole/extern.jpg">
            <a:hlinkClick r:id="rId3" tooltip="Wikipedia"/>
            <a:extLst>
              <a:ext uri="{FF2B5EF4-FFF2-40B4-BE49-F238E27FC236}">
                <a16:creationId xmlns:a16="http://schemas.microsoft.com/office/drawing/2014/main" id="{9E53A2A1-1651-4082-A127-280C5924B3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55775" y="-274638"/>
            <a:ext cx="95250" cy="95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70712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13EBA283-81CD-428D-9703-4AE41BDC50AA}" type="slidenum">
              <a:rPr lang="de-DE" smtClean="0"/>
              <a:pPr/>
              <a:t>26</a:t>
            </a:fld>
            <a:endParaRPr lang="de-DE" dirty="0"/>
          </a:p>
        </p:txBody>
      </p:sp>
      <p:sp>
        <p:nvSpPr>
          <p:cNvPr id="5" name="Datumsplatzhalter 4"/>
          <p:cNvSpPr>
            <a:spLocks noGrp="1"/>
          </p:cNvSpPr>
          <p:nvPr>
            <p:ph type="dt" sz="half" idx="2"/>
          </p:nvPr>
        </p:nvSpPr>
        <p:spPr/>
        <p:txBody>
          <a:bodyPr/>
          <a:lstStyle/>
          <a:p>
            <a:r>
              <a:rPr lang="de-DE"/>
              <a:t>30.11.2017</a:t>
            </a:r>
            <a:endParaRPr lang="de-DE" dirty="0"/>
          </a:p>
        </p:txBody>
      </p:sp>
      <p:sp>
        <p:nvSpPr>
          <p:cNvPr id="6"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pic>
        <p:nvPicPr>
          <p:cNvPr id="4" name="Grafik 3">
            <a:extLst>
              <a:ext uri="{FF2B5EF4-FFF2-40B4-BE49-F238E27FC236}">
                <a16:creationId xmlns:a16="http://schemas.microsoft.com/office/drawing/2014/main" id="{7EC276C2-5BF8-47DB-AE1A-BB457ED3ABE8}"/>
              </a:ext>
            </a:extLst>
          </p:cNvPr>
          <p:cNvPicPr>
            <a:picLocks noChangeAspect="1"/>
          </p:cNvPicPr>
          <p:nvPr/>
        </p:nvPicPr>
        <p:blipFill>
          <a:blip r:embed="rId2"/>
          <a:stretch>
            <a:fillRect/>
          </a:stretch>
        </p:blipFill>
        <p:spPr>
          <a:xfrm>
            <a:off x="1092644" y="707649"/>
            <a:ext cx="6903980" cy="5648711"/>
          </a:xfrm>
          <a:prstGeom prst="rect">
            <a:avLst/>
          </a:prstGeom>
        </p:spPr>
      </p:pic>
      <p:sp>
        <p:nvSpPr>
          <p:cNvPr id="7" name="Textfeld 6">
            <a:extLst>
              <a:ext uri="{FF2B5EF4-FFF2-40B4-BE49-F238E27FC236}">
                <a16:creationId xmlns:a16="http://schemas.microsoft.com/office/drawing/2014/main" id="{B0DA3302-566D-423E-A053-DC9ACF0F3B5C}"/>
              </a:ext>
            </a:extLst>
          </p:cNvPr>
          <p:cNvSpPr txBox="1"/>
          <p:nvPr/>
        </p:nvSpPr>
        <p:spPr>
          <a:xfrm>
            <a:off x="7120869" y="116632"/>
            <a:ext cx="2005742" cy="341632"/>
          </a:xfrm>
          <a:prstGeom prst="rect">
            <a:avLst/>
          </a:prstGeom>
          <a:noFill/>
        </p:spPr>
        <p:txBody>
          <a:bodyPr wrap="none" rtlCol="0">
            <a:spAutoFit/>
          </a:bodyPr>
          <a:lstStyle/>
          <a:p>
            <a:pPr>
              <a:lnSpc>
                <a:spcPct val="90000"/>
              </a:lnSpc>
              <a:spcBef>
                <a:spcPts val="1000"/>
              </a:spcBef>
              <a:buClr>
                <a:srgbClr val="CCCC00"/>
              </a:buClr>
              <a:buSzPct val="90000"/>
            </a:pPr>
            <a:r>
              <a:rPr lang="de-DE" u="sng" dirty="0">
                <a:solidFill>
                  <a:schemeClr val="accent5"/>
                </a:solidFill>
                <a:latin typeface="Arial" panose="020B0604020202020204" pitchFamily="34" charset="0"/>
                <a:cs typeface="Arial" panose="020B0604020202020204" pitchFamily="34" charset="0"/>
              </a:rPr>
              <a:t>www.cernland.net</a:t>
            </a:r>
          </a:p>
        </p:txBody>
      </p:sp>
    </p:spTree>
    <p:extLst>
      <p:ext uri="{BB962C8B-B14F-4D97-AF65-F5344CB8AC3E}">
        <p14:creationId xmlns:p14="http://schemas.microsoft.com/office/powerpoint/2010/main" val="11957414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ea typeface="Arial Unicode MS" pitchFamily="34" charset="-128"/>
              </a:rPr>
              <a:t>Teilchenkollisionen im LHC</a:t>
            </a:r>
            <a:endParaRPr lang="de-DE" dirty="0"/>
          </a:p>
        </p:txBody>
      </p:sp>
      <p:sp>
        <p:nvSpPr>
          <p:cNvPr id="4" name="Foliennummernplatzhalter 3"/>
          <p:cNvSpPr>
            <a:spLocks noGrp="1"/>
          </p:cNvSpPr>
          <p:nvPr>
            <p:ph type="sldNum" sz="quarter" idx="12"/>
          </p:nvPr>
        </p:nvSpPr>
        <p:spPr/>
        <p:txBody>
          <a:bodyPr/>
          <a:lstStyle/>
          <a:p>
            <a:fld id="{13EBA283-81CD-428D-9703-4AE41BDC50AA}" type="slidenum">
              <a:rPr lang="de-DE" smtClean="0"/>
              <a:pPr/>
              <a:t>27</a:t>
            </a:fld>
            <a:endParaRPr lang="de-DE" dirty="0"/>
          </a:p>
        </p:txBody>
      </p:sp>
      <p:sp>
        <p:nvSpPr>
          <p:cNvPr id="3" name="Inhaltsplatzhalter 2"/>
          <p:cNvSpPr>
            <a:spLocks noGrp="1"/>
          </p:cNvSpPr>
          <p:nvPr>
            <p:ph type="body" idx="1"/>
          </p:nvPr>
        </p:nvSpPr>
        <p:spPr/>
        <p:txBody>
          <a:bodyPr/>
          <a:lstStyle/>
          <a:p>
            <a:r>
              <a:rPr lang="de-DE" sz="2000" dirty="0"/>
              <a:t>2 gegenläufige Protonenstrahlen</a:t>
            </a:r>
          </a:p>
          <a:p>
            <a:r>
              <a:rPr lang="de-DE" sz="2000" dirty="0"/>
              <a:t>…mit je 1400 Teilchenpaketen             </a:t>
            </a:r>
          </a:p>
          <a:p>
            <a:endParaRPr lang="de-DE" sz="2000" dirty="0"/>
          </a:p>
          <a:p>
            <a:r>
              <a:rPr lang="de-DE" sz="2000" dirty="0"/>
              <a:t>100 Milliarden Protonen</a:t>
            </a:r>
            <a:br>
              <a:rPr lang="de-DE" sz="2000" dirty="0"/>
            </a:br>
            <a:r>
              <a:rPr lang="de-DE" sz="2000" dirty="0"/>
              <a:t>pro Paket</a:t>
            </a:r>
          </a:p>
          <a:p>
            <a:r>
              <a:rPr lang="de-DE" sz="2000" dirty="0"/>
              <a:t>20 Millionen Paket-Kreuzungen                                                pro Sekunde…</a:t>
            </a:r>
          </a:p>
          <a:p>
            <a:r>
              <a:rPr lang="de-DE" sz="2000" dirty="0"/>
              <a:t>…mit je etwa 30 Kollisionen</a:t>
            </a:r>
            <a:br>
              <a:rPr lang="de-DE" sz="2000" dirty="0"/>
            </a:br>
            <a:endParaRPr lang="de-DE" sz="2000" dirty="0"/>
          </a:p>
          <a:p>
            <a:pPr marL="0" indent="0">
              <a:buNone/>
            </a:pPr>
            <a:r>
              <a:rPr lang="de-DE" sz="2000" dirty="0"/>
              <a:t>→  ca. 600 Millionen Kollisionen pro Sekunde!</a:t>
            </a:r>
          </a:p>
          <a:p>
            <a:endParaRPr dirty="0"/>
          </a:p>
        </p:txBody>
      </p:sp>
      <p:sp>
        <p:nvSpPr>
          <p:cNvPr id="14" name="Datumsplatzhalter 4"/>
          <p:cNvSpPr>
            <a:spLocks noGrp="1"/>
          </p:cNvSpPr>
          <p:nvPr>
            <p:ph type="dt" sz="half" idx="2"/>
          </p:nvPr>
        </p:nvSpPr>
        <p:spPr/>
        <p:txBody>
          <a:bodyPr/>
          <a:lstStyle/>
          <a:p>
            <a:r>
              <a:rPr lang="de-DE"/>
              <a:t>30.11.2017</a:t>
            </a:r>
            <a:endParaRPr lang="de-DE" dirty="0"/>
          </a:p>
        </p:txBody>
      </p:sp>
      <p:sp>
        <p:nvSpPr>
          <p:cNvPr id="15"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
        <p:nvSpPr>
          <p:cNvPr id="15363" name="Text Box 4"/>
          <p:cNvSpPr txBox="1">
            <a:spLocks noChangeArrowheads="1"/>
          </p:cNvSpPr>
          <p:nvPr/>
        </p:nvSpPr>
        <p:spPr bwMode="auto">
          <a:xfrm>
            <a:off x="1908175" y="630238"/>
            <a:ext cx="6624638" cy="7969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15366" name="Picture 8" descr="http://www.science.org.au/events/frontiers/frontiers2005/images/barberio22.jpg"/>
          <p:cNvPicPr>
            <a:picLocks noChangeAspect="1" noChangeArrowheads="1"/>
          </p:cNvPicPr>
          <p:nvPr/>
        </p:nvPicPr>
        <p:blipFill>
          <a:blip r:embed="rId3" cstate="print"/>
          <a:srcRect l="9081" t="9241" r="50938" b="28983"/>
          <a:stretch>
            <a:fillRect/>
          </a:stretch>
        </p:blipFill>
        <p:spPr bwMode="auto">
          <a:xfrm>
            <a:off x="6156355" y="1427163"/>
            <a:ext cx="2987644" cy="3196800"/>
          </a:xfrm>
          <a:prstGeom prst="rect">
            <a:avLst/>
          </a:prstGeom>
          <a:noFill/>
          <a:ln w="9525">
            <a:noFill/>
            <a:miter lim="800000"/>
            <a:headEnd/>
            <a:tailEnd/>
          </a:ln>
        </p:spPr>
      </p:pic>
      <p:sp>
        <p:nvSpPr>
          <p:cNvPr id="11" name="Rechteck 10"/>
          <p:cNvSpPr/>
          <p:nvPr/>
        </p:nvSpPr>
        <p:spPr bwMode="auto">
          <a:xfrm>
            <a:off x="5868988" y="4149725"/>
            <a:ext cx="503237" cy="4746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13" name="Ellipse 12"/>
          <p:cNvSpPr/>
          <p:nvPr/>
        </p:nvSpPr>
        <p:spPr bwMode="auto">
          <a:xfrm>
            <a:off x="6227762" y="4395788"/>
            <a:ext cx="360362" cy="2571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16" name="Rechteck 15"/>
          <p:cNvSpPr/>
          <p:nvPr/>
        </p:nvSpPr>
        <p:spPr bwMode="auto">
          <a:xfrm>
            <a:off x="5735743" y="3305542"/>
            <a:ext cx="503237" cy="4746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17" name="Rechteck 16"/>
          <p:cNvSpPr/>
          <p:nvPr/>
        </p:nvSpPr>
        <p:spPr bwMode="auto">
          <a:xfrm>
            <a:off x="5735743" y="2674675"/>
            <a:ext cx="503237" cy="4746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15367" name="Textfeld 7"/>
          <p:cNvSpPr txBox="1">
            <a:spLocks noChangeArrowheads="1"/>
          </p:cNvSpPr>
          <p:nvPr/>
        </p:nvSpPr>
        <p:spPr bwMode="auto">
          <a:xfrm>
            <a:off x="4985162" y="2668022"/>
            <a:ext cx="1378262" cy="307777"/>
          </a:xfrm>
          <a:prstGeom prst="rect">
            <a:avLst/>
          </a:prstGeom>
          <a:noFill/>
          <a:ln w="9525">
            <a:noFill/>
            <a:miter lim="800000"/>
            <a:headEnd/>
            <a:tailEnd/>
          </a:ln>
        </p:spPr>
        <p:txBody>
          <a:bodyPr wrap="none">
            <a:spAutoFit/>
          </a:bodyPr>
          <a:lstStyle/>
          <a:p>
            <a:r>
              <a:rPr lang="de-DE" sz="1400" dirty="0">
                <a:solidFill>
                  <a:srgbClr val="013476"/>
                </a:solidFill>
                <a:latin typeface="Arial" panose="020B0604020202020204" pitchFamily="34" charset="0"/>
                <a:cs typeface="Arial" panose="020B0604020202020204" pitchFamily="34" charset="0"/>
              </a:rPr>
              <a:t>Teilchenpakete</a:t>
            </a:r>
          </a:p>
        </p:txBody>
      </p:sp>
      <p:sp>
        <p:nvSpPr>
          <p:cNvPr id="15368" name="Textfeld 8"/>
          <p:cNvSpPr txBox="1">
            <a:spLocks noChangeArrowheads="1"/>
          </p:cNvSpPr>
          <p:nvPr/>
        </p:nvSpPr>
        <p:spPr bwMode="auto">
          <a:xfrm>
            <a:off x="5338721" y="3357545"/>
            <a:ext cx="910827" cy="307777"/>
          </a:xfrm>
          <a:prstGeom prst="rect">
            <a:avLst/>
          </a:prstGeom>
          <a:noFill/>
          <a:ln w="9525">
            <a:noFill/>
            <a:miter lim="800000"/>
            <a:headEnd/>
            <a:tailEnd/>
          </a:ln>
        </p:spPr>
        <p:txBody>
          <a:bodyPr wrap="none">
            <a:spAutoFit/>
          </a:bodyPr>
          <a:lstStyle/>
          <a:p>
            <a:r>
              <a:rPr lang="de-DE" sz="1400" dirty="0">
                <a:solidFill>
                  <a:srgbClr val="013476"/>
                </a:solidFill>
                <a:latin typeface="Arial" panose="020B0604020202020204" pitchFamily="34" charset="0"/>
                <a:cs typeface="Arial" panose="020B0604020202020204" pitchFamily="34" charset="0"/>
              </a:rPr>
              <a:t>Protonen</a:t>
            </a:r>
            <a:endParaRPr lang="de-DE" sz="1600" dirty="0">
              <a:solidFill>
                <a:srgbClr val="013476"/>
              </a:solidFill>
              <a:latin typeface="Arial" panose="020B0604020202020204" pitchFamily="34" charset="0"/>
              <a:cs typeface="Arial" panose="020B0604020202020204" pitchFamily="34" charset="0"/>
            </a:endParaRPr>
          </a:p>
        </p:txBody>
      </p:sp>
      <p:sp>
        <p:nvSpPr>
          <p:cNvPr id="15369" name="Textfeld 9"/>
          <p:cNvSpPr txBox="1">
            <a:spLocks noChangeArrowheads="1"/>
          </p:cNvSpPr>
          <p:nvPr/>
        </p:nvSpPr>
        <p:spPr bwMode="auto">
          <a:xfrm>
            <a:off x="4838821" y="4160416"/>
            <a:ext cx="1619256" cy="553998"/>
          </a:xfrm>
          <a:prstGeom prst="rect">
            <a:avLst/>
          </a:prstGeom>
          <a:solidFill>
            <a:schemeClr val="bg1"/>
          </a:solidFill>
          <a:ln w="9525">
            <a:noFill/>
            <a:miter lim="800000"/>
            <a:headEnd/>
            <a:tailEnd/>
          </a:ln>
        </p:spPr>
        <p:txBody>
          <a:bodyPr>
            <a:spAutoFit/>
          </a:bodyPr>
          <a:lstStyle/>
          <a:p>
            <a:r>
              <a:rPr lang="de-DE" sz="1400" dirty="0">
                <a:solidFill>
                  <a:srgbClr val="013476"/>
                </a:solidFill>
                <a:latin typeface="Arial" panose="020B0604020202020204" pitchFamily="34" charset="0"/>
                <a:cs typeface="Arial" panose="020B0604020202020204" pitchFamily="34" charset="0"/>
              </a:rPr>
              <a:t>Quarks, </a:t>
            </a:r>
            <a:r>
              <a:rPr lang="de-DE" sz="1400" dirty="0" err="1">
                <a:solidFill>
                  <a:srgbClr val="013476"/>
                </a:solidFill>
                <a:latin typeface="Arial" panose="020B0604020202020204" pitchFamily="34" charset="0"/>
                <a:cs typeface="Arial" panose="020B0604020202020204" pitchFamily="34" charset="0"/>
              </a:rPr>
              <a:t>Gluonen</a:t>
            </a:r>
            <a:endParaRPr lang="de-DE" sz="1400" dirty="0">
              <a:solidFill>
                <a:srgbClr val="013476"/>
              </a:solidFill>
              <a:latin typeface="Arial" panose="020B0604020202020204" pitchFamily="34" charset="0"/>
              <a:cs typeface="Arial" panose="020B0604020202020204" pitchFamily="34" charset="0"/>
            </a:endParaRPr>
          </a:p>
          <a:p>
            <a:endParaRPr lang="de-DE" sz="1600" dirty="0">
              <a:solidFill>
                <a:schemeClr val="tx2"/>
              </a:solidFill>
              <a:latin typeface="Arial Narrow" pitchFamily="34" charset="0"/>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Text Box 2"/>
          <p:cNvSpPr txBox="1">
            <a:spLocks noChangeArrowheads="1"/>
          </p:cNvSpPr>
          <p:nvPr/>
        </p:nvSpPr>
        <p:spPr bwMode="auto">
          <a:xfrm>
            <a:off x="-1965672" y="2924944"/>
            <a:ext cx="7848600" cy="4722813"/>
          </a:xfrm>
          <a:prstGeom prst="rect">
            <a:avLst/>
          </a:prstGeom>
          <a:noFill/>
          <a:ln w="9525">
            <a:noFill/>
            <a:round/>
            <a:headEnd/>
            <a:tailEnd/>
          </a:ln>
        </p:spPr>
        <p:txBody>
          <a:bodyPr/>
          <a:lstStyle/>
          <a:p>
            <a:pPr marL="798513" lvl="1" indent="-341313">
              <a:spcBef>
                <a:spcPts val="600"/>
              </a:spcBef>
              <a:buClr>
                <a:srgbClr val="1F497D"/>
              </a:buClr>
              <a:buFont typeface="Wingdings" pitchFamily="2" charset="2"/>
              <a:buChar char="Ø"/>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900" dirty="0">
              <a:solidFill>
                <a:srgbClr val="1F497D"/>
              </a:solidFill>
              <a:latin typeface="Arial Narrow" pitchFamily="34" charset="0"/>
              <a:ea typeface="Arial Unicode MS" pitchFamily="34" charset="-128"/>
              <a:cs typeface="Arial Unicode MS" pitchFamily="34" charset="-128"/>
              <a:sym typeface="Wingdings" pitchFamily="2" charset="2"/>
            </a:endParaRPr>
          </a:p>
          <a:p>
            <a:pPr marL="798513" lvl="1" indent="-341313">
              <a:spcBef>
                <a:spcPts val="600"/>
              </a:spcBef>
              <a:buClr>
                <a:srgbClr val="1F497D"/>
              </a:buClr>
              <a:buFont typeface="Wingdings" pitchFamily="2" charset="2"/>
              <a:buChar char="à"/>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2200" dirty="0">
              <a:solidFill>
                <a:srgbClr val="1F497D"/>
              </a:solidFill>
              <a:latin typeface="Arial Narrow" pitchFamily="34" charset="0"/>
              <a:ea typeface="Arial Unicode MS" pitchFamily="34" charset="-128"/>
              <a:cs typeface="Arial Unicode MS" pitchFamily="34" charset="-128"/>
            </a:endParaRPr>
          </a:p>
          <a:p>
            <a:pPr marL="341313" indent="-341313">
              <a:spcBef>
                <a:spcPts val="600"/>
              </a:spcBef>
              <a:buClr>
                <a:srgbClr val="1F497D"/>
              </a:buClr>
              <a:buFont typeface="Wingdings" pitchFamily="2" charset="2"/>
              <a:buChar char="à"/>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2200" dirty="0">
              <a:solidFill>
                <a:srgbClr val="1F497D"/>
              </a:solidFill>
              <a:latin typeface="Arial Narrow" pitchFamily="34" charset="0"/>
              <a:ea typeface="Arial Unicode MS" pitchFamily="34" charset="-128"/>
              <a:cs typeface="Arial Unicode MS" pitchFamily="34" charset="-128"/>
            </a:endParaRPr>
          </a:p>
          <a:p>
            <a:pPr marL="341313" indent="-341313">
              <a:spcBef>
                <a:spcPts val="6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de-DE" sz="2200" dirty="0">
                <a:solidFill>
                  <a:srgbClr val="1F497D"/>
                </a:solidFill>
                <a:latin typeface="Arial Narrow" pitchFamily="34" charset="0"/>
                <a:ea typeface="Arial Unicode MS" pitchFamily="34" charset="-128"/>
                <a:cs typeface="Arial Unicode MS" pitchFamily="34" charset="-128"/>
              </a:rPr>
              <a:t>	</a:t>
            </a:r>
          </a:p>
        </p:txBody>
      </p:sp>
      <p:pic>
        <p:nvPicPr>
          <p:cNvPr id="16388" name="Picture 8" descr="Protons Collide"/>
          <p:cNvPicPr>
            <a:picLocks noChangeAspect="1" noChangeArrowheads="1"/>
          </p:cNvPicPr>
          <p:nvPr/>
        </p:nvPicPr>
        <p:blipFill>
          <a:blip r:embed="rId3" cstate="print"/>
          <a:srcRect l="13376" r="11139"/>
          <a:stretch>
            <a:fillRect/>
          </a:stretch>
        </p:blipFill>
        <p:spPr bwMode="auto">
          <a:xfrm>
            <a:off x="7093000" y="1205642"/>
            <a:ext cx="1727200" cy="1860550"/>
          </a:xfrm>
          <a:prstGeom prst="rect">
            <a:avLst/>
          </a:prstGeom>
          <a:noFill/>
          <a:ln w="9525">
            <a:noFill/>
            <a:miter lim="800000"/>
            <a:headEnd/>
            <a:tailEnd/>
          </a:ln>
        </p:spPr>
      </p:pic>
      <p:sp>
        <p:nvSpPr>
          <p:cNvPr id="3" name="Foliennummernplatzhalter 2"/>
          <p:cNvSpPr>
            <a:spLocks noGrp="1"/>
          </p:cNvSpPr>
          <p:nvPr>
            <p:ph type="sldNum" sz="quarter" idx="12"/>
          </p:nvPr>
        </p:nvSpPr>
        <p:spPr/>
        <p:txBody>
          <a:bodyPr/>
          <a:lstStyle/>
          <a:p>
            <a:fld id="{13EBA283-81CD-428D-9703-4AE41BDC50AA}" type="slidenum">
              <a:rPr lang="de-DE" smtClean="0"/>
              <a:pPr/>
              <a:t>28</a:t>
            </a:fld>
            <a:endParaRPr lang="de-DE" dirty="0"/>
          </a:p>
        </p:txBody>
      </p:sp>
      <p:sp>
        <p:nvSpPr>
          <p:cNvPr id="5" name="Textplatzhalter 4"/>
          <p:cNvSpPr>
            <a:spLocks noGrp="1"/>
          </p:cNvSpPr>
          <p:nvPr>
            <p:ph type="body" idx="1"/>
          </p:nvPr>
        </p:nvSpPr>
        <p:spPr/>
        <p:txBody>
          <a:bodyPr/>
          <a:lstStyle/>
          <a:p>
            <a:r>
              <a:rPr lang="de-DE" dirty="0"/>
              <a:t>600 Mio. Kollisionen pro Sekunde! </a:t>
            </a:r>
          </a:p>
          <a:p>
            <a:r>
              <a:rPr lang="de-DE" dirty="0"/>
              <a:t>Warum?</a:t>
            </a:r>
          </a:p>
          <a:p>
            <a:pPr lvl="1"/>
            <a:r>
              <a:rPr lang="de-DE" dirty="0"/>
              <a:t>„Interessante“ Teilchen entstehen sehr selten:                                           ca. </a:t>
            </a:r>
            <a:r>
              <a:rPr lang="de-DE" dirty="0" smtClean="0"/>
              <a:t>1 mal </a:t>
            </a:r>
            <a:r>
              <a:rPr lang="de-DE" dirty="0"/>
              <a:t>pro 10</a:t>
            </a:r>
            <a:r>
              <a:rPr lang="de-DE" baseline="30000" dirty="0"/>
              <a:t>10</a:t>
            </a:r>
            <a:r>
              <a:rPr lang="de-DE" dirty="0"/>
              <a:t> Kollisionen!</a:t>
            </a:r>
          </a:p>
          <a:p>
            <a:pPr lvl="1"/>
            <a:r>
              <a:rPr lang="de-DE" dirty="0"/>
              <a:t>Welche Teilchen bei einer bestimmten Kollision entstehen,                                             ist nicht eindeutig vorhersagbar</a:t>
            </a:r>
          </a:p>
          <a:p>
            <a:pPr lvl="1"/>
            <a:r>
              <a:rPr lang="de-DE" dirty="0"/>
              <a:t>Man kann nur vorhersagen, wie häufig welche Teilchenkombinationen vorkommen werden</a:t>
            </a:r>
          </a:p>
          <a:p>
            <a:r>
              <a:rPr lang="de-DE" dirty="0"/>
              <a:t>Vergleich der Messergebnisse mit Vorhersagen aus dem Standardmodell der Teilchenphysik und anderen Theorien </a:t>
            </a:r>
          </a:p>
          <a:p>
            <a:endParaRPr lang="de-DE" dirty="0"/>
          </a:p>
        </p:txBody>
      </p:sp>
      <p:sp>
        <p:nvSpPr>
          <p:cNvPr id="6" name="Datumsplatzhalter 4"/>
          <p:cNvSpPr>
            <a:spLocks noGrp="1"/>
          </p:cNvSpPr>
          <p:nvPr>
            <p:ph type="dt" sz="half" idx="2"/>
          </p:nvPr>
        </p:nvSpPr>
        <p:spPr/>
        <p:txBody>
          <a:bodyPr/>
          <a:lstStyle/>
          <a:p>
            <a:r>
              <a:rPr lang="de-DE"/>
              <a:t>30.11.2017</a:t>
            </a:r>
            <a:endParaRPr lang="de-DE" dirty="0"/>
          </a:p>
        </p:txBody>
      </p:sp>
      <p:sp>
        <p:nvSpPr>
          <p:cNvPr id="2" name="Fußzeilenplatzhalter 1"/>
          <p:cNvSpPr>
            <a:spLocks noGrp="1"/>
          </p:cNvSpPr>
          <p:nvPr>
            <p:ph type="ftr" sz="quarter" idx="3"/>
          </p:nvPr>
        </p:nvSpPr>
        <p:spPr/>
        <p:txBody>
          <a:bodyPr/>
          <a:lstStyle/>
          <a:p>
            <a:r>
              <a:rPr lang="de-DE"/>
              <a:t>Forschung trifft Schule - Lehrerfortbildung Teilchenphysik -  Meißen</a:t>
            </a:r>
            <a:endParaRPr lang="de-DE" dirty="0"/>
          </a:p>
        </p:txBody>
      </p:sp>
      <p:sp>
        <p:nvSpPr>
          <p:cNvPr id="10" name="Titel 4"/>
          <p:cNvSpPr>
            <a:spLocks noGrp="1"/>
          </p:cNvSpPr>
          <p:nvPr>
            <p:ph type="title"/>
          </p:nvPr>
        </p:nvSpPr>
        <p:spPr/>
        <p:txBody>
          <a:bodyPr/>
          <a:lstStyle/>
          <a:p>
            <a:r>
              <a:rPr lang="de-DE" dirty="0">
                <a:ea typeface="Arial Unicode MS" pitchFamily="34" charset="-128"/>
              </a:rPr>
              <a:t>Teilchenkollisionen im LHC</a:t>
            </a:r>
            <a:endParaRPr lang="de-DE" dirty="0"/>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3203848" y="50328"/>
            <a:ext cx="6781800" cy="7207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18436" name="Picture 8" descr="Protons Collide"/>
          <p:cNvPicPr>
            <a:picLocks noChangeAspect="1" noChangeArrowheads="1"/>
          </p:cNvPicPr>
          <p:nvPr/>
        </p:nvPicPr>
        <p:blipFill>
          <a:blip r:embed="rId3" cstate="print"/>
          <a:srcRect/>
          <a:stretch>
            <a:fillRect/>
          </a:stretch>
        </p:blipFill>
        <p:spPr bwMode="auto">
          <a:xfrm>
            <a:off x="6493371" y="1456305"/>
            <a:ext cx="2493962" cy="2025650"/>
          </a:xfrm>
          <a:prstGeom prst="rect">
            <a:avLst/>
          </a:prstGeom>
          <a:noFill/>
          <a:ln w="9525">
            <a:noFill/>
            <a:miter lim="800000"/>
            <a:headEnd/>
            <a:tailEnd/>
          </a:ln>
        </p:spPr>
      </p:pic>
      <p:sp>
        <p:nvSpPr>
          <p:cNvPr id="5" name="Text Box 2"/>
          <p:cNvSpPr txBox="1">
            <a:spLocks noChangeArrowheads="1"/>
          </p:cNvSpPr>
          <p:nvPr/>
        </p:nvSpPr>
        <p:spPr bwMode="auto">
          <a:xfrm>
            <a:off x="1116013" y="4005263"/>
            <a:ext cx="7488237" cy="2519362"/>
          </a:xfrm>
          <a:prstGeom prst="rect">
            <a:avLst/>
          </a:prstGeom>
          <a:noFill/>
          <a:ln>
            <a:noFill/>
          </a:ln>
          <a:extLst/>
        </p:spPr>
        <p:txBody>
          <a:bodyPr/>
          <a:lstStyle>
            <a:lvl1pPr marL="341313" indent="-341313"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1pPr>
            <a:lvl2pPr marL="742950" indent="-28575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2pPr>
            <a:lvl3pPr marL="11430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3pPr>
            <a:lvl4pPr marL="16002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4pPr>
            <a:lvl5pPr marL="20574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9pPr>
          </a:lstStyle>
          <a:p>
            <a:pPr eaLnBrk="1" hangingPunct="1">
              <a:spcBef>
                <a:spcPts val="600"/>
              </a:spcBef>
              <a:buClr>
                <a:srgbClr val="1F497D"/>
              </a:buClr>
              <a:buFont typeface="Arial" pitchFamily="34" charset="0"/>
              <a:buNone/>
              <a:defRPr/>
            </a:pPr>
            <a:endParaRPr lang="de-DE" sz="2400" dirty="0">
              <a:solidFill>
                <a:srgbClr val="1F497D"/>
              </a:solidFill>
              <a:latin typeface="Arial Narrow" pitchFamily="34" charset="0"/>
              <a:ea typeface="Arial Unicode MS" pitchFamily="34" charset="-128"/>
              <a:cs typeface="Arial Unicode MS" pitchFamily="34" charset="-128"/>
            </a:endParaRPr>
          </a:p>
        </p:txBody>
      </p:sp>
      <p:sp>
        <p:nvSpPr>
          <p:cNvPr id="8" name="Foliennummernplatzhalter 11"/>
          <p:cNvSpPr txBox="1">
            <a:spLocks/>
          </p:cNvSpPr>
          <p:nvPr/>
        </p:nvSpPr>
        <p:spPr>
          <a:xfrm>
            <a:off x="6975475" y="6519863"/>
            <a:ext cx="2133600" cy="365125"/>
          </a:xfrm>
          <a:prstGeom prst="rect">
            <a:avLst/>
          </a:prstGeom>
        </p:spPr>
        <p:txBody>
          <a:bodyPr/>
          <a:lstStyle/>
          <a:p>
            <a:pPr algn="r">
              <a:defRPr/>
            </a:pPr>
            <a:fld id="{8F7140FA-69F8-4CE7-B977-DEBDC99AF098}" type="slidenum">
              <a:rPr lang="de-DE" sz="1400">
                <a:solidFill>
                  <a:schemeClr val="bg1">
                    <a:lumMod val="75000"/>
                  </a:schemeClr>
                </a:solidFill>
                <a:latin typeface="Arial" pitchFamily="34" charset="0"/>
                <a:cs typeface="Arial" pitchFamily="34" charset="0"/>
              </a:rPr>
              <a:pPr algn="r">
                <a:defRPr/>
              </a:pPr>
              <a:t>29</a:t>
            </a:fld>
            <a:endParaRPr lang="de-DE" sz="1400">
              <a:solidFill>
                <a:schemeClr val="bg1">
                  <a:lumMod val="75000"/>
                </a:schemeClr>
              </a:solidFill>
              <a:latin typeface="Arial" pitchFamily="34" charset="0"/>
              <a:cs typeface="Arial" pitchFamily="34" charset="0"/>
            </a:endParaRPr>
          </a:p>
        </p:txBody>
      </p:sp>
      <p:sp>
        <p:nvSpPr>
          <p:cNvPr id="3" name="Titel 2"/>
          <p:cNvSpPr>
            <a:spLocks noGrp="1"/>
          </p:cNvSpPr>
          <p:nvPr>
            <p:ph type="title"/>
          </p:nvPr>
        </p:nvSpPr>
        <p:spPr/>
        <p:txBody>
          <a:bodyPr/>
          <a:lstStyle/>
          <a:p>
            <a:r>
              <a:rPr lang="de-DE" dirty="0"/>
              <a:t>Wohin mit so vielen Daten?</a:t>
            </a:r>
          </a:p>
        </p:txBody>
      </p:sp>
      <p:sp>
        <p:nvSpPr>
          <p:cNvPr id="2" name="Foliennummernplatzhalter 1"/>
          <p:cNvSpPr>
            <a:spLocks noGrp="1"/>
          </p:cNvSpPr>
          <p:nvPr>
            <p:ph type="sldNum" sz="quarter" idx="12"/>
          </p:nvPr>
        </p:nvSpPr>
        <p:spPr/>
        <p:txBody>
          <a:bodyPr/>
          <a:lstStyle/>
          <a:p>
            <a:fld id="{13EBA283-81CD-428D-9703-4AE41BDC50AA}" type="slidenum">
              <a:rPr lang="de-DE" smtClean="0"/>
              <a:pPr/>
              <a:t>29</a:t>
            </a:fld>
            <a:endParaRPr lang="de-DE" dirty="0"/>
          </a:p>
        </p:txBody>
      </p:sp>
      <p:sp>
        <p:nvSpPr>
          <p:cNvPr id="4" name="Textplatzhalter 3"/>
          <p:cNvSpPr>
            <a:spLocks noGrp="1"/>
          </p:cNvSpPr>
          <p:nvPr>
            <p:ph type="body" idx="1"/>
          </p:nvPr>
        </p:nvSpPr>
        <p:spPr/>
        <p:txBody>
          <a:bodyPr/>
          <a:lstStyle/>
          <a:p>
            <a:r>
              <a:rPr lang="de-DE" sz="2000" dirty="0"/>
              <a:t>20 Mio. Protonenpaket-Kreuzungen             </a:t>
            </a:r>
            <a:br>
              <a:rPr lang="de-DE" sz="2000" dirty="0"/>
            </a:br>
            <a:r>
              <a:rPr lang="de-DE" sz="2000" dirty="0"/>
              <a:t>pro Sekunde</a:t>
            </a:r>
          </a:p>
          <a:p>
            <a:pPr lvl="1"/>
            <a:r>
              <a:rPr lang="de-DE" sz="1600" dirty="0"/>
              <a:t>Detektoren weisen die entstandenen </a:t>
            </a:r>
            <a:br>
              <a:rPr lang="de-DE" sz="1600" dirty="0"/>
            </a:br>
            <a:r>
              <a:rPr lang="de-DE" sz="1600" dirty="0"/>
              <a:t>Teilchen nach </a:t>
            </a:r>
          </a:p>
          <a:p>
            <a:pPr lvl="1"/>
            <a:r>
              <a:rPr lang="de-DE" sz="1600" dirty="0"/>
              <a:t>einige MB pro Ereignis</a:t>
            </a:r>
          </a:p>
          <a:p>
            <a:r>
              <a:rPr lang="de-DE" sz="2000" dirty="0"/>
              <a:t>…das wären mehrere Terabyte pro Sekunde!</a:t>
            </a:r>
          </a:p>
          <a:p>
            <a:pPr lvl="1"/>
            <a:r>
              <a:rPr lang="de-DE" sz="1600" dirty="0"/>
              <a:t>Datenreduktion notwendig</a:t>
            </a:r>
          </a:p>
          <a:p>
            <a:pPr lvl="1"/>
            <a:r>
              <a:rPr lang="de-DE" sz="1600" dirty="0"/>
              <a:t>"Trigger": automatische Auswahl interessanter Messdaten</a:t>
            </a:r>
          </a:p>
          <a:p>
            <a:pPr lvl="1"/>
            <a:r>
              <a:rPr lang="de-DE" sz="1600" dirty="0"/>
              <a:t>etwa 1000 Ereignisse pro Sekunde bleiben übrig </a:t>
            </a:r>
            <a:endParaRPr lang="de-DE" sz="2000" dirty="0"/>
          </a:p>
          <a:p>
            <a:r>
              <a:rPr lang="de-DE" sz="2000" dirty="0"/>
              <a:t>Verteilung der Daten auf ca. 200 000 Rechner in 34 Ländern (LHC-</a:t>
            </a:r>
            <a:r>
              <a:rPr lang="de-DE" sz="2000" dirty="0" err="1"/>
              <a:t>Grid</a:t>
            </a:r>
            <a:r>
              <a:rPr lang="de-DE" sz="2000" dirty="0"/>
              <a:t>)</a:t>
            </a:r>
          </a:p>
          <a:p>
            <a:r>
              <a:rPr lang="de-DE" sz="2000" dirty="0"/>
              <a:t>…etwa 15 </a:t>
            </a:r>
            <a:r>
              <a:rPr lang="de-DE" sz="2000" dirty="0" err="1"/>
              <a:t>Petabyte</a:t>
            </a:r>
            <a:r>
              <a:rPr lang="de-DE" sz="2000" dirty="0"/>
              <a:t>/Jahr!</a:t>
            </a:r>
          </a:p>
          <a:p>
            <a:endParaRPr lang="de-DE" dirty="0"/>
          </a:p>
          <a:p>
            <a:endParaRPr lang="de-DE" sz="2000" dirty="0"/>
          </a:p>
          <a:p>
            <a:endParaRPr lang="de-DE" dirty="0"/>
          </a:p>
          <a:p>
            <a:endParaRPr lang="de-DE" dirty="0"/>
          </a:p>
        </p:txBody>
      </p:sp>
      <p:sp>
        <p:nvSpPr>
          <p:cNvPr id="7" name="Datumsplatzhalter 4"/>
          <p:cNvSpPr>
            <a:spLocks noGrp="1"/>
          </p:cNvSpPr>
          <p:nvPr>
            <p:ph type="dt" sz="half" idx="2"/>
          </p:nvPr>
        </p:nvSpPr>
        <p:spPr/>
        <p:txBody>
          <a:bodyPr/>
          <a:lstStyle/>
          <a:p>
            <a:r>
              <a:rPr lang="de-DE"/>
              <a:t>30.11.2017</a:t>
            </a:r>
            <a:endParaRPr lang="de-DE" dirty="0"/>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11C14F-745E-436A-9C66-792C7D214352}"/>
              </a:ext>
            </a:extLst>
          </p:cNvPr>
          <p:cNvSpPr>
            <a:spLocks noGrp="1"/>
          </p:cNvSpPr>
          <p:nvPr>
            <p:ph type="title"/>
          </p:nvPr>
        </p:nvSpPr>
        <p:spPr/>
        <p:txBody>
          <a:bodyPr/>
          <a:lstStyle/>
          <a:p>
            <a:r>
              <a:rPr lang="de-DE" dirty="0"/>
              <a:t>Forschungsziele</a:t>
            </a:r>
          </a:p>
        </p:txBody>
      </p:sp>
      <p:sp>
        <p:nvSpPr>
          <p:cNvPr id="3" name="Foliennummernplatzhalter 2">
            <a:extLst>
              <a:ext uri="{FF2B5EF4-FFF2-40B4-BE49-F238E27FC236}">
                <a16:creationId xmlns:a16="http://schemas.microsoft.com/office/drawing/2014/main" id="{BF24DCE5-CED3-4E90-A984-60D1DC000527}"/>
              </a:ext>
            </a:extLst>
          </p:cNvPr>
          <p:cNvSpPr>
            <a:spLocks noGrp="1"/>
          </p:cNvSpPr>
          <p:nvPr>
            <p:ph type="sldNum" sz="quarter" idx="12"/>
          </p:nvPr>
        </p:nvSpPr>
        <p:spPr/>
        <p:txBody>
          <a:bodyPr/>
          <a:lstStyle/>
          <a:p>
            <a:fld id="{13EBA283-81CD-428D-9703-4AE41BDC50AA}" type="slidenum">
              <a:rPr lang="de-DE" smtClean="0"/>
              <a:pPr/>
              <a:t>3</a:t>
            </a:fld>
            <a:endParaRPr lang="de-DE" dirty="0"/>
          </a:p>
        </p:txBody>
      </p:sp>
      <p:sp>
        <p:nvSpPr>
          <p:cNvPr id="4" name="Textplatzhalter 3">
            <a:extLst>
              <a:ext uri="{FF2B5EF4-FFF2-40B4-BE49-F238E27FC236}">
                <a16:creationId xmlns:a16="http://schemas.microsoft.com/office/drawing/2014/main" id="{37B1A573-C7F1-445B-AB95-9732E32315E6}"/>
              </a:ext>
            </a:extLst>
          </p:cNvPr>
          <p:cNvSpPr>
            <a:spLocks noGrp="1"/>
          </p:cNvSpPr>
          <p:nvPr>
            <p:ph type="body" idx="1"/>
          </p:nvPr>
        </p:nvSpPr>
        <p:spPr/>
        <p:txBody>
          <a:bodyPr/>
          <a:lstStyle/>
          <a:p>
            <a:r>
              <a:rPr lang="de-DE" dirty="0"/>
              <a:t>Strukturuntersuchungen</a:t>
            </a:r>
          </a:p>
          <a:p>
            <a:endParaRPr lang="de-DE" dirty="0"/>
          </a:p>
          <a:p>
            <a:pPr marL="0" indent="0">
              <a:buNone/>
            </a:pPr>
            <a:endParaRPr lang="de-DE" dirty="0"/>
          </a:p>
          <a:p>
            <a:r>
              <a:rPr lang="de-DE" dirty="0"/>
              <a:t>Erzeugung bisher unbekannter Teilchen</a:t>
            </a:r>
          </a:p>
          <a:p>
            <a:endParaRPr lang="de-DE" dirty="0"/>
          </a:p>
          <a:p>
            <a:endParaRPr lang="de-DE" dirty="0"/>
          </a:p>
          <a:p>
            <a:r>
              <a:rPr lang="de-DE" dirty="0"/>
              <a:t>Erzeugung extremer Bedingung</a:t>
            </a:r>
          </a:p>
        </p:txBody>
      </p:sp>
      <p:sp>
        <p:nvSpPr>
          <p:cNvPr id="5" name="Datumsplatzhalter 4">
            <a:extLst>
              <a:ext uri="{FF2B5EF4-FFF2-40B4-BE49-F238E27FC236}">
                <a16:creationId xmlns:a16="http://schemas.microsoft.com/office/drawing/2014/main" id="{083480C4-0FDD-4A6D-A39A-6AF82475D178}"/>
              </a:ext>
            </a:extLst>
          </p:cNvPr>
          <p:cNvSpPr>
            <a:spLocks noGrp="1"/>
          </p:cNvSpPr>
          <p:nvPr>
            <p:ph type="dt" sz="half" idx="2"/>
          </p:nvPr>
        </p:nvSpPr>
        <p:spPr/>
        <p:txBody>
          <a:bodyPr/>
          <a:lstStyle/>
          <a:p>
            <a:r>
              <a:rPr lang="de-DE"/>
              <a:t>30.11.2017</a:t>
            </a:r>
            <a:endParaRPr lang="de-DE" dirty="0"/>
          </a:p>
        </p:txBody>
      </p:sp>
      <p:sp>
        <p:nvSpPr>
          <p:cNvPr id="6" name="Fußzeilenplatzhalter 5">
            <a:extLst>
              <a:ext uri="{FF2B5EF4-FFF2-40B4-BE49-F238E27FC236}">
                <a16:creationId xmlns:a16="http://schemas.microsoft.com/office/drawing/2014/main" id="{434EDAD0-3000-434F-9BF6-AA69A57689F9}"/>
              </a:ext>
            </a:extLst>
          </p:cNvPr>
          <p:cNvSpPr>
            <a:spLocks noGrp="1"/>
          </p:cNvSpPr>
          <p:nvPr>
            <p:ph type="ftr" sz="quarter" idx="3"/>
          </p:nvPr>
        </p:nvSpPr>
        <p:spPr/>
        <p:txBody>
          <a:bodyPr/>
          <a:lstStyle/>
          <a:p>
            <a:r>
              <a:rPr lang="de-DE"/>
              <a:t>Forschung trifft Schule - Lehrerfortbildung Teilchenphysik -  Meißen</a:t>
            </a:r>
            <a:endParaRPr lang="de-DE" dirty="0"/>
          </a:p>
        </p:txBody>
      </p:sp>
      <p:pic>
        <p:nvPicPr>
          <p:cNvPr id="7" name="Grafik 6">
            <a:extLst>
              <a:ext uri="{FF2B5EF4-FFF2-40B4-BE49-F238E27FC236}">
                <a16:creationId xmlns:a16="http://schemas.microsoft.com/office/drawing/2014/main" id="{6DF49493-DCA8-4B08-B4A2-C4CD64380709}"/>
              </a:ext>
            </a:extLst>
          </p:cNvPr>
          <p:cNvPicPr>
            <a:picLocks noChangeAspect="1"/>
          </p:cNvPicPr>
          <p:nvPr/>
        </p:nvPicPr>
        <p:blipFill>
          <a:blip r:embed="rId2"/>
          <a:stretch>
            <a:fillRect/>
          </a:stretch>
        </p:blipFill>
        <p:spPr>
          <a:xfrm>
            <a:off x="7009955" y="2682889"/>
            <a:ext cx="1937556" cy="2648534"/>
          </a:xfrm>
          <a:prstGeom prst="rect">
            <a:avLst/>
          </a:prstGeom>
        </p:spPr>
      </p:pic>
      <p:pic>
        <p:nvPicPr>
          <p:cNvPr id="8" name="Grafik 43" descr="Urknall_JochenStuhrmann_Geo_PicturePress.jpg">
            <a:extLst>
              <a:ext uri="{FF2B5EF4-FFF2-40B4-BE49-F238E27FC236}">
                <a16:creationId xmlns:a16="http://schemas.microsoft.com/office/drawing/2014/main" id="{CE14BF46-BA25-4AA2-A9B8-34B2121E93A7}"/>
              </a:ext>
            </a:extLst>
          </p:cNvPr>
          <p:cNvPicPr>
            <a:picLocks noChangeAspect="1"/>
          </p:cNvPicPr>
          <p:nvPr/>
        </p:nvPicPr>
        <p:blipFill>
          <a:blip r:embed="rId3" cstate="print"/>
          <a:srcRect/>
          <a:stretch>
            <a:fillRect/>
          </a:stretch>
        </p:blipFill>
        <p:spPr bwMode="auto">
          <a:xfrm>
            <a:off x="7028282" y="5416099"/>
            <a:ext cx="1912828" cy="965427"/>
          </a:xfrm>
          <a:prstGeom prst="rect">
            <a:avLst/>
          </a:prstGeom>
          <a:noFill/>
          <a:ln w="9525">
            <a:noFill/>
            <a:miter lim="800000"/>
            <a:headEnd/>
            <a:tailEnd/>
          </a:ln>
        </p:spPr>
      </p:pic>
      <p:pic>
        <p:nvPicPr>
          <p:cNvPr id="9" name="Grafik 8">
            <a:extLst>
              <a:ext uri="{FF2B5EF4-FFF2-40B4-BE49-F238E27FC236}">
                <a16:creationId xmlns:a16="http://schemas.microsoft.com/office/drawing/2014/main" id="{542F7763-9670-4B96-BFDA-7742B790D81A}"/>
              </a:ext>
            </a:extLst>
          </p:cNvPr>
          <p:cNvPicPr>
            <a:picLocks noChangeAspect="1"/>
          </p:cNvPicPr>
          <p:nvPr/>
        </p:nvPicPr>
        <p:blipFill>
          <a:blip r:embed="rId4"/>
          <a:stretch>
            <a:fillRect/>
          </a:stretch>
        </p:blipFill>
        <p:spPr>
          <a:xfrm>
            <a:off x="6779284" y="1527264"/>
            <a:ext cx="2143263" cy="1067168"/>
          </a:xfrm>
          <a:prstGeom prst="rect">
            <a:avLst/>
          </a:prstGeom>
        </p:spPr>
      </p:pic>
    </p:spTree>
    <p:extLst>
      <p:ext uri="{BB962C8B-B14F-4D97-AF65-F5344CB8AC3E}">
        <p14:creationId xmlns:p14="http://schemas.microsoft.com/office/powerpoint/2010/main" val="8483993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6718436" y="185529"/>
            <a:ext cx="3771627" cy="416088"/>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dirty="0">
                <a:solidFill>
                  <a:srgbClr val="CCCC00"/>
                </a:solidFill>
                <a:latin typeface="Arial" panose="020B0604020202020204" pitchFamily="34" charset="0"/>
                <a:ea typeface="Arial Unicode MS" pitchFamily="34" charset="-128"/>
                <a:cs typeface="Arial" panose="020B0604020202020204" pitchFamily="34" charset="0"/>
              </a:rPr>
              <a:t>Google Street View </a:t>
            </a:r>
            <a:br>
              <a:rPr lang="de-DE" dirty="0">
                <a:solidFill>
                  <a:srgbClr val="CCCC00"/>
                </a:solidFill>
                <a:latin typeface="Arial" panose="020B0604020202020204" pitchFamily="34" charset="0"/>
                <a:ea typeface="Arial Unicode MS" pitchFamily="34" charset="-128"/>
                <a:cs typeface="Arial" panose="020B0604020202020204" pitchFamily="34" charset="0"/>
              </a:rPr>
            </a:br>
            <a:r>
              <a:rPr lang="de-DE" dirty="0">
                <a:solidFill>
                  <a:srgbClr val="CCCC00"/>
                </a:solidFill>
                <a:latin typeface="Arial" panose="020B0604020202020204" pitchFamily="34" charset="0"/>
                <a:ea typeface="Arial Unicode MS" pitchFamily="34" charset="-128"/>
                <a:cs typeface="Arial" panose="020B0604020202020204" pitchFamily="34" charset="0"/>
              </a:rPr>
              <a:t>link in </a:t>
            </a:r>
            <a:r>
              <a:rPr lang="de-DE" dirty="0" err="1">
                <a:solidFill>
                  <a:srgbClr val="CCCC00"/>
                </a:solidFill>
                <a:latin typeface="Arial" panose="020B0604020202020204" pitchFamily="34" charset="0"/>
                <a:ea typeface="Arial Unicode MS" pitchFamily="34" charset="-128"/>
                <a:cs typeface="Arial" panose="020B0604020202020204" pitchFamily="34" charset="0"/>
              </a:rPr>
              <a:t>Indico</a:t>
            </a:r>
            <a:endParaRPr lang="de-DE" dirty="0">
              <a:solidFill>
                <a:srgbClr val="CCCC00"/>
              </a:solidFill>
              <a:latin typeface="Arial" panose="020B0604020202020204" pitchFamily="34" charset="0"/>
              <a:ea typeface="Arial Unicode MS" pitchFamily="34" charset="-128"/>
              <a:cs typeface="Arial" panose="020B0604020202020204" pitchFamily="34" charset="0"/>
            </a:endParaRPr>
          </a:p>
        </p:txBody>
      </p:sp>
      <p:sp>
        <p:nvSpPr>
          <p:cNvPr id="5" name="Text Box 2"/>
          <p:cNvSpPr txBox="1">
            <a:spLocks noChangeArrowheads="1"/>
          </p:cNvSpPr>
          <p:nvPr/>
        </p:nvSpPr>
        <p:spPr bwMode="auto">
          <a:xfrm>
            <a:off x="1116013" y="4005263"/>
            <a:ext cx="7488237" cy="2519362"/>
          </a:xfrm>
          <a:prstGeom prst="rect">
            <a:avLst/>
          </a:prstGeom>
          <a:noFill/>
          <a:ln>
            <a:noFill/>
          </a:ln>
          <a:extLst/>
        </p:spPr>
        <p:txBody>
          <a:bodyPr/>
          <a:lstStyle>
            <a:lvl1pPr marL="341313" indent="-341313"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1pPr>
            <a:lvl2pPr marL="742950" indent="-28575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2pPr>
            <a:lvl3pPr marL="11430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3pPr>
            <a:lvl4pPr marL="16002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4pPr>
            <a:lvl5pPr marL="2057400" indent="-228600" eaLnBrk="0" hangingPunc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chemeClr val="tx1"/>
                </a:solidFill>
                <a:latin typeface="Arial" pitchFamily="34" charset="0"/>
                <a:cs typeface="Arial" pitchFamily="34" charset="0"/>
              </a:defRPr>
            </a:lvl9pPr>
          </a:lstStyle>
          <a:p>
            <a:pPr eaLnBrk="1" hangingPunct="1">
              <a:spcBef>
                <a:spcPts val="600"/>
              </a:spcBef>
              <a:buClr>
                <a:srgbClr val="1F497D"/>
              </a:buClr>
              <a:buFont typeface="Arial" pitchFamily="34" charset="0"/>
              <a:buNone/>
              <a:defRPr/>
            </a:pPr>
            <a:endParaRPr lang="de-DE" sz="2400" dirty="0">
              <a:solidFill>
                <a:srgbClr val="1F497D"/>
              </a:solidFill>
              <a:latin typeface="Arial Narrow" pitchFamily="34" charset="0"/>
              <a:ea typeface="Arial Unicode MS" pitchFamily="34" charset="-128"/>
              <a:cs typeface="Arial Unicode MS" pitchFamily="34" charset="-128"/>
            </a:endParaRPr>
          </a:p>
        </p:txBody>
      </p:sp>
      <p:sp>
        <p:nvSpPr>
          <p:cNvPr id="8" name="Foliennummernplatzhalter 11"/>
          <p:cNvSpPr txBox="1">
            <a:spLocks/>
          </p:cNvSpPr>
          <p:nvPr/>
        </p:nvSpPr>
        <p:spPr>
          <a:xfrm>
            <a:off x="6975475" y="6519863"/>
            <a:ext cx="2133600" cy="365125"/>
          </a:xfrm>
          <a:prstGeom prst="rect">
            <a:avLst/>
          </a:prstGeom>
        </p:spPr>
        <p:txBody>
          <a:bodyPr/>
          <a:lstStyle/>
          <a:p>
            <a:pPr algn="r">
              <a:defRPr/>
            </a:pPr>
            <a:fld id="{8F7140FA-69F8-4CE7-B977-DEBDC99AF098}" type="slidenum">
              <a:rPr lang="de-DE" sz="1400">
                <a:solidFill>
                  <a:schemeClr val="bg1">
                    <a:lumMod val="75000"/>
                  </a:schemeClr>
                </a:solidFill>
                <a:latin typeface="Arial" pitchFamily="34" charset="0"/>
                <a:cs typeface="Arial" pitchFamily="34" charset="0"/>
              </a:rPr>
              <a:pPr algn="r">
                <a:defRPr/>
              </a:pPr>
              <a:t>30</a:t>
            </a:fld>
            <a:endParaRPr lang="de-DE" sz="1400">
              <a:solidFill>
                <a:schemeClr val="bg1">
                  <a:lumMod val="75000"/>
                </a:schemeClr>
              </a:solidFill>
              <a:latin typeface="Arial" pitchFamily="34" charset="0"/>
              <a:cs typeface="Arial" pitchFamily="34" charset="0"/>
            </a:endParaRPr>
          </a:p>
        </p:txBody>
      </p:sp>
      <p:sp>
        <p:nvSpPr>
          <p:cNvPr id="3" name="Titel 2"/>
          <p:cNvSpPr>
            <a:spLocks noGrp="1"/>
          </p:cNvSpPr>
          <p:nvPr>
            <p:ph type="title"/>
          </p:nvPr>
        </p:nvSpPr>
        <p:spPr/>
        <p:txBody>
          <a:bodyPr/>
          <a:lstStyle/>
          <a:p>
            <a:r>
              <a:rPr lang="de-DE" dirty="0"/>
              <a:t>Wohin mit so vielen Daten?</a:t>
            </a:r>
          </a:p>
        </p:txBody>
      </p:sp>
      <p:sp>
        <p:nvSpPr>
          <p:cNvPr id="2" name="Foliennummernplatzhalter 1"/>
          <p:cNvSpPr>
            <a:spLocks noGrp="1"/>
          </p:cNvSpPr>
          <p:nvPr>
            <p:ph type="sldNum" sz="quarter" idx="12"/>
          </p:nvPr>
        </p:nvSpPr>
        <p:spPr/>
        <p:txBody>
          <a:bodyPr/>
          <a:lstStyle/>
          <a:p>
            <a:fld id="{13EBA283-81CD-428D-9703-4AE41BDC50AA}" type="slidenum">
              <a:rPr lang="de-DE" smtClean="0"/>
              <a:pPr/>
              <a:t>30</a:t>
            </a:fld>
            <a:endParaRPr lang="de-DE" dirty="0"/>
          </a:p>
        </p:txBody>
      </p:sp>
      <p:sp>
        <p:nvSpPr>
          <p:cNvPr id="7" name="Datumsplatzhalter 4"/>
          <p:cNvSpPr>
            <a:spLocks noGrp="1"/>
          </p:cNvSpPr>
          <p:nvPr>
            <p:ph type="dt" sz="half" idx="2"/>
          </p:nvPr>
        </p:nvSpPr>
        <p:spPr/>
        <p:txBody>
          <a:bodyPr/>
          <a:lstStyle/>
          <a:p>
            <a:r>
              <a:rPr lang="de-DE"/>
              <a:t>30.11.2017</a:t>
            </a:r>
            <a:endParaRPr lang="de-DE" dirty="0"/>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pic>
        <p:nvPicPr>
          <p:cNvPr id="10" name="Grafik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1818945"/>
            <a:ext cx="6887130" cy="4227932"/>
          </a:xfrm>
          <a:prstGeom prst="rect">
            <a:avLst/>
          </a:prstGeom>
        </p:spPr>
      </p:pic>
      <p:sp>
        <p:nvSpPr>
          <p:cNvPr id="12" name="Rechteck 11"/>
          <p:cNvSpPr/>
          <p:nvPr/>
        </p:nvSpPr>
        <p:spPr>
          <a:xfrm>
            <a:off x="2762602" y="6024700"/>
            <a:ext cx="6780370" cy="338554"/>
          </a:xfrm>
          <a:prstGeom prst="rect">
            <a:avLst/>
          </a:prstGeom>
        </p:spPr>
        <p:txBody>
          <a:bodyPr wrap="square">
            <a:spAutoFit/>
          </a:bodyPr>
          <a:lstStyle/>
          <a:p>
            <a:r>
              <a:rPr lang="de-DE" sz="1600" dirty="0">
                <a:solidFill>
                  <a:srgbClr val="013476"/>
                </a:solidFill>
                <a:latin typeface="Arial" panose="020B0604020202020204" pitchFamily="34" charset="0"/>
                <a:cs typeface="Arial" panose="020B0604020202020204" pitchFamily="34" charset="0"/>
              </a:rPr>
              <a:t>Server Farm im 1450 m</a:t>
            </a:r>
            <a:r>
              <a:rPr lang="de-DE" sz="1600" baseline="30000" dirty="0">
                <a:solidFill>
                  <a:srgbClr val="013476"/>
                </a:solidFill>
                <a:latin typeface="Arial" panose="020B0604020202020204" pitchFamily="34" charset="0"/>
                <a:cs typeface="Arial" panose="020B0604020202020204" pitchFamily="34" charset="0"/>
              </a:rPr>
              <a:t>2</a:t>
            </a:r>
            <a:r>
              <a:rPr lang="de-DE" sz="1600" dirty="0">
                <a:solidFill>
                  <a:srgbClr val="013476"/>
                </a:solidFill>
                <a:latin typeface="Arial" panose="020B0604020202020204" pitchFamily="34" charset="0"/>
                <a:cs typeface="Arial" panose="020B0604020202020204" pitchFamily="34" charset="0"/>
              </a:rPr>
              <a:t> großen Hauptraum des Data Centers</a:t>
            </a:r>
          </a:p>
        </p:txBody>
      </p:sp>
    </p:spTree>
    <p:extLst>
      <p:ext uri="{BB962C8B-B14F-4D97-AF65-F5344CB8AC3E}">
        <p14:creationId xmlns:p14="http://schemas.microsoft.com/office/powerpoint/2010/main" val="196012968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
          <p:cNvSpPr txBox="1">
            <a:spLocks noChangeArrowheads="1"/>
          </p:cNvSpPr>
          <p:nvPr/>
        </p:nvSpPr>
        <p:spPr bwMode="auto">
          <a:xfrm>
            <a:off x="1979712" y="217178"/>
            <a:ext cx="6781800" cy="7207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22532" name="Picture 3"/>
          <p:cNvPicPr>
            <a:picLocks noChangeAspect="1" noChangeArrowheads="1"/>
          </p:cNvPicPr>
          <p:nvPr/>
        </p:nvPicPr>
        <p:blipFill>
          <a:blip r:embed="rId3" cstate="print"/>
          <a:srcRect/>
          <a:stretch>
            <a:fillRect/>
          </a:stretch>
        </p:blipFill>
        <p:spPr bwMode="auto">
          <a:xfrm>
            <a:off x="5076825" y="4183063"/>
            <a:ext cx="3095625" cy="2087562"/>
          </a:xfrm>
          <a:prstGeom prst="rect">
            <a:avLst/>
          </a:prstGeom>
          <a:noFill/>
          <a:ln w="9525">
            <a:noFill/>
            <a:round/>
            <a:headEnd/>
            <a:tailEnd/>
          </a:ln>
        </p:spPr>
      </p:pic>
      <p:pic>
        <p:nvPicPr>
          <p:cNvPr id="22533" name="Picture 4"/>
          <p:cNvPicPr>
            <a:picLocks noChangeAspect="1" noChangeArrowheads="1"/>
          </p:cNvPicPr>
          <p:nvPr/>
        </p:nvPicPr>
        <p:blipFill>
          <a:blip r:embed="rId4" cstate="print"/>
          <a:srcRect/>
          <a:stretch>
            <a:fillRect/>
          </a:stretch>
        </p:blipFill>
        <p:spPr bwMode="auto">
          <a:xfrm>
            <a:off x="1719263" y="4183063"/>
            <a:ext cx="3140075" cy="2087562"/>
          </a:xfrm>
          <a:prstGeom prst="rect">
            <a:avLst/>
          </a:prstGeom>
          <a:noFill/>
          <a:ln w="9525">
            <a:noFill/>
            <a:round/>
            <a:headEnd/>
            <a:tailEnd/>
          </a:ln>
        </p:spPr>
      </p:pic>
      <p:sp>
        <p:nvSpPr>
          <p:cNvPr id="3" name="Titel 2"/>
          <p:cNvSpPr>
            <a:spLocks noGrp="1"/>
          </p:cNvSpPr>
          <p:nvPr>
            <p:ph type="title"/>
          </p:nvPr>
        </p:nvSpPr>
        <p:spPr/>
        <p:txBody>
          <a:bodyPr/>
          <a:lstStyle/>
          <a:p>
            <a:r>
              <a:rPr lang="de-DE" dirty="0"/>
              <a:t>Das World Wide Web</a:t>
            </a:r>
          </a:p>
        </p:txBody>
      </p:sp>
      <p:sp>
        <p:nvSpPr>
          <p:cNvPr id="2" name="Foliennummernplatzhalter 1"/>
          <p:cNvSpPr>
            <a:spLocks noGrp="1"/>
          </p:cNvSpPr>
          <p:nvPr>
            <p:ph type="sldNum" sz="quarter" idx="12"/>
          </p:nvPr>
        </p:nvSpPr>
        <p:spPr/>
        <p:txBody>
          <a:bodyPr/>
          <a:lstStyle/>
          <a:p>
            <a:fld id="{13EBA283-81CD-428D-9703-4AE41BDC50AA}" type="slidenum">
              <a:rPr lang="de-DE" smtClean="0"/>
              <a:pPr/>
              <a:t>31</a:t>
            </a:fld>
            <a:endParaRPr lang="de-DE" dirty="0"/>
          </a:p>
        </p:txBody>
      </p:sp>
      <p:sp>
        <p:nvSpPr>
          <p:cNvPr id="4" name="Textplatzhalter 3"/>
          <p:cNvSpPr>
            <a:spLocks noGrp="1"/>
          </p:cNvSpPr>
          <p:nvPr>
            <p:ph type="body" idx="1"/>
          </p:nvPr>
        </p:nvSpPr>
        <p:spPr/>
        <p:txBody>
          <a:bodyPr/>
          <a:lstStyle/>
          <a:p>
            <a:r>
              <a:rPr lang="de-DE" dirty="0"/>
              <a:t>Erfunden 1989 am CERN von Tim Berners-Lee</a:t>
            </a:r>
          </a:p>
          <a:p>
            <a:r>
              <a:rPr lang="de-DE" dirty="0"/>
              <a:t>Methode, um schnell und einfach                        wissenschaftliche Daten auszutauschen</a:t>
            </a:r>
          </a:p>
          <a:p>
            <a:r>
              <a:rPr lang="de-DE" dirty="0"/>
              <a:t>Erster Webserver lief am CERN</a:t>
            </a:r>
          </a:p>
          <a:p>
            <a:endParaRPr lang="de-DE" dirty="0"/>
          </a:p>
        </p:txBody>
      </p:sp>
      <p:sp>
        <p:nvSpPr>
          <p:cNvPr id="7" name="Datumsplatzhalter 4"/>
          <p:cNvSpPr>
            <a:spLocks noGrp="1"/>
          </p:cNvSpPr>
          <p:nvPr>
            <p:ph type="dt" sz="half" idx="2"/>
          </p:nvPr>
        </p:nvSpPr>
        <p:spPr/>
        <p:txBody>
          <a:bodyPr/>
          <a:lstStyle/>
          <a:p>
            <a:r>
              <a:rPr lang="de-DE"/>
              <a:t>30.11.2017</a:t>
            </a:r>
            <a:endParaRPr lang="de-DE" dirty="0"/>
          </a:p>
        </p:txBody>
      </p:sp>
      <p:sp>
        <p:nvSpPr>
          <p:cNvPr id="8"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4987925" y="3267085"/>
            <a:ext cx="4156075" cy="3089275"/>
            <a:chOff x="2518" y="2160"/>
            <a:chExt cx="2941" cy="2082"/>
          </a:xfrm>
        </p:grpSpPr>
        <p:pic>
          <p:nvPicPr>
            <p:cNvPr id="23562" name="Picture 2"/>
            <p:cNvPicPr>
              <a:picLocks noChangeAspect="1" noChangeArrowheads="1"/>
            </p:cNvPicPr>
            <p:nvPr/>
          </p:nvPicPr>
          <p:blipFill>
            <a:blip r:embed="rId3" cstate="print"/>
            <a:srcRect r="7838"/>
            <a:stretch>
              <a:fillRect/>
            </a:stretch>
          </p:blipFill>
          <p:spPr bwMode="auto">
            <a:xfrm>
              <a:off x="2518" y="2160"/>
              <a:ext cx="2825" cy="2082"/>
            </a:xfrm>
            <a:prstGeom prst="rect">
              <a:avLst/>
            </a:prstGeom>
            <a:noFill/>
            <a:ln w="9525">
              <a:noFill/>
              <a:round/>
              <a:headEnd/>
              <a:tailEnd/>
            </a:ln>
          </p:spPr>
        </p:pic>
        <p:sp>
          <p:nvSpPr>
            <p:cNvPr id="23563" name="Rectangle 3"/>
            <p:cNvSpPr>
              <a:spLocks noChangeArrowheads="1"/>
            </p:cNvSpPr>
            <p:nvPr/>
          </p:nvSpPr>
          <p:spPr bwMode="auto">
            <a:xfrm>
              <a:off x="4963" y="3005"/>
              <a:ext cx="496" cy="229"/>
            </a:xfrm>
            <a:prstGeom prst="rect">
              <a:avLst/>
            </a:prstGeom>
            <a:solidFill>
              <a:srgbClr val="FFFFFF"/>
            </a:solidFill>
            <a:ln w="9525">
              <a:noFill/>
              <a:round/>
              <a:headEnd/>
              <a:tailEnd/>
            </a:ln>
          </p:spPr>
          <p:txBody>
            <a:bodyPr wrap="none" anchor="ctr"/>
            <a:lstStyle/>
            <a:p>
              <a:endParaRPr lang="en-US"/>
            </a:p>
          </p:txBody>
        </p:sp>
        <p:sp>
          <p:nvSpPr>
            <p:cNvPr id="23564" name="Rectangle 4"/>
            <p:cNvSpPr>
              <a:spLocks noChangeArrowheads="1"/>
            </p:cNvSpPr>
            <p:nvPr/>
          </p:nvSpPr>
          <p:spPr bwMode="auto">
            <a:xfrm>
              <a:off x="4134" y="4158"/>
              <a:ext cx="828" cy="84"/>
            </a:xfrm>
            <a:prstGeom prst="rect">
              <a:avLst/>
            </a:prstGeom>
            <a:solidFill>
              <a:srgbClr val="FFFFFF"/>
            </a:solidFill>
            <a:ln w="9525">
              <a:noFill/>
              <a:round/>
              <a:headEnd/>
              <a:tailEnd/>
            </a:ln>
          </p:spPr>
          <p:txBody>
            <a:bodyPr wrap="none" anchor="ctr"/>
            <a:lstStyle/>
            <a:p>
              <a:endParaRPr lang="en-US"/>
            </a:p>
          </p:txBody>
        </p:sp>
        <p:sp>
          <p:nvSpPr>
            <p:cNvPr id="23565" name="Rectangle 5"/>
            <p:cNvSpPr>
              <a:spLocks noChangeArrowheads="1"/>
            </p:cNvSpPr>
            <p:nvPr/>
          </p:nvSpPr>
          <p:spPr bwMode="auto">
            <a:xfrm>
              <a:off x="4222" y="2314"/>
              <a:ext cx="827" cy="230"/>
            </a:xfrm>
            <a:prstGeom prst="rect">
              <a:avLst/>
            </a:prstGeom>
            <a:solidFill>
              <a:srgbClr val="FFFFFF"/>
            </a:solidFill>
            <a:ln w="9525">
              <a:noFill/>
              <a:round/>
              <a:headEnd/>
              <a:tailEnd/>
            </a:ln>
          </p:spPr>
          <p:txBody>
            <a:bodyPr wrap="none" anchor="ctr"/>
            <a:lstStyle/>
            <a:p>
              <a:endParaRPr lang="en-US"/>
            </a:p>
          </p:txBody>
        </p:sp>
        <p:sp>
          <p:nvSpPr>
            <p:cNvPr id="23566" name="Rectangle 6"/>
            <p:cNvSpPr>
              <a:spLocks noChangeArrowheads="1"/>
            </p:cNvSpPr>
            <p:nvPr/>
          </p:nvSpPr>
          <p:spPr bwMode="auto">
            <a:xfrm>
              <a:off x="2518" y="4158"/>
              <a:ext cx="828" cy="84"/>
            </a:xfrm>
            <a:prstGeom prst="rect">
              <a:avLst/>
            </a:prstGeom>
            <a:solidFill>
              <a:srgbClr val="FFFFFF"/>
            </a:solidFill>
            <a:ln w="9525">
              <a:noFill/>
              <a:round/>
              <a:headEnd/>
              <a:tailEnd/>
            </a:ln>
          </p:spPr>
          <p:txBody>
            <a:bodyPr wrap="none" anchor="ctr"/>
            <a:lstStyle/>
            <a:p>
              <a:endParaRPr lang="en-US"/>
            </a:p>
          </p:txBody>
        </p:sp>
      </p:grpSp>
      <p:sp>
        <p:nvSpPr>
          <p:cNvPr id="23558" name="Text Box 9"/>
          <p:cNvSpPr txBox="1">
            <a:spLocks noChangeArrowheads="1"/>
          </p:cNvSpPr>
          <p:nvPr/>
        </p:nvSpPr>
        <p:spPr bwMode="auto">
          <a:xfrm>
            <a:off x="6178335" y="2960710"/>
            <a:ext cx="1109663" cy="371475"/>
          </a:xfrm>
          <a:prstGeom prst="rect">
            <a:avLst/>
          </a:prstGeom>
          <a:noFill/>
          <a:ln w="9525">
            <a:noFill/>
            <a:round/>
            <a:headEnd/>
            <a:tailEnd/>
          </a:ln>
        </p:spPr>
        <p:txBody>
          <a:bodyPr wrap="none"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atin typeface="Arial Narrow" pitchFamily="34" charset="0"/>
              </a:rPr>
              <a:t>Detektoren</a:t>
            </a:r>
          </a:p>
        </p:txBody>
      </p:sp>
      <p:sp>
        <p:nvSpPr>
          <p:cNvPr id="23559" name="Text Box 8"/>
          <p:cNvSpPr txBox="1">
            <a:spLocks noChangeArrowheads="1"/>
          </p:cNvSpPr>
          <p:nvPr/>
        </p:nvSpPr>
        <p:spPr bwMode="auto">
          <a:xfrm>
            <a:off x="5884807" y="5931779"/>
            <a:ext cx="1139825" cy="371475"/>
          </a:xfrm>
          <a:prstGeom prst="rect">
            <a:avLst/>
          </a:prstGeom>
          <a:noFill/>
          <a:ln w="9525">
            <a:noFill/>
            <a:round/>
            <a:headEnd/>
            <a:tailEnd/>
          </a:ln>
        </p:spPr>
        <p:txBody>
          <a:bodyPr wrap="none"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l-GR">
                <a:latin typeface="Arial Narrow" pitchFamily="34" charset="0"/>
              </a:rPr>
              <a:t>β</a:t>
            </a:r>
            <a:r>
              <a:rPr lang="de-DE" baseline="50000">
                <a:latin typeface="Arial Narrow" pitchFamily="34" charset="0"/>
              </a:rPr>
              <a:t>+</a:t>
            </a:r>
            <a:r>
              <a:rPr lang="de-DE">
                <a:latin typeface="Arial Narrow" pitchFamily="34" charset="0"/>
              </a:rPr>
              <a:t>- Strahler</a:t>
            </a:r>
          </a:p>
        </p:txBody>
      </p:sp>
      <p:pic>
        <p:nvPicPr>
          <p:cNvPr id="23560" name="Picture 15" descr="File:PET-image.jpg"/>
          <p:cNvPicPr>
            <a:picLocks noChangeAspect="1" noChangeArrowheads="1"/>
          </p:cNvPicPr>
          <p:nvPr/>
        </p:nvPicPr>
        <p:blipFill>
          <a:blip r:embed="rId4" cstate="print"/>
          <a:srcRect/>
          <a:stretch>
            <a:fillRect/>
          </a:stretch>
        </p:blipFill>
        <p:spPr bwMode="auto">
          <a:xfrm>
            <a:off x="7306792" y="1125389"/>
            <a:ext cx="1668462" cy="1885950"/>
          </a:xfrm>
          <a:prstGeom prst="rect">
            <a:avLst/>
          </a:prstGeom>
          <a:noFill/>
          <a:ln w="9525">
            <a:noFill/>
            <a:miter lim="800000"/>
            <a:headEnd/>
            <a:tailEnd/>
          </a:ln>
        </p:spPr>
      </p:pic>
      <p:sp>
        <p:nvSpPr>
          <p:cNvPr id="5" name="Titel 4"/>
          <p:cNvSpPr>
            <a:spLocks noGrp="1"/>
          </p:cNvSpPr>
          <p:nvPr>
            <p:ph type="title"/>
          </p:nvPr>
        </p:nvSpPr>
        <p:spPr/>
        <p:txBody>
          <a:bodyPr/>
          <a:lstStyle/>
          <a:p>
            <a:r>
              <a:rPr lang="de-DE" dirty="0"/>
              <a:t>Positronen-Emissions-Tomografie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32</a:t>
            </a:fld>
            <a:endParaRPr lang="de-DE" dirty="0"/>
          </a:p>
        </p:txBody>
      </p:sp>
      <p:sp>
        <p:nvSpPr>
          <p:cNvPr id="6" name="Textplatzhalter 5"/>
          <p:cNvSpPr>
            <a:spLocks noGrp="1"/>
          </p:cNvSpPr>
          <p:nvPr>
            <p:ph type="body" idx="1"/>
          </p:nvPr>
        </p:nvSpPr>
        <p:spPr/>
        <p:txBody>
          <a:bodyPr/>
          <a:lstStyle/>
          <a:p>
            <a:r>
              <a:rPr lang="de-DE" dirty="0"/>
              <a:t>Ein bildgebendes Verfahren für die Medizin</a:t>
            </a:r>
          </a:p>
          <a:p>
            <a:pPr lvl="1"/>
            <a:r>
              <a:rPr lang="de-DE" sz="1800" dirty="0"/>
              <a:t>Patienten wird eine spezielle Zuckerlösung gespritzt </a:t>
            </a:r>
          </a:p>
          <a:p>
            <a:pPr lvl="1"/>
            <a:r>
              <a:rPr lang="de-DE" sz="1800" dirty="0"/>
              <a:t>Diese enthält ein Fluor-Isotop, das Positronen </a:t>
            </a:r>
            <a:br>
              <a:rPr lang="de-DE" sz="1800" dirty="0"/>
            </a:br>
            <a:r>
              <a:rPr lang="de-DE" sz="1800" dirty="0"/>
              <a:t>abstrahlt (β+- Strahler)</a:t>
            </a:r>
          </a:p>
          <a:p>
            <a:pPr lvl="1"/>
            <a:r>
              <a:rPr lang="de-DE" sz="1800" dirty="0"/>
              <a:t>Zucker sammelt sich in Gewebe,                                </a:t>
            </a:r>
            <a:br>
              <a:rPr lang="de-DE" sz="1800" dirty="0"/>
            </a:br>
            <a:r>
              <a:rPr lang="de-DE" sz="1800" dirty="0"/>
              <a:t>das viel Energie benötigt,                                                    besonders in Tumorgewebe</a:t>
            </a:r>
          </a:p>
          <a:p>
            <a:pPr lvl="1"/>
            <a:r>
              <a:rPr lang="de-DE" sz="1800" dirty="0"/>
              <a:t>Positronen und Elektronen                                                             zerstrahlen in zwei Photonen</a:t>
            </a:r>
          </a:p>
          <a:p>
            <a:pPr lvl="1"/>
            <a:r>
              <a:rPr lang="de-DE" sz="1800" dirty="0"/>
              <a:t>Detektoren registrieren die </a:t>
            </a:r>
            <a:br>
              <a:rPr lang="de-DE" sz="1800" dirty="0"/>
            </a:br>
            <a:r>
              <a:rPr lang="de-DE" sz="1800" dirty="0"/>
              <a:t>Photonen</a:t>
            </a:r>
          </a:p>
          <a:p>
            <a:pPr lvl="1"/>
            <a:r>
              <a:rPr lang="de-DE" sz="1800" dirty="0"/>
              <a:t>Eine Software berechnet den                                   </a:t>
            </a:r>
            <a:br>
              <a:rPr lang="de-DE" sz="1800" dirty="0"/>
            </a:br>
            <a:r>
              <a:rPr lang="de-DE" sz="1800" dirty="0"/>
              <a:t>Ursprungsort der Photonen </a:t>
            </a:r>
            <a:br>
              <a:rPr lang="de-DE" sz="1800" dirty="0"/>
            </a:br>
            <a:r>
              <a:rPr lang="de-DE" sz="1800" dirty="0"/>
              <a:t>und setzt daraus ein Bild </a:t>
            </a:r>
            <a:br>
              <a:rPr lang="de-DE" sz="1800" dirty="0"/>
            </a:br>
            <a:r>
              <a:rPr lang="de-DE" sz="1800" dirty="0"/>
              <a:t>zusammen</a:t>
            </a:r>
          </a:p>
          <a:p>
            <a:endParaRPr lang="de-DE" dirty="0"/>
          </a:p>
        </p:txBody>
      </p:sp>
      <p:sp>
        <p:nvSpPr>
          <p:cNvPr id="15" name="Datumsplatzhalter 4"/>
          <p:cNvSpPr>
            <a:spLocks noGrp="1"/>
          </p:cNvSpPr>
          <p:nvPr>
            <p:ph type="dt" sz="half" idx="2"/>
          </p:nvPr>
        </p:nvSpPr>
        <p:spPr/>
        <p:txBody>
          <a:bodyPr/>
          <a:lstStyle/>
          <a:p>
            <a:r>
              <a:rPr lang="de-DE"/>
              <a:t>30.11.2017</a:t>
            </a:r>
            <a:endParaRPr lang="de-DE" dirty="0"/>
          </a:p>
        </p:txBody>
      </p:sp>
      <p:sp>
        <p:nvSpPr>
          <p:cNvPr id="4" name="Fußzeilenplatzhalter 3"/>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983879704"/>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1115616" y="1412776"/>
            <a:ext cx="3887787" cy="4537075"/>
          </a:xfrm>
          <a:prstGeom prst="rect">
            <a:avLst/>
          </a:prstGeom>
          <a:noFill/>
          <a:ln w="9525">
            <a:noFill/>
            <a:round/>
            <a:headEnd/>
            <a:tailEnd/>
          </a:ln>
        </p:spPr>
        <p:txBody>
          <a:bodyPr/>
          <a:lstStyle/>
          <a:p>
            <a:pPr marL="341313" indent="-341313">
              <a:spcBef>
                <a:spcPts val="650"/>
              </a:spcBef>
              <a:buClr>
                <a:srgbClr val="1F497D"/>
              </a:buClr>
              <a:buFont typeface="Arial"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2000" dirty="0">
              <a:solidFill>
                <a:srgbClr val="1F497D"/>
              </a:solidFill>
              <a:latin typeface="Arial Narrow" pitchFamily="34" charset="0"/>
              <a:ea typeface="Arial Unicode MS" pitchFamily="34" charset="-128"/>
              <a:cs typeface="Arial Unicode MS" pitchFamily="34" charset="-128"/>
            </a:endParaRPr>
          </a:p>
        </p:txBody>
      </p:sp>
      <p:sp>
        <p:nvSpPr>
          <p:cNvPr id="24579" name="Text Box 2"/>
          <p:cNvSpPr txBox="1">
            <a:spLocks noChangeArrowheads="1"/>
          </p:cNvSpPr>
          <p:nvPr/>
        </p:nvSpPr>
        <p:spPr bwMode="auto">
          <a:xfrm>
            <a:off x="1916188" y="272203"/>
            <a:ext cx="6624638" cy="7969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24580" name="Picture 2" descr="http://www.gsi.de/index.php?eID=tx_nawsecuredl&amp;u=0&amp;file=/typo3temp/pics/3abe8ebdc9.jpg&amp;t=1351096352&amp;hash=61b5d2057c357f67aeff69ea02457b7c3efbeaa8"/>
          <p:cNvPicPr>
            <a:picLocks noChangeAspect="1" noChangeArrowheads="1"/>
          </p:cNvPicPr>
          <p:nvPr/>
        </p:nvPicPr>
        <p:blipFill>
          <a:blip r:embed="rId3" cstate="print"/>
          <a:srcRect/>
          <a:stretch>
            <a:fillRect/>
          </a:stretch>
        </p:blipFill>
        <p:spPr bwMode="auto">
          <a:xfrm>
            <a:off x="4818063" y="1557338"/>
            <a:ext cx="3744912" cy="2873375"/>
          </a:xfrm>
          <a:prstGeom prst="rect">
            <a:avLst/>
          </a:prstGeom>
          <a:noFill/>
          <a:ln w="9525">
            <a:noFill/>
            <a:miter lim="800000"/>
            <a:headEnd/>
            <a:tailEnd/>
          </a:ln>
        </p:spPr>
      </p:pic>
      <p:pic>
        <p:nvPicPr>
          <p:cNvPr id="24581" name="Picture 4" descr="Zwei Röntgenbilder eines Schädels von oben betrachtet, überlagert mit ellipsenförmigen bunten  Flächen, das jeweils rosafarbene Zentrum wird umgeben von roten, gelben, grünen, hellblauen und dunkelblauen Kreisflächen. Die Gesamtfläche auf dem linken Bild beschränkt sich auf die Mitte des Schädels und reicht quasi von Ohr zu Ohr, auf dem rechten Bild wird die gesamte Schädelfläche bedeckt."/>
          <p:cNvPicPr>
            <a:picLocks noChangeAspect="1" noChangeArrowheads="1"/>
          </p:cNvPicPr>
          <p:nvPr/>
        </p:nvPicPr>
        <p:blipFill>
          <a:blip r:embed="rId4" cstate="print"/>
          <a:srcRect r="54259"/>
          <a:stretch>
            <a:fillRect/>
          </a:stretch>
        </p:blipFill>
        <p:spPr bwMode="auto">
          <a:xfrm>
            <a:off x="6850063" y="4554538"/>
            <a:ext cx="1712912" cy="1790700"/>
          </a:xfrm>
          <a:prstGeom prst="rect">
            <a:avLst/>
          </a:prstGeom>
          <a:noFill/>
          <a:ln w="9525">
            <a:noFill/>
            <a:miter lim="800000"/>
            <a:headEnd/>
            <a:tailEnd/>
          </a:ln>
        </p:spPr>
      </p:pic>
      <p:pic>
        <p:nvPicPr>
          <p:cNvPr id="24582" name="Picture 4" descr="Zwei Röntgenbilder eines Schädels von oben betrachtet, überlagert mit ellipsenförmigen bunten  Flächen, das jeweils rosafarbene Zentrum wird umgeben von roten, gelben, grünen, hellblauen und dunkelblauen Kreisflächen. Die Gesamtfläche auf dem linken Bild beschränkt sich auf die Mitte des Schädels und reicht quasi von Ohr zu Ohr, auf dem rechten Bild wird die gesamte Schädelfläche bedeckt."/>
          <p:cNvPicPr>
            <a:picLocks noChangeAspect="1" noChangeArrowheads="1"/>
          </p:cNvPicPr>
          <p:nvPr/>
        </p:nvPicPr>
        <p:blipFill>
          <a:blip r:embed="rId4" cstate="print"/>
          <a:srcRect l="53616" r="-172"/>
          <a:stretch>
            <a:fillRect/>
          </a:stretch>
        </p:blipFill>
        <p:spPr bwMode="auto">
          <a:xfrm>
            <a:off x="5003800" y="4554538"/>
            <a:ext cx="1743075" cy="1790700"/>
          </a:xfrm>
          <a:prstGeom prst="rect">
            <a:avLst/>
          </a:prstGeom>
          <a:noFill/>
          <a:ln w="9525">
            <a:noFill/>
            <a:miter lim="800000"/>
            <a:headEnd/>
            <a:tailEnd/>
          </a:ln>
        </p:spPr>
      </p:pic>
      <p:sp>
        <p:nvSpPr>
          <p:cNvPr id="24583" name="Textfeld 11"/>
          <p:cNvSpPr txBox="1">
            <a:spLocks noChangeArrowheads="1"/>
          </p:cNvSpPr>
          <p:nvPr/>
        </p:nvSpPr>
        <p:spPr bwMode="auto">
          <a:xfrm>
            <a:off x="4950331" y="6068110"/>
            <a:ext cx="3480376" cy="307777"/>
          </a:xfrm>
          <a:prstGeom prst="rect">
            <a:avLst/>
          </a:prstGeom>
          <a:noFill/>
          <a:ln w="9525">
            <a:noFill/>
            <a:miter lim="800000"/>
            <a:headEnd/>
            <a:tailEnd/>
          </a:ln>
        </p:spPr>
        <p:txBody>
          <a:bodyPr wrap="none">
            <a:spAutoFit/>
          </a:bodyPr>
          <a:lstStyle/>
          <a:p>
            <a:r>
              <a:rPr lang="de-DE" sz="1400" dirty="0">
                <a:solidFill>
                  <a:srgbClr val="CCCC00"/>
                </a:solidFill>
                <a:latin typeface="Arial" panose="020B0604020202020204" pitchFamily="34" charset="0"/>
                <a:cs typeface="Arial" panose="020B0604020202020204" pitchFamily="34" charset="0"/>
              </a:rPr>
              <a:t>Photonen    	 Kohlenstoff-Ionen</a:t>
            </a:r>
          </a:p>
        </p:txBody>
      </p:sp>
      <p:sp>
        <p:nvSpPr>
          <p:cNvPr id="4" name="Titel 3"/>
          <p:cNvSpPr>
            <a:spLocks noGrp="1"/>
          </p:cNvSpPr>
          <p:nvPr>
            <p:ph type="title"/>
          </p:nvPr>
        </p:nvSpPr>
        <p:spPr/>
        <p:txBody>
          <a:bodyPr/>
          <a:lstStyle/>
          <a:p>
            <a:r>
              <a:rPr lang="de-DE" dirty="0"/>
              <a:t>Tumortherapie mit </a:t>
            </a:r>
            <a:r>
              <a:rPr lang="de-DE" dirty="0" err="1"/>
              <a:t>Hadronen</a:t>
            </a:r>
            <a:r>
              <a:rPr lang="de-DE" dirty="0"/>
              <a:t> (meist C)</a:t>
            </a:r>
          </a:p>
        </p:txBody>
      </p:sp>
      <p:sp>
        <p:nvSpPr>
          <p:cNvPr id="2" name="Foliennummernplatzhalter 1"/>
          <p:cNvSpPr>
            <a:spLocks noGrp="1"/>
          </p:cNvSpPr>
          <p:nvPr>
            <p:ph type="sldNum" sz="quarter" idx="12"/>
          </p:nvPr>
        </p:nvSpPr>
        <p:spPr/>
        <p:txBody>
          <a:bodyPr/>
          <a:lstStyle/>
          <a:p>
            <a:fld id="{13EBA283-81CD-428D-9703-4AE41BDC50AA}" type="slidenum">
              <a:rPr lang="de-DE" smtClean="0"/>
              <a:pPr/>
              <a:t>33</a:t>
            </a:fld>
            <a:endParaRPr lang="de-DE" dirty="0"/>
          </a:p>
        </p:txBody>
      </p:sp>
      <p:sp>
        <p:nvSpPr>
          <p:cNvPr id="5" name="Textplatzhalter 4"/>
          <p:cNvSpPr>
            <a:spLocks noGrp="1"/>
          </p:cNvSpPr>
          <p:nvPr>
            <p:ph type="body" idx="1"/>
          </p:nvPr>
        </p:nvSpPr>
        <p:spPr/>
        <p:txBody>
          <a:bodyPr/>
          <a:lstStyle/>
          <a:p>
            <a:r>
              <a:rPr lang="de-DE" sz="2000" dirty="0"/>
              <a:t>Vorteil gegenüber Bestrahlung </a:t>
            </a:r>
            <a:br>
              <a:rPr lang="de-DE" sz="2000" dirty="0"/>
            </a:br>
            <a:r>
              <a:rPr lang="de-DE" sz="2000" dirty="0"/>
              <a:t>mit Elektronen oder Photonen: </a:t>
            </a:r>
          </a:p>
          <a:p>
            <a:pPr lvl="1"/>
            <a:r>
              <a:rPr lang="de-DE" sz="1800" dirty="0"/>
              <a:t>Eindringtiefe einstellbar,</a:t>
            </a:r>
            <a:br>
              <a:rPr lang="de-DE" sz="1800" dirty="0"/>
            </a:br>
            <a:r>
              <a:rPr lang="de-DE" sz="1800" dirty="0"/>
              <a:t>genaue Fokussierung </a:t>
            </a:r>
            <a:br>
              <a:rPr lang="de-DE" sz="1800" dirty="0"/>
            </a:br>
            <a:r>
              <a:rPr lang="de-DE" sz="1800" dirty="0"/>
              <a:t>auf den Tumor möglich	</a:t>
            </a:r>
          </a:p>
          <a:p>
            <a:pPr lvl="1"/>
            <a:r>
              <a:rPr lang="de-DE" sz="1800" dirty="0"/>
              <a:t>es werden mehr Tumorzellen </a:t>
            </a:r>
            <a:br>
              <a:rPr lang="de-DE" sz="1800" dirty="0"/>
            </a:br>
            <a:r>
              <a:rPr lang="de-DE" sz="1800" dirty="0"/>
              <a:t>als gesunde Zellen zerstört</a:t>
            </a:r>
          </a:p>
          <a:p>
            <a:pPr lvl="1"/>
            <a:r>
              <a:rPr lang="de-DE" sz="1800" dirty="0"/>
              <a:t>gut für tiefliegende Tumore </a:t>
            </a:r>
            <a:br>
              <a:rPr lang="de-DE" sz="1800" dirty="0"/>
            </a:br>
            <a:r>
              <a:rPr lang="de-DE" sz="1800" dirty="0"/>
              <a:t>geeignet</a:t>
            </a:r>
          </a:p>
          <a:p>
            <a:pPr lvl="1"/>
            <a:r>
              <a:rPr lang="de-DE" sz="1800" dirty="0"/>
              <a:t>geringere Dosis nötig</a:t>
            </a:r>
            <a:endParaRPr lang="de-DE" sz="2000" dirty="0"/>
          </a:p>
          <a:p>
            <a:r>
              <a:rPr lang="de-DE" sz="2000" dirty="0"/>
              <a:t>Nachteile: 	</a:t>
            </a:r>
          </a:p>
          <a:p>
            <a:pPr lvl="1"/>
            <a:r>
              <a:rPr lang="de-DE" sz="1800" dirty="0"/>
              <a:t>hohe Kosten</a:t>
            </a:r>
          </a:p>
          <a:p>
            <a:pPr lvl="1"/>
            <a:r>
              <a:rPr lang="de-DE" sz="1800" dirty="0"/>
              <a:t>großer Beschleuniger nötig</a:t>
            </a:r>
          </a:p>
          <a:p>
            <a:endParaRPr lang="de-DE" dirty="0"/>
          </a:p>
        </p:txBody>
      </p:sp>
      <p:sp>
        <p:nvSpPr>
          <p:cNvPr id="9" name="Datumsplatzhalter 4"/>
          <p:cNvSpPr>
            <a:spLocks noGrp="1"/>
          </p:cNvSpPr>
          <p:nvPr>
            <p:ph type="dt" sz="half" idx="2"/>
          </p:nvPr>
        </p:nvSpPr>
        <p:spPr/>
        <p:txBody>
          <a:bodyPr/>
          <a:lstStyle/>
          <a:p>
            <a:r>
              <a:rPr lang="de-DE"/>
              <a:t>30.11.2017</a:t>
            </a:r>
            <a:endParaRPr lang="de-DE" dirty="0"/>
          </a:p>
        </p:txBody>
      </p:sp>
      <p:sp>
        <p:nvSpPr>
          <p:cNvPr id="3" name="Fußzeilenplatzhalter 2"/>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271522902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2"/>
          <p:cNvGrpSpPr>
            <a:grpSpLocks/>
          </p:cNvGrpSpPr>
          <p:nvPr/>
        </p:nvGrpSpPr>
        <p:grpSpPr bwMode="auto">
          <a:xfrm>
            <a:off x="5434013" y="3860800"/>
            <a:ext cx="3602037" cy="2952750"/>
            <a:chOff x="5324474" y="3789040"/>
            <a:chExt cx="3602788" cy="2953073"/>
          </a:xfrm>
        </p:grpSpPr>
        <p:pic>
          <p:nvPicPr>
            <p:cNvPr id="21511" name="Grafik 11" descr="dunklematerie.png"/>
            <p:cNvPicPr>
              <a:picLocks noChangeAspect="1"/>
            </p:cNvPicPr>
            <p:nvPr/>
          </p:nvPicPr>
          <p:blipFill>
            <a:blip r:embed="rId3" cstate="print"/>
            <a:srcRect l="12299" r="17010"/>
            <a:stretch>
              <a:fillRect/>
            </a:stretch>
          </p:blipFill>
          <p:spPr bwMode="auto">
            <a:xfrm>
              <a:off x="5446440" y="3789040"/>
              <a:ext cx="3480822" cy="2953073"/>
            </a:xfrm>
            <a:prstGeom prst="rect">
              <a:avLst/>
            </a:prstGeom>
            <a:noFill/>
            <a:ln w="9525">
              <a:noFill/>
              <a:miter lim="800000"/>
              <a:headEnd/>
              <a:tailEnd/>
            </a:ln>
          </p:spPr>
        </p:pic>
        <p:grpSp>
          <p:nvGrpSpPr>
            <p:cNvPr id="3" name="Gruppieren 15"/>
            <p:cNvGrpSpPr>
              <a:grpSpLocks/>
            </p:cNvGrpSpPr>
            <p:nvPr/>
          </p:nvGrpSpPr>
          <p:grpSpPr bwMode="auto">
            <a:xfrm>
              <a:off x="5324474" y="4365105"/>
              <a:ext cx="2860257" cy="2313588"/>
              <a:chOff x="5486637" y="3152615"/>
              <a:chExt cx="2606438" cy="2108763"/>
            </a:xfrm>
          </p:grpSpPr>
          <p:sp>
            <p:nvSpPr>
              <p:cNvPr id="21513" name="Textfeld 10"/>
              <p:cNvSpPr txBox="1">
                <a:spLocks noChangeArrowheads="1"/>
              </p:cNvSpPr>
              <p:nvPr/>
            </p:nvSpPr>
            <p:spPr bwMode="auto">
              <a:xfrm>
                <a:off x="5486637" y="4924707"/>
                <a:ext cx="1791549" cy="336671"/>
              </a:xfrm>
              <a:prstGeom prst="rect">
                <a:avLst/>
              </a:prstGeom>
              <a:noFill/>
              <a:ln w="9525">
                <a:noFill/>
                <a:miter lim="800000"/>
                <a:headEnd/>
                <a:tailEnd/>
              </a:ln>
            </p:spPr>
            <p:txBody>
              <a:bodyPr wrap="none">
                <a:spAutoFit/>
              </a:bodyPr>
              <a:lstStyle/>
              <a:p>
                <a:r>
                  <a:rPr lang="de-DE" dirty="0">
                    <a:solidFill>
                      <a:schemeClr val="tx2"/>
                    </a:solidFill>
                    <a:latin typeface="Arial Narrow" pitchFamily="34" charset="0"/>
                  </a:rPr>
                  <a:t>Atomare Materie: 5%</a:t>
                </a:r>
              </a:p>
            </p:txBody>
          </p:sp>
          <p:sp>
            <p:nvSpPr>
              <p:cNvPr id="21514" name="Textfeld 11"/>
              <p:cNvSpPr txBox="1">
                <a:spLocks noChangeArrowheads="1"/>
              </p:cNvSpPr>
              <p:nvPr/>
            </p:nvSpPr>
            <p:spPr bwMode="auto">
              <a:xfrm>
                <a:off x="5719590" y="3677678"/>
                <a:ext cx="1430368" cy="589111"/>
              </a:xfrm>
              <a:prstGeom prst="rect">
                <a:avLst/>
              </a:prstGeom>
              <a:noFill/>
              <a:ln w="9525">
                <a:noFill/>
                <a:miter lim="800000"/>
                <a:headEnd/>
                <a:tailEnd/>
              </a:ln>
            </p:spPr>
            <p:txBody>
              <a:bodyPr wrap="none">
                <a:spAutoFit/>
              </a:bodyPr>
              <a:lstStyle/>
              <a:p>
                <a:r>
                  <a:rPr lang="de-DE">
                    <a:solidFill>
                      <a:schemeClr val="bg1"/>
                    </a:solidFill>
                    <a:latin typeface="Arial Narrow" pitchFamily="34" charset="0"/>
                  </a:rPr>
                  <a:t>Dunkle Materie: </a:t>
                </a:r>
              </a:p>
              <a:p>
                <a:r>
                  <a:rPr lang="de-DE">
                    <a:solidFill>
                      <a:schemeClr val="bg1"/>
                    </a:solidFill>
                    <a:latin typeface="Arial Narrow" pitchFamily="34" charset="0"/>
                  </a:rPr>
                  <a:t>23%</a:t>
                </a:r>
              </a:p>
            </p:txBody>
          </p:sp>
          <p:sp>
            <p:nvSpPr>
              <p:cNvPr id="21515" name="Textfeld 13"/>
              <p:cNvSpPr txBox="1">
                <a:spLocks noChangeArrowheads="1"/>
              </p:cNvSpPr>
              <p:nvPr/>
            </p:nvSpPr>
            <p:spPr bwMode="auto">
              <a:xfrm>
                <a:off x="6300440" y="3152615"/>
                <a:ext cx="1792635" cy="336635"/>
              </a:xfrm>
              <a:prstGeom prst="rect">
                <a:avLst/>
              </a:prstGeom>
              <a:noFill/>
              <a:ln w="9525">
                <a:noFill/>
                <a:miter lim="800000"/>
                <a:headEnd/>
                <a:tailEnd/>
              </a:ln>
            </p:spPr>
            <p:txBody>
              <a:bodyPr wrap="none">
                <a:spAutoFit/>
              </a:bodyPr>
              <a:lstStyle/>
              <a:p>
                <a:r>
                  <a:rPr lang="de-DE">
                    <a:solidFill>
                      <a:schemeClr val="bg1"/>
                    </a:solidFill>
                    <a:latin typeface="Arial Narrow" pitchFamily="34" charset="0"/>
                  </a:rPr>
                  <a:t>Dunkle Energie: 72%</a:t>
                </a:r>
              </a:p>
            </p:txBody>
          </p:sp>
        </p:grpSp>
      </p:grpSp>
      <p:sp>
        <p:nvSpPr>
          <p:cNvPr id="21507" name="Text Box 2"/>
          <p:cNvSpPr txBox="1">
            <a:spLocks noChangeArrowheads="1"/>
          </p:cNvSpPr>
          <p:nvPr/>
        </p:nvSpPr>
        <p:spPr bwMode="auto">
          <a:xfrm>
            <a:off x="1895045" y="85576"/>
            <a:ext cx="6781800" cy="658813"/>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21509" name="Picture 5"/>
          <p:cNvPicPr>
            <a:picLocks noChangeAspect="1" noChangeArrowheads="1"/>
          </p:cNvPicPr>
          <p:nvPr/>
        </p:nvPicPr>
        <p:blipFill>
          <a:blip r:embed="rId4" cstate="print"/>
          <a:srcRect/>
          <a:stretch>
            <a:fillRect/>
          </a:stretch>
        </p:blipFill>
        <p:spPr bwMode="auto">
          <a:xfrm>
            <a:off x="8326438" y="120650"/>
            <a:ext cx="720725" cy="715963"/>
          </a:xfrm>
          <a:prstGeom prst="rect">
            <a:avLst/>
          </a:prstGeom>
          <a:noFill/>
          <a:ln w="9525">
            <a:noFill/>
            <a:miter lim="800000"/>
            <a:headEnd/>
            <a:tailEnd/>
          </a:ln>
        </p:spPr>
      </p:pic>
      <p:sp>
        <p:nvSpPr>
          <p:cNvPr id="5" name="Titel 4"/>
          <p:cNvSpPr>
            <a:spLocks noGrp="1"/>
          </p:cNvSpPr>
          <p:nvPr>
            <p:ph type="title"/>
          </p:nvPr>
        </p:nvSpPr>
        <p:spPr/>
        <p:txBody>
          <a:bodyPr/>
          <a:lstStyle/>
          <a:p>
            <a:r>
              <a:rPr lang="de-DE" dirty="0"/>
              <a:t>Was ist Dunkle Materie?</a:t>
            </a:r>
          </a:p>
        </p:txBody>
      </p:sp>
      <p:sp>
        <p:nvSpPr>
          <p:cNvPr id="4" name="Foliennummernplatzhalter 3"/>
          <p:cNvSpPr>
            <a:spLocks noGrp="1"/>
          </p:cNvSpPr>
          <p:nvPr>
            <p:ph type="sldNum" sz="quarter" idx="12"/>
          </p:nvPr>
        </p:nvSpPr>
        <p:spPr/>
        <p:txBody>
          <a:bodyPr/>
          <a:lstStyle/>
          <a:p>
            <a:fld id="{13EBA283-81CD-428D-9703-4AE41BDC50AA}" type="slidenum">
              <a:rPr lang="de-DE" smtClean="0"/>
              <a:pPr/>
              <a:t>34</a:t>
            </a:fld>
            <a:endParaRPr lang="de-DE" dirty="0"/>
          </a:p>
        </p:txBody>
      </p:sp>
      <p:sp>
        <p:nvSpPr>
          <p:cNvPr id="6" name="Textplatzhalter 5"/>
          <p:cNvSpPr>
            <a:spLocks noGrp="1"/>
          </p:cNvSpPr>
          <p:nvPr>
            <p:ph type="body" idx="1"/>
          </p:nvPr>
        </p:nvSpPr>
        <p:spPr>
          <a:xfrm>
            <a:off x="971600" y="2060848"/>
            <a:ext cx="7920880" cy="3956805"/>
          </a:xfrm>
        </p:spPr>
        <p:txBody>
          <a:bodyPr/>
          <a:lstStyle/>
          <a:p>
            <a:r>
              <a:rPr lang="de-DE" sz="1800" dirty="0"/>
              <a:t>Beobachtungen zeigen, dass es nicht nur atomare Materie geben kann: </a:t>
            </a:r>
          </a:p>
          <a:p>
            <a:pPr lvl="1"/>
            <a:r>
              <a:rPr lang="de-DE" sz="1600" dirty="0"/>
              <a:t>Galaxien rotieren zu schnell: Viel mehr Materie wäre nötig!</a:t>
            </a:r>
          </a:p>
          <a:p>
            <a:pPr lvl="1"/>
            <a:r>
              <a:rPr lang="de-DE" sz="1600" dirty="0"/>
              <a:t>Die Strukturen von Galaxienhaufen sind nur mit viel mehr Materie zu erklären.</a:t>
            </a:r>
          </a:p>
          <a:p>
            <a:pPr lvl="1"/>
            <a:r>
              <a:rPr lang="de-DE" sz="1600" dirty="0"/>
              <a:t>Es muss eine bisher unbekannte Materieform geben: </a:t>
            </a:r>
            <a:br>
              <a:rPr lang="de-DE" sz="1600" dirty="0"/>
            </a:br>
            <a:r>
              <a:rPr lang="de-DE" sz="1600" dirty="0"/>
              <a:t>Dunkle Materie.</a:t>
            </a:r>
            <a:r>
              <a:rPr lang="de-DE" sz="1400" dirty="0"/>
              <a:t>	</a:t>
            </a:r>
          </a:p>
          <a:p>
            <a:r>
              <a:rPr lang="de-DE" sz="1800" dirty="0"/>
              <a:t>Das Universum dehnt sich heute schneller aus als früher.</a:t>
            </a:r>
          </a:p>
          <a:p>
            <a:pPr lvl="1"/>
            <a:r>
              <a:rPr lang="de-DE" sz="1600" dirty="0"/>
              <a:t>Etwas beschleunigt die Ausdehnung des </a:t>
            </a:r>
            <a:br>
              <a:rPr lang="de-DE" sz="1600" dirty="0"/>
            </a:br>
            <a:r>
              <a:rPr lang="de-DE" sz="1600" dirty="0"/>
              <a:t>Universums: Dunkle Energie.</a:t>
            </a:r>
          </a:p>
          <a:p>
            <a:r>
              <a:rPr lang="de-DE" sz="1800" dirty="0"/>
              <a:t>Der größte Teil des Universums besteht</a:t>
            </a:r>
            <a:br>
              <a:rPr lang="de-DE" sz="1800" dirty="0"/>
            </a:br>
            <a:r>
              <a:rPr lang="de-DE" sz="1800" dirty="0"/>
              <a:t>aus Dunkler Materie und Dunkler Energie!</a:t>
            </a:r>
            <a:r>
              <a:rPr lang="de-DE" sz="2000" dirty="0"/>
              <a:t>                                   </a:t>
            </a:r>
          </a:p>
          <a:p>
            <a:pPr lvl="1"/>
            <a:r>
              <a:rPr lang="de-DE" sz="1600" dirty="0"/>
              <a:t>Am CERN sucht man nach Teilchen,                                                                                aus denen Dunkle Materie 	                   	                                                  bestehen könnte. </a:t>
            </a:r>
          </a:p>
        </p:txBody>
      </p:sp>
      <p:sp>
        <p:nvSpPr>
          <p:cNvPr id="12" name="Datumsplatzhalter 4"/>
          <p:cNvSpPr>
            <a:spLocks noGrp="1"/>
          </p:cNvSpPr>
          <p:nvPr>
            <p:ph type="dt" sz="half" idx="2"/>
          </p:nvPr>
        </p:nvSpPr>
        <p:spPr/>
        <p:txBody>
          <a:bodyPr/>
          <a:lstStyle/>
          <a:p>
            <a:r>
              <a:rPr lang="de-DE"/>
              <a:t>30.11.2017</a:t>
            </a:r>
            <a:endParaRPr lang="de-DE" dirty="0"/>
          </a:p>
        </p:txBody>
      </p:sp>
      <p:sp>
        <p:nvSpPr>
          <p:cNvPr id="13"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230098422"/>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Besuche am CERN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35</a:t>
            </a:fld>
            <a:endParaRPr lang="de-DE" dirty="0"/>
          </a:p>
        </p:txBody>
      </p:sp>
      <p:sp>
        <p:nvSpPr>
          <p:cNvPr id="6" name="Textplatzhalter 5"/>
          <p:cNvSpPr>
            <a:spLocks noGrp="1"/>
          </p:cNvSpPr>
          <p:nvPr>
            <p:ph type="body" idx="1"/>
          </p:nvPr>
        </p:nvSpPr>
        <p:spPr/>
        <p:txBody>
          <a:bodyPr/>
          <a:lstStyle/>
          <a:p>
            <a:r>
              <a:rPr lang="de-DE" dirty="0"/>
              <a:t>Was ist besuchbar</a:t>
            </a:r>
          </a:p>
          <a:p>
            <a:pPr lvl="1"/>
            <a:r>
              <a:rPr lang="de-DE" dirty="0"/>
              <a:t>Globe Ausstellung (ohne Anmeldung)</a:t>
            </a:r>
          </a:p>
          <a:p>
            <a:pPr lvl="1"/>
            <a:r>
              <a:rPr lang="de-DE" dirty="0" err="1"/>
              <a:t>Microcosm</a:t>
            </a:r>
            <a:r>
              <a:rPr lang="de-DE" dirty="0"/>
              <a:t> Ausstellung (ohne Anmeldung)</a:t>
            </a:r>
          </a:p>
          <a:p>
            <a:pPr lvl="1"/>
            <a:r>
              <a:rPr lang="de-DE" dirty="0" err="1"/>
              <a:t>Visiting</a:t>
            </a:r>
            <a:r>
              <a:rPr lang="de-DE" dirty="0"/>
              <a:t> </a:t>
            </a:r>
            <a:r>
              <a:rPr lang="de-DE" dirty="0" err="1"/>
              <a:t>points</a:t>
            </a:r>
            <a:r>
              <a:rPr lang="de-DE" dirty="0"/>
              <a:t> auf dem CERN Gelände </a:t>
            </a:r>
            <a:br>
              <a:rPr lang="de-DE" dirty="0"/>
            </a:br>
            <a:r>
              <a:rPr lang="de-DE" dirty="0"/>
              <a:t>(Buchbar vorab)</a:t>
            </a:r>
          </a:p>
          <a:p>
            <a:pPr lvl="1"/>
            <a:r>
              <a:rPr lang="de-DE" dirty="0"/>
              <a:t>Kostenfrei</a:t>
            </a:r>
          </a:p>
          <a:p>
            <a:pPr lvl="1"/>
            <a:r>
              <a:rPr lang="de-DE" dirty="0"/>
              <a:t>Deutschsprachige Guides</a:t>
            </a:r>
          </a:p>
          <a:p>
            <a:pPr lvl="1"/>
            <a:r>
              <a:rPr lang="de-DE" dirty="0"/>
              <a:t>Kombinierbar mit Besuch beim </a:t>
            </a:r>
            <a:r>
              <a:rPr lang="de-DE" dirty="0" err="1"/>
              <a:t>S‘Cool</a:t>
            </a:r>
            <a:r>
              <a:rPr lang="de-DE" dirty="0"/>
              <a:t> Lab:</a:t>
            </a:r>
          </a:p>
          <a:p>
            <a:pPr lvl="2"/>
            <a:r>
              <a:rPr lang="de-DE" dirty="0"/>
              <a:t>Nebelkammer Workshops</a:t>
            </a:r>
          </a:p>
          <a:p>
            <a:pPr lvl="2"/>
            <a:r>
              <a:rPr lang="de-DE" dirty="0" err="1"/>
              <a:t>S‘Cool</a:t>
            </a:r>
            <a:r>
              <a:rPr lang="de-DE" dirty="0"/>
              <a:t> Lab Day</a:t>
            </a:r>
          </a:p>
        </p:txBody>
      </p:sp>
      <p:sp>
        <p:nvSpPr>
          <p:cNvPr id="4" name="Datumsplatzhalter 3"/>
          <p:cNvSpPr>
            <a:spLocks noGrp="1"/>
          </p:cNvSpPr>
          <p:nvPr>
            <p:ph type="dt" sz="half" idx="2"/>
          </p:nvPr>
        </p:nvSpPr>
        <p:spPr/>
        <p:txBody>
          <a:bodyPr/>
          <a:lstStyle/>
          <a:p>
            <a:r>
              <a:rPr lang="de-DE"/>
              <a:t>30.11.2017</a:t>
            </a:r>
            <a:endParaRPr lang="de-DE" dirty="0"/>
          </a:p>
        </p:txBody>
      </p:sp>
      <p:sp>
        <p:nvSpPr>
          <p:cNvPr id="5" name="Fußzeilenplatzhalter 4"/>
          <p:cNvSpPr>
            <a:spLocks noGrp="1"/>
          </p:cNvSpPr>
          <p:nvPr>
            <p:ph type="ftr" sz="quarter" idx="3"/>
          </p:nvPr>
        </p:nvSpPr>
        <p:spPr/>
        <p:txBody>
          <a:bodyPr/>
          <a:lstStyle/>
          <a:p>
            <a:pPr algn="ctr"/>
            <a:r>
              <a:rPr lang="de-DE"/>
              <a:t>Forschung trifft Schule - Lehrerfortbildung Teilchenphysik -  Meißen</a:t>
            </a:r>
            <a:endParaRPr lang="de-DE" dirty="0"/>
          </a:p>
        </p:txBody>
      </p:sp>
      <p:sp>
        <p:nvSpPr>
          <p:cNvPr id="7" name="Rechteck 6"/>
          <p:cNvSpPr/>
          <p:nvPr/>
        </p:nvSpPr>
        <p:spPr>
          <a:xfrm>
            <a:off x="6948264" y="114934"/>
            <a:ext cx="1846852" cy="369332"/>
          </a:xfrm>
          <a:prstGeom prst="rect">
            <a:avLst/>
          </a:prstGeom>
        </p:spPr>
        <p:txBody>
          <a:bodyPr wrap="none">
            <a:spAutoFit/>
          </a:bodyPr>
          <a:lstStyle/>
          <a:p>
            <a:r>
              <a:rPr lang="de-DE" dirty="0">
                <a:latin typeface="Arial" panose="020B0604020202020204" pitchFamily="34" charset="0"/>
                <a:cs typeface="Arial" panose="020B0604020202020204" pitchFamily="34" charset="0"/>
              </a:rPr>
              <a:t>https://visit.cern/</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91678" y="991555"/>
            <a:ext cx="2360023" cy="1573349"/>
          </a:xfrm>
          <a:prstGeom prst="rect">
            <a:avLst/>
          </a:prstGeom>
        </p:spPr>
      </p:pic>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7941" y="2718624"/>
            <a:ext cx="2360023" cy="1574472"/>
          </a:xfrm>
          <a:prstGeom prst="rect">
            <a:avLst/>
          </a:prstGeom>
        </p:spPr>
      </p:pic>
      <p:sp>
        <p:nvSpPr>
          <p:cNvPr id="11" name="Rechteck 10"/>
          <p:cNvSpPr/>
          <p:nvPr/>
        </p:nvSpPr>
        <p:spPr>
          <a:xfrm>
            <a:off x="6578225" y="527090"/>
            <a:ext cx="2672526" cy="369332"/>
          </a:xfrm>
          <a:prstGeom prst="rect">
            <a:avLst/>
          </a:prstGeom>
        </p:spPr>
        <p:txBody>
          <a:bodyPr wrap="none">
            <a:spAutoFit/>
          </a:bodyPr>
          <a:lstStyle/>
          <a:p>
            <a:r>
              <a:rPr lang="de-DE" dirty="0">
                <a:latin typeface="Arial" panose="020B0604020202020204" pitchFamily="34" charset="0"/>
                <a:cs typeface="Arial" panose="020B0604020202020204" pitchFamily="34" charset="0"/>
              </a:rPr>
              <a:t>http://scool.web.cern.ch/</a:t>
            </a:r>
          </a:p>
        </p:txBody>
      </p:sp>
      <p:pic>
        <p:nvPicPr>
          <p:cNvPr id="4098" name="Picture 2" descr="http://scool.web.cern.ch/sites/scool.web.cern.ch/files/slday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91678" y="4483362"/>
            <a:ext cx="2407426" cy="1606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6994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a:xfrm>
            <a:off x="2339752" y="836712"/>
            <a:ext cx="4824536" cy="3672407"/>
          </a:xfrm>
        </p:spPr>
        <p:txBody>
          <a:bodyPr/>
          <a:lstStyle/>
          <a:p>
            <a:r>
              <a:rPr lang="de-DE" dirty="0">
                <a:latin typeface="Arial" panose="020B0604020202020204" pitchFamily="34" charset="0"/>
                <a:cs typeface="Arial" panose="020B0604020202020204" pitchFamily="34" charset="0"/>
              </a:rPr>
              <a:t>Vielen Dank für Ihre Aufmerksamkeit!</a:t>
            </a:r>
          </a:p>
          <a:p>
            <a:r>
              <a:rPr lang="de-DE" dirty="0">
                <a:hlinkClick r:id="rId3"/>
              </a:rPr>
              <a:t/>
            </a:r>
            <a:br>
              <a:rPr lang="de-DE" dirty="0">
                <a:hlinkClick r:id="rId3"/>
              </a:rPr>
            </a:br>
            <a:r>
              <a:rPr lang="de-DE" dirty="0">
                <a:hlinkClick r:id="rId3"/>
              </a:rPr>
              <a:t/>
            </a:r>
            <a:br>
              <a:rPr lang="de-DE" dirty="0">
                <a:hlinkClick r:id="rId3"/>
              </a:rPr>
            </a:br>
            <a:r>
              <a:rPr lang="de-DE" dirty="0">
                <a:hlinkClick r:id="rId3"/>
              </a:rPr>
              <a:t>www.teilchenwelt.de</a:t>
            </a:r>
            <a:endParaRPr lang="de-DE" dirty="0"/>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39061818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Diskussion / Fragen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37</a:t>
            </a:fld>
            <a:endParaRPr lang="de-DE" dirty="0"/>
          </a:p>
        </p:txBody>
      </p:sp>
      <p:sp>
        <p:nvSpPr>
          <p:cNvPr id="5" name="Datumsplatzhalter 4"/>
          <p:cNvSpPr>
            <a:spLocks noGrp="1"/>
          </p:cNvSpPr>
          <p:nvPr>
            <p:ph type="dt" sz="half" idx="2"/>
          </p:nvPr>
        </p:nvSpPr>
        <p:spPr/>
        <p:txBody>
          <a:bodyPr/>
          <a:lstStyle/>
          <a:p>
            <a:r>
              <a:rPr lang="de-DE"/>
              <a:t>30.11.2017</a:t>
            </a:r>
            <a:endParaRPr lang="de-DE" dirty="0"/>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5" y="2568090"/>
            <a:ext cx="6781047" cy="2838726"/>
          </a:xfrm>
          <a:prstGeom prst="rect">
            <a:avLst/>
          </a:prstGeom>
        </p:spPr>
      </p:pic>
    </p:spTree>
    <p:extLst>
      <p:ext uri="{BB962C8B-B14F-4D97-AF65-F5344CB8AC3E}">
        <p14:creationId xmlns:p14="http://schemas.microsoft.com/office/powerpoint/2010/main" val="26310187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34446674-2553-4B5A-BBA5-CB09FF05D09E}"/>
              </a:ext>
            </a:extLst>
          </p:cNvPr>
          <p:cNvSpPr>
            <a:spLocks noGrp="1"/>
          </p:cNvSpPr>
          <p:nvPr>
            <p:ph type="title"/>
          </p:nvPr>
        </p:nvSpPr>
        <p:spPr/>
        <p:txBody>
          <a:bodyPr/>
          <a:lstStyle/>
          <a:p>
            <a:r>
              <a:rPr lang="en-US" dirty="0"/>
              <a:t>The </a:t>
            </a:r>
            <a:r>
              <a:rPr lang="en-US" dirty="0" err="1"/>
              <a:t>SppS</a:t>
            </a:r>
            <a:endParaRPr lang="de-DE" dirty="0"/>
          </a:p>
        </p:txBody>
      </p:sp>
      <p:sp>
        <p:nvSpPr>
          <p:cNvPr id="8" name="Textplatzhalter 7">
            <a:extLst>
              <a:ext uri="{FF2B5EF4-FFF2-40B4-BE49-F238E27FC236}">
                <a16:creationId xmlns:a16="http://schemas.microsoft.com/office/drawing/2014/main" id="{8597967A-0E6E-47EE-B00C-7CF26016BCF8}"/>
              </a:ext>
            </a:extLst>
          </p:cNvPr>
          <p:cNvSpPr>
            <a:spLocks noGrp="1"/>
          </p:cNvSpPr>
          <p:nvPr>
            <p:ph type="body" idx="1"/>
          </p:nvPr>
        </p:nvSpPr>
        <p:spPr/>
        <p:txBody>
          <a:bodyPr/>
          <a:lstStyle/>
          <a:p>
            <a:r>
              <a:rPr lang="en-US" dirty="0"/>
              <a:t>√s = 540 GeV</a:t>
            </a:r>
          </a:p>
          <a:p>
            <a:r>
              <a:rPr lang="en-US" dirty="0"/>
              <a:t>3 bunches protons, 3 bunches antiprotons,</a:t>
            </a:r>
          </a:p>
          <a:p>
            <a:r>
              <a:rPr lang="en-US" dirty="0"/>
              <a:t>10</a:t>
            </a:r>
            <a:r>
              <a:rPr lang="en-US" baseline="30000" dirty="0"/>
              <a:t>11</a:t>
            </a:r>
            <a:r>
              <a:rPr lang="en-US" dirty="0"/>
              <a:t>particles per bunch</a:t>
            </a:r>
          </a:p>
          <a:p>
            <a:r>
              <a:rPr lang="en-US" dirty="0"/>
              <a:t>Luminosity = 5 x 10 27cm</a:t>
            </a:r>
            <a:r>
              <a:rPr lang="en-US" baseline="30000" dirty="0"/>
              <a:t>-2</a:t>
            </a:r>
            <a:r>
              <a:rPr lang="en-US" dirty="0"/>
              <a:t> sec</a:t>
            </a:r>
            <a:r>
              <a:rPr lang="en-US" baseline="30000" dirty="0"/>
              <a:t>-1</a:t>
            </a:r>
            <a:endParaRPr lang="en-US" dirty="0"/>
          </a:p>
          <a:p>
            <a:r>
              <a:rPr lang="en-US" dirty="0"/>
              <a:t>first collisions in December 1981</a:t>
            </a:r>
          </a:p>
          <a:p>
            <a:pPr marL="0" indent="0">
              <a:buNone/>
            </a:pPr>
            <a:endParaRPr lang="de-DE" dirty="0"/>
          </a:p>
        </p:txBody>
      </p:sp>
      <p:sp>
        <p:nvSpPr>
          <p:cNvPr id="2" name="Datumsplatzhalter 1">
            <a:extLst>
              <a:ext uri="{FF2B5EF4-FFF2-40B4-BE49-F238E27FC236}">
                <a16:creationId xmlns:a16="http://schemas.microsoft.com/office/drawing/2014/main" id="{9E760D58-D6EF-4D97-9487-00667A8673E0}"/>
              </a:ext>
            </a:extLst>
          </p:cNvPr>
          <p:cNvSpPr>
            <a:spLocks noGrp="1"/>
          </p:cNvSpPr>
          <p:nvPr>
            <p:ph type="dt" sz="half" idx="2"/>
          </p:nvPr>
        </p:nvSpPr>
        <p:spPr/>
        <p:txBody>
          <a:bodyPr/>
          <a:lstStyle/>
          <a:p>
            <a:r>
              <a:rPr lang="de-DE"/>
              <a:t>30.11.2017</a:t>
            </a:r>
            <a:endParaRPr lang="de-DE" dirty="0"/>
          </a:p>
        </p:txBody>
      </p:sp>
      <p:sp>
        <p:nvSpPr>
          <p:cNvPr id="3" name="Fußzeilenplatzhalter 2">
            <a:extLst>
              <a:ext uri="{FF2B5EF4-FFF2-40B4-BE49-F238E27FC236}">
                <a16:creationId xmlns:a16="http://schemas.microsoft.com/office/drawing/2014/main" id="{B5D6FD04-C68B-4162-B666-422B452D822D}"/>
              </a:ext>
            </a:extLst>
          </p:cNvPr>
          <p:cNvSpPr>
            <a:spLocks noGrp="1"/>
          </p:cNvSpPr>
          <p:nvPr>
            <p:ph type="ftr" sz="quarter" idx="3"/>
          </p:nvPr>
        </p:nvSpPr>
        <p:spPr/>
        <p:txBody>
          <a:bodyPr/>
          <a:lstStyle/>
          <a:p>
            <a:r>
              <a:rPr lang="de-DE"/>
              <a:t>Forschung trifft Schule - Lehrerfortbildung Teilchenphysik -  Meißen</a:t>
            </a:r>
            <a:endParaRPr lang="de-DE" dirty="0"/>
          </a:p>
        </p:txBody>
      </p:sp>
      <p:sp>
        <p:nvSpPr>
          <p:cNvPr id="4" name="Foliennummernplatzhalter 3">
            <a:extLst>
              <a:ext uri="{FF2B5EF4-FFF2-40B4-BE49-F238E27FC236}">
                <a16:creationId xmlns:a16="http://schemas.microsoft.com/office/drawing/2014/main" id="{10F25502-CA74-4807-842B-467E50E855BB}"/>
              </a:ext>
            </a:extLst>
          </p:cNvPr>
          <p:cNvSpPr>
            <a:spLocks noGrp="1"/>
          </p:cNvSpPr>
          <p:nvPr>
            <p:ph type="sldNum" sz="quarter" idx="12"/>
          </p:nvPr>
        </p:nvSpPr>
        <p:spPr/>
        <p:txBody>
          <a:bodyPr/>
          <a:lstStyle/>
          <a:p>
            <a:fld id="{13EBA283-81CD-428D-9703-4AE41BDC50AA}" type="slidenum">
              <a:rPr lang="de-DE" smtClean="0"/>
              <a:pPr/>
              <a:t>38</a:t>
            </a:fld>
            <a:endParaRPr lang="de-DE" dirty="0"/>
          </a:p>
        </p:txBody>
      </p:sp>
    </p:spTree>
    <p:extLst>
      <p:ext uri="{BB962C8B-B14F-4D97-AF65-F5344CB8AC3E}">
        <p14:creationId xmlns:p14="http://schemas.microsoft.com/office/powerpoint/2010/main" val="41006783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53"/>
          <p:cNvGrpSpPr>
            <a:grpSpLocks/>
          </p:cNvGrpSpPr>
          <p:nvPr/>
        </p:nvGrpSpPr>
        <p:grpSpPr bwMode="auto">
          <a:xfrm>
            <a:off x="4965700" y="1763713"/>
            <a:ext cx="4286250" cy="1468437"/>
            <a:chOff x="4965005" y="1763266"/>
            <a:chExt cx="4287341" cy="1468294"/>
          </a:xfrm>
        </p:grpSpPr>
        <p:grpSp>
          <p:nvGrpSpPr>
            <p:cNvPr id="3" name="Gruppieren 19"/>
            <p:cNvGrpSpPr>
              <a:grpSpLocks/>
            </p:cNvGrpSpPr>
            <p:nvPr/>
          </p:nvGrpSpPr>
          <p:grpSpPr bwMode="auto">
            <a:xfrm>
              <a:off x="4965005" y="1763266"/>
              <a:ext cx="2775347" cy="647700"/>
              <a:chOff x="5508625" y="2000250"/>
              <a:chExt cx="2613025" cy="647700"/>
            </a:xfrm>
          </p:grpSpPr>
          <p:sp>
            <p:nvSpPr>
              <p:cNvPr id="22" name="Rechteck 21"/>
              <p:cNvSpPr/>
              <p:nvPr/>
            </p:nvSpPr>
            <p:spPr bwMode="auto">
              <a:xfrm>
                <a:off x="5508625" y="2000250"/>
                <a:ext cx="2610326" cy="647637"/>
              </a:xfrm>
              <a:prstGeom prst="rect">
                <a:avLst/>
              </a:prstGeom>
              <a:solidFill>
                <a:srgbClr val="FAFF1A"/>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sz="1100" baseline="-25000">
                  <a:solidFill>
                    <a:srgbClr val="FFFFFF"/>
                  </a:solidFill>
                  <a:cs typeface="Arial" charset="0"/>
                </a:endParaRPr>
              </a:p>
            </p:txBody>
          </p:sp>
          <p:sp>
            <p:nvSpPr>
              <p:cNvPr id="23" name="Rechteck 22"/>
              <p:cNvSpPr/>
              <p:nvPr/>
            </p:nvSpPr>
            <p:spPr bwMode="auto">
              <a:xfrm>
                <a:off x="5511615" y="2176445"/>
                <a:ext cx="2610326" cy="323819"/>
              </a:xfrm>
              <a:prstGeom prst="rect">
                <a:avLst/>
              </a:prstGeom>
              <a:solidFill>
                <a:srgbClr val="23FF1A"/>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sz="1100" baseline="-25000">
                  <a:solidFill>
                    <a:srgbClr val="FFFFFF"/>
                  </a:solidFill>
                  <a:cs typeface="Arial" charset="0"/>
                </a:endParaRPr>
              </a:p>
            </p:txBody>
          </p:sp>
        </p:grpSp>
        <p:grpSp>
          <p:nvGrpSpPr>
            <p:cNvPr id="4" name="Gruppieren 52"/>
            <p:cNvGrpSpPr>
              <a:grpSpLocks/>
            </p:cNvGrpSpPr>
            <p:nvPr/>
          </p:nvGrpSpPr>
          <p:grpSpPr bwMode="auto">
            <a:xfrm>
              <a:off x="8028384" y="2492896"/>
              <a:ext cx="1223962" cy="738664"/>
              <a:chOff x="8604448" y="3842464"/>
              <a:chExt cx="1223962" cy="738664"/>
            </a:xfrm>
          </p:grpSpPr>
          <p:sp>
            <p:nvSpPr>
              <p:cNvPr id="17434" name="Textfeld 11"/>
              <p:cNvSpPr txBox="1">
                <a:spLocks noChangeArrowheads="1"/>
              </p:cNvSpPr>
              <p:nvPr/>
            </p:nvSpPr>
            <p:spPr bwMode="auto">
              <a:xfrm>
                <a:off x="8604926" y="3842464"/>
                <a:ext cx="1223484" cy="738664"/>
              </a:xfrm>
              <a:prstGeom prst="rect">
                <a:avLst/>
              </a:prstGeom>
              <a:noFill/>
              <a:ln w="9525">
                <a:noFill/>
                <a:miter lim="800000"/>
                <a:headEnd/>
                <a:tailEnd/>
              </a:ln>
            </p:spPr>
            <p:txBody>
              <a:bodyPr>
                <a:spAutoFit/>
              </a:bodyPr>
              <a:lstStyle/>
              <a:p>
                <a:r>
                  <a:rPr lang="de-DE" sz="1400"/>
                  <a:t>     ±1</a:t>
                </a:r>
                <a:r>
                  <a:rPr lang="el-GR" sz="1400"/>
                  <a:t>σ</a:t>
                </a:r>
                <a:endParaRPr lang="de-DE" sz="1400"/>
              </a:p>
              <a:p>
                <a:r>
                  <a:rPr lang="de-DE" sz="1400"/>
                  <a:t>     ±2</a:t>
                </a:r>
                <a:r>
                  <a:rPr lang="el-GR" sz="1400"/>
                  <a:t>σ</a:t>
                </a:r>
                <a:endParaRPr lang="de-DE" sz="1400"/>
              </a:p>
              <a:p>
                <a:endParaRPr lang="de-DE" sz="1400">
                  <a:solidFill>
                    <a:srgbClr val="0066FF"/>
                  </a:solidFill>
                </a:endParaRPr>
              </a:p>
            </p:txBody>
          </p:sp>
          <p:sp>
            <p:nvSpPr>
              <p:cNvPr id="49" name="Rechteck 48"/>
              <p:cNvSpPr>
                <a:spLocks noChangeArrowheads="1"/>
              </p:cNvSpPr>
              <p:nvPr/>
            </p:nvSpPr>
            <p:spPr bwMode="auto">
              <a:xfrm>
                <a:off x="8604137" y="3893808"/>
                <a:ext cx="241361" cy="142861"/>
              </a:xfrm>
              <a:prstGeom prst="rect">
                <a:avLst/>
              </a:prstGeom>
              <a:solidFill>
                <a:srgbClr val="23FF1A"/>
              </a:soli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en-US">
                  <a:solidFill>
                    <a:schemeClr val="lt1"/>
                  </a:solidFill>
                  <a:latin typeface="+mn-lt"/>
                  <a:cs typeface="+mn-cs"/>
                </a:endParaRPr>
              </a:p>
            </p:txBody>
          </p:sp>
          <p:sp>
            <p:nvSpPr>
              <p:cNvPr id="50" name="Rechteck 49"/>
              <p:cNvSpPr>
                <a:spLocks noChangeArrowheads="1"/>
              </p:cNvSpPr>
              <p:nvPr/>
            </p:nvSpPr>
            <p:spPr bwMode="auto">
              <a:xfrm>
                <a:off x="8604137" y="4098575"/>
                <a:ext cx="241361" cy="144449"/>
              </a:xfrm>
              <a:prstGeom prst="rect">
                <a:avLst/>
              </a:prstGeom>
              <a:solidFill>
                <a:srgbClr val="FAFF19"/>
              </a:soli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en-US">
                  <a:solidFill>
                    <a:schemeClr val="lt1"/>
                  </a:solidFill>
                  <a:latin typeface="+mn-lt"/>
                  <a:cs typeface="+mn-cs"/>
                </a:endParaRPr>
              </a:p>
            </p:txBody>
          </p:sp>
        </p:grpSp>
      </p:grpSp>
      <p:sp>
        <p:nvSpPr>
          <p:cNvPr id="17411" name="Text Box 1"/>
          <p:cNvSpPr txBox="1">
            <a:spLocks noChangeArrowheads="1"/>
          </p:cNvSpPr>
          <p:nvPr/>
        </p:nvSpPr>
        <p:spPr bwMode="auto">
          <a:xfrm>
            <a:off x="1877084" y="167288"/>
            <a:ext cx="6781800" cy="1066800"/>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AT" sz="3500" dirty="0">
              <a:solidFill>
                <a:srgbClr val="1F497D"/>
              </a:solidFill>
              <a:latin typeface="Arial Narrow" pitchFamily="34" charset="0"/>
              <a:ea typeface="Arial Unicode MS" pitchFamily="34" charset="-128"/>
              <a:cs typeface="Arial Unicode MS" pitchFamily="34" charset="-128"/>
            </a:endParaRPr>
          </a:p>
        </p:txBody>
      </p:sp>
      <p:pic>
        <p:nvPicPr>
          <p:cNvPr id="17412" name="Picture 9"/>
          <p:cNvPicPr>
            <a:picLocks noChangeAspect="1" noChangeArrowheads="1"/>
          </p:cNvPicPr>
          <p:nvPr/>
        </p:nvPicPr>
        <p:blipFill>
          <a:blip r:embed="rId3" cstate="print"/>
          <a:srcRect/>
          <a:stretch>
            <a:fillRect/>
          </a:stretch>
        </p:blipFill>
        <p:spPr bwMode="auto">
          <a:xfrm>
            <a:off x="1547813" y="2324100"/>
            <a:ext cx="1935162" cy="1368425"/>
          </a:xfrm>
          <a:prstGeom prst="rect">
            <a:avLst/>
          </a:prstGeom>
          <a:noFill/>
          <a:ln w="9525">
            <a:noFill/>
            <a:miter lim="800000"/>
            <a:headEnd/>
            <a:tailEnd/>
          </a:ln>
        </p:spPr>
      </p:pic>
      <p:sp>
        <p:nvSpPr>
          <p:cNvPr id="56326" name="AutoShape 6"/>
          <p:cNvSpPr>
            <a:spLocks noChangeArrowheads="1"/>
          </p:cNvSpPr>
          <p:nvPr/>
        </p:nvSpPr>
        <p:spPr bwMode="auto">
          <a:xfrm>
            <a:off x="3317875" y="2749550"/>
            <a:ext cx="1008063" cy="258763"/>
          </a:xfrm>
          <a:prstGeom prst="rightArrow">
            <a:avLst>
              <a:gd name="adj1" fmla="val 50000"/>
              <a:gd name="adj2" fmla="val 49995"/>
            </a:avLst>
          </a:prstGeom>
          <a:gradFill rotWithShape="0">
            <a:gsLst>
              <a:gs pos="0">
                <a:srgbClr val="3F80CD"/>
              </a:gs>
              <a:gs pos="100000">
                <a:srgbClr val="9BC1FF"/>
              </a:gs>
            </a:gsLst>
            <a:lin ang="5400000" scaled="1"/>
          </a:gradFill>
          <a:ln w="9360">
            <a:solidFill>
              <a:srgbClr val="4A7EBB"/>
            </a:solidFill>
            <a:miter lim="800000"/>
            <a:headEnd/>
            <a:tailEnd/>
          </a:ln>
        </p:spPr>
        <p:txBody>
          <a:bodyPr wrap="none" anchor="ctr"/>
          <a:lstStyle/>
          <a:p>
            <a:endParaRPr lang="en-US">
              <a:solidFill>
                <a:srgbClr val="000000"/>
              </a:solidFill>
            </a:endParaRPr>
          </a:p>
        </p:txBody>
      </p:sp>
      <p:sp>
        <p:nvSpPr>
          <p:cNvPr id="14" name="Rechteck 13"/>
          <p:cNvSpPr>
            <a:spLocks noChangeArrowheads="1"/>
          </p:cNvSpPr>
          <p:nvPr/>
        </p:nvSpPr>
        <p:spPr bwMode="auto">
          <a:xfrm>
            <a:off x="1617663" y="4941888"/>
            <a:ext cx="1107996" cy="369332"/>
          </a:xfrm>
          <a:prstGeom prst="rect">
            <a:avLst/>
          </a:prstGeom>
          <a:noFill/>
          <a:ln w="9525">
            <a:noFill/>
            <a:miter lim="800000"/>
            <a:headEnd/>
            <a:tailEnd/>
          </a:ln>
        </p:spPr>
        <p:txBody>
          <a:bodyPr wrap="none">
            <a:spAutoFit/>
          </a:bodyPr>
          <a:lstStyle/>
          <a:p>
            <a:r>
              <a:rPr lang="de-DE" dirty="0">
                <a:solidFill>
                  <a:srgbClr val="1F497D"/>
                </a:solidFill>
                <a:latin typeface="Arial Narrow" pitchFamily="34" charset="0"/>
                <a:ea typeface="Arial Unicode MS" pitchFamily="34" charset="-128"/>
                <a:cs typeface="Arial Unicode MS" pitchFamily="34" charset="-128"/>
              </a:rPr>
              <a:t>	</a:t>
            </a:r>
            <a:endParaRPr lang="de-DE" dirty="0"/>
          </a:p>
        </p:txBody>
      </p:sp>
      <p:grpSp>
        <p:nvGrpSpPr>
          <p:cNvPr id="5" name="Gruppieren 36"/>
          <p:cNvGrpSpPr>
            <a:grpSpLocks/>
          </p:cNvGrpSpPr>
          <p:nvPr/>
        </p:nvGrpSpPr>
        <p:grpSpPr bwMode="auto">
          <a:xfrm>
            <a:off x="4500563" y="1309688"/>
            <a:ext cx="4751387" cy="2695575"/>
            <a:chOff x="4500563" y="1309688"/>
            <a:chExt cx="4751387" cy="2695575"/>
          </a:xfrm>
        </p:grpSpPr>
        <p:pic>
          <p:nvPicPr>
            <p:cNvPr id="17420" name="Grafik 25" descr="diagramm_ohne.png"/>
            <p:cNvPicPr>
              <a:picLocks noChangeAspect="1"/>
            </p:cNvPicPr>
            <p:nvPr/>
          </p:nvPicPr>
          <p:blipFill>
            <a:blip r:embed="rId4" cstate="print"/>
            <a:srcRect t="-1192" r="1205"/>
            <a:stretch>
              <a:fillRect/>
            </a:stretch>
          </p:blipFill>
          <p:spPr bwMode="auto">
            <a:xfrm>
              <a:off x="4500563" y="1309688"/>
              <a:ext cx="3383440" cy="2695575"/>
            </a:xfrm>
            <a:prstGeom prst="rect">
              <a:avLst/>
            </a:prstGeom>
            <a:noFill/>
            <a:ln w="9525">
              <a:noFill/>
              <a:miter lim="800000"/>
              <a:headEnd/>
              <a:tailEnd/>
            </a:ln>
          </p:spPr>
        </p:pic>
        <p:grpSp>
          <p:nvGrpSpPr>
            <p:cNvPr id="7" name="Gruppieren 27"/>
            <p:cNvGrpSpPr>
              <a:grpSpLocks/>
            </p:cNvGrpSpPr>
            <p:nvPr/>
          </p:nvGrpSpPr>
          <p:grpSpPr bwMode="auto">
            <a:xfrm>
              <a:off x="8028327" y="1868226"/>
              <a:ext cx="1223623" cy="738528"/>
              <a:chOff x="-1440878" y="3654625"/>
              <a:chExt cx="1223962" cy="738664"/>
            </a:xfrm>
          </p:grpSpPr>
          <p:sp>
            <p:nvSpPr>
              <p:cNvPr id="17429" name="Textfeld 11"/>
              <p:cNvSpPr txBox="1">
                <a:spLocks noChangeArrowheads="1"/>
              </p:cNvSpPr>
              <p:nvPr/>
            </p:nvSpPr>
            <p:spPr bwMode="auto">
              <a:xfrm>
                <a:off x="-1440400" y="3654625"/>
                <a:ext cx="1223484" cy="738664"/>
              </a:xfrm>
              <a:prstGeom prst="rect">
                <a:avLst/>
              </a:prstGeom>
              <a:noFill/>
              <a:ln w="9525">
                <a:noFill/>
                <a:miter lim="800000"/>
                <a:headEnd/>
                <a:tailEnd/>
              </a:ln>
            </p:spPr>
            <p:txBody>
              <a:bodyPr>
                <a:spAutoFit/>
              </a:bodyPr>
              <a:lstStyle/>
              <a:p>
                <a:r>
                  <a:rPr lang="de-DE" sz="1400">
                    <a:solidFill>
                      <a:srgbClr val="0066FF"/>
                    </a:solidFill>
                  </a:rPr>
                  <a:t>    Daten</a:t>
                </a:r>
              </a:p>
              <a:p>
                <a:r>
                  <a:rPr lang="de-DE" sz="1400"/>
                  <a:t>    Erwartung</a:t>
                </a:r>
              </a:p>
              <a:p>
                <a:r>
                  <a:rPr lang="de-DE" sz="1400"/>
                  <a:t>    </a:t>
                </a:r>
                <a:endParaRPr lang="de-DE" sz="1400">
                  <a:solidFill>
                    <a:srgbClr val="0066FF"/>
                  </a:solidFill>
                </a:endParaRPr>
              </a:p>
            </p:txBody>
          </p:sp>
          <p:cxnSp>
            <p:nvCxnSpPr>
              <p:cNvPr id="6" name="Gerade Verbindung 5"/>
              <p:cNvCxnSpPr>
                <a:cxnSpLocks noChangeShapeType="1"/>
              </p:cNvCxnSpPr>
              <p:nvPr/>
            </p:nvCxnSpPr>
            <p:spPr bwMode="auto">
              <a:xfrm>
                <a:off x="-1441217" y="4047071"/>
                <a:ext cx="241367" cy="0"/>
              </a:xfrm>
              <a:prstGeom prst="line">
                <a:avLst/>
              </a:prstGeom>
              <a:noFill/>
              <a:ln w="19050">
                <a:solidFill>
                  <a:schemeClr val="tx1"/>
                </a:solidFill>
                <a:prstDash val="dash"/>
                <a:round/>
                <a:headEnd/>
                <a:tailEnd/>
              </a:ln>
              <a:effectLst>
                <a:outerShdw blurRad="63500" dist="20000" dir="5400000" rotWithShape="0">
                  <a:srgbClr val="000000">
                    <a:alpha val="37999"/>
                  </a:srgbClr>
                </a:outerShdw>
              </a:effectLst>
            </p:spPr>
          </p:cxnSp>
          <p:sp>
            <p:nvSpPr>
              <p:cNvPr id="31" name="Rechteck 30"/>
              <p:cNvSpPr>
                <a:spLocks noChangeArrowheads="1"/>
              </p:cNvSpPr>
              <p:nvPr/>
            </p:nvSpPr>
            <p:spPr bwMode="auto">
              <a:xfrm>
                <a:off x="-1439630" y="3758093"/>
                <a:ext cx="239779" cy="144490"/>
              </a:xfrm>
              <a:prstGeom prst="rect">
                <a:avLst/>
              </a:prstGeom>
              <a:solidFill>
                <a:srgbClr val="0070C0"/>
              </a:soli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en-US">
                  <a:solidFill>
                    <a:schemeClr val="lt1"/>
                  </a:solidFill>
                  <a:latin typeface="+mn-lt"/>
                  <a:cs typeface="+mn-cs"/>
                </a:endParaRPr>
              </a:p>
            </p:txBody>
          </p:sp>
        </p:grpSp>
        <p:grpSp>
          <p:nvGrpSpPr>
            <p:cNvPr id="8" name="Gruppieren 45"/>
            <p:cNvGrpSpPr>
              <a:grpSpLocks/>
            </p:cNvGrpSpPr>
            <p:nvPr/>
          </p:nvGrpSpPr>
          <p:grpSpPr bwMode="auto">
            <a:xfrm>
              <a:off x="5332413" y="1628775"/>
              <a:ext cx="2511425" cy="1958976"/>
              <a:chOff x="5620104" y="1659914"/>
              <a:chExt cx="2512120" cy="1959336"/>
            </a:xfrm>
          </p:grpSpPr>
          <p:sp>
            <p:nvSpPr>
              <p:cNvPr id="29" name="Rechteck 28"/>
              <p:cNvSpPr/>
              <p:nvPr/>
            </p:nvSpPr>
            <p:spPr>
              <a:xfrm>
                <a:off x="5620104" y="2204527"/>
                <a:ext cx="176261" cy="1414722"/>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38" name="Rechteck 37"/>
              <p:cNvSpPr/>
              <p:nvPr/>
            </p:nvSpPr>
            <p:spPr>
              <a:xfrm>
                <a:off x="6083782" y="2133076"/>
                <a:ext cx="176261" cy="1486173"/>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39" name="Rechteck 38"/>
              <p:cNvSpPr/>
              <p:nvPr/>
            </p:nvSpPr>
            <p:spPr>
              <a:xfrm>
                <a:off x="6555400" y="1659914"/>
                <a:ext cx="176262" cy="1959335"/>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43" name="Rechteck 42"/>
              <p:cNvSpPr/>
              <p:nvPr/>
            </p:nvSpPr>
            <p:spPr>
              <a:xfrm>
                <a:off x="7020666" y="2295031"/>
                <a:ext cx="176261" cy="1324218"/>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44" name="Rechteck 43"/>
              <p:cNvSpPr/>
              <p:nvPr/>
            </p:nvSpPr>
            <p:spPr>
              <a:xfrm>
                <a:off x="7492284" y="2060038"/>
                <a:ext cx="176262" cy="1559211"/>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45" name="Rechteck 44"/>
              <p:cNvSpPr/>
              <p:nvPr/>
            </p:nvSpPr>
            <p:spPr>
              <a:xfrm>
                <a:off x="7955962" y="2177534"/>
                <a:ext cx="176262" cy="1441715"/>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grpSp>
      </p:grpSp>
      <p:cxnSp>
        <p:nvCxnSpPr>
          <p:cNvPr id="21" name="Gerade Verbindung 20"/>
          <p:cNvCxnSpPr/>
          <p:nvPr/>
        </p:nvCxnSpPr>
        <p:spPr bwMode="auto">
          <a:xfrm flipV="1">
            <a:off x="4968875" y="2098675"/>
            <a:ext cx="2771775" cy="317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418" name="Foliennummernplatzhalter 11"/>
          <p:cNvSpPr txBox="1">
            <a:spLocks/>
          </p:cNvSpPr>
          <p:nvPr/>
        </p:nvSpPr>
        <p:spPr bwMode="auto">
          <a:xfrm>
            <a:off x="6975475" y="6519863"/>
            <a:ext cx="2133600" cy="365125"/>
          </a:xfrm>
          <a:prstGeom prst="rect">
            <a:avLst/>
          </a:prstGeom>
          <a:noFill/>
          <a:ln w="9525">
            <a:noFill/>
            <a:miter lim="800000"/>
            <a:headEnd/>
            <a:tailEnd/>
          </a:ln>
        </p:spPr>
        <p:txBody>
          <a:bodyPr/>
          <a:lstStyle/>
          <a:p>
            <a:pPr algn="r"/>
            <a:fld id="{F17DA198-F8A7-4B8C-A3CD-939A34D4965D}" type="slidenum">
              <a:rPr lang="de-DE" sz="1400">
                <a:solidFill>
                  <a:srgbClr val="BFBFBF"/>
                </a:solidFill>
              </a:rPr>
              <a:pPr algn="r"/>
              <a:t>39</a:t>
            </a:fld>
            <a:endParaRPr lang="de-DE" sz="1400">
              <a:solidFill>
                <a:srgbClr val="BFBFBF"/>
              </a:solidFill>
            </a:endParaRPr>
          </a:p>
        </p:txBody>
      </p:sp>
      <p:pic>
        <p:nvPicPr>
          <p:cNvPr id="32" name="Picture 2"/>
          <p:cNvPicPr>
            <a:picLocks noChangeAspect="1" noChangeArrowheads="1"/>
          </p:cNvPicPr>
          <p:nvPr/>
        </p:nvPicPr>
        <p:blipFill>
          <a:blip r:embed="rId5" cstate="print"/>
          <a:srcRect l="51106" t="20444" r="22163" b="54036"/>
          <a:stretch>
            <a:fillRect/>
          </a:stretch>
        </p:blipFill>
        <p:spPr bwMode="auto">
          <a:xfrm>
            <a:off x="4859338" y="4030663"/>
            <a:ext cx="3260725" cy="2489200"/>
          </a:xfrm>
          <a:prstGeom prst="rect">
            <a:avLst/>
          </a:prstGeom>
          <a:noFill/>
          <a:ln w="9525">
            <a:noFill/>
            <a:miter lim="800000"/>
            <a:headEnd/>
            <a:tailEnd/>
          </a:ln>
        </p:spPr>
      </p:pic>
      <p:sp>
        <p:nvSpPr>
          <p:cNvPr id="10" name="Titel 9"/>
          <p:cNvSpPr>
            <a:spLocks noGrp="1"/>
          </p:cNvSpPr>
          <p:nvPr>
            <p:ph type="title"/>
          </p:nvPr>
        </p:nvSpPr>
        <p:spPr/>
        <p:txBody>
          <a:bodyPr/>
          <a:lstStyle/>
          <a:p>
            <a:r>
              <a:rPr lang="de-AT" dirty="0">
                <a:ea typeface="Arial Unicode MS" pitchFamily="34" charset="-128"/>
              </a:rPr>
              <a:t>Warum so viele Kollisionen?</a:t>
            </a:r>
            <a:br>
              <a:rPr lang="de-AT" dirty="0">
                <a:ea typeface="Arial Unicode MS" pitchFamily="34" charset="-128"/>
              </a:rPr>
            </a:br>
            <a:endParaRPr lang="de-DE" dirty="0"/>
          </a:p>
        </p:txBody>
      </p:sp>
      <p:sp>
        <p:nvSpPr>
          <p:cNvPr id="9" name="Foliennummernplatzhalter 8"/>
          <p:cNvSpPr>
            <a:spLocks noGrp="1"/>
          </p:cNvSpPr>
          <p:nvPr>
            <p:ph type="sldNum" sz="quarter" idx="12"/>
          </p:nvPr>
        </p:nvSpPr>
        <p:spPr/>
        <p:txBody>
          <a:bodyPr/>
          <a:lstStyle/>
          <a:p>
            <a:fld id="{13EBA283-81CD-428D-9703-4AE41BDC50AA}" type="slidenum">
              <a:rPr lang="de-DE" smtClean="0"/>
              <a:pPr/>
              <a:t>39</a:t>
            </a:fld>
            <a:endParaRPr lang="de-DE" dirty="0"/>
          </a:p>
        </p:txBody>
      </p:sp>
      <p:sp>
        <p:nvSpPr>
          <p:cNvPr id="11" name="Textplatzhalter 10"/>
          <p:cNvSpPr>
            <a:spLocks noGrp="1"/>
          </p:cNvSpPr>
          <p:nvPr>
            <p:ph type="body" idx="1"/>
          </p:nvPr>
        </p:nvSpPr>
        <p:spPr>
          <a:xfrm>
            <a:off x="401757" y="4048693"/>
            <a:ext cx="4303308" cy="3956805"/>
          </a:xfrm>
        </p:spPr>
        <p:txBody>
          <a:bodyPr/>
          <a:lstStyle/>
          <a:p>
            <a:r>
              <a:rPr lang="de-DE" dirty="0"/>
              <a:t>Ist der Würfel manipuliert</a:t>
            </a:r>
            <a:br>
              <a:rPr lang="de-DE" dirty="0"/>
            </a:br>
            <a:r>
              <a:rPr lang="de-DE" dirty="0"/>
              <a:t> oder nicht?</a:t>
            </a:r>
          </a:p>
          <a:p>
            <a:r>
              <a:rPr lang="de-DE" dirty="0"/>
              <a:t>Existiert das </a:t>
            </a:r>
            <a:r>
              <a:rPr lang="de-DE" dirty="0" err="1"/>
              <a:t>Higgs</a:t>
            </a:r>
            <a:r>
              <a:rPr lang="de-DE" dirty="0"/>
              <a:t>-Teilchen</a:t>
            </a:r>
            <a:br>
              <a:rPr lang="de-DE" dirty="0"/>
            </a:br>
            <a:r>
              <a:rPr lang="de-DE" dirty="0"/>
              <a:t>oder nicht?</a:t>
            </a:r>
          </a:p>
          <a:p>
            <a:endParaRPr lang="de-DE" dirty="0"/>
          </a:p>
        </p:txBody>
      </p:sp>
      <p:sp>
        <p:nvSpPr>
          <p:cNvPr id="33" name="Datumsplatzhalter 4"/>
          <p:cNvSpPr>
            <a:spLocks noGrp="1"/>
          </p:cNvSpPr>
          <p:nvPr>
            <p:ph type="dt" sz="half" idx="2"/>
          </p:nvPr>
        </p:nvSpPr>
        <p:spPr/>
        <p:txBody>
          <a:bodyPr/>
          <a:lstStyle/>
          <a:p>
            <a:r>
              <a:rPr lang="de-DE"/>
              <a:t>30.11.2017</a:t>
            </a:r>
            <a:endParaRPr lang="de-DE" dirty="0"/>
          </a:p>
        </p:txBody>
      </p:sp>
      <p:sp>
        <p:nvSpPr>
          <p:cNvPr id="34"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3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dirty="0">
                <a:ea typeface="+mn-ea"/>
              </a:rPr>
              <a:t>S</a:t>
            </a:r>
            <a:r>
              <a:rPr lang="de-DE" dirty="0">
                <a:solidFill>
                  <a:srgbClr val="013476"/>
                </a:solidFill>
                <a:latin typeface="Arial" panose="020B0604020202020204" pitchFamily="34" charset="0"/>
                <a:ea typeface="+mn-ea"/>
                <a:cs typeface="Arial" panose="020B0604020202020204" pitchFamily="34" charset="0"/>
              </a:rPr>
              <a:t>trukturuntersuchungen</a:t>
            </a:r>
            <a:endParaRPr lang="de-DE" sz="2800" dirty="0">
              <a:solidFill>
                <a:srgbClr val="013476"/>
              </a:solidFill>
              <a:latin typeface="Arial" panose="020B0604020202020204" pitchFamily="34" charset="0"/>
              <a:ea typeface="+mn-ea"/>
              <a:cs typeface="Arial" panose="020B0604020202020204" pitchFamily="34" charset="0"/>
            </a:endParaRPr>
          </a:p>
        </p:txBody>
      </p:sp>
      <p:sp>
        <p:nvSpPr>
          <p:cNvPr id="7" name="Foliennummernplatzhalter 6"/>
          <p:cNvSpPr>
            <a:spLocks noGrp="1"/>
          </p:cNvSpPr>
          <p:nvPr>
            <p:ph type="sldNum" sz="quarter" idx="12"/>
          </p:nvPr>
        </p:nvSpPr>
        <p:spPr/>
        <p:txBody>
          <a:bodyPr/>
          <a:lstStyle/>
          <a:p>
            <a:fld id="{13EBA283-81CD-428D-9703-4AE41BDC50AA}" type="slidenum">
              <a:rPr lang="de-DE" smtClean="0"/>
              <a:pPr/>
              <a:t>4</a:t>
            </a:fld>
            <a:endParaRPr lang="de-DE" dirty="0"/>
          </a:p>
        </p:txBody>
      </p:sp>
      <p:sp>
        <p:nvSpPr>
          <p:cNvPr id="5" name="Textplatzhalter 4">
            <a:extLst>
              <a:ext uri="{FF2B5EF4-FFF2-40B4-BE49-F238E27FC236}">
                <a16:creationId xmlns:a16="http://schemas.microsoft.com/office/drawing/2014/main" id="{BB4C9E21-760B-4D47-A0FB-0618BA6EB820}"/>
              </a:ext>
            </a:extLst>
          </p:cNvPr>
          <p:cNvSpPr>
            <a:spLocks noGrp="1"/>
          </p:cNvSpPr>
          <p:nvPr>
            <p:ph type="body" idx="1"/>
          </p:nvPr>
        </p:nvSpPr>
        <p:spPr/>
        <p:txBody>
          <a:bodyPr/>
          <a:lstStyle/>
          <a:p>
            <a:r>
              <a:rPr lang="de-DE" sz="2000" dirty="0"/>
              <a:t>Das Prinzip der Beobachtung von Objekten und Strukturen hat dabei immer drei Komponenten</a:t>
            </a:r>
          </a:p>
          <a:p>
            <a:pPr lvl="1"/>
            <a:r>
              <a:rPr lang="de-DE" sz="1800" dirty="0"/>
              <a:t>Projektile, die aus einer Quelle auf das Zielobjekt treffen </a:t>
            </a:r>
            <a:br>
              <a:rPr lang="de-DE" sz="1800" dirty="0"/>
            </a:br>
            <a:r>
              <a:rPr lang="de-DE" sz="1800" dirty="0"/>
              <a:t>(z. B. Photonen aus einer Lichtquelle)</a:t>
            </a:r>
          </a:p>
          <a:p>
            <a:pPr lvl="1"/>
            <a:r>
              <a:rPr lang="de-DE" sz="1800" dirty="0"/>
              <a:t>Das Zielobjekt, das die Projektile reflektiert oder streut </a:t>
            </a:r>
            <a:br>
              <a:rPr lang="de-DE" sz="1800" dirty="0"/>
            </a:br>
            <a:r>
              <a:rPr lang="de-DE" sz="1800" dirty="0"/>
              <a:t>(z. B. ein Ball)</a:t>
            </a:r>
          </a:p>
          <a:p>
            <a:pPr lvl="1"/>
            <a:r>
              <a:rPr lang="de-DE" sz="1800" dirty="0"/>
              <a:t>Einen Detektor, der die gestreuten Projektile nachweist </a:t>
            </a:r>
            <a:br>
              <a:rPr lang="de-DE" sz="1800" dirty="0"/>
            </a:br>
            <a:r>
              <a:rPr lang="de-DE" sz="1800" dirty="0"/>
              <a:t>(z. B. Auge)</a:t>
            </a:r>
            <a:r>
              <a:rPr lang="de-DE" dirty="0"/>
              <a:t> </a:t>
            </a:r>
          </a:p>
        </p:txBody>
      </p:sp>
      <p:sp>
        <p:nvSpPr>
          <p:cNvPr id="26" name="Datumsplatzhalter 4"/>
          <p:cNvSpPr>
            <a:spLocks noGrp="1"/>
          </p:cNvSpPr>
          <p:nvPr>
            <p:ph type="dt" sz="half" idx="2"/>
          </p:nvPr>
        </p:nvSpPr>
        <p:spPr/>
        <p:txBody>
          <a:bodyPr/>
          <a:lstStyle/>
          <a:p>
            <a:r>
              <a:rPr lang="de-DE"/>
              <a:t>30.11.2017</a:t>
            </a:r>
            <a:endParaRPr lang="de-DE" dirty="0"/>
          </a:p>
        </p:txBody>
      </p:sp>
      <p:sp>
        <p:nvSpPr>
          <p:cNvPr id="28"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pic>
        <p:nvPicPr>
          <p:cNvPr id="9" name="Grafik 8">
            <a:extLst>
              <a:ext uri="{FF2B5EF4-FFF2-40B4-BE49-F238E27FC236}">
                <a16:creationId xmlns:a16="http://schemas.microsoft.com/office/drawing/2014/main" id="{7183F099-670D-49FB-90EA-0D81104DBAB6}"/>
              </a:ext>
            </a:extLst>
          </p:cNvPr>
          <p:cNvPicPr>
            <a:picLocks noChangeAspect="1"/>
          </p:cNvPicPr>
          <p:nvPr/>
        </p:nvPicPr>
        <p:blipFill>
          <a:blip r:embed="rId3"/>
          <a:stretch>
            <a:fillRect/>
          </a:stretch>
        </p:blipFill>
        <p:spPr>
          <a:xfrm>
            <a:off x="5292080" y="4386806"/>
            <a:ext cx="3615460" cy="1800200"/>
          </a:xfrm>
          <a:prstGeom prst="rect">
            <a:avLst/>
          </a:prstGeom>
        </p:spPr>
      </p:pic>
    </p:spTree>
    <p:extLst>
      <p:ext uri="{BB962C8B-B14F-4D97-AF65-F5344CB8AC3E}">
        <p14:creationId xmlns:p14="http://schemas.microsoft.com/office/powerpoint/2010/main" val="2688295651"/>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rotWithShape="1">
          <a:blip r:embed="rId2">
            <a:extLst>
              <a:ext uri="{28A0092B-C50C-407E-A947-70E740481C1C}">
                <a14:useLocalDpi xmlns:a14="http://schemas.microsoft.com/office/drawing/2010/main" val="0"/>
              </a:ext>
            </a:extLst>
          </a:blip>
          <a:srcRect t="8347" b="12350"/>
          <a:stretch/>
        </p:blipFill>
        <p:spPr>
          <a:xfrm>
            <a:off x="971600" y="1623037"/>
            <a:ext cx="7526660" cy="5237645"/>
          </a:xfrm>
          <a:prstGeom prst="rect">
            <a:avLst/>
          </a:prstGeom>
        </p:spPr>
      </p:pic>
      <p:sp>
        <p:nvSpPr>
          <p:cNvPr id="2" name="Titel 1"/>
          <p:cNvSpPr>
            <a:spLocks noGrp="1"/>
          </p:cNvSpPr>
          <p:nvPr>
            <p:ph type="title"/>
          </p:nvPr>
        </p:nvSpPr>
        <p:spPr/>
        <p:txBody>
          <a:bodyPr/>
          <a:lstStyle/>
          <a:p>
            <a:r>
              <a:rPr lang="de-DE" dirty="0"/>
              <a:t>Die Beschleuniger am CERN (Realität)</a:t>
            </a:r>
          </a:p>
        </p:txBody>
      </p:sp>
      <p:sp>
        <p:nvSpPr>
          <p:cNvPr id="3" name="Foliennummernplatzhalter 2"/>
          <p:cNvSpPr>
            <a:spLocks noGrp="1"/>
          </p:cNvSpPr>
          <p:nvPr>
            <p:ph type="sldNum" sz="quarter" idx="12"/>
          </p:nvPr>
        </p:nvSpPr>
        <p:spPr/>
        <p:txBody>
          <a:bodyPr/>
          <a:lstStyle/>
          <a:p>
            <a:fld id="{13EBA283-81CD-428D-9703-4AE41BDC50AA}" type="slidenum">
              <a:rPr lang="de-DE" smtClean="0"/>
              <a:pPr/>
              <a:t>40</a:t>
            </a:fld>
            <a:endParaRPr lang="de-DE" dirty="0"/>
          </a:p>
        </p:txBody>
      </p:sp>
      <p:sp>
        <p:nvSpPr>
          <p:cNvPr id="5" name="Datumsplatzhalter 4"/>
          <p:cNvSpPr>
            <a:spLocks noGrp="1"/>
          </p:cNvSpPr>
          <p:nvPr>
            <p:ph type="dt" sz="half" idx="2"/>
          </p:nvPr>
        </p:nvSpPr>
        <p:spPr/>
        <p:txBody>
          <a:bodyPr/>
          <a:lstStyle/>
          <a:p>
            <a:r>
              <a:rPr lang="de-DE"/>
              <a:t>30.11.2017</a:t>
            </a:r>
            <a:endParaRPr lang="de-DE" dirty="0"/>
          </a:p>
        </p:txBody>
      </p:sp>
      <p:sp>
        <p:nvSpPr>
          <p:cNvPr id="6"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19233054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2CAD1F-6117-42EE-B05A-78593A64264F}"/>
              </a:ext>
            </a:extLst>
          </p:cNvPr>
          <p:cNvSpPr>
            <a:spLocks noGrp="1"/>
          </p:cNvSpPr>
          <p:nvPr>
            <p:ph type="title"/>
          </p:nvPr>
        </p:nvSpPr>
        <p:spPr/>
        <p:txBody>
          <a:bodyPr/>
          <a:lstStyle/>
          <a:p>
            <a:r>
              <a:rPr lang="de-DE" dirty="0"/>
              <a:t>LHC Kavitäten</a:t>
            </a:r>
          </a:p>
        </p:txBody>
      </p:sp>
      <p:sp>
        <p:nvSpPr>
          <p:cNvPr id="3" name="Foliennummernplatzhalter 2">
            <a:extLst>
              <a:ext uri="{FF2B5EF4-FFF2-40B4-BE49-F238E27FC236}">
                <a16:creationId xmlns:a16="http://schemas.microsoft.com/office/drawing/2014/main" id="{C042F8EE-FB53-49F9-A488-1FD71AD2EBF0}"/>
              </a:ext>
            </a:extLst>
          </p:cNvPr>
          <p:cNvSpPr>
            <a:spLocks noGrp="1"/>
          </p:cNvSpPr>
          <p:nvPr>
            <p:ph type="sldNum" sz="quarter" idx="12"/>
          </p:nvPr>
        </p:nvSpPr>
        <p:spPr/>
        <p:txBody>
          <a:bodyPr/>
          <a:lstStyle/>
          <a:p>
            <a:fld id="{13EBA283-81CD-428D-9703-4AE41BDC50AA}" type="slidenum">
              <a:rPr lang="de-DE" smtClean="0"/>
              <a:pPr/>
              <a:t>41</a:t>
            </a:fld>
            <a:endParaRPr lang="de-DE" dirty="0"/>
          </a:p>
        </p:txBody>
      </p:sp>
      <p:sp>
        <p:nvSpPr>
          <p:cNvPr id="5" name="Datumsplatzhalter 4">
            <a:extLst>
              <a:ext uri="{FF2B5EF4-FFF2-40B4-BE49-F238E27FC236}">
                <a16:creationId xmlns:a16="http://schemas.microsoft.com/office/drawing/2014/main" id="{67663619-D4E5-4B51-8ADD-2C943178BF73}"/>
              </a:ext>
            </a:extLst>
          </p:cNvPr>
          <p:cNvSpPr>
            <a:spLocks noGrp="1"/>
          </p:cNvSpPr>
          <p:nvPr>
            <p:ph type="dt" sz="half" idx="2"/>
          </p:nvPr>
        </p:nvSpPr>
        <p:spPr/>
        <p:txBody>
          <a:bodyPr/>
          <a:lstStyle/>
          <a:p>
            <a:r>
              <a:rPr lang="de-DE"/>
              <a:t>30.11.2017</a:t>
            </a:r>
            <a:endParaRPr lang="de-DE" dirty="0"/>
          </a:p>
        </p:txBody>
      </p:sp>
      <p:sp>
        <p:nvSpPr>
          <p:cNvPr id="6" name="Fußzeilenplatzhalter 5">
            <a:extLst>
              <a:ext uri="{FF2B5EF4-FFF2-40B4-BE49-F238E27FC236}">
                <a16:creationId xmlns:a16="http://schemas.microsoft.com/office/drawing/2014/main" id="{F6144C98-CDA2-42E7-B9F3-1092289A2AF9}"/>
              </a:ext>
            </a:extLst>
          </p:cNvPr>
          <p:cNvSpPr>
            <a:spLocks noGrp="1"/>
          </p:cNvSpPr>
          <p:nvPr>
            <p:ph type="ftr" sz="quarter" idx="3"/>
          </p:nvPr>
        </p:nvSpPr>
        <p:spPr/>
        <p:txBody>
          <a:bodyPr/>
          <a:lstStyle/>
          <a:p>
            <a:r>
              <a:rPr lang="de-DE"/>
              <a:t>Forschung trifft Schule - Lehrerfortbildung Teilchenphysik -  Meißen</a:t>
            </a:r>
            <a:endParaRPr lang="de-DE" dirty="0"/>
          </a:p>
        </p:txBody>
      </p:sp>
      <p:pic>
        <p:nvPicPr>
          <p:cNvPr id="8" name="Grafik 7">
            <a:extLst>
              <a:ext uri="{FF2B5EF4-FFF2-40B4-BE49-F238E27FC236}">
                <a16:creationId xmlns:a16="http://schemas.microsoft.com/office/drawing/2014/main" id="{31E140FC-12B0-4AAC-B787-11A87C560FE0}"/>
              </a:ext>
            </a:extLst>
          </p:cNvPr>
          <p:cNvPicPr>
            <a:picLocks noChangeAspect="1"/>
          </p:cNvPicPr>
          <p:nvPr/>
        </p:nvPicPr>
        <p:blipFill rotWithShape="1">
          <a:blip r:embed="rId2">
            <a:extLst>
              <a:ext uri="{28A0092B-C50C-407E-A947-70E740481C1C}">
                <a14:useLocalDpi xmlns:a14="http://schemas.microsoft.com/office/drawing/2010/main" val="0"/>
              </a:ext>
            </a:extLst>
          </a:blip>
          <a:srcRect t="54890"/>
          <a:stretch/>
        </p:blipFill>
        <p:spPr>
          <a:xfrm>
            <a:off x="899592" y="1941046"/>
            <a:ext cx="8163286" cy="4463107"/>
          </a:xfrm>
          <a:prstGeom prst="rect">
            <a:avLst/>
          </a:prstGeom>
        </p:spPr>
      </p:pic>
    </p:spTree>
    <p:extLst>
      <p:ext uri="{BB962C8B-B14F-4D97-AF65-F5344CB8AC3E}">
        <p14:creationId xmlns:p14="http://schemas.microsoft.com/office/powerpoint/2010/main" val="13080189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4AFA6E-8A6A-4CFB-B895-AD74920E2070}"/>
              </a:ext>
            </a:extLst>
          </p:cNvPr>
          <p:cNvSpPr>
            <a:spLocks noGrp="1"/>
          </p:cNvSpPr>
          <p:nvPr>
            <p:ph type="title"/>
          </p:nvPr>
        </p:nvSpPr>
        <p:spPr/>
        <p:txBody>
          <a:bodyPr/>
          <a:lstStyle/>
          <a:p>
            <a:r>
              <a:rPr lang="de-DE" dirty="0"/>
              <a:t>Zwischenfall 19. September 2008</a:t>
            </a:r>
          </a:p>
        </p:txBody>
      </p:sp>
      <p:sp>
        <p:nvSpPr>
          <p:cNvPr id="5" name="Foliennummernplatzhalter 4">
            <a:extLst>
              <a:ext uri="{FF2B5EF4-FFF2-40B4-BE49-F238E27FC236}">
                <a16:creationId xmlns:a16="http://schemas.microsoft.com/office/drawing/2014/main" id="{084DE988-B47F-4B13-8957-46518CF62A81}"/>
              </a:ext>
            </a:extLst>
          </p:cNvPr>
          <p:cNvSpPr>
            <a:spLocks noGrp="1"/>
          </p:cNvSpPr>
          <p:nvPr>
            <p:ph type="sldNum" sz="quarter" idx="12"/>
          </p:nvPr>
        </p:nvSpPr>
        <p:spPr/>
        <p:txBody>
          <a:bodyPr/>
          <a:lstStyle/>
          <a:p>
            <a:fld id="{13EBA283-81CD-428D-9703-4AE41BDC50AA}" type="slidenum">
              <a:rPr lang="de-DE" smtClean="0"/>
              <a:pPr/>
              <a:t>42</a:t>
            </a:fld>
            <a:endParaRPr lang="de-DE" dirty="0"/>
          </a:p>
        </p:txBody>
      </p:sp>
      <p:sp>
        <p:nvSpPr>
          <p:cNvPr id="8" name="Textplatzhalter 7">
            <a:extLst>
              <a:ext uri="{FF2B5EF4-FFF2-40B4-BE49-F238E27FC236}">
                <a16:creationId xmlns:a16="http://schemas.microsoft.com/office/drawing/2014/main" id="{1AE64FD0-3B5B-4B62-81B7-02C4840E91FB}"/>
              </a:ext>
            </a:extLst>
          </p:cNvPr>
          <p:cNvSpPr>
            <a:spLocks noGrp="1"/>
          </p:cNvSpPr>
          <p:nvPr>
            <p:ph type="body" idx="1"/>
          </p:nvPr>
        </p:nvSpPr>
        <p:spPr>
          <a:xfrm>
            <a:off x="976362" y="1772816"/>
            <a:ext cx="7538988" cy="3956805"/>
          </a:xfrm>
        </p:spPr>
        <p:txBody>
          <a:bodyPr/>
          <a:lstStyle/>
          <a:p>
            <a:r>
              <a:rPr lang="de-DE" sz="1800" dirty="0"/>
              <a:t>Während eines Systemtests der Stromversorgung, kam es aufgrund einer fehlerhaften Verbindungsstelle zu einem Anstieg der Stromstärke auf 8700 Ampere.</a:t>
            </a:r>
          </a:p>
          <a:p>
            <a:r>
              <a:rPr lang="de-DE" sz="1800" dirty="0"/>
              <a:t>Dies führte innerhalb einer Sekunde zu einem Lichtbogen, der ein Loch in den Heliummantel und in die Vakuumisolierung schmolz. </a:t>
            </a:r>
          </a:p>
          <a:p>
            <a:r>
              <a:rPr lang="de-DE" sz="1800" dirty="0"/>
              <a:t>Durch die darauffolgende Erwärmung des flüssigen Heliums, kam es zu einer explosionsartigen Ausdehnung des Edelgases. </a:t>
            </a:r>
          </a:p>
          <a:p>
            <a:r>
              <a:rPr lang="de-DE" sz="1800" dirty="0"/>
              <a:t>Diese Druckwelle war so stark, dass sie von den Entlastungsventilen nicht mehr aufgefangen werden konnte. Die Druckwelle riss mehrere der tonnenschweren Magnete aus ihrer Verankerung. </a:t>
            </a:r>
          </a:p>
          <a:p>
            <a:r>
              <a:rPr lang="de-DE" sz="1800" dirty="0"/>
              <a:t>Insgesamt traten einige tausend Liter flüssiges Helium aus. Während des Vorfalls befanden sich keine Teilchenpakete im LHC Speicherring.</a:t>
            </a:r>
          </a:p>
          <a:p>
            <a:r>
              <a:rPr lang="de-DE" sz="1800" dirty="0"/>
              <a:t>Durch die am CERN getroffenen Sicherheitsmaßnahmen bestand zu keinem Zeitpunkt Gefahr für den Menschen. Insgesamt mussten 53 supraleitende Magnete ausgetauscht oder repariert werden.</a:t>
            </a:r>
          </a:p>
        </p:txBody>
      </p:sp>
      <p:sp>
        <p:nvSpPr>
          <p:cNvPr id="6" name="Datumsplatzhalter 5">
            <a:extLst>
              <a:ext uri="{FF2B5EF4-FFF2-40B4-BE49-F238E27FC236}">
                <a16:creationId xmlns:a16="http://schemas.microsoft.com/office/drawing/2014/main" id="{24084DDC-4CC6-4304-B096-1A0D7F7B37A8}"/>
              </a:ext>
            </a:extLst>
          </p:cNvPr>
          <p:cNvSpPr>
            <a:spLocks noGrp="1"/>
          </p:cNvSpPr>
          <p:nvPr>
            <p:ph type="dt" sz="half" idx="2"/>
          </p:nvPr>
        </p:nvSpPr>
        <p:spPr/>
        <p:txBody>
          <a:bodyPr/>
          <a:lstStyle/>
          <a:p>
            <a:r>
              <a:rPr lang="de-DE"/>
              <a:t>30.11.2017</a:t>
            </a:r>
            <a:endParaRPr lang="de-DE" dirty="0"/>
          </a:p>
        </p:txBody>
      </p:sp>
      <p:sp>
        <p:nvSpPr>
          <p:cNvPr id="7" name="Fußzeilenplatzhalter 6">
            <a:extLst>
              <a:ext uri="{FF2B5EF4-FFF2-40B4-BE49-F238E27FC236}">
                <a16:creationId xmlns:a16="http://schemas.microsoft.com/office/drawing/2014/main" id="{2EF59521-6B51-4A15-87F2-BD32095A5274}"/>
              </a:ext>
            </a:extLst>
          </p:cNvPr>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28851017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A8287F-8B33-4FDF-98EF-CD81F47F600F}"/>
              </a:ext>
            </a:extLst>
          </p:cNvPr>
          <p:cNvSpPr>
            <a:spLocks noGrp="1"/>
          </p:cNvSpPr>
          <p:nvPr>
            <p:ph type="title"/>
          </p:nvPr>
        </p:nvSpPr>
        <p:spPr/>
        <p:txBody>
          <a:bodyPr/>
          <a:lstStyle/>
          <a:p>
            <a:r>
              <a:rPr lang="de-DE" dirty="0"/>
              <a:t>Zwischenfall 19. September 2008</a:t>
            </a:r>
          </a:p>
        </p:txBody>
      </p:sp>
      <p:sp>
        <p:nvSpPr>
          <p:cNvPr id="3" name="Foliennummernplatzhalter 2">
            <a:extLst>
              <a:ext uri="{FF2B5EF4-FFF2-40B4-BE49-F238E27FC236}">
                <a16:creationId xmlns:a16="http://schemas.microsoft.com/office/drawing/2014/main" id="{A3600DB3-DC05-4018-8768-AE0A8CA72D49}"/>
              </a:ext>
            </a:extLst>
          </p:cNvPr>
          <p:cNvSpPr>
            <a:spLocks noGrp="1"/>
          </p:cNvSpPr>
          <p:nvPr>
            <p:ph type="sldNum" sz="quarter" idx="12"/>
          </p:nvPr>
        </p:nvSpPr>
        <p:spPr/>
        <p:txBody>
          <a:bodyPr/>
          <a:lstStyle/>
          <a:p>
            <a:fld id="{13EBA283-81CD-428D-9703-4AE41BDC50AA}" type="slidenum">
              <a:rPr lang="de-DE" smtClean="0"/>
              <a:pPr/>
              <a:t>43</a:t>
            </a:fld>
            <a:endParaRPr lang="de-DE" dirty="0"/>
          </a:p>
        </p:txBody>
      </p:sp>
      <p:sp>
        <p:nvSpPr>
          <p:cNvPr id="5" name="Datumsplatzhalter 4">
            <a:extLst>
              <a:ext uri="{FF2B5EF4-FFF2-40B4-BE49-F238E27FC236}">
                <a16:creationId xmlns:a16="http://schemas.microsoft.com/office/drawing/2014/main" id="{FE967ABF-F6A7-48BA-B336-A0B6D482789A}"/>
              </a:ext>
            </a:extLst>
          </p:cNvPr>
          <p:cNvSpPr>
            <a:spLocks noGrp="1"/>
          </p:cNvSpPr>
          <p:nvPr>
            <p:ph type="dt" sz="half" idx="2"/>
          </p:nvPr>
        </p:nvSpPr>
        <p:spPr/>
        <p:txBody>
          <a:bodyPr/>
          <a:lstStyle/>
          <a:p>
            <a:r>
              <a:rPr lang="de-DE"/>
              <a:t>30.11.2017</a:t>
            </a:r>
            <a:endParaRPr lang="de-DE" dirty="0"/>
          </a:p>
        </p:txBody>
      </p:sp>
      <p:sp>
        <p:nvSpPr>
          <p:cNvPr id="6" name="Fußzeilenplatzhalter 5">
            <a:extLst>
              <a:ext uri="{FF2B5EF4-FFF2-40B4-BE49-F238E27FC236}">
                <a16:creationId xmlns:a16="http://schemas.microsoft.com/office/drawing/2014/main" id="{2BF59024-EA48-49E1-8A46-F5B48E0928F0}"/>
              </a:ext>
            </a:extLst>
          </p:cNvPr>
          <p:cNvSpPr>
            <a:spLocks noGrp="1"/>
          </p:cNvSpPr>
          <p:nvPr>
            <p:ph type="ftr" sz="quarter" idx="3"/>
          </p:nvPr>
        </p:nvSpPr>
        <p:spPr/>
        <p:txBody>
          <a:bodyPr/>
          <a:lstStyle/>
          <a:p>
            <a:r>
              <a:rPr lang="de-DE"/>
              <a:t>Forschung trifft Schule - Lehrerfortbildung Teilchenphysik -  Meißen</a:t>
            </a:r>
            <a:endParaRPr lang="de-DE" dirty="0"/>
          </a:p>
        </p:txBody>
      </p:sp>
      <p:pic>
        <p:nvPicPr>
          <p:cNvPr id="8" name="Grafik 7">
            <a:extLst>
              <a:ext uri="{FF2B5EF4-FFF2-40B4-BE49-F238E27FC236}">
                <a16:creationId xmlns:a16="http://schemas.microsoft.com/office/drawing/2014/main" id="{A6D8FF10-71CF-4E08-B00B-5CCF06AA139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07504" y="2986119"/>
            <a:ext cx="4248472" cy="2973930"/>
          </a:xfrm>
          <a:prstGeom prst="rect">
            <a:avLst/>
          </a:prstGeom>
        </p:spPr>
      </p:pic>
      <p:pic>
        <p:nvPicPr>
          <p:cNvPr id="10" name="Grafik 9">
            <a:extLst>
              <a:ext uri="{FF2B5EF4-FFF2-40B4-BE49-F238E27FC236}">
                <a16:creationId xmlns:a16="http://schemas.microsoft.com/office/drawing/2014/main" id="{F5C69CE0-3922-4AA7-8538-29B0FE6989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2781" y="2986119"/>
            <a:ext cx="4460895" cy="2973930"/>
          </a:xfrm>
          <a:prstGeom prst="rect">
            <a:avLst/>
          </a:prstGeom>
        </p:spPr>
      </p:pic>
    </p:spTree>
    <p:extLst>
      <p:ext uri="{BB962C8B-B14F-4D97-AF65-F5344CB8AC3E}">
        <p14:creationId xmlns:p14="http://schemas.microsoft.com/office/powerpoint/2010/main" val="9779313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„The CERN </a:t>
            </a:r>
            <a:r>
              <a:rPr lang="de-DE" dirty="0" err="1"/>
              <a:t>Weasel</a:t>
            </a:r>
            <a:r>
              <a:rPr lang="de-DE" dirty="0"/>
              <a:t>“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44</a:t>
            </a:fld>
            <a:endParaRPr lang="de-DE" dirty="0"/>
          </a:p>
        </p:txBody>
      </p:sp>
      <p:sp>
        <p:nvSpPr>
          <p:cNvPr id="4" name="Textplatzhalter 3"/>
          <p:cNvSpPr>
            <a:spLocks noGrp="1"/>
          </p:cNvSpPr>
          <p:nvPr>
            <p:ph type="body" idx="1"/>
          </p:nvPr>
        </p:nvSpPr>
        <p:spPr/>
        <p:txBody>
          <a:bodyPr/>
          <a:lstStyle/>
          <a:p>
            <a:r>
              <a:rPr lang="de-DE" dirty="0"/>
              <a:t>Das Wiesel schaffte es im November 2016 den gesamten LHC auszuschalten, indem es in eine 18,000 Leitung biss. </a:t>
            </a:r>
          </a:p>
          <a:p>
            <a:r>
              <a:rPr lang="de-DE" dirty="0"/>
              <a:t>Jetzt Ausstellungstück im Rotterdam Natural </a:t>
            </a:r>
            <a:r>
              <a:rPr lang="de-DE" dirty="0" err="1"/>
              <a:t>History</a:t>
            </a:r>
            <a:r>
              <a:rPr lang="de-DE" dirty="0"/>
              <a:t> Museum</a:t>
            </a:r>
          </a:p>
          <a:p>
            <a:r>
              <a:rPr lang="de-DE" dirty="0"/>
              <a:t>Das war der 2. Vorfall </a:t>
            </a:r>
            <a:br>
              <a:rPr lang="de-DE" dirty="0"/>
            </a:br>
            <a:r>
              <a:rPr lang="de-DE" dirty="0"/>
              <a:t>dieser Art</a:t>
            </a:r>
            <a:r>
              <a:rPr lang="en-US" dirty="0"/>
              <a:t/>
            </a:r>
            <a:br>
              <a:rPr lang="en-US" dirty="0"/>
            </a:br>
            <a:r>
              <a:rPr lang="en-US" dirty="0"/>
              <a:t/>
            </a:r>
            <a:br>
              <a:rPr lang="en-US" dirty="0"/>
            </a:br>
            <a:endParaRPr lang="de-DE" dirty="0"/>
          </a:p>
        </p:txBody>
      </p:sp>
      <p:sp>
        <p:nvSpPr>
          <p:cNvPr id="5" name="Datumsplatzhalter 4"/>
          <p:cNvSpPr>
            <a:spLocks noGrp="1"/>
          </p:cNvSpPr>
          <p:nvPr>
            <p:ph type="dt" sz="half" idx="2"/>
          </p:nvPr>
        </p:nvSpPr>
        <p:spPr/>
        <p:txBody>
          <a:bodyPr/>
          <a:lstStyle/>
          <a:p>
            <a:r>
              <a:rPr lang="de-DE"/>
              <a:t>30.11.2017</a:t>
            </a:r>
            <a:endParaRPr lang="de-DE" dirty="0"/>
          </a:p>
        </p:txBody>
      </p:sp>
      <p:sp>
        <p:nvSpPr>
          <p:cNvPr id="6"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pic>
        <p:nvPicPr>
          <p:cNvPr id="7" name="Grafik 6"/>
          <p:cNvPicPr>
            <a:picLocks noChangeAspect="1"/>
          </p:cNvPicPr>
          <p:nvPr/>
        </p:nvPicPr>
        <p:blipFill>
          <a:blip r:embed="rId2"/>
          <a:stretch>
            <a:fillRect/>
          </a:stretch>
        </p:blipFill>
        <p:spPr>
          <a:xfrm>
            <a:off x="4734930" y="3929132"/>
            <a:ext cx="4038841" cy="2423304"/>
          </a:xfrm>
          <a:prstGeom prst="rect">
            <a:avLst/>
          </a:prstGeom>
        </p:spPr>
      </p:pic>
    </p:spTree>
    <p:extLst>
      <p:ext uri="{BB962C8B-B14F-4D97-AF65-F5344CB8AC3E}">
        <p14:creationId xmlns:p14="http://schemas.microsoft.com/office/powerpoint/2010/main" val="1466037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dirty="0">
                <a:ea typeface="+mn-ea"/>
              </a:rPr>
              <a:t>S</a:t>
            </a:r>
            <a:r>
              <a:rPr lang="de-DE" dirty="0">
                <a:solidFill>
                  <a:srgbClr val="013476"/>
                </a:solidFill>
                <a:latin typeface="Arial" panose="020B0604020202020204" pitchFamily="34" charset="0"/>
                <a:ea typeface="+mn-ea"/>
                <a:cs typeface="Arial" panose="020B0604020202020204" pitchFamily="34" charset="0"/>
              </a:rPr>
              <a:t>trukturuntersuchungen</a:t>
            </a:r>
            <a:endParaRPr lang="de-DE" sz="2800" dirty="0">
              <a:solidFill>
                <a:srgbClr val="013476"/>
              </a:solidFill>
              <a:latin typeface="Arial" panose="020B0604020202020204" pitchFamily="34" charset="0"/>
              <a:ea typeface="+mn-ea"/>
              <a:cs typeface="Arial" panose="020B0604020202020204" pitchFamily="34" charset="0"/>
            </a:endParaRPr>
          </a:p>
        </p:txBody>
      </p:sp>
      <p:sp>
        <p:nvSpPr>
          <p:cNvPr id="7" name="Foliennummernplatzhalter 6"/>
          <p:cNvSpPr>
            <a:spLocks noGrp="1"/>
          </p:cNvSpPr>
          <p:nvPr>
            <p:ph type="sldNum" sz="quarter" idx="12"/>
          </p:nvPr>
        </p:nvSpPr>
        <p:spPr/>
        <p:txBody>
          <a:bodyPr/>
          <a:lstStyle/>
          <a:p>
            <a:fld id="{13EBA283-81CD-428D-9703-4AE41BDC50AA}" type="slidenum">
              <a:rPr lang="de-DE" smtClean="0"/>
              <a:pPr/>
              <a:t>5</a:t>
            </a:fld>
            <a:endParaRPr lang="de-DE" dirty="0"/>
          </a:p>
        </p:txBody>
      </p:sp>
      <mc:AlternateContent xmlns:mc="http://schemas.openxmlformats.org/markup-compatibility/2006">
        <mc:Choice xmlns:a14="http://schemas.microsoft.com/office/drawing/2010/main" Requires="a14">
          <p:sp>
            <p:nvSpPr>
              <p:cNvPr id="5" name="Textplatzhalter 4">
                <a:extLst>
                  <a:ext uri="{FF2B5EF4-FFF2-40B4-BE49-F238E27FC236}">
                    <a16:creationId xmlns:a16="http://schemas.microsoft.com/office/drawing/2014/main" id="{BB4C9E21-760B-4D47-A0FB-0618BA6EB820}"/>
                  </a:ext>
                </a:extLst>
              </p:cNvPr>
              <p:cNvSpPr>
                <a:spLocks noGrp="1"/>
              </p:cNvSpPr>
              <p:nvPr>
                <p:ph type="body" idx="1"/>
              </p:nvPr>
            </p:nvSpPr>
            <p:spPr/>
            <p:txBody>
              <a:bodyPr/>
              <a:lstStyle/>
              <a:p>
                <a:r>
                  <a:rPr lang="de-DE" sz="2200" dirty="0" smtClean="0"/>
                  <a:t>Auflösungsgrenze </a:t>
                </a:r>
                <a:r>
                  <a:rPr lang="de-DE" sz="2200" dirty="0"/>
                  <a:t>hängt </a:t>
                </a:r>
                <a:r>
                  <a:rPr lang="de-DE" sz="2200" dirty="0" smtClean="0"/>
                  <a:t>davon, </a:t>
                </a:r>
                <a:r>
                  <a:rPr lang="de-DE" sz="2200" dirty="0"/>
                  <a:t>ab wie genau sich das Projektil lokalisieren lässt, mit dem das zu beobachtende Objekt abgetastet wird. </a:t>
                </a:r>
              </a:p>
              <a:p>
                <a:r>
                  <a:rPr lang="de-DE" sz="2200" dirty="0"/>
                  <a:t>Bei Licht entspricht diese der Wellenlänge</a:t>
                </a:r>
              </a:p>
              <a:p>
                <a14:m>
                  <m:oMath xmlns:m="http://schemas.openxmlformats.org/officeDocument/2006/math">
                    <m:r>
                      <a:rPr lang="de-DE" i="1">
                        <a:latin typeface="Cambria Math" panose="02040503050406030204" pitchFamily="18" charset="0"/>
                      </a:rPr>
                      <m:t>𝜆</m:t>
                    </m:r>
                    <m:r>
                      <a:rPr lang="de-DE" i="1">
                        <a:latin typeface="Cambria Math" panose="02040503050406030204" pitchFamily="18" charset="0"/>
                      </a:rPr>
                      <m:t>=</m:t>
                    </m:r>
                    <m:f>
                      <m:fPr>
                        <m:ctrlPr>
                          <a:rPr lang="de-DE" i="1">
                            <a:latin typeface="Cambria Math" panose="02040503050406030204" pitchFamily="18" charset="0"/>
                          </a:rPr>
                        </m:ctrlPr>
                      </m:fPr>
                      <m:num>
                        <m:r>
                          <a:rPr lang="de-DE" i="1">
                            <a:latin typeface="Cambria Math" panose="02040503050406030204" pitchFamily="18" charset="0"/>
                          </a:rPr>
                          <m:t>h</m:t>
                        </m:r>
                      </m:num>
                      <m:den>
                        <m:r>
                          <a:rPr lang="de-DE" i="1">
                            <a:latin typeface="Cambria Math" panose="02040503050406030204" pitchFamily="18" charset="0"/>
                          </a:rPr>
                          <m:t>𝑝</m:t>
                        </m:r>
                      </m:den>
                    </m:f>
                    <m:r>
                      <a:rPr lang="de-DE" i="1">
                        <a:latin typeface="Cambria Math" panose="02040503050406030204" pitchFamily="18" charset="0"/>
                      </a:rPr>
                      <m:t>=</m:t>
                    </m:r>
                    <m:f>
                      <m:fPr>
                        <m:ctrlPr>
                          <a:rPr lang="de-DE" i="1">
                            <a:latin typeface="Cambria Math" panose="02040503050406030204" pitchFamily="18" charset="0"/>
                          </a:rPr>
                        </m:ctrlPr>
                      </m:fPr>
                      <m:num>
                        <m:r>
                          <a:rPr lang="de-DE" i="1">
                            <a:latin typeface="Cambria Math" panose="02040503050406030204" pitchFamily="18" charset="0"/>
                          </a:rPr>
                          <m:t>h</m:t>
                        </m:r>
                        <m:r>
                          <a:rPr lang="de-DE" i="1">
                            <a:latin typeface="Cambria Math" panose="02040503050406030204" pitchFamily="18" charset="0"/>
                          </a:rPr>
                          <m:t>∙</m:t>
                        </m:r>
                        <m:r>
                          <m:rPr>
                            <m:sty m:val="p"/>
                          </m:rPr>
                          <a:rPr lang="de-DE">
                            <a:latin typeface="Cambria Math" panose="02040503050406030204" pitchFamily="18" charset="0"/>
                          </a:rPr>
                          <m:t>c</m:t>
                        </m:r>
                      </m:num>
                      <m:den>
                        <m:r>
                          <a:rPr lang="de-DE" i="1">
                            <a:latin typeface="Cambria Math" panose="02040503050406030204" pitchFamily="18" charset="0"/>
                          </a:rPr>
                          <m:t>𝐸</m:t>
                        </m:r>
                      </m:den>
                    </m:f>
                  </m:oMath>
                </a14:m>
                <a:r>
                  <a:rPr lang="de-DE" sz="2200" dirty="0"/>
                  <a:t> </a:t>
                </a:r>
              </a:p>
              <a:p>
                <a:pPr lvl="1"/>
                <a:r>
                  <a:rPr lang="de-DE" sz="1800" dirty="0"/>
                  <a:t>Grenze für optisches Licht ~</a:t>
                </a:r>
                <a:r>
                  <a:rPr lang="de-DE" dirty="0"/>
                  <a:t>400 </a:t>
                </a:r>
                <a:r>
                  <a:rPr lang="de-DE" dirty="0" err="1"/>
                  <a:t>nm</a:t>
                </a:r>
                <a:endParaRPr lang="de-DE" dirty="0"/>
              </a:p>
              <a:p>
                <a:pPr lvl="1"/>
                <a:r>
                  <a:rPr lang="de-DE" sz="1800" dirty="0"/>
                  <a:t>Wie also kleinere Objekte auflösen? </a:t>
                </a:r>
              </a:p>
              <a:p>
                <a:pPr marL="0" indent="0">
                  <a:buNone/>
                </a:pPr>
                <a:r>
                  <a:rPr lang="de-DE" dirty="0"/>
                  <a:t> </a:t>
                </a:r>
              </a:p>
            </p:txBody>
          </p:sp>
        </mc:Choice>
        <mc:Fallback>
          <p:sp>
            <p:nvSpPr>
              <p:cNvPr id="5" name="Textplatzhalter 4">
                <a:extLst>
                  <a:ext uri="{FF2B5EF4-FFF2-40B4-BE49-F238E27FC236}">
                    <a16:creationId xmlns:a16="http://schemas.microsoft.com/office/drawing/2014/main" id="{BB4C9E21-760B-4D47-A0FB-0618BA6EB820}"/>
                  </a:ext>
                </a:extLst>
              </p:cNvPr>
              <p:cNvSpPr>
                <a:spLocks noGrp="1" noRot="1" noChangeAspect="1" noMove="1" noResize="1" noEditPoints="1" noAdjustHandles="1" noChangeArrowheads="1" noChangeShapeType="1" noTextEdit="1"/>
              </p:cNvSpPr>
              <p:nvPr>
                <p:ph type="body" idx="1"/>
              </p:nvPr>
            </p:nvSpPr>
            <p:spPr>
              <a:blipFill>
                <a:blip r:embed="rId3"/>
                <a:stretch>
                  <a:fillRect l="-728" t="-1849" r="-728"/>
                </a:stretch>
              </a:blipFill>
            </p:spPr>
            <p:txBody>
              <a:bodyPr/>
              <a:lstStyle/>
              <a:p>
                <a:r>
                  <a:rPr lang="de-DE">
                    <a:noFill/>
                  </a:rPr>
                  <a:t> </a:t>
                </a:r>
              </a:p>
            </p:txBody>
          </p:sp>
        </mc:Fallback>
      </mc:AlternateContent>
      <p:sp>
        <p:nvSpPr>
          <p:cNvPr id="26" name="Datumsplatzhalter 4"/>
          <p:cNvSpPr>
            <a:spLocks noGrp="1"/>
          </p:cNvSpPr>
          <p:nvPr>
            <p:ph type="dt" sz="half" idx="2"/>
          </p:nvPr>
        </p:nvSpPr>
        <p:spPr/>
        <p:txBody>
          <a:bodyPr/>
          <a:lstStyle/>
          <a:p>
            <a:r>
              <a:rPr lang="de-DE"/>
              <a:t>30.11.2017</a:t>
            </a:r>
            <a:endParaRPr lang="de-DE" dirty="0"/>
          </a:p>
        </p:txBody>
      </p:sp>
      <p:sp>
        <p:nvSpPr>
          <p:cNvPr id="28"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182893260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1" name="Shape 161"/>
          <p:cNvSpPr>
            <a:spLocks noGrp="1"/>
          </p:cNvSpPr>
          <p:nvPr>
            <p:ph type="title"/>
          </p:nvPr>
        </p:nvSpPr>
        <p:spPr/>
        <p:txBody>
          <a:bodyPr/>
          <a:lstStyle>
            <a:lvl1pPr defTabSz="914400">
              <a:tabLst>
                <a:tab pos="647700" algn="l"/>
                <a:tab pos="1295400" algn="l"/>
                <a:tab pos="1943100" algn="l"/>
                <a:tab pos="2590800" algn="l"/>
                <a:tab pos="3238500" algn="l"/>
                <a:tab pos="3886200" algn="l"/>
                <a:tab pos="4546600" algn="l"/>
                <a:tab pos="5194300" algn="l"/>
                <a:tab pos="5842000" algn="l"/>
                <a:tab pos="6489700" algn="l"/>
                <a:tab pos="7137400" algn="l"/>
                <a:tab pos="7785100" algn="l"/>
                <a:tab pos="8445500" algn="l"/>
                <a:tab pos="9093200" algn="l"/>
                <a:tab pos="9740900" algn="l"/>
                <a:tab pos="10388600" algn="l"/>
                <a:tab pos="11036300" algn="l"/>
                <a:tab pos="11684000" algn="l"/>
                <a:tab pos="12344400" algn="l"/>
                <a:tab pos="12992100" algn="l"/>
              </a:tabLst>
              <a:defRPr>
                <a:solidFill>
                  <a:srgbClr val="1F497D"/>
                </a:solidFill>
                <a:uFill>
                  <a:solidFill>
                    <a:srgbClr val="1F497D"/>
                  </a:solidFill>
                </a:uFill>
                <a:latin typeface="+mn-lt"/>
                <a:ea typeface="+mn-ea"/>
                <a:cs typeface="+mn-cs"/>
                <a:sym typeface="Arial Narrow"/>
              </a:defRPr>
            </a:lvl1pPr>
          </a:lstStyle>
          <a:p>
            <a:r>
              <a:rPr lang="de-DE" noProof="0" dirty="0">
                <a:solidFill>
                  <a:srgbClr val="013476"/>
                </a:solidFill>
                <a:latin typeface="Arial" panose="020B0604020202020204" pitchFamily="34" charset="0"/>
                <a:cs typeface="Arial" panose="020B0604020202020204" pitchFamily="34" charset="0"/>
              </a:rPr>
              <a:t>Einschub: Elektronenvolt</a:t>
            </a:r>
          </a:p>
        </p:txBody>
      </p:sp>
      <p:sp>
        <p:nvSpPr>
          <p:cNvPr id="2" name="Foliennummernplatzhalter 1"/>
          <p:cNvSpPr>
            <a:spLocks noGrp="1"/>
          </p:cNvSpPr>
          <p:nvPr>
            <p:ph type="sldNum" sz="quarter" idx="12"/>
          </p:nvPr>
        </p:nvSpPr>
        <p:spPr/>
        <p:txBody>
          <a:bodyPr/>
          <a:lstStyle/>
          <a:p>
            <a:fld id="{86CB4B4D-7CA3-9044-876B-883B54F8677D}" type="slidenum">
              <a:rPr lang="de-DE" smtClean="0"/>
              <a:pPr/>
              <a:t>6</a:t>
            </a:fld>
            <a:endParaRPr lang="de-DE"/>
          </a:p>
        </p:txBody>
      </p:sp>
      <p:sp>
        <p:nvSpPr>
          <p:cNvPr id="162" name="Shape 162"/>
          <p:cNvSpPr>
            <a:spLocks noGrp="1"/>
          </p:cNvSpPr>
          <p:nvPr>
            <p:ph type="body" idx="1"/>
          </p:nvPr>
        </p:nvSpPr>
        <p:spPr>
          <a:scene3d>
            <a:camera prst="orthographicFront"/>
            <a:lightRig rig="threePt" dir="t">
              <a:rot lat="0" lon="0" rev="600000"/>
            </a:lightRig>
          </a:scene3d>
        </p:spPr>
        <p:txBody>
          <a:bodyPr/>
          <a:lstStyle/>
          <a:p>
            <a:r>
              <a:rPr lang="de-DE" noProof="0" dirty="0"/>
              <a:t>1 eV ist die Energie, die ein Elektron gewinnt,</a:t>
            </a:r>
            <a:br>
              <a:rPr lang="de-DE" noProof="0" dirty="0"/>
            </a:br>
            <a:r>
              <a:rPr lang="de-DE" noProof="0" dirty="0"/>
              <a:t>wenn es eine Spannungsdifferenz von 1 Volt durchläuft.</a:t>
            </a:r>
          </a:p>
          <a:p>
            <a:pPr lvl="1"/>
            <a:r>
              <a:rPr lang="de-DE" sz="2400" noProof="0" dirty="0"/>
              <a:t>1 eV = 1,6 ∙ 10</a:t>
            </a:r>
            <a:r>
              <a:rPr lang="de-DE" sz="2400" baseline="30000" noProof="0" dirty="0"/>
              <a:t>-19</a:t>
            </a:r>
            <a:r>
              <a:rPr lang="de-DE" sz="2400" noProof="0" dirty="0"/>
              <a:t> Joule</a:t>
            </a:r>
          </a:p>
          <a:p>
            <a:pPr lvl="1"/>
            <a:r>
              <a:rPr lang="de-DE" sz="2400" noProof="0" dirty="0"/>
              <a:t>1 </a:t>
            </a:r>
            <a:r>
              <a:rPr lang="de-DE" sz="2400" noProof="0" dirty="0" err="1"/>
              <a:t>GeV</a:t>
            </a:r>
            <a:r>
              <a:rPr lang="de-DE" sz="2400" noProof="0" dirty="0"/>
              <a:t> = 10</a:t>
            </a:r>
            <a:r>
              <a:rPr lang="de-DE" sz="2400" baseline="30000" noProof="0" dirty="0"/>
              <a:t>9</a:t>
            </a:r>
            <a:r>
              <a:rPr lang="de-DE" sz="2400" noProof="0" dirty="0"/>
              <a:t> eV</a:t>
            </a:r>
          </a:p>
          <a:p>
            <a:pPr lvl="1"/>
            <a:r>
              <a:rPr lang="de-DE" sz="2400" noProof="0" dirty="0"/>
              <a:t>1 </a:t>
            </a:r>
            <a:r>
              <a:rPr lang="de-DE" sz="2400" noProof="0" dirty="0" err="1"/>
              <a:t>TeV</a:t>
            </a:r>
            <a:r>
              <a:rPr lang="de-DE" sz="2400" noProof="0" dirty="0"/>
              <a:t> = 10</a:t>
            </a:r>
            <a:r>
              <a:rPr lang="de-DE" sz="2400" baseline="30000" noProof="0" dirty="0"/>
              <a:t>12 </a:t>
            </a:r>
            <a:r>
              <a:rPr lang="de-DE" sz="2400" noProof="0" dirty="0"/>
              <a:t>eV</a:t>
            </a:r>
          </a:p>
          <a:p>
            <a:r>
              <a:rPr lang="de-DE" noProof="0" dirty="0"/>
              <a:t>Wegen E=mc² können Massen in eV/c² angegeben werden! (c: Lichtgeschwindigkeit)</a:t>
            </a:r>
          </a:p>
          <a:p>
            <a:pPr lvl="1"/>
            <a:r>
              <a:rPr lang="de-DE" sz="2400" noProof="0" dirty="0"/>
              <a:t>Elektron </a:t>
            </a:r>
            <a:r>
              <a:rPr lang="de-DE" sz="2400" dirty="0"/>
              <a:t>0,5</a:t>
            </a:r>
            <a:r>
              <a:rPr lang="de-DE" sz="2400" noProof="0" dirty="0"/>
              <a:t> </a:t>
            </a:r>
            <a:r>
              <a:rPr lang="de-DE" sz="2400" dirty="0" err="1"/>
              <a:t>M</a:t>
            </a:r>
            <a:r>
              <a:rPr lang="de-DE" sz="2400" noProof="0" dirty="0"/>
              <a:t>eV/c²</a:t>
            </a:r>
          </a:p>
          <a:p>
            <a:pPr lvl="1"/>
            <a:r>
              <a:rPr lang="de-DE" sz="2400" noProof="0" dirty="0"/>
              <a:t>Proton 938 </a:t>
            </a:r>
            <a:r>
              <a:rPr lang="de-DE" sz="2400" noProof="0" dirty="0" err="1"/>
              <a:t>MeV</a:t>
            </a:r>
            <a:r>
              <a:rPr lang="de-DE" sz="2400" noProof="0" dirty="0"/>
              <a:t>/c² ~ 1 </a:t>
            </a:r>
            <a:r>
              <a:rPr lang="de-DE" sz="2400" noProof="0" dirty="0" err="1"/>
              <a:t>GeV</a:t>
            </a:r>
            <a:r>
              <a:rPr lang="de-DE" sz="2400" noProof="0" dirty="0"/>
              <a:t>/c²</a:t>
            </a:r>
          </a:p>
          <a:p>
            <a:pPr lvl="1"/>
            <a:r>
              <a:rPr lang="de-DE" sz="2400" noProof="0" dirty="0" err="1"/>
              <a:t>Higgs</a:t>
            </a:r>
            <a:r>
              <a:rPr lang="de-DE" sz="2400" noProof="0" dirty="0"/>
              <a:t>-Teilchen ~125 </a:t>
            </a:r>
            <a:r>
              <a:rPr lang="de-DE" sz="2400" noProof="0" dirty="0" err="1"/>
              <a:t>GeV</a:t>
            </a:r>
            <a:r>
              <a:rPr lang="de-DE" sz="2400" noProof="0" dirty="0"/>
              <a:t>/c²</a:t>
            </a:r>
          </a:p>
        </p:txBody>
      </p:sp>
      <p:sp>
        <p:nvSpPr>
          <p:cNvPr id="5" name="Datumsplatzhalter 4"/>
          <p:cNvSpPr>
            <a:spLocks noGrp="1"/>
          </p:cNvSpPr>
          <p:nvPr>
            <p:ph type="dt" sz="half" idx="2"/>
          </p:nvPr>
        </p:nvSpPr>
        <p:spPr/>
        <p:txBody>
          <a:bodyPr/>
          <a:lstStyle/>
          <a:p>
            <a:r>
              <a:rPr lang="de-DE"/>
              <a:t>30.11.2017</a:t>
            </a:r>
          </a:p>
        </p:txBody>
      </p:sp>
      <p:sp>
        <p:nvSpPr>
          <p:cNvPr id="6" name="Fußzeilenplatzhalter 5"/>
          <p:cNvSpPr>
            <a:spLocks noGrp="1"/>
          </p:cNvSpPr>
          <p:nvPr>
            <p:ph type="ftr" sz="quarter" idx="3"/>
          </p:nvPr>
        </p:nvSpPr>
        <p:spPr/>
        <p:txBody>
          <a:bodyPr/>
          <a:lstStyle/>
          <a:p>
            <a:r>
              <a:rPr lang="de-DE"/>
              <a:t>Forschung trifft Schule - Lehrerfortbildung Teilchenphysik -  Meißen</a:t>
            </a:r>
          </a:p>
        </p:txBody>
      </p:sp>
      <p:sp>
        <p:nvSpPr>
          <p:cNvPr id="11" name="Ellipse 10">
            <a:extLst>
              <a:ext uri="{FF2B5EF4-FFF2-40B4-BE49-F238E27FC236}">
                <a16:creationId xmlns:a16="http://schemas.microsoft.com/office/drawing/2014/main" id="{3D90F29C-BDB5-4BFE-B725-244EAB0B1CBA}"/>
              </a:ext>
            </a:extLst>
          </p:cNvPr>
          <p:cNvSpPr/>
          <p:nvPr/>
        </p:nvSpPr>
        <p:spPr>
          <a:xfrm rot="237659">
            <a:off x="6343901" y="2895892"/>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a16="http://schemas.microsoft.com/office/drawing/2014/main" id="{097BD5C4-CA54-4B11-9901-21922DF63B37}"/>
              </a:ext>
            </a:extLst>
          </p:cNvPr>
          <p:cNvSpPr txBox="1"/>
          <p:nvPr/>
        </p:nvSpPr>
        <p:spPr>
          <a:xfrm>
            <a:off x="7206678" y="3917402"/>
            <a:ext cx="389850"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30000">
                <a:solidFill>
                  <a:srgbClr val="002060"/>
                </a:solidFill>
                <a:latin typeface="Arial Narrow" panose="020B0606020202030204" pitchFamily="34" charset="0"/>
              </a:rPr>
              <a:t>1V</a:t>
            </a:r>
          </a:p>
        </p:txBody>
      </p:sp>
      <p:cxnSp>
        <p:nvCxnSpPr>
          <p:cNvPr id="15" name="Gerader Verbinder 14">
            <a:extLst>
              <a:ext uri="{FF2B5EF4-FFF2-40B4-BE49-F238E27FC236}">
                <a16:creationId xmlns:a16="http://schemas.microsoft.com/office/drawing/2014/main" id="{2D667570-2481-4951-B2A6-4D3762728103}"/>
              </a:ext>
            </a:extLst>
          </p:cNvPr>
          <p:cNvCxnSpPr>
            <a:cxnSpLocks/>
          </p:cNvCxnSpPr>
          <p:nvPr/>
        </p:nvCxnSpPr>
        <p:spPr>
          <a:xfrm>
            <a:off x="7884368" y="3573016"/>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8" name="Ellipse 7">
            <a:extLst>
              <a:ext uri="{FF2B5EF4-FFF2-40B4-BE49-F238E27FC236}">
                <a16:creationId xmlns:a16="http://schemas.microsoft.com/office/drawing/2014/main" id="{4E74FD22-1275-4765-AFF3-22744FA7BE6A}"/>
              </a:ext>
            </a:extLst>
          </p:cNvPr>
          <p:cNvSpPr/>
          <p:nvPr/>
        </p:nvSpPr>
        <p:spPr>
          <a:xfrm rot="237659">
            <a:off x="7386759" y="2895892"/>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r Verbinder 9">
            <a:extLst>
              <a:ext uri="{FF2B5EF4-FFF2-40B4-BE49-F238E27FC236}">
                <a16:creationId xmlns:a16="http://schemas.microsoft.com/office/drawing/2014/main" id="{B3A20503-8A4D-450A-9E6F-91D55511F458}"/>
              </a:ext>
            </a:extLst>
          </p:cNvPr>
          <p:cNvCxnSpPr>
            <a:cxnSpLocks/>
          </p:cNvCxnSpPr>
          <p:nvPr/>
        </p:nvCxnSpPr>
        <p:spPr>
          <a:xfrm>
            <a:off x="6084168" y="3573016"/>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13" name="Ellipse 12">
            <a:extLst>
              <a:ext uri="{FF2B5EF4-FFF2-40B4-BE49-F238E27FC236}">
                <a16:creationId xmlns:a16="http://schemas.microsoft.com/office/drawing/2014/main" id="{2F4E9FAD-E3E1-4E18-958C-6595D74DF92F}"/>
              </a:ext>
            </a:extLst>
          </p:cNvPr>
          <p:cNvSpPr/>
          <p:nvPr/>
        </p:nvSpPr>
        <p:spPr>
          <a:xfrm>
            <a:off x="7524328" y="3068960"/>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a16="http://schemas.microsoft.com/office/drawing/2014/main" id="{96B67904-3BDB-4AD4-920E-89FE6B1D6CE9}"/>
              </a:ext>
            </a:extLst>
          </p:cNvPr>
          <p:cNvSpPr txBox="1"/>
          <p:nvPr/>
        </p:nvSpPr>
        <p:spPr>
          <a:xfrm>
            <a:off x="7178496" y="2856594"/>
            <a:ext cx="381836"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solidFill>
                  <a:srgbClr val="002060"/>
                </a:solidFill>
                <a:latin typeface="Arial Narrow" panose="020B0606020202030204" pitchFamily="34" charset="0"/>
              </a:rPr>
              <a:t>e</a:t>
            </a:r>
            <a:r>
              <a:rPr lang="en-US" sz="2400" baseline="30000">
                <a:solidFill>
                  <a:srgbClr val="002060"/>
                </a:solidFill>
                <a:latin typeface="Arial Narrow" panose="020B0606020202030204" pitchFamily="34" charset="0"/>
              </a:rPr>
              <a:t>-</a:t>
            </a:r>
            <a:endParaRPr lang="de-DE" sz="2400" baseline="30000">
              <a:solidFill>
                <a:srgbClr val="002060"/>
              </a:solidFill>
              <a:latin typeface="Arial Narrow" panose="020B0606020202030204" pitchFamily="34" charset="0"/>
            </a:endParaRPr>
          </a:p>
        </p:txBody>
      </p:sp>
      <p:sp>
        <p:nvSpPr>
          <p:cNvPr id="21" name="Textfeld 20">
            <a:extLst>
              <a:ext uri="{FF2B5EF4-FFF2-40B4-BE49-F238E27FC236}">
                <a16:creationId xmlns:a16="http://schemas.microsoft.com/office/drawing/2014/main" id="{DC511C13-9ABF-46F0-B5FF-AF0E68CFF256}"/>
              </a:ext>
            </a:extLst>
          </p:cNvPr>
          <p:cNvSpPr txBox="1"/>
          <p:nvPr/>
        </p:nvSpPr>
        <p:spPr>
          <a:xfrm>
            <a:off x="6638203" y="3496080"/>
            <a:ext cx="26802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a:solidFill>
                  <a:srgbClr val="002060"/>
                </a:solidFill>
                <a:latin typeface="Arial Narrow" panose="020B0606020202030204" pitchFamily="34" charset="0"/>
              </a:rPr>
              <a:t>-</a:t>
            </a:r>
            <a:endParaRPr lang="de-DE" sz="2400">
              <a:solidFill>
                <a:srgbClr val="002060"/>
              </a:solidFill>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384F7AF9-861C-4940-BC72-0502A5A2D9EC}"/>
              </a:ext>
            </a:extLst>
          </p:cNvPr>
          <p:cNvCxnSpPr/>
          <p:nvPr/>
        </p:nvCxnSpPr>
        <p:spPr>
          <a:xfrm>
            <a:off x="6924766" y="4149080"/>
            <a:ext cx="953477" cy="0"/>
          </a:xfrm>
          <a:prstGeom prst="straightConnector1">
            <a:avLst/>
          </a:prstGeom>
          <a:ln w="22225">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C203D7C0-2C94-4965-8B26-17E8CCAF4ED4}"/>
              </a:ext>
            </a:extLst>
          </p:cNvPr>
          <p:cNvSpPr txBox="1"/>
          <p:nvPr/>
        </p:nvSpPr>
        <p:spPr>
          <a:xfrm>
            <a:off x="7663662" y="3605307"/>
            <a:ext cx="33214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dirty="0">
                <a:solidFill>
                  <a:srgbClr val="002060"/>
                </a:solidFill>
                <a:latin typeface="Arial Narrow" panose="020B0606020202030204" pitchFamily="34" charset="0"/>
              </a:rPr>
              <a:t>+</a:t>
            </a: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850368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39"/>
          <p:cNvGrpSpPr>
            <a:grpSpLocks noChangeAspect="1"/>
          </p:cNvGrpSpPr>
          <p:nvPr/>
        </p:nvGrpSpPr>
        <p:grpSpPr bwMode="auto">
          <a:xfrm>
            <a:off x="107504" y="2931182"/>
            <a:ext cx="4387163" cy="2482835"/>
            <a:chOff x="323528" y="3274364"/>
            <a:chExt cx="3960440" cy="2242868"/>
          </a:xfrm>
        </p:grpSpPr>
        <p:pic>
          <p:nvPicPr>
            <p:cNvPr id="13331" name="Grafik 23" descr="rutherford Kopie.jpg"/>
            <p:cNvPicPr>
              <a:picLocks noChangeAspect="1"/>
            </p:cNvPicPr>
            <p:nvPr/>
          </p:nvPicPr>
          <p:blipFill>
            <a:blip r:embed="rId3" cstate="print"/>
            <a:srcRect l="8255" b="17044"/>
            <a:stretch>
              <a:fillRect/>
            </a:stretch>
          </p:blipFill>
          <p:spPr bwMode="auto">
            <a:xfrm>
              <a:off x="347095" y="3274364"/>
              <a:ext cx="3936873" cy="2242868"/>
            </a:xfrm>
            <a:prstGeom prst="rect">
              <a:avLst/>
            </a:prstGeom>
            <a:noFill/>
            <a:ln w="9525">
              <a:noFill/>
              <a:miter lim="800000"/>
              <a:headEnd/>
              <a:tailEnd/>
            </a:ln>
          </p:spPr>
        </p:pic>
        <p:sp>
          <p:nvSpPr>
            <p:cNvPr id="13332" name="Textfeld 21"/>
            <p:cNvSpPr txBox="1">
              <a:spLocks noChangeArrowheads="1"/>
            </p:cNvSpPr>
            <p:nvPr/>
          </p:nvSpPr>
          <p:spPr bwMode="auto">
            <a:xfrm>
              <a:off x="323528" y="4221088"/>
              <a:ext cx="1112735" cy="369498"/>
            </a:xfrm>
            <a:prstGeom prst="rect">
              <a:avLst/>
            </a:prstGeom>
            <a:noFill/>
            <a:ln w="9525">
              <a:noFill/>
              <a:miter lim="800000"/>
              <a:headEnd/>
              <a:tailEnd/>
            </a:ln>
          </p:spPr>
          <p:txBody>
            <a:bodyPr>
              <a:spAutoFit/>
            </a:bodyPr>
            <a:lstStyle/>
            <a:p>
              <a:r>
                <a:rPr lang="el-GR">
                  <a:solidFill>
                    <a:srgbClr val="000000"/>
                  </a:solidFill>
                  <a:latin typeface="Times New Roman" pitchFamily="18" charset="0"/>
                  <a:cs typeface="Times New Roman" pitchFamily="18" charset="0"/>
                </a:rPr>
                <a:t>α</a:t>
              </a:r>
              <a:r>
                <a:rPr lang="de-DE">
                  <a:solidFill>
                    <a:srgbClr val="000000"/>
                  </a:solidFill>
                  <a:latin typeface="Arial Narrow" pitchFamily="34" charset="0"/>
                  <a:cs typeface="Times New Roman" pitchFamily="18" charset="0"/>
                </a:rPr>
                <a:t>-Strahler</a:t>
              </a:r>
              <a:endParaRPr lang="de-DE">
                <a:latin typeface="Arial Narrow" pitchFamily="34" charset="0"/>
              </a:endParaRPr>
            </a:p>
          </p:txBody>
        </p:sp>
        <p:sp>
          <p:nvSpPr>
            <p:cNvPr id="13333" name="Textfeld 22"/>
            <p:cNvSpPr txBox="1">
              <a:spLocks noChangeArrowheads="1"/>
            </p:cNvSpPr>
            <p:nvPr/>
          </p:nvSpPr>
          <p:spPr bwMode="auto">
            <a:xfrm>
              <a:off x="907256" y="5013176"/>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Detektor</a:t>
              </a:r>
              <a:endParaRPr lang="de-DE">
                <a:latin typeface="Arial Narrow" pitchFamily="34" charset="0"/>
              </a:endParaRPr>
            </a:p>
          </p:txBody>
        </p:sp>
        <p:sp>
          <p:nvSpPr>
            <p:cNvPr id="13334" name="Textfeld 24"/>
            <p:cNvSpPr txBox="1">
              <a:spLocks noChangeArrowheads="1"/>
            </p:cNvSpPr>
            <p:nvPr/>
          </p:nvSpPr>
          <p:spPr bwMode="auto">
            <a:xfrm>
              <a:off x="539552" y="4581128"/>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Goldfolie</a:t>
              </a:r>
              <a:endParaRPr lang="de-DE">
                <a:latin typeface="Arial Narrow" pitchFamily="34" charset="0"/>
              </a:endParaRPr>
            </a:p>
          </p:txBody>
        </p:sp>
        <p:cxnSp>
          <p:nvCxnSpPr>
            <p:cNvPr id="27" name="Gerade Verbindung mit Pfeil 26"/>
            <p:cNvCxnSpPr/>
            <p:nvPr/>
          </p:nvCxnSpPr>
          <p:spPr bwMode="auto">
            <a:xfrm>
              <a:off x="1402926" y="4767491"/>
              <a:ext cx="1284167"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Gerade Verbindung mit Pfeil 29"/>
            <p:cNvCxnSpPr/>
            <p:nvPr/>
          </p:nvCxnSpPr>
          <p:spPr bwMode="auto">
            <a:xfrm>
              <a:off x="1796589" y="5205899"/>
              <a:ext cx="687323"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dirty="0">
                <a:ea typeface="+mn-ea"/>
              </a:rPr>
              <a:t>S</a:t>
            </a:r>
            <a:r>
              <a:rPr lang="de-DE" dirty="0">
                <a:solidFill>
                  <a:srgbClr val="013476"/>
                </a:solidFill>
                <a:latin typeface="Arial" panose="020B0604020202020204" pitchFamily="34" charset="0"/>
                <a:ea typeface="+mn-ea"/>
                <a:cs typeface="Arial" panose="020B0604020202020204" pitchFamily="34" charset="0"/>
              </a:rPr>
              <a:t>trukturuntersuchungen</a:t>
            </a:r>
            <a:endParaRPr lang="de-DE" sz="2800" dirty="0">
              <a:solidFill>
                <a:srgbClr val="013476"/>
              </a:solidFill>
              <a:latin typeface="Arial" panose="020B0604020202020204" pitchFamily="34" charset="0"/>
              <a:ea typeface="+mn-ea"/>
              <a:cs typeface="Arial" panose="020B0604020202020204" pitchFamily="34" charset="0"/>
            </a:endParaRPr>
          </a:p>
        </p:txBody>
      </p:sp>
      <mc:AlternateContent xmlns:mc="http://schemas.openxmlformats.org/markup-compatibility/2006" xmlns:a14="http://schemas.microsoft.com/office/drawing/2010/main">
        <mc:Choice Requires="a14">
          <p:sp>
            <p:nvSpPr>
              <p:cNvPr id="5" name="Textplatzhalter 4">
                <a:extLst>
                  <a:ext uri="{FF2B5EF4-FFF2-40B4-BE49-F238E27FC236}">
                    <a16:creationId xmlns:a16="http://schemas.microsoft.com/office/drawing/2014/main" id="{BB4C9E21-760B-4D47-A0FB-0618BA6EB820}"/>
                  </a:ext>
                </a:extLst>
              </p:cNvPr>
              <p:cNvSpPr>
                <a:spLocks noGrp="1"/>
              </p:cNvSpPr>
              <p:nvPr>
                <p:ph type="body" idx="13"/>
              </p:nvPr>
            </p:nvSpPr>
            <p:spPr>
              <a:xfrm>
                <a:off x="4696001" y="2505373"/>
                <a:ext cx="4428491" cy="3956805"/>
              </a:xfrm>
            </p:spPr>
            <p:txBody>
              <a:bodyPr/>
              <a:lstStyle/>
              <a:p>
                <a:r>
                  <a:rPr lang="de-DE" sz="2000" dirty="0" smtClean="0"/>
                  <a:t>R</a:t>
                </a:r>
                <a:r>
                  <a:rPr lang="de-DE" sz="1800" dirty="0"/>
                  <a:t>utherford-Streuexperiment (1911)</a:t>
                </a:r>
              </a:p>
              <a:p>
                <a:pPr lvl="1"/>
                <a:r>
                  <a:rPr lang="de-DE" sz="1600" dirty="0"/>
                  <a:t>Nachweis des Atomkerns</a:t>
                </a:r>
              </a:p>
              <a:p>
                <a:r>
                  <a:rPr lang="de-DE" sz="1800" dirty="0"/>
                  <a:t>Streuung von </a:t>
                </a:r>
                <a:r>
                  <a:rPr lang="el-GR" sz="1800" dirty="0"/>
                  <a:t>α</a:t>
                </a:r>
                <a:r>
                  <a:rPr lang="de-DE" sz="1800" dirty="0"/>
                  <a:t>-Teilchen an Goldatomen</a:t>
                </a:r>
              </a:p>
              <a:p>
                <a:r>
                  <a:rPr lang="de-DE" sz="1800" dirty="0"/>
                  <a:t>Energie des </a:t>
                </a:r>
                <a:r>
                  <a:rPr lang="el-GR" sz="1800" dirty="0"/>
                  <a:t>α</a:t>
                </a:r>
                <a:r>
                  <a:rPr lang="de-DE" sz="1800" dirty="0"/>
                  <a:t>-Teilchen einige </a:t>
                </a:r>
                <a:r>
                  <a:rPr lang="de-DE" sz="1800" dirty="0" err="1"/>
                  <a:t>MeV</a:t>
                </a:r>
                <a:endParaRPr lang="de-DE" sz="1800" dirty="0"/>
              </a:p>
              <a:p>
                <a:r>
                  <a:rPr lang="de-DE" sz="1800" dirty="0"/>
                  <a:t> </a:t>
                </a:r>
                <a14:m>
                  <m:oMath xmlns:m="http://schemas.openxmlformats.org/officeDocument/2006/math">
                    <m:r>
                      <a:rPr lang="de-DE" sz="1800" i="1">
                        <a:latin typeface="Cambria Math" panose="02040503050406030204" pitchFamily="18" charset="0"/>
                      </a:rPr>
                      <m:t>𝜆</m:t>
                    </m:r>
                    <m:r>
                      <a:rPr lang="de-DE" sz="1800" i="1">
                        <a:latin typeface="Cambria Math" panose="02040503050406030204" pitchFamily="18" charset="0"/>
                      </a:rPr>
                      <m:t>=</m:t>
                    </m:r>
                    <m:f>
                      <m:fPr>
                        <m:ctrlPr>
                          <a:rPr lang="de-DE" sz="1800" i="1">
                            <a:latin typeface="Cambria Math" panose="02040503050406030204" pitchFamily="18" charset="0"/>
                          </a:rPr>
                        </m:ctrlPr>
                      </m:fPr>
                      <m:num>
                        <m:r>
                          <m:rPr>
                            <m:sty m:val="p"/>
                          </m:rPr>
                          <a:rPr lang="de-DE" sz="1800" i="0">
                            <a:latin typeface="Cambria Math" panose="02040503050406030204" pitchFamily="18" charset="0"/>
                          </a:rPr>
                          <m:t>h</m:t>
                        </m:r>
                        <m:r>
                          <a:rPr lang="de-DE" sz="1800" i="0">
                            <a:latin typeface="Cambria Math" panose="02040503050406030204" pitchFamily="18" charset="0"/>
                          </a:rPr>
                          <m:t>∙</m:t>
                        </m:r>
                        <m:r>
                          <m:rPr>
                            <m:sty m:val="p"/>
                          </m:rPr>
                          <a:rPr lang="de-DE" sz="1800" i="0">
                            <a:latin typeface="Cambria Math" panose="02040503050406030204" pitchFamily="18" charset="0"/>
                          </a:rPr>
                          <m:t>c</m:t>
                        </m:r>
                      </m:num>
                      <m:den>
                        <m:r>
                          <a:rPr lang="de-DE" sz="1800" i="1">
                            <a:latin typeface="Cambria Math" panose="02040503050406030204" pitchFamily="18" charset="0"/>
                          </a:rPr>
                          <m:t>𝐸</m:t>
                        </m:r>
                      </m:den>
                    </m:f>
                    <m:r>
                      <a:rPr lang="de-DE" sz="1800" b="0" i="1" smtClean="0">
                        <a:latin typeface="Cambria Math" panose="02040503050406030204" pitchFamily="18" charset="0"/>
                      </a:rPr>
                      <m:t>=</m:t>
                    </m:r>
                    <m:f>
                      <m:fPr>
                        <m:ctrlPr>
                          <a:rPr lang="de-DE" sz="1800" i="1">
                            <a:latin typeface="Cambria Math" panose="02040503050406030204" pitchFamily="18" charset="0"/>
                          </a:rPr>
                        </m:ctrlPr>
                      </m:fPr>
                      <m:num>
                        <m:r>
                          <a:rPr lang="de-DE" sz="1800" b="0" i="1" smtClean="0">
                            <a:latin typeface="Cambria Math" panose="02040503050406030204" pitchFamily="18" charset="0"/>
                          </a:rPr>
                          <m:t>200 </m:t>
                        </m:r>
                        <m:r>
                          <m:rPr>
                            <m:sty m:val="p"/>
                          </m:rPr>
                          <a:rPr lang="de-DE" sz="1800" b="0" i="0" smtClean="0">
                            <a:latin typeface="Cambria Math" panose="02040503050406030204" pitchFamily="18" charset="0"/>
                          </a:rPr>
                          <m:t>MeV</m:t>
                        </m:r>
                        <m:r>
                          <a:rPr lang="de-DE" sz="1800" b="0" i="1" smtClean="0">
                            <a:latin typeface="Cambria Math" panose="02040503050406030204" pitchFamily="18" charset="0"/>
                          </a:rPr>
                          <m:t> ∙ </m:t>
                        </m:r>
                        <m:r>
                          <m:rPr>
                            <m:sty m:val="p"/>
                          </m:rPr>
                          <a:rPr lang="de-DE" sz="1800" b="0" i="0" smtClean="0">
                            <a:latin typeface="Cambria Math" panose="02040503050406030204" pitchFamily="18" charset="0"/>
                          </a:rPr>
                          <m:t>fm</m:t>
                        </m:r>
                      </m:num>
                      <m:den>
                        <m:r>
                          <m:rPr>
                            <m:sty m:val="p"/>
                          </m:rPr>
                          <a:rPr lang="de-DE" sz="1800" b="0" i="0" smtClean="0">
                            <a:latin typeface="Cambria Math" panose="02040503050406030204" pitchFamily="18" charset="0"/>
                          </a:rPr>
                          <m:t>MeV</m:t>
                        </m:r>
                      </m:den>
                    </m:f>
                    <m:r>
                      <a:rPr lang="de-DE" sz="1800" b="0" i="1" smtClean="0">
                        <a:latin typeface="Cambria Math" panose="02040503050406030204" pitchFamily="18" charset="0"/>
                      </a:rPr>
                      <m:t>=~200</m:t>
                    </m:r>
                    <m:r>
                      <a:rPr lang="de-DE" sz="1800" b="0" i="0" smtClean="0">
                        <a:latin typeface="Cambria Math" panose="02040503050406030204" pitchFamily="18" charset="0"/>
                      </a:rPr>
                      <m:t> </m:t>
                    </m:r>
                    <m:r>
                      <m:rPr>
                        <m:sty m:val="p"/>
                      </m:rPr>
                      <a:rPr lang="de-DE" sz="1800" b="0" i="0" smtClean="0">
                        <a:latin typeface="Cambria Math" panose="02040503050406030204" pitchFamily="18" charset="0"/>
                      </a:rPr>
                      <m:t>fm</m:t>
                    </m:r>
                  </m:oMath>
                </a14:m>
                <a:endParaRPr lang="de-DE" sz="1800" dirty="0"/>
              </a:p>
              <a:p>
                <a:pPr lvl="1"/>
                <a:r>
                  <a:rPr lang="de-DE" sz="1600" dirty="0"/>
                  <a:t>Größe eines Protons ~</a:t>
                </a:r>
                <a:r>
                  <a:rPr lang="de-DE" sz="1600" dirty="0" smtClean="0"/>
                  <a:t>1 </a:t>
                </a:r>
                <a:r>
                  <a:rPr lang="de-DE" sz="1600" dirty="0" err="1" smtClean="0"/>
                  <a:t>fm</a:t>
                </a:r>
                <a:endParaRPr lang="de-DE" sz="1600" dirty="0"/>
              </a:p>
              <a:p>
                <a:r>
                  <a:rPr lang="de-DE" sz="1800" dirty="0"/>
                  <a:t>Um kleine Strukturen aufzulösen benötigt man mehr Energie </a:t>
                </a:r>
              </a:p>
              <a:p>
                <a:pPr marL="0" indent="0">
                  <a:buNone/>
                </a:pPr>
                <a:r>
                  <a:rPr lang="de-DE" dirty="0"/>
                  <a:t> </a:t>
                </a:r>
              </a:p>
            </p:txBody>
          </p:sp>
        </mc:Choice>
        <mc:Fallback xmlns="">
          <p:sp>
            <p:nvSpPr>
              <p:cNvPr id="5" name="Textplatzhalter 4">
                <a:extLst>
                  <a:ext uri="{FF2B5EF4-FFF2-40B4-BE49-F238E27FC236}">
                    <a16:creationId xmlns:a16="http://schemas.microsoft.com/office/drawing/2014/main" id="{BB4C9E21-760B-4D47-A0FB-0618BA6EB820}"/>
                  </a:ext>
                </a:extLst>
              </p:cNvPr>
              <p:cNvSpPr>
                <a:spLocks noGrp="1" noRot="1" noChangeAspect="1" noMove="1" noResize="1" noEditPoints="1" noAdjustHandles="1" noChangeArrowheads="1" noChangeShapeType="1" noTextEdit="1"/>
              </p:cNvSpPr>
              <p:nvPr>
                <p:ph type="body" idx="13"/>
              </p:nvPr>
            </p:nvSpPr>
            <p:spPr>
              <a:xfrm>
                <a:off x="4696001" y="2505373"/>
                <a:ext cx="4428491" cy="3956805"/>
              </a:xfrm>
              <a:blipFill>
                <a:blip r:embed="rId4"/>
                <a:stretch>
                  <a:fillRect l="-963" t="-1541"/>
                </a:stretch>
              </a:blipFill>
            </p:spPr>
            <p:txBody>
              <a:bodyPr/>
              <a:lstStyle/>
              <a:p>
                <a:r>
                  <a:rPr lang="de-DE">
                    <a:noFill/>
                  </a:rPr>
                  <a:t> </a:t>
                </a:r>
              </a:p>
            </p:txBody>
          </p:sp>
        </mc:Fallback>
      </mc:AlternateContent>
      <p:sp>
        <p:nvSpPr>
          <p:cNvPr id="7" name="Foliennummernplatzhalter 6"/>
          <p:cNvSpPr>
            <a:spLocks noGrp="1"/>
          </p:cNvSpPr>
          <p:nvPr>
            <p:ph type="sldNum" sz="quarter" idx="12"/>
          </p:nvPr>
        </p:nvSpPr>
        <p:spPr/>
        <p:txBody>
          <a:bodyPr/>
          <a:lstStyle/>
          <a:p>
            <a:fld id="{13EBA283-81CD-428D-9703-4AE41BDC50AA}" type="slidenum">
              <a:rPr lang="de-DE" smtClean="0"/>
              <a:pPr/>
              <a:t>7</a:t>
            </a:fld>
            <a:endParaRPr lang="de-DE" dirty="0"/>
          </a:p>
        </p:txBody>
      </p:sp>
      <p:sp>
        <p:nvSpPr>
          <p:cNvPr id="26" name="Datumsplatzhalter 4"/>
          <p:cNvSpPr>
            <a:spLocks noGrp="1"/>
          </p:cNvSpPr>
          <p:nvPr>
            <p:ph type="dt" sz="half" idx="2"/>
          </p:nvPr>
        </p:nvSpPr>
        <p:spPr/>
        <p:txBody>
          <a:bodyPr/>
          <a:lstStyle/>
          <a:p>
            <a:r>
              <a:rPr lang="de-DE"/>
              <a:t>30.11.2017</a:t>
            </a:r>
            <a:endParaRPr lang="de-DE" dirty="0"/>
          </a:p>
        </p:txBody>
      </p:sp>
      <p:sp>
        <p:nvSpPr>
          <p:cNvPr id="28"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74891262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34CB6F-9426-461A-856A-3A485D408337}"/>
              </a:ext>
            </a:extLst>
          </p:cNvPr>
          <p:cNvSpPr>
            <a:spLocks noGrp="1"/>
          </p:cNvSpPr>
          <p:nvPr>
            <p:ph type="title"/>
          </p:nvPr>
        </p:nvSpPr>
        <p:spPr/>
        <p:txBody>
          <a:bodyPr/>
          <a:lstStyle/>
          <a:p>
            <a:r>
              <a:rPr lang="de-DE" dirty="0"/>
              <a:t>Strukturuntersuchungen</a:t>
            </a:r>
          </a:p>
        </p:txBody>
      </p:sp>
      <p:sp>
        <p:nvSpPr>
          <p:cNvPr id="3" name="Foliennummernplatzhalter 2">
            <a:extLst>
              <a:ext uri="{FF2B5EF4-FFF2-40B4-BE49-F238E27FC236}">
                <a16:creationId xmlns:a16="http://schemas.microsoft.com/office/drawing/2014/main" id="{1B17679F-AD5C-4865-92EE-AA117A8A85D4}"/>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5" name="Datumsplatzhalter 4">
            <a:extLst>
              <a:ext uri="{FF2B5EF4-FFF2-40B4-BE49-F238E27FC236}">
                <a16:creationId xmlns:a16="http://schemas.microsoft.com/office/drawing/2014/main" id="{FFC6C164-0563-4C5D-9F24-6E0C77A27B4B}"/>
              </a:ext>
            </a:extLst>
          </p:cNvPr>
          <p:cNvSpPr>
            <a:spLocks noGrp="1"/>
          </p:cNvSpPr>
          <p:nvPr>
            <p:ph type="dt" sz="half" idx="2"/>
          </p:nvPr>
        </p:nvSpPr>
        <p:spPr/>
        <p:txBody>
          <a:bodyPr/>
          <a:lstStyle/>
          <a:p>
            <a:r>
              <a:rPr lang="de-DE"/>
              <a:t>30.11.2017</a:t>
            </a:r>
            <a:endParaRPr lang="de-DE" dirty="0"/>
          </a:p>
        </p:txBody>
      </p:sp>
      <p:sp>
        <p:nvSpPr>
          <p:cNvPr id="6" name="Fußzeilenplatzhalter 5">
            <a:extLst>
              <a:ext uri="{FF2B5EF4-FFF2-40B4-BE49-F238E27FC236}">
                <a16:creationId xmlns:a16="http://schemas.microsoft.com/office/drawing/2014/main" id="{B866B4F8-913E-4F69-9324-10669F53EEB2}"/>
              </a:ext>
            </a:extLst>
          </p:cNvPr>
          <p:cNvSpPr>
            <a:spLocks noGrp="1"/>
          </p:cNvSpPr>
          <p:nvPr>
            <p:ph type="ftr" sz="quarter" idx="3"/>
          </p:nvPr>
        </p:nvSpPr>
        <p:spPr/>
        <p:txBody>
          <a:bodyPr/>
          <a:lstStyle/>
          <a:p>
            <a:r>
              <a:rPr lang="de-DE"/>
              <a:t>Forschung trifft Schule - Lehrerfortbildung Teilchenphysik -  Meißen</a:t>
            </a:r>
            <a:endParaRPr lang="de-DE" dirty="0"/>
          </a:p>
        </p:txBody>
      </p:sp>
      <p:pic>
        <p:nvPicPr>
          <p:cNvPr id="7" name="Grafik 6">
            <a:extLst>
              <a:ext uri="{FF2B5EF4-FFF2-40B4-BE49-F238E27FC236}">
                <a16:creationId xmlns:a16="http://schemas.microsoft.com/office/drawing/2014/main" id="{93C859AE-840E-43E1-8910-787CB6CD3280}"/>
              </a:ext>
            </a:extLst>
          </p:cNvPr>
          <p:cNvPicPr>
            <a:picLocks noChangeAspect="1"/>
          </p:cNvPicPr>
          <p:nvPr/>
        </p:nvPicPr>
        <p:blipFill>
          <a:blip r:embed="rId2"/>
          <a:stretch>
            <a:fillRect/>
          </a:stretch>
        </p:blipFill>
        <p:spPr>
          <a:xfrm>
            <a:off x="467544" y="2852936"/>
            <a:ext cx="8343448" cy="3181144"/>
          </a:xfrm>
          <a:prstGeom prst="rect">
            <a:avLst/>
          </a:prstGeom>
        </p:spPr>
      </p:pic>
    </p:spTree>
    <p:extLst>
      <p:ext uri="{BB962C8B-B14F-4D97-AF65-F5344CB8AC3E}">
        <p14:creationId xmlns:p14="http://schemas.microsoft.com/office/powerpoint/2010/main" val="476124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dirty="0">
                <a:ea typeface="+mn-ea"/>
              </a:rPr>
              <a:t>S</a:t>
            </a:r>
            <a:r>
              <a:rPr lang="de-DE" dirty="0">
                <a:solidFill>
                  <a:srgbClr val="013476"/>
                </a:solidFill>
                <a:latin typeface="Arial" panose="020B0604020202020204" pitchFamily="34" charset="0"/>
                <a:ea typeface="+mn-ea"/>
                <a:cs typeface="Arial" panose="020B0604020202020204" pitchFamily="34" charset="0"/>
              </a:rPr>
              <a:t>trukturuntersuchungen</a:t>
            </a:r>
            <a:endParaRPr lang="de-DE" sz="2800" dirty="0">
              <a:solidFill>
                <a:srgbClr val="013476"/>
              </a:solidFill>
              <a:latin typeface="Arial" panose="020B0604020202020204" pitchFamily="34" charset="0"/>
              <a:ea typeface="+mn-ea"/>
              <a:cs typeface="Arial" panose="020B0604020202020204" pitchFamily="34" charset="0"/>
            </a:endParaRPr>
          </a:p>
        </p:txBody>
      </p:sp>
      <p:sp>
        <p:nvSpPr>
          <p:cNvPr id="7" name="Foliennummernplatzhalter 6"/>
          <p:cNvSpPr>
            <a:spLocks noGrp="1"/>
          </p:cNvSpPr>
          <p:nvPr>
            <p:ph type="sldNum" sz="quarter" idx="12"/>
          </p:nvPr>
        </p:nvSpPr>
        <p:spPr/>
        <p:txBody>
          <a:bodyPr/>
          <a:lstStyle/>
          <a:p>
            <a:fld id="{13EBA283-81CD-428D-9703-4AE41BDC50AA}" type="slidenum">
              <a:rPr lang="de-DE" smtClean="0"/>
              <a:pPr/>
              <a:t>9</a:t>
            </a:fld>
            <a:endParaRPr lang="de-DE" dirty="0"/>
          </a:p>
        </p:txBody>
      </p:sp>
      <p:sp>
        <p:nvSpPr>
          <p:cNvPr id="26" name="Datumsplatzhalter 4"/>
          <p:cNvSpPr>
            <a:spLocks noGrp="1"/>
          </p:cNvSpPr>
          <p:nvPr>
            <p:ph type="dt" sz="half" idx="2"/>
          </p:nvPr>
        </p:nvSpPr>
        <p:spPr/>
        <p:txBody>
          <a:bodyPr/>
          <a:lstStyle/>
          <a:p>
            <a:r>
              <a:rPr lang="de-DE"/>
              <a:t>30.11.2017</a:t>
            </a:r>
            <a:endParaRPr lang="de-DE" dirty="0"/>
          </a:p>
        </p:txBody>
      </p:sp>
      <p:sp>
        <p:nvSpPr>
          <p:cNvPr id="28" name="Fußzeilenplatzhalter 5"/>
          <p:cNvSpPr>
            <a:spLocks noGrp="1"/>
          </p:cNvSpPr>
          <p:nvPr>
            <p:ph type="ftr" sz="quarter" idx="3"/>
          </p:nvPr>
        </p:nvSpPr>
        <p:spPr/>
        <p:txBody>
          <a:bodyPr/>
          <a:lstStyle/>
          <a:p>
            <a:r>
              <a:rPr lang="de-DE"/>
              <a:t>Forschung trifft Schule - Lehrerfortbildung Teilchenphysik -  Meißen</a:t>
            </a:r>
            <a:endParaRPr lang="de-DE" dirty="0"/>
          </a:p>
        </p:txBody>
      </p:sp>
      <mc:AlternateContent xmlns:mc="http://schemas.openxmlformats.org/markup-compatibility/2006" xmlns:a14="http://schemas.microsoft.com/office/drawing/2010/main">
        <mc:Choice Requires="a14">
          <p:sp>
            <p:nvSpPr>
              <p:cNvPr id="4" name="Textplatzhalter 3">
                <a:extLst>
                  <a:ext uri="{FF2B5EF4-FFF2-40B4-BE49-F238E27FC236}">
                    <a16:creationId xmlns:a16="http://schemas.microsoft.com/office/drawing/2014/main" id="{469B4780-B950-4B68-A924-BDDD6EF6D86B}"/>
                  </a:ext>
                </a:extLst>
              </p:cNvPr>
              <p:cNvSpPr>
                <a:spLocks noGrp="1"/>
              </p:cNvSpPr>
              <p:nvPr>
                <p:ph type="body" idx="13"/>
              </p:nvPr>
            </p:nvSpPr>
            <p:spPr>
              <a:xfrm>
                <a:off x="4716016" y="2060848"/>
                <a:ext cx="4248472" cy="3956805"/>
              </a:xfrm>
            </p:spPr>
            <p:txBody>
              <a:bodyPr/>
              <a:lstStyle/>
              <a:p>
                <a:r>
                  <a:rPr lang="de-DE" sz="1800" dirty="0" smtClean="0"/>
                  <a:t>Experiment am SLAC (1969)</a:t>
                </a:r>
              </a:p>
              <a:p>
                <a:pPr lvl="1"/>
                <a:r>
                  <a:rPr lang="de-DE" sz="1600" dirty="0"/>
                  <a:t>Nachweis der Quarks</a:t>
                </a:r>
              </a:p>
              <a:p>
                <a:pPr lvl="1"/>
                <a:r>
                  <a:rPr lang="de-DE" sz="1600" dirty="0"/>
                  <a:t>Nobelpreis 1990:</a:t>
                </a:r>
                <a:r>
                  <a:rPr lang="en-US" sz="1600" dirty="0"/>
                  <a:t> Friedman, Kendall, und Taylor.</a:t>
                </a:r>
                <a:endParaRPr lang="de-DE" sz="1600" dirty="0"/>
              </a:p>
              <a:p>
                <a:r>
                  <a:rPr lang="de-DE" sz="1800" dirty="0"/>
                  <a:t>Streuung von Elektronen an Protonen</a:t>
                </a:r>
              </a:p>
              <a:p>
                <a:r>
                  <a:rPr lang="de-DE" sz="1800" dirty="0"/>
                  <a:t>Elektronen Energie bis zu 50 </a:t>
                </a:r>
                <a:r>
                  <a:rPr lang="de-DE" sz="1800" dirty="0" err="1"/>
                  <a:t>GeV</a:t>
                </a:r>
                <a:r>
                  <a:rPr lang="de-DE" sz="1800" dirty="0"/>
                  <a:t> </a:t>
                </a:r>
              </a:p>
              <a:p>
                <a14:m>
                  <m:oMath xmlns:m="http://schemas.openxmlformats.org/officeDocument/2006/math">
                    <m:r>
                      <a:rPr lang="de-DE" sz="1800" i="1">
                        <a:latin typeface="Cambria Math" panose="02040503050406030204" pitchFamily="18" charset="0"/>
                      </a:rPr>
                      <m:t>𝜆</m:t>
                    </m:r>
                    <m:r>
                      <a:rPr lang="de-DE" sz="1800" i="1">
                        <a:latin typeface="Cambria Math" panose="02040503050406030204" pitchFamily="18" charset="0"/>
                      </a:rPr>
                      <m:t>=</m:t>
                    </m:r>
                    <m:f>
                      <m:fPr>
                        <m:ctrlPr>
                          <a:rPr lang="de-DE" sz="1800" i="1">
                            <a:latin typeface="Cambria Math" panose="02040503050406030204" pitchFamily="18" charset="0"/>
                          </a:rPr>
                        </m:ctrlPr>
                      </m:fPr>
                      <m:num>
                        <m:r>
                          <m:rPr>
                            <m:sty m:val="p"/>
                          </m:rPr>
                          <a:rPr lang="de-DE" sz="1800" i="0">
                            <a:latin typeface="Cambria Math" panose="02040503050406030204" pitchFamily="18" charset="0"/>
                          </a:rPr>
                          <m:t>h</m:t>
                        </m:r>
                        <m:r>
                          <a:rPr lang="de-DE" sz="1800" i="0">
                            <a:latin typeface="Cambria Math" panose="02040503050406030204" pitchFamily="18" charset="0"/>
                          </a:rPr>
                          <m:t>∙</m:t>
                        </m:r>
                        <m:r>
                          <m:rPr>
                            <m:sty m:val="p"/>
                          </m:rPr>
                          <a:rPr lang="de-DE" sz="1800" i="0">
                            <a:latin typeface="Cambria Math" panose="02040503050406030204" pitchFamily="18" charset="0"/>
                          </a:rPr>
                          <m:t>c</m:t>
                        </m:r>
                      </m:num>
                      <m:den>
                        <m:r>
                          <a:rPr lang="de-DE" sz="1800" i="1">
                            <a:latin typeface="Cambria Math" panose="02040503050406030204" pitchFamily="18" charset="0"/>
                          </a:rPr>
                          <m:t>𝐸</m:t>
                        </m:r>
                      </m:den>
                    </m:f>
                    <m:r>
                      <a:rPr lang="de-DE" sz="1800" i="1">
                        <a:latin typeface="Cambria Math" panose="02040503050406030204" pitchFamily="18" charset="0"/>
                      </a:rPr>
                      <m:t>=</m:t>
                    </m:r>
                    <m:f>
                      <m:fPr>
                        <m:ctrlPr>
                          <a:rPr lang="de-DE" sz="1800" i="1">
                            <a:latin typeface="Cambria Math" panose="02040503050406030204" pitchFamily="18" charset="0"/>
                          </a:rPr>
                        </m:ctrlPr>
                      </m:fPr>
                      <m:num>
                        <m:r>
                          <a:rPr lang="de-DE" sz="1800" i="1">
                            <a:latin typeface="Cambria Math" panose="02040503050406030204" pitchFamily="18" charset="0"/>
                          </a:rPr>
                          <m:t>200</m:t>
                        </m:r>
                        <m:r>
                          <a:rPr lang="de-DE" sz="1800" b="0" i="1" smtClean="0">
                            <a:latin typeface="Cambria Math" panose="02040503050406030204" pitchFamily="18" charset="0"/>
                          </a:rPr>
                          <m:t> </m:t>
                        </m:r>
                        <m:r>
                          <m:rPr>
                            <m:sty m:val="p"/>
                          </m:rPr>
                          <a:rPr lang="de-DE" sz="1800" i="0">
                            <a:latin typeface="Cambria Math" panose="02040503050406030204" pitchFamily="18" charset="0"/>
                          </a:rPr>
                          <m:t>MeV</m:t>
                        </m:r>
                        <m:r>
                          <a:rPr lang="de-DE" sz="1800" i="0">
                            <a:latin typeface="Cambria Math" panose="02040503050406030204" pitchFamily="18" charset="0"/>
                          </a:rPr>
                          <m:t>  </m:t>
                        </m:r>
                        <m:r>
                          <a:rPr lang="de-DE" sz="1800" b="0" i="1" smtClean="0">
                            <a:latin typeface="Cambria Math" panose="02040503050406030204" pitchFamily="18" charset="0"/>
                          </a:rPr>
                          <m:t>∙</m:t>
                        </m:r>
                        <m:r>
                          <m:rPr>
                            <m:sty m:val="p"/>
                          </m:rPr>
                          <a:rPr lang="de-DE" sz="1800" i="0">
                            <a:latin typeface="Cambria Math" panose="02040503050406030204" pitchFamily="18" charset="0"/>
                          </a:rPr>
                          <m:t>fm</m:t>
                        </m:r>
                      </m:num>
                      <m:den>
                        <m:r>
                          <a:rPr lang="de-DE" sz="1800" b="0" i="1" smtClean="0">
                            <a:latin typeface="Cambria Math" panose="02040503050406030204" pitchFamily="18" charset="0"/>
                          </a:rPr>
                          <m:t>50 </m:t>
                        </m:r>
                        <m:r>
                          <m:rPr>
                            <m:sty m:val="p"/>
                          </m:rPr>
                          <a:rPr lang="de-DE" sz="1800" b="0" i="0" smtClean="0">
                            <a:latin typeface="Cambria Math" panose="02040503050406030204" pitchFamily="18" charset="0"/>
                          </a:rPr>
                          <m:t>G</m:t>
                        </m:r>
                        <m:r>
                          <m:rPr>
                            <m:sty m:val="p"/>
                          </m:rPr>
                          <a:rPr lang="de-DE" sz="1800" i="0">
                            <a:latin typeface="Cambria Math" panose="02040503050406030204" pitchFamily="18" charset="0"/>
                          </a:rPr>
                          <m:t>eV</m:t>
                        </m:r>
                      </m:den>
                    </m:f>
                    <m:r>
                      <a:rPr lang="de-DE" sz="1800" i="1" smtClean="0">
                        <a:latin typeface="Cambria Math" panose="02040503050406030204" pitchFamily="18" charset="0"/>
                      </a:rPr>
                      <m:t>=</m:t>
                    </m:r>
                    <m:r>
                      <a:rPr lang="de-DE" sz="1800" i="1">
                        <a:latin typeface="Cambria Math" panose="02040503050406030204" pitchFamily="18" charset="0"/>
                      </a:rPr>
                      <m:t>~</m:t>
                    </m:r>
                    <m:r>
                      <a:rPr lang="de-DE" sz="1800" b="0" i="0" smtClean="0">
                        <a:latin typeface="Cambria Math" panose="02040503050406030204" pitchFamily="18" charset="0"/>
                      </a:rPr>
                      <m:t>0. 01 </m:t>
                    </m:r>
                    <m:r>
                      <m:rPr>
                        <m:sty m:val="p"/>
                      </m:rPr>
                      <a:rPr lang="de-DE" sz="1800" b="0" i="0" smtClean="0">
                        <a:latin typeface="Cambria Math" panose="02040503050406030204" pitchFamily="18" charset="0"/>
                      </a:rPr>
                      <m:t>fm</m:t>
                    </m:r>
                  </m:oMath>
                </a14:m>
                <a:endParaRPr lang="de-DE" sz="1600" dirty="0"/>
              </a:p>
              <a:p>
                <a:pPr lvl="1"/>
                <a:endParaRPr lang="de-DE" sz="1600" dirty="0"/>
              </a:p>
              <a:p>
                <a:r>
                  <a:rPr lang="de-DE" sz="1800" dirty="0"/>
                  <a:t>Um (noch) kleiner Strukturen aufzulösen benötigt man (noch) mehr Energie </a:t>
                </a:r>
              </a:p>
              <a:p>
                <a:endParaRPr lang="de-DE" sz="1800" dirty="0"/>
              </a:p>
              <a:p>
                <a:endParaRPr lang="de-DE" sz="1800" dirty="0"/>
              </a:p>
              <a:p>
                <a:endParaRPr lang="de-DE" sz="1800" dirty="0"/>
              </a:p>
              <a:p>
                <a:endParaRPr lang="de-DE" sz="1800" dirty="0"/>
              </a:p>
              <a:p>
                <a:pPr marL="0" indent="0">
                  <a:buNone/>
                </a:pPr>
                <a:endParaRPr lang="de-DE" dirty="0"/>
              </a:p>
            </p:txBody>
          </p:sp>
        </mc:Choice>
        <mc:Fallback xmlns="">
          <p:sp>
            <p:nvSpPr>
              <p:cNvPr id="4" name="Textplatzhalter 3">
                <a:extLst>
                  <a:ext uri="{FF2B5EF4-FFF2-40B4-BE49-F238E27FC236}">
                    <a16:creationId xmlns:a16="http://schemas.microsoft.com/office/drawing/2014/main" id="{469B4780-B950-4B68-A924-BDDD6EF6D86B}"/>
                  </a:ext>
                </a:extLst>
              </p:cNvPr>
              <p:cNvSpPr>
                <a:spLocks noGrp="1" noRot="1" noChangeAspect="1" noMove="1" noResize="1" noEditPoints="1" noAdjustHandles="1" noChangeArrowheads="1" noChangeShapeType="1" noTextEdit="1"/>
              </p:cNvSpPr>
              <p:nvPr>
                <p:ph type="body" idx="13"/>
              </p:nvPr>
            </p:nvSpPr>
            <p:spPr>
              <a:xfrm>
                <a:off x="4716016" y="2060848"/>
                <a:ext cx="4248472" cy="3956805"/>
              </a:xfrm>
              <a:blipFill>
                <a:blip r:embed="rId3"/>
                <a:stretch>
                  <a:fillRect l="-717" t="-1387" r="-1435"/>
                </a:stretch>
              </a:blipFill>
            </p:spPr>
            <p:txBody>
              <a:bodyPr/>
              <a:lstStyle/>
              <a:p>
                <a:r>
                  <a:rPr lang="de-DE">
                    <a:noFill/>
                  </a:rPr>
                  <a:t> </a:t>
                </a:r>
              </a:p>
            </p:txBody>
          </p:sp>
        </mc:Fallback>
      </mc:AlternateContent>
      <p:grpSp>
        <p:nvGrpSpPr>
          <p:cNvPr id="17" name="Gruppieren 10">
            <a:extLst>
              <a:ext uri="{FF2B5EF4-FFF2-40B4-BE49-F238E27FC236}">
                <a16:creationId xmlns:a16="http://schemas.microsoft.com/office/drawing/2014/main" id="{0D3111C1-A0BE-4469-8E64-40C1ED5EE4F7}"/>
              </a:ext>
            </a:extLst>
          </p:cNvPr>
          <p:cNvGrpSpPr>
            <a:grpSpLocks/>
          </p:cNvGrpSpPr>
          <p:nvPr/>
        </p:nvGrpSpPr>
        <p:grpSpPr bwMode="auto">
          <a:xfrm>
            <a:off x="1251760" y="2043196"/>
            <a:ext cx="2887663" cy="1239838"/>
            <a:chOff x="5645150" y="4149725"/>
            <a:chExt cx="2887663" cy="1239838"/>
          </a:xfrm>
        </p:grpSpPr>
        <p:pic>
          <p:nvPicPr>
            <p:cNvPr id="18" name="Picture 5" descr="El-Prot_Streuung.png">
              <a:extLst>
                <a:ext uri="{FF2B5EF4-FFF2-40B4-BE49-F238E27FC236}">
                  <a16:creationId xmlns:a16="http://schemas.microsoft.com/office/drawing/2014/main" id="{5CD06915-A570-4DB4-A527-4F9F01843C70}"/>
                </a:ext>
              </a:extLst>
            </p:cNvPr>
            <p:cNvPicPr>
              <a:picLocks noChangeAspect="1"/>
            </p:cNvPicPr>
            <p:nvPr/>
          </p:nvPicPr>
          <p:blipFill>
            <a:blip r:embed="rId4" cstate="print"/>
            <a:srcRect/>
            <a:stretch>
              <a:fillRect/>
            </a:stretch>
          </p:blipFill>
          <p:spPr bwMode="auto">
            <a:xfrm>
              <a:off x="5645150" y="4149725"/>
              <a:ext cx="2543175" cy="1239838"/>
            </a:xfrm>
            <a:prstGeom prst="rect">
              <a:avLst/>
            </a:prstGeom>
            <a:noFill/>
            <a:ln w="9525">
              <a:noFill/>
              <a:miter lim="800000"/>
              <a:headEnd/>
              <a:tailEnd/>
            </a:ln>
          </p:spPr>
        </p:pic>
        <p:sp>
          <p:nvSpPr>
            <p:cNvPr id="19" name="Rechteck 18">
              <a:extLst>
                <a:ext uri="{FF2B5EF4-FFF2-40B4-BE49-F238E27FC236}">
                  <a16:creationId xmlns:a16="http://schemas.microsoft.com/office/drawing/2014/main" id="{DECF41F1-25DC-45B7-AC87-91BA7C84EBF5}"/>
                </a:ext>
              </a:extLst>
            </p:cNvPr>
            <p:cNvSpPr/>
            <p:nvPr/>
          </p:nvSpPr>
          <p:spPr>
            <a:xfrm>
              <a:off x="7956550" y="4149725"/>
              <a:ext cx="576263" cy="5746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grpSp>
      <p:pic>
        <p:nvPicPr>
          <p:cNvPr id="6" name="Grafik 5">
            <a:extLst>
              <a:ext uri="{FF2B5EF4-FFF2-40B4-BE49-F238E27FC236}">
                <a16:creationId xmlns:a16="http://schemas.microsoft.com/office/drawing/2014/main" id="{40C59184-413D-4588-BCE4-537E3F15B86F}"/>
              </a:ext>
            </a:extLst>
          </p:cNvPr>
          <p:cNvPicPr>
            <a:picLocks noChangeAspect="1"/>
          </p:cNvPicPr>
          <p:nvPr/>
        </p:nvPicPr>
        <p:blipFill>
          <a:blip r:embed="rId5"/>
          <a:stretch>
            <a:fillRect/>
          </a:stretch>
        </p:blipFill>
        <p:spPr>
          <a:xfrm>
            <a:off x="137768" y="4344073"/>
            <a:ext cx="4596110" cy="1115784"/>
          </a:xfrm>
          <a:prstGeom prst="rect">
            <a:avLst/>
          </a:prstGeom>
        </p:spPr>
      </p:pic>
      <p:sp>
        <p:nvSpPr>
          <p:cNvPr id="8" name="Textfeld 7">
            <a:extLst>
              <a:ext uri="{FF2B5EF4-FFF2-40B4-BE49-F238E27FC236}">
                <a16:creationId xmlns:a16="http://schemas.microsoft.com/office/drawing/2014/main" id="{29CE6240-25F1-44DA-BBCD-4A1F0C7F6721}"/>
              </a:ext>
            </a:extLst>
          </p:cNvPr>
          <p:cNvSpPr txBox="1"/>
          <p:nvPr/>
        </p:nvSpPr>
        <p:spPr>
          <a:xfrm>
            <a:off x="2603227" y="5877272"/>
            <a:ext cx="184731" cy="424732"/>
          </a:xfrm>
          <a:prstGeom prst="rect">
            <a:avLst/>
          </a:prstGeom>
          <a:noFill/>
        </p:spPr>
        <p:txBody>
          <a:bodyPr wrap="none" rtlCol="0">
            <a:spAutoFit/>
          </a:bodyPr>
          <a:lstStyle/>
          <a:p>
            <a:pPr>
              <a:lnSpc>
                <a:spcPct val="90000"/>
              </a:lnSpc>
              <a:spcBef>
                <a:spcPts val="1000"/>
              </a:spcBef>
              <a:buClr>
                <a:srgbClr val="CCCC00"/>
              </a:buClr>
              <a:buSzPct val="90000"/>
            </a:pPr>
            <a:endParaRPr lang="de-DE" sz="2400" dirty="0">
              <a:solidFill>
                <a:srgbClr val="002060"/>
              </a:solidFill>
              <a:latin typeface="Arial Narrow" panose="020B0606020202030204" pitchFamily="34" charset="0"/>
            </a:endParaRPr>
          </a:p>
        </p:txBody>
      </p:sp>
      <p:cxnSp>
        <p:nvCxnSpPr>
          <p:cNvPr id="10" name="Gerade Verbindung mit Pfeil 9">
            <a:extLst>
              <a:ext uri="{FF2B5EF4-FFF2-40B4-BE49-F238E27FC236}">
                <a16:creationId xmlns:a16="http://schemas.microsoft.com/office/drawing/2014/main" id="{84A300BF-5918-4F7E-9E8C-E4093FFE88BE}"/>
              </a:ext>
            </a:extLst>
          </p:cNvPr>
          <p:cNvCxnSpPr>
            <a:cxnSpLocks/>
          </p:cNvCxnSpPr>
          <p:nvPr/>
        </p:nvCxnSpPr>
        <p:spPr>
          <a:xfrm flipV="1">
            <a:off x="251520" y="5565900"/>
            <a:ext cx="4392488" cy="20822"/>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7C3C11CA-5A4B-4FF3-A88A-ABF82C2B14AD}"/>
              </a:ext>
            </a:extLst>
          </p:cNvPr>
          <p:cNvSpPr txBox="1"/>
          <p:nvPr/>
        </p:nvSpPr>
        <p:spPr>
          <a:xfrm>
            <a:off x="1919798" y="5748660"/>
            <a:ext cx="80182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panose="020B0604020202020204" pitchFamily="34" charset="0"/>
                <a:cs typeface="Arial" panose="020B0604020202020204" pitchFamily="34" charset="0"/>
              </a:rPr>
              <a:t>3,2 km</a:t>
            </a:r>
          </a:p>
        </p:txBody>
      </p:sp>
    </p:spTree>
    <p:extLst>
      <p:ext uri="{BB962C8B-B14F-4D97-AF65-F5344CB8AC3E}">
        <p14:creationId xmlns:p14="http://schemas.microsoft.com/office/powerpoint/2010/main" val="36857871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TW_Desing">
  <a:themeElements>
    <a:clrScheme name="Graustuf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_Desing" id="{C005A2AF-7826-4E7D-BEEB-9C4340784742}" vid="{0A7F6CB2-7F84-4A6C-A58D-0B8683E31F5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NTW_Desing</Template>
  <TotalTime>0</TotalTime>
  <Words>2780</Words>
  <Application>Microsoft Office PowerPoint</Application>
  <PresentationFormat>Bildschirmpräsentation (4:3)</PresentationFormat>
  <Paragraphs>509</Paragraphs>
  <Slides>44</Slides>
  <Notes>21</Notes>
  <HiddenSlides>6</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44</vt:i4>
      </vt:variant>
    </vt:vector>
  </HeadingPairs>
  <TitlesOfParts>
    <vt:vector size="53" baseType="lpstr">
      <vt:lpstr>ＭＳ Ｐゴシック</vt:lpstr>
      <vt:lpstr>Arial</vt:lpstr>
      <vt:lpstr>Arial Narrow</vt:lpstr>
      <vt:lpstr>Arial Unicode MS</vt:lpstr>
      <vt:lpstr>Calibri</vt:lpstr>
      <vt:lpstr>Cambria Math</vt:lpstr>
      <vt:lpstr>Times New Roman</vt:lpstr>
      <vt:lpstr>Wingdings</vt:lpstr>
      <vt:lpstr>NTW_Desing</vt:lpstr>
      <vt:lpstr>Forschungsmethoden in der  Teilchenphysik I       </vt:lpstr>
      <vt:lpstr>Basierend auf Band 2:</vt:lpstr>
      <vt:lpstr>Forschungsziele</vt:lpstr>
      <vt:lpstr>Strukturuntersuchungen</vt:lpstr>
      <vt:lpstr>Strukturuntersuchungen</vt:lpstr>
      <vt:lpstr>Einschub: Elektronenvolt</vt:lpstr>
      <vt:lpstr>Strukturuntersuchungen</vt:lpstr>
      <vt:lpstr>Strukturuntersuchungen</vt:lpstr>
      <vt:lpstr>Strukturuntersuchungen</vt:lpstr>
      <vt:lpstr>Erzeugung „neuer“ Teilchen</vt:lpstr>
      <vt:lpstr>Erzeugung „neuer“ Teilchen</vt:lpstr>
      <vt:lpstr>Erzeugung extremer Bedingung</vt:lpstr>
      <vt:lpstr>Erzeugung extremer Bedingung</vt:lpstr>
      <vt:lpstr>Beschleunigeranlagen</vt:lpstr>
      <vt:lpstr>Das CERN (Conseil Européen pour la Recherche Nucléaire)</vt:lpstr>
      <vt:lpstr>Elektronenstrahlröhre</vt:lpstr>
      <vt:lpstr>Die Beschleuniger am CERN</vt:lpstr>
      <vt:lpstr>Linearbeschleuniger</vt:lpstr>
      <vt:lpstr>Der LINAC 4 am CERN</vt:lpstr>
      <vt:lpstr>Der LHC (Large Hadron Collider) </vt:lpstr>
      <vt:lpstr>LHC Fun Facts </vt:lpstr>
      <vt:lpstr>Wie funktioniert der LHC</vt:lpstr>
      <vt:lpstr>LHC Beschleunigungsstrecke</vt:lpstr>
      <vt:lpstr>LHC Dipol Magnete</vt:lpstr>
      <vt:lpstr>Ein Quadrupolmagnet</vt:lpstr>
      <vt:lpstr>PowerPoint-Präsentation</vt:lpstr>
      <vt:lpstr>Teilchenkollisionen im LHC</vt:lpstr>
      <vt:lpstr>Teilchenkollisionen im LHC</vt:lpstr>
      <vt:lpstr>Wohin mit so vielen Daten?</vt:lpstr>
      <vt:lpstr>Wohin mit so vielen Daten?</vt:lpstr>
      <vt:lpstr>Das World Wide Web</vt:lpstr>
      <vt:lpstr>Positronen-Emissions-Tomografie</vt:lpstr>
      <vt:lpstr>Tumortherapie mit Hadronen (meist C)</vt:lpstr>
      <vt:lpstr>Was ist Dunkle Materie?</vt:lpstr>
      <vt:lpstr>Besuche am CERN</vt:lpstr>
      <vt:lpstr>PowerPoint-Präsentation</vt:lpstr>
      <vt:lpstr>Diskussion / Fragen</vt:lpstr>
      <vt:lpstr>The SppS</vt:lpstr>
      <vt:lpstr>Warum so viele Kollisionen? </vt:lpstr>
      <vt:lpstr>Die Beschleuniger am CERN (Realität)</vt:lpstr>
      <vt:lpstr>LHC Kavitäten</vt:lpstr>
      <vt:lpstr>Zwischenfall 19. September 2008</vt:lpstr>
      <vt:lpstr>Zwischenfall 19. September 2008</vt:lpstr>
      <vt:lpstr>„The CERN Weasel“ </vt:lpstr>
    </vt:vector>
  </TitlesOfParts>
  <Company>DESY Zeuthen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dc:creator>
  <cp:lastModifiedBy>Philipp Lindenau</cp:lastModifiedBy>
  <cp:revision>649</cp:revision>
  <dcterms:created xsi:type="dcterms:W3CDTF">2014-09-10T20:03:47Z</dcterms:created>
  <dcterms:modified xsi:type="dcterms:W3CDTF">2017-11-29T23:45:34Z</dcterms:modified>
</cp:coreProperties>
</file>