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95" r:id="rId1"/>
    <p:sldMasterId id="2147483743" r:id="rId2"/>
  </p:sldMasterIdLst>
  <p:notesMasterIdLst>
    <p:notesMasterId r:id="rId14"/>
  </p:notesMasterIdLst>
  <p:handoutMasterIdLst>
    <p:handoutMasterId r:id="rId15"/>
  </p:handoutMasterIdLst>
  <p:sldIdLst>
    <p:sldId id="902" r:id="rId3"/>
    <p:sldId id="903" r:id="rId4"/>
    <p:sldId id="924" r:id="rId5"/>
    <p:sldId id="926" r:id="rId6"/>
    <p:sldId id="928" r:id="rId7"/>
    <p:sldId id="927" r:id="rId8"/>
    <p:sldId id="932" r:id="rId9"/>
    <p:sldId id="929" r:id="rId10"/>
    <p:sldId id="933" r:id="rId11"/>
    <p:sldId id="931" r:id="rId12"/>
    <p:sldId id="925" r:id="rId13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orient="horz" pos="816" userDrawn="1">
          <p15:clr>
            <a:srgbClr val="A4A3A4"/>
          </p15:clr>
        </p15:guide>
        <p15:guide id="6" pos="2064" userDrawn="1">
          <p15:clr>
            <a:srgbClr val="A4A3A4"/>
          </p15:clr>
        </p15:guide>
        <p15:guide id="8" pos="5904" userDrawn="1">
          <p15:clr>
            <a:srgbClr val="A4A3A4"/>
          </p15:clr>
        </p15:guide>
        <p15:guide id="9" pos="3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  <a:srgbClr val="C0504D"/>
    <a:srgbClr val="00FFFF"/>
    <a:srgbClr val="00FF00"/>
    <a:srgbClr val="1F1FF1"/>
    <a:srgbClr val="0000FF"/>
    <a:srgbClr val="FF00FF"/>
    <a:srgbClr val="385D8A"/>
    <a:srgbClr val="D0D8E8"/>
    <a:srgbClr val="00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27" autoAdjust="0"/>
    <p:restoredTop sz="96324" autoAdjust="0"/>
  </p:normalViewPr>
  <p:slideViewPr>
    <p:cSldViewPr>
      <p:cViewPr varScale="1">
        <p:scale>
          <a:sx n="104" d="100"/>
          <a:sy n="104" d="100"/>
        </p:scale>
        <p:origin x="486" y="114"/>
      </p:cViewPr>
      <p:guideLst>
        <p:guide orient="horz"/>
        <p:guide orient="horz" pos="816"/>
        <p:guide pos="2064"/>
        <p:guide pos="5904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7"/>
            <a:ext cx="2924658" cy="46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ctr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7"/>
            <a:ext cx="2924658" cy="46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ctr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3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b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3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b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6125"/>
            <a:ext cx="538797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3" y="4714221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31657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b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7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b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315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458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95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836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282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538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3169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6125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7758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7139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328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56" y="274639"/>
            <a:ext cx="598985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4053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213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3005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749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1892808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769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8789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31859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3815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2167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9374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101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452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176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544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2124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981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4329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2531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2029633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0152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1142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181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97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968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8454" y="6505600"/>
            <a:ext cx="81911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prstClr val="black"/>
                </a:solidFill>
                <a:latin typeface="Constantia" pitchFamily="18" charset="0"/>
              </a:rPr>
              <a:t>H. Damerau, S. Hancock, CERN/GSI Meeting on RF Manipulations and LLRF in Hadron Synchrotrons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sp>
        <p:nvSpPr>
          <p:cNvPr id="13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432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61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774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772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3427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002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544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430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5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19" r:id="rId12"/>
    <p:sldLayoutId id="2147483720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Master-Titelformat zu bearbeiten.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  <p:sldLayoutId id="2147483757" r:id="rId14"/>
    <p:sldLayoutId id="2147483758" r:id="rId15"/>
    <p:sldLayoutId id="2147483759" r:id="rId16"/>
    <p:sldLayoutId id="2147483760" r:id="rId17"/>
    <p:sldLayoutId id="2147483761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3.T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0.gif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Relationship Id="rId5" Type="http://schemas.openxmlformats.org/officeDocument/2006/relationships/image" Target="../media/image10.gif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23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Limitation from beam loading</a:t>
            </a:r>
            <a:endParaRPr lang="en-GB" sz="3200" i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5543061" y="1504950"/>
            <a:ext cx="3832001" cy="44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40 MHz RF system designed for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pulsed operation</a:t>
            </a:r>
          </a:p>
          <a:p>
            <a:pPr marL="714375" lvl="2" indent="-352425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Energy mainly comes from capacitor bank</a:t>
            </a:r>
          </a:p>
          <a:p>
            <a:pPr marL="714375" lvl="2" indent="-352425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40 MHz acceleration uses this energy</a:t>
            </a:r>
          </a:p>
          <a:p>
            <a:pPr marL="714375" lvl="2" indent="-352425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Final </a:t>
            </a:r>
            <a:r>
              <a:rPr lang="en-GB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amplifier anode voltage drops</a:t>
            </a:r>
          </a:p>
          <a:p>
            <a:pPr marL="714375" lvl="2" indent="-352425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Final </a:t>
            </a:r>
            <a:r>
              <a:rPr lang="en-GB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amplifier gain decreases</a:t>
            </a:r>
          </a:p>
          <a:p>
            <a:pPr marL="714375" lvl="2" indent="-352425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Cavity trip due to </a:t>
            </a:r>
            <a:r>
              <a:rPr lang="en-GB" sz="18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driver amplifier overload</a:t>
            </a:r>
          </a:p>
          <a:p>
            <a:pPr marL="714375" lvl="2" indent="-352425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16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714375" lvl="2" indent="-352425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Check with new prototype anode power supply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010138" y="1206500"/>
            <a:ext cx="4532923" cy="2527300"/>
            <a:chOff x="228600" y="2209800"/>
            <a:chExt cx="4532923" cy="2527300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2527300"/>
              <a:ext cx="4532923" cy="22098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2950152" y="2739023"/>
              <a:ext cx="13182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 smtClean="0">
                  <a:solidFill>
                    <a:srgbClr val="FF00FF"/>
                  </a:solidFill>
                  <a:latin typeface="Constantia" pitchFamily="18" charset="0"/>
                </a:rPr>
                <a:t>V</a:t>
              </a:r>
              <a:r>
                <a:rPr lang="en-US" sz="1600" b="1" baseline="-25000" dirty="0" err="1" smtClean="0">
                  <a:solidFill>
                    <a:srgbClr val="FF00FF"/>
                  </a:solidFill>
                  <a:latin typeface="Constantia" pitchFamily="18" charset="0"/>
                </a:rPr>
                <a:t>a</a:t>
              </a:r>
              <a:r>
                <a:rPr lang="en-US" sz="1600" b="1" dirty="0" smtClean="0">
                  <a:solidFill>
                    <a:srgbClr val="FF00FF"/>
                  </a:solidFill>
                  <a:latin typeface="Constantia" pitchFamily="18" charset="0"/>
                </a:rPr>
                <a:t> (final)</a:t>
              </a:r>
              <a:endParaRPr lang="en-GB" sz="1600" b="1" dirty="0">
                <a:solidFill>
                  <a:srgbClr val="FF00FF"/>
                </a:solidFill>
                <a:latin typeface="Constantia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940627" y="4052471"/>
              <a:ext cx="13182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>
                  <a:solidFill>
                    <a:srgbClr val="1F1FF1"/>
                  </a:solidFill>
                  <a:latin typeface="Constantia" pitchFamily="18" charset="0"/>
                </a:rPr>
                <a:t>I</a:t>
              </a:r>
              <a:r>
                <a:rPr lang="en-US" sz="1600" b="1" baseline="-25000" dirty="0" err="1" smtClean="0">
                  <a:solidFill>
                    <a:srgbClr val="1F1FF1"/>
                  </a:solidFill>
                  <a:latin typeface="Constantia" pitchFamily="18" charset="0"/>
                </a:rPr>
                <a:t>a</a:t>
              </a:r>
              <a:r>
                <a:rPr lang="en-US" sz="1600" b="1" dirty="0" smtClean="0">
                  <a:solidFill>
                    <a:srgbClr val="1F1FF1"/>
                  </a:solidFill>
                  <a:latin typeface="Constantia" pitchFamily="18" charset="0"/>
                </a:rPr>
                <a:t> (final)</a:t>
              </a:r>
              <a:endParaRPr lang="en-GB" sz="1600" b="1" dirty="0">
                <a:solidFill>
                  <a:srgbClr val="1F1FF1"/>
                </a:solidFill>
                <a:latin typeface="Constantia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01333" y="3597275"/>
              <a:ext cx="5874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smtClean="0">
                  <a:solidFill>
                    <a:srgbClr val="00FF00"/>
                  </a:solidFill>
                  <a:latin typeface="Constantia" pitchFamily="18" charset="0"/>
                </a:rPr>
                <a:t>V</a:t>
              </a:r>
              <a:r>
                <a:rPr lang="en-US" sz="1600" b="1" baseline="-25000" dirty="0" smtClean="0">
                  <a:solidFill>
                    <a:srgbClr val="00FF00"/>
                  </a:solidFill>
                  <a:latin typeface="Constantia" pitchFamily="18" charset="0"/>
                </a:rPr>
                <a:t>RF</a:t>
              </a:r>
              <a:endParaRPr lang="en-GB" sz="1600" b="1" dirty="0">
                <a:solidFill>
                  <a:srgbClr val="00FF00"/>
                </a:solidFill>
                <a:latin typeface="Constantia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569152" y="4160252"/>
              <a:ext cx="76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 smtClean="0">
                  <a:solidFill>
                    <a:srgbClr val="00FFFF"/>
                  </a:solidFill>
                  <a:latin typeface="Constantia" pitchFamily="18" charset="0"/>
                </a:rPr>
                <a:t>V</a:t>
              </a:r>
              <a:r>
                <a:rPr lang="en-US" sz="1600" b="1" baseline="-25000" dirty="0" err="1" smtClean="0">
                  <a:solidFill>
                    <a:srgbClr val="00FFFF"/>
                  </a:solidFill>
                  <a:latin typeface="Constantia" pitchFamily="18" charset="0"/>
                </a:rPr>
                <a:t>prog</a:t>
              </a:r>
              <a:endParaRPr lang="en-GB" sz="1600" b="1" dirty="0">
                <a:solidFill>
                  <a:srgbClr val="00FFFF"/>
                </a:solidFill>
                <a:latin typeface="Constantia" pitchFamily="18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12750" y="2209800"/>
              <a:ext cx="42767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00"/>
                  </a:solidFill>
                  <a:latin typeface="Constantia" pitchFamily="18" charset="0"/>
                </a:rPr>
                <a:t>C40-78</a:t>
              </a:r>
              <a:endParaRPr lang="en-GB" sz="1600" b="1" dirty="0">
                <a:solidFill>
                  <a:srgbClr val="000000"/>
                </a:solidFill>
                <a:latin typeface="Constantia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010661" y="3886200"/>
            <a:ext cx="4532400" cy="2506196"/>
            <a:chOff x="5032105" y="2211600"/>
            <a:chExt cx="4532400" cy="2506196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32105" y="2508251"/>
              <a:ext cx="4532400" cy="2209545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7911619" y="2743200"/>
              <a:ext cx="13182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 smtClean="0">
                  <a:solidFill>
                    <a:srgbClr val="FF00FF"/>
                  </a:solidFill>
                  <a:latin typeface="Constantia" pitchFamily="18" charset="0"/>
                </a:rPr>
                <a:t>V</a:t>
              </a:r>
              <a:r>
                <a:rPr lang="en-US" sz="1600" b="1" baseline="-25000" dirty="0" err="1" smtClean="0">
                  <a:solidFill>
                    <a:srgbClr val="FF00FF"/>
                  </a:solidFill>
                  <a:latin typeface="Constantia" pitchFamily="18" charset="0"/>
                </a:rPr>
                <a:t>a</a:t>
              </a:r>
              <a:r>
                <a:rPr lang="en-US" sz="1600" b="1" dirty="0" smtClean="0">
                  <a:solidFill>
                    <a:srgbClr val="FF00FF"/>
                  </a:solidFill>
                  <a:latin typeface="Constantia" pitchFamily="18" charset="0"/>
                </a:rPr>
                <a:t> (final)</a:t>
              </a:r>
              <a:endParaRPr lang="en-GB" sz="1600" b="1" dirty="0">
                <a:solidFill>
                  <a:srgbClr val="FF00FF"/>
                </a:solidFill>
                <a:latin typeface="Constantia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943600" y="3791451"/>
              <a:ext cx="13182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>
                  <a:solidFill>
                    <a:srgbClr val="1F1FF1"/>
                  </a:solidFill>
                  <a:latin typeface="Constantia" pitchFamily="18" charset="0"/>
                </a:rPr>
                <a:t>I</a:t>
              </a:r>
              <a:r>
                <a:rPr lang="en-US" sz="1600" b="1" baseline="-25000" dirty="0" err="1" smtClean="0">
                  <a:solidFill>
                    <a:srgbClr val="1F1FF1"/>
                  </a:solidFill>
                  <a:latin typeface="Constantia" pitchFamily="18" charset="0"/>
                </a:rPr>
                <a:t>a</a:t>
              </a:r>
              <a:r>
                <a:rPr lang="en-US" sz="1600" b="1" dirty="0" smtClean="0">
                  <a:solidFill>
                    <a:srgbClr val="1F1FF1"/>
                  </a:solidFill>
                  <a:latin typeface="Constantia" pitchFamily="18" charset="0"/>
                </a:rPr>
                <a:t> (final)</a:t>
              </a:r>
              <a:endParaRPr lang="en-GB" sz="1600" b="1" dirty="0">
                <a:solidFill>
                  <a:srgbClr val="1F1FF1"/>
                </a:solidFill>
                <a:latin typeface="Constantia" pitchFamily="18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162800" y="3601452"/>
              <a:ext cx="58745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smtClean="0">
                  <a:solidFill>
                    <a:srgbClr val="00FF00"/>
                  </a:solidFill>
                  <a:latin typeface="Constantia" pitchFamily="18" charset="0"/>
                </a:rPr>
                <a:t>V</a:t>
              </a:r>
              <a:r>
                <a:rPr lang="en-US" sz="1600" b="1" baseline="-25000" dirty="0" smtClean="0">
                  <a:solidFill>
                    <a:srgbClr val="00FF00"/>
                  </a:solidFill>
                  <a:latin typeface="Constantia" pitchFamily="18" charset="0"/>
                </a:rPr>
                <a:t>RF</a:t>
              </a:r>
              <a:endParaRPr lang="en-GB" sz="1600" b="1" dirty="0">
                <a:solidFill>
                  <a:srgbClr val="00FF00"/>
                </a:solidFill>
                <a:latin typeface="Constantia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207455" y="3927976"/>
              <a:ext cx="762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 smtClean="0">
                  <a:solidFill>
                    <a:srgbClr val="00FFFF"/>
                  </a:solidFill>
                  <a:latin typeface="Constantia" pitchFamily="18" charset="0"/>
                </a:rPr>
                <a:t>V</a:t>
              </a:r>
              <a:r>
                <a:rPr lang="en-US" sz="1600" b="1" baseline="-25000" dirty="0" err="1" smtClean="0">
                  <a:solidFill>
                    <a:srgbClr val="00FFFF"/>
                  </a:solidFill>
                  <a:latin typeface="Constantia" pitchFamily="18" charset="0"/>
                </a:rPr>
                <a:t>prog</a:t>
              </a:r>
              <a:endParaRPr lang="en-GB" sz="1600" b="1" dirty="0">
                <a:solidFill>
                  <a:srgbClr val="00FFFF"/>
                </a:solidFill>
                <a:latin typeface="Constantia" pitchFamily="18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219337" y="2211600"/>
              <a:ext cx="42767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rgbClr val="000000"/>
                  </a:solidFill>
                  <a:latin typeface="Constantia" pitchFamily="18" charset="0"/>
                </a:rPr>
                <a:t>C40-77</a:t>
              </a:r>
              <a:endParaRPr lang="en-GB" sz="1600" b="1" dirty="0">
                <a:solidFill>
                  <a:srgbClr val="000000"/>
                </a:solidFill>
                <a:latin typeface="Constantia" pitchFamily="18" charset="0"/>
              </a:endParaRPr>
            </a:p>
          </p:txBody>
        </p:sp>
      </p:grp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823965" y="700009"/>
            <a:ext cx="8841661" cy="44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Frequency trips of 40 MHz cavities, even at moderate intensity</a:t>
            </a: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3852638" y="1650206"/>
            <a:ext cx="50232" cy="4562475"/>
          </a:xfrm>
          <a:prstGeom prst="rect">
            <a:avLst/>
          </a:prstGeom>
          <a:solidFill>
            <a:srgbClr val="C0504D">
              <a:alpha val="5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4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Summary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106680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</a:rPr>
              <a:t>First iteration beam preparation completed in PS</a:t>
            </a:r>
          </a:p>
          <a:p>
            <a:pPr marL="720725" lvl="1" indent="-360363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Fixed-frequency post-acceleration at 40 MHz works</a:t>
            </a:r>
          </a:p>
          <a:p>
            <a:pPr marL="720725" lvl="1" indent="-360363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~105 </a:t>
            </a:r>
            <a:r>
              <a:rPr lang="en-GB" sz="2100" b="1" dirty="0" err="1" smtClean="0">
                <a:solidFill>
                  <a:prstClr val="black"/>
                </a:solidFill>
                <a:latin typeface="Constantia" pitchFamily="18" charset="0"/>
              </a:rPr>
              <a:t>ms</a:t>
            </a: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 longer flat-top acceptable</a:t>
            </a:r>
          </a:p>
          <a:p>
            <a:pPr marL="720725" lvl="1" indent="-360363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Quick scan of </a:t>
            </a:r>
            <a:r>
              <a:rPr lang="en-GB" sz="2100" b="1" dirty="0" smtClean="0">
                <a:solidFill>
                  <a:prstClr val="black"/>
                </a:solidFill>
                <a:latin typeface="Symbol" panose="05050102010706020507" pitchFamily="18" charset="2"/>
              </a:rPr>
              <a:t>D</a:t>
            </a:r>
            <a:r>
              <a:rPr lang="en-GB" sz="2100" b="1" i="1" dirty="0" smtClean="0">
                <a:solidFill>
                  <a:prstClr val="black"/>
                </a:solidFill>
                <a:latin typeface="Constantia" pitchFamily="18" charset="0"/>
              </a:rPr>
              <a:t>B</a:t>
            </a: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 for fixed-frequency acceleration: </a:t>
            </a:r>
            <a:r>
              <a:rPr lang="en-GB" sz="2100" b="1" dirty="0" smtClean="0">
                <a:solidFill>
                  <a:prstClr val="black"/>
                </a:solidFill>
                <a:latin typeface="Symbol" panose="05050102010706020507" pitchFamily="18" charset="2"/>
              </a:rPr>
              <a:t>D</a:t>
            </a:r>
            <a:r>
              <a:rPr lang="en-GB" sz="2100" b="1" i="1" dirty="0" smtClean="0">
                <a:solidFill>
                  <a:prstClr val="black"/>
                </a:solidFill>
                <a:latin typeface="Constantia" pitchFamily="18" charset="0"/>
              </a:rPr>
              <a:t>B</a:t>
            </a: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 = 200 G</a:t>
            </a:r>
          </a:p>
          <a:p>
            <a:pPr marL="720725" lvl="1" indent="-360363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Limitations from beam loading in 40 MHz cavities</a:t>
            </a:r>
          </a:p>
          <a:p>
            <a:pPr marL="720725" lvl="1" indent="-360363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36 bunch batch </a:t>
            </a: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with nominal bunch intensity </a:t>
            </a:r>
            <a:r>
              <a:rPr lang="en-GB" sz="2100" b="1" i="1" dirty="0" err="1" smtClean="0">
                <a:solidFill>
                  <a:srgbClr val="C0504D"/>
                </a:solidFill>
                <a:latin typeface="Constantia" pitchFamily="18" charset="0"/>
              </a:rPr>
              <a:t>N</a:t>
            </a:r>
            <a:r>
              <a:rPr lang="en-GB" sz="2100" b="1" baseline="-25000" dirty="0" err="1" smtClean="0">
                <a:solidFill>
                  <a:srgbClr val="C0504D"/>
                </a:solidFill>
                <a:latin typeface="Constantia" pitchFamily="18" charset="0"/>
              </a:rPr>
              <a:t>b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 = 1.3 · 10</a:t>
            </a:r>
            <a:r>
              <a:rPr lang="en-GB" sz="2100" b="1" baseline="30000" dirty="0" smtClean="0">
                <a:solidFill>
                  <a:srgbClr val="C0504D"/>
                </a:solidFill>
                <a:latin typeface="Constantia" pitchFamily="18" charset="0"/>
              </a:rPr>
              <a:t>11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 ppb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2400" b="1" dirty="0">
              <a:solidFill>
                <a:srgbClr val="C0504D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</a:rPr>
              <a:t>Next steps:</a:t>
            </a:r>
          </a:p>
          <a:p>
            <a:pPr marL="720725" lvl="1" indent="-360363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Compare injection losses in SPS with and without                    fixed-frequency post-acceleration</a:t>
            </a:r>
          </a:p>
          <a:p>
            <a:pPr marL="720725" lvl="1" indent="-360363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Apply longitudinal shaving during 40 MHz accelerator to tailor longitudinal emittance</a:t>
            </a:r>
            <a:endParaRPr lang="en-GB" sz="2100" b="1" dirty="0">
              <a:solidFill>
                <a:prstClr val="black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054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56" y="2389094"/>
            <a:ext cx="9426594" cy="1344706"/>
          </a:xfrm>
        </p:spPr>
        <p:txBody>
          <a:bodyPr>
            <a:normAutofit/>
          </a:bodyPr>
          <a:lstStyle/>
          <a:p>
            <a:r>
              <a:rPr lang="en-GB" sz="4000" b="0" dirty="0" smtClean="0">
                <a:latin typeface="Constantia" panose="02030602050306030303" pitchFamily="18" charset="0"/>
              </a:rPr>
              <a:t>40 MHz post-acceleration in the PS</a:t>
            </a:r>
            <a:endParaRPr lang="en-US" sz="4000" b="0" dirty="0">
              <a:latin typeface="Constantia" panose="02030602050306030303" pitchFamily="18" charset="0"/>
              <a:cs typeface="Bookman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3774141"/>
            <a:ext cx="9426594" cy="1788459"/>
          </a:xfrm>
        </p:spPr>
        <p:txBody>
          <a:bodyPr>
            <a:normAutofit/>
          </a:bodyPr>
          <a:lstStyle/>
          <a:p>
            <a:endParaRPr lang="en-US" sz="2100" dirty="0" smtClean="0"/>
          </a:p>
          <a:p>
            <a:endParaRPr lang="en-US" sz="2100" dirty="0"/>
          </a:p>
          <a:p>
            <a:r>
              <a:rPr lang="en-US" sz="2100" dirty="0" smtClean="0">
                <a:latin typeface="Constantia" panose="02030602050306030303" pitchFamily="18" charset="0"/>
              </a:rPr>
              <a:t>LIU-PS beam dynamics working group meeting</a:t>
            </a:r>
          </a:p>
          <a:p>
            <a:r>
              <a:rPr lang="en-US" sz="2300" dirty="0" smtClean="0">
                <a:latin typeface="Constantia" panose="02030602050306030303" pitchFamily="18" charset="0"/>
              </a:rPr>
              <a:t>26</a:t>
            </a:r>
            <a:r>
              <a:rPr lang="pl-PL" sz="2300" dirty="0" smtClean="0">
                <a:latin typeface="Constantia" panose="02030602050306030303" pitchFamily="18" charset="0"/>
              </a:rPr>
              <a:t>/</a:t>
            </a:r>
            <a:r>
              <a:rPr lang="en-US" sz="2300" dirty="0" smtClean="0">
                <a:latin typeface="Constantia" panose="02030602050306030303" pitchFamily="18" charset="0"/>
              </a:rPr>
              <a:t>10</a:t>
            </a:r>
            <a:r>
              <a:rPr lang="pl-PL" sz="2300" dirty="0" smtClean="0">
                <a:latin typeface="Constantia" panose="02030602050306030303" pitchFamily="18" charset="0"/>
              </a:rPr>
              <a:t>/201</a:t>
            </a:r>
            <a:r>
              <a:rPr lang="en-US" sz="2300" dirty="0" smtClean="0">
                <a:latin typeface="Constantia" panose="02030602050306030303" pitchFamily="18" charset="0"/>
              </a:rPr>
              <a:t>7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81000" y="3953435"/>
            <a:ext cx="9426594" cy="38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kern="0" dirty="0" smtClean="0">
                <a:latin typeface="Constantia" panose="02030602050306030303" pitchFamily="18" charset="0"/>
              </a:rPr>
              <a:t>H. Damerau, A. Lasheen</a:t>
            </a:r>
            <a:endParaRPr lang="en-US" sz="1800" b="1" kern="0" dirty="0" smtClean="0">
              <a:latin typeface="Constantia" panose="02030602050306030303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9556" y="5867401"/>
            <a:ext cx="94265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600" b="1" dirty="0" smtClean="0">
                <a:latin typeface="Constantia" pitchFamily="18" charset="0"/>
              </a:rPr>
              <a:t>Many thanks to D. Cotte, M. </a:t>
            </a:r>
            <a:r>
              <a:rPr lang="en-US" sz="1600" b="1" dirty="0" err="1" smtClean="0">
                <a:latin typeface="Constantia" pitchFamily="18" charset="0"/>
              </a:rPr>
              <a:t>Delrieux</a:t>
            </a:r>
            <a:r>
              <a:rPr lang="en-US" sz="1600" b="1" dirty="0" smtClean="0">
                <a:latin typeface="Constantia" pitchFamily="18" charset="0"/>
              </a:rPr>
              <a:t> and E. </a:t>
            </a:r>
            <a:r>
              <a:rPr lang="en-US" sz="1600" b="1" dirty="0" err="1" smtClean="0">
                <a:latin typeface="Constantia" pitchFamily="18" charset="0"/>
              </a:rPr>
              <a:t>Shaposhnikova</a:t>
            </a:r>
            <a:endParaRPr lang="en-US" sz="1600" b="1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5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Motivation and introduction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106680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</a:rPr>
              <a:t>Suspicion: (part of) losses after PS-SPS transfer due to </a:t>
            </a:r>
          </a:p>
          <a:p>
            <a:pPr marL="971550" lvl="1" indent="-51435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Uncaptured particles at PS extraction</a:t>
            </a:r>
          </a:p>
          <a:p>
            <a:pPr marL="971550" lvl="1" indent="-51435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Large amplitude particles during rotation</a:t>
            </a:r>
          </a:p>
          <a:p>
            <a:pPr marL="361950" indent="-36195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</a:rPr>
              <a:t>In- and outside bucket may change during transfer </a:t>
            </a:r>
          </a:p>
          <a:p>
            <a:pPr marL="971550" lvl="1" indent="-51435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endParaRPr lang="en-GB" sz="21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2400" b="1" dirty="0">
              <a:solidFill>
                <a:srgbClr val="C0504D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1F497D"/>
                </a:solidFill>
                <a:latin typeface="Constantia" pitchFamily="18" charset="0"/>
              </a:rPr>
              <a:t>Proposal: </a:t>
            </a:r>
            <a:r>
              <a:rPr lang="en-GB" sz="2400" b="1" dirty="0" smtClean="0">
                <a:solidFill>
                  <a:srgbClr val="1F497D"/>
                </a:solidFill>
                <a:latin typeface="Constantia" pitchFamily="18" charset="0"/>
              </a:rPr>
              <a:t>post-acceleration </a:t>
            </a:r>
            <a:r>
              <a:rPr lang="en-GB" sz="2400" b="1" dirty="0">
                <a:solidFill>
                  <a:srgbClr val="1F497D"/>
                </a:solidFill>
                <a:latin typeface="Constantia" pitchFamily="18" charset="0"/>
              </a:rPr>
              <a:t>in PS</a:t>
            </a:r>
          </a:p>
          <a:p>
            <a:pPr marL="971550" lvl="1" indent="-51435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prstClr val="black"/>
                </a:solidFill>
                <a:latin typeface="Constantia" pitchFamily="18" charset="0"/>
              </a:rPr>
              <a:t>Acceleration with 40 MHz RF system before bunch rotation</a:t>
            </a:r>
          </a:p>
          <a:p>
            <a:pPr marL="971550" lvl="1" indent="-51435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prstClr val="black"/>
                </a:solidFill>
                <a:latin typeface="Constantia" pitchFamily="18" charset="0"/>
              </a:rPr>
              <a:t>Lose uncaptured particles at PS extraction or transfer line</a:t>
            </a:r>
            <a:endParaRPr lang="en-GB" sz="2100" b="1" dirty="0">
              <a:solidFill>
                <a:prstClr val="black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740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Fixed-frequency post-acceleration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849974" y="9144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0" lvl="1" algn="l">
              <a:spcBef>
                <a:spcPct val="20000"/>
              </a:spcBef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Basic idea:</a:t>
            </a:r>
          </a:p>
          <a:p>
            <a:pPr lvl="1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Advance triple splitting 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at 2.5 GeV by 105 </a:t>
            </a:r>
            <a:r>
              <a:rPr lang="en-GB" sz="2100" b="1" dirty="0" err="1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ms</a:t>
            </a:r>
            <a:endParaRPr lang="en-GB" sz="21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Gain time for longer flat-top</a:t>
            </a:r>
            <a:endParaRPr lang="en-GB" sz="18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Accelerate to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(intermediate) flat-top slightly below field                    for PS-SPS</a:t>
            </a:r>
          </a:p>
          <a:p>
            <a:pPr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Leave headroom for post-acceleration</a:t>
            </a:r>
            <a:endParaRPr lang="en-GB" sz="18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lvl="1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Advance coarse synchronization 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and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quadruple splitting</a:t>
            </a:r>
          </a:p>
          <a:p>
            <a:pPr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RF manipulations at slightly lower field</a:t>
            </a:r>
          </a:p>
          <a:p>
            <a:pPr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Radial displacement</a:t>
            </a:r>
          </a:p>
          <a:p>
            <a:pPr lvl="2" indent="-4572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Valid signals from SPS required earlier</a:t>
            </a:r>
          </a:p>
          <a:p>
            <a:pPr lvl="1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Post-acceleration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using 40 MHz RF system (</a:t>
            </a:r>
            <a:r>
              <a:rPr lang="en-GB" sz="2100" b="1" i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 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= 84)</a:t>
            </a:r>
            <a:endParaRPr lang="en-GB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lvl="1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GB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Standard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Bunch rotation 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and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extraction</a:t>
            </a:r>
            <a:endParaRPr lang="en-GB" sz="21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8774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Magnetic cycle for post-acceleration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456" y="1148295"/>
            <a:ext cx="3733799" cy="23211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2694" y="4164801"/>
            <a:ext cx="3738906" cy="23243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455" y="1148295"/>
            <a:ext cx="3771535" cy="2325780"/>
          </a:xfrm>
          <a:prstGeom prst="rect">
            <a:avLst/>
          </a:prstGeom>
        </p:spPr>
      </p:pic>
      <p:sp>
        <p:nvSpPr>
          <p:cNvPr id="6" name="Down Arrow 5"/>
          <p:cNvSpPr/>
          <p:nvPr/>
        </p:nvSpPr>
        <p:spPr bwMode="auto">
          <a:xfrm rot="16200000">
            <a:off x="4580132" y="1839068"/>
            <a:ext cx="554182" cy="642845"/>
          </a:xfrm>
          <a:prstGeom prst="downArrow">
            <a:avLst>
              <a:gd name="adj1" fmla="val 50000"/>
              <a:gd name="adj2" fmla="val 34531"/>
            </a:avLst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7122147" y="3516845"/>
            <a:ext cx="554182" cy="381000"/>
          </a:xfrm>
          <a:prstGeom prst="downArrow">
            <a:avLst/>
          </a:prstGeom>
          <a:solidFill>
            <a:srgbClr val="1F497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19212" y="838200"/>
            <a:ext cx="3105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Entire cycle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84762" y="838200"/>
            <a:ext cx="3105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Manipulation flat-top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85400" y="3864600"/>
            <a:ext cx="31051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Final flat-top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pic>
        <p:nvPicPr>
          <p:cNvPr id="11" name="Picture 2" descr="C:\Heiko\Presentations\2012-01_LHCBeamShutdownLectureWithIons\lupe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38400" y="1176754"/>
            <a:ext cx="838200" cy="774378"/>
          </a:xfrm>
          <a:prstGeom prst="rect">
            <a:avLst/>
          </a:prstGeom>
          <a:noFill/>
        </p:spPr>
      </p:pic>
      <p:pic>
        <p:nvPicPr>
          <p:cNvPr id="12" name="Picture 2" descr="C:\Heiko\Presentations\2012-01_LHCBeamShutdownLectureWithIons\lupe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43775" y="1583476"/>
            <a:ext cx="838200" cy="774378"/>
          </a:xfrm>
          <a:prstGeom prst="rect">
            <a:avLst/>
          </a:prstGeom>
          <a:noFill/>
        </p:spPr>
      </p:pic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533400" y="4038600"/>
            <a:ext cx="4645246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Longer flat-top already used in 2001 for electron cloud studies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PFW settings adapted </a:t>
            </a:r>
            <a:r>
              <a:rPr lang="en-GB" sz="1800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(not on plots yet)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One cycle per super-cycle to reduce RMS current of PFW </a:t>
            </a:r>
            <a:endParaRPr lang="en-GB" sz="1800" b="1" dirty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Tested </a:t>
            </a:r>
            <a:r>
              <a:rPr lang="en-GB" sz="1800" b="1" dirty="0" smtClean="0">
                <a:solidFill>
                  <a:srgbClr val="1F497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GB" sz="18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up to 300 Gauss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No issues with magnets or converters</a:t>
            </a:r>
            <a:endParaRPr lang="en-GB" sz="1800" b="1" dirty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6398300"/>
            <a:ext cx="397202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Aft>
                <a:spcPts val="600"/>
              </a:spcAft>
            </a:pPr>
            <a:r>
              <a:rPr lang="it-IT" sz="1400" b="1" dirty="0" smtClean="0">
                <a:solidFill>
                  <a:schemeClr val="tx2"/>
                </a:solidFill>
              </a:rPr>
              <a:t>[1] R</a:t>
            </a:r>
            <a:r>
              <a:rPr lang="it-IT" sz="1400" b="1" dirty="0">
                <a:solidFill>
                  <a:schemeClr val="tx2"/>
                </a:solidFill>
              </a:rPr>
              <a:t>. </a:t>
            </a:r>
            <a:r>
              <a:rPr lang="it-IT" sz="1400" b="1" dirty="0" smtClean="0">
                <a:solidFill>
                  <a:schemeClr val="tx2"/>
                </a:solidFill>
              </a:rPr>
              <a:t>Cappi</a:t>
            </a:r>
            <a:r>
              <a:rPr lang="it-IT" sz="1400" b="1" dirty="0">
                <a:solidFill>
                  <a:schemeClr val="tx2"/>
                </a:solidFill>
              </a:rPr>
              <a:t> </a:t>
            </a:r>
            <a:r>
              <a:rPr lang="it-IT" sz="1400" b="1" dirty="0" smtClean="0">
                <a:solidFill>
                  <a:schemeClr val="tx2"/>
                </a:solidFill>
              </a:rPr>
              <a:t>et al., </a:t>
            </a:r>
            <a:r>
              <a:rPr lang="en-US" sz="1400" b="1" i="1" dirty="0" smtClean="0">
                <a:solidFill>
                  <a:schemeClr val="tx2"/>
                </a:solidFill>
              </a:rPr>
              <a:t>PRST-AB 5</a:t>
            </a:r>
            <a:r>
              <a:rPr lang="en-US" sz="1400" b="1" dirty="0" smtClean="0">
                <a:solidFill>
                  <a:schemeClr val="tx2"/>
                </a:solidFill>
              </a:rPr>
              <a:t> </a:t>
            </a:r>
            <a:r>
              <a:rPr lang="en-US" sz="1400" b="1" dirty="0">
                <a:solidFill>
                  <a:schemeClr val="tx2"/>
                </a:solidFill>
              </a:rPr>
              <a:t>(2002): </a:t>
            </a:r>
            <a:r>
              <a:rPr lang="en-US" sz="1400" b="1" dirty="0" smtClean="0">
                <a:solidFill>
                  <a:schemeClr val="tx2"/>
                </a:solidFill>
              </a:rPr>
              <a:t>094401</a:t>
            </a:r>
            <a:endParaRPr lang="en-US" sz="1400" baseline="300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08025" y="1796019"/>
            <a:ext cx="52931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latin typeface="Symbol" panose="05050102010706020507" pitchFamily="18" charset="2"/>
              </a:rPr>
              <a:t>D</a:t>
            </a:r>
            <a:r>
              <a:rPr lang="en-US" sz="2100" b="1" i="1" dirty="0" smtClean="0"/>
              <a:t>B</a:t>
            </a:r>
            <a:endParaRPr lang="en-US" sz="2100" b="1" i="1" dirty="0"/>
          </a:p>
        </p:txBody>
      </p:sp>
      <p:cxnSp>
        <p:nvCxnSpPr>
          <p:cNvPr id="16" name="Straight Arrow Connector 15"/>
          <p:cNvCxnSpPr/>
          <p:nvPr/>
        </p:nvCxnSpPr>
        <p:spPr bwMode="auto">
          <a:xfrm flipV="1">
            <a:off x="7172681" y="1544892"/>
            <a:ext cx="0" cy="36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7172681" y="2128884"/>
            <a:ext cx="0" cy="36000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</p:spTree>
    <p:extLst>
      <p:ext uri="{BB962C8B-B14F-4D97-AF65-F5344CB8AC3E}">
        <p14:creationId xmlns:p14="http://schemas.microsoft.com/office/powerpoint/2010/main" val="79366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First fixed-frequency post-acceleration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98488" y="1162572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Last 500 </a:t>
            </a:r>
            <a:r>
              <a:rPr lang="en-US" sz="1600" b="1" dirty="0" err="1" smtClean="0">
                <a:solidFill>
                  <a:srgbClr val="000000"/>
                </a:solidFill>
                <a:latin typeface="Constantia" pitchFamily="18" charset="0"/>
              </a:rPr>
              <a:t>ms</a:t>
            </a:r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 bef. ejection, </a:t>
            </a:r>
            <a:r>
              <a:rPr lang="en-US" sz="1600" b="1" i="1" dirty="0" smtClean="0">
                <a:solidFill>
                  <a:srgbClr val="000000"/>
                </a:solidFill>
                <a:latin typeface="Constantia" pitchFamily="18" charset="0"/>
              </a:rPr>
              <a:t>V</a:t>
            </a:r>
            <a:r>
              <a:rPr lang="en-US" sz="1600" b="1" baseline="-25000" dirty="0" smtClean="0">
                <a:solidFill>
                  <a:srgbClr val="000000"/>
                </a:solidFill>
                <a:latin typeface="Constantia" pitchFamily="18" charset="0"/>
              </a:rPr>
              <a:t>RF</a:t>
            </a:r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 = 40 kV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66" y="3827400"/>
            <a:ext cx="3670434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66" y="1481554"/>
            <a:ext cx="3670434" cy="180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481554"/>
            <a:ext cx="3670434" cy="180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827400"/>
            <a:ext cx="3670434" cy="18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06247" y="3805839"/>
            <a:ext cx="1318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00FF"/>
                </a:solidFill>
                <a:latin typeface="Symbol" panose="05050102010706020507" pitchFamily="18" charset="2"/>
              </a:rPr>
              <a:t>Df</a:t>
            </a:r>
            <a:r>
              <a:rPr lang="en-US" sz="1600" b="1" dirty="0" smtClean="0">
                <a:solidFill>
                  <a:srgbClr val="FF00FF"/>
                </a:solidFill>
                <a:latin typeface="Constantia" pitchFamily="18" charset="0"/>
              </a:rPr>
              <a:t>, </a:t>
            </a:r>
            <a:r>
              <a:rPr lang="en-US" sz="1600" b="1" i="1" dirty="0" smtClean="0">
                <a:solidFill>
                  <a:srgbClr val="FF00FF"/>
                </a:solidFill>
                <a:latin typeface="Constantia" pitchFamily="18" charset="0"/>
              </a:rPr>
              <a:t>h </a:t>
            </a:r>
            <a:r>
              <a:rPr lang="en-US" sz="1600" b="1" dirty="0" smtClean="0">
                <a:solidFill>
                  <a:srgbClr val="FF00FF"/>
                </a:solidFill>
                <a:latin typeface="Constantia" pitchFamily="18" charset="0"/>
              </a:rPr>
              <a:t>= 84</a:t>
            </a:r>
            <a:endParaRPr lang="en-GB" sz="1600" b="1" dirty="0">
              <a:solidFill>
                <a:srgbClr val="FF00FF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46196" y="2043000"/>
            <a:ext cx="2662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latin typeface="Symbol" panose="05050102010706020507" pitchFamily="18" charset="2"/>
              </a:rPr>
              <a:t>Df</a:t>
            </a:r>
            <a:r>
              <a:rPr lang="en-US" sz="1600" b="1" baseline="-25000" dirty="0" err="1" smtClean="0">
                <a:solidFill>
                  <a:srgbClr val="FFFF00"/>
                </a:solidFill>
                <a:latin typeface="Constantia" pitchFamily="18" charset="0"/>
              </a:rPr>
              <a:t>h</a:t>
            </a:r>
            <a:r>
              <a:rPr lang="en-US" sz="1600" b="1" baseline="-25000" dirty="0" smtClean="0">
                <a:solidFill>
                  <a:srgbClr val="FFFF00"/>
                </a:solidFill>
                <a:latin typeface="Constantia" pitchFamily="18" charset="0"/>
              </a:rPr>
              <a:t>=1</a:t>
            </a:r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, synchronization</a:t>
            </a:r>
            <a:endParaRPr lang="en-GB" sz="1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57800" y="1161600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0000"/>
                </a:solidFill>
                <a:latin typeface="Constantia" pitchFamily="18" charset="0"/>
              </a:rPr>
              <a:t>Last 500 </a:t>
            </a:r>
            <a:r>
              <a:rPr lang="en-US" sz="1600" b="1" dirty="0" err="1">
                <a:solidFill>
                  <a:srgbClr val="000000"/>
                </a:solidFill>
                <a:latin typeface="Constantia" pitchFamily="18" charset="0"/>
              </a:rPr>
              <a:t>ms</a:t>
            </a:r>
            <a:r>
              <a:rPr lang="en-US" sz="1600" b="1" dirty="0">
                <a:solidFill>
                  <a:srgbClr val="000000"/>
                </a:solidFill>
                <a:latin typeface="Constantia" pitchFamily="18" charset="0"/>
              </a:rPr>
              <a:t> bef. ejection, </a:t>
            </a:r>
            <a:r>
              <a:rPr lang="en-US" sz="1600" b="1" i="1" dirty="0">
                <a:solidFill>
                  <a:srgbClr val="000000"/>
                </a:solidFill>
                <a:latin typeface="Constantia" pitchFamily="18" charset="0"/>
              </a:rPr>
              <a:t>V</a:t>
            </a:r>
            <a:r>
              <a:rPr lang="en-US" sz="1600" b="1" baseline="-25000" dirty="0">
                <a:solidFill>
                  <a:srgbClr val="000000"/>
                </a:solidFill>
                <a:latin typeface="Constantia" pitchFamily="18" charset="0"/>
              </a:rPr>
              <a:t>RF</a:t>
            </a:r>
            <a:r>
              <a:rPr lang="en-US" sz="1600" b="1" dirty="0">
                <a:solidFill>
                  <a:srgbClr val="000000"/>
                </a:solidFill>
                <a:latin typeface="Constantia" pitchFamily="18" charset="0"/>
              </a:rPr>
              <a:t> = </a:t>
            </a:r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100 </a:t>
            </a:r>
            <a:r>
              <a:rPr lang="en-US" sz="1600" b="1" dirty="0">
                <a:solidFill>
                  <a:srgbClr val="000000"/>
                </a:solidFill>
                <a:latin typeface="Constantia" pitchFamily="18" charset="0"/>
              </a:rPr>
              <a:t>kV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48400" y="20430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latin typeface="Symbol" panose="05050102010706020507" pitchFamily="18" charset="2"/>
              </a:rPr>
              <a:t>Df</a:t>
            </a:r>
            <a:r>
              <a:rPr lang="en-US" sz="1600" b="1" baseline="-25000" dirty="0" err="1" smtClean="0">
                <a:solidFill>
                  <a:srgbClr val="FFFF00"/>
                </a:solidFill>
                <a:latin typeface="Constantia" pitchFamily="18" charset="0"/>
              </a:rPr>
              <a:t>h</a:t>
            </a:r>
            <a:r>
              <a:rPr lang="en-US" sz="1600" b="1" baseline="-25000" dirty="0" smtClean="0">
                <a:solidFill>
                  <a:srgbClr val="FFFF00"/>
                </a:solidFill>
                <a:latin typeface="Constantia" pitchFamily="18" charset="0"/>
              </a:rPr>
              <a:t>=1</a:t>
            </a:r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, </a:t>
            </a:r>
            <a:r>
              <a:rPr lang="en-US" sz="1600" b="1" dirty="0" err="1" smtClean="0">
                <a:solidFill>
                  <a:srgbClr val="FFFF00"/>
                </a:solidFill>
                <a:latin typeface="Constantia" pitchFamily="18" charset="0"/>
              </a:rPr>
              <a:t>synchr</a:t>
            </a:r>
            <a:r>
              <a:rPr lang="en-US" sz="1600" b="1" dirty="0" smtClean="0">
                <a:solidFill>
                  <a:srgbClr val="FFFF00"/>
                </a:solidFill>
                <a:latin typeface="Constantia" pitchFamily="18" charset="0"/>
              </a:rPr>
              <a:t>.</a:t>
            </a:r>
            <a:endParaRPr lang="en-GB" sz="1600" b="1" dirty="0">
              <a:solidFill>
                <a:srgbClr val="FFFF00"/>
              </a:solidFill>
              <a:latin typeface="Constant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2626" y="1590675"/>
            <a:ext cx="1318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00FF"/>
                </a:solidFill>
                <a:latin typeface="Constantia" pitchFamily="18" charset="0"/>
              </a:rPr>
              <a:t>V</a:t>
            </a:r>
            <a:r>
              <a:rPr lang="en-US" sz="1600" b="1" baseline="-25000" dirty="0" err="1" smtClean="0">
                <a:solidFill>
                  <a:srgbClr val="FF00FF"/>
                </a:solidFill>
                <a:latin typeface="Constantia" pitchFamily="18" charset="0"/>
              </a:rPr>
              <a:t>det</a:t>
            </a:r>
            <a:r>
              <a:rPr lang="en-US" sz="1600" b="1" dirty="0" smtClean="0">
                <a:solidFill>
                  <a:srgbClr val="FF00FF"/>
                </a:solidFill>
                <a:latin typeface="Constantia" pitchFamily="18" charset="0"/>
              </a:rPr>
              <a:t>, C40-78</a:t>
            </a:r>
            <a:endParaRPr lang="en-GB" sz="1600" b="1" dirty="0">
              <a:solidFill>
                <a:srgbClr val="FF00FF"/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73400" y="1591200"/>
            <a:ext cx="1318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00FF"/>
                </a:solidFill>
                <a:latin typeface="Constantia" pitchFamily="18" charset="0"/>
              </a:rPr>
              <a:t>V</a:t>
            </a:r>
            <a:r>
              <a:rPr lang="en-US" sz="1600" b="1" baseline="-25000" dirty="0" err="1" smtClean="0">
                <a:solidFill>
                  <a:srgbClr val="FF00FF"/>
                </a:solidFill>
                <a:latin typeface="Constantia" pitchFamily="18" charset="0"/>
              </a:rPr>
              <a:t>det</a:t>
            </a:r>
            <a:r>
              <a:rPr lang="en-US" sz="1600" b="1" dirty="0" smtClean="0">
                <a:solidFill>
                  <a:srgbClr val="FF00FF"/>
                </a:solidFill>
                <a:latin typeface="Constantia" pitchFamily="18" charset="0"/>
              </a:rPr>
              <a:t>, C40-78</a:t>
            </a:r>
            <a:endParaRPr lang="en-GB" sz="1600" b="1" dirty="0">
              <a:solidFill>
                <a:srgbClr val="FF00FF"/>
              </a:solidFill>
              <a:latin typeface="Constantia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189459" y="4950304"/>
            <a:ext cx="1318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00FF"/>
                </a:solidFill>
                <a:latin typeface="Symbol" panose="05050102010706020507" pitchFamily="18" charset="2"/>
              </a:rPr>
              <a:t>Df</a:t>
            </a:r>
            <a:r>
              <a:rPr lang="en-US" sz="1600" b="1" dirty="0" smtClean="0">
                <a:solidFill>
                  <a:srgbClr val="FF00FF"/>
                </a:solidFill>
                <a:latin typeface="Constantia" pitchFamily="18" charset="0"/>
              </a:rPr>
              <a:t>, </a:t>
            </a:r>
            <a:r>
              <a:rPr lang="en-US" sz="1600" b="1" i="1" dirty="0" smtClean="0">
                <a:solidFill>
                  <a:srgbClr val="FF00FF"/>
                </a:solidFill>
                <a:latin typeface="Constantia" pitchFamily="18" charset="0"/>
              </a:rPr>
              <a:t>h </a:t>
            </a:r>
            <a:r>
              <a:rPr lang="en-US" sz="1600" b="1" dirty="0" smtClean="0">
                <a:solidFill>
                  <a:srgbClr val="FF00FF"/>
                </a:solidFill>
                <a:latin typeface="Constantia" pitchFamily="18" charset="0"/>
              </a:rPr>
              <a:t>= 84</a:t>
            </a:r>
            <a:endParaRPr lang="en-GB" sz="1600" b="1" dirty="0">
              <a:solidFill>
                <a:srgbClr val="FF00FF"/>
              </a:solidFill>
              <a:latin typeface="Constantia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8488" y="3505802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Last 100 </a:t>
            </a:r>
            <a:r>
              <a:rPr lang="en-US" sz="1600" b="1" dirty="0" err="1" smtClean="0">
                <a:solidFill>
                  <a:srgbClr val="000000"/>
                </a:solidFill>
                <a:latin typeface="Constantia" pitchFamily="18" charset="0"/>
              </a:rPr>
              <a:t>ms</a:t>
            </a:r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 bef. ejection 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57800" y="3505200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Last 100 </a:t>
            </a:r>
            <a:r>
              <a:rPr lang="en-US" sz="1600" b="1" dirty="0" err="1" smtClean="0">
                <a:solidFill>
                  <a:srgbClr val="000000"/>
                </a:solidFill>
                <a:latin typeface="Constantia" pitchFamily="18" charset="0"/>
              </a:rPr>
              <a:t>ms</a:t>
            </a:r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 bef. ejection 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823965" y="700009"/>
            <a:ext cx="8841661" cy="44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Proof-of-principle test using </a:t>
            </a:r>
            <a:r>
              <a:rPr lang="en-GB" sz="2100" b="1" dirty="0" smtClean="0">
                <a:solidFill>
                  <a:srgbClr val="000000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GB" sz="2100" b="1" i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100 G</a:t>
            </a: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824400" y="5805409"/>
            <a:ext cx="8767138" cy="44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Beam/cavity at h = 84 rises and falls during post acceleration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rove of acceleration using 40 MHz RF system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519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First fixed-frequency post-acceleration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823965" y="700009"/>
            <a:ext cx="8841661" cy="44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Proof-of-principle test using </a:t>
            </a:r>
            <a:r>
              <a:rPr lang="en-GB" sz="2100" b="1" dirty="0" smtClean="0">
                <a:solidFill>
                  <a:srgbClr val="000000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D</a:t>
            </a:r>
            <a:r>
              <a:rPr lang="en-GB" sz="2100" b="1" i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100 G</a:t>
            </a: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18" y="1241808"/>
            <a:ext cx="3980770" cy="414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642" y="1241808"/>
            <a:ext cx="3987158" cy="414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12788" y="1143000"/>
            <a:ext cx="3733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Post-acceleration mountain range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34000" y="1143000"/>
            <a:ext cx="388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No loss of particles from buckets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824400" y="5805409"/>
            <a:ext cx="8767138" cy="44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Beam/cavity at </a:t>
            </a:r>
            <a:r>
              <a:rPr lang="en-GB" sz="21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= 84 rises and falls during post-acceleration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Proves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of acceleration using 40 MHz RF system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06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Choice of field difference </a:t>
            </a:r>
            <a:r>
              <a:rPr lang="en-GB" sz="3200" b="1" dirty="0" smtClean="0">
                <a:solidFill>
                  <a:srgbClr val="1F497D"/>
                </a:solidFill>
                <a:latin typeface="Symbol" panose="05050102010706020507" pitchFamily="18" charset="2"/>
              </a:rPr>
              <a:t>D</a:t>
            </a:r>
            <a:r>
              <a:rPr lang="en-GB" sz="3200" b="1" i="1" dirty="0" smtClean="0">
                <a:solidFill>
                  <a:srgbClr val="1F497D"/>
                </a:solidFill>
                <a:latin typeface="Constantia" pitchFamily="18" charset="0"/>
              </a:rPr>
              <a:t>B</a:t>
            </a:r>
            <a:endParaRPr lang="en-GB" sz="3200" i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823965" y="547609"/>
            <a:ext cx="8841661" cy="44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Estimate of momentum aperture at flat-top via radial steering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Frequency steering 476.643 kHz…476.984 kHz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900" b="1" dirty="0" smtClean="0">
              <a:solidFill>
                <a:srgbClr val="1F497D"/>
              </a:solidFill>
              <a:latin typeface="Constantia" pitchFamily="18" charset="0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Using                                              the </a:t>
            </a:r>
            <a:r>
              <a:rPr lang="en-GB" sz="1800" b="1" dirty="0" err="1" smtClean="0">
                <a:solidFill>
                  <a:srgbClr val="1F497D"/>
                </a:solidFill>
                <a:latin typeface="Symbol" panose="05050102010706020507" pitchFamily="18" charset="2"/>
              </a:rPr>
              <a:t>D</a:t>
            </a:r>
            <a:r>
              <a:rPr lang="en-GB" sz="1800" b="1" i="1" dirty="0" err="1" smtClean="0">
                <a:solidFill>
                  <a:srgbClr val="1F497D"/>
                </a:solidFill>
                <a:latin typeface="Constantia" pitchFamily="18" charset="0"/>
              </a:rPr>
              <a:t>p</a:t>
            </a: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/</a:t>
            </a:r>
            <a:r>
              <a:rPr lang="en-GB" sz="1800" b="1" i="1" dirty="0" smtClean="0">
                <a:solidFill>
                  <a:srgbClr val="1F497D"/>
                </a:solidFill>
                <a:latin typeface="Constantia" pitchFamily="18" charset="0"/>
              </a:rPr>
              <a:t>p</a:t>
            </a: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 range becomes ~2.8%</a:t>
            </a:r>
          </a:p>
          <a:p>
            <a:pPr marL="457200" lvl="2" algn="l">
              <a:spcBef>
                <a:spcPct val="20000"/>
              </a:spcBef>
            </a:pPr>
            <a:endParaRPr lang="en-GB" sz="900" b="1" dirty="0" smtClean="0">
              <a:solidFill>
                <a:srgbClr val="1F497D"/>
              </a:solidFill>
              <a:latin typeface="Constantia" pitchFamily="18" charset="0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Keeping the frequency constant, but changing the magnetic field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700" b="1" dirty="0" smtClean="0">
              <a:solidFill>
                <a:srgbClr val="1F497D"/>
              </a:solidFill>
              <a:latin typeface="Constantia" pitchFamily="18" charset="0"/>
            </a:endParaRPr>
          </a:p>
          <a:p>
            <a:pPr marL="457200" lvl="2" algn="l">
              <a:spcBef>
                <a:spcPct val="20000"/>
              </a:spcBef>
            </a:pPr>
            <a:r>
              <a:rPr lang="en-GB" sz="1800" b="1" dirty="0" smtClean="0">
                <a:solidFill>
                  <a:srgbClr val="1F497D"/>
                </a:solidFill>
                <a:latin typeface="Constantia" pitchFamily="18" charset="0"/>
              </a:rPr>
              <a:t>                                                               results in an allowed field range of ~350 G</a:t>
            </a:r>
          </a:p>
          <a:p>
            <a:pPr marL="457200" lvl="2" algn="l">
              <a:spcBef>
                <a:spcPct val="20000"/>
              </a:spcBef>
            </a:pPr>
            <a:endParaRPr lang="en-GB" sz="1800" b="1" dirty="0">
              <a:solidFill>
                <a:srgbClr val="1F497D"/>
              </a:solidFill>
              <a:latin typeface="Constantia" pitchFamily="18" charset="0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latin typeface="Constantia" pitchFamily="18" charset="0"/>
              </a:rPr>
              <a:t>Losses during post-acceleration with </a:t>
            </a: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</a:rPr>
              <a:t>RF off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 smtClean="0">
              <a:latin typeface="Constantia" pitchFamily="18" charset="0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>
              <a:latin typeface="Constantia" pitchFamily="18" charset="0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800" b="1" dirty="0" smtClean="0">
              <a:latin typeface="Constantia" pitchFamily="18" charset="0"/>
            </a:endParaRP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latin typeface="Constantia" pitchFamily="18" charset="0"/>
              </a:rPr>
              <a:t>Use </a:t>
            </a:r>
            <a:r>
              <a:rPr lang="en-GB" sz="2100" b="1" dirty="0" smtClean="0">
                <a:latin typeface="Symbol" panose="05050102010706020507" pitchFamily="18" charset="2"/>
              </a:rPr>
              <a:t>D</a:t>
            </a:r>
            <a:r>
              <a:rPr lang="en-GB" sz="2100" b="1" i="1" dirty="0" smtClean="0">
                <a:latin typeface="Constantia" pitchFamily="18" charset="0"/>
              </a:rPr>
              <a:t>B</a:t>
            </a:r>
            <a:r>
              <a:rPr lang="en-GB" sz="2100" b="1" dirty="0" smtClean="0">
                <a:latin typeface="Constantia" pitchFamily="18" charset="0"/>
              </a:rPr>
              <a:t> = 200 G </a:t>
            </a:r>
            <a:r>
              <a:rPr lang="en-GB" sz="2100" b="1" dirty="0" smtClean="0">
                <a:latin typeface="Constantia" pitchFamily="18" charset="0"/>
                <a:sym typeface="Symbol" panose="05050102010706020507" pitchFamily="18" charset="2"/>
              </a:rPr>
              <a:t> </a:t>
            </a:r>
            <a:r>
              <a:rPr lang="en-GB" sz="2100" b="1" dirty="0" smtClean="0">
                <a:latin typeface="Symbol" panose="05050102010706020507" pitchFamily="18" charset="2"/>
              </a:rPr>
              <a:t>D</a:t>
            </a:r>
            <a:r>
              <a:rPr lang="en-GB" sz="2100" b="1" i="1" dirty="0" smtClean="0">
                <a:latin typeface="Constantia" pitchFamily="18" charset="0"/>
              </a:rPr>
              <a:t>E</a:t>
            </a:r>
            <a:r>
              <a:rPr lang="en-GB" sz="2100" b="1" dirty="0" smtClean="0">
                <a:latin typeface="Constantia" pitchFamily="18" charset="0"/>
              </a:rPr>
              <a:t> = 0.44 GeV = 16</a:t>
            </a:r>
            <a:r>
              <a:rPr lang="en-GB" sz="2100" b="1" dirty="0" smtClean="0">
                <a:latin typeface="Symbol" panose="05050102010706020507" pitchFamily="18" charset="2"/>
              </a:rPr>
              <a:t>D</a:t>
            </a:r>
            <a:r>
              <a:rPr lang="en-GB" sz="2100" b="1" i="1" dirty="0" smtClean="0">
                <a:latin typeface="Constantia" pitchFamily="18" charset="0"/>
              </a:rPr>
              <a:t>E</a:t>
            </a:r>
            <a:r>
              <a:rPr lang="en-GB" sz="2100" b="1" baseline="-25000" dirty="0" smtClean="0">
                <a:latin typeface="Constantia" pitchFamily="18" charset="0"/>
              </a:rPr>
              <a:t>bucket</a:t>
            </a:r>
            <a:r>
              <a:rPr lang="en-GB" sz="2100" b="1" dirty="0" smtClean="0">
                <a:latin typeface="Constantia" pitchFamily="18" charset="0"/>
              </a:rPr>
              <a:t> at </a:t>
            </a:r>
            <a:r>
              <a:rPr lang="en-GB" sz="2100" b="1" i="1" dirty="0" smtClean="0">
                <a:latin typeface="Constantia" pitchFamily="18" charset="0"/>
              </a:rPr>
              <a:t>V</a:t>
            </a:r>
            <a:r>
              <a:rPr lang="en-GB" sz="2100" b="1" baseline="-25000" dirty="0" smtClean="0">
                <a:latin typeface="Constantia" pitchFamily="18" charset="0"/>
              </a:rPr>
              <a:t>RF</a:t>
            </a:r>
            <a:r>
              <a:rPr lang="en-GB" sz="2100" b="1" dirty="0" smtClean="0">
                <a:latin typeface="Constantia" pitchFamily="18" charset="0"/>
              </a:rPr>
              <a:t> = 100 kV</a:t>
            </a:r>
            <a:endParaRPr lang="en-GB" sz="2100" b="1" dirty="0">
              <a:solidFill>
                <a:srgbClr val="1F497D"/>
              </a:solidFill>
              <a:latin typeface="Constantia" pitchFamily="18" charset="0"/>
            </a:endParaRPr>
          </a:p>
          <a:p>
            <a:pPr marL="2857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GB" sz="2100" b="1" dirty="0" smtClean="0">
              <a:solidFill>
                <a:srgbClr val="1F497D"/>
              </a:solidFill>
              <a:latin typeface="Constantia" pitchFamily="18" charset="0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GB" sz="21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59" t="57979" r="635" b="20631"/>
          <a:stretch/>
        </p:blipFill>
        <p:spPr>
          <a:xfrm>
            <a:off x="2379785" y="1324466"/>
            <a:ext cx="2362200" cy="5881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62200" y="1295400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sz="3600" b="1" dirty="0">
              <a:solidFill>
                <a:srgbClr val="FF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59" t="57979" r="635" b="20631"/>
          <a:stretch/>
        </p:blipFill>
        <p:spPr>
          <a:xfrm>
            <a:off x="2362200" y="2279784"/>
            <a:ext cx="2362200" cy="588197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2967314" y="2239717"/>
            <a:ext cx="518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X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47799" y="3429000"/>
            <a:ext cx="3048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Intensity for </a:t>
            </a:r>
            <a:r>
              <a:rPr lang="en-US" sz="1600" b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US" sz="1600" b="1" i="1" dirty="0" smtClean="0">
                <a:solidFill>
                  <a:srgbClr val="000000"/>
                </a:solidFill>
                <a:latin typeface="Constantia" pitchFamily="18" charset="0"/>
              </a:rPr>
              <a:t>B</a:t>
            </a:r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 = 200 G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235075" y="3677216"/>
            <a:ext cx="7451725" cy="2494984"/>
            <a:chOff x="1235075" y="3829616"/>
            <a:chExt cx="7451725" cy="24949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01419" y="3886200"/>
              <a:ext cx="3157744" cy="237478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0200" y="3884525"/>
              <a:ext cx="3225151" cy="2374789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 bwMode="auto">
            <a:xfrm>
              <a:off x="1235075" y="6200775"/>
              <a:ext cx="381000" cy="12382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Rectangle 28"/>
            <p:cNvSpPr/>
            <p:nvPr/>
          </p:nvSpPr>
          <p:spPr bwMode="auto">
            <a:xfrm>
              <a:off x="1235075" y="6138862"/>
              <a:ext cx="190500" cy="12382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4294063" y="6128486"/>
              <a:ext cx="190500" cy="12382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 bwMode="auto">
            <a:xfrm>
              <a:off x="5384800" y="6190398"/>
              <a:ext cx="368300" cy="12382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5303713" y="6128486"/>
              <a:ext cx="190500" cy="12382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Rectangle 32"/>
            <p:cNvSpPr/>
            <p:nvPr/>
          </p:nvSpPr>
          <p:spPr bwMode="auto">
            <a:xfrm>
              <a:off x="8470251" y="6128487"/>
              <a:ext cx="190500" cy="18573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4" name="Rectangle 33"/>
            <p:cNvSpPr/>
            <p:nvPr/>
          </p:nvSpPr>
          <p:spPr bwMode="auto">
            <a:xfrm>
              <a:off x="8572500" y="3829616"/>
              <a:ext cx="114300" cy="28518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5613074" y="3429000"/>
            <a:ext cx="3048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Intensity for </a:t>
            </a:r>
            <a:r>
              <a:rPr lang="en-US" sz="1600" b="1" dirty="0" smtClean="0">
                <a:solidFill>
                  <a:srgbClr val="000000"/>
                </a:solidFill>
                <a:latin typeface="Symbol" panose="05050102010706020507" pitchFamily="18" charset="2"/>
              </a:rPr>
              <a:t>D</a:t>
            </a:r>
            <a:r>
              <a:rPr lang="en-US" sz="1600" b="1" i="1" dirty="0" smtClean="0">
                <a:solidFill>
                  <a:srgbClr val="000000"/>
                </a:solidFill>
                <a:latin typeface="Constantia" pitchFamily="18" charset="0"/>
              </a:rPr>
              <a:t>B</a:t>
            </a:r>
            <a:r>
              <a:rPr lang="en-US" sz="1600" b="1" dirty="0" smtClean="0">
                <a:solidFill>
                  <a:srgbClr val="000000"/>
                </a:solidFill>
                <a:latin typeface="Constantia" pitchFamily="18" charset="0"/>
              </a:rPr>
              <a:t> = 300 G</a:t>
            </a:r>
            <a:endParaRPr lang="en-GB" sz="16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 rot="16200000">
            <a:off x="91617" y="4720767"/>
            <a:ext cx="2199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Intensity [10</a:t>
            </a:r>
            <a:r>
              <a:rPr lang="en-US" sz="1000" b="1" baseline="30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10</a:t>
            </a:r>
            <a:r>
              <a:rPr lang="en-US" sz="10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</a:t>
            </a:r>
            <a:r>
              <a:rPr lang="en-US" sz="1000" b="1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ppp</a:t>
            </a:r>
            <a:r>
              <a:rPr lang="en-US" sz="10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]</a:t>
            </a:r>
            <a:endParaRPr lang="en-GB" sz="1000" b="1" dirty="0">
              <a:solidFill>
                <a:srgbClr val="000000"/>
              </a:solidFill>
              <a:latin typeface="Constantia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 rot="16200000">
            <a:off x="4206417" y="4719600"/>
            <a:ext cx="2199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Intensity [10</a:t>
            </a:r>
            <a:r>
              <a:rPr lang="en-US" sz="1000" b="1" baseline="30000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10</a:t>
            </a:r>
            <a:r>
              <a:rPr lang="en-US" sz="10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 </a:t>
            </a:r>
            <a:r>
              <a:rPr lang="en-US" sz="1000" b="1" dirty="0" err="1" smtClean="0">
                <a:solidFill>
                  <a:srgbClr val="000000"/>
                </a:solidFill>
                <a:latin typeface="Constantia" panose="02030602050306030303" pitchFamily="18" charset="0"/>
              </a:rPr>
              <a:t>ppp</a:t>
            </a:r>
            <a:r>
              <a:rPr lang="en-US" sz="1000" b="1" dirty="0" smtClean="0">
                <a:solidFill>
                  <a:srgbClr val="000000"/>
                </a:solidFill>
                <a:latin typeface="Constantia" panose="02030602050306030303" pitchFamily="18" charset="0"/>
              </a:rPr>
              <a:t>]</a:t>
            </a:r>
            <a:endParaRPr lang="en-GB" sz="1000" b="1" dirty="0">
              <a:solidFill>
                <a:srgbClr val="00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90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738240" y="776209"/>
            <a:ext cx="8841661" cy="44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Post-acceleration without significant losses with 40 MHz RF on</a:t>
            </a:r>
            <a:endParaRPr lang="en-GB" sz="21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Losses with 40 MHz RF on</a:t>
            </a:r>
            <a:endParaRPr lang="en-GB" sz="3200" i="1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65238"/>
            <a:ext cx="6497319" cy="268153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85800" y="4100335"/>
            <a:ext cx="3362449" cy="2376665"/>
            <a:chOff x="5188765" y="4190999"/>
            <a:chExt cx="3050484" cy="215615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10200" y="4191000"/>
              <a:ext cx="2784707" cy="209424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 rot="16200000">
              <a:off x="4295709" y="5084055"/>
              <a:ext cx="20323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rgbClr val="000000"/>
                  </a:solidFill>
                  <a:latin typeface="Constantia" panose="02030602050306030303" pitchFamily="18" charset="0"/>
                </a:rPr>
                <a:t>Intensity [10</a:t>
              </a:r>
              <a:r>
                <a:rPr lang="en-US" sz="1000" b="1" baseline="30000" dirty="0" smtClean="0">
                  <a:solidFill>
                    <a:srgbClr val="000000"/>
                  </a:solidFill>
                  <a:latin typeface="Constantia" panose="02030602050306030303" pitchFamily="18" charset="0"/>
                </a:rPr>
                <a:t>10</a:t>
              </a:r>
              <a:r>
                <a:rPr lang="en-US" sz="1000" b="1" dirty="0" smtClean="0">
                  <a:solidFill>
                    <a:srgbClr val="000000"/>
                  </a:solidFill>
                  <a:latin typeface="Constantia" panose="02030602050306030303" pitchFamily="18" charset="0"/>
                </a:rPr>
                <a:t> </a:t>
              </a:r>
              <a:r>
                <a:rPr lang="en-US" sz="1000" b="1" dirty="0" err="1" smtClean="0">
                  <a:solidFill>
                    <a:srgbClr val="000000"/>
                  </a:solidFill>
                  <a:latin typeface="Constantia" panose="02030602050306030303" pitchFamily="18" charset="0"/>
                </a:rPr>
                <a:t>ppp</a:t>
              </a:r>
              <a:r>
                <a:rPr lang="en-US" sz="1000" b="1" dirty="0" smtClean="0">
                  <a:solidFill>
                    <a:srgbClr val="000000"/>
                  </a:solidFill>
                  <a:latin typeface="Constantia" panose="02030602050306030303" pitchFamily="18" charset="0"/>
                </a:rPr>
                <a:t>]</a:t>
              </a:r>
              <a:endParaRPr lang="en-GB" sz="1000" b="1" dirty="0">
                <a:solidFill>
                  <a:srgbClr val="000000"/>
                </a:solidFill>
                <a:latin typeface="Constantia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348235" y="6223333"/>
              <a:ext cx="381000" cy="12382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5378558" y="6177295"/>
              <a:ext cx="181689" cy="12382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 bwMode="auto">
            <a:xfrm>
              <a:off x="8004407" y="6170945"/>
              <a:ext cx="234842" cy="12382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3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8" name="Oval 7"/>
          <p:cNvSpPr/>
          <p:nvPr/>
        </p:nvSpPr>
        <p:spPr bwMode="auto">
          <a:xfrm>
            <a:off x="5638800" y="3048000"/>
            <a:ext cx="381000" cy="304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408390" y="4572000"/>
            <a:ext cx="381000" cy="1295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6" name="Picture 2" descr="C:\Heiko\Presentations\2012-01_LHCBeamShutdownLectureWithIons\lupe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5271786"/>
            <a:ext cx="838200" cy="774378"/>
          </a:xfrm>
          <a:prstGeom prst="rect">
            <a:avLst/>
          </a:prstGeom>
          <a:noFill/>
        </p:spPr>
      </p:pic>
      <p:cxnSp>
        <p:nvCxnSpPr>
          <p:cNvPr id="14" name="Straight Connector 13"/>
          <p:cNvCxnSpPr/>
          <p:nvPr/>
        </p:nvCxnSpPr>
        <p:spPr bwMode="auto">
          <a:xfrm flipH="1">
            <a:off x="1169194" y="3733800"/>
            <a:ext cx="4317206" cy="3524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flipH="1">
            <a:off x="3999373" y="3733800"/>
            <a:ext cx="1868027" cy="36653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4131163" y="4938634"/>
            <a:ext cx="5241437" cy="442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About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1% losses 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when the </a:t>
            </a:r>
            <a:r>
              <a:rPr lang="en-GB" sz="21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ejection bump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starts to opens</a:t>
            </a:r>
          </a:p>
          <a:p>
            <a:pPr marL="342900" lvl="1" indent="-342900" algn="l">
              <a:spcBef>
                <a:spcPct val="20000"/>
              </a:spcBef>
              <a:buClr>
                <a:schemeClr val="tx1"/>
              </a:buClr>
              <a:buFont typeface="Symbol" panose="05050102010706020507" pitchFamily="18" charset="2"/>
              <a:buChar char="®"/>
            </a:pPr>
            <a:r>
              <a:rPr lang="en-GB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Uncaptured particles </a:t>
            </a:r>
            <a:r>
              <a:rPr lang="en-GB" sz="2100" b="1" dirty="0" smtClean="0">
                <a:solidFill>
                  <a:srgbClr val="00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left behind during post-acceleration?</a:t>
            </a:r>
            <a:endParaRPr lang="en-GB" sz="1800" b="1" dirty="0" smtClean="0">
              <a:solidFill>
                <a:srgbClr val="000000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2910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eere Präsentation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58563</TotalTime>
  <Words>650</Words>
  <Application>Microsoft Office PowerPoint</Application>
  <PresentationFormat>A4 Paper (210x297 mm)</PresentationFormat>
  <Paragraphs>132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Bookman Old Style</vt:lpstr>
      <vt:lpstr>Calibri</vt:lpstr>
      <vt:lpstr>Constantia</vt:lpstr>
      <vt:lpstr>Symbol</vt:lpstr>
      <vt:lpstr>Times New Roman</vt:lpstr>
      <vt:lpstr>Wingdings</vt:lpstr>
      <vt:lpstr>1_Office Theme</vt:lpstr>
      <vt:lpstr>1_Leere Präsentation</vt:lpstr>
      <vt:lpstr>PowerPoint Presentation</vt:lpstr>
      <vt:lpstr>40 MHz post-acceleration in the 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2355</cp:revision>
  <cp:lastPrinted>2016-05-31T16:25:00Z</cp:lastPrinted>
  <dcterms:created xsi:type="dcterms:W3CDTF">2004-02-08T17:46:25Z</dcterms:created>
  <dcterms:modified xsi:type="dcterms:W3CDTF">2017-10-26T13:20:44Z</dcterms:modified>
</cp:coreProperties>
</file>