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72" r:id="rId3"/>
    <p:sldId id="284" r:id="rId4"/>
    <p:sldId id="282" r:id="rId5"/>
    <p:sldId id="274" r:id="rId6"/>
    <p:sldId id="283" r:id="rId7"/>
    <p:sldId id="278" r:id="rId8"/>
    <p:sldId id="270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84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8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B4A209-8204-4B64-8831-8488B34431AF}" type="datetimeFigureOut">
              <a:rPr lang="en-GB" smtClean="0"/>
              <a:t>26/10/2017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EE26DE-4637-482C-B86B-4C59A38C90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86579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3A4ED-B97B-470C-9D9B-8D8E68E53A83}" type="datetimeFigureOut">
              <a:rPr lang="en-GB" smtClean="0"/>
              <a:t>26/10/2017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246FB-762E-46D9-BC4D-1A41277C7C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9223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3A4ED-B97B-470C-9D9B-8D8E68E53A83}" type="datetimeFigureOut">
              <a:rPr lang="en-GB" smtClean="0"/>
              <a:t>26/10/2017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246FB-762E-46D9-BC4D-1A41277C7C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0534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3A4ED-B97B-470C-9D9B-8D8E68E53A83}" type="datetimeFigureOut">
              <a:rPr lang="en-GB" smtClean="0"/>
              <a:t>26/10/2017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246FB-762E-46D9-BC4D-1A41277C7C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3955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62111" y="2029633"/>
            <a:ext cx="1162304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70225" y="2398059"/>
            <a:ext cx="11601963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70225" y="4474887"/>
            <a:ext cx="11601963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70934" y="6373168"/>
            <a:ext cx="5873867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5650" y="6167827"/>
            <a:ext cx="719328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7211" y="326212"/>
            <a:ext cx="3053419" cy="129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5055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3A4ED-B97B-470C-9D9B-8D8E68E53A83}" type="datetimeFigureOut">
              <a:rPr lang="en-GB" smtClean="0"/>
              <a:t>26/10/2017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246FB-762E-46D9-BC4D-1A41277C7C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366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3A4ED-B97B-470C-9D9B-8D8E68E53A83}" type="datetimeFigureOut">
              <a:rPr lang="en-GB" smtClean="0"/>
              <a:t>26/10/2017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246FB-762E-46D9-BC4D-1A41277C7C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1431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3A4ED-B97B-470C-9D9B-8D8E68E53A83}" type="datetimeFigureOut">
              <a:rPr lang="en-GB" smtClean="0"/>
              <a:t>26/10/2017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246FB-762E-46D9-BC4D-1A41277C7C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0169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3A4ED-B97B-470C-9D9B-8D8E68E53A83}" type="datetimeFigureOut">
              <a:rPr lang="en-GB" smtClean="0"/>
              <a:t>26/10/2017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246FB-762E-46D9-BC4D-1A41277C7C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1194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3A4ED-B97B-470C-9D9B-8D8E68E53A83}" type="datetimeFigureOut">
              <a:rPr lang="en-GB" smtClean="0"/>
              <a:t>26/10/2017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246FB-762E-46D9-BC4D-1A41277C7C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5484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3A4ED-B97B-470C-9D9B-8D8E68E53A83}" type="datetimeFigureOut">
              <a:rPr lang="en-GB" smtClean="0"/>
              <a:t>26/10/2017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246FB-762E-46D9-BC4D-1A41277C7C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4821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3A4ED-B97B-470C-9D9B-8D8E68E53A83}" type="datetimeFigureOut">
              <a:rPr lang="en-GB" smtClean="0"/>
              <a:t>26/10/2017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246FB-762E-46D9-BC4D-1A41277C7C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0338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3A4ED-B97B-470C-9D9B-8D8E68E53A83}" type="datetimeFigureOut">
              <a:rPr lang="en-GB" smtClean="0"/>
              <a:t>26/10/2017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246FB-762E-46D9-BC4D-1A41277C7C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3426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03A4ED-B97B-470C-9D9B-8D8E68E53A83}" type="datetimeFigureOut">
              <a:rPr lang="en-GB" smtClean="0"/>
              <a:t>26/10/2017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1246FB-762E-46D9-BC4D-1A41277C7C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0345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0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4.jpe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2556" y="2541495"/>
            <a:ext cx="9426594" cy="1344706"/>
          </a:xfrm>
        </p:spPr>
        <p:txBody>
          <a:bodyPr>
            <a:normAutofit/>
          </a:bodyPr>
          <a:lstStyle/>
          <a:p>
            <a:r>
              <a:rPr lang="en-GB" sz="4000" dirty="0">
                <a:latin typeface="Cambria" panose="02040503050406030204" pitchFamily="18" charset="0"/>
              </a:rPr>
              <a:t>News from 10 MHz cavity impedance </a:t>
            </a:r>
            <a:r>
              <a:rPr lang="en-GB" sz="4000" dirty="0" smtClean="0">
                <a:latin typeface="Cambria" panose="02040503050406030204" pitchFamily="18" charset="0"/>
              </a:rPr>
              <a:t>measurements</a:t>
            </a:r>
            <a:endParaRPr lang="en-US" sz="4000" dirty="0">
              <a:latin typeface="Cambria" panose="02040503050406030204" pitchFamily="18" charset="0"/>
              <a:cs typeface="Bookman Old Style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3253" y="4267201"/>
            <a:ext cx="11125200" cy="1374589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G. Favia</a:t>
            </a:r>
          </a:p>
          <a:p>
            <a:endParaRPr lang="en-US" sz="500" dirty="0">
              <a:latin typeface="Cambria" panose="02040503050406030204" pitchFamily="18" charset="0"/>
            </a:endParaRPr>
          </a:p>
          <a:p>
            <a:r>
              <a:rPr lang="en-US" sz="1800" dirty="0">
                <a:latin typeface="Cambria" panose="02040503050406030204" pitchFamily="18" charset="0"/>
              </a:rPr>
              <a:t>H. Damerau</a:t>
            </a:r>
            <a:r>
              <a:rPr lang="en-US" sz="1800" dirty="0" smtClean="0">
                <a:latin typeface="Cambria" panose="02040503050406030204" pitchFamily="18" charset="0"/>
              </a:rPr>
              <a:t>, V. Desquiens</a:t>
            </a:r>
            <a:endParaRPr lang="en-US" sz="1400" dirty="0">
              <a:latin typeface="Constantia" panose="02030602050306030303" pitchFamily="18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10210800" y="0"/>
            <a:ext cx="838200" cy="381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23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362556" y="5991226"/>
            <a:ext cx="94265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Cambria" panose="02040503050406030204" pitchFamily="18" charset="0"/>
              </a:rPr>
              <a:t>LIU-PS Beam Dynamics Working Group MEETING</a:t>
            </a:r>
          </a:p>
          <a:p>
            <a:pPr algn="ctr"/>
            <a:r>
              <a:rPr lang="en-GB" sz="1600" dirty="0" smtClean="0">
                <a:latin typeface="Cambria" panose="02040503050406030204" pitchFamily="18" charset="0"/>
              </a:rPr>
              <a:t>26/10/2017 </a:t>
            </a:r>
            <a:endParaRPr lang="en-GB" sz="1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8680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2104142" y="142061"/>
            <a:ext cx="6850004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ambria" panose="02040503050406030204" pitchFamily="18" charset="0"/>
              </a:rPr>
              <a:t>10 MHz cavities impedance</a:t>
            </a:r>
            <a:endParaRPr lang="en-GB" sz="3200" dirty="0">
              <a:solidFill>
                <a:srgbClr val="1F497D"/>
              </a:solidFill>
              <a:latin typeface="Cambria" panose="02040503050406030204" pitchFamily="18" charset="0"/>
            </a:endParaRPr>
          </a:p>
        </p:txBody>
      </p:sp>
      <p:cxnSp>
        <p:nvCxnSpPr>
          <p:cNvPr id="30" name="Straight Connector 6"/>
          <p:cNvCxnSpPr/>
          <p:nvPr/>
        </p:nvCxnSpPr>
        <p:spPr>
          <a:xfrm>
            <a:off x="7327900" y="482990"/>
            <a:ext cx="4868479" cy="4763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6"/>
          <p:cNvCxnSpPr/>
          <p:nvPr/>
        </p:nvCxnSpPr>
        <p:spPr>
          <a:xfrm>
            <a:off x="1272444" y="482990"/>
            <a:ext cx="720000" cy="0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 descr="liu_ppt-0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343" y="174335"/>
            <a:ext cx="619098" cy="747654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3"/>
          <a:srcRect t="67034"/>
          <a:stretch/>
        </p:blipFill>
        <p:spPr>
          <a:xfrm>
            <a:off x="7876127" y="1676401"/>
            <a:ext cx="4404932" cy="2519795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3"/>
          <a:srcRect t="33980" r="2777" b="33119"/>
          <a:stretch/>
        </p:blipFill>
        <p:spPr>
          <a:xfrm>
            <a:off x="3892026" y="1666474"/>
            <a:ext cx="4285151" cy="2527179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3"/>
          <a:srcRect l="6698" r="3335" b="66193"/>
          <a:stretch/>
        </p:blipFill>
        <p:spPr>
          <a:xfrm>
            <a:off x="207927" y="1581219"/>
            <a:ext cx="3983334" cy="260862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 rot="16200000">
                <a:off x="-364590" y="2662270"/>
                <a:ext cx="91533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1" i="1" smtClean="0">
                          <a:latin typeface="Cambria Math" panose="02040503050406030204" pitchFamily="18" charset="0"/>
                        </a:rPr>
                        <m:t>𝑹</m:t>
                      </m:r>
                      <m:r>
                        <a:rPr lang="en-GB" sz="1600" b="1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1600" b="1" i="1" smtClean="0">
                          <a:latin typeface="Cambria Math" panose="02040503050406030204" pitchFamily="18" charset="0"/>
                        </a:rPr>
                        <m:t>𝒁</m:t>
                      </m:r>
                      <m:r>
                        <a:rPr lang="en-GB" sz="1600" b="1" i="1" smtClean="0">
                          <a:latin typeface="Cambria Math" panose="02040503050406030204" pitchFamily="18" charset="0"/>
                        </a:rPr>
                        <m:t>)[</m:t>
                      </m:r>
                      <m:r>
                        <a:rPr lang="el-GR" sz="1600" b="1" i="1" smtClean="0">
                          <a:latin typeface="Cambria Math" panose="02040503050406030204" pitchFamily="18" charset="0"/>
                        </a:rPr>
                        <m:t>𝜴</m:t>
                      </m:r>
                      <m:r>
                        <a:rPr lang="en-GB" sz="1600" b="1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GB" sz="1600" b="1" dirty="0">
                  <a:latin typeface="Arial Black" panose="020B0A04020102020204" pitchFamily="34" charset="0"/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364590" y="2662270"/>
                <a:ext cx="915334" cy="338554"/>
              </a:xfrm>
              <a:prstGeom prst="rect">
                <a:avLst/>
              </a:prstGeom>
              <a:blipFill rotWithShape="0">
                <a:blip r:embed="rId4"/>
                <a:stretch>
                  <a:fillRect r="-89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385727" y="5055327"/>
            <a:ext cx="115268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 smtClean="0">
                <a:latin typeface="Cambria" panose="02040503050406030204" pitchFamily="18" charset="0"/>
              </a:rPr>
              <a:t>Impedance evaluated from the voltage induced by a single bunch beam, with </a:t>
            </a:r>
            <a:r>
              <a:rPr lang="en-GB" b="1" u="sng" dirty="0" smtClean="0">
                <a:latin typeface="Cambria" panose="02040503050406030204" pitchFamily="18" charset="0"/>
              </a:rPr>
              <a:t>no accelerating voltage on the cavities gap.</a:t>
            </a:r>
            <a:endParaRPr lang="en-GB" b="1" u="sng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6110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9475" y="3001691"/>
            <a:ext cx="4883626" cy="349547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320" y="2843499"/>
            <a:ext cx="4922042" cy="3811856"/>
          </a:xfrm>
          <a:prstGeom prst="rect">
            <a:avLst/>
          </a:prstGeom>
        </p:spPr>
      </p:pic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2104142" y="142061"/>
            <a:ext cx="6850004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ambria" panose="02040503050406030204" pitchFamily="18" charset="0"/>
              </a:rPr>
              <a:t>Measurements at high RF voltage</a:t>
            </a:r>
            <a:endParaRPr lang="en-GB" sz="3200" dirty="0">
              <a:solidFill>
                <a:srgbClr val="1F497D"/>
              </a:solidFill>
              <a:latin typeface="Cambria" panose="02040503050406030204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99320" y="797798"/>
            <a:ext cx="118402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b="0" i="0" u="none" strike="noStrike" baseline="0" dirty="0" smtClean="0">
              <a:latin typeface="Cambria" panose="02040503050406030204" pitchFamily="18" charset="0"/>
            </a:endParaRPr>
          </a:p>
          <a:p>
            <a:r>
              <a:rPr lang="en-GB" b="1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Motivation:</a:t>
            </a:r>
            <a:r>
              <a:rPr lang="en-GB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 </a:t>
            </a:r>
            <a:r>
              <a:rPr lang="en-GB" dirty="0" smtClean="0">
                <a:latin typeface="Cambria" panose="02040503050406030204" pitchFamily="18" charset="0"/>
              </a:rPr>
              <a:t>Beam instabilities are observed during accelerations (~10 </a:t>
            </a:r>
            <a:r>
              <a:rPr lang="en-GB" dirty="0" err="1" smtClean="0">
                <a:latin typeface="Cambria" panose="02040503050406030204" pitchFamily="18" charset="0"/>
              </a:rPr>
              <a:t>kV</a:t>
            </a:r>
            <a:r>
              <a:rPr lang="en-GB" baseline="-25000" dirty="0" err="1" smtClean="0">
                <a:latin typeface="Cambria" panose="02040503050406030204" pitchFamily="18" charset="0"/>
              </a:rPr>
              <a:t>p</a:t>
            </a:r>
            <a:r>
              <a:rPr lang="en-GB" dirty="0" smtClean="0">
                <a:latin typeface="Cambria" panose="02040503050406030204" pitchFamily="18" charset="0"/>
              </a:rPr>
              <a:t> /gap)</a:t>
            </a:r>
          </a:p>
          <a:p>
            <a:r>
              <a:rPr lang="en-GB" b="1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Method:</a:t>
            </a:r>
            <a:r>
              <a:rPr lang="en-GB" dirty="0" smtClean="0">
                <a:latin typeface="Cambria" panose="02040503050406030204" pitchFamily="18" charset="0"/>
              </a:rPr>
              <a:t> Measurement of voltage induced by a single bunch beam at h=8 (TOF beam), varying the RF on cavity gap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144844" y="3131693"/>
            <a:ext cx="36053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0" i="0" u="none" strike="noStrike" baseline="0" dirty="0" smtClean="0">
                <a:solidFill>
                  <a:schemeClr val="accent1">
                    <a:lumMod val="50000"/>
                  </a:schemeClr>
                </a:solidFill>
                <a:latin typeface="Cambria" panose="02040503050406030204" pitchFamily="18" charset="0"/>
              </a:rPr>
              <a:t>Induced voltage spectrum</a:t>
            </a:r>
            <a:endParaRPr lang="en-GB" dirty="0">
              <a:solidFill>
                <a:schemeClr val="accent1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050002" y="5026805"/>
            <a:ext cx="36053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0" i="0" u="none" strike="noStrike" baseline="0" dirty="0" smtClean="0">
                <a:solidFill>
                  <a:schemeClr val="accent1">
                    <a:lumMod val="50000"/>
                  </a:schemeClr>
                </a:solidFill>
                <a:latin typeface="Cambria" panose="02040503050406030204" pitchFamily="18" charset="0"/>
              </a:rPr>
              <a:t>Beam spectrum</a:t>
            </a:r>
            <a:endParaRPr lang="en-GB" dirty="0">
              <a:solidFill>
                <a:schemeClr val="accent1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996841" y="2854530"/>
            <a:ext cx="120759" cy="1653596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Connector 6"/>
          <p:cNvCxnSpPr/>
          <p:nvPr/>
        </p:nvCxnSpPr>
        <p:spPr>
          <a:xfrm flipV="1">
            <a:off x="8606971" y="487753"/>
            <a:ext cx="3589408" cy="0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6"/>
          <p:cNvCxnSpPr/>
          <p:nvPr/>
        </p:nvCxnSpPr>
        <p:spPr>
          <a:xfrm>
            <a:off x="1272444" y="482990"/>
            <a:ext cx="720000" cy="0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 descr="liu_ppt-03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343" y="174335"/>
            <a:ext cx="619098" cy="74765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81160" y="2027571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h=8</a:t>
            </a:r>
            <a:endParaRPr lang="en-GB" sz="3600" b="1" dirty="0">
              <a:solidFill>
                <a:schemeClr val="accent5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523725" y="3980434"/>
                <a:ext cx="1561417" cy="76899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𝑍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23725" y="3980434"/>
                <a:ext cx="1561417" cy="768993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ight Arrow 12"/>
          <p:cNvSpPr/>
          <p:nvPr/>
        </p:nvSpPr>
        <p:spPr>
          <a:xfrm>
            <a:off x="5529144" y="4813725"/>
            <a:ext cx="1594098" cy="5289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7834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2104142" y="142061"/>
            <a:ext cx="6850004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ambria" panose="02040503050406030204" pitchFamily="18" charset="0"/>
              </a:rPr>
              <a:t>Measurements at h=21</a:t>
            </a:r>
            <a:endParaRPr lang="en-GB" sz="3200" dirty="0">
              <a:solidFill>
                <a:srgbClr val="1F497D"/>
              </a:solidFill>
              <a:latin typeface="Cambria" panose="02040503050406030204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99320" y="797798"/>
            <a:ext cx="118402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b="0" i="0" u="none" strike="noStrike" baseline="0" dirty="0" smtClean="0">
              <a:latin typeface="Cambria" panose="02040503050406030204" pitchFamily="18" charset="0"/>
            </a:endParaRPr>
          </a:p>
          <a:p>
            <a:r>
              <a:rPr lang="en-GB" b="1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Motivation:</a:t>
            </a:r>
            <a:r>
              <a:rPr lang="en-GB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 </a:t>
            </a:r>
            <a:r>
              <a:rPr lang="en-GB" dirty="0" smtClean="0">
                <a:latin typeface="Cambria" panose="02040503050406030204" pitchFamily="18" charset="0"/>
              </a:rPr>
              <a:t>Instabilities observed after transition crossing</a:t>
            </a:r>
            <a:endParaRPr lang="en-GB" dirty="0">
              <a:latin typeface="Cambria" panose="02040503050406030204" pitchFamily="18" charset="0"/>
            </a:endParaRPr>
          </a:p>
          <a:p>
            <a:r>
              <a:rPr lang="en-GB" b="1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Method:</a:t>
            </a:r>
            <a:r>
              <a:rPr lang="en-GB" dirty="0" smtClean="0">
                <a:latin typeface="Cambria" panose="02040503050406030204" pitchFamily="18" charset="0"/>
              </a:rPr>
              <a:t> Measurement of voltage induced by a single bunch beam at h=21, varying the RF on cavity gap</a:t>
            </a:r>
          </a:p>
          <a:p>
            <a:r>
              <a:rPr lang="en-GB" b="1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Difficulty: </a:t>
            </a:r>
            <a:r>
              <a:rPr lang="en-GB" dirty="0" smtClean="0">
                <a:latin typeface="Cambria" panose="02040503050406030204" pitchFamily="18" charset="0"/>
              </a:rPr>
              <a:t>Develop a suitable single bunch beam at h=21 (courtesy of Heiko)</a:t>
            </a:r>
          </a:p>
        </p:txBody>
      </p:sp>
      <p:cxnSp>
        <p:nvCxnSpPr>
          <p:cNvPr id="30" name="Straight Connector 6"/>
          <p:cNvCxnSpPr/>
          <p:nvPr/>
        </p:nvCxnSpPr>
        <p:spPr>
          <a:xfrm>
            <a:off x="6781800" y="482990"/>
            <a:ext cx="5414579" cy="4763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6"/>
          <p:cNvCxnSpPr/>
          <p:nvPr/>
        </p:nvCxnSpPr>
        <p:spPr>
          <a:xfrm>
            <a:off x="1272444" y="482990"/>
            <a:ext cx="720000" cy="0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 descr="liu_ppt-0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343" y="174335"/>
            <a:ext cx="619098" cy="74765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91013"/>
            <a:ext cx="3833243" cy="274375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4921" y="2308171"/>
            <a:ext cx="4000500" cy="3605802"/>
          </a:xfrm>
          <a:prstGeom prst="rect">
            <a:avLst/>
          </a:prstGeom>
        </p:spPr>
      </p:pic>
      <p:cxnSp>
        <p:nvCxnSpPr>
          <p:cNvPr id="17" name="Straight Connector 16"/>
          <p:cNvCxnSpPr/>
          <p:nvPr/>
        </p:nvCxnSpPr>
        <p:spPr>
          <a:xfrm>
            <a:off x="5133520" y="1998127"/>
            <a:ext cx="0" cy="4680000"/>
          </a:xfrm>
          <a:prstGeom prst="line">
            <a:avLst/>
          </a:prstGeom>
          <a:ln w="3492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5259490" y="1998127"/>
            <a:ext cx="0" cy="4680000"/>
          </a:xfrm>
          <a:prstGeom prst="line">
            <a:avLst/>
          </a:prstGeom>
          <a:ln w="3492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351895" y="6204487"/>
            <a:ext cx="9075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Cambria" panose="02040503050406030204" pitchFamily="18" charset="0"/>
              </a:rPr>
              <a:t>c695</a:t>
            </a:r>
            <a:endParaRPr lang="en-GB" sz="2000" dirty="0">
              <a:latin typeface="Cambria" panose="020405030504060302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259490" y="6195529"/>
            <a:ext cx="9075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Cambria" panose="02040503050406030204" pitchFamily="18" charset="0"/>
              </a:rPr>
              <a:t>c824</a:t>
            </a:r>
            <a:endParaRPr lang="en-GB" sz="2000" dirty="0">
              <a:latin typeface="Cambria" panose="02040503050406030204" pitchFamily="18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67"/>
          <a:stretch/>
        </p:blipFill>
        <p:spPr>
          <a:xfrm>
            <a:off x="7727229" y="2165613"/>
            <a:ext cx="4407605" cy="3355072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42868" y="4921644"/>
            <a:ext cx="3620329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Cambria" panose="02040503050406030204" pitchFamily="18" charset="0"/>
              </a:rPr>
              <a:t>Single bunch beam </a:t>
            </a:r>
          </a:p>
          <a:p>
            <a:pPr algn="ctr"/>
            <a:endParaRPr lang="en-GB" sz="800" b="1" dirty="0" smtClean="0">
              <a:latin typeface="Cambria" panose="02040503050406030204" pitchFamily="18" charset="0"/>
            </a:endParaRPr>
          </a:p>
          <a:p>
            <a:pPr algn="ctr"/>
            <a:r>
              <a:rPr lang="en-GB" b="1" dirty="0" smtClean="0">
                <a:latin typeface="Cambria" panose="02040503050406030204" pitchFamily="18" charset="0"/>
              </a:rPr>
              <a:t>Satellites due to bucket shortening from h=7 to h=21</a:t>
            </a:r>
            <a:endParaRPr lang="en-GB" b="1" dirty="0">
              <a:latin typeface="Cambria" panose="020405030504060302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280400" y="5676032"/>
            <a:ext cx="375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Cambria" panose="02040503050406030204" pitchFamily="18" charset="0"/>
              </a:rPr>
              <a:t>Measurements performed with using different beam spectra</a:t>
            </a:r>
            <a:endParaRPr lang="en-GB" b="1" dirty="0">
              <a:latin typeface="Cambria" panose="02040503050406030204" pitchFamily="18" charset="0"/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1104900" y="4051300"/>
            <a:ext cx="533400" cy="368300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ounded Rectangle 35"/>
          <p:cNvSpPr/>
          <p:nvPr/>
        </p:nvSpPr>
        <p:spPr>
          <a:xfrm>
            <a:off x="2289014" y="4033327"/>
            <a:ext cx="533400" cy="368300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1343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7" grpId="0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2104142" y="142061"/>
            <a:ext cx="6850004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ambria" panose="02040503050406030204" pitchFamily="18" charset="0"/>
              </a:rPr>
              <a:t>Measurements on cavity 11</a:t>
            </a:r>
            <a:endParaRPr lang="en-GB" sz="3200" dirty="0">
              <a:solidFill>
                <a:srgbClr val="1F497D"/>
              </a:solidFill>
              <a:latin typeface="Cambria" panose="02040503050406030204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99320" y="797798"/>
            <a:ext cx="118402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b="0" i="0" u="none" strike="noStrike" baseline="0" dirty="0" smtClean="0">
              <a:latin typeface="Cambria" panose="02040503050406030204" pitchFamily="18" charset="0"/>
            </a:endParaRPr>
          </a:p>
        </p:txBody>
      </p:sp>
      <p:cxnSp>
        <p:nvCxnSpPr>
          <p:cNvPr id="30" name="Straight Connector 6"/>
          <p:cNvCxnSpPr/>
          <p:nvPr/>
        </p:nvCxnSpPr>
        <p:spPr>
          <a:xfrm>
            <a:off x="7431741" y="482990"/>
            <a:ext cx="4764638" cy="4763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6"/>
          <p:cNvCxnSpPr/>
          <p:nvPr/>
        </p:nvCxnSpPr>
        <p:spPr>
          <a:xfrm>
            <a:off x="1272444" y="482990"/>
            <a:ext cx="720000" cy="0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 descr="liu_ppt-0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343" y="174335"/>
            <a:ext cx="619098" cy="74765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320" y="2172537"/>
            <a:ext cx="5498437" cy="3935662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264760" y="1154008"/>
            <a:ext cx="120161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Motivation:</a:t>
            </a:r>
            <a:r>
              <a:rPr lang="en-GB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 </a:t>
            </a:r>
            <a:r>
              <a:rPr lang="en-GB" dirty="0" smtClean="0">
                <a:latin typeface="Cambria" panose="02040503050406030204" pitchFamily="18" charset="0"/>
              </a:rPr>
              <a:t>Measure the impedance of the first upgraded prototype, before replacing it with the newer version</a:t>
            </a:r>
          </a:p>
        </p:txBody>
      </p:sp>
      <p:pic>
        <p:nvPicPr>
          <p:cNvPr id="1026" name="Picture 2" descr="Risultati immagini per segnale pericol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5699" y="3292968"/>
            <a:ext cx="1962543" cy="1635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253931" y="5065058"/>
            <a:ext cx="5104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Cambria" panose="02040503050406030204" pitchFamily="18" charset="0"/>
              </a:rPr>
              <a:t>Probable malfunctioning of tuning system.</a:t>
            </a:r>
          </a:p>
          <a:p>
            <a:pPr algn="ctr"/>
            <a:r>
              <a:rPr lang="en-GB" b="1" dirty="0" smtClean="0">
                <a:latin typeface="Cambria" panose="02040503050406030204" pitchFamily="18" charset="0"/>
              </a:rPr>
              <a:t>Under investigation  </a:t>
            </a:r>
            <a:endParaRPr lang="en-GB" b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5458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257" y="2393033"/>
            <a:ext cx="4860000" cy="346206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257" y="2382943"/>
            <a:ext cx="4860000" cy="346206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6441" y="2372853"/>
            <a:ext cx="4860000" cy="3462068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199320" y="238998"/>
            <a:ext cx="118402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b="0" i="0" u="none" strike="noStrike" baseline="0" dirty="0" smtClean="0">
              <a:latin typeface="Cambria" panose="02040503050406030204" pitchFamily="18" charset="0"/>
            </a:endParaRPr>
          </a:p>
        </p:txBody>
      </p:sp>
      <p:cxnSp>
        <p:nvCxnSpPr>
          <p:cNvPr id="30" name="Straight Connector 6"/>
          <p:cNvCxnSpPr/>
          <p:nvPr/>
        </p:nvCxnSpPr>
        <p:spPr>
          <a:xfrm>
            <a:off x="7494494" y="482990"/>
            <a:ext cx="4701885" cy="4763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6"/>
          <p:cNvCxnSpPr/>
          <p:nvPr/>
        </p:nvCxnSpPr>
        <p:spPr>
          <a:xfrm>
            <a:off x="1272444" y="482990"/>
            <a:ext cx="720000" cy="0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 descr="liu_ppt-03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343" y="174335"/>
            <a:ext cx="619098" cy="747654"/>
          </a:xfrm>
          <a:prstGeom prst="rect">
            <a:avLst/>
          </a:prstGeom>
        </p:spPr>
      </p:pic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2104142" y="142061"/>
            <a:ext cx="6850004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ambria" panose="02040503050406030204" pitchFamily="18" charset="0"/>
              </a:rPr>
              <a:t>Measurements on cavity 76</a:t>
            </a:r>
            <a:endParaRPr lang="en-GB" sz="3200" dirty="0">
              <a:solidFill>
                <a:srgbClr val="1F497D"/>
              </a:solidFill>
              <a:latin typeface="Cambria" panose="02040503050406030204" pitchFamily="18" charset="0"/>
            </a:endParaRPr>
          </a:p>
        </p:txBody>
      </p:sp>
      <p:sp>
        <p:nvSpPr>
          <p:cNvPr id="35" name="Oval 34"/>
          <p:cNvSpPr/>
          <p:nvPr/>
        </p:nvSpPr>
        <p:spPr>
          <a:xfrm>
            <a:off x="8401050" y="2945075"/>
            <a:ext cx="1250617" cy="2196353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2734573" y="2222705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Cambria" panose="02040503050406030204" pitchFamily="18" charset="0"/>
              </a:rPr>
              <a:t>C824</a:t>
            </a:r>
            <a:endParaRPr lang="en-GB" b="1" dirty="0">
              <a:latin typeface="Cambria" panose="02040503050406030204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559992" y="2221428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Cambria" panose="02040503050406030204" pitchFamily="18" charset="0"/>
              </a:rPr>
              <a:t>C695</a:t>
            </a:r>
            <a:endParaRPr lang="en-GB" b="1" dirty="0">
              <a:latin typeface="Cambria" panose="02040503050406030204" pitchFamily="18" charset="0"/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2914650" y="4629150"/>
            <a:ext cx="1514475" cy="1189943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9246605" y="5129672"/>
            <a:ext cx="1358900" cy="803870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9926055" y="5875057"/>
            <a:ext cx="25486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Cambria" panose="02040503050406030204" pitchFamily="18" charset="0"/>
              </a:rPr>
              <a:t>Too narrow</a:t>
            </a:r>
          </a:p>
          <a:p>
            <a:r>
              <a:rPr lang="en-GB" sz="2000" dirty="0">
                <a:latin typeface="Cambria" panose="02040503050406030204" pitchFamily="18" charset="0"/>
              </a:rPr>
              <a:t>b</a:t>
            </a:r>
            <a:r>
              <a:rPr lang="en-GB" sz="2000" dirty="0" smtClean="0">
                <a:latin typeface="Cambria" panose="02040503050406030204" pitchFamily="18" charset="0"/>
              </a:rPr>
              <a:t>eam spectrum</a:t>
            </a:r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96" r="5967"/>
          <a:stretch/>
        </p:blipFill>
        <p:spPr>
          <a:xfrm>
            <a:off x="8990542" y="571500"/>
            <a:ext cx="3212797" cy="2306273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4182372" y="5820370"/>
            <a:ext cx="25486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Cambria" panose="02040503050406030204" pitchFamily="18" charset="0"/>
              </a:rPr>
              <a:t>Measurements performed in 2016.</a:t>
            </a:r>
          </a:p>
          <a:p>
            <a:r>
              <a:rPr lang="en-GB" sz="2000" dirty="0" smtClean="0">
                <a:latin typeface="Cambria" panose="02040503050406030204" pitchFamily="18" charset="0"/>
              </a:rPr>
              <a:t>Amplifier replaced? </a:t>
            </a:r>
          </a:p>
        </p:txBody>
      </p:sp>
    </p:spTree>
    <p:extLst>
      <p:ext uri="{BB962C8B-B14F-4D97-AF65-F5344CB8AC3E}">
        <p14:creationId xmlns:p14="http://schemas.microsoft.com/office/powerpoint/2010/main" val="1285315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42" grpId="0"/>
      <p:bldP spid="4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6"/>
          <p:cNvCxnSpPr/>
          <p:nvPr/>
        </p:nvCxnSpPr>
        <p:spPr>
          <a:xfrm>
            <a:off x="4254500" y="482990"/>
            <a:ext cx="7941879" cy="4763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6"/>
          <p:cNvCxnSpPr/>
          <p:nvPr/>
        </p:nvCxnSpPr>
        <p:spPr>
          <a:xfrm>
            <a:off x="1272444" y="482990"/>
            <a:ext cx="720000" cy="0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104142" y="142061"/>
            <a:ext cx="6850004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ambria" panose="02040503050406030204" pitchFamily="18" charset="0"/>
              </a:rPr>
              <a:t>To do next</a:t>
            </a:r>
            <a:endParaRPr lang="en-GB" sz="3200" dirty="0">
              <a:solidFill>
                <a:srgbClr val="1F497D"/>
              </a:solidFill>
              <a:latin typeface="Cambria" panose="02040503050406030204" pitchFamily="18" charset="0"/>
            </a:endParaRPr>
          </a:p>
        </p:txBody>
      </p:sp>
      <p:pic>
        <p:nvPicPr>
          <p:cNvPr id="5" name="Picture 4" descr="liu_ppt-0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343" y="174335"/>
            <a:ext cx="619098" cy="74765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1692" y="1489750"/>
            <a:ext cx="1163170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GB" dirty="0" smtClean="0">
                <a:latin typeface="Cambria" panose="02040503050406030204" pitchFamily="18" charset="0"/>
              </a:rPr>
              <a:t>Measure the impedance of the other cavities at h=21 at high voltage on the gap;</a:t>
            </a:r>
          </a:p>
          <a:p>
            <a:pPr marL="285750" indent="-28575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</a:pPr>
            <a:endParaRPr lang="en-GB" dirty="0" smtClean="0">
              <a:latin typeface="Cambria" panose="02040503050406030204" pitchFamily="18" charset="0"/>
            </a:endParaRPr>
          </a:p>
          <a:p>
            <a:pPr marL="285750" indent="-28575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</a:pPr>
            <a:endParaRPr lang="en-GB" dirty="0" smtClean="0">
              <a:latin typeface="Cambria" panose="02040503050406030204" pitchFamily="18" charset="0"/>
            </a:endParaRPr>
          </a:p>
          <a:p>
            <a:pPr marL="285750" indent="-28575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</a:pPr>
            <a:endParaRPr lang="en-GB" dirty="0">
              <a:latin typeface="Cambria" panose="02040503050406030204" pitchFamily="18" charset="0"/>
            </a:endParaRPr>
          </a:p>
          <a:p>
            <a:pPr marL="285750" indent="-28575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GB" dirty="0" smtClean="0">
                <a:latin typeface="Cambria" panose="02040503050406030204" pitchFamily="18" charset="0"/>
              </a:rPr>
              <a:t>Compare the results with the available data to validate the measurement method;</a:t>
            </a:r>
          </a:p>
          <a:p>
            <a:pPr marL="285750" indent="-28575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</a:pPr>
            <a:endParaRPr lang="en-GB" dirty="0" smtClean="0">
              <a:latin typeface="Cambria" panose="02040503050406030204" pitchFamily="18" charset="0"/>
            </a:endParaRPr>
          </a:p>
          <a:p>
            <a:pPr marL="285750" indent="-28575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</a:pPr>
            <a:endParaRPr lang="en-GB" dirty="0" smtClean="0">
              <a:latin typeface="Cambria" panose="02040503050406030204" pitchFamily="18" charset="0"/>
            </a:endParaRPr>
          </a:p>
          <a:p>
            <a:pPr marL="285750" indent="-28575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</a:pPr>
            <a:endParaRPr lang="en-GB" dirty="0">
              <a:latin typeface="Cambria" panose="02040503050406030204" pitchFamily="18" charset="0"/>
            </a:endParaRPr>
          </a:p>
          <a:p>
            <a:pPr marL="285750" indent="-28575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GB" dirty="0" smtClean="0">
                <a:latin typeface="Cambria" panose="02040503050406030204" pitchFamily="18" charset="0"/>
              </a:rPr>
              <a:t>Measure the impedance of cavity 11 driven by the new version of the upgraded amplifier (presently a standard amplifier drives the spare cavity).</a:t>
            </a:r>
            <a:endParaRPr lang="en-GB" dirty="0">
              <a:latin typeface="Cambria" panose="02040503050406030204" pitchFamily="18" charset="0"/>
            </a:endParaRPr>
          </a:p>
          <a:p>
            <a:pPr marL="285750" indent="-28575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</a:pPr>
            <a:endParaRPr lang="en-GB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574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2700" y="2133600"/>
            <a:ext cx="12192000" cy="1955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5400" b="1" dirty="0" smtClean="0">
                <a:latin typeface="Cambria" panose="02040503050406030204" pitchFamily="18" charset="0"/>
              </a:rPr>
              <a:t>Thank you</a:t>
            </a:r>
          </a:p>
          <a:p>
            <a:pPr algn="ctr">
              <a:spcBef>
                <a:spcPct val="0"/>
              </a:spcBef>
            </a:pPr>
            <a:r>
              <a:rPr lang="en-GB" sz="5400" b="1" dirty="0">
                <a:latin typeface="Cambria" panose="02040503050406030204" pitchFamily="18" charset="0"/>
              </a:rPr>
              <a:t>f</a:t>
            </a:r>
            <a:r>
              <a:rPr lang="en-GB" sz="5400" b="1" dirty="0" smtClean="0">
                <a:latin typeface="Cambria" panose="02040503050406030204" pitchFamily="18" charset="0"/>
              </a:rPr>
              <a:t>or you attention</a:t>
            </a:r>
            <a:endParaRPr lang="en-GB" sz="54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818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1582</TotalTime>
  <Words>292</Words>
  <Application>Microsoft Office PowerPoint</Application>
  <PresentationFormat>Widescreen</PresentationFormat>
  <Paragraphs>51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8" baseType="lpstr">
      <vt:lpstr>Arial</vt:lpstr>
      <vt:lpstr>Arial Black</vt:lpstr>
      <vt:lpstr>Bookman Old Style</vt:lpstr>
      <vt:lpstr>Calibri</vt:lpstr>
      <vt:lpstr>Calibri Light</vt:lpstr>
      <vt:lpstr>Cambria</vt:lpstr>
      <vt:lpstr>Cambria Math</vt:lpstr>
      <vt:lpstr>Constantia</vt:lpstr>
      <vt:lpstr>Wingdings</vt:lpstr>
      <vt:lpstr>Office Theme</vt:lpstr>
      <vt:lpstr>News from 10 MHz cavity impedance measurements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Giorgia Favia</dc:creator>
  <cp:lastModifiedBy>Giorgia Favia</cp:lastModifiedBy>
  <cp:revision>32</cp:revision>
  <dcterms:created xsi:type="dcterms:W3CDTF">2017-10-25T08:18:11Z</dcterms:created>
  <dcterms:modified xsi:type="dcterms:W3CDTF">2017-10-26T10:42:25Z</dcterms:modified>
</cp:coreProperties>
</file>