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488" r:id="rId2"/>
    <p:sldId id="500" r:id="rId3"/>
    <p:sldId id="498" r:id="rId4"/>
    <p:sldId id="499" r:id="rId5"/>
    <p:sldId id="497" r:id="rId6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4522">
          <p15:clr>
            <a:srgbClr val="A4A3A4"/>
          </p15:clr>
        </p15:guide>
        <p15:guide id="3" orient="horz" pos="2141">
          <p15:clr>
            <a:srgbClr val="A4A3A4"/>
          </p15:clr>
        </p15:guide>
        <p15:guide id="4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8D976"/>
    <a:srgbClr val="D9BA37"/>
    <a:srgbClr val="8EC1D4"/>
    <a:srgbClr val="C3D275"/>
    <a:srgbClr val="008000"/>
    <a:srgbClr val="1E5AAE"/>
    <a:srgbClr val="CC9900"/>
    <a:srgbClr val="0000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4" autoAdjust="0"/>
    <p:restoredTop sz="97086" autoAdjust="0"/>
  </p:normalViewPr>
  <p:slideViewPr>
    <p:cSldViewPr snapToGrid="0" snapToObjects="1">
      <p:cViewPr varScale="1">
        <p:scale>
          <a:sx n="124" d="100"/>
          <a:sy n="124" d="100"/>
        </p:scale>
        <p:origin x="1588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884" y="-84"/>
      </p:cViewPr>
      <p:guideLst>
        <p:guide orient="horz" pos="3127"/>
        <p:guide pos="4522"/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09.11.2017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700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09.11.2017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4" rIns="91426" bIns="45714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26" tIns="45714" rIns="91426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700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9945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4" name="Round Same Side Corner Rectangle 3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is UNICOS</a:t>
              </a:r>
              <a:endParaRPr lang="en-GB" sz="1100" dirty="0"/>
            </a:p>
          </p:txBody>
        </p:sp>
        <p:sp>
          <p:nvSpPr>
            <p:cNvPr id="5" name="Round Same Side Corner Rectangle 4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is UNICOS</a:t>
              </a:r>
              <a:endParaRPr lang="en-GB" sz="1100" dirty="0"/>
            </a:p>
          </p:txBody>
        </p:sp>
        <p:sp>
          <p:nvSpPr>
            <p:cNvPr id="6" name="Round Same Side Corner Rectangle 5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is UNICOS</a:t>
              </a:r>
              <a:endParaRPr lang="en-GB" sz="1100" dirty="0"/>
            </a:p>
          </p:txBody>
        </p:sp>
        <p:sp>
          <p:nvSpPr>
            <p:cNvPr id="7" name="Round Same Side Corner Rectangle 6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is UNICOS</a:t>
              </a:r>
              <a:endParaRPr lang="en-GB" sz="1100" dirty="0"/>
            </a:p>
          </p:txBody>
        </p:sp>
        <p:sp>
          <p:nvSpPr>
            <p:cNvPr id="8" name="Round Same Side Corner Rectangle 7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is UNICOS</a:t>
              </a:r>
              <a:endParaRPr lang="en-GB" sz="1100" dirty="0"/>
            </a:p>
          </p:txBody>
        </p:sp>
        <p:sp>
          <p:nvSpPr>
            <p:cNvPr id="9" name="Round Same Side Corner Rectangle 8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  <a:solidFill>
              <a:srgbClr val="1E5AAE"/>
            </a:solidFill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What Next?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537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3547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3662"/>
            <a:ext cx="8226854" cy="40593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6151971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3275481" y="6455062"/>
            <a:ext cx="287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i="1" baseline="0" noProof="0" dirty="0" smtClean="0">
                <a:solidFill>
                  <a:schemeClr val="bg1"/>
                </a:solidFill>
              </a:rPr>
              <a:t>Sebastien.Blanchard@cern.ch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77473" y="6455062"/>
            <a:ext cx="2831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i="1" baseline="0" noProof="0" dirty="0" smtClean="0">
                <a:solidFill>
                  <a:schemeClr val="bg1"/>
                </a:solidFill>
              </a:rPr>
              <a:t>Introduction to the </a:t>
            </a:r>
            <a:r>
              <a:rPr lang="en-GB" sz="800" i="1" baseline="0" noProof="0" dirty="0" err="1" smtClean="0">
                <a:solidFill>
                  <a:schemeClr val="bg1"/>
                </a:solidFill>
              </a:rPr>
              <a:t>Unicos</a:t>
            </a:r>
            <a:r>
              <a:rPr lang="en-GB" sz="800" i="1" baseline="0" noProof="0" dirty="0" smtClean="0">
                <a:solidFill>
                  <a:schemeClr val="bg1"/>
                </a:solidFill>
              </a:rPr>
              <a:t> Vacuum Package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7147148" y="6455062"/>
            <a:ext cx="12656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November 08, 2017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8502242" y="6441497"/>
            <a:ext cx="641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3E62C39-EF42-473D-8AE1-0A5377474EE5}" type="slidenum">
              <a:rPr lang="en-US" sz="800" smtClean="0">
                <a:solidFill>
                  <a:schemeClr val="bg1"/>
                </a:solidFill>
              </a:rPr>
              <a:t>‹#›</a:t>
            </a:fld>
            <a:r>
              <a:rPr lang="en-US" sz="800" dirty="0" smtClean="0">
                <a:solidFill>
                  <a:schemeClr val="bg1"/>
                </a:solidFill>
              </a:rPr>
              <a:t> of 10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85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4460" y="1943100"/>
            <a:ext cx="360348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Unicos</a:t>
            </a:r>
            <a:r>
              <a:rPr lang="en-GB" sz="2400" dirty="0" smtClean="0"/>
              <a:t> </a:t>
            </a:r>
            <a:r>
              <a:rPr lang="en-GB" sz="2400" dirty="0"/>
              <a:t>Vacuum </a:t>
            </a:r>
            <a:r>
              <a:rPr lang="en-GB" sz="2400" dirty="0" smtClean="0"/>
              <a:t>Package</a:t>
            </a:r>
          </a:p>
          <a:p>
            <a:r>
              <a:rPr lang="en-US" sz="2400" dirty="0" smtClean="0"/>
              <a:t>SCADA Features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US" sz="1200" dirty="0" smtClean="0"/>
              <a:t>S. Blanchard</a:t>
            </a:r>
          </a:p>
          <a:p>
            <a:r>
              <a:rPr lang="en-US" sz="1200" dirty="0" smtClean="0"/>
              <a:t>A. Gutierrez</a:t>
            </a:r>
          </a:p>
          <a:p>
            <a:r>
              <a:rPr lang="en-US" sz="1200" dirty="0" smtClean="0"/>
              <a:t>L. </a:t>
            </a:r>
            <a:r>
              <a:rPr lang="en-US" sz="1200" dirty="0" err="1" smtClean="0"/>
              <a:t>Kopylov</a:t>
            </a:r>
            <a:endParaRPr lang="en-US" sz="1200" dirty="0" smtClean="0"/>
          </a:p>
          <a:p>
            <a:r>
              <a:rPr lang="en-US" sz="1200" dirty="0" smtClean="0"/>
              <a:t>T. van Winden</a:t>
            </a:r>
          </a:p>
          <a:p>
            <a:endParaRPr lang="en-GB" sz="1200" dirty="0"/>
          </a:p>
          <a:p>
            <a:r>
              <a:rPr lang="en-US" sz="1400" dirty="0" smtClean="0"/>
              <a:t>Vacuum Controls</a:t>
            </a:r>
            <a:endParaRPr lang="en-GB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5" name="Round Same Side Corner Rectangle 4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Introduction</a:t>
              </a:r>
              <a:endParaRPr lang="en-GB" sz="1100" dirty="0"/>
            </a:p>
          </p:txBody>
        </p:sp>
        <p:sp>
          <p:nvSpPr>
            <p:cNvPr id="6" name="Round Same Side Corner Rectangle 5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Auto Synoptic</a:t>
              </a:r>
              <a:endParaRPr lang="en-GB" sz="1100" dirty="0"/>
            </a:p>
          </p:txBody>
        </p:sp>
        <p:sp>
          <p:nvSpPr>
            <p:cNvPr id="7" name="Round Same Side Corner Rectangle 6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/>
                <a:t>Vac</a:t>
              </a:r>
              <a:r>
                <a:rPr lang="en-US" sz="1100" dirty="0" smtClean="0"/>
                <a:t> Trending</a:t>
              </a:r>
              <a:endParaRPr lang="en-GB" sz="1100" dirty="0"/>
            </a:p>
          </p:txBody>
        </p:sp>
        <p:sp>
          <p:nvSpPr>
            <p:cNvPr id="8" name="Round Same Side Corner Rectangle 7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State history</a:t>
              </a:r>
              <a:endParaRPr lang="en-GB" sz="1000" dirty="0"/>
            </a:p>
          </p:txBody>
        </p:sp>
        <p:sp>
          <p:nvSpPr>
            <p:cNvPr id="9" name="Round Same Side Corner Rectangle 8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Pressure Profile</a:t>
              </a:r>
              <a:endParaRPr lang="en-GB" sz="1100" dirty="0"/>
            </a:p>
          </p:txBody>
        </p:sp>
        <p:sp>
          <p:nvSpPr>
            <p:cNvPr id="10" name="Round Same Side Corner Rectangle 9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Device List</a:t>
              </a:r>
            </a:p>
            <a:p>
              <a:pPr algn="ctr"/>
              <a:r>
                <a:rPr lang="en-US" sz="1100" dirty="0" smtClean="0"/>
                <a:t>Monitoring List</a:t>
              </a:r>
              <a:endParaRPr lang="en-GB" sz="11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950" y="4505219"/>
            <a:ext cx="4730050" cy="188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269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6" y="1798776"/>
            <a:ext cx="4140383" cy="2999253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3" idx="3"/>
          </p:cNvCxnSpPr>
          <p:nvPr/>
        </p:nvCxnSpPr>
        <p:spPr>
          <a:xfrm flipV="1">
            <a:off x="4187259" y="3298400"/>
            <a:ext cx="675200" cy="3"/>
          </a:xfrm>
          <a:prstGeom prst="straightConnector1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459" y="1798776"/>
            <a:ext cx="3999003" cy="29992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2733" y="1419044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With analog value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21794" y="1417555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Without analog value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862459" y="1034804"/>
            <a:ext cx="327445" cy="756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6598" y="678265"/>
            <a:ext cx="2743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Select device types to be shown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3681" y="697529"/>
            <a:ext cx="3323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Automatic Synoptic: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18" name="Round Same Side Corner Rectangle 17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Introduction</a:t>
              </a:r>
              <a:endParaRPr lang="en-GB" sz="1100" dirty="0"/>
            </a:p>
          </p:txBody>
        </p:sp>
        <p:sp>
          <p:nvSpPr>
            <p:cNvPr id="19" name="Round Same Side Corner Rectangle 18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Auto Synoptic</a:t>
              </a:r>
              <a:endParaRPr lang="en-GB" sz="1100" dirty="0"/>
            </a:p>
          </p:txBody>
        </p:sp>
        <p:sp>
          <p:nvSpPr>
            <p:cNvPr id="20" name="Round Same Side Corner Rectangle 19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/>
                <a:t>Vac</a:t>
              </a:r>
              <a:r>
                <a:rPr lang="en-US" sz="1100" dirty="0" smtClean="0"/>
                <a:t> Trending</a:t>
              </a:r>
              <a:endParaRPr lang="en-GB" sz="1100" dirty="0"/>
            </a:p>
          </p:txBody>
        </p:sp>
        <p:sp>
          <p:nvSpPr>
            <p:cNvPr id="21" name="Round Same Side Corner Rectangle 20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State history</a:t>
              </a:r>
              <a:endParaRPr lang="en-GB" sz="1000" dirty="0"/>
            </a:p>
          </p:txBody>
        </p:sp>
        <p:sp>
          <p:nvSpPr>
            <p:cNvPr id="22" name="Round Same Side Corner Rectangle 21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Pressure Profile</a:t>
              </a:r>
              <a:endParaRPr lang="en-GB" sz="1100" dirty="0"/>
            </a:p>
          </p:txBody>
        </p:sp>
        <p:sp>
          <p:nvSpPr>
            <p:cNvPr id="23" name="Round Same Side Corner Rectangle 22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Device List</a:t>
              </a:r>
            </a:p>
            <a:p>
              <a:pPr algn="ctr"/>
              <a:r>
                <a:rPr lang="en-US" sz="1100" dirty="0" smtClean="0"/>
                <a:t>Monitoring List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599899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54" y="588485"/>
            <a:ext cx="8704948" cy="604611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6" name="Round Same Side Corner Rectangle 5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Introduction</a:t>
              </a:r>
              <a:endParaRPr lang="en-GB" sz="1100" dirty="0"/>
            </a:p>
          </p:txBody>
        </p:sp>
        <p:sp>
          <p:nvSpPr>
            <p:cNvPr id="7" name="Round Same Side Corner Rectangle 6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Auto Synoptic</a:t>
              </a:r>
              <a:endParaRPr lang="en-GB" sz="1100" dirty="0"/>
            </a:p>
          </p:txBody>
        </p:sp>
        <p:sp>
          <p:nvSpPr>
            <p:cNvPr id="8" name="Round Same Side Corner Rectangle 7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/>
                <a:t>Vac</a:t>
              </a:r>
              <a:r>
                <a:rPr lang="en-US" sz="1100" dirty="0" smtClean="0"/>
                <a:t> Trending</a:t>
              </a:r>
              <a:endParaRPr lang="en-GB" sz="1100" dirty="0"/>
            </a:p>
          </p:txBody>
        </p:sp>
        <p:sp>
          <p:nvSpPr>
            <p:cNvPr id="9" name="Round Same Side Corner Rectangle 8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State history</a:t>
              </a:r>
              <a:endParaRPr lang="en-GB" sz="1000" dirty="0"/>
            </a:p>
          </p:txBody>
        </p:sp>
        <p:sp>
          <p:nvSpPr>
            <p:cNvPr id="10" name="Round Same Side Corner Rectangle 9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Pressure Profile</a:t>
              </a:r>
              <a:endParaRPr lang="en-GB" sz="1100" dirty="0"/>
            </a:p>
          </p:txBody>
        </p:sp>
        <p:sp>
          <p:nvSpPr>
            <p:cNvPr id="11" name="Round Same Side Corner Rectangle 10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Device List</a:t>
              </a:r>
            </a:p>
            <a:p>
              <a:pPr algn="ctr"/>
              <a:r>
                <a:rPr lang="en-US" sz="1100" dirty="0" smtClean="0"/>
                <a:t>Monitoring List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9051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99" y="1392687"/>
            <a:ext cx="6553537" cy="47309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477192" y="956707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Pumping Group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41667" y="962438"/>
            <a:ext cx="1663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Intermediate Valve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805392" y="956707"/>
            <a:ext cx="126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Venting Valve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6337987" y="951734"/>
            <a:ext cx="1162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Turbo Pump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>
            <a:off x="2196299" y="1264484"/>
            <a:ext cx="327445" cy="756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167" idx="2"/>
          </p:cNvCxnSpPr>
          <p:nvPr/>
        </p:nvCxnSpPr>
        <p:spPr>
          <a:xfrm>
            <a:off x="3973530" y="1270215"/>
            <a:ext cx="163722" cy="745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68" idx="2"/>
          </p:cNvCxnSpPr>
          <p:nvPr/>
        </p:nvCxnSpPr>
        <p:spPr>
          <a:xfrm flipH="1">
            <a:off x="5407967" y="1264484"/>
            <a:ext cx="31188" cy="751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69" idx="2"/>
          </p:cNvCxnSpPr>
          <p:nvPr/>
        </p:nvCxnSpPr>
        <p:spPr>
          <a:xfrm flipH="1">
            <a:off x="6741058" y="1259511"/>
            <a:ext cx="178050" cy="7425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79676" y="2418588"/>
            <a:ext cx="1449324" cy="219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3330729" y="2681437"/>
            <a:ext cx="1449324" cy="219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5885688" y="2798071"/>
            <a:ext cx="1449324" cy="219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4578096" y="3566479"/>
            <a:ext cx="1449324" cy="219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1979676" y="3926794"/>
            <a:ext cx="1449324" cy="2194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3288792" y="4334887"/>
            <a:ext cx="1449324" cy="2194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5926836" y="4575052"/>
            <a:ext cx="1449324" cy="2194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5926836" y="4845079"/>
            <a:ext cx="1449324" cy="2194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1979676" y="5103295"/>
            <a:ext cx="1449324" cy="2194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TextBox 183"/>
          <p:cNvSpPr txBox="1"/>
          <p:nvPr/>
        </p:nvSpPr>
        <p:spPr>
          <a:xfrm>
            <a:off x="596148" y="587375"/>
            <a:ext cx="716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State history: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22" name="Round Same Side Corner Rectangle 21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Introduction</a:t>
              </a:r>
              <a:endParaRPr lang="en-GB" sz="1100" dirty="0"/>
            </a:p>
          </p:txBody>
        </p:sp>
        <p:sp>
          <p:nvSpPr>
            <p:cNvPr id="23" name="Round Same Side Corner Rectangle 22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Auto Synoptic</a:t>
              </a:r>
              <a:endParaRPr lang="en-GB" sz="1100" dirty="0"/>
            </a:p>
          </p:txBody>
        </p:sp>
        <p:sp>
          <p:nvSpPr>
            <p:cNvPr id="24" name="Round Same Side Corner Rectangle 23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/>
                <a:t>Vac</a:t>
              </a:r>
              <a:r>
                <a:rPr lang="en-US" sz="1100" dirty="0" smtClean="0"/>
                <a:t> Trending</a:t>
              </a:r>
              <a:endParaRPr lang="en-GB" sz="1100" dirty="0"/>
            </a:p>
          </p:txBody>
        </p:sp>
        <p:sp>
          <p:nvSpPr>
            <p:cNvPr id="25" name="Round Same Side Corner Rectangle 24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State history</a:t>
              </a:r>
              <a:endParaRPr lang="en-GB" sz="1000" dirty="0"/>
            </a:p>
          </p:txBody>
        </p:sp>
        <p:sp>
          <p:nvSpPr>
            <p:cNvPr id="26" name="Round Same Side Corner Rectangle 25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Pressure Profile</a:t>
              </a:r>
              <a:endParaRPr lang="en-GB" sz="1100" dirty="0"/>
            </a:p>
          </p:txBody>
        </p:sp>
        <p:sp>
          <p:nvSpPr>
            <p:cNvPr id="27" name="Round Same Side Corner Rectangle 26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Device List</a:t>
              </a:r>
            </a:p>
            <a:p>
              <a:pPr algn="ctr"/>
              <a:r>
                <a:rPr lang="en-US" sz="1100" dirty="0" smtClean="0"/>
                <a:t>Monitoring List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10834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7330" y="885597"/>
            <a:ext cx="9010435" cy="3854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04" y="5070069"/>
            <a:ext cx="8703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the pressure raised detection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mode of profile panel,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colour of each bar corresponds to the maximum growth since 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chosen </a:t>
            </a:r>
            <a:r>
              <a:rPr lang="en-GB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moment in the past and current time</a:t>
            </a:r>
            <a:r>
              <a:rPr lang="en-GB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970" y="77463"/>
            <a:ext cx="9089474" cy="477735"/>
            <a:chOff x="20970" y="77463"/>
            <a:chExt cx="9089474" cy="477735"/>
          </a:xfrm>
        </p:grpSpPr>
        <p:sp>
          <p:nvSpPr>
            <p:cNvPr id="7" name="Round Same Side Corner Rectangle 6"/>
            <p:cNvSpPr/>
            <p:nvPr userDrawn="1"/>
          </p:nvSpPr>
          <p:spPr>
            <a:xfrm>
              <a:off x="2097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Introduction</a:t>
              </a:r>
              <a:endParaRPr lang="en-GB" sz="1100" dirty="0"/>
            </a:p>
          </p:txBody>
        </p:sp>
        <p:sp>
          <p:nvSpPr>
            <p:cNvPr id="8" name="Round Same Side Corner Rectangle 7"/>
            <p:cNvSpPr/>
            <p:nvPr userDrawn="1"/>
          </p:nvSpPr>
          <p:spPr>
            <a:xfrm>
              <a:off x="1542112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Auto Synoptic</a:t>
              </a:r>
              <a:endParaRPr lang="en-GB" sz="1100" dirty="0"/>
            </a:p>
          </p:txBody>
        </p:sp>
        <p:sp>
          <p:nvSpPr>
            <p:cNvPr id="9" name="Round Same Side Corner Rectangle 8"/>
            <p:cNvSpPr/>
            <p:nvPr userDrawn="1"/>
          </p:nvSpPr>
          <p:spPr>
            <a:xfrm>
              <a:off x="305974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/>
                <a:t>Vac</a:t>
              </a:r>
              <a:r>
                <a:rPr lang="en-US" sz="1100" dirty="0" smtClean="0"/>
                <a:t> Trending</a:t>
              </a:r>
              <a:endParaRPr lang="en-GB" sz="1100" dirty="0"/>
            </a:p>
          </p:txBody>
        </p:sp>
        <p:sp>
          <p:nvSpPr>
            <p:cNvPr id="10" name="Round Same Side Corner Rectangle 9"/>
            <p:cNvSpPr/>
            <p:nvPr userDrawn="1"/>
          </p:nvSpPr>
          <p:spPr>
            <a:xfrm>
              <a:off x="4577380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State history</a:t>
              </a:r>
              <a:endParaRPr lang="en-GB" sz="1000" dirty="0"/>
            </a:p>
          </p:txBody>
        </p:sp>
        <p:sp>
          <p:nvSpPr>
            <p:cNvPr id="11" name="Round Same Side Corner Rectangle 10"/>
            <p:cNvSpPr/>
            <p:nvPr userDrawn="1"/>
          </p:nvSpPr>
          <p:spPr>
            <a:xfrm>
              <a:off x="6098522" y="77463"/>
              <a:ext cx="1494288" cy="477735"/>
            </a:xfrm>
            <a:prstGeom prst="round2Same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Pressure Profile</a:t>
              </a:r>
              <a:endParaRPr lang="en-GB" sz="1100" dirty="0"/>
            </a:p>
          </p:txBody>
        </p:sp>
        <p:sp>
          <p:nvSpPr>
            <p:cNvPr id="12" name="Round Same Side Corner Rectangle 11"/>
            <p:cNvSpPr/>
            <p:nvPr userDrawn="1"/>
          </p:nvSpPr>
          <p:spPr>
            <a:xfrm>
              <a:off x="7616156" y="77463"/>
              <a:ext cx="1494288" cy="477735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Device List</a:t>
              </a:r>
            </a:p>
            <a:p>
              <a:pPr algn="ctr"/>
              <a:r>
                <a:rPr lang="en-US" sz="1100" dirty="0" smtClean="0"/>
                <a:t>Monitoring List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7109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23219</TotalTime>
  <Words>142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Sebastien.Blanchard@cern.ch</dc:creator>
  <cp:lastModifiedBy>Sebastien Blanchard</cp:lastModifiedBy>
  <cp:revision>546</cp:revision>
  <cp:lastPrinted>2015-05-05T16:19:23Z</cp:lastPrinted>
  <dcterms:created xsi:type="dcterms:W3CDTF">2012-11-30T11:04:26Z</dcterms:created>
  <dcterms:modified xsi:type="dcterms:W3CDTF">2017-11-09T08:49:17Z</dcterms:modified>
</cp:coreProperties>
</file>