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3" r:id="rId3"/>
    <p:sldId id="275" r:id="rId4"/>
    <p:sldId id="259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3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D1427-D2C7-4AF5-A6F9-6DBB1958373F}" type="datetimeFigureOut">
              <a:rPr lang="en-US" smtClean="0"/>
              <a:t>19-Nov-09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744154-17ED-4A2C-BE25-53C546CC96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44154-17ED-4A2C-BE25-53C546CC963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LINAC4 COMMISSIONING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r">
              <a:buAutoNum type="alphaUcPeriod"/>
            </a:pPr>
            <a:r>
              <a:rPr lang="en-US" dirty="0" smtClean="0"/>
              <a:t>Lombardi</a:t>
            </a:r>
          </a:p>
          <a:p>
            <a:pPr marL="514350" indent="-514350" algn="r"/>
            <a:r>
              <a:rPr lang="en-US" dirty="0" smtClean="0"/>
              <a:t>BCC 8-19 Nov 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05400" y="1905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and parameters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9824" y="1600200"/>
            <a:ext cx="638435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3200400"/>
            <a:ext cx="3124200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Source beam </a:t>
            </a:r>
            <a:r>
              <a:rPr lang="en-US" dirty="0" smtClean="0"/>
              <a:t>: </a:t>
            </a:r>
          </a:p>
          <a:p>
            <a:r>
              <a:rPr lang="en-US" dirty="0" smtClean="0"/>
              <a:t>I=80 mA</a:t>
            </a:r>
          </a:p>
          <a:p>
            <a:r>
              <a:rPr lang="en-US" dirty="0" smtClean="0"/>
              <a:t>Alpha, Beta=-6.6, 0.36 m  </a:t>
            </a:r>
          </a:p>
          <a:p>
            <a:r>
              <a:rPr lang="en-US" dirty="0" smtClean="0"/>
              <a:t>Emittance=0.25 pi </a:t>
            </a:r>
            <a:r>
              <a:rPr lang="en-US" dirty="0" err="1" smtClean="0"/>
              <a:t>mmmrad</a:t>
            </a:r>
            <a:endParaRPr lang="en-US" dirty="0" smtClean="0"/>
          </a:p>
          <a:p>
            <a:r>
              <a:rPr lang="en-US" dirty="0" smtClean="0"/>
              <a:t>Energy= 45 keV</a:t>
            </a:r>
          </a:p>
          <a:p>
            <a:r>
              <a:rPr lang="en-US" dirty="0" smtClean="0"/>
              <a:t>Energy spread=1 keV (tot)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533400" y="2209800"/>
            <a:ext cx="1219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62400" y="4419600"/>
            <a:ext cx="5181600" cy="2308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 at injection foil</a:t>
            </a:r>
            <a:r>
              <a:rPr lang="en-US" dirty="0" smtClean="0"/>
              <a:t>: </a:t>
            </a:r>
          </a:p>
          <a:p>
            <a:r>
              <a:rPr lang="en-US" dirty="0" smtClean="0"/>
              <a:t>I=65 mA</a:t>
            </a:r>
          </a:p>
          <a:p>
            <a:r>
              <a:rPr lang="en-US" dirty="0" smtClean="0"/>
              <a:t>Alpha, Beta=less than 1.0, less than 10.0 m  </a:t>
            </a:r>
          </a:p>
          <a:p>
            <a:r>
              <a:rPr lang="en-US" dirty="0" smtClean="0"/>
              <a:t>Emittance=0.4 pi mm mrad</a:t>
            </a:r>
          </a:p>
          <a:p>
            <a:r>
              <a:rPr lang="en-US" dirty="0" smtClean="0"/>
              <a:t>Energy =160 MeV (±1.2MeV ramping)</a:t>
            </a:r>
          </a:p>
          <a:p>
            <a:r>
              <a:rPr lang="en-US" dirty="0" smtClean="0"/>
              <a:t>Energy jitter = small as possible</a:t>
            </a:r>
          </a:p>
          <a:p>
            <a:r>
              <a:rPr lang="en-US" dirty="0" smtClean="0"/>
              <a:t>Energy spread= 100 keV (1sigma)</a:t>
            </a:r>
          </a:p>
          <a:p>
            <a:r>
              <a:rPr lang="en-US" dirty="0" smtClean="0"/>
              <a:t>D=0.0, -1.2 m ; </a:t>
            </a:r>
            <a:r>
              <a:rPr lang="en-US" dirty="0" err="1" smtClean="0"/>
              <a:t>Dp</a:t>
            </a:r>
            <a:r>
              <a:rPr lang="en-US" dirty="0" smtClean="0"/>
              <a:t>=0.05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1" y="1371600"/>
          <a:ext cx="8534401" cy="321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876300"/>
                <a:gridCol w="865535"/>
                <a:gridCol w="1153764"/>
                <a:gridCol w="1123952"/>
                <a:gridCol w="1047750"/>
                <a:gridCol w="1047750"/>
                <a:gridCol w="104775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LEBT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CHOPPER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CCDTL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Transfer line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Energy(MeV)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Length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 +100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tank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cavities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tanks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21tanks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 tanks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cavity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focusing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</a:t>
                      </a:r>
                      <a:r>
                        <a:rPr lang="en-US" dirty="0" err="1" smtClean="0"/>
                        <a:t>Solen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11 EMQ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111 PMQ</a:t>
                      </a:r>
                    </a:p>
                    <a:p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 EMQ +</a:t>
                      </a:r>
                    </a:p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15 PMQ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12 EMQ</a:t>
                      </a:r>
                    </a:p>
                    <a:p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17 quads  4 bends</a:t>
                      </a:r>
                    </a:p>
                    <a:p>
                      <a:r>
                        <a:rPr lang="en-US" dirty="0" smtClean="0"/>
                        <a:t>+ old line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47244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be set/tuned  (till BHZ40) :</a:t>
            </a:r>
          </a:p>
          <a:p>
            <a:pPr marL="342900" indent="-342900">
              <a:buAutoNum type="arabicParenR"/>
            </a:pPr>
            <a:r>
              <a:rPr lang="en-US" dirty="0" smtClean="0"/>
              <a:t>2 solenoids, 55 quads</a:t>
            </a:r>
          </a:p>
          <a:p>
            <a:pPr marL="342900" indent="-342900">
              <a:buAutoNum type="arabicParenR"/>
            </a:pPr>
            <a:r>
              <a:rPr lang="en-US" dirty="0" smtClean="0"/>
              <a:t>48 </a:t>
            </a:r>
            <a:r>
              <a:rPr lang="en-US" dirty="0" err="1" smtClean="0"/>
              <a:t>steerers</a:t>
            </a:r>
            <a:r>
              <a:rPr lang="en-US" dirty="0" smtClean="0"/>
              <a:t> settings</a:t>
            </a:r>
          </a:p>
          <a:p>
            <a:pPr marL="342900" indent="-342900">
              <a:buAutoNum type="arabicParenR"/>
            </a:pPr>
            <a:r>
              <a:rPr lang="en-US" dirty="0" smtClean="0"/>
              <a:t>22 amplitudes and phases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54864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THERE ARE ABOUT 150 PARAMETERS TO SET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Pre-commissioning  (now) </a:t>
            </a:r>
            <a:r>
              <a:rPr lang="en-US" dirty="0" smtClean="0"/>
              <a:t>: </a:t>
            </a:r>
          </a:p>
          <a:p>
            <a:pPr lvl="1"/>
            <a:r>
              <a:rPr lang="en-US" sz="1600" dirty="0" smtClean="0"/>
              <a:t>Simulate the commissioning with multi-particle codes with the aim of </a:t>
            </a:r>
          </a:p>
          <a:p>
            <a:pPr lvl="2"/>
            <a:r>
              <a:rPr lang="en-US" sz="1200" dirty="0" smtClean="0"/>
              <a:t>Consolidate a strategy</a:t>
            </a:r>
          </a:p>
          <a:p>
            <a:pPr lvl="2"/>
            <a:r>
              <a:rPr lang="en-US" sz="1200" dirty="0" smtClean="0"/>
              <a:t>Verify that the diagnostic is appropriate (number position sensitivity)</a:t>
            </a:r>
          </a:p>
          <a:p>
            <a:pPr lvl="2"/>
            <a:r>
              <a:rPr lang="en-US" sz="1200" dirty="0" smtClean="0"/>
              <a:t>Verify the possibility of setting </a:t>
            </a:r>
            <a:r>
              <a:rPr lang="en-US" sz="1200" dirty="0" err="1" smtClean="0"/>
              <a:t>parametrs</a:t>
            </a:r>
            <a:r>
              <a:rPr lang="en-US" sz="1200" dirty="0" smtClean="0"/>
              <a:t> with beam-based measurements</a:t>
            </a:r>
            <a:endParaRPr lang="en-US" sz="1600" dirty="0" smtClean="0"/>
          </a:p>
          <a:p>
            <a:r>
              <a:rPr lang="en-US" u="sng" dirty="0" smtClean="0"/>
              <a:t>3 MeV test stand (south hall) (from 2011)</a:t>
            </a:r>
            <a:r>
              <a:rPr lang="en-US" dirty="0" smtClean="0"/>
              <a:t>: </a:t>
            </a:r>
          </a:p>
          <a:p>
            <a:pPr lvl="2"/>
            <a:r>
              <a:rPr lang="en-US" sz="1200" dirty="0" smtClean="0">
                <a:solidFill>
                  <a:srgbClr val="FF0000"/>
                </a:solidFill>
              </a:rPr>
              <a:t>Commissioning up to 3 MeV </a:t>
            </a:r>
            <a:r>
              <a:rPr lang="en-US" sz="1200" dirty="0" smtClean="0"/>
              <a:t>– most critical part</a:t>
            </a:r>
          </a:p>
          <a:p>
            <a:pPr lvl="2"/>
            <a:r>
              <a:rPr lang="en-US" sz="1200" dirty="0" smtClean="0"/>
              <a:t>Verify that the diagnostic is appropriate (number position sensitivity)</a:t>
            </a:r>
          </a:p>
          <a:p>
            <a:pPr lvl="2"/>
            <a:r>
              <a:rPr lang="en-US" sz="1200" dirty="0" smtClean="0"/>
              <a:t>Verify the possibility of setting </a:t>
            </a:r>
            <a:r>
              <a:rPr lang="en-US" sz="1200" dirty="0" err="1" smtClean="0"/>
              <a:t>parametrs</a:t>
            </a:r>
            <a:r>
              <a:rPr lang="en-US" sz="1200" dirty="0" smtClean="0"/>
              <a:t> with beam-based measurements</a:t>
            </a:r>
          </a:p>
          <a:p>
            <a:r>
              <a:rPr lang="en-US" u="sng" dirty="0" smtClean="0"/>
              <a:t>Linac4 commissioning (</a:t>
            </a:r>
            <a:r>
              <a:rPr lang="en-US" u="sng" dirty="0" err="1" smtClean="0"/>
              <a:t>tunell</a:t>
            </a:r>
            <a:r>
              <a:rPr lang="en-US" u="sng" dirty="0" smtClean="0"/>
              <a:t>)</a:t>
            </a:r>
            <a:r>
              <a:rPr lang="en-US" dirty="0" smtClean="0"/>
              <a:t>: </a:t>
            </a:r>
          </a:p>
          <a:p>
            <a:pPr lvl="2"/>
            <a:r>
              <a:rPr lang="en-US" dirty="0" err="1" smtClean="0">
                <a:solidFill>
                  <a:srgbClr val="FF0000"/>
                </a:solidFill>
              </a:rPr>
              <a:t>Recommission</a:t>
            </a:r>
            <a:r>
              <a:rPr lang="en-US" dirty="0" smtClean="0">
                <a:solidFill>
                  <a:srgbClr val="FF0000"/>
                </a:solidFill>
              </a:rPr>
              <a:t> 3 MeV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DTL tank1 – 12 MeV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DTL tank2and 3 – 50 MeV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CCDTL – 100 MeV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PIMS – 160 MeV</a:t>
            </a:r>
          </a:p>
          <a:p>
            <a:pPr lvl="2"/>
            <a:r>
              <a:rPr lang="en-US" dirty="0" smtClean="0"/>
              <a:t>Transfer lines – 160 MeV </a:t>
            </a:r>
          </a:p>
          <a:p>
            <a:pPr lvl="2"/>
            <a:endParaRPr lang="en-US" sz="1200" dirty="0"/>
          </a:p>
        </p:txBody>
      </p:sp>
      <p:sp>
        <p:nvSpPr>
          <p:cNvPr id="4" name="Right Brace 3"/>
          <p:cNvSpPr/>
          <p:nvPr/>
        </p:nvSpPr>
        <p:spPr>
          <a:xfrm>
            <a:off x="5029200" y="3962400"/>
            <a:ext cx="304800" cy="1524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486400" y="4572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Todays</a:t>
            </a:r>
            <a:r>
              <a:rPr lang="en-US" dirty="0" smtClean="0"/>
              <a:t>’ topic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7924800" cy="531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2897481"/>
                <a:gridCol w="13697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End-date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0" dirty="0" smtClean="0"/>
                        <a:t> MeV test stand measurement plan; including RFQ commissioning.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Mid 09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 amplitude</a:t>
                      </a:r>
                      <a:r>
                        <a:rPr lang="en-US" baseline="0" dirty="0" smtClean="0"/>
                        <a:t> and phase setting with beam based measurements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today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2009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Setting up  strategy for DTL .CCDTL. PIMS.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today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Setting up  strategy for transfer lines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be addressed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2009-2010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 MeV test stand measurements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 MeV re-commissioning in tunnel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600" dirty="0" smtClean="0"/>
                        <a:t>Follow installation schedule and beam </a:t>
                      </a:r>
                      <a:r>
                        <a:rPr lang="en-US" sz="1600" dirty="0" err="1" smtClean="0"/>
                        <a:t>avaliability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DTL commissioning in Tunnel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97560">
                <a:tc>
                  <a:txBody>
                    <a:bodyPr/>
                    <a:lstStyle/>
                    <a:p>
                      <a:r>
                        <a:rPr lang="en-US" dirty="0" smtClean="0"/>
                        <a:t>CCDTL commissioning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PIMS commissioning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Transfer line commissioning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Linac4 BCC 8 - 19 Nov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2533</TotalTime>
  <Words>426</Words>
  <Application>Microsoft Office PowerPoint</Application>
  <PresentationFormat>On-screen Show (4:3)</PresentationFormat>
  <Paragraphs>122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LINAC4 COMMISSIONING</vt:lpstr>
      <vt:lpstr>Layout and parameters</vt:lpstr>
      <vt:lpstr>Layout </vt:lpstr>
      <vt:lpstr>Stages</vt:lpstr>
      <vt:lpstr>Milestones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 BEAM DYNAMICS</dc:title>
  <dc:creator/>
  <cp:lastModifiedBy>lombarda</cp:lastModifiedBy>
  <cp:revision>144</cp:revision>
  <dcterms:created xsi:type="dcterms:W3CDTF">2006-08-16T00:00:00Z</dcterms:created>
  <dcterms:modified xsi:type="dcterms:W3CDTF">2009-11-19T12:22:27Z</dcterms:modified>
</cp:coreProperties>
</file>