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88" r:id="rId3"/>
    <p:sldId id="287" r:id="rId4"/>
    <p:sldId id="280" r:id="rId5"/>
    <p:sldId id="279" r:id="rId6"/>
    <p:sldId id="286" r:id="rId7"/>
    <p:sldId id="282" r:id="rId8"/>
    <p:sldId id="273" r:id="rId9"/>
    <p:sldId id="290" r:id="rId10"/>
    <p:sldId id="283" r:id="rId11"/>
    <p:sldId id="291" r:id="rId12"/>
    <p:sldId id="293" r:id="rId13"/>
    <p:sldId id="289" r:id="rId14"/>
    <p:sldId id="284" r:id="rId15"/>
    <p:sldId id="303" r:id="rId16"/>
    <p:sldId id="304" r:id="rId17"/>
    <p:sldId id="305" r:id="rId18"/>
    <p:sldId id="285" r:id="rId19"/>
    <p:sldId id="296" r:id="rId20"/>
    <p:sldId id="294" r:id="rId21"/>
    <p:sldId id="297" r:id="rId22"/>
    <p:sldId id="275" r:id="rId23"/>
    <p:sldId id="298" r:id="rId24"/>
    <p:sldId id="281" r:id="rId25"/>
    <p:sldId id="274" r:id="rId26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73" cy="494031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97" y="0"/>
            <a:ext cx="2945873" cy="494031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fld id="{08161A54-8C91-4512-9D4A-135856DF4ABD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632"/>
            <a:ext cx="2945873" cy="494031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97" y="9378632"/>
            <a:ext cx="2945873" cy="494031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fld id="{778CC5B0-569E-4B63-9176-0BBA1802C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fld id="{82E076BE-CA96-40C8-B5E6-A767ECFBE883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6" tIns="45953" rIns="91906" bIns="459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3"/>
          </a:xfrm>
          <a:prstGeom prst="rect">
            <a:avLst/>
          </a:prstGeom>
        </p:spPr>
        <p:txBody>
          <a:bodyPr vert="horz" lIns="91906" tIns="45953" rIns="91906" bIns="459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fld id="{9C2B01C7-2966-4073-8551-6E1470C55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621758-1100-4ED4-A09E-A3D519FD6EAF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4C84A-BBC1-4A9F-A722-0704C930BAFC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BB2B2-9D1E-4BA3-9E33-B4FE5AD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wmf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4" name="Rectangle 78"/>
          <p:cNvSpPr>
            <a:spLocks noChangeArrowheads="1"/>
          </p:cNvSpPr>
          <p:nvPr/>
        </p:nvSpPr>
        <p:spPr bwMode="auto">
          <a:xfrm>
            <a:off x="838200" y="2590800"/>
            <a:ext cx="7467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err="1" smtClean="0">
                <a:latin typeface="Helvetica" pitchFamily="34" charset="0"/>
                <a:cs typeface="Times New Roman" pitchFamily="18" charset="0"/>
              </a:rPr>
              <a:t>Linac4</a:t>
            </a:r>
            <a:r>
              <a:rPr lang="en-US" sz="3200" b="1" dirty="0" smtClean="0">
                <a:latin typeface="Helvetica" pitchFamily="34" charset="0"/>
                <a:cs typeface="Times New Roman" pitchFamily="18" charset="0"/>
              </a:rPr>
              <a:t> Beam Commissioning</a:t>
            </a:r>
          </a:p>
          <a:p>
            <a:pPr algn="ctr"/>
            <a:r>
              <a:rPr lang="en-US" sz="3200" b="1" dirty="0" smtClean="0">
                <a:latin typeface="Helvetica" pitchFamily="34" charset="0"/>
                <a:cs typeface="Times New Roman" pitchFamily="18" charset="0"/>
              </a:rPr>
              <a:t> Above 12 MeV</a:t>
            </a:r>
          </a:p>
          <a:p>
            <a:pPr algn="ctr"/>
            <a:r>
              <a:rPr lang="en-US" sz="2000" b="1" dirty="0" smtClean="0">
                <a:latin typeface="Helvetica" pitchFamily="34" charset="0"/>
                <a:cs typeface="Times New Roman" pitchFamily="18" charset="0"/>
              </a:rPr>
              <a:t>1.0 rf phase &amp; amplitude</a:t>
            </a:r>
            <a:endParaRPr lang="en-US" sz="2000" b="1" dirty="0">
              <a:latin typeface="Helvetica" pitchFamily="34" charset="0"/>
            </a:endParaRPr>
          </a:p>
        </p:txBody>
      </p:sp>
      <p:sp>
        <p:nvSpPr>
          <p:cNvPr id="5125" name="Rectangle 79"/>
          <p:cNvSpPr>
            <a:spLocks noChangeArrowheads="1"/>
          </p:cNvSpPr>
          <p:nvPr/>
        </p:nvSpPr>
        <p:spPr bwMode="auto">
          <a:xfrm>
            <a:off x="2286000" y="4038600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Helvetica" pitchFamily="34" charset="0"/>
                <a:cs typeface="Times New Roman" pitchFamily="18" charset="0"/>
              </a:rPr>
              <a:t>J. </a:t>
            </a:r>
            <a:r>
              <a:rPr lang="en-US" dirty="0" smtClean="0">
                <a:latin typeface="Helvetica" pitchFamily="34" charset="0"/>
                <a:cs typeface="Times New Roman" pitchFamily="18" charset="0"/>
              </a:rPr>
              <a:t>Stovall, M. </a:t>
            </a:r>
            <a:r>
              <a:rPr lang="en-US" dirty="0" err="1" smtClean="0">
                <a:latin typeface="Helvetica" pitchFamily="34" charset="0"/>
                <a:cs typeface="Times New Roman" pitchFamily="18" charset="0"/>
              </a:rPr>
              <a:t>Tedula</a:t>
            </a:r>
            <a:r>
              <a:rPr lang="en-US" dirty="0" smtClean="0">
                <a:latin typeface="Helvetica" pitchFamily="34" charset="0"/>
                <a:cs typeface="Times New Roman" pitchFamily="18" charset="0"/>
              </a:rPr>
              <a:t>, G. </a:t>
            </a:r>
            <a:r>
              <a:rPr lang="en-US" dirty="0" err="1" smtClean="0">
                <a:latin typeface="Helvetica" pitchFamily="34" charset="0"/>
                <a:cs typeface="Times New Roman" pitchFamily="18" charset="0"/>
              </a:rPr>
              <a:t>Bellodi</a:t>
            </a:r>
            <a:r>
              <a:rPr lang="en-US" dirty="0" smtClean="0">
                <a:latin typeface="Helvetica" pitchFamily="34" charset="0"/>
                <a:cs typeface="Times New Roman" pitchFamily="18" charset="0"/>
              </a:rPr>
              <a:t>,</a:t>
            </a:r>
          </a:p>
          <a:p>
            <a:pPr algn="ctr"/>
            <a:r>
              <a:rPr lang="en-US" dirty="0" smtClean="0">
                <a:latin typeface="Helvetica" pitchFamily="34" charset="0"/>
                <a:cs typeface="Times New Roman" pitchFamily="18" charset="0"/>
              </a:rPr>
              <a:t> </a:t>
            </a:r>
            <a:r>
              <a:rPr lang="en-US" dirty="0" smtClean="0">
                <a:latin typeface="Helvetica" pitchFamily="34" charset="0"/>
                <a:cs typeface="Times New Roman" pitchFamily="18" charset="0"/>
              </a:rPr>
              <a:t>J.B. </a:t>
            </a:r>
            <a:r>
              <a:rPr lang="en-US" dirty="0" err="1" smtClean="0">
                <a:latin typeface="Helvetica" pitchFamily="34" charset="0"/>
                <a:cs typeface="Times New Roman" pitchFamily="18" charset="0"/>
              </a:rPr>
              <a:t>Lallement</a:t>
            </a:r>
            <a:r>
              <a:rPr lang="en-US" dirty="0" smtClean="0">
                <a:latin typeface="Helvetica" pitchFamily="34" charset="0"/>
                <a:cs typeface="Times New Roman" pitchFamily="18" charset="0"/>
              </a:rPr>
              <a:t>, K. Crandall</a:t>
            </a:r>
            <a:endParaRPr lang="en-US" dirty="0">
              <a:latin typeface="Helvetica" pitchFamily="34" charset="0"/>
              <a:cs typeface="Times New Roman" pitchFamily="18" charset="0"/>
            </a:endParaRPr>
          </a:p>
          <a:p>
            <a:pPr algn="ctr"/>
            <a:r>
              <a:rPr lang="en-US" dirty="0"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82" name="Title 77"/>
          <p:cNvSpPr txBox="1">
            <a:spLocks/>
          </p:cNvSpPr>
          <p:nvPr/>
        </p:nvSpPr>
        <p:spPr bwMode="auto">
          <a:xfrm>
            <a:off x="3124200" y="5410200"/>
            <a:ext cx="304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19 November</a:t>
            </a:r>
            <a:r>
              <a:rPr lang="en-US" b="1" kern="0" dirty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, 2009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1524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uses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TOF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phase scans to set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</a:t>
            </a:r>
            <a:r>
              <a:rPr lang="en-US" sz="2400" b="1" baseline="-25000" dirty="0" smtClean="0">
                <a:latin typeface="Arial" pitchFamily="34" charset="0"/>
                <a:cs typeface="Arial" pitchFamily="34" charset="0"/>
                <a:sym typeface="Symbol"/>
              </a:rPr>
              <a:t>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SCL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tanks,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amplitude is set for maximum acceleration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9" name="Group 18"/>
          <p:cNvGrpSpPr>
            <a:grpSpLocks/>
          </p:cNvGrpSpPr>
          <p:nvPr/>
        </p:nvGrpSpPr>
        <p:grpSpPr bwMode="auto">
          <a:xfrm>
            <a:off x="304800" y="1219200"/>
            <a:ext cx="8534400" cy="4117975"/>
            <a:chOff x="144" y="480"/>
            <a:chExt cx="5376" cy="2594"/>
          </a:xfrm>
        </p:grpSpPr>
        <p:grpSp>
          <p:nvGrpSpPr>
            <p:cNvPr id="80" name="Group 11"/>
            <p:cNvGrpSpPr>
              <a:grpSpLocks/>
            </p:cNvGrpSpPr>
            <p:nvPr/>
          </p:nvGrpSpPr>
          <p:grpSpPr bwMode="auto">
            <a:xfrm>
              <a:off x="144" y="480"/>
              <a:ext cx="4015" cy="2594"/>
              <a:chOff x="2184" y="616"/>
              <a:chExt cx="3366" cy="3079"/>
            </a:xfrm>
          </p:grpSpPr>
          <p:pic>
            <p:nvPicPr>
              <p:cNvPr id="83" name="Picture 12" descr="Untitled"/>
              <p:cNvPicPr>
                <a:picLocks noChangeAspect="1" noChangeArrowheads="1"/>
              </p:cNvPicPr>
              <p:nvPr/>
            </p:nvPicPr>
            <p:blipFill>
              <a:blip r:embed="rId3"/>
              <a:srcRect l="36966" t="7111" b="7361"/>
              <a:stretch>
                <a:fillRect/>
              </a:stretch>
            </p:blipFill>
            <p:spPr bwMode="auto">
              <a:xfrm>
                <a:off x="2184" y="616"/>
                <a:ext cx="3366" cy="3079"/>
              </a:xfrm>
              <a:prstGeom prst="rect">
                <a:avLst/>
              </a:prstGeom>
              <a:noFill/>
            </p:spPr>
          </p:pic>
          <p:grpSp>
            <p:nvGrpSpPr>
              <p:cNvPr id="84" name="Group 13"/>
              <p:cNvGrpSpPr>
                <a:grpSpLocks/>
              </p:cNvGrpSpPr>
              <p:nvPr/>
            </p:nvGrpSpPr>
            <p:grpSpPr bwMode="auto">
              <a:xfrm>
                <a:off x="2626" y="1067"/>
                <a:ext cx="2558" cy="2371"/>
                <a:chOff x="2626" y="1067"/>
                <a:chExt cx="2558" cy="2371"/>
              </a:xfrm>
            </p:grpSpPr>
            <p:sp>
              <p:nvSpPr>
                <p:cNvPr id="85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612" y="3164"/>
                  <a:ext cx="1344" cy="27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/>
                    <a:t>RF Phase</a:t>
                  </a:r>
                </a:p>
              </p:txBody>
            </p:sp>
            <p:sp>
              <p:nvSpPr>
                <p:cNvPr id="86" name="Text Box 1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36" y="1857"/>
                  <a:ext cx="1920" cy="33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/>
                    <a:t>Downstream Pickup TOF</a:t>
                  </a:r>
                </a:p>
              </p:txBody>
            </p:sp>
            <p:sp>
              <p:nvSpPr>
                <p:cNvPr id="8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584" y="2276"/>
                  <a:ext cx="1600" cy="583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 b="0"/>
                    <a:t>Black = measured</a:t>
                  </a:r>
                </a:p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n-US" b="0"/>
                    <a:t>Red = sine fit</a:t>
                  </a:r>
                </a:p>
              </p:txBody>
            </p:sp>
          </p:grpSp>
        </p:grpSp>
        <p:sp>
          <p:nvSpPr>
            <p:cNvPr id="82" name="Text Box 17"/>
            <p:cNvSpPr txBox="1">
              <a:spLocks noChangeArrowheads="1"/>
            </p:cNvSpPr>
            <p:nvPr/>
          </p:nvSpPr>
          <p:spPr bwMode="auto">
            <a:xfrm>
              <a:off x="3936" y="768"/>
              <a:ext cx="1584" cy="10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Relative phase measured between 2 BPMs – Can get ~ 1 degree (805 MHz) relative phase error if you are careful</a:t>
              </a:r>
            </a:p>
          </p:txBody>
        </p:sp>
      </p:grpSp>
      <p:sp>
        <p:nvSpPr>
          <p:cNvPr id="88" name="Rectangle 87"/>
          <p:cNvSpPr/>
          <p:nvPr/>
        </p:nvSpPr>
        <p:spPr>
          <a:xfrm>
            <a:off x="2209800" y="54864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 the “center-of-mass” of the beam</a:t>
            </a:r>
          </a:p>
          <a:p>
            <a:r>
              <a:rPr lang="en-US" dirty="0" smtClean="0"/>
              <a:t>Horizontal, vertical, and arrival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PIMS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single-module amplitude scans 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are essentially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sinusoidal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1"/>
          <p:cNvSpPr>
            <a:spLocks noChangeArrowheads="1"/>
          </p:cNvSpPr>
          <p:nvPr/>
        </p:nvSpPr>
        <p:spPr bwMode="auto">
          <a:xfrm>
            <a:off x="457200" y="4267200"/>
            <a:ext cx="838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Module</a:t>
            </a:r>
            <a:r>
              <a:rPr kumimoji="0" lang="en-GB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			   Module 1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in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			  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	   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endParaRPr kumimoji="0" lang="en-GB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	  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25° 			</a:t>
            </a:r>
            <a:endParaRPr kumimoji="0" lang="en-GB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3" name="Picture 82" descr="P0-W-Mod-1.WMF"/>
          <p:cNvPicPr>
            <a:picLocks noChangeAspect="1"/>
          </p:cNvPicPr>
          <p:nvPr/>
        </p:nvPicPr>
        <p:blipFill>
          <a:blip r:embed="rId3"/>
          <a:srcRect l="7935" t="23333" r="14803" b="11111"/>
          <a:stretch>
            <a:fillRect/>
          </a:stretch>
        </p:blipFill>
        <p:spPr>
          <a:xfrm>
            <a:off x="381000" y="1295400"/>
            <a:ext cx="4184538" cy="2743200"/>
          </a:xfrm>
          <a:prstGeom prst="rect">
            <a:avLst/>
          </a:prstGeom>
        </p:spPr>
      </p:pic>
      <p:pic>
        <p:nvPicPr>
          <p:cNvPr id="84" name="Picture 83" descr="P2-W-Mod-1.WMF"/>
          <p:cNvPicPr>
            <a:picLocks noChangeAspect="1"/>
          </p:cNvPicPr>
          <p:nvPr/>
        </p:nvPicPr>
        <p:blipFill>
          <a:blip r:embed="rId4"/>
          <a:srcRect l="8793" t="23333" r="14803" b="11111"/>
          <a:stretch>
            <a:fillRect/>
          </a:stretch>
        </p:blipFill>
        <p:spPr>
          <a:xfrm>
            <a:off x="4724400" y="1295400"/>
            <a:ext cx="4114800" cy="2727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PIMS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2-module scans have distinctive 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peaks &amp; phase widths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1"/>
          <p:cNvSpPr>
            <a:spLocks noChangeArrowheads="1"/>
          </p:cNvSpPr>
          <p:nvPr/>
        </p:nvSpPr>
        <p:spPr bwMode="auto">
          <a:xfrm>
            <a:off x="457200" y="4267200"/>
            <a:ext cx="838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Module</a:t>
            </a:r>
            <a:r>
              <a:rPr kumimoji="0" lang="en-GB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&amp; </a:t>
            </a:r>
            <a:r>
              <a:rPr kumimoji="0" lang="en-GB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			Module 1 &amp; 2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          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in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			   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	   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endParaRPr kumimoji="0" lang="en-GB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	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50° 			</a:t>
            </a:r>
            <a:endParaRPr kumimoji="0" lang="en-GB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5" name="Picture 84" descr="P0-W-Mod-2.WMF"/>
          <p:cNvPicPr>
            <a:picLocks noChangeAspect="1"/>
          </p:cNvPicPr>
          <p:nvPr/>
        </p:nvPicPr>
        <p:blipFill>
          <a:blip r:embed="rId3"/>
          <a:srcRect l="7935" t="23333" r="14803" b="11111"/>
          <a:stretch>
            <a:fillRect/>
          </a:stretch>
        </p:blipFill>
        <p:spPr>
          <a:xfrm>
            <a:off x="304800" y="1219200"/>
            <a:ext cx="4206240" cy="2757424"/>
          </a:xfrm>
          <a:prstGeom prst="rect">
            <a:avLst/>
          </a:prstGeom>
        </p:spPr>
      </p:pic>
      <p:pic>
        <p:nvPicPr>
          <p:cNvPr id="83" name="Picture 82" descr="P2-W-Mod-2.WMF"/>
          <p:cNvPicPr>
            <a:picLocks noChangeAspect="1"/>
          </p:cNvPicPr>
          <p:nvPr/>
        </p:nvPicPr>
        <p:blipFill>
          <a:blip r:embed="rId4"/>
          <a:srcRect l="16333" t="23333" r="14803" b="11111"/>
          <a:stretch>
            <a:fillRect/>
          </a:stretch>
        </p:blipFill>
        <p:spPr>
          <a:xfrm>
            <a:off x="4648200" y="1219200"/>
            <a:ext cx="3749040" cy="2757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152400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PIMS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beam remains well bunched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at 2</a:t>
            </a:r>
            <a:r>
              <a:rPr lang="en-US" sz="2800" b="1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pickup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rot="16200000" flipH="1">
            <a:off x="5181997" y="2666603"/>
            <a:ext cx="1370806" cy="762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Accept_PIMS.BMP"/>
          <p:cNvPicPr>
            <a:picLocks noChangeAspect="1"/>
          </p:cNvPicPr>
          <p:nvPr/>
        </p:nvPicPr>
        <p:blipFill>
          <a:blip r:embed="rId3"/>
          <a:srcRect l="8565" t="21497" r="16099" b="11132"/>
          <a:stretch>
            <a:fillRect/>
          </a:stretch>
        </p:blipFill>
        <p:spPr>
          <a:xfrm>
            <a:off x="381000" y="3581400"/>
            <a:ext cx="4206240" cy="2734057"/>
          </a:xfrm>
          <a:prstGeom prst="rect">
            <a:avLst/>
          </a:prstGeom>
        </p:spPr>
      </p:pic>
      <p:pic>
        <p:nvPicPr>
          <p:cNvPr id="142" name="Picture 141" descr="Picture3.png"/>
          <p:cNvPicPr>
            <a:picLocks noChangeAspect="1"/>
          </p:cNvPicPr>
          <p:nvPr/>
        </p:nvPicPr>
        <p:blipFill>
          <a:blip r:embed="rId4"/>
          <a:srcRect l="7551" t="15061" r="42948" b="-411"/>
          <a:stretch>
            <a:fillRect/>
          </a:stretch>
        </p:blipFill>
        <p:spPr>
          <a:xfrm>
            <a:off x="2438400" y="1143000"/>
            <a:ext cx="4389120" cy="2529324"/>
          </a:xfrm>
          <a:prstGeom prst="rect">
            <a:avLst/>
          </a:prstGeom>
        </p:spPr>
      </p:pic>
      <p:cxnSp>
        <p:nvCxnSpPr>
          <p:cNvPr id="90" name="Straight Arrow Connector 89"/>
          <p:cNvCxnSpPr/>
          <p:nvPr/>
        </p:nvCxnSpPr>
        <p:spPr>
          <a:xfrm>
            <a:off x="3810000" y="4724400"/>
            <a:ext cx="243840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2057400" y="4191000"/>
            <a:ext cx="4648200" cy="457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103" descr="Phi-Profile-M4.WMF"/>
          <p:cNvPicPr>
            <a:picLocks noChangeAspect="1"/>
          </p:cNvPicPr>
          <p:nvPr/>
        </p:nvPicPr>
        <p:blipFill>
          <a:blip r:embed="rId5"/>
          <a:srcRect l="16519" t="23333" r="15661" b="15556"/>
          <a:stretch>
            <a:fillRect/>
          </a:stretch>
        </p:blipFill>
        <p:spPr>
          <a:xfrm>
            <a:off x="5029200" y="3657600"/>
            <a:ext cx="3566160" cy="2482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6626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Phase Advance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sym typeface="Symbol"/>
              </a:rPr>
              <a:t>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sym typeface="Symbol"/>
              </a:rPr>
              <a:t>11.2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sym typeface="Symbol"/>
              </a:rPr>
              <a:t>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9" name="Picture 5" descr="dtl"/>
          <p:cNvPicPr>
            <a:picLocks noChangeAspect="1" noChangeArrowheads="1"/>
          </p:cNvPicPr>
          <p:nvPr/>
        </p:nvPicPr>
        <p:blipFill>
          <a:blip r:embed="rId3"/>
          <a:srcRect l="11078" t="5000" r="20471"/>
          <a:stretch>
            <a:fillRect/>
          </a:stretch>
        </p:blipFill>
        <p:spPr bwMode="auto">
          <a:xfrm>
            <a:off x="1676400" y="1143000"/>
            <a:ext cx="5146675" cy="3657600"/>
          </a:xfrm>
          <a:prstGeom prst="rect">
            <a:avLst/>
          </a:prstGeom>
          <a:noFill/>
        </p:spPr>
      </p:pic>
      <p:sp>
        <p:nvSpPr>
          <p:cNvPr id="80" name="Rectangle 3"/>
          <p:cNvSpPr txBox="1">
            <a:spLocks/>
          </p:cNvSpPr>
          <p:nvPr/>
        </p:nvSpPr>
        <p:spPr>
          <a:xfrm>
            <a:off x="381000" y="5029200"/>
            <a:ext cx="8229600" cy="10795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lnSpc>
                <a:spcPct val="7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</a:t>
            </a:r>
            <a:r>
              <a:rPr lang="en-US" sz="2400" dirty="0" smtClean="0"/>
              <a:t>W=87 MeV,  216 cells, </a:t>
            </a:r>
            <a:r>
              <a:rPr lang="en-US" sz="2400" dirty="0" smtClean="0">
                <a:sym typeface="Symbol"/>
              </a:rPr>
              <a:t></a:t>
            </a:r>
            <a:r>
              <a:rPr lang="en-US" sz="2400" baseline="-25000" dirty="0" err="1" smtClean="0">
                <a:sym typeface="Symbol"/>
              </a:rPr>
              <a:t>0l</a:t>
            </a:r>
            <a:r>
              <a:rPr lang="en-US" sz="2400" baseline="-25000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</a:t>
            </a:r>
            <a:r>
              <a:rPr lang="en-US" sz="2400" dirty="0" smtClean="0"/>
              <a:t>2020°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advance (longitudinal) and energy gain per accelerating structure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correct RF phase and amplitude setting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810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“absorber-collector”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1736725" y="115888"/>
            <a:ext cx="3151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Arial" pitchFamily="34" charset="0"/>
              </a:rPr>
              <a:t>SNS accumulator ring</a:t>
            </a:r>
            <a:endParaRPr lang="en-US">
              <a:latin typeface="Arial" pitchFamily="34" charset="0"/>
            </a:endParaRPr>
          </a:p>
        </p:txBody>
      </p:sp>
      <p:pic>
        <p:nvPicPr>
          <p:cNvPr id="83" name="Picture 3" descr="C:\Parmila_SNS\DOE Review pics\absorber_collector.JPG"/>
          <p:cNvPicPr>
            <a:picLocks noChangeAspect="1" noChangeArrowheads="1"/>
          </p:cNvPicPr>
          <p:nvPr/>
        </p:nvPicPr>
        <p:blipFill>
          <a:blip r:embed="rId3" cstate="print"/>
          <a:srcRect l="32343" r="7762"/>
          <a:stretch>
            <a:fillRect/>
          </a:stretch>
        </p:blipFill>
        <p:spPr bwMode="auto">
          <a:xfrm>
            <a:off x="762000" y="1143000"/>
            <a:ext cx="3108960" cy="3502764"/>
          </a:xfrm>
          <a:prstGeom prst="rect">
            <a:avLst/>
          </a:prstGeom>
          <a:noFill/>
        </p:spPr>
      </p:pic>
      <p:pic>
        <p:nvPicPr>
          <p:cNvPr id="84" name="Picture 4" descr="C:\Parmila_SNS\DOE Review pics\fd-degr_cartoon1.tif"/>
          <p:cNvPicPr>
            <a:picLocks noChangeAspect="1" noChangeArrowheads="1"/>
          </p:cNvPicPr>
          <p:nvPr/>
        </p:nvPicPr>
        <p:blipFill>
          <a:blip r:embed="rId4"/>
          <a:srcRect l="28450" r="28426"/>
          <a:stretch>
            <a:fillRect/>
          </a:stretch>
        </p:blipFill>
        <p:spPr bwMode="auto">
          <a:xfrm>
            <a:off x="5257800" y="1295398"/>
            <a:ext cx="2468880" cy="3863339"/>
          </a:xfrm>
          <a:prstGeom prst="rect">
            <a:avLst/>
          </a:prstGeom>
          <a:noFill/>
        </p:spPr>
      </p:pic>
      <p:sp>
        <p:nvSpPr>
          <p:cNvPr id="87" name="Text Box 9"/>
          <p:cNvSpPr txBox="1">
            <a:spLocks noChangeArrowheads="1"/>
          </p:cNvSpPr>
          <p:nvPr/>
        </p:nvSpPr>
        <p:spPr bwMode="auto">
          <a:xfrm>
            <a:off x="685800" y="4724400"/>
            <a:ext cx="7413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 in-line device mounted on actuators</a:t>
            </a:r>
          </a:p>
          <a:p>
            <a:pPr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 collector can take </a:t>
            </a:r>
            <a:r>
              <a:rPr lang="en-US" sz="2000" dirty="0" err="1">
                <a:solidFill>
                  <a:schemeClr val="accent2"/>
                </a:solidFill>
              </a:rPr>
              <a:t>50</a:t>
            </a:r>
            <a:r>
              <a:rPr lang="en-US" sz="2000" dirty="0" err="1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2000" dirty="0" err="1">
                <a:solidFill>
                  <a:schemeClr val="accent2"/>
                </a:solidFill>
              </a:rPr>
              <a:t>s</a:t>
            </a:r>
            <a:r>
              <a:rPr lang="en-US" sz="2000" dirty="0">
                <a:solidFill>
                  <a:schemeClr val="accent2"/>
                </a:solidFill>
              </a:rPr>
              <a:t> full current beam pulse at 1 Hz and 185 MeV </a:t>
            </a:r>
          </a:p>
          <a:p>
            <a:r>
              <a:rPr lang="en-US" sz="2000" dirty="0">
                <a:solidFill>
                  <a:schemeClr val="accent2"/>
                </a:solidFill>
              </a:rPr>
              <a:t>   (</a:t>
            </a:r>
            <a:r>
              <a:rPr lang="en-US" sz="2000" dirty="0" err="1">
                <a:solidFill>
                  <a:schemeClr val="accent2"/>
                </a:solidFill>
              </a:rPr>
              <a:t>300W</a:t>
            </a:r>
            <a:r>
              <a:rPr lang="en-US" sz="2000" dirty="0">
                <a:solidFill>
                  <a:schemeClr val="accent2"/>
                </a:solidFill>
              </a:rPr>
              <a:t> max)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 absorber : removing low energy tail of beam</a:t>
            </a:r>
          </a:p>
          <a:p>
            <a:pPr>
              <a:buFontTx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 collector (Faraday cup) : collecting the surviving beam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810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phase scan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8" name="Picture 5" descr="D:\SNS\Commissioning\PhaseScans\DTL\Sca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47800"/>
            <a:ext cx="8183563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810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phase scan with two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BPMs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8" name="Picture 77" descr="Picture0.png"/>
          <p:cNvPicPr>
            <a:picLocks noChangeAspect="1"/>
          </p:cNvPicPr>
          <p:nvPr/>
        </p:nvPicPr>
        <p:blipFill>
          <a:blip r:embed="rId3"/>
          <a:srcRect t="18747"/>
          <a:stretch>
            <a:fillRect/>
          </a:stretch>
        </p:blipFill>
        <p:spPr>
          <a:xfrm>
            <a:off x="685800" y="1143000"/>
            <a:ext cx="7631562" cy="515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810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Phase Scans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9" name="Group 7"/>
          <p:cNvGrpSpPr>
            <a:grpSpLocks/>
          </p:cNvGrpSpPr>
          <p:nvPr/>
        </p:nvGrpSpPr>
        <p:grpSpPr bwMode="auto">
          <a:xfrm>
            <a:off x="304800" y="1371600"/>
            <a:ext cx="8280400" cy="4851400"/>
            <a:chOff x="192" y="384"/>
            <a:chExt cx="5216" cy="3056"/>
          </a:xfrm>
        </p:grpSpPr>
        <p:grpSp>
          <p:nvGrpSpPr>
            <p:cNvPr id="80" name="Group 8"/>
            <p:cNvGrpSpPr>
              <a:grpSpLocks/>
            </p:cNvGrpSpPr>
            <p:nvPr/>
          </p:nvGrpSpPr>
          <p:grpSpPr bwMode="auto">
            <a:xfrm>
              <a:off x="192" y="384"/>
              <a:ext cx="2964" cy="3056"/>
              <a:chOff x="560" y="416"/>
              <a:chExt cx="2964" cy="3056"/>
            </a:xfrm>
          </p:grpSpPr>
          <p:pic>
            <p:nvPicPr>
              <p:cNvPr id="83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 l="33405" t="9500" b="4834"/>
              <a:stretch>
                <a:fillRect/>
              </a:stretch>
            </p:blipFill>
            <p:spPr bwMode="auto">
              <a:xfrm>
                <a:off x="726" y="416"/>
                <a:ext cx="2798" cy="30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4" name="Text Box 10"/>
              <p:cNvSpPr txBox="1">
                <a:spLocks noChangeArrowheads="1"/>
              </p:cNvSpPr>
              <p:nvPr/>
            </p:nvSpPr>
            <p:spPr bwMode="auto">
              <a:xfrm rot="16200000">
                <a:off x="8" y="1616"/>
                <a:ext cx="1336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b="1" dirty="0" err="1"/>
                  <a:t>TOF</a:t>
                </a:r>
                <a:r>
                  <a:rPr lang="en-US" b="1" dirty="0"/>
                  <a:t> </a:t>
                </a:r>
                <a:r>
                  <a:rPr lang="en-US" b="1" dirty="0" err="1" smtClean="0"/>
                  <a:t>Chnge</a:t>
                </a:r>
                <a:endParaRPr lang="en-US" b="1" dirty="0"/>
              </a:p>
            </p:txBody>
          </p:sp>
          <p:sp>
            <p:nvSpPr>
              <p:cNvPr id="85" name="Text Box 11"/>
              <p:cNvSpPr txBox="1">
                <a:spLocks noChangeArrowheads="1"/>
              </p:cNvSpPr>
              <p:nvPr/>
            </p:nvSpPr>
            <p:spPr bwMode="auto">
              <a:xfrm>
                <a:off x="1624" y="2920"/>
                <a:ext cx="1264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/>
                  <a:t>RF Cavity Phase</a:t>
                </a:r>
              </a:p>
            </p:txBody>
          </p:sp>
          <p:sp>
            <p:nvSpPr>
              <p:cNvPr id="86" name="Text Box 12"/>
              <p:cNvSpPr txBox="1">
                <a:spLocks noChangeArrowheads="1"/>
              </p:cNvSpPr>
              <p:nvPr/>
            </p:nvSpPr>
            <p:spPr bwMode="auto">
              <a:xfrm>
                <a:off x="1254" y="847"/>
                <a:ext cx="1404" cy="4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/>
                  <a:t>Different RF amplitudes</a:t>
                </a:r>
              </a:p>
            </p:txBody>
          </p:sp>
          <p:sp>
            <p:nvSpPr>
              <p:cNvPr id="87" name="Line 13"/>
              <p:cNvSpPr>
                <a:spLocks noChangeShapeType="1"/>
              </p:cNvSpPr>
              <p:nvPr/>
            </p:nvSpPr>
            <p:spPr bwMode="auto">
              <a:xfrm flipH="1">
                <a:off x="1432" y="1232"/>
                <a:ext cx="320" cy="6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Line 14"/>
              <p:cNvSpPr>
                <a:spLocks noChangeShapeType="1"/>
              </p:cNvSpPr>
              <p:nvPr/>
            </p:nvSpPr>
            <p:spPr bwMode="auto">
              <a:xfrm flipH="1">
                <a:off x="1840" y="1184"/>
                <a:ext cx="24" cy="9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" name="Text Box 15"/>
            <p:cNvSpPr txBox="1">
              <a:spLocks noChangeArrowheads="1"/>
            </p:cNvSpPr>
            <p:nvPr/>
          </p:nvSpPr>
          <p:spPr bwMode="auto">
            <a:xfrm>
              <a:off x="3672" y="568"/>
              <a:ext cx="1736" cy="1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FontTx/>
                <a:buChar char="•"/>
              </a:pPr>
              <a:r>
                <a:rPr lang="en-US" dirty="0"/>
                <a:t>Each cavity has a unique response (signature) to phase and amplitude scans</a:t>
              </a:r>
            </a:p>
            <a:p>
              <a:pPr eaLnBrk="0" hangingPunct="0">
                <a:spcBef>
                  <a:spcPct val="50000"/>
                </a:spcBef>
                <a:buFontTx/>
                <a:buChar char="•"/>
              </a:pPr>
              <a:r>
                <a:rPr lang="en-US" dirty="0"/>
                <a:t>Phase scan signature matching method uses model to match measurements and determine RF amplitude and phase </a:t>
              </a:r>
              <a:r>
                <a:rPr lang="en-US" dirty="0" err="1"/>
                <a:t>setpoints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048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Linac4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Phase Advance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sym typeface="Symbol"/>
              </a:rPr>
              <a:t> 6.7 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3" name="Picture 82" descr="Acceptance-Z1-3.WMF"/>
          <p:cNvPicPr>
            <a:picLocks noChangeAspect="1"/>
          </p:cNvPicPr>
          <p:nvPr/>
        </p:nvPicPr>
        <p:blipFill>
          <a:blip r:embed="rId3"/>
          <a:srcRect l="8793" t="22962" r="15661" b="11111"/>
          <a:stretch>
            <a:fillRect/>
          </a:stretch>
        </p:blipFill>
        <p:spPr>
          <a:xfrm>
            <a:off x="381000" y="1295400"/>
            <a:ext cx="3657600" cy="2466102"/>
          </a:xfrm>
          <a:prstGeom prst="rect">
            <a:avLst/>
          </a:prstGeom>
        </p:spPr>
      </p:pic>
      <p:pic>
        <p:nvPicPr>
          <p:cNvPr id="87" name="Picture 86" descr="Acceptance-Z-out-1.WMF"/>
          <p:cNvPicPr>
            <a:picLocks noChangeAspect="1"/>
          </p:cNvPicPr>
          <p:nvPr/>
        </p:nvPicPr>
        <p:blipFill>
          <a:blip r:embed="rId4"/>
          <a:srcRect l="7935" t="23009" r="15661" b="11111"/>
          <a:stretch>
            <a:fillRect/>
          </a:stretch>
        </p:blipFill>
        <p:spPr>
          <a:xfrm>
            <a:off x="4572000" y="1295400"/>
            <a:ext cx="3657600" cy="2436696"/>
          </a:xfrm>
          <a:prstGeom prst="rect">
            <a:avLst/>
          </a:prstGeom>
        </p:spPr>
      </p:pic>
      <p:pic>
        <p:nvPicPr>
          <p:cNvPr id="88" name="Picture 87" descr="Acceptance-Z-out-2.WMF"/>
          <p:cNvPicPr>
            <a:picLocks noChangeAspect="1"/>
          </p:cNvPicPr>
          <p:nvPr/>
        </p:nvPicPr>
        <p:blipFill>
          <a:blip r:embed="rId5"/>
          <a:srcRect l="7935" t="23009" r="15661" b="12222"/>
          <a:stretch>
            <a:fillRect/>
          </a:stretch>
        </p:blipFill>
        <p:spPr>
          <a:xfrm>
            <a:off x="381000" y="3810000"/>
            <a:ext cx="3657600" cy="2395583"/>
          </a:xfrm>
          <a:prstGeom prst="rect">
            <a:avLst/>
          </a:prstGeom>
        </p:spPr>
      </p:pic>
      <p:pic>
        <p:nvPicPr>
          <p:cNvPr id="89" name="Picture 88" descr="Acceptance-Z-out-3.WMF"/>
          <p:cNvPicPr>
            <a:picLocks noChangeAspect="1"/>
          </p:cNvPicPr>
          <p:nvPr/>
        </p:nvPicPr>
        <p:blipFill>
          <a:blip r:embed="rId6"/>
          <a:srcRect l="7935" t="23009" r="15661" b="11111"/>
          <a:stretch>
            <a:fillRect/>
          </a:stretch>
        </p:blipFill>
        <p:spPr>
          <a:xfrm>
            <a:off x="4648200" y="3886200"/>
            <a:ext cx="3657600" cy="2436694"/>
          </a:xfrm>
          <a:prstGeom prst="rect">
            <a:avLst/>
          </a:prstGeom>
        </p:spPr>
      </p:pic>
      <p:sp>
        <p:nvSpPr>
          <p:cNvPr id="90" name="Rectangle 89"/>
          <p:cNvSpPr/>
          <p:nvPr/>
        </p:nvSpPr>
        <p:spPr>
          <a:xfrm>
            <a:off x="2590800" y="2438400"/>
            <a:ext cx="1364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en-GB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DTL</a:t>
            </a:r>
            <a:endParaRPr lang="en-GB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acceptance</a:t>
            </a:r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>
            <a:off x="7086600" y="2667000"/>
            <a:ext cx="813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tank 2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 input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3048000" y="5181600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tank 2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output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7315200" y="5257800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tank 3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out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put</a:t>
            </a:r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5029200" y="2971800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572°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5105400" y="5562600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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250°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914400" y="5486400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400°</a:t>
            </a:r>
            <a:endParaRPr lang="en-US" dirty="0"/>
          </a:p>
        </p:txBody>
      </p:sp>
      <p:sp>
        <p:nvSpPr>
          <p:cNvPr id="97" name="Rectangle 96"/>
          <p:cNvSpPr/>
          <p:nvPr/>
        </p:nvSpPr>
        <p:spPr>
          <a:xfrm>
            <a:off x="2590800" y="2971800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 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6.7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6388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CCDTL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longitudinal diagnostics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1"/>
          <p:cNvSpPr>
            <a:spLocks noChangeArrowheads="1"/>
          </p:cNvSpPr>
          <p:nvPr/>
        </p:nvSpPr>
        <p:spPr bwMode="auto">
          <a:xfrm>
            <a:off x="914400" y="5029201"/>
            <a:ext cx="7924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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L1mm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,  t1°(352 MHz)  8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ps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96" name="Group 48"/>
          <p:cNvGrpSpPr>
            <a:grpSpLocks noChangeAspect="1"/>
          </p:cNvGrpSpPr>
          <p:nvPr/>
        </p:nvGrpSpPr>
        <p:grpSpPr bwMode="auto">
          <a:xfrm>
            <a:off x="838200" y="1143000"/>
            <a:ext cx="7591422" cy="3352800"/>
            <a:chOff x="3846" y="1308"/>
            <a:chExt cx="4696" cy="2073"/>
          </a:xfrm>
        </p:grpSpPr>
        <p:grpSp>
          <p:nvGrpSpPr>
            <p:cNvPr id="2100" name="Group 52"/>
            <p:cNvGrpSpPr>
              <a:grpSpLocks/>
            </p:cNvGrpSpPr>
            <p:nvPr/>
          </p:nvGrpSpPr>
          <p:grpSpPr bwMode="auto">
            <a:xfrm>
              <a:off x="3846" y="1308"/>
              <a:ext cx="4696" cy="2073"/>
              <a:chOff x="3846" y="1308"/>
              <a:chExt cx="4696" cy="2073"/>
            </a:xfrm>
          </p:grpSpPr>
          <p:sp>
            <p:nvSpPr>
              <p:cNvPr id="2145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3976" y="2301"/>
                <a:ext cx="347" cy="212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4" name="Rectangle 96"/>
              <p:cNvSpPr>
                <a:spLocks noChangeArrowheads="1"/>
              </p:cNvSpPr>
              <p:nvPr/>
            </p:nvSpPr>
            <p:spPr bwMode="auto">
              <a:xfrm>
                <a:off x="4507" y="2301"/>
                <a:ext cx="347" cy="212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3" name="Rectangle 95"/>
              <p:cNvSpPr>
                <a:spLocks noChangeArrowheads="1"/>
              </p:cNvSpPr>
              <p:nvPr/>
            </p:nvSpPr>
            <p:spPr bwMode="auto">
              <a:xfrm>
                <a:off x="5037" y="2301"/>
                <a:ext cx="347" cy="212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2" name="Rectangle 94"/>
              <p:cNvSpPr>
                <a:spLocks noChangeArrowheads="1"/>
              </p:cNvSpPr>
              <p:nvPr/>
            </p:nvSpPr>
            <p:spPr bwMode="auto">
              <a:xfrm>
                <a:off x="4323" y="2090"/>
                <a:ext cx="184" cy="211"/>
              </a:xfrm>
              <a:prstGeom prst="rect">
                <a:avLst/>
              </a:prstGeom>
              <a:gradFill rotWithShape="0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60000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1" name="Rectangle 93"/>
              <p:cNvSpPr>
                <a:spLocks noChangeArrowheads="1"/>
              </p:cNvSpPr>
              <p:nvPr/>
            </p:nvSpPr>
            <p:spPr bwMode="auto">
              <a:xfrm>
                <a:off x="4853" y="2513"/>
                <a:ext cx="184" cy="213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0" name="Rectangle 92"/>
              <p:cNvSpPr>
                <a:spLocks noChangeArrowheads="1"/>
              </p:cNvSpPr>
              <p:nvPr/>
            </p:nvSpPr>
            <p:spPr bwMode="auto">
              <a:xfrm>
                <a:off x="3846" y="2334"/>
                <a:ext cx="79" cy="145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9" name="Arc 91"/>
              <p:cNvSpPr>
                <a:spLocks/>
              </p:cNvSpPr>
              <p:nvPr/>
            </p:nvSpPr>
            <p:spPr bwMode="auto">
              <a:xfrm rot="16200000">
                <a:off x="4591" y="2275"/>
                <a:ext cx="67" cy="120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1957 w 21957"/>
                  <a:gd name="T1" fmla="*/ 43194 h 43197"/>
                  <a:gd name="T2" fmla="*/ 21214 w 21957"/>
                  <a:gd name="T3" fmla="*/ 0 h 43197"/>
                  <a:gd name="T4" fmla="*/ 21600 w 21957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57" h="43197" fill="none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1957" h="43197" stroke="0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8" name="AutoShape 90"/>
              <p:cNvSpPr>
                <a:spLocks noChangeShapeType="1"/>
              </p:cNvSpPr>
              <p:nvPr/>
            </p:nvSpPr>
            <p:spPr bwMode="auto">
              <a:xfrm flipV="1">
                <a:off x="4651" y="2513"/>
                <a:ext cx="1" cy="35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7" name="Arc 89"/>
              <p:cNvSpPr>
                <a:spLocks/>
              </p:cNvSpPr>
              <p:nvPr/>
            </p:nvSpPr>
            <p:spPr bwMode="auto">
              <a:xfrm rot="5400000">
                <a:off x="4567" y="2427"/>
                <a:ext cx="62" cy="107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1957 w 21957"/>
                  <a:gd name="T1" fmla="*/ 43194 h 43197"/>
                  <a:gd name="T2" fmla="*/ 21214 w 21957"/>
                  <a:gd name="T3" fmla="*/ 0 h 43197"/>
                  <a:gd name="T4" fmla="*/ 21600 w 21957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57" h="43197" fill="none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1957" h="43197" stroke="0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6" name="AutoShape 88"/>
              <p:cNvSpPr>
                <a:spLocks noChangeShapeType="1"/>
              </p:cNvSpPr>
              <p:nvPr/>
            </p:nvSpPr>
            <p:spPr bwMode="auto">
              <a:xfrm flipV="1">
                <a:off x="3877" y="2478"/>
                <a:ext cx="1" cy="39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5" name="AutoShape 87"/>
              <p:cNvSpPr>
                <a:spLocks noChangeShapeType="1"/>
              </p:cNvSpPr>
              <p:nvPr/>
            </p:nvSpPr>
            <p:spPr bwMode="auto">
              <a:xfrm flipV="1">
                <a:off x="5452" y="2479"/>
                <a:ext cx="1" cy="39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4" name="AutoShape 86"/>
              <p:cNvSpPr>
                <a:spLocks noChangeShapeType="1"/>
              </p:cNvSpPr>
              <p:nvPr/>
            </p:nvSpPr>
            <p:spPr bwMode="auto">
              <a:xfrm flipV="1">
                <a:off x="4685" y="1901"/>
                <a:ext cx="1" cy="40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3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5547" y="2301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2" name="Rectangle 84"/>
              <p:cNvSpPr>
                <a:spLocks noChangeArrowheads="1"/>
              </p:cNvSpPr>
              <p:nvPr/>
            </p:nvSpPr>
            <p:spPr bwMode="auto">
              <a:xfrm>
                <a:off x="6078" y="2301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1" name="Rectangle 83"/>
              <p:cNvSpPr>
                <a:spLocks noChangeArrowheads="1"/>
              </p:cNvSpPr>
              <p:nvPr/>
            </p:nvSpPr>
            <p:spPr bwMode="auto">
              <a:xfrm>
                <a:off x="6608" y="2301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" name="Rectangle 82"/>
              <p:cNvSpPr>
                <a:spLocks noChangeArrowheads="1"/>
              </p:cNvSpPr>
              <p:nvPr/>
            </p:nvSpPr>
            <p:spPr bwMode="auto">
              <a:xfrm>
                <a:off x="5894" y="2090"/>
                <a:ext cx="184" cy="211"/>
              </a:xfrm>
              <a:prstGeom prst="rect">
                <a:avLst/>
              </a:prstGeom>
              <a:gradFill rotWithShape="0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60000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9" name="Rectangle 81"/>
              <p:cNvSpPr>
                <a:spLocks noChangeArrowheads="1"/>
              </p:cNvSpPr>
              <p:nvPr/>
            </p:nvSpPr>
            <p:spPr bwMode="auto">
              <a:xfrm>
                <a:off x="6424" y="2512"/>
                <a:ext cx="184" cy="213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8" name="Rectangle 80"/>
              <p:cNvSpPr>
                <a:spLocks noChangeArrowheads="1"/>
              </p:cNvSpPr>
              <p:nvPr/>
            </p:nvSpPr>
            <p:spPr bwMode="auto">
              <a:xfrm>
                <a:off x="5417" y="2334"/>
                <a:ext cx="79" cy="144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7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7136" y="2301"/>
                <a:ext cx="346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6" name="Rectangle 78"/>
              <p:cNvSpPr>
                <a:spLocks noChangeArrowheads="1"/>
              </p:cNvSpPr>
              <p:nvPr/>
            </p:nvSpPr>
            <p:spPr bwMode="auto">
              <a:xfrm>
                <a:off x="7666" y="2301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Rectangle 77"/>
              <p:cNvSpPr>
                <a:spLocks noChangeArrowheads="1"/>
              </p:cNvSpPr>
              <p:nvPr/>
            </p:nvSpPr>
            <p:spPr bwMode="auto">
              <a:xfrm>
                <a:off x="8195" y="2301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Rectangle 76"/>
              <p:cNvSpPr>
                <a:spLocks noChangeArrowheads="1"/>
              </p:cNvSpPr>
              <p:nvPr/>
            </p:nvSpPr>
            <p:spPr bwMode="auto">
              <a:xfrm>
                <a:off x="7482" y="2090"/>
                <a:ext cx="184" cy="211"/>
              </a:xfrm>
              <a:prstGeom prst="rect">
                <a:avLst/>
              </a:prstGeom>
              <a:gradFill rotWithShape="0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60000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3" name="Rectangle 75"/>
              <p:cNvSpPr>
                <a:spLocks noChangeArrowheads="1"/>
              </p:cNvSpPr>
              <p:nvPr/>
            </p:nvSpPr>
            <p:spPr bwMode="auto">
              <a:xfrm>
                <a:off x="8012" y="2512"/>
                <a:ext cx="183" cy="213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2" name="Rectangle 74"/>
              <p:cNvSpPr>
                <a:spLocks noChangeArrowheads="1"/>
              </p:cNvSpPr>
              <p:nvPr/>
            </p:nvSpPr>
            <p:spPr bwMode="auto">
              <a:xfrm>
                <a:off x="7006" y="2333"/>
                <a:ext cx="79" cy="145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1" name="AutoShape 73"/>
              <p:cNvSpPr>
                <a:spLocks noChangeShapeType="1"/>
              </p:cNvSpPr>
              <p:nvPr/>
            </p:nvSpPr>
            <p:spPr bwMode="auto">
              <a:xfrm flipH="1">
                <a:off x="3877" y="2870"/>
                <a:ext cx="1575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0" name="Rectangle 72"/>
              <p:cNvSpPr>
                <a:spLocks noChangeArrowheads="1"/>
              </p:cNvSpPr>
              <p:nvPr/>
            </p:nvSpPr>
            <p:spPr bwMode="auto">
              <a:xfrm>
                <a:off x="4922" y="2838"/>
                <a:ext cx="116" cy="98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9" name="Rectangle 71"/>
              <p:cNvSpPr>
                <a:spLocks noChangeArrowheads="1"/>
              </p:cNvSpPr>
              <p:nvPr/>
            </p:nvSpPr>
            <p:spPr bwMode="auto">
              <a:xfrm>
                <a:off x="4250" y="2836"/>
                <a:ext cx="116" cy="99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8" name="AutoShape 70"/>
              <p:cNvSpPr>
                <a:spLocks noChangeShapeType="1"/>
              </p:cNvSpPr>
              <p:nvPr/>
            </p:nvSpPr>
            <p:spPr bwMode="auto">
              <a:xfrm flipV="1">
                <a:off x="7043" y="1976"/>
                <a:ext cx="2" cy="356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7" name="AutoShape 69"/>
              <p:cNvSpPr>
                <a:spLocks noChangeShapeType="1"/>
              </p:cNvSpPr>
              <p:nvPr/>
            </p:nvSpPr>
            <p:spPr bwMode="auto">
              <a:xfrm flipV="1">
                <a:off x="5453" y="1976"/>
                <a:ext cx="3" cy="357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6" name="AutoShape 68"/>
              <p:cNvSpPr>
                <a:spLocks noChangeShapeType="1"/>
              </p:cNvSpPr>
              <p:nvPr/>
            </p:nvSpPr>
            <p:spPr bwMode="auto">
              <a:xfrm flipH="1">
                <a:off x="5452" y="1975"/>
                <a:ext cx="1593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6206" y="1910"/>
                <a:ext cx="116" cy="99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4" name="AutoShape 66"/>
              <p:cNvSpPr>
                <a:spLocks noChangeShapeType="1"/>
              </p:cNvSpPr>
              <p:nvPr/>
            </p:nvSpPr>
            <p:spPr bwMode="auto">
              <a:xfrm>
                <a:off x="4292" y="2936"/>
                <a:ext cx="1" cy="213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3" name="AutoShape 65"/>
              <p:cNvSpPr>
                <a:spLocks noChangeShapeType="1"/>
              </p:cNvSpPr>
              <p:nvPr/>
            </p:nvSpPr>
            <p:spPr bwMode="auto">
              <a:xfrm>
                <a:off x="4970" y="2935"/>
                <a:ext cx="1" cy="214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2" name="AutoShape 64"/>
              <p:cNvSpPr>
                <a:spLocks noChangeShapeType="1"/>
              </p:cNvSpPr>
              <p:nvPr/>
            </p:nvSpPr>
            <p:spPr bwMode="auto">
              <a:xfrm flipV="1">
                <a:off x="6270" y="1724"/>
                <a:ext cx="1" cy="186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05" name="Group 57"/>
              <p:cNvGrpSpPr>
                <a:grpSpLocks/>
              </p:cNvGrpSpPr>
              <p:nvPr/>
            </p:nvGrpSpPr>
            <p:grpSpPr bwMode="auto">
              <a:xfrm>
                <a:off x="4366" y="1308"/>
                <a:ext cx="472" cy="668"/>
                <a:chOff x="5228" y="3516"/>
                <a:chExt cx="472" cy="668"/>
              </a:xfrm>
            </p:grpSpPr>
            <p:sp>
              <p:nvSpPr>
                <p:cNvPr id="2111" name="Oval 63"/>
                <p:cNvSpPr>
                  <a:spLocks noChangeArrowheads="1"/>
                </p:cNvSpPr>
                <p:nvPr/>
              </p:nvSpPr>
              <p:spPr bwMode="auto">
                <a:xfrm>
                  <a:off x="5393" y="3516"/>
                  <a:ext cx="307" cy="292"/>
                </a:xfrm>
                <a:prstGeom prst="ellipse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0" name="Arc 62"/>
                <p:cNvSpPr>
                  <a:spLocks/>
                </p:cNvSpPr>
                <p:nvPr/>
              </p:nvSpPr>
              <p:spPr bwMode="auto">
                <a:xfrm rot="21315569" flipV="1">
                  <a:off x="5228" y="4034"/>
                  <a:ext cx="45" cy="77"/>
                </a:xfrm>
                <a:custGeom>
                  <a:avLst/>
                  <a:gdLst>
                    <a:gd name="G0" fmla="+- 21600 0 0"/>
                    <a:gd name="G1" fmla="+- 21597 0 0"/>
                    <a:gd name="G2" fmla="+- 21600 0 0"/>
                    <a:gd name="T0" fmla="*/ 22979 w 22979"/>
                    <a:gd name="T1" fmla="*/ 43153 h 43197"/>
                    <a:gd name="T2" fmla="*/ 21214 w 22979"/>
                    <a:gd name="T3" fmla="*/ 0 h 43197"/>
                    <a:gd name="T4" fmla="*/ 21600 w 22979"/>
                    <a:gd name="T5" fmla="*/ 21597 h 43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979" h="43197" fill="none" extrusionOk="0">
                      <a:moveTo>
                        <a:pt x="22978" y="43152"/>
                      </a:moveTo>
                      <a:cubicBezTo>
                        <a:pt x="22519" y="43182"/>
                        <a:pt x="22060" y="43196"/>
                        <a:pt x="21600" y="43197"/>
                      </a:cubicBezTo>
                      <a:cubicBezTo>
                        <a:pt x="9670" y="43197"/>
                        <a:pt x="0" y="33526"/>
                        <a:pt x="0" y="21597"/>
                      </a:cubicBezTo>
                      <a:cubicBezTo>
                        <a:pt x="-1" y="9818"/>
                        <a:pt x="9437" y="210"/>
                        <a:pt x="21214" y="0"/>
                      </a:cubicBezTo>
                    </a:path>
                    <a:path w="22979" h="43197" stroke="0" extrusionOk="0">
                      <a:moveTo>
                        <a:pt x="22978" y="43152"/>
                      </a:moveTo>
                      <a:cubicBezTo>
                        <a:pt x="22519" y="43182"/>
                        <a:pt x="22060" y="43196"/>
                        <a:pt x="21600" y="43197"/>
                      </a:cubicBezTo>
                      <a:cubicBezTo>
                        <a:pt x="9670" y="43197"/>
                        <a:pt x="0" y="33526"/>
                        <a:pt x="0" y="21597"/>
                      </a:cubicBezTo>
                      <a:cubicBezTo>
                        <a:pt x="-1" y="9818"/>
                        <a:pt x="9437" y="210"/>
                        <a:pt x="21214" y="0"/>
                      </a:cubicBezTo>
                      <a:lnTo>
                        <a:pt x="21600" y="21597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9" name="AutoShape 61"/>
                <p:cNvSpPr>
                  <a:spLocks noChangeShapeType="1"/>
                </p:cNvSpPr>
                <p:nvPr/>
              </p:nvSpPr>
              <p:spPr bwMode="auto">
                <a:xfrm flipH="1" flipV="1">
                  <a:off x="5257" y="4035"/>
                  <a:ext cx="290" cy="1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8" name="AutoShap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5273" y="4109"/>
                  <a:ext cx="274" cy="1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7" name="AutoShape 59"/>
                <p:cNvSpPr>
                  <a:spLocks noChangeShapeType="1"/>
                </p:cNvSpPr>
                <p:nvPr/>
              </p:nvSpPr>
              <p:spPr bwMode="auto">
                <a:xfrm flipH="1" flipV="1">
                  <a:off x="5273" y="3969"/>
                  <a:ext cx="183" cy="215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6" name="AutoShape 58"/>
                <p:cNvSpPr>
                  <a:spLocks noChangeShapeType="1"/>
                </p:cNvSpPr>
                <p:nvPr/>
              </p:nvSpPr>
              <p:spPr bwMode="auto">
                <a:xfrm flipH="1">
                  <a:off x="5546" y="3817"/>
                  <a:ext cx="1" cy="228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04" name="Text Box 56"/>
              <p:cNvSpPr txBox="1">
                <a:spLocks noChangeArrowheads="1"/>
              </p:cNvSpPr>
              <p:nvPr/>
            </p:nvSpPr>
            <p:spPr bwMode="auto">
              <a:xfrm>
                <a:off x="4594" y="1359"/>
                <a:ext cx="155" cy="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K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103" name="Text Box 55"/>
              <p:cNvSpPr txBox="1">
                <a:spLocks noChangeArrowheads="1"/>
              </p:cNvSpPr>
              <p:nvPr/>
            </p:nvSpPr>
            <p:spPr bwMode="auto">
              <a:xfrm>
                <a:off x="4168" y="3148"/>
                <a:ext cx="290" cy="23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  <a:sym typeface="Symbol" pitchFamily="18" charset="2"/>
                  </a:rPr>
                  <a:t></a:t>
                </a:r>
                <a:r>
                  <a:rPr kumimoji="0" lang="en-US" sz="1400" b="1" i="0" u="none" strike="noStrike" cap="none" normalizeH="0" baseline="-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in</a:t>
                </a: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endParaRPr>
              </a:p>
            </p:txBody>
          </p:sp>
          <p:sp>
            <p:nvSpPr>
              <p:cNvPr id="2102" name="Text Box 54"/>
              <p:cNvSpPr txBox="1">
                <a:spLocks noChangeArrowheads="1"/>
              </p:cNvSpPr>
              <p:nvPr/>
            </p:nvSpPr>
            <p:spPr bwMode="auto">
              <a:xfrm>
                <a:off x="5873" y="1544"/>
                <a:ext cx="754" cy="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TOF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101" name="Text Box 53"/>
              <p:cNvSpPr txBox="1">
                <a:spLocks noChangeArrowheads="1"/>
              </p:cNvSpPr>
              <p:nvPr/>
            </p:nvSpPr>
            <p:spPr bwMode="auto">
              <a:xfrm>
                <a:off x="4800" y="3148"/>
                <a:ext cx="389" cy="2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  <a:sym typeface="Symbol" pitchFamily="18" charset="2"/>
                  </a:rPr>
                  <a:t></a:t>
                </a:r>
                <a:r>
                  <a:rPr kumimoji="0" lang="en-US" sz="1400" b="1" i="0" u="none" strike="noStrike" cap="none" normalizeH="0" baseline="-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out</a:t>
                </a: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endParaRPr>
              </a:p>
            </p:txBody>
          </p:sp>
        </p:grpSp>
        <p:sp>
          <p:nvSpPr>
            <p:cNvPr id="2099" name="AutoShape 51"/>
            <p:cNvSpPr>
              <a:spLocks noChangeShapeType="1"/>
            </p:cNvSpPr>
            <p:nvPr/>
          </p:nvSpPr>
          <p:spPr bwMode="auto">
            <a:xfrm>
              <a:off x="5460" y="2870"/>
              <a:ext cx="158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Text Box 50"/>
            <p:cNvSpPr txBox="1">
              <a:spLocks noChangeArrowheads="1"/>
            </p:cNvSpPr>
            <p:nvPr/>
          </p:nvSpPr>
          <p:spPr bwMode="auto">
            <a:xfrm>
              <a:off x="5991" y="2784"/>
              <a:ext cx="474" cy="2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11</a:t>
              </a: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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2097" name="AutoShape 49"/>
            <p:cNvSpPr>
              <a:spLocks noChangeShapeType="1"/>
            </p:cNvSpPr>
            <p:nvPr/>
          </p:nvSpPr>
          <p:spPr bwMode="auto">
            <a:xfrm flipV="1">
              <a:off x="7039" y="2576"/>
              <a:ext cx="4" cy="3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4" name="Rectangle 10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6" name="Rectangle 10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5" name="Picture 1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419600"/>
            <a:ext cx="4020930" cy="838200"/>
          </a:xfrm>
          <a:prstGeom prst="rect">
            <a:avLst/>
          </a:prstGeom>
          <a:noFill/>
        </p:spPr>
      </p:pic>
      <p:sp>
        <p:nvSpPr>
          <p:cNvPr id="2158" name="Rectangle 1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7" name="Picture 10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5715000"/>
            <a:ext cx="2208107" cy="609600"/>
          </a:xfrm>
          <a:prstGeom prst="rect">
            <a:avLst/>
          </a:prstGeom>
          <a:noFill/>
        </p:spPr>
      </p:pic>
      <p:sp>
        <p:nvSpPr>
          <p:cNvPr id="2159" name="Rectangle 11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Tank 3 amplitude scans have distinctive 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measurable features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6" name="Picture 85" descr="Energy Scan T3.WMF"/>
          <p:cNvPicPr>
            <a:picLocks noChangeAspect="1"/>
          </p:cNvPicPr>
          <p:nvPr/>
        </p:nvPicPr>
        <p:blipFill>
          <a:blip r:embed="rId3"/>
          <a:srcRect l="8793" t="20297" r="7076" b="8926"/>
          <a:stretch>
            <a:fillRect/>
          </a:stretch>
        </p:blipFill>
        <p:spPr>
          <a:xfrm>
            <a:off x="4343400" y="1066800"/>
            <a:ext cx="4572000" cy="2971800"/>
          </a:xfrm>
          <a:prstGeom prst="rect">
            <a:avLst/>
          </a:prstGeom>
        </p:spPr>
      </p:pic>
      <p:pic>
        <p:nvPicPr>
          <p:cNvPr id="89" name="Picture 88" descr="Picture4.png"/>
          <p:cNvPicPr>
            <a:picLocks noChangeAspect="1"/>
          </p:cNvPicPr>
          <p:nvPr/>
        </p:nvPicPr>
        <p:blipFill>
          <a:blip r:embed="rId4"/>
          <a:srcRect r="30556"/>
          <a:stretch>
            <a:fillRect/>
          </a:stretch>
        </p:blipFill>
        <p:spPr>
          <a:xfrm>
            <a:off x="2438400" y="3505200"/>
            <a:ext cx="4191000" cy="2797773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228600" y="41910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flat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intersection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rot="5400000" flipH="1" flipV="1">
            <a:off x="647700" y="3009900"/>
            <a:ext cx="15240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 flipH="1" flipV="1">
            <a:off x="1485900" y="3086100"/>
            <a:ext cx="1828800" cy="144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162800" y="41910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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left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vs. 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sym typeface="Symbol"/>
              </a:rPr>
              <a:t>E</a:t>
            </a:r>
            <a:r>
              <a:rPr lang="en-US" sz="2000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 but…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  <a:sym typeface="Symbol"/>
              </a:rPr>
              <a:t>….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rot="16200000" flipV="1">
            <a:off x="5638800" y="2667000"/>
            <a:ext cx="23622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5410200" y="2057400"/>
            <a:ext cx="1143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3" name="Picture 92" descr="Phase Scan T2.WMF"/>
          <p:cNvPicPr>
            <a:picLocks noChangeAspect="1"/>
          </p:cNvPicPr>
          <p:nvPr/>
        </p:nvPicPr>
        <p:blipFill>
          <a:blip r:embed="rId5"/>
          <a:srcRect l="8793" t="23333" r="16519" b="11111"/>
          <a:stretch>
            <a:fillRect/>
          </a:stretch>
        </p:blipFill>
        <p:spPr>
          <a:xfrm>
            <a:off x="381000" y="1143000"/>
            <a:ext cx="4206240" cy="2852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Tank 3 amplitude scans are distinctive but</a:t>
            </a:r>
          </a:p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unaccelerated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beam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debunches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too rapidly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9" name="Picture 88" descr="Picture4.png"/>
          <p:cNvPicPr>
            <a:picLocks noChangeAspect="1"/>
          </p:cNvPicPr>
          <p:nvPr/>
        </p:nvPicPr>
        <p:blipFill>
          <a:blip r:embed="rId3"/>
          <a:srcRect r="30556"/>
          <a:stretch>
            <a:fillRect/>
          </a:stretch>
        </p:blipFill>
        <p:spPr>
          <a:xfrm>
            <a:off x="4495800" y="3505200"/>
            <a:ext cx="4191000" cy="2797773"/>
          </a:xfrm>
          <a:prstGeom prst="rect">
            <a:avLst/>
          </a:prstGeom>
        </p:spPr>
      </p:pic>
      <p:pic>
        <p:nvPicPr>
          <p:cNvPr id="83" name="Picture 82" descr="Phi-Profile-24deg.WMF"/>
          <p:cNvPicPr>
            <a:picLocks noChangeAspect="1"/>
          </p:cNvPicPr>
          <p:nvPr/>
        </p:nvPicPr>
        <p:blipFill>
          <a:blip r:embed="rId4"/>
          <a:srcRect l="16519" t="23333" r="15661" b="12222"/>
          <a:stretch>
            <a:fillRect/>
          </a:stretch>
        </p:blipFill>
        <p:spPr>
          <a:xfrm>
            <a:off x="3733800" y="1219200"/>
            <a:ext cx="2468880" cy="1812602"/>
          </a:xfrm>
          <a:prstGeom prst="rect">
            <a:avLst/>
          </a:prstGeom>
        </p:spPr>
      </p:pic>
      <p:pic>
        <p:nvPicPr>
          <p:cNvPr id="84" name="Picture 83" descr="Phi-W+24deg.WMF"/>
          <p:cNvPicPr>
            <a:picLocks noChangeAspect="1"/>
          </p:cNvPicPr>
          <p:nvPr/>
        </p:nvPicPr>
        <p:blipFill>
          <a:blip r:embed="rId5"/>
          <a:srcRect l="8793" t="23333" r="15661" b="10000"/>
          <a:stretch>
            <a:fillRect/>
          </a:stretch>
        </p:blipFill>
        <p:spPr>
          <a:xfrm>
            <a:off x="6248400" y="1219200"/>
            <a:ext cx="2651760" cy="1808020"/>
          </a:xfrm>
          <a:prstGeom prst="rect">
            <a:avLst/>
          </a:prstGeom>
        </p:spPr>
      </p:pic>
      <p:cxnSp>
        <p:nvCxnSpPr>
          <p:cNvPr id="100" name="Straight Arrow Connector 99"/>
          <p:cNvCxnSpPr/>
          <p:nvPr/>
        </p:nvCxnSpPr>
        <p:spPr>
          <a:xfrm flipV="1">
            <a:off x="3733800" y="2743200"/>
            <a:ext cx="2819400" cy="1219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2667000" y="2819400"/>
            <a:ext cx="1143000" cy="1066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 descr="Energy Scan T3b.WMF"/>
          <p:cNvPicPr>
            <a:picLocks noChangeAspect="1"/>
          </p:cNvPicPr>
          <p:nvPr/>
        </p:nvPicPr>
        <p:blipFill>
          <a:blip r:embed="rId6"/>
          <a:srcRect l="8793" t="20000" r="15661" b="13333"/>
          <a:stretch>
            <a:fillRect/>
          </a:stretch>
        </p:blipFill>
        <p:spPr>
          <a:xfrm>
            <a:off x="609600" y="3733800"/>
            <a:ext cx="3657600" cy="2493820"/>
          </a:xfrm>
          <a:prstGeom prst="rect">
            <a:avLst/>
          </a:prstGeom>
        </p:spPr>
      </p:pic>
      <p:cxnSp>
        <p:nvCxnSpPr>
          <p:cNvPr id="108" name="Straight Arrow Connector 107"/>
          <p:cNvCxnSpPr/>
          <p:nvPr/>
        </p:nvCxnSpPr>
        <p:spPr>
          <a:xfrm rot="16200000" flipV="1">
            <a:off x="800100" y="3619500"/>
            <a:ext cx="1828800" cy="228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118" descr="Phi-Profile-64deg.WMF"/>
          <p:cNvPicPr>
            <a:picLocks noChangeAspect="1"/>
          </p:cNvPicPr>
          <p:nvPr/>
        </p:nvPicPr>
        <p:blipFill>
          <a:blip r:embed="rId7"/>
          <a:srcRect l="8793" t="23333" r="16519" b="10000"/>
          <a:stretch>
            <a:fillRect/>
          </a:stretch>
        </p:blipFill>
        <p:spPr>
          <a:xfrm>
            <a:off x="609600" y="1219200"/>
            <a:ext cx="2743200" cy="1891865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6324600" y="3276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TOF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used for energy discrimination only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800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0763" name="Group 43"/>
          <p:cNvGrpSpPr>
            <a:grpSpLocks noChangeAspect="1"/>
          </p:cNvGrpSpPr>
          <p:nvPr/>
        </p:nvGrpSpPr>
        <p:grpSpPr bwMode="auto">
          <a:xfrm>
            <a:off x="1905000" y="1143000"/>
            <a:ext cx="5257800" cy="3366358"/>
            <a:chOff x="3846" y="1308"/>
            <a:chExt cx="3239" cy="2073"/>
          </a:xfrm>
        </p:grpSpPr>
        <p:sp>
          <p:nvSpPr>
            <p:cNvPr id="30798" name="Rectangle 78"/>
            <p:cNvSpPr>
              <a:spLocks noChangeArrowheads="1"/>
            </p:cNvSpPr>
            <p:nvPr/>
          </p:nvSpPr>
          <p:spPr bwMode="auto">
            <a:xfrm>
              <a:off x="3972" y="2145"/>
              <a:ext cx="1412" cy="510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</a:t>
              </a:r>
            </a:p>
            <a:p>
              <a:pPr marL="0" marR="0" lvl="0" indent="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      </a:t>
              </a:r>
              <a:r>
                <a:rPr kumimoji="0" lang="en-US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DTL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97" name="Rectangle 77"/>
            <p:cNvSpPr>
              <a:spLocks noChangeArrowheads="1"/>
            </p:cNvSpPr>
            <p:nvPr/>
          </p:nvSpPr>
          <p:spPr bwMode="auto">
            <a:xfrm>
              <a:off x="3846" y="2334"/>
              <a:ext cx="79" cy="145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6" name="Arc 76"/>
            <p:cNvSpPr>
              <a:spLocks/>
            </p:cNvSpPr>
            <p:nvPr/>
          </p:nvSpPr>
          <p:spPr bwMode="auto">
            <a:xfrm rot="16200000">
              <a:off x="4591" y="2119"/>
              <a:ext cx="67" cy="120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5" name="AutoShape 75"/>
            <p:cNvSpPr>
              <a:spLocks noChangeShapeType="1"/>
            </p:cNvSpPr>
            <p:nvPr/>
          </p:nvSpPr>
          <p:spPr bwMode="auto">
            <a:xfrm flipV="1">
              <a:off x="4650" y="2655"/>
              <a:ext cx="1" cy="21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4" name="Arc 74"/>
            <p:cNvSpPr>
              <a:spLocks/>
            </p:cNvSpPr>
            <p:nvPr/>
          </p:nvSpPr>
          <p:spPr bwMode="auto">
            <a:xfrm rot="5400000">
              <a:off x="4567" y="2570"/>
              <a:ext cx="62" cy="107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3" name="AutoShape 73"/>
            <p:cNvSpPr>
              <a:spLocks noChangeShapeType="1"/>
            </p:cNvSpPr>
            <p:nvPr/>
          </p:nvSpPr>
          <p:spPr bwMode="auto">
            <a:xfrm flipV="1">
              <a:off x="3877" y="2478"/>
              <a:ext cx="1" cy="39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2" name="AutoShape 72"/>
            <p:cNvSpPr>
              <a:spLocks noChangeShapeType="1"/>
            </p:cNvSpPr>
            <p:nvPr/>
          </p:nvSpPr>
          <p:spPr bwMode="auto">
            <a:xfrm flipV="1">
              <a:off x="5452" y="2479"/>
              <a:ext cx="1" cy="39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1" name="AutoShape 71"/>
            <p:cNvSpPr>
              <a:spLocks noChangeShapeType="1"/>
            </p:cNvSpPr>
            <p:nvPr/>
          </p:nvSpPr>
          <p:spPr bwMode="auto">
            <a:xfrm flipV="1">
              <a:off x="4685" y="1901"/>
              <a:ext cx="1" cy="244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0" name="Rectangle 70"/>
            <p:cNvSpPr>
              <a:spLocks noChangeArrowheads="1"/>
            </p:cNvSpPr>
            <p:nvPr/>
          </p:nvSpPr>
          <p:spPr bwMode="auto">
            <a:xfrm>
              <a:off x="5417" y="2334"/>
              <a:ext cx="79" cy="144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9" name="Rectangle 69"/>
            <p:cNvSpPr>
              <a:spLocks noChangeArrowheads="1"/>
            </p:cNvSpPr>
            <p:nvPr/>
          </p:nvSpPr>
          <p:spPr bwMode="auto">
            <a:xfrm>
              <a:off x="7006" y="2333"/>
              <a:ext cx="79" cy="145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8" name="AutoShape 68"/>
            <p:cNvSpPr>
              <a:spLocks noChangeShapeType="1"/>
            </p:cNvSpPr>
            <p:nvPr/>
          </p:nvSpPr>
          <p:spPr bwMode="auto">
            <a:xfrm flipH="1">
              <a:off x="3877" y="2870"/>
              <a:ext cx="1575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7" name="Rectangle 67"/>
            <p:cNvSpPr>
              <a:spLocks noChangeArrowheads="1"/>
            </p:cNvSpPr>
            <p:nvPr/>
          </p:nvSpPr>
          <p:spPr bwMode="auto">
            <a:xfrm>
              <a:off x="4922" y="2838"/>
              <a:ext cx="116" cy="98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6" name="Rectangle 66"/>
            <p:cNvSpPr>
              <a:spLocks noChangeArrowheads="1"/>
            </p:cNvSpPr>
            <p:nvPr/>
          </p:nvSpPr>
          <p:spPr bwMode="auto">
            <a:xfrm>
              <a:off x="4250" y="2836"/>
              <a:ext cx="116" cy="99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5" name="AutoShape 65"/>
            <p:cNvSpPr>
              <a:spLocks noChangeShapeType="1"/>
            </p:cNvSpPr>
            <p:nvPr/>
          </p:nvSpPr>
          <p:spPr bwMode="auto">
            <a:xfrm flipV="1">
              <a:off x="7043" y="1976"/>
              <a:ext cx="2" cy="35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4" name="AutoShape 64"/>
            <p:cNvSpPr>
              <a:spLocks noChangeShapeType="1"/>
            </p:cNvSpPr>
            <p:nvPr/>
          </p:nvSpPr>
          <p:spPr bwMode="auto">
            <a:xfrm flipV="1">
              <a:off x="5453" y="1976"/>
              <a:ext cx="3" cy="35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3" name="AutoShape 63"/>
            <p:cNvSpPr>
              <a:spLocks noChangeShapeType="1"/>
            </p:cNvSpPr>
            <p:nvPr/>
          </p:nvSpPr>
          <p:spPr bwMode="auto">
            <a:xfrm flipH="1">
              <a:off x="5452" y="1975"/>
              <a:ext cx="1593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2" name="Rectangle 62"/>
            <p:cNvSpPr>
              <a:spLocks noChangeArrowheads="1"/>
            </p:cNvSpPr>
            <p:nvPr/>
          </p:nvSpPr>
          <p:spPr bwMode="auto">
            <a:xfrm>
              <a:off x="6206" y="1910"/>
              <a:ext cx="116" cy="99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1" name="AutoShape 61"/>
            <p:cNvSpPr>
              <a:spLocks noChangeShapeType="1"/>
            </p:cNvSpPr>
            <p:nvPr/>
          </p:nvSpPr>
          <p:spPr bwMode="auto">
            <a:xfrm>
              <a:off x="4292" y="2936"/>
              <a:ext cx="1" cy="213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0" name="AutoShape 60"/>
            <p:cNvSpPr>
              <a:spLocks noChangeShapeType="1"/>
            </p:cNvSpPr>
            <p:nvPr/>
          </p:nvSpPr>
          <p:spPr bwMode="auto">
            <a:xfrm>
              <a:off x="4970" y="2935"/>
              <a:ext cx="1" cy="214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9" name="AutoShape 59"/>
            <p:cNvSpPr>
              <a:spLocks noChangeShapeType="1"/>
            </p:cNvSpPr>
            <p:nvPr/>
          </p:nvSpPr>
          <p:spPr bwMode="auto">
            <a:xfrm flipV="1">
              <a:off x="6270" y="1724"/>
              <a:ext cx="1" cy="18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772" name="Group 52"/>
            <p:cNvGrpSpPr>
              <a:grpSpLocks/>
            </p:cNvGrpSpPr>
            <p:nvPr/>
          </p:nvGrpSpPr>
          <p:grpSpPr bwMode="auto">
            <a:xfrm>
              <a:off x="4366" y="1308"/>
              <a:ext cx="472" cy="668"/>
              <a:chOff x="5228" y="3516"/>
              <a:chExt cx="472" cy="668"/>
            </a:xfrm>
          </p:grpSpPr>
          <p:sp>
            <p:nvSpPr>
              <p:cNvPr id="30778" name="Oval 58"/>
              <p:cNvSpPr>
                <a:spLocks noChangeArrowheads="1"/>
              </p:cNvSpPr>
              <p:nvPr/>
            </p:nvSpPr>
            <p:spPr bwMode="auto">
              <a:xfrm>
                <a:off x="5393" y="3516"/>
                <a:ext cx="307" cy="292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7" name="Arc 57"/>
              <p:cNvSpPr>
                <a:spLocks/>
              </p:cNvSpPr>
              <p:nvPr/>
            </p:nvSpPr>
            <p:spPr bwMode="auto">
              <a:xfrm rot="21315569" flipV="1">
                <a:off x="5228" y="4034"/>
                <a:ext cx="45" cy="77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2979 w 22979"/>
                  <a:gd name="T1" fmla="*/ 43153 h 43197"/>
                  <a:gd name="T2" fmla="*/ 21214 w 22979"/>
                  <a:gd name="T3" fmla="*/ 0 h 43197"/>
                  <a:gd name="T4" fmla="*/ 21600 w 22979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79" h="43197" fill="none" extrusionOk="0">
                    <a:moveTo>
                      <a:pt x="22978" y="43152"/>
                    </a:moveTo>
                    <a:cubicBezTo>
                      <a:pt x="22519" y="43182"/>
                      <a:pt x="22060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2979" h="43197" stroke="0" extrusionOk="0">
                    <a:moveTo>
                      <a:pt x="22978" y="43152"/>
                    </a:moveTo>
                    <a:cubicBezTo>
                      <a:pt x="22519" y="43182"/>
                      <a:pt x="22060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6" name="AutoShape 56"/>
              <p:cNvSpPr>
                <a:spLocks noChangeShapeType="1"/>
              </p:cNvSpPr>
              <p:nvPr/>
            </p:nvSpPr>
            <p:spPr bwMode="auto">
              <a:xfrm flipH="1" flipV="1">
                <a:off x="5257" y="4035"/>
                <a:ext cx="290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5" name="AutoShape 55"/>
              <p:cNvSpPr>
                <a:spLocks noChangeShapeType="1"/>
              </p:cNvSpPr>
              <p:nvPr/>
            </p:nvSpPr>
            <p:spPr bwMode="auto">
              <a:xfrm flipH="1" flipV="1">
                <a:off x="5273" y="4109"/>
                <a:ext cx="274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4" name="AutoShape 54"/>
              <p:cNvSpPr>
                <a:spLocks noChangeShapeType="1"/>
              </p:cNvSpPr>
              <p:nvPr/>
            </p:nvSpPr>
            <p:spPr bwMode="auto">
              <a:xfrm flipH="1" flipV="1">
                <a:off x="5273" y="3969"/>
                <a:ext cx="183" cy="21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3" name="AutoShape 53"/>
              <p:cNvSpPr>
                <a:spLocks noChangeShapeType="1"/>
              </p:cNvSpPr>
              <p:nvPr/>
            </p:nvSpPr>
            <p:spPr bwMode="auto">
              <a:xfrm flipH="1">
                <a:off x="5546" y="3817"/>
                <a:ext cx="1" cy="22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771" name="Text Box 51"/>
            <p:cNvSpPr txBox="1">
              <a:spLocks noChangeArrowheads="1"/>
            </p:cNvSpPr>
            <p:nvPr/>
          </p:nvSpPr>
          <p:spPr bwMode="auto">
            <a:xfrm>
              <a:off x="4594" y="1359"/>
              <a:ext cx="155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70" name="Text Box 50"/>
            <p:cNvSpPr txBox="1">
              <a:spLocks noChangeArrowheads="1"/>
            </p:cNvSpPr>
            <p:nvPr/>
          </p:nvSpPr>
          <p:spPr bwMode="auto">
            <a:xfrm>
              <a:off x="4168" y="3148"/>
              <a:ext cx="290" cy="2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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in</a:t>
              </a: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30769" name="Text Box 49"/>
            <p:cNvSpPr txBox="1">
              <a:spLocks noChangeArrowheads="1"/>
            </p:cNvSpPr>
            <p:nvPr/>
          </p:nvSpPr>
          <p:spPr bwMode="auto">
            <a:xfrm>
              <a:off x="6020" y="1530"/>
              <a:ext cx="493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TOF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68" name="Text Box 48"/>
            <p:cNvSpPr txBox="1">
              <a:spLocks noChangeArrowheads="1"/>
            </p:cNvSpPr>
            <p:nvPr/>
          </p:nvSpPr>
          <p:spPr bwMode="auto">
            <a:xfrm>
              <a:off x="4800" y="3148"/>
              <a:ext cx="389" cy="2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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out</a:t>
              </a: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30767" name="AutoShape 47"/>
            <p:cNvSpPr>
              <a:spLocks noChangeShapeType="1"/>
            </p:cNvSpPr>
            <p:nvPr/>
          </p:nvSpPr>
          <p:spPr bwMode="auto">
            <a:xfrm flipV="1">
              <a:off x="7039" y="2544"/>
              <a:ext cx="4" cy="36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6" name="AutoShape 46"/>
            <p:cNvSpPr>
              <a:spLocks noChangeShapeType="1"/>
            </p:cNvSpPr>
            <p:nvPr/>
          </p:nvSpPr>
          <p:spPr bwMode="auto">
            <a:xfrm flipV="1">
              <a:off x="5473" y="2836"/>
              <a:ext cx="1572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5" name="Text Box 45"/>
            <p:cNvSpPr txBox="1">
              <a:spLocks noChangeArrowheads="1"/>
            </p:cNvSpPr>
            <p:nvPr/>
          </p:nvSpPr>
          <p:spPr bwMode="auto">
            <a:xfrm>
              <a:off x="5991" y="2741"/>
              <a:ext cx="439" cy="1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31</a:t>
              </a: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</a:t>
              </a:r>
            </a:p>
          </p:txBody>
        </p:sp>
        <p:sp>
          <p:nvSpPr>
            <p:cNvPr id="30764" name="Rectangle 44"/>
            <p:cNvSpPr>
              <a:spLocks noChangeArrowheads="1"/>
            </p:cNvSpPr>
            <p:nvPr/>
          </p:nvSpPr>
          <p:spPr bwMode="auto">
            <a:xfrm>
              <a:off x="5540" y="2145"/>
              <a:ext cx="1412" cy="5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</a:t>
              </a:r>
            </a:p>
            <a:p>
              <a:pPr marL="0" marR="0" lvl="0" indent="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  </a:t>
              </a:r>
              <a:r>
                <a:rPr kumimoji="0" lang="en-US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DTL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0809" name="Rectangle 8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08" name="Picture 8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4876800"/>
            <a:ext cx="2208107" cy="609600"/>
          </a:xfrm>
          <a:prstGeom prst="rect">
            <a:avLst/>
          </a:prstGeom>
          <a:noFill/>
        </p:spPr>
      </p:pic>
      <p:sp>
        <p:nvSpPr>
          <p:cNvPr id="30810" name="Rectangle 90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1295400" y="381000"/>
            <a:ext cx="6349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-2 Longitudinal Diagnostics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Tank 2 amplitude scans have few 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distinctive features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4" name="Picture 123" descr="Picture5.png"/>
          <p:cNvPicPr>
            <a:picLocks noChangeAspect="1"/>
          </p:cNvPicPr>
          <p:nvPr/>
        </p:nvPicPr>
        <p:blipFill>
          <a:blip r:embed="rId3"/>
          <a:srcRect t="26470"/>
          <a:stretch>
            <a:fillRect/>
          </a:stretch>
        </p:blipFill>
        <p:spPr>
          <a:xfrm>
            <a:off x="1295400" y="4495800"/>
            <a:ext cx="3657600" cy="1726700"/>
          </a:xfrm>
          <a:prstGeom prst="rect">
            <a:avLst/>
          </a:prstGeom>
        </p:spPr>
      </p:pic>
      <p:pic>
        <p:nvPicPr>
          <p:cNvPr id="125" name="Picture 124" descr="Phi-Profile-24deg.WMF"/>
          <p:cNvPicPr>
            <a:picLocks noChangeAspect="1"/>
          </p:cNvPicPr>
          <p:nvPr/>
        </p:nvPicPr>
        <p:blipFill>
          <a:blip r:embed="rId4"/>
          <a:srcRect l="16519" t="23333" r="15661" b="11111"/>
          <a:stretch>
            <a:fillRect/>
          </a:stretch>
        </p:blipFill>
        <p:spPr>
          <a:xfrm>
            <a:off x="5410200" y="3886200"/>
            <a:ext cx="3200400" cy="2390168"/>
          </a:xfrm>
          <a:prstGeom prst="rect">
            <a:avLst/>
          </a:prstGeom>
        </p:spPr>
      </p:pic>
      <p:pic>
        <p:nvPicPr>
          <p:cNvPr id="126" name="Picture 125" descr="Energy Scan T2.WMF"/>
          <p:cNvPicPr>
            <a:picLocks noChangeAspect="1"/>
          </p:cNvPicPr>
          <p:nvPr/>
        </p:nvPicPr>
        <p:blipFill>
          <a:blip r:embed="rId5"/>
          <a:srcRect l="8793" t="22222" r="7076" b="8889"/>
          <a:stretch>
            <a:fillRect/>
          </a:stretch>
        </p:blipFill>
        <p:spPr>
          <a:xfrm>
            <a:off x="4495800" y="1143000"/>
            <a:ext cx="4389120" cy="2776783"/>
          </a:xfrm>
          <a:prstGeom prst="rect">
            <a:avLst/>
          </a:prstGeom>
        </p:spPr>
      </p:pic>
      <p:cxnSp>
        <p:nvCxnSpPr>
          <p:cNvPr id="128" name="Straight Arrow Connector 127"/>
          <p:cNvCxnSpPr/>
          <p:nvPr/>
        </p:nvCxnSpPr>
        <p:spPr>
          <a:xfrm rot="16200000" flipH="1">
            <a:off x="5829300" y="2552700"/>
            <a:ext cx="23622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029200" y="4800600"/>
            <a:ext cx="1600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304800" y="3810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Intersection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lat at 102%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6" name="Straight Arrow Connector 135"/>
          <p:cNvCxnSpPr/>
          <p:nvPr/>
        </p:nvCxnSpPr>
        <p:spPr>
          <a:xfrm rot="5400000" flipH="1" flipV="1">
            <a:off x="1219200" y="2819400"/>
            <a:ext cx="16002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6" name="Picture 85" descr="Phase Scan T2.WMF"/>
          <p:cNvPicPr>
            <a:picLocks noChangeAspect="1"/>
          </p:cNvPicPr>
          <p:nvPr/>
        </p:nvPicPr>
        <p:blipFill>
          <a:blip r:embed="rId6"/>
          <a:srcRect l="8793" t="23333" r="15661" b="12222"/>
          <a:stretch>
            <a:fillRect/>
          </a:stretch>
        </p:blipFill>
        <p:spPr>
          <a:xfrm>
            <a:off x="457200" y="1143000"/>
            <a:ext cx="4023360" cy="2651768"/>
          </a:xfrm>
          <a:prstGeom prst="rect">
            <a:avLst/>
          </a:prstGeom>
        </p:spPr>
      </p:pic>
      <p:cxnSp>
        <p:nvCxnSpPr>
          <p:cNvPr id="91" name="Straight Arrow Connector 90"/>
          <p:cNvCxnSpPr/>
          <p:nvPr/>
        </p:nvCxnSpPr>
        <p:spPr>
          <a:xfrm rot="5400000" flipH="1" flipV="1">
            <a:off x="1257300" y="2781300"/>
            <a:ext cx="19050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4490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SNS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Neutron Detector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9" name="Picture 4" descr="ND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3378200" cy="4525962"/>
          </a:xfrm>
          <a:prstGeom prst="rect">
            <a:avLst/>
          </a:prstGeom>
          <a:noFill/>
        </p:spPr>
      </p:pic>
      <p:sp>
        <p:nvSpPr>
          <p:cNvPr id="80" name="Rectangle 79"/>
          <p:cNvSpPr/>
          <p:nvPr/>
        </p:nvSpPr>
        <p:spPr>
          <a:xfrm>
            <a:off x="4191000" y="1600200"/>
            <a:ext cx="45720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 35 mm poly moderator</a:t>
            </a: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 Li (</a:t>
            </a:r>
            <a:r>
              <a:rPr lang="en-US" sz="2000" dirty="0" err="1" smtClean="0">
                <a:latin typeface="Arial Narrow" pitchFamily="34" charset="0"/>
              </a:rPr>
              <a:t>n,alpha</a:t>
            </a:r>
            <a:r>
              <a:rPr lang="en-US" sz="2000" dirty="0" smtClean="0">
                <a:latin typeface="Arial Narrow" pitchFamily="34" charset="0"/>
              </a:rPr>
              <a:t>) </a:t>
            </a: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dirty="0" err="1" smtClean="0">
                <a:latin typeface="Arial Narrow" pitchFamily="34" charset="0"/>
              </a:rPr>
              <a:t>Scintillator</a:t>
            </a:r>
            <a:endParaRPr lang="en-US" sz="2000" dirty="0" smtClean="0">
              <a:latin typeface="Arial Narrow" pitchFamily="34" charset="0"/>
            </a:endParaRP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 PMT</a:t>
            </a: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10</a:t>
            </a:r>
            <a:r>
              <a:rPr lang="en-US" sz="2000" baseline="30000" dirty="0" smtClean="0">
                <a:latin typeface="Arial Narrow" pitchFamily="34" charset="0"/>
              </a:rPr>
              <a:t>4</a:t>
            </a:r>
            <a:r>
              <a:rPr lang="en-US" sz="2000" dirty="0" smtClean="0">
                <a:latin typeface="Arial Narrow" pitchFamily="34" charset="0"/>
              </a:rPr>
              <a:t> – </a:t>
            </a:r>
            <a:r>
              <a:rPr lang="en-US" sz="2000" dirty="0" err="1" smtClean="0">
                <a:latin typeface="Arial Narrow" pitchFamily="34" charset="0"/>
              </a:rPr>
              <a:t>10</a:t>
            </a:r>
            <a:r>
              <a:rPr lang="en-US" sz="2000" baseline="30000" dirty="0" err="1" smtClean="0">
                <a:latin typeface="Arial Narrow" pitchFamily="34" charset="0"/>
              </a:rPr>
              <a:t>8</a:t>
            </a:r>
            <a:r>
              <a:rPr lang="en-US" sz="2000" dirty="0" err="1" smtClean="0">
                <a:latin typeface="Arial Narrow" pitchFamily="34" charset="0"/>
              </a:rPr>
              <a:t>n</a:t>
            </a:r>
            <a:r>
              <a:rPr lang="en-US" sz="2000" dirty="0" smtClean="0">
                <a:latin typeface="Arial Narrow" pitchFamily="34" charset="0"/>
              </a:rPr>
              <a:t>/</a:t>
            </a:r>
            <a:r>
              <a:rPr lang="en-US" sz="2000" dirty="0" err="1" smtClean="0">
                <a:latin typeface="Arial Narrow" pitchFamily="34" charset="0"/>
              </a:rPr>
              <a:t>cm</a:t>
            </a:r>
            <a:r>
              <a:rPr lang="en-US" sz="2000" baseline="30000" dirty="0" err="1" smtClean="0">
                <a:latin typeface="Arial Narrow" pitchFamily="34" charset="0"/>
              </a:rPr>
              <a:t>2</a:t>
            </a:r>
            <a:r>
              <a:rPr lang="en-US" sz="2000" dirty="0" smtClean="0">
                <a:latin typeface="Arial Narrow" pitchFamily="34" charset="0"/>
              </a:rPr>
              <a:t>/s</a:t>
            </a: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err="1" smtClean="0">
                <a:latin typeface="Arial Narrow" pitchFamily="34" charset="0"/>
              </a:rPr>
              <a:t>0.03eV</a:t>
            </a:r>
            <a:r>
              <a:rPr lang="en-US" sz="2000" dirty="0" smtClean="0">
                <a:latin typeface="Arial Narrow" pitchFamily="34" charset="0"/>
              </a:rPr>
              <a:t> - </a:t>
            </a:r>
            <a:r>
              <a:rPr lang="en-US" sz="2000" dirty="0" err="1" smtClean="0">
                <a:latin typeface="Arial Narrow" pitchFamily="34" charset="0"/>
              </a:rPr>
              <a:t>3MeV</a:t>
            </a:r>
            <a:endParaRPr lang="en-US" sz="2000" dirty="0" smtClean="0">
              <a:latin typeface="Arial Narrow" pitchFamily="34" charset="0"/>
            </a:endParaRP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Advantages:</a:t>
            </a:r>
          </a:p>
          <a:p>
            <a:pPr marL="742950" lvl="1" indent="-285750" eaLnBrk="0" hangingPunct="0">
              <a:buClr>
                <a:srgbClr val="006C3A"/>
              </a:buClr>
              <a:buFont typeface="Arial" pitchFamily="34" charset="0"/>
              <a:buChar char="–"/>
            </a:pPr>
            <a:r>
              <a:rPr lang="en-US" dirty="0" smtClean="0">
                <a:latin typeface="Arial Narrow" pitchFamily="34" charset="0"/>
              </a:rPr>
              <a:t>No RF contamination</a:t>
            </a:r>
          </a:p>
          <a:p>
            <a:pPr marL="742950" lvl="1" indent="-285750" eaLnBrk="0" hangingPunct="0">
              <a:buClr>
                <a:srgbClr val="006C3A"/>
              </a:buClr>
              <a:buFont typeface="Arial" pitchFamily="34" charset="0"/>
              <a:buChar char="–"/>
            </a:pPr>
            <a:r>
              <a:rPr lang="en-US" dirty="0" smtClean="0">
                <a:latin typeface="Arial Narrow" pitchFamily="34" charset="0"/>
              </a:rPr>
              <a:t>Detects beam loss generated in well shielded structures (e.g. </a:t>
            </a:r>
            <a:r>
              <a:rPr lang="en-US" dirty="0" err="1" smtClean="0">
                <a:latin typeface="Arial Narrow" pitchFamily="34" charset="0"/>
              </a:rPr>
              <a:t>DTL</a:t>
            </a:r>
            <a:r>
              <a:rPr lang="en-US" dirty="0" smtClean="0">
                <a:latin typeface="Arial Narrow" pitchFamily="34" charset="0"/>
              </a:rPr>
              <a:t> tanks)</a:t>
            </a:r>
          </a:p>
          <a:p>
            <a:pPr marL="342900" indent="-342900" eaLnBrk="0" hangingPunct="0">
              <a:buClr>
                <a:srgbClr val="006C3A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Arial Narrow" pitchFamily="34" charset="0"/>
              </a:rPr>
              <a:t>Disadvantage</a:t>
            </a:r>
          </a:p>
          <a:p>
            <a:pPr marL="742950" lvl="1" indent="-285750" eaLnBrk="0" hangingPunct="0">
              <a:buClr>
                <a:srgbClr val="006C3A"/>
              </a:buClr>
              <a:buFont typeface="Arial" pitchFamily="34" charset="0"/>
              <a:buChar char="–"/>
            </a:pPr>
            <a:r>
              <a:rPr lang="en-US" dirty="0" smtClean="0">
                <a:latin typeface="Arial Narrow" pitchFamily="34" charset="0"/>
              </a:rPr>
              <a:t>Hard to localize the loss source</a:t>
            </a:r>
          </a:p>
          <a:p>
            <a:pPr marL="742950" lvl="1" indent="-285750" eaLnBrk="0" hangingPunct="0">
              <a:buClr>
                <a:srgbClr val="006C3A"/>
              </a:buClr>
              <a:buFont typeface="Arial" pitchFamily="34" charset="0"/>
              <a:buChar char="–"/>
            </a:pPr>
            <a:r>
              <a:rPr lang="en-US" dirty="0" smtClean="0">
                <a:latin typeface="Arial Narrow" pitchFamily="34" charset="0"/>
              </a:rPr>
              <a:t>Slow (10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>
                <a:latin typeface="Arial Narrow" pitchFamily="34" charset="0"/>
              </a:rPr>
              <a:t>sec</a:t>
            </a:r>
            <a:r>
              <a:rPr lang="en-US" dirty="0" smtClean="0">
                <a:latin typeface="Arial Narrow" pitchFamily="34" charset="0"/>
              </a:rPr>
              <a:t>)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6349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-3 Longitudinal Diagnostics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910" name="Rectangle 1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2864" name="Group 96"/>
          <p:cNvGrpSpPr>
            <a:grpSpLocks noChangeAspect="1"/>
          </p:cNvGrpSpPr>
          <p:nvPr/>
        </p:nvGrpSpPr>
        <p:grpSpPr bwMode="auto">
          <a:xfrm>
            <a:off x="1143000" y="914400"/>
            <a:ext cx="6857342" cy="3171825"/>
            <a:chOff x="3759" y="1145"/>
            <a:chExt cx="4836" cy="2236"/>
          </a:xfrm>
        </p:grpSpPr>
        <p:sp>
          <p:nvSpPr>
            <p:cNvPr id="32909" name="AutoShape 141"/>
            <p:cNvSpPr>
              <a:spLocks noChangeAspect="1" noChangeArrowheads="1" noTextEdit="1"/>
            </p:cNvSpPr>
            <p:nvPr/>
          </p:nvSpPr>
          <p:spPr bwMode="auto">
            <a:xfrm>
              <a:off x="3759" y="1145"/>
              <a:ext cx="4836" cy="223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8" name="Rectangle 140"/>
            <p:cNvSpPr>
              <a:spLocks noChangeArrowheads="1"/>
            </p:cNvSpPr>
            <p:nvPr/>
          </p:nvSpPr>
          <p:spPr bwMode="auto">
            <a:xfrm>
              <a:off x="3972" y="2145"/>
              <a:ext cx="1412" cy="510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</a:t>
              </a: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DTL-3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7" name="Rectangle 139"/>
            <p:cNvSpPr>
              <a:spLocks noChangeArrowheads="1"/>
            </p:cNvSpPr>
            <p:nvPr/>
          </p:nvSpPr>
          <p:spPr bwMode="auto">
            <a:xfrm>
              <a:off x="3846" y="2334"/>
              <a:ext cx="79" cy="145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6" name="Arc 138"/>
            <p:cNvSpPr>
              <a:spLocks/>
            </p:cNvSpPr>
            <p:nvPr/>
          </p:nvSpPr>
          <p:spPr bwMode="auto">
            <a:xfrm rot="16200000">
              <a:off x="4591" y="2119"/>
              <a:ext cx="67" cy="120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5" name="AutoShape 137"/>
            <p:cNvSpPr>
              <a:spLocks noChangeShapeType="1"/>
            </p:cNvSpPr>
            <p:nvPr/>
          </p:nvSpPr>
          <p:spPr bwMode="auto">
            <a:xfrm flipV="1">
              <a:off x="4650" y="2655"/>
              <a:ext cx="1" cy="21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4" name="Arc 136"/>
            <p:cNvSpPr>
              <a:spLocks/>
            </p:cNvSpPr>
            <p:nvPr/>
          </p:nvSpPr>
          <p:spPr bwMode="auto">
            <a:xfrm rot="5400000">
              <a:off x="4567" y="2570"/>
              <a:ext cx="62" cy="107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3" name="AutoShape 135"/>
            <p:cNvSpPr>
              <a:spLocks noChangeShapeType="1"/>
            </p:cNvSpPr>
            <p:nvPr/>
          </p:nvSpPr>
          <p:spPr bwMode="auto">
            <a:xfrm flipV="1">
              <a:off x="3877" y="2478"/>
              <a:ext cx="1" cy="39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2" name="AutoShape 134"/>
            <p:cNvSpPr>
              <a:spLocks noChangeShapeType="1"/>
            </p:cNvSpPr>
            <p:nvPr/>
          </p:nvSpPr>
          <p:spPr bwMode="auto">
            <a:xfrm flipV="1">
              <a:off x="5452" y="2479"/>
              <a:ext cx="1" cy="39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1" name="AutoShape 133"/>
            <p:cNvSpPr>
              <a:spLocks noChangeShapeType="1"/>
            </p:cNvSpPr>
            <p:nvPr/>
          </p:nvSpPr>
          <p:spPr bwMode="auto">
            <a:xfrm flipV="1">
              <a:off x="4685" y="1901"/>
              <a:ext cx="1" cy="244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00" name="Rectangle 132"/>
            <p:cNvSpPr>
              <a:spLocks noChangeAspect="1" noChangeArrowheads="1"/>
            </p:cNvSpPr>
            <p:nvPr/>
          </p:nvSpPr>
          <p:spPr bwMode="auto">
            <a:xfrm>
              <a:off x="5547" y="2301"/>
              <a:ext cx="347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57647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6078" y="2301"/>
              <a:ext cx="347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6608" y="2301"/>
              <a:ext cx="347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5894" y="2090"/>
              <a:ext cx="184" cy="211"/>
            </a:xfrm>
            <a:prstGeom prst="rect">
              <a:avLst/>
            </a:prstGeom>
            <a:gradFill rotWithShape="0">
              <a:gsLst>
                <a:gs pos="0">
                  <a:srgbClr val="F79646"/>
                </a:gs>
                <a:gs pos="100000">
                  <a:srgbClr val="F79646">
                    <a:gamma/>
                    <a:shade val="60000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6424" y="2512"/>
              <a:ext cx="184" cy="213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5417" y="2334"/>
              <a:ext cx="79" cy="144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4" name="Rectangle 126"/>
            <p:cNvSpPr>
              <a:spLocks noChangeAspect="1" noChangeArrowheads="1"/>
            </p:cNvSpPr>
            <p:nvPr/>
          </p:nvSpPr>
          <p:spPr bwMode="auto">
            <a:xfrm>
              <a:off x="7136" y="2301"/>
              <a:ext cx="346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57647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3" name="Rectangle 125"/>
            <p:cNvSpPr>
              <a:spLocks noChangeArrowheads="1"/>
            </p:cNvSpPr>
            <p:nvPr/>
          </p:nvSpPr>
          <p:spPr bwMode="auto">
            <a:xfrm>
              <a:off x="7666" y="2301"/>
              <a:ext cx="347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2" name="Rectangle 124"/>
            <p:cNvSpPr>
              <a:spLocks noChangeArrowheads="1"/>
            </p:cNvSpPr>
            <p:nvPr/>
          </p:nvSpPr>
          <p:spPr bwMode="auto">
            <a:xfrm>
              <a:off x="8195" y="2301"/>
              <a:ext cx="347" cy="211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1" name="Rectangle 123"/>
            <p:cNvSpPr>
              <a:spLocks noChangeArrowheads="1"/>
            </p:cNvSpPr>
            <p:nvPr/>
          </p:nvSpPr>
          <p:spPr bwMode="auto">
            <a:xfrm>
              <a:off x="7482" y="2090"/>
              <a:ext cx="184" cy="211"/>
            </a:xfrm>
            <a:prstGeom prst="rect">
              <a:avLst/>
            </a:prstGeom>
            <a:gradFill rotWithShape="0">
              <a:gsLst>
                <a:gs pos="0">
                  <a:srgbClr val="F79646"/>
                </a:gs>
                <a:gs pos="100000">
                  <a:srgbClr val="F79646">
                    <a:gamma/>
                    <a:shade val="60000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90" name="Rectangle 122"/>
            <p:cNvSpPr>
              <a:spLocks noChangeArrowheads="1"/>
            </p:cNvSpPr>
            <p:nvPr/>
          </p:nvSpPr>
          <p:spPr bwMode="auto">
            <a:xfrm>
              <a:off x="8012" y="2512"/>
              <a:ext cx="183" cy="213"/>
            </a:xfrm>
            <a:prstGeom prst="rect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9" name="Rectangle 121"/>
            <p:cNvSpPr>
              <a:spLocks noChangeArrowheads="1"/>
            </p:cNvSpPr>
            <p:nvPr/>
          </p:nvSpPr>
          <p:spPr bwMode="auto">
            <a:xfrm>
              <a:off x="7006" y="2333"/>
              <a:ext cx="79" cy="145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8" name="AutoShape 120"/>
            <p:cNvSpPr>
              <a:spLocks noChangeShapeType="1"/>
            </p:cNvSpPr>
            <p:nvPr/>
          </p:nvSpPr>
          <p:spPr bwMode="auto">
            <a:xfrm flipH="1">
              <a:off x="3877" y="2870"/>
              <a:ext cx="1575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7" name="Rectangle 119"/>
            <p:cNvSpPr>
              <a:spLocks noChangeArrowheads="1"/>
            </p:cNvSpPr>
            <p:nvPr/>
          </p:nvSpPr>
          <p:spPr bwMode="auto">
            <a:xfrm>
              <a:off x="4922" y="2838"/>
              <a:ext cx="116" cy="98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6" name="Rectangle 118"/>
            <p:cNvSpPr>
              <a:spLocks noChangeArrowheads="1"/>
            </p:cNvSpPr>
            <p:nvPr/>
          </p:nvSpPr>
          <p:spPr bwMode="auto">
            <a:xfrm>
              <a:off x="4250" y="2836"/>
              <a:ext cx="116" cy="99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5" name="AutoShape 117"/>
            <p:cNvSpPr>
              <a:spLocks noChangeShapeType="1"/>
            </p:cNvSpPr>
            <p:nvPr/>
          </p:nvSpPr>
          <p:spPr bwMode="auto">
            <a:xfrm flipV="1">
              <a:off x="7043" y="1976"/>
              <a:ext cx="2" cy="35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4" name="AutoShape 116"/>
            <p:cNvSpPr>
              <a:spLocks noChangeShapeType="1"/>
            </p:cNvSpPr>
            <p:nvPr/>
          </p:nvSpPr>
          <p:spPr bwMode="auto">
            <a:xfrm flipV="1">
              <a:off x="5453" y="1976"/>
              <a:ext cx="3" cy="35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3" name="AutoShape 115"/>
            <p:cNvSpPr>
              <a:spLocks noChangeShapeType="1"/>
            </p:cNvSpPr>
            <p:nvPr/>
          </p:nvSpPr>
          <p:spPr bwMode="auto">
            <a:xfrm flipH="1">
              <a:off x="5452" y="1975"/>
              <a:ext cx="1593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2" name="Rectangle 114"/>
            <p:cNvSpPr>
              <a:spLocks noChangeArrowheads="1"/>
            </p:cNvSpPr>
            <p:nvPr/>
          </p:nvSpPr>
          <p:spPr bwMode="auto">
            <a:xfrm>
              <a:off x="6206" y="1910"/>
              <a:ext cx="116" cy="99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1" name="AutoShape 113"/>
            <p:cNvSpPr>
              <a:spLocks noChangeShapeType="1"/>
            </p:cNvSpPr>
            <p:nvPr/>
          </p:nvSpPr>
          <p:spPr bwMode="auto">
            <a:xfrm>
              <a:off x="4292" y="2936"/>
              <a:ext cx="1" cy="213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80" name="AutoShape 112"/>
            <p:cNvSpPr>
              <a:spLocks noChangeShapeType="1"/>
            </p:cNvSpPr>
            <p:nvPr/>
          </p:nvSpPr>
          <p:spPr bwMode="auto">
            <a:xfrm>
              <a:off x="4970" y="2935"/>
              <a:ext cx="1" cy="214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79" name="AutoShape 111"/>
            <p:cNvSpPr>
              <a:spLocks noChangeShapeType="1"/>
            </p:cNvSpPr>
            <p:nvPr/>
          </p:nvSpPr>
          <p:spPr bwMode="auto">
            <a:xfrm flipV="1">
              <a:off x="6270" y="1724"/>
              <a:ext cx="1" cy="18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872" name="Group 104"/>
            <p:cNvGrpSpPr>
              <a:grpSpLocks/>
            </p:cNvGrpSpPr>
            <p:nvPr/>
          </p:nvGrpSpPr>
          <p:grpSpPr bwMode="auto">
            <a:xfrm>
              <a:off x="4366" y="1308"/>
              <a:ext cx="472" cy="668"/>
              <a:chOff x="5228" y="3516"/>
              <a:chExt cx="472" cy="668"/>
            </a:xfrm>
          </p:grpSpPr>
          <p:sp>
            <p:nvSpPr>
              <p:cNvPr id="32878" name="Oval 110"/>
              <p:cNvSpPr>
                <a:spLocks noChangeArrowheads="1"/>
              </p:cNvSpPr>
              <p:nvPr/>
            </p:nvSpPr>
            <p:spPr bwMode="auto">
              <a:xfrm>
                <a:off x="5393" y="3516"/>
                <a:ext cx="307" cy="292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7" name="Arc 109"/>
              <p:cNvSpPr>
                <a:spLocks/>
              </p:cNvSpPr>
              <p:nvPr/>
            </p:nvSpPr>
            <p:spPr bwMode="auto">
              <a:xfrm rot="21315569" flipV="1">
                <a:off x="5228" y="4034"/>
                <a:ext cx="45" cy="77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2979 w 22979"/>
                  <a:gd name="T1" fmla="*/ 43153 h 43197"/>
                  <a:gd name="T2" fmla="*/ 21214 w 22979"/>
                  <a:gd name="T3" fmla="*/ 0 h 43197"/>
                  <a:gd name="T4" fmla="*/ 21600 w 22979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79" h="43197" fill="none" extrusionOk="0">
                    <a:moveTo>
                      <a:pt x="22978" y="43152"/>
                    </a:moveTo>
                    <a:cubicBezTo>
                      <a:pt x="22519" y="43182"/>
                      <a:pt x="22060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2979" h="43197" stroke="0" extrusionOk="0">
                    <a:moveTo>
                      <a:pt x="22978" y="43152"/>
                    </a:moveTo>
                    <a:cubicBezTo>
                      <a:pt x="22519" y="43182"/>
                      <a:pt x="22060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6" name="AutoShape 108"/>
              <p:cNvSpPr>
                <a:spLocks noChangeShapeType="1"/>
              </p:cNvSpPr>
              <p:nvPr/>
            </p:nvSpPr>
            <p:spPr bwMode="auto">
              <a:xfrm flipH="1" flipV="1">
                <a:off x="5257" y="4035"/>
                <a:ext cx="290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5" name="AutoShape 107"/>
              <p:cNvSpPr>
                <a:spLocks noChangeShapeType="1"/>
              </p:cNvSpPr>
              <p:nvPr/>
            </p:nvSpPr>
            <p:spPr bwMode="auto">
              <a:xfrm flipH="1" flipV="1">
                <a:off x="5273" y="4109"/>
                <a:ext cx="274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4" name="AutoShape 106"/>
              <p:cNvSpPr>
                <a:spLocks noChangeShapeType="1"/>
              </p:cNvSpPr>
              <p:nvPr/>
            </p:nvSpPr>
            <p:spPr bwMode="auto">
              <a:xfrm flipH="1" flipV="1">
                <a:off x="5273" y="3969"/>
                <a:ext cx="183" cy="21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3" name="AutoShape 105"/>
              <p:cNvSpPr>
                <a:spLocks noChangeShapeType="1"/>
              </p:cNvSpPr>
              <p:nvPr/>
            </p:nvSpPr>
            <p:spPr bwMode="auto">
              <a:xfrm flipH="1">
                <a:off x="5546" y="3817"/>
                <a:ext cx="1" cy="22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871" name="Text Box 103"/>
            <p:cNvSpPr txBox="1">
              <a:spLocks noChangeArrowheads="1"/>
            </p:cNvSpPr>
            <p:nvPr/>
          </p:nvSpPr>
          <p:spPr bwMode="auto">
            <a:xfrm>
              <a:off x="4594" y="1359"/>
              <a:ext cx="155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870" name="Text Box 102"/>
            <p:cNvSpPr txBox="1">
              <a:spLocks noChangeArrowheads="1"/>
            </p:cNvSpPr>
            <p:nvPr/>
          </p:nvSpPr>
          <p:spPr bwMode="auto">
            <a:xfrm>
              <a:off x="4168" y="3148"/>
              <a:ext cx="290" cy="2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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in</a:t>
              </a: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32869" name="Text Box 101"/>
            <p:cNvSpPr txBox="1">
              <a:spLocks noChangeArrowheads="1"/>
            </p:cNvSpPr>
            <p:nvPr/>
          </p:nvSpPr>
          <p:spPr bwMode="auto">
            <a:xfrm>
              <a:off x="6020" y="1530"/>
              <a:ext cx="493" cy="19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TOF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868" name="Text Box 100"/>
            <p:cNvSpPr txBox="1">
              <a:spLocks noChangeArrowheads="1"/>
            </p:cNvSpPr>
            <p:nvPr/>
          </p:nvSpPr>
          <p:spPr bwMode="auto">
            <a:xfrm>
              <a:off x="4800" y="3148"/>
              <a:ext cx="389" cy="2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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out</a:t>
              </a: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32867" name="AutoShape 99"/>
            <p:cNvSpPr>
              <a:spLocks noChangeShapeType="1"/>
            </p:cNvSpPr>
            <p:nvPr/>
          </p:nvSpPr>
          <p:spPr bwMode="auto">
            <a:xfrm>
              <a:off x="5473" y="2839"/>
              <a:ext cx="158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66" name="Text Box 98"/>
            <p:cNvSpPr txBox="1">
              <a:spLocks noChangeArrowheads="1"/>
            </p:cNvSpPr>
            <p:nvPr/>
          </p:nvSpPr>
          <p:spPr bwMode="auto">
            <a:xfrm>
              <a:off x="5991" y="2759"/>
              <a:ext cx="474" cy="2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11</a:t>
              </a: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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  <p:sp>
          <p:nvSpPr>
            <p:cNvPr id="32865" name="AutoShape 97"/>
            <p:cNvSpPr>
              <a:spLocks noChangeShapeType="1"/>
            </p:cNvSpPr>
            <p:nvPr/>
          </p:nvSpPr>
          <p:spPr bwMode="auto">
            <a:xfrm flipV="1">
              <a:off x="7045" y="2479"/>
              <a:ext cx="4" cy="36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17" name="Picture 10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208107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6533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CCDTL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longitudinal acceptance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0" name="Picture 79" descr="Accept-CCDTL.WMF"/>
          <p:cNvPicPr>
            <a:picLocks noChangeAspect="1"/>
          </p:cNvPicPr>
          <p:nvPr/>
        </p:nvPicPr>
        <p:blipFill>
          <a:blip r:embed="rId3"/>
          <a:srcRect l="7935" t="22222" r="15661" b="11111"/>
          <a:stretch>
            <a:fillRect/>
          </a:stretch>
        </p:blipFill>
        <p:spPr>
          <a:xfrm>
            <a:off x="152400" y="1295400"/>
            <a:ext cx="4475987" cy="3093719"/>
          </a:xfrm>
          <a:prstGeom prst="rect">
            <a:avLst/>
          </a:prstGeom>
        </p:spPr>
      </p:pic>
      <p:pic>
        <p:nvPicPr>
          <p:cNvPr id="82" name="Picture 81" descr="Accept-CCDTL-out.WMF"/>
          <p:cNvPicPr>
            <a:picLocks noChangeAspect="1"/>
          </p:cNvPicPr>
          <p:nvPr/>
        </p:nvPicPr>
        <p:blipFill>
          <a:blip r:embed="rId4"/>
          <a:srcRect l="11530" t="23333" r="15661" b="11111"/>
          <a:stretch>
            <a:fillRect/>
          </a:stretch>
        </p:blipFill>
        <p:spPr>
          <a:xfrm>
            <a:off x="4572000" y="1371600"/>
            <a:ext cx="4337630" cy="3017520"/>
          </a:xfrm>
          <a:prstGeom prst="rect">
            <a:avLst/>
          </a:prstGeom>
        </p:spPr>
      </p:pic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457200" y="4495801"/>
            <a:ext cx="8382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Pencil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beam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I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1 mA</a:t>
            </a: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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99%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. 0.25 mm-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mR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lvl="1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 x = 1 mm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67°/module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000" dirty="0" smtClean="0">
              <a:latin typeface="Arial" pitchFamily="34" charset="0"/>
              <a:ea typeface="Times New Roman" pitchFamily="18" charset="0"/>
              <a:cs typeface="Arial" pitchFamily="34" charset="0"/>
              <a:sym typeface="Symbol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467600" y="3276600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470°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15240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CCDTL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“output” amplitude scans have no 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distinctive identifiable features: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sym typeface="Symbol"/>
              </a:rPr>
              <a:t></a:t>
            </a:r>
            <a:r>
              <a:rPr lang="en-US" sz="2800" b="1" baseline="-25000" dirty="0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800" b="1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9" name="Picture 78" descr="P2-W-mod1.WMF"/>
          <p:cNvPicPr>
            <a:picLocks noChangeAspect="1"/>
          </p:cNvPicPr>
          <p:nvPr/>
        </p:nvPicPr>
        <p:blipFill>
          <a:blip r:embed="rId3"/>
          <a:srcRect l="8793" t="23333" r="14803" b="11111"/>
          <a:stretch>
            <a:fillRect/>
          </a:stretch>
        </p:blipFill>
        <p:spPr>
          <a:xfrm>
            <a:off x="228600" y="1295400"/>
            <a:ext cx="4413917" cy="2926080"/>
          </a:xfrm>
          <a:prstGeom prst="rect">
            <a:avLst/>
          </a:prstGeom>
        </p:spPr>
      </p:pic>
      <p:pic>
        <p:nvPicPr>
          <p:cNvPr id="80" name="Picture 79" descr="P2-W-mod7.WMF"/>
          <p:cNvPicPr>
            <a:picLocks noChangeAspect="1"/>
          </p:cNvPicPr>
          <p:nvPr/>
        </p:nvPicPr>
        <p:blipFill>
          <a:blip r:embed="rId4"/>
          <a:srcRect l="12857" t="23333" r="14803" b="11111"/>
          <a:stretch>
            <a:fillRect/>
          </a:stretch>
        </p:blipFill>
        <p:spPr>
          <a:xfrm>
            <a:off x="4800600" y="1295400"/>
            <a:ext cx="4179134" cy="2926080"/>
          </a:xfrm>
          <a:prstGeom prst="rect">
            <a:avLst/>
          </a:prstGeom>
        </p:spPr>
      </p:pic>
      <p:sp>
        <p:nvSpPr>
          <p:cNvPr id="82" name="Rectangle 1"/>
          <p:cNvSpPr>
            <a:spLocks noChangeArrowheads="1"/>
          </p:cNvSpPr>
          <p:nvPr/>
        </p:nvSpPr>
        <p:spPr bwMode="auto">
          <a:xfrm>
            <a:off x="457200" y="4267200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Module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			Module 7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	  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73° 			 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61°</a:t>
            </a:r>
            <a:endParaRPr kumimoji="0" lang="en-GB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000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04800" y="152400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CCDTL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“input” amplitude scans have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distinctive peaks &amp; phase widths :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sym typeface="Symbol"/>
              </a:rPr>
              <a:t></a:t>
            </a:r>
            <a:r>
              <a:rPr lang="en-US" sz="2800" b="1" baseline="-25000" dirty="0" smtClean="0">
                <a:latin typeface="Arial" pitchFamily="34" charset="0"/>
                <a:cs typeface="Arial" pitchFamily="34" charset="0"/>
                <a:sym typeface="Symbol"/>
              </a:rPr>
              <a:t>in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  <a:sym typeface="Symbol"/>
              </a:rPr>
              <a:t>W</a:t>
            </a:r>
            <a:r>
              <a:rPr lang="en-US" sz="2800" b="1" baseline="-25000" dirty="0" err="1" smtClean="0">
                <a:latin typeface="Arial" pitchFamily="34" charset="0"/>
                <a:cs typeface="Arial" pitchFamily="34" charset="0"/>
                <a:sym typeface="Symbol"/>
              </a:rPr>
              <a:t>out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9" name="Picture 78" descr="P-W-mod1-b.WMF"/>
          <p:cNvPicPr>
            <a:picLocks noChangeAspect="1"/>
          </p:cNvPicPr>
          <p:nvPr/>
        </p:nvPicPr>
        <p:blipFill>
          <a:blip r:embed="rId3"/>
          <a:srcRect l="8793" t="23333" r="15661" b="12222"/>
          <a:stretch>
            <a:fillRect/>
          </a:stretch>
        </p:blipFill>
        <p:spPr>
          <a:xfrm>
            <a:off x="914400" y="1219200"/>
            <a:ext cx="6705600" cy="4419600"/>
          </a:xfrm>
          <a:prstGeom prst="rect">
            <a:avLst/>
          </a:prstGeom>
        </p:spPr>
      </p:pic>
      <p:sp>
        <p:nvSpPr>
          <p:cNvPr id="80" name="Rectangle 1"/>
          <p:cNvSpPr>
            <a:spLocks noChangeArrowheads="1"/>
          </p:cNvSpPr>
          <p:nvPr/>
        </p:nvSpPr>
        <p:spPr bwMode="auto">
          <a:xfrm>
            <a:off x="533400" y="5562600"/>
            <a:ext cx="838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Module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			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		  		  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73° </a:t>
            </a:r>
            <a:r>
              <a:rPr lang="en-GB" sz="2000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152400"/>
            <a:ext cx="647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Single-particle phase scans simulate pencil-beam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centroids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9" name="Picture 78" descr="pencil beam centroid.WMF"/>
          <p:cNvPicPr>
            <a:picLocks noChangeAspect="1"/>
          </p:cNvPicPr>
          <p:nvPr/>
        </p:nvPicPr>
        <p:blipFill>
          <a:blip r:embed="rId3"/>
          <a:srcRect l="9652" t="31111" r="15661" b="3333"/>
          <a:stretch>
            <a:fillRect/>
          </a:stretch>
        </p:blipFill>
        <p:spPr>
          <a:xfrm>
            <a:off x="1143000" y="1295400"/>
            <a:ext cx="6629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15240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Pencil beam injected at +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sym typeface="Symbol"/>
              </a:rPr>
              <a:t></a:t>
            </a:r>
            <a:r>
              <a:rPr lang="en-US" sz="2800" b="1" baseline="-25000" dirty="0" smtClean="0">
                <a:latin typeface="Arial" pitchFamily="34" charset="0"/>
                <a:cs typeface="Arial" pitchFamily="34" charset="0"/>
                <a:sym typeface="Symbol"/>
              </a:rPr>
              <a:t>s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is only slightly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debunched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at 2</a:t>
            </a:r>
            <a:r>
              <a:rPr lang="en-US" sz="2800" b="1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pickup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4" name="Picture 83" descr="Accept-CCDT+-PhiS.BMP"/>
          <p:cNvPicPr>
            <a:picLocks noChangeAspect="1"/>
          </p:cNvPicPr>
          <p:nvPr/>
        </p:nvPicPr>
        <p:blipFill>
          <a:blip r:embed="rId3"/>
          <a:srcRect l="8506" t="20873" r="14820" b="10851"/>
          <a:stretch>
            <a:fillRect/>
          </a:stretch>
        </p:blipFill>
        <p:spPr>
          <a:xfrm>
            <a:off x="228600" y="1143000"/>
            <a:ext cx="3291840" cy="2093802"/>
          </a:xfrm>
          <a:prstGeom prst="rect">
            <a:avLst/>
          </a:prstGeom>
        </p:spPr>
      </p:pic>
      <p:cxnSp>
        <p:nvCxnSpPr>
          <p:cNvPr id="86" name="Straight Arrow Connector 85"/>
          <p:cNvCxnSpPr/>
          <p:nvPr/>
        </p:nvCxnSpPr>
        <p:spPr>
          <a:xfrm rot="16200000" flipH="1">
            <a:off x="5829300" y="3619500"/>
            <a:ext cx="335280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1" name="Picture 180" descr="Picture2.png"/>
          <p:cNvPicPr>
            <a:picLocks noChangeAspect="1"/>
          </p:cNvPicPr>
          <p:nvPr/>
        </p:nvPicPr>
        <p:blipFill>
          <a:blip r:embed="rId4"/>
          <a:srcRect t="13539" b="30048"/>
          <a:stretch>
            <a:fillRect/>
          </a:stretch>
        </p:blipFill>
        <p:spPr>
          <a:xfrm>
            <a:off x="3886200" y="1143000"/>
            <a:ext cx="5029200" cy="1260426"/>
          </a:xfrm>
          <a:prstGeom prst="rect">
            <a:avLst/>
          </a:prstGeom>
        </p:spPr>
      </p:pic>
      <p:cxnSp>
        <p:nvCxnSpPr>
          <p:cNvPr id="183" name="Straight Arrow Connector 182"/>
          <p:cNvCxnSpPr/>
          <p:nvPr/>
        </p:nvCxnSpPr>
        <p:spPr>
          <a:xfrm rot="16200000" flipH="1">
            <a:off x="4953000" y="2819400"/>
            <a:ext cx="2514600" cy="1143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6200000" flipH="1">
            <a:off x="1028700" y="2552700"/>
            <a:ext cx="1524000" cy="533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>
            <a:off x="3048000" y="2133600"/>
            <a:ext cx="2590800" cy="1524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0" name="Picture 189" descr="Phi-Profile+21deg.WMF"/>
          <p:cNvPicPr>
            <a:picLocks noChangeAspect="1"/>
          </p:cNvPicPr>
          <p:nvPr/>
        </p:nvPicPr>
        <p:blipFill>
          <a:blip r:embed="rId5"/>
          <a:srcRect l="16519" t="23333" r="15661" b="12222"/>
          <a:stretch>
            <a:fillRect/>
          </a:stretch>
        </p:blipFill>
        <p:spPr>
          <a:xfrm>
            <a:off x="5334000" y="3657600"/>
            <a:ext cx="3474720" cy="2551065"/>
          </a:xfrm>
          <a:prstGeom prst="rect">
            <a:avLst/>
          </a:prstGeom>
        </p:spPr>
      </p:pic>
      <p:pic>
        <p:nvPicPr>
          <p:cNvPr id="194" name="Picture 193" descr="Phi-Profile-21deg.WMF"/>
          <p:cNvPicPr>
            <a:picLocks noChangeAspect="1"/>
          </p:cNvPicPr>
          <p:nvPr/>
        </p:nvPicPr>
        <p:blipFill>
          <a:blip r:embed="rId6"/>
          <a:srcRect l="16519" t="23333" r="15661" b="12222"/>
          <a:stretch>
            <a:fillRect/>
          </a:stretch>
        </p:blipFill>
        <p:spPr>
          <a:xfrm>
            <a:off x="381000" y="3657600"/>
            <a:ext cx="3474720" cy="2551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95400" y="381000"/>
            <a:ext cx="6192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PIMS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Longitudinal Diagnostics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10" name="Picture 8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038600"/>
            <a:ext cx="2357120" cy="609600"/>
          </a:xfrm>
          <a:prstGeom prst="rect">
            <a:avLst/>
          </a:prstGeom>
          <a:noFill/>
        </p:spPr>
      </p:pic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02" name="Rectangle 1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12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74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636" name="Rectangle 1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9581" name="Group 125"/>
          <p:cNvGrpSpPr>
            <a:grpSpLocks noChangeAspect="1"/>
          </p:cNvGrpSpPr>
          <p:nvPr/>
        </p:nvGrpSpPr>
        <p:grpSpPr bwMode="auto">
          <a:xfrm>
            <a:off x="1905000" y="1066800"/>
            <a:ext cx="4754880" cy="3026030"/>
            <a:chOff x="4189" y="3331"/>
            <a:chExt cx="3353" cy="2134"/>
          </a:xfrm>
        </p:grpSpPr>
        <p:sp>
          <p:nvSpPr>
            <p:cNvPr id="19635" name="AutoShape 179"/>
            <p:cNvSpPr>
              <a:spLocks noChangeAspect="1" noChangeArrowheads="1" noTextEdit="1"/>
            </p:cNvSpPr>
            <p:nvPr/>
          </p:nvSpPr>
          <p:spPr bwMode="auto">
            <a:xfrm>
              <a:off x="4189" y="3331"/>
              <a:ext cx="3353" cy="19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9593" name="Group 137"/>
            <p:cNvGrpSpPr>
              <a:grpSpLocks/>
            </p:cNvGrpSpPr>
            <p:nvPr/>
          </p:nvGrpSpPr>
          <p:grpSpPr bwMode="auto">
            <a:xfrm>
              <a:off x="4279" y="3392"/>
              <a:ext cx="3233" cy="2073"/>
              <a:chOff x="4279" y="3392"/>
              <a:chExt cx="3233" cy="2073"/>
            </a:xfrm>
          </p:grpSpPr>
          <p:sp>
            <p:nvSpPr>
              <p:cNvPr id="19634" name="Rectangle 178"/>
              <p:cNvSpPr>
                <a:spLocks noChangeArrowheads="1"/>
              </p:cNvSpPr>
              <p:nvPr/>
            </p:nvSpPr>
            <p:spPr bwMode="auto">
              <a:xfrm>
                <a:off x="4420" y="4385"/>
                <a:ext cx="347" cy="212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3" name="Rectangle 177"/>
              <p:cNvSpPr>
                <a:spLocks noChangeArrowheads="1"/>
              </p:cNvSpPr>
              <p:nvPr/>
            </p:nvSpPr>
            <p:spPr bwMode="auto">
              <a:xfrm>
                <a:off x="4950" y="4385"/>
                <a:ext cx="347" cy="212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2" name="Rectangle 176"/>
              <p:cNvSpPr>
                <a:spLocks noChangeArrowheads="1"/>
              </p:cNvSpPr>
              <p:nvPr/>
            </p:nvSpPr>
            <p:spPr bwMode="auto">
              <a:xfrm>
                <a:off x="4292" y="4418"/>
                <a:ext cx="79" cy="145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1" name="Arc 175"/>
              <p:cNvSpPr>
                <a:spLocks/>
              </p:cNvSpPr>
              <p:nvPr/>
            </p:nvSpPr>
            <p:spPr bwMode="auto">
              <a:xfrm rot="16200000">
                <a:off x="4504" y="4359"/>
                <a:ext cx="67" cy="120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1957 w 21957"/>
                  <a:gd name="T1" fmla="*/ 43194 h 43197"/>
                  <a:gd name="T2" fmla="*/ 21214 w 21957"/>
                  <a:gd name="T3" fmla="*/ 0 h 43197"/>
                  <a:gd name="T4" fmla="*/ 21600 w 21957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57" h="43197" fill="none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1957" h="43197" stroke="0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0" name="AutoShape 174"/>
              <p:cNvSpPr>
                <a:spLocks noChangeShapeType="1"/>
              </p:cNvSpPr>
              <p:nvPr/>
            </p:nvSpPr>
            <p:spPr bwMode="auto">
              <a:xfrm flipV="1">
                <a:off x="4705" y="4597"/>
                <a:ext cx="1" cy="358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9" name="Arc 173"/>
              <p:cNvSpPr>
                <a:spLocks/>
              </p:cNvSpPr>
              <p:nvPr/>
            </p:nvSpPr>
            <p:spPr bwMode="auto">
              <a:xfrm rot="5400000">
                <a:off x="4622" y="4511"/>
                <a:ext cx="62" cy="107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1957 w 21957"/>
                  <a:gd name="T1" fmla="*/ 43194 h 43197"/>
                  <a:gd name="T2" fmla="*/ 21214 w 21957"/>
                  <a:gd name="T3" fmla="*/ 0 h 43197"/>
                  <a:gd name="T4" fmla="*/ 21600 w 21957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57" h="43197" fill="none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1957" h="43197" stroke="0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8" name="AutoShape 172"/>
              <p:cNvSpPr>
                <a:spLocks noChangeShapeType="1"/>
              </p:cNvSpPr>
              <p:nvPr/>
            </p:nvSpPr>
            <p:spPr bwMode="auto">
              <a:xfrm flipV="1">
                <a:off x="4324" y="4562"/>
                <a:ext cx="1" cy="39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7" name="AutoShape 171"/>
              <p:cNvSpPr>
                <a:spLocks noChangeShapeType="1"/>
              </p:cNvSpPr>
              <p:nvPr/>
            </p:nvSpPr>
            <p:spPr bwMode="auto">
              <a:xfrm flipV="1">
                <a:off x="5365" y="4563"/>
                <a:ext cx="1" cy="39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6" name="AutoShape 170"/>
              <p:cNvSpPr>
                <a:spLocks noChangeShapeType="1"/>
              </p:cNvSpPr>
              <p:nvPr/>
            </p:nvSpPr>
            <p:spPr bwMode="auto">
              <a:xfrm flipV="1">
                <a:off x="4598" y="3985"/>
                <a:ext cx="1" cy="400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5" name="Rectangle 169"/>
              <p:cNvSpPr>
                <a:spLocks noChangeAspect="1" noChangeArrowheads="1"/>
              </p:cNvSpPr>
              <p:nvPr/>
            </p:nvSpPr>
            <p:spPr bwMode="auto">
              <a:xfrm>
                <a:off x="5460" y="4385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4" name="Rectangle 168"/>
              <p:cNvSpPr>
                <a:spLocks noChangeArrowheads="1"/>
              </p:cNvSpPr>
              <p:nvPr/>
            </p:nvSpPr>
            <p:spPr bwMode="auto">
              <a:xfrm>
                <a:off x="5991" y="4385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3" name="Rectangle 167"/>
              <p:cNvSpPr>
                <a:spLocks noChangeArrowheads="1"/>
              </p:cNvSpPr>
              <p:nvPr/>
            </p:nvSpPr>
            <p:spPr bwMode="auto">
              <a:xfrm>
                <a:off x="6521" y="4385"/>
                <a:ext cx="347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2" name="Rectangle 166"/>
              <p:cNvSpPr>
                <a:spLocks noChangeArrowheads="1"/>
              </p:cNvSpPr>
              <p:nvPr/>
            </p:nvSpPr>
            <p:spPr bwMode="auto">
              <a:xfrm>
                <a:off x="5330" y="4418"/>
                <a:ext cx="79" cy="144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1" name="Rectangle 165"/>
              <p:cNvSpPr>
                <a:spLocks noChangeAspect="1" noChangeArrowheads="1"/>
              </p:cNvSpPr>
              <p:nvPr/>
            </p:nvSpPr>
            <p:spPr bwMode="auto">
              <a:xfrm>
                <a:off x="7049" y="4385"/>
                <a:ext cx="346" cy="211"/>
              </a:xfrm>
              <a:prstGeom prst="rect">
                <a:avLst/>
              </a:prstGeom>
              <a:gradFill rotWithShape="1">
                <a:gsLst>
                  <a:gs pos="0">
                    <a:srgbClr val="F79646"/>
                  </a:gs>
                  <a:gs pos="100000">
                    <a:srgbClr val="F79646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0" name="Rectangle 164"/>
              <p:cNvSpPr>
                <a:spLocks noChangeArrowheads="1"/>
              </p:cNvSpPr>
              <p:nvPr/>
            </p:nvSpPr>
            <p:spPr bwMode="auto">
              <a:xfrm>
                <a:off x="6386" y="4418"/>
                <a:ext cx="79" cy="145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9" name="AutoShape 163"/>
              <p:cNvSpPr>
                <a:spLocks noChangeShapeType="1"/>
              </p:cNvSpPr>
              <p:nvPr/>
            </p:nvSpPr>
            <p:spPr bwMode="auto">
              <a:xfrm flipH="1" flipV="1">
                <a:off x="4325" y="4953"/>
                <a:ext cx="1040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8" name="Rectangle 162"/>
              <p:cNvSpPr>
                <a:spLocks noChangeArrowheads="1"/>
              </p:cNvSpPr>
              <p:nvPr/>
            </p:nvSpPr>
            <p:spPr bwMode="auto">
              <a:xfrm>
                <a:off x="4835" y="4922"/>
                <a:ext cx="116" cy="98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7" name="Rectangle 161"/>
              <p:cNvSpPr>
                <a:spLocks noChangeArrowheads="1"/>
              </p:cNvSpPr>
              <p:nvPr/>
            </p:nvSpPr>
            <p:spPr bwMode="auto">
              <a:xfrm>
                <a:off x="4483" y="4920"/>
                <a:ext cx="116" cy="99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6" name="AutoShape 160"/>
              <p:cNvSpPr>
                <a:spLocks noChangeShapeType="1"/>
              </p:cNvSpPr>
              <p:nvPr/>
            </p:nvSpPr>
            <p:spPr bwMode="auto">
              <a:xfrm flipV="1">
                <a:off x="6426" y="4062"/>
                <a:ext cx="2" cy="356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5" name="AutoShape 159"/>
              <p:cNvSpPr>
                <a:spLocks noChangeShapeType="1"/>
              </p:cNvSpPr>
              <p:nvPr/>
            </p:nvSpPr>
            <p:spPr bwMode="auto">
              <a:xfrm flipV="1">
                <a:off x="5366" y="4060"/>
                <a:ext cx="3" cy="357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4" name="AutoShape 158"/>
              <p:cNvSpPr>
                <a:spLocks noChangeShapeType="1"/>
              </p:cNvSpPr>
              <p:nvPr/>
            </p:nvSpPr>
            <p:spPr bwMode="auto">
              <a:xfrm flipH="1" flipV="1">
                <a:off x="5365" y="4060"/>
                <a:ext cx="1063" cy="2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3" name="Rectangle 157"/>
              <p:cNvSpPr>
                <a:spLocks noChangeArrowheads="1"/>
              </p:cNvSpPr>
              <p:nvPr/>
            </p:nvSpPr>
            <p:spPr bwMode="auto">
              <a:xfrm>
                <a:off x="5817" y="3994"/>
                <a:ext cx="116" cy="99"/>
              </a:xfrm>
              <a:prstGeom prst="rect">
                <a:avLst/>
              </a:prstGeom>
              <a:solidFill>
                <a:srgbClr val="4F81B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2" name="AutoShape 156"/>
              <p:cNvSpPr>
                <a:spLocks noChangeShapeType="1"/>
              </p:cNvSpPr>
              <p:nvPr/>
            </p:nvSpPr>
            <p:spPr bwMode="auto">
              <a:xfrm>
                <a:off x="4544" y="5019"/>
                <a:ext cx="1" cy="213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1" name="AutoShape 155"/>
              <p:cNvSpPr>
                <a:spLocks noChangeShapeType="1"/>
              </p:cNvSpPr>
              <p:nvPr/>
            </p:nvSpPr>
            <p:spPr bwMode="auto">
              <a:xfrm>
                <a:off x="4883" y="5019"/>
                <a:ext cx="1" cy="214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0" name="AutoShape 154"/>
              <p:cNvSpPr>
                <a:spLocks noChangeShapeType="1"/>
              </p:cNvSpPr>
              <p:nvPr/>
            </p:nvSpPr>
            <p:spPr bwMode="auto">
              <a:xfrm flipV="1">
                <a:off x="5878" y="3798"/>
                <a:ext cx="1" cy="187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603" name="Group 147"/>
              <p:cNvGrpSpPr>
                <a:grpSpLocks/>
              </p:cNvGrpSpPr>
              <p:nvPr/>
            </p:nvGrpSpPr>
            <p:grpSpPr bwMode="auto">
              <a:xfrm>
                <a:off x="4279" y="3392"/>
                <a:ext cx="703" cy="668"/>
                <a:chOff x="4279" y="3392"/>
                <a:chExt cx="703" cy="668"/>
              </a:xfrm>
            </p:grpSpPr>
            <p:sp>
              <p:nvSpPr>
                <p:cNvPr id="19609" name="Oval 153"/>
                <p:cNvSpPr>
                  <a:spLocks noChangeArrowheads="1"/>
                </p:cNvSpPr>
                <p:nvPr/>
              </p:nvSpPr>
              <p:spPr bwMode="auto">
                <a:xfrm>
                  <a:off x="4675" y="3392"/>
                  <a:ext cx="307" cy="292"/>
                </a:xfrm>
                <a:prstGeom prst="ellipse">
                  <a:avLst/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08" name="Arc 152"/>
                <p:cNvSpPr>
                  <a:spLocks/>
                </p:cNvSpPr>
                <p:nvPr/>
              </p:nvSpPr>
              <p:spPr bwMode="auto">
                <a:xfrm rot="21315569" flipV="1">
                  <a:off x="4279" y="3910"/>
                  <a:ext cx="45" cy="77"/>
                </a:xfrm>
                <a:custGeom>
                  <a:avLst/>
                  <a:gdLst>
                    <a:gd name="G0" fmla="+- 21600 0 0"/>
                    <a:gd name="G1" fmla="+- 21597 0 0"/>
                    <a:gd name="G2" fmla="+- 21600 0 0"/>
                    <a:gd name="T0" fmla="*/ 22979 w 22979"/>
                    <a:gd name="T1" fmla="*/ 43153 h 43197"/>
                    <a:gd name="T2" fmla="*/ 21214 w 22979"/>
                    <a:gd name="T3" fmla="*/ 0 h 43197"/>
                    <a:gd name="T4" fmla="*/ 21600 w 22979"/>
                    <a:gd name="T5" fmla="*/ 21597 h 43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979" h="43197" fill="none" extrusionOk="0">
                      <a:moveTo>
                        <a:pt x="22978" y="43152"/>
                      </a:moveTo>
                      <a:cubicBezTo>
                        <a:pt x="22519" y="43182"/>
                        <a:pt x="22060" y="43196"/>
                        <a:pt x="21600" y="43197"/>
                      </a:cubicBezTo>
                      <a:cubicBezTo>
                        <a:pt x="9670" y="43197"/>
                        <a:pt x="0" y="33526"/>
                        <a:pt x="0" y="21597"/>
                      </a:cubicBezTo>
                      <a:cubicBezTo>
                        <a:pt x="-1" y="9818"/>
                        <a:pt x="9437" y="210"/>
                        <a:pt x="21214" y="0"/>
                      </a:cubicBezTo>
                    </a:path>
                    <a:path w="22979" h="43197" stroke="0" extrusionOk="0">
                      <a:moveTo>
                        <a:pt x="22978" y="43152"/>
                      </a:moveTo>
                      <a:cubicBezTo>
                        <a:pt x="22519" y="43182"/>
                        <a:pt x="22060" y="43196"/>
                        <a:pt x="21600" y="43197"/>
                      </a:cubicBezTo>
                      <a:cubicBezTo>
                        <a:pt x="9670" y="43197"/>
                        <a:pt x="0" y="33526"/>
                        <a:pt x="0" y="21597"/>
                      </a:cubicBezTo>
                      <a:cubicBezTo>
                        <a:pt x="-1" y="9818"/>
                        <a:pt x="9437" y="210"/>
                        <a:pt x="21214" y="0"/>
                      </a:cubicBezTo>
                      <a:lnTo>
                        <a:pt x="21600" y="21597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07" name="AutoShape 151"/>
                <p:cNvSpPr>
                  <a:spLocks noChangeShapeType="1"/>
                </p:cNvSpPr>
                <p:nvPr/>
              </p:nvSpPr>
              <p:spPr bwMode="auto">
                <a:xfrm flipH="1" flipV="1">
                  <a:off x="4308" y="3911"/>
                  <a:ext cx="290" cy="1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06" name="AutoShape 150"/>
                <p:cNvSpPr>
                  <a:spLocks noChangeShapeType="1"/>
                </p:cNvSpPr>
                <p:nvPr/>
              </p:nvSpPr>
              <p:spPr bwMode="auto">
                <a:xfrm flipH="1" flipV="1">
                  <a:off x="4324" y="3985"/>
                  <a:ext cx="274" cy="1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05" name="AutoShape 149"/>
                <p:cNvSpPr>
                  <a:spLocks noChangeShapeType="1"/>
                </p:cNvSpPr>
                <p:nvPr/>
              </p:nvSpPr>
              <p:spPr bwMode="auto">
                <a:xfrm flipH="1" flipV="1">
                  <a:off x="4324" y="3845"/>
                  <a:ext cx="183" cy="215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04" name="AutoShape 148"/>
                <p:cNvSpPr>
                  <a:spLocks noChangeShapeType="1"/>
                </p:cNvSpPr>
                <p:nvPr/>
              </p:nvSpPr>
              <p:spPr bwMode="auto">
                <a:xfrm>
                  <a:off x="4829" y="3693"/>
                  <a:ext cx="1" cy="106"/>
                </a:xfrm>
                <a:prstGeom prst="straightConnector1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602" name="Text Box 146"/>
              <p:cNvSpPr txBox="1">
                <a:spLocks noChangeArrowheads="1"/>
              </p:cNvSpPr>
              <p:nvPr/>
            </p:nvSpPr>
            <p:spPr bwMode="auto">
              <a:xfrm>
                <a:off x="4728" y="3443"/>
                <a:ext cx="156" cy="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K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601" name="Text Box 145"/>
              <p:cNvSpPr txBox="1">
                <a:spLocks noChangeArrowheads="1"/>
              </p:cNvSpPr>
              <p:nvPr/>
            </p:nvSpPr>
            <p:spPr bwMode="auto">
              <a:xfrm>
                <a:off x="4415" y="5232"/>
                <a:ext cx="352" cy="23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  <a:sym typeface="Symbol" pitchFamily="18" charset="2"/>
                  </a:rPr>
                  <a:t></a:t>
                </a:r>
                <a:r>
                  <a:rPr kumimoji="0" lang="en-US" sz="1600" b="1" i="0" u="none" strike="noStrike" cap="none" normalizeH="0" baseline="-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in</a:t>
                </a: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endParaRPr>
              </a:p>
            </p:txBody>
          </p:sp>
          <p:sp>
            <p:nvSpPr>
              <p:cNvPr id="19600" name="Text Box 144"/>
              <p:cNvSpPr txBox="1">
                <a:spLocks noChangeArrowheads="1"/>
              </p:cNvSpPr>
              <p:nvPr/>
            </p:nvSpPr>
            <p:spPr bwMode="auto">
              <a:xfrm>
                <a:off x="5625" y="3604"/>
                <a:ext cx="493" cy="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TOF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599" name="Text Box 143"/>
              <p:cNvSpPr txBox="1">
                <a:spLocks noChangeArrowheads="1"/>
              </p:cNvSpPr>
              <p:nvPr/>
            </p:nvSpPr>
            <p:spPr bwMode="auto">
              <a:xfrm>
                <a:off x="4713" y="5232"/>
                <a:ext cx="389" cy="23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  <a:sym typeface="Symbol" pitchFamily="18" charset="2"/>
                  </a:rPr>
                  <a:t></a:t>
                </a:r>
                <a:r>
                  <a:rPr kumimoji="0" lang="en-US" sz="1600" b="1" i="0" u="none" strike="noStrike" cap="none" normalizeH="0" baseline="-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Calibri" pitchFamily="34" charset="0"/>
                    <a:cs typeface="Arial" pitchFamily="34" charset="0"/>
                  </a:rPr>
                  <a:t>out</a:t>
                </a: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endParaRPr>
              </a:p>
            </p:txBody>
          </p:sp>
          <p:sp>
            <p:nvSpPr>
              <p:cNvPr id="19598" name="Rectangle 142"/>
              <p:cNvSpPr>
                <a:spLocks noChangeArrowheads="1"/>
              </p:cNvSpPr>
              <p:nvPr/>
            </p:nvSpPr>
            <p:spPr bwMode="auto">
              <a:xfrm>
                <a:off x="7431" y="4418"/>
                <a:ext cx="81" cy="145"/>
              </a:xfrm>
              <a:prstGeom prst="rect">
                <a:avLst/>
              </a:prstGeom>
              <a:solidFill>
                <a:srgbClr val="C0504D"/>
              </a:solidFill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7" name="Arc 141"/>
              <p:cNvSpPr>
                <a:spLocks/>
              </p:cNvSpPr>
              <p:nvPr/>
            </p:nvSpPr>
            <p:spPr bwMode="auto">
              <a:xfrm rot="16200000">
                <a:off x="5008" y="4359"/>
                <a:ext cx="68" cy="120"/>
              </a:xfrm>
              <a:custGeom>
                <a:avLst/>
                <a:gdLst>
                  <a:gd name="G0" fmla="+- 21600 0 0"/>
                  <a:gd name="G1" fmla="+- 21597 0 0"/>
                  <a:gd name="G2" fmla="+- 21600 0 0"/>
                  <a:gd name="T0" fmla="*/ 21957 w 21957"/>
                  <a:gd name="T1" fmla="*/ 43194 h 43197"/>
                  <a:gd name="T2" fmla="*/ 21214 w 21957"/>
                  <a:gd name="T3" fmla="*/ 0 h 43197"/>
                  <a:gd name="T4" fmla="*/ 21600 w 21957"/>
                  <a:gd name="T5" fmla="*/ 21597 h 43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57" h="43197" fill="none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</a:path>
                  <a:path w="21957" h="43197" stroke="0" extrusionOk="0">
                    <a:moveTo>
                      <a:pt x="21957" y="43194"/>
                    </a:moveTo>
                    <a:cubicBezTo>
                      <a:pt x="21838" y="43196"/>
                      <a:pt x="21719" y="43196"/>
                      <a:pt x="21600" y="43197"/>
                    </a:cubicBezTo>
                    <a:cubicBezTo>
                      <a:pt x="9670" y="43197"/>
                      <a:pt x="0" y="33526"/>
                      <a:pt x="0" y="21597"/>
                    </a:cubicBezTo>
                    <a:cubicBezTo>
                      <a:pt x="-1" y="9818"/>
                      <a:pt x="9437" y="210"/>
                      <a:pt x="21214" y="0"/>
                    </a:cubicBezTo>
                    <a:lnTo>
                      <a:pt x="21600" y="21597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6" name="AutoShape 140"/>
              <p:cNvSpPr>
                <a:spLocks noChangeShapeType="1"/>
              </p:cNvSpPr>
              <p:nvPr/>
            </p:nvSpPr>
            <p:spPr bwMode="auto">
              <a:xfrm flipV="1">
                <a:off x="5101" y="3799"/>
                <a:ext cx="1" cy="585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5" name="AutoShape 139"/>
              <p:cNvSpPr>
                <a:spLocks noChangeShapeType="1"/>
              </p:cNvSpPr>
              <p:nvPr/>
            </p:nvSpPr>
            <p:spPr bwMode="auto">
              <a:xfrm flipH="1">
                <a:off x="4597" y="3798"/>
                <a:ext cx="505" cy="1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4" name="AutoShape 138"/>
              <p:cNvSpPr>
                <a:spLocks noChangeShapeType="1"/>
              </p:cNvSpPr>
              <p:nvPr/>
            </p:nvSpPr>
            <p:spPr bwMode="auto">
              <a:xfrm>
                <a:off x="4595" y="3799"/>
                <a:ext cx="1" cy="122"/>
              </a:xfrm>
              <a:prstGeom prst="straightConnector1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592" name="AutoShape 136"/>
            <p:cNvSpPr>
              <a:spLocks noChangeShapeType="1"/>
            </p:cNvSpPr>
            <p:nvPr/>
          </p:nvSpPr>
          <p:spPr bwMode="auto">
            <a:xfrm>
              <a:off x="5384" y="4919"/>
              <a:ext cx="104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91" name="AutoShape 135"/>
            <p:cNvSpPr>
              <a:spLocks noChangeShapeType="1"/>
            </p:cNvSpPr>
            <p:nvPr/>
          </p:nvSpPr>
          <p:spPr bwMode="auto">
            <a:xfrm flipV="1">
              <a:off x="6424" y="4594"/>
              <a:ext cx="3" cy="3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90" name="Text Box 134"/>
            <p:cNvSpPr txBox="1">
              <a:spLocks noChangeArrowheads="1"/>
            </p:cNvSpPr>
            <p:nvPr/>
          </p:nvSpPr>
          <p:spPr bwMode="auto">
            <a:xfrm>
              <a:off x="5723" y="4824"/>
              <a:ext cx="395" cy="1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9</a:t>
              </a: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</a:t>
              </a:r>
            </a:p>
          </p:txBody>
        </p:sp>
        <p:sp>
          <p:nvSpPr>
            <p:cNvPr id="19589" name="Arc 133"/>
            <p:cNvSpPr>
              <a:spLocks/>
            </p:cNvSpPr>
            <p:nvPr/>
          </p:nvSpPr>
          <p:spPr bwMode="auto">
            <a:xfrm rot="16200000">
              <a:off x="6735" y="4359"/>
              <a:ext cx="68" cy="120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8" name="Arc 132"/>
            <p:cNvSpPr>
              <a:spLocks/>
            </p:cNvSpPr>
            <p:nvPr/>
          </p:nvSpPr>
          <p:spPr bwMode="auto">
            <a:xfrm rot="16200000">
              <a:off x="7229" y="4359"/>
              <a:ext cx="68" cy="120"/>
            </a:xfrm>
            <a:custGeom>
              <a:avLst/>
              <a:gdLst>
                <a:gd name="G0" fmla="+- 21600 0 0"/>
                <a:gd name="G1" fmla="+- 21597 0 0"/>
                <a:gd name="G2" fmla="+- 21600 0 0"/>
                <a:gd name="T0" fmla="*/ 21957 w 21957"/>
                <a:gd name="T1" fmla="*/ 43194 h 43197"/>
                <a:gd name="T2" fmla="*/ 21214 w 21957"/>
                <a:gd name="T3" fmla="*/ 0 h 43197"/>
                <a:gd name="T4" fmla="*/ 21600 w 21957"/>
                <a:gd name="T5" fmla="*/ 21597 h 4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57" h="43197" fill="none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</a:path>
                <a:path w="21957" h="43197" stroke="0" extrusionOk="0">
                  <a:moveTo>
                    <a:pt x="21957" y="43194"/>
                  </a:moveTo>
                  <a:cubicBezTo>
                    <a:pt x="21838" y="43196"/>
                    <a:pt x="21719" y="43196"/>
                    <a:pt x="21600" y="43197"/>
                  </a:cubicBezTo>
                  <a:cubicBezTo>
                    <a:pt x="9670" y="43197"/>
                    <a:pt x="0" y="33526"/>
                    <a:pt x="0" y="21597"/>
                  </a:cubicBezTo>
                  <a:cubicBezTo>
                    <a:pt x="-1" y="9818"/>
                    <a:pt x="9437" y="210"/>
                    <a:pt x="21214" y="0"/>
                  </a:cubicBezTo>
                  <a:lnTo>
                    <a:pt x="21600" y="2159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7" name="AutoShape 131"/>
            <p:cNvSpPr>
              <a:spLocks noChangeShapeType="1"/>
            </p:cNvSpPr>
            <p:nvPr/>
          </p:nvSpPr>
          <p:spPr bwMode="auto">
            <a:xfrm flipV="1">
              <a:off x="6709" y="4062"/>
              <a:ext cx="1" cy="322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6" name="AutoShape 130"/>
            <p:cNvSpPr>
              <a:spLocks noChangeShapeType="1"/>
            </p:cNvSpPr>
            <p:nvPr/>
          </p:nvSpPr>
          <p:spPr bwMode="auto">
            <a:xfrm flipV="1">
              <a:off x="7203" y="4063"/>
              <a:ext cx="1" cy="322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5" name="AutoShape 129"/>
            <p:cNvSpPr>
              <a:spLocks noChangeShapeType="1"/>
            </p:cNvSpPr>
            <p:nvPr/>
          </p:nvSpPr>
          <p:spPr bwMode="auto">
            <a:xfrm flipH="1" flipV="1">
              <a:off x="6710" y="4063"/>
              <a:ext cx="494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4" name="Rectangle 128"/>
            <p:cNvSpPr>
              <a:spLocks noChangeArrowheads="1"/>
            </p:cNvSpPr>
            <p:nvPr/>
          </p:nvSpPr>
          <p:spPr bwMode="auto">
            <a:xfrm>
              <a:off x="6897" y="4002"/>
              <a:ext cx="116" cy="99"/>
            </a:xfrm>
            <a:prstGeom prst="rect">
              <a:avLst/>
            </a:prstGeom>
            <a:solidFill>
              <a:srgbClr val="4F81B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3" name="AutoShape 127"/>
            <p:cNvSpPr>
              <a:spLocks noChangeShapeType="1"/>
            </p:cNvSpPr>
            <p:nvPr/>
          </p:nvSpPr>
          <p:spPr bwMode="auto">
            <a:xfrm flipV="1">
              <a:off x="6942" y="3808"/>
              <a:ext cx="1" cy="18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2" name="Text Box 126"/>
            <p:cNvSpPr txBox="1">
              <a:spLocks noChangeArrowheads="1"/>
            </p:cNvSpPr>
            <p:nvPr/>
          </p:nvSpPr>
          <p:spPr bwMode="auto">
            <a:xfrm>
              <a:off x="6709" y="3604"/>
              <a:ext cx="495" cy="2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  <a:sym typeface="Symbol" pitchFamily="18" charset="2"/>
                </a:rPr>
                <a:t>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Calibri" pitchFamily="34" charset="0"/>
                  <a:cs typeface="Arial" pitchFamily="34" charset="0"/>
                </a:rPr>
                <a:t>­</a:t>
              </a:r>
              <a:r>
                <a:rPr kumimoji="0" lang="en-US" sz="14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rf</a:t>
              </a: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Symbol" pitchFamily="18" charset="2"/>
              </a:endParaRPr>
            </a:p>
          </p:txBody>
        </p:sp>
      </p:grpSp>
      <p:sp>
        <p:nvSpPr>
          <p:cNvPr id="141" name="Text Box 15"/>
          <p:cNvSpPr txBox="1">
            <a:spLocks noChangeArrowheads="1"/>
          </p:cNvSpPr>
          <p:nvPr/>
        </p:nvSpPr>
        <p:spPr bwMode="auto">
          <a:xfrm>
            <a:off x="838200" y="4648200"/>
            <a:ext cx="800100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Can modules be powered and phased independently?</a:t>
            </a:r>
          </a:p>
          <a:p>
            <a:pPr eaLnBrk="0" hangingPunct="0"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Drive modules in pairs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monitor/control relative phases</a:t>
            </a:r>
          </a:p>
          <a:p>
            <a:pPr lvl="1" eaLnBrk="0" hangingPunct="0"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beam loading effects?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2113" y="6318250"/>
            <a:ext cx="8447087" cy="38100"/>
            <a:chOff x="247" y="3980"/>
            <a:chExt cx="5321" cy="24"/>
          </a:xfrm>
        </p:grpSpPr>
        <p:sp>
          <p:nvSpPr>
            <p:cNvPr id="5164" name="Rectangle 5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6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7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8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9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Rectangle 10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Rectangle 11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Rectangle 12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Rectangle 13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14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Rectangle 15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16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Rectangle 17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Rectangle 18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Rectangle 19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Rectangle 20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Rectangle 21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22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Rectangle 23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Rectangle 24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Rectangle 25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Rectangle 26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Rectangle 27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Rectangle 28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Rectangle 29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Rectangle 30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Rectangle 31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Rectangle 32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Rectangle 33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Rectangle 34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Rectangle 35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Rectangle 36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Rectangle 37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Rectangle 38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39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40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195"/>
          <p:cNvGrpSpPr>
            <a:grpSpLocks/>
          </p:cNvGrpSpPr>
          <p:nvPr/>
        </p:nvGrpSpPr>
        <p:grpSpPr bwMode="auto">
          <a:xfrm>
            <a:off x="381000" y="1066800"/>
            <a:ext cx="8447088" cy="38100"/>
            <a:chOff x="247" y="3980"/>
            <a:chExt cx="5321" cy="24"/>
          </a:xfrm>
        </p:grpSpPr>
        <p:sp>
          <p:nvSpPr>
            <p:cNvPr id="5128" name="Rectangle 1196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Rectangle 1197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Rectangle 1198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Rectangle 1199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00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201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Rectangle 1202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Rectangle 1203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04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Rectangle 1205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Rectangle 1206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Rectangle 1207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Rectangle 1208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Rectangle 1209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Rectangle 1210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Rectangle 1211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Rectangle 1212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1213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Rectangle 1214"/>
            <p:cNvSpPr>
              <a:spLocks noChangeArrowheads="1"/>
            </p:cNvSpPr>
            <p:nvPr/>
          </p:nvSpPr>
          <p:spPr bwMode="auto">
            <a:xfrm>
              <a:off x="247" y="3980"/>
              <a:ext cx="313" cy="24"/>
            </a:xfrm>
            <a:prstGeom prst="rect">
              <a:avLst/>
            </a:prstGeom>
            <a:solidFill>
              <a:srgbClr val="BD13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Rectangle 1215"/>
            <p:cNvSpPr>
              <a:spLocks noChangeArrowheads="1"/>
            </p:cNvSpPr>
            <p:nvPr/>
          </p:nvSpPr>
          <p:spPr bwMode="auto">
            <a:xfrm>
              <a:off x="560" y="3980"/>
              <a:ext cx="313" cy="24"/>
            </a:xfrm>
            <a:prstGeom prst="rect">
              <a:avLst/>
            </a:prstGeom>
            <a:solidFill>
              <a:srgbClr val="C01D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Rectangle 1216"/>
            <p:cNvSpPr>
              <a:spLocks noChangeArrowheads="1"/>
            </p:cNvSpPr>
            <p:nvPr/>
          </p:nvSpPr>
          <p:spPr bwMode="auto">
            <a:xfrm>
              <a:off x="873" y="3980"/>
              <a:ext cx="313" cy="24"/>
            </a:xfrm>
            <a:prstGeom prst="rect">
              <a:avLst/>
            </a:prstGeom>
            <a:solidFill>
              <a:srgbClr val="C327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Rectangle 1217"/>
            <p:cNvSpPr>
              <a:spLocks noChangeArrowheads="1"/>
            </p:cNvSpPr>
            <p:nvPr/>
          </p:nvSpPr>
          <p:spPr bwMode="auto">
            <a:xfrm>
              <a:off x="1186" y="3980"/>
              <a:ext cx="313" cy="24"/>
            </a:xfrm>
            <a:prstGeom prst="rect">
              <a:avLst/>
            </a:prstGeom>
            <a:solidFill>
              <a:srgbClr val="C631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Rectangle 1218"/>
            <p:cNvSpPr>
              <a:spLocks noChangeArrowheads="1"/>
            </p:cNvSpPr>
            <p:nvPr/>
          </p:nvSpPr>
          <p:spPr bwMode="auto">
            <a:xfrm>
              <a:off x="1499" y="3980"/>
              <a:ext cx="313" cy="24"/>
            </a:xfrm>
            <a:prstGeom prst="rect">
              <a:avLst/>
            </a:prstGeom>
            <a:solidFill>
              <a:srgbClr val="C93B0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Rectangle 1219"/>
            <p:cNvSpPr>
              <a:spLocks noChangeArrowheads="1"/>
            </p:cNvSpPr>
            <p:nvPr/>
          </p:nvSpPr>
          <p:spPr bwMode="auto">
            <a:xfrm>
              <a:off x="1812" y="3980"/>
              <a:ext cx="313" cy="24"/>
            </a:xfrm>
            <a:prstGeom prst="rect">
              <a:avLst/>
            </a:prstGeom>
            <a:solidFill>
              <a:srgbClr val="CC450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Rectangle 1220"/>
            <p:cNvSpPr>
              <a:spLocks noChangeArrowheads="1"/>
            </p:cNvSpPr>
            <p:nvPr/>
          </p:nvSpPr>
          <p:spPr bwMode="auto">
            <a:xfrm>
              <a:off x="2125" y="3980"/>
              <a:ext cx="313" cy="24"/>
            </a:xfrm>
            <a:prstGeom prst="rect">
              <a:avLst/>
            </a:prstGeom>
            <a:solidFill>
              <a:srgbClr val="CF4F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Rectangle 1221"/>
            <p:cNvSpPr>
              <a:spLocks noChangeArrowheads="1"/>
            </p:cNvSpPr>
            <p:nvPr/>
          </p:nvSpPr>
          <p:spPr bwMode="auto">
            <a:xfrm>
              <a:off x="2438" y="3980"/>
              <a:ext cx="313" cy="24"/>
            </a:xfrm>
            <a:prstGeom prst="rect">
              <a:avLst/>
            </a:prstGeom>
            <a:solidFill>
              <a:srgbClr val="D2590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Rectangle 1222"/>
            <p:cNvSpPr>
              <a:spLocks noChangeArrowheads="1"/>
            </p:cNvSpPr>
            <p:nvPr/>
          </p:nvSpPr>
          <p:spPr bwMode="auto">
            <a:xfrm>
              <a:off x="2751" y="3980"/>
              <a:ext cx="313" cy="24"/>
            </a:xfrm>
            <a:prstGeom prst="rect">
              <a:avLst/>
            </a:prstGeom>
            <a:solidFill>
              <a:srgbClr val="D5630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Rectangle 1223"/>
            <p:cNvSpPr>
              <a:spLocks noChangeArrowheads="1"/>
            </p:cNvSpPr>
            <p:nvPr/>
          </p:nvSpPr>
          <p:spPr bwMode="auto">
            <a:xfrm>
              <a:off x="3064" y="3980"/>
              <a:ext cx="313" cy="24"/>
            </a:xfrm>
            <a:prstGeom prst="rect">
              <a:avLst/>
            </a:prstGeom>
            <a:solidFill>
              <a:srgbClr val="D86D0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Rectangle 1224"/>
            <p:cNvSpPr>
              <a:spLocks noChangeArrowheads="1"/>
            </p:cNvSpPr>
            <p:nvPr/>
          </p:nvSpPr>
          <p:spPr bwMode="auto">
            <a:xfrm>
              <a:off x="3377" y="3980"/>
              <a:ext cx="313" cy="24"/>
            </a:xfrm>
            <a:prstGeom prst="rect">
              <a:avLst/>
            </a:prstGeom>
            <a:solidFill>
              <a:srgbClr val="DB770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Rectangle 1225"/>
            <p:cNvSpPr>
              <a:spLocks noChangeArrowheads="1"/>
            </p:cNvSpPr>
            <p:nvPr/>
          </p:nvSpPr>
          <p:spPr bwMode="auto">
            <a:xfrm>
              <a:off x="3690" y="3980"/>
              <a:ext cx="313" cy="24"/>
            </a:xfrm>
            <a:prstGeom prst="rect">
              <a:avLst/>
            </a:prstGeom>
            <a:solidFill>
              <a:srgbClr val="DE810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Rectangle 1226"/>
            <p:cNvSpPr>
              <a:spLocks noChangeArrowheads="1"/>
            </p:cNvSpPr>
            <p:nvPr/>
          </p:nvSpPr>
          <p:spPr bwMode="auto">
            <a:xfrm>
              <a:off x="4003" y="3980"/>
              <a:ext cx="313" cy="24"/>
            </a:xfrm>
            <a:prstGeom prst="rect">
              <a:avLst/>
            </a:prstGeom>
            <a:solidFill>
              <a:srgbClr val="E18B0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Rectangle 1227"/>
            <p:cNvSpPr>
              <a:spLocks noChangeArrowheads="1"/>
            </p:cNvSpPr>
            <p:nvPr/>
          </p:nvSpPr>
          <p:spPr bwMode="auto">
            <a:xfrm>
              <a:off x="4316" y="3980"/>
              <a:ext cx="313" cy="24"/>
            </a:xfrm>
            <a:prstGeom prst="rect">
              <a:avLst/>
            </a:prstGeom>
            <a:solidFill>
              <a:srgbClr val="E4950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Rectangle 1228"/>
            <p:cNvSpPr>
              <a:spLocks noChangeArrowheads="1"/>
            </p:cNvSpPr>
            <p:nvPr/>
          </p:nvSpPr>
          <p:spPr bwMode="auto">
            <a:xfrm>
              <a:off x="4629" y="3980"/>
              <a:ext cx="313" cy="24"/>
            </a:xfrm>
            <a:prstGeom prst="rect">
              <a:avLst/>
            </a:prstGeom>
            <a:solidFill>
              <a:srgbClr val="E79F0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Rectangle 1229"/>
            <p:cNvSpPr>
              <a:spLocks noChangeArrowheads="1"/>
            </p:cNvSpPr>
            <p:nvPr/>
          </p:nvSpPr>
          <p:spPr bwMode="auto">
            <a:xfrm>
              <a:off x="4942" y="3980"/>
              <a:ext cx="313" cy="24"/>
            </a:xfrm>
            <a:prstGeom prst="rect">
              <a:avLst/>
            </a:prstGeom>
            <a:solidFill>
              <a:srgbClr val="EAA90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Rectangle 1230"/>
            <p:cNvSpPr>
              <a:spLocks noChangeArrowheads="1"/>
            </p:cNvSpPr>
            <p:nvPr/>
          </p:nvSpPr>
          <p:spPr bwMode="auto">
            <a:xfrm>
              <a:off x="5255" y="3980"/>
              <a:ext cx="313" cy="24"/>
            </a:xfrm>
            <a:prstGeom prst="rect">
              <a:avLst/>
            </a:prstGeom>
            <a:solidFill>
              <a:srgbClr val="EDB30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1231"/>
            <p:cNvSpPr>
              <a:spLocks/>
            </p:cNvSpPr>
            <p:nvPr/>
          </p:nvSpPr>
          <p:spPr bwMode="auto">
            <a:xfrm>
              <a:off x="247" y="3980"/>
              <a:ext cx="5321" cy="24"/>
            </a:xfrm>
            <a:custGeom>
              <a:avLst/>
              <a:gdLst>
                <a:gd name="T0" fmla="*/ 21 w 10642"/>
                <a:gd name="T1" fmla="*/ 0 h 48"/>
                <a:gd name="T2" fmla="*/ 21 w 10642"/>
                <a:gd name="T3" fmla="*/ 0 h 48"/>
                <a:gd name="T4" fmla="*/ 21 w 10642"/>
                <a:gd name="T5" fmla="*/ 0 h 48"/>
                <a:gd name="T6" fmla="*/ 20 w 10642"/>
                <a:gd name="T7" fmla="*/ 0 h 48"/>
                <a:gd name="T8" fmla="*/ 20 w 10642"/>
                <a:gd name="T9" fmla="*/ 0 h 48"/>
                <a:gd name="T10" fmla="*/ 19 w 10642"/>
                <a:gd name="T11" fmla="*/ 0 h 48"/>
                <a:gd name="T12" fmla="*/ 18 w 10642"/>
                <a:gd name="T13" fmla="*/ 0 h 48"/>
                <a:gd name="T14" fmla="*/ 17 w 10642"/>
                <a:gd name="T15" fmla="*/ 0 h 48"/>
                <a:gd name="T16" fmla="*/ 17 w 10642"/>
                <a:gd name="T17" fmla="*/ 0 h 48"/>
                <a:gd name="T18" fmla="*/ 15 w 10642"/>
                <a:gd name="T19" fmla="*/ 0 h 48"/>
                <a:gd name="T20" fmla="*/ 14 w 10642"/>
                <a:gd name="T21" fmla="*/ 0 h 48"/>
                <a:gd name="T22" fmla="*/ 13 w 10642"/>
                <a:gd name="T23" fmla="*/ 0 h 48"/>
                <a:gd name="T24" fmla="*/ 12 w 10642"/>
                <a:gd name="T25" fmla="*/ 0 h 48"/>
                <a:gd name="T26" fmla="*/ 11 w 10642"/>
                <a:gd name="T27" fmla="*/ 0 h 48"/>
                <a:gd name="T28" fmla="*/ 10 w 10642"/>
                <a:gd name="T29" fmla="*/ 0 h 48"/>
                <a:gd name="T30" fmla="*/ 9 w 10642"/>
                <a:gd name="T31" fmla="*/ 0 h 48"/>
                <a:gd name="T32" fmla="*/ 7 w 10642"/>
                <a:gd name="T33" fmla="*/ 0 h 48"/>
                <a:gd name="T34" fmla="*/ 6 w 10642"/>
                <a:gd name="T35" fmla="*/ 0 h 48"/>
                <a:gd name="T36" fmla="*/ 5 w 10642"/>
                <a:gd name="T37" fmla="*/ 0 h 48"/>
                <a:gd name="T38" fmla="*/ 5 w 10642"/>
                <a:gd name="T39" fmla="*/ 0 h 48"/>
                <a:gd name="T40" fmla="*/ 3 w 10642"/>
                <a:gd name="T41" fmla="*/ 0 h 48"/>
                <a:gd name="T42" fmla="*/ 3 w 10642"/>
                <a:gd name="T43" fmla="*/ 0 h 48"/>
                <a:gd name="T44" fmla="*/ 3 w 10642"/>
                <a:gd name="T45" fmla="*/ 0 h 48"/>
                <a:gd name="T46" fmla="*/ 1 w 10642"/>
                <a:gd name="T47" fmla="*/ 0 h 48"/>
                <a:gd name="T48" fmla="*/ 1 w 10642"/>
                <a:gd name="T49" fmla="*/ 0 h 48"/>
                <a:gd name="T50" fmla="*/ 1 w 10642"/>
                <a:gd name="T51" fmla="*/ 0 h 48"/>
                <a:gd name="T52" fmla="*/ 1 w 10642"/>
                <a:gd name="T53" fmla="*/ 0 h 48"/>
                <a:gd name="T54" fmla="*/ 1 w 10642"/>
                <a:gd name="T55" fmla="*/ 0 h 48"/>
                <a:gd name="T56" fmla="*/ 0 w 10642"/>
                <a:gd name="T57" fmla="*/ 0 h 48"/>
                <a:gd name="T58" fmla="*/ 1 w 10642"/>
                <a:gd name="T59" fmla="*/ 1 h 48"/>
                <a:gd name="T60" fmla="*/ 1 w 10642"/>
                <a:gd name="T61" fmla="*/ 1 h 48"/>
                <a:gd name="T62" fmla="*/ 1 w 10642"/>
                <a:gd name="T63" fmla="*/ 1 h 48"/>
                <a:gd name="T64" fmla="*/ 1 w 10642"/>
                <a:gd name="T65" fmla="*/ 1 h 48"/>
                <a:gd name="T66" fmla="*/ 1 w 10642"/>
                <a:gd name="T67" fmla="*/ 1 h 48"/>
                <a:gd name="T68" fmla="*/ 3 w 10642"/>
                <a:gd name="T69" fmla="*/ 1 h 48"/>
                <a:gd name="T70" fmla="*/ 3 w 10642"/>
                <a:gd name="T71" fmla="*/ 1 h 48"/>
                <a:gd name="T72" fmla="*/ 3 w 10642"/>
                <a:gd name="T73" fmla="*/ 1 h 48"/>
                <a:gd name="T74" fmla="*/ 5 w 10642"/>
                <a:gd name="T75" fmla="*/ 1 h 48"/>
                <a:gd name="T76" fmla="*/ 5 w 10642"/>
                <a:gd name="T77" fmla="*/ 1 h 48"/>
                <a:gd name="T78" fmla="*/ 6 w 10642"/>
                <a:gd name="T79" fmla="*/ 1 h 48"/>
                <a:gd name="T80" fmla="*/ 7 w 10642"/>
                <a:gd name="T81" fmla="*/ 1 h 48"/>
                <a:gd name="T82" fmla="*/ 9 w 10642"/>
                <a:gd name="T83" fmla="*/ 1 h 48"/>
                <a:gd name="T84" fmla="*/ 10 w 10642"/>
                <a:gd name="T85" fmla="*/ 1 h 48"/>
                <a:gd name="T86" fmla="*/ 10 w 10642"/>
                <a:gd name="T87" fmla="*/ 1 h 48"/>
                <a:gd name="T88" fmla="*/ 11 w 10642"/>
                <a:gd name="T89" fmla="*/ 1 h 48"/>
                <a:gd name="T90" fmla="*/ 12 w 10642"/>
                <a:gd name="T91" fmla="*/ 1 h 48"/>
                <a:gd name="T92" fmla="*/ 13 w 10642"/>
                <a:gd name="T93" fmla="*/ 1 h 48"/>
                <a:gd name="T94" fmla="*/ 14 w 10642"/>
                <a:gd name="T95" fmla="*/ 1 h 48"/>
                <a:gd name="T96" fmla="*/ 15 w 10642"/>
                <a:gd name="T97" fmla="*/ 1 h 48"/>
                <a:gd name="T98" fmla="*/ 17 w 10642"/>
                <a:gd name="T99" fmla="*/ 1 h 48"/>
                <a:gd name="T100" fmla="*/ 18 w 10642"/>
                <a:gd name="T101" fmla="*/ 1 h 48"/>
                <a:gd name="T102" fmla="*/ 19 w 10642"/>
                <a:gd name="T103" fmla="*/ 1 h 48"/>
                <a:gd name="T104" fmla="*/ 19 w 10642"/>
                <a:gd name="T105" fmla="*/ 1 h 48"/>
                <a:gd name="T106" fmla="*/ 20 w 10642"/>
                <a:gd name="T107" fmla="*/ 1 h 48"/>
                <a:gd name="T108" fmla="*/ 20 w 10642"/>
                <a:gd name="T109" fmla="*/ 1 h 48"/>
                <a:gd name="T110" fmla="*/ 21 w 10642"/>
                <a:gd name="T111" fmla="*/ 1 h 48"/>
                <a:gd name="T112" fmla="*/ 21 w 10642"/>
                <a:gd name="T113" fmla="*/ 1 h 48"/>
                <a:gd name="T114" fmla="*/ 21 w 10642"/>
                <a:gd name="T115" fmla="*/ 1 h 48"/>
                <a:gd name="T116" fmla="*/ 21 w 10642"/>
                <a:gd name="T117" fmla="*/ 1 h 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42"/>
                <a:gd name="T178" fmla="*/ 0 h 48"/>
                <a:gd name="T179" fmla="*/ 10642 w 10642"/>
                <a:gd name="T180" fmla="*/ 48 h 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42" h="48">
                  <a:moveTo>
                    <a:pt x="10641" y="0"/>
                  </a:moveTo>
                  <a:lnTo>
                    <a:pt x="10641" y="0"/>
                  </a:lnTo>
                  <a:lnTo>
                    <a:pt x="10640" y="0"/>
                  </a:lnTo>
                  <a:lnTo>
                    <a:pt x="10638" y="0"/>
                  </a:lnTo>
                  <a:lnTo>
                    <a:pt x="10636" y="0"/>
                  </a:lnTo>
                  <a:lnTo>
                    <a:pt x="10632" y="0"/>
                  </a:lnTo>
                  <a:lnTo>
                    <a:pt x="10628" y="0"/>
                  </a:lnTo>
                  <a:lnTo>
                    <a:pt x="10623" y="0"/>
                  </a:lnTo>
                  <a:lnTo>
                    <a:pt x="10617" y="0"/>
                  </a:lnTo>
                  <a:lnTo>
                    <a:pt x="10612" y="0"/>
                  </a:lnTo>
                  <a:lnTo>
                    <a:pt x="10604" y="0"/>
                  </a:lnTo>
                  <a:lnTo>
                    <a:pt x="10596" y="0"/>
                  </a:lnTo>
                  <a:lnTo>
                    <a:pt x="10589" y="0"/>
                  </a:lnTo>
                  <a:lnTo>
                    <a:pt x="10579" y="0"/>
                  </a:lnTo>
                  <a:lnTo>
                    <a:pt x="10570" y="0"/>
                  </a:lnTo>
                  <a:lnTo>
                    <a:pt x="10559" y="0"/>
                  </a:lnTo>
                  <a:lnTo>
                    <a:pt x="10548" y="0"/>
                  </a:lnTo>
                  <a:lnTo>
                    <a:pt x="10536" y="0"/>
                  </a:lnTo>
                  <a:lnTo>
                    <a:pt x="10524" y="0"/>
                  </a:lnTo>
                  <a:lnTo>
                    <a:pt x="10511" y="0"/>
                  </a:lnTo>
                  <a:lnTo>
                    <a:pt x="10496" y="0"/>
                  </a:lnTo>
                  <a:lnTo>
                    <a:pt x="10482" y="0"/>
                  </a:lnTo>
                  <a:lnTo>
                    <a:pt x="10467" y="0"/>
                  </a:lnTo>
                  <a:lnTo>
                    <a:pt x="10451" y="0"/>
                  </a:lnTo>
                  <a:lnTo>
                    <a:pt x="10435" y="0"/>
                  </a:lnTo>
                  <a:lnTo>
                    <a:pt x="10417" y="0"/>
                  </a:lnTo>
                  <a:lnTo>
                    <a:pt x="10400" y="0"/>
                  </a:lnTo>
                  <a:lnTo>
                    <a:pt x="10382" y="0"/>
                  </a:lnTo>
                  <a:lnTo>
                    <a:pt x="10363" y="0"/>
                  </a:lnTo>
                  <a:lnTo>
                    <a:pt x="10344" y="0"/>
                  </a:lnTo>
                  <a:lnTo>
                    <a:pt x="10323" y="0"/>
                  </a:lnTo>
                  <a:lnTo>
                    <a:pt x="10302" y="0"/>
                  </a:lnTo>
                  <a:lnTo>
                    <a:pt x="10281" y="0"/>
                  </a:lnTo>
                  <a:lnTo>
                    <a:pt x="10259" y="0"/>
                  </a:lnTo>
                  <a:lnTo>
                    <a:pt x="10236" y="0"/>
                  </a:lnTo>
                  <a:lnTo>
                    <a:pt x="10213" y="0"/>
                  </a:lnTo>
                  <a:lnTo>
                    <a:pt x="10190" y="0"/>
                  </a:lnTo>
                  <a:lnTo>
                    <a:pt x="10166" y="0"/>
                  </a:lnTo>
                  <a:lnTo>
                    <a:pt x="10141" y="0"/>
                  </a:lnTo>
                  <a:lnTo>
                    <a:pt x="10116" y="0"/>
                  </a:lnTo>
                  <a:lnTo>
                    <a:pt x="10090" y="0"/>
                  </a:lnTo>
                  <a:lnTo>
                    <a:pt x="10063" y="0"/>
                  </a:lnTo>
                  <a:lnTo>
                    <a:pt x="10037" y="0"/>
                  </a:lnTo>
                  <a:lnTo>
                    <a:pt x="10009" y="0"/>
                  </a:lnTo>
                  <a:lnTo>
                    <a:pt x="9981" y="0"/>
                  </a:lnTo>
                  <a:lnTo>
                    <a:pt x="9952" y="0"/>
                  </a:lnTo>
                  <a:lnTo>
                    <a:pt x="9924" y="0"/>
                  </a:lnTo>
                  <a:lnTo>
                    <a:pt x="9894" y="0"/>
                  </a:lnTo>
                  <a:lnTo>
                    <a:pt x="9863" y="0"/>
                  </a:lnTo>
                  <a:lnTo>
                    <a:pt x="9832" y="0"/>
                  </a:lnTo>
                  <a:lnTo>
                    <a:pt x="9802" y="0"/>
                  </a:lnTo>
                  <a:lnTo>
                    <a:pt x="9770" y="0"/>
                  </a:lnTo>
                  <a:lnTo>
                    <a:pt x="9738" y="0"/>
                  </a:lnTo>
                  <a:lnTo>
                    <a:pt x="9705" y="0"/>
                  </a:lnTo>
                  <a:lnTo>
                    <a:pt x="9672" y="0"/>
                  </a:lnTo>
                  <a:lnTo>
                    <a:pt x="9638" y="0"/>
                  </a:lnTo>
                  <a:lnTo>
                    <a:pt x="9604" y="0"/>
                  </a:lnTo>
                  <a:lnTo>
                    <a:pt x="9569" y="0"/>
                  </a:lnTo>
                  <a:lnTo>
                    <a:pt x="9535" y="0"/>
                  </a:lnTo>
                  <a:lnTo>
                    <a:pt x="9499" y="0"/>
                  </a:lnTo>
                  <a:lnTo>
                    <a:pt x="9464" y="0"/>
                  </a:lnTo>
                  <a:lnTo>
                    <a:pt x="9426" y="0"/>
                  </a:lnTo>
                  <a:lnTo>
                    <a:pt x="9390" y="0"/>
                  </a:lnTo>
                  <a:lnTo>
                    <a:pt x="9353" y="0"/>
                  </a:lnTo>
                  <a:lnTo>
                    <a:pt x="9316" y="0"/>
                  </a:lnTo>
                  <a:lnTo>
                    <a:pt x="9277" y="0"/>
                  </a:lnTo>
                  <a:lnTo>
                    <a:pt x="9239" y="0"/>
                  </a:lnTo>
                  <a:lnTo>
                    <a:pt x="9199" y="0"/>
                  </a:lnTo>
                  <a:lnTo>
                    <a:pt x="9161" y="0"/>
                  </a:lnTo>
                  <a:lnTo>
                    <a:pt x="9120" y="0"/>
                  </a:lnTo>
                  <a:lnTo>
                    <a:pt x="9081" y="0"/>
                  </a:lnTo>
                  <a:lnTo>
                    <a:pt x="9040" y="0"/>
                  </a:lnTo>
                  <a:lnTo>
                    <a:pt x="9000" y="0"/>
                  </a:lnTo>
                  <a:lnTo>
                    <a:pt x="8958" y="0"/>
                  </a:lnTo>
                  <a:lnTo>
                    <a:pt x="8916" y="0"/>
                  </a:lnTo>
                  <a:lnTo>
                    <a:pt x="8874" y="0"/>
                  </a:lnTo>
                  <a:lnTo>
                    <a:pt x="8832" y="0"/>
                  </a:lnTo>
                  <a:lnTo>
                    <a:pt x="8789" y="0"/>
                  </a:lnTo>
                  <a:lnTo>
                    <a:pt x="8746" y="0"/>
                  </a:lnTo>
                  <a:lnTo>
                    <a:pt x="8702" y="0"/>
                  </a:lnTo>
                  <a:lnTo>
                    <a:pt x="8658" y="0"/>
                  </a:lnTo>
                  <a:lnTo>
                    <a:pt x="8614" y="0"/>
                  </a:lnTo>
                  <a:lnTo>
                    <a:pt x="8569" y="0"/>
                  </a:lnTo>
                  <a:lnTo>
                    <a:pt x="8525" y="0"/>
                  </a:lnTo>
                  <a:lnTo>
                    <a:pt x="8479" y="0"/>
                  </a:lnTo>
                  <a:lnTo>
                    <a:pt x="8434" y="0"/>
                  </a:lnTo>
                  <a:lnTo>
                    <a:pt x="8388" y="0"/>
                  </a:lnTo>
                  <a:lnTo>
                    <a:pt x="8342" y="0"/>
                  </a:lnTo>
                  <a:lnTo>
                    <a:pt x="8296" y="0"/>
                  </a:lnTo>
                  <a:lnTo>
                    <a:pt x="8250" y="0"/>
                  </a:lnTo>
                  <a:lnTo>
                    <a:pt x="8203" y="0"/>
                  </a:lnTo>
                  <a:lnTo>
                    <a:pt x="8156" y="0"/>
                  </a:lnTo>
                  <a:lnTo>
                    <a:pt x="8107" y="0"/>
                  </a:lnTo>
                  <a:lnTo>
                    <a:pt x="8060" y="0"/>
                  </a:lnTo>
                  <a:lnTo>
                    <a:pt x="8012" y="0"/>
                  </a:lnTo>
                  <a:lnTo>
                    <a:pt x="7964" y="0"/>
                  </a:lnTo>
                  <a:lnTo>
                    <a:pt x="7914" y="0"/>
                  </a:lnTo>
                  <a:lnTo>
                    <a:pt x="7866" y="0"/>
                  </a:lnTo>
                  <a:lnTo>
                    <a:pt x="7817" y="0"/>
                  </a:lnTo>
                  <a:lnTo>
                    <a:pt x="7767" y="0"/>
                  </a:lnTo>
                  <a:lnTo>
                    <a:pt x="7718" y="0"/>
                  </a:lnTo>
                  <a:lnTo>
                    <a:pt x="7667" y="0"/>
                  </a:lnTo>
                  <a:lnTo>
                    <a:pt x="7618" y="0"/>
                  </a:lnTo>
                  <a:lnTo>
                    <a:pt x="7567" y="0"/>
                  </a:lnTo>
                  <a:lnTo>
                    <a:pt x="7517" y="0"/>
                  </a:lnTo>
                  <a:lnTo>
                    <a:pt x="7466" y="0"/>
                  </a:lnTo>
                  <a:lnTo>
                    <a:pt x="7415" y="0"/>
                  </a:lnTo>
                  <a:lnTo>
                    <a:pt x="7364" y="0"/>
                  </a:lnTo>
                  <a:lnTo>
                    <a:pt x="7313" y="0"/>
                  </a:lnTo>
                  <a:lnTo>
                    <a:pt x="7261" y="0"/>
                  </a:lnTo>
                  <a:lnTo>
                    <a:pt x="7210" y="0"/>
                  </a:lnTo>
                  <a:lnTo>
                    <a:pt x="7157" y="0"/>
                  </a:lnTo>
                  <a:lnTo>
                    <a:pt x="7105" y="0"/>
                  </a:lnTo>
                  <a:lnTo>
                    <a:pt x="7053" y="0"/>
                  </a:lnTo>
                  <a:lnTo>
                    <a:pt x="7000" y="0"/>
                  </a:lnTo>
                  <a:lnTo>
                    <a:pt x="6947" y="0"/>
                  </a:lnTo>
                  <a:lnTo>
                    <a:pt x="6895" y="0"/>
                  </a:lnTo>
                  <a:lnTo>
                    <a:pt x="6842" y="0"/>
                  </a:lnTo>
                  <a:lnTo>
                    <a:pt x="6789" y="0"/>
                  </a:lnTo>
                  <a:lnTo>
                    <a:pt x="6736" y="0"/>
                  </a:lnTo>
                  <a:lnTo>
                    <a:pt x="6683" y="0"/>
                  </a:lnTo>
                  <a:lnTo>
                    <a:pt x="6629" y="0"/>
                  </a:lnTo>
                  <a:lnTo>
                    <a:pt x="6575" y="0"/>
                  </a:lnTo>
                  <a:lnTo>
                    <a:pt x="6522" y="0"/>
                  </a:lnTo>
                  <a:lnTo>
                    <a:pt x="6468" y="0"/>
                  </a:lnTo>
                  <a:lnTo>
                    <a:pt x="6414" y="0"/>
                  </a:lnTo>
                  <a:lnTo>
                    <a:pt x="6360" y="0"/>
                  </a:lnTo>
                  <a:lnTo>
                    <a:pt x="6305" y="0"/>
                  </a:lnTo>
                  <a:lnTo>
                    <a:pt x="6252" y="0"/>
                  </a:lnTo>
                  <a:lnTo>
                    <a:pt x="6197" y="0"/>
                  </a:lnTo>
                  <a:lnTo>
                    <a:pt x="6143" y="0"/>
                  </a:lnTo>
                  <a:lnTo>
                    <a:pt x="6088" y="0"/>
                  </a:lnTo>
                  <a:lnTo>
                    <a:pt x="6033" y="0"/>
                  </a:lnTo>
                  <a:lnTo>
                    <a:pt x="5979" y="0"/>
                  </a:lnTo>
                  <a:lnTo>
                    <a:pt x="5925" y="0"/>
                  </a:lnTo>
                  <a:lnTo>
                    <a:pt x="5870" y="0"/>
                  </a:lnTo>
                  <a:lnTo>
                    <a:pt x="5815" y="0"/>
                  </a:lnTo>
                  <a:lnTo>
                    <a:pt x="5760" y="0"/>
                  </a:lnTo>
                  <a:lnTo>
                    <a:pt x="5705" y="0"/>
                  </a:lnTo>
                  <a:lnTo>
                    <a:pt x="5650" y="0"/>
                  </a:lnTo>
                  <a:lnTo>
                    <a:pt x="5595" y="0"/>
                  </a:lnTo>
                  <a:lnTo>
                    <a:pt x="5540" y="0"/>
                  </a:lnTo>
                  <a:lnTo>
                    <a:pt x="5485" y="0"/>
                  </a:lnTo>
                  <a:lnTo>
                    <a:pt x="5430" y="0"/>
                  </a:lnTo>
                  <a:lnTo>
                    <a:pt x="5375" y="0"/>
                  </a:lnTo>
                  <a:lnTo>
                    <a:pt x="5321" y="0"/>
                  </a:lnTo>
                  <a:lnTo>
                    <a:pt x="5266" y="0"/>
                  </a:lnTo>
                  <a:lnTo>
                    <a:pt x="5211" y="0"/>
                  </a:lnTo>
                  <a:lnTo>
                    <a:pt x="5156" y="0"/>
                  </a:lnTo>
                  <a:lnTo>
                    <a:pt x="5100" y="0"/>
                  </a:lnTo>
                  <a:lnTo>
                    <a:pt x="5046" y="0"/>
                  </a:lnTo>
                  <a:lnTo>
                    <a:pt x="4991" y="0"/>
                  </a:lnTo>
                  <a:lnTo>
                    <a:pt x="4936" y="0"/>
                  </a:lnTo>
                  <a:lnTo>
                    <a:pt x="4881" y="0"/>
                  </a:lnTo>
                  <a:lnTo>
                    <a:pt x="4826" y="0"/>
                  </a:lnTo>
                  <a:lnTo>
                    <a:pt x="4771" y="0"/>
                  </a:lnTo>
                  <a:lnTo>
                    <a:pt x="4716" y="0"/>
                  </a:lnTo>
                  <a:lnTo>
                    <a:pt x="4661" y="0"/>
                  </a:lnTo>
                  <a:lnTo>
                    <a:pt x="4608" y="0"/>
                  </a:lnTo>
                  <a:lnTo>
                    <a:pt x="4553" y="0"/>
                  </a:lnTo>
                  <a:lnTo>
                    <a:pt x="4498" y="0"/>
                  </a:lnTo>
                  <a:lnTo>
                    <a:pt x="4444" y="0"/>
                  </a:lnTo>
                  <a:lnTo>
                    <a:pt x="4389" y="0"/>
                  </a:lnTo>
                  <a:lnTo>
                    <a:pt x="4336" y="0"/>
                  </a:lnTo>
                  <a:lnTo>
                    <a:pt x="4281" y="0"/>
                  </a:lnTo>
                  <a:lnTo>
                    <a:pt x="4227" y="0"/>
                  </a:lnTo>
                  <a:lnTo>
                    <a:pt x="4173" y="0"/>
                  </a:lnTo>
                  <a:lnTo>
                    <a:pt x="4119" y="0"/>
                  </a:lnTo>
                  <a:lnTo>
                    <a:pt x="4066" y="0"/>
                  </a:lnTo>
                  <a:lnTo>
                    <a:pt x="4012" y="0"/>
                  </a:lnTo>
                  <a:lnTo>
                    <a:pt x="3958" y="0"/>
                  </a:lnTo>
                  <a:lnTo>
                    <a:pt x="3905" y="0"/>
                  </a:lnTo>
                  <a:lnTo>
                    <a:pt x="3852" y="0"/>
                  </a:lnTo>
                  <a:lnTo>
                    <a:pt x="3799" y="0"/>
                  </a:lnTo>
                  <a:lnTo>
                    <a:pt x="3746" y="0"/>
                  </a:lnTo>
                  <a:lnTo>
                    <a:pt x="3694" y="0"/>
                  </a:lnTo>
                  <a:lnTo>
                    <a:pt x="3641" y="0"/>
                  </a:lnTo>
                  <a:lnTo>
                    <a:pt x="3588" y="0"/>
                  </a:lnTo>
                  <a:lnTo>
                    <a:pt x="3536" y="0"/>
                  </a:lnTo>
                  <a:lnTo>
                    <a:pt x="3484" y="0"/>
                  </a:lnTo>
                  <a:lnTo>
                    <a:pt x="3431" y="0"/>
                  </a:lnTo>
                  <a:lnTo>
                    <a:pt x="3380" y="0"/>
                  </a:lnTo>
                  <a:lnTo>
                    <a:pt x="3328" y="0"/>
                  </a:lnTo>
                  <a:lnTo>
                    <a:pt x="3277" y="0"/>
                  </a:lnTo>
                  <a:lnTo>
                    <a:pt x="3226" y="0"/>
                  </a:lnTo>
                  <a:lnTo>
                    <a:pt x="3174" y="0"/>
                  </a:lnTo>
                  <a:lnTo>
                    <a:pt x="3124" y="0"/>
                  </a:lnTo>
                  <a:lnTo>
                    <a:pt x="3073" y="0"/>
                  </a:lnTo>
                  <a:lnTo>
                    <a:pt x="3023" y="0"/>
                  </a:lnTo>
                  <a:lnTo>
                    <a:pt x="2974" y="0"/>
                  </a:lnTo>
                  <a:lnTo>
                    <a:pt x="2923" y="0"/>
                  </a:lnTo>
                  <a:lnTo>
                    <a:pt x="2874" y="0"/>
                  </a:lnTo>
                  <a:lnTo>
                    <a:pt x="2824" y="0"/>
                  </a:lnTo>
                  <a:lnTo>
                    <a:pt x="2775" y="0"/>
                  </a:lnTo>
                  <a:lnTo>
                    <a:pt x="2727" y="0"/>
                  </a:lnTo>
                  <a:lnTo>
                    <a:pt x="2677" y="0"/>
                  </a:lnTo>
                  <a:lnTo>
                    <a:pt x="2629" y="0"/>
                  </a:lnTo>
                  <a:lnTo>
                    <a:pt x="2581" y="0"/>
                  </a:lnTo>
                  <a:lnTo>
                    <a:pt x="2534" y="0"/>
                  </a:lnTo>
                  <a:lnTo>
                    <a:pt x="2485" y="0"/>
                  </a:lnTo>
                  <a:lnTo>
                    <a:pt x="2438" y="0"/>
                  </a:lnTo>
                  <a:lnTo>
                    <a:pt x="2392" y="0"/>
                  </a:lnTo>
                  <a:lnTo>
                    <a:pt x="2345" y="0"/>
                  </a:lnTo>
                  <a:lnTo>
                    <a:pt x="2299" y="0"/>
                  </a:lnTo>
                  <a:lnTo>
                    <a:pt x="2253" y="0"/>
                  </a:lnTo>
                  <a:lnTo>
                    <a:pt x="2207" y="0"/>
                  </a:lnTo>
                  <a:lnTo>
                    <a:pt x="2162" y="0"/>
                  </a:lnTo>
                  <a:lnTo>
                    <a:pt x="2115" y="0"/>
                  </a:lnTo>
                  <a:lnTo>
                    <a:pt x="2072" y="0"/>
                  </a:lnTo>
                  <a:lnTo>
                    <a:pt x="2027" y="0"/>
                  </a:lnTo>
                  <a:lnTo>
                    <a:pt x="1983" y="0"/>
                  </a:lnTo>
                  <a:lnTo>
                    <a:pt x="1939" y="0"/>
                  </a:lnTo>
                  <a:lnTo>
                    <a:pt x="1895" y="0"/>
                  </a:lnTo>
                  <a:lnTo>
                    <a:pt x="1852" y="0"/>
                  </a:lnTo>
                  <a:lnTo>
                    <a:pt x="1809" y="0"/>
                  </a:lnTo>
                  <a:lnTo>
                    <a:pt x="1766" y="0"/>
                  </a:lnTo>
                  <a:lnTo>
                    <a:pt x="1725" y="0"/>
                  </a:lnTo>
                  <a:lnTo>
                    <a:pt x="1683" y="0"/>
                  </a:lnTo>
                  <a:lnTo>
                    <a:pt x="1641" y="0"/>
                  </a:lnTo>
                  <a:lnTo>
                    <a:pt x="1601" y="0"/>
                  </a:lnTo>
                  <a:lnTo>
                    <a:pt x="1560" y="0"/>
                  </a:lnTo>
                  <a:lnTo>
                    <a:pt x="1521" y="0"/>
                  </a:lnTo>
                  <a:lnTo>
                    <a:pt x="1481" y="0"/>
                  </a:lnTo>
                  <a:lnTo>
                    <a:pt x="1442" y="0"/>
                  </a:lnTo>
                  <a:lnTo>
                    <a:pt x="1402" y="0"/>
                  </a:lnTo>
                  <a:lnTo>
                    <a:pt x="1364" y="0"/>
                  </a:lnTo>
                  <a:lnTo>
                    <a:pt x="1325" y="0"/>
                  </a:lnTo>
                  <a:lnTo>
                    <a:pt x="1288" y="0"/>
                  </a:lnTo>
                  <a:lnTo>
                    <a:pt x="1251" y="0"/>
                  </a:lnTo>
                  <a:lnTo>
                    <a:pt x="1214" y="0"/>
                  </a:lnTo>
                  <a:lnTo>
                    <a:pt x="1178" y="0"/>
                  </a:lnTo>
                  <a:lnTo>
                    <a:pt x="1142" y="0"/>
                  </a:lnTo>
                  <a:lnTo>
                    <a:pt x="1107" y="0"/>
                  </a:lnTo>
                  <a:lnTo>
                    <a:pt x="1072" y="0"/>
                  </a:lnTo>
                  <a:lnTo>
                    <a:pt x="1037" y="0"/>
                  </a:lnTo>
                  <a:lnTo>
                    <a:pt x="1003" y="0"/>
                  </a:lnTo>
                  <a:lnTo>
                    <a:pt x="969" y="0"/>
                  </a:lnTo>
                  <a:lnTo>
                    <a:pt x="936" y="0"/>
                  </a:lnTo>
                  <a:lnTo>
                    <a:pt x="904" y="0"/>
                  </a:lnTo>
                  <a:lnTo>
                    <a:pt x="871" y="0"/>
                  </a:lnTo>
                  <a:lnTo>
                    <a:pt x="839" y="0"/>
                  </a:lnTo>
                  <a:lnTo>
                    <a:pt x="808" y="0"/>
                  </a:lnTo>
                  <a:lnTo>
                    <a:pt x="778" y="0"/>
                  </a:lnTo>
                  <a:lnTo>
                    <a:pt x="748" y="0"/>
                  </a:lnTo>
                  <a:lnTo>
                    <a:pt x="718" y="0"/>
                  </a:lnTo>
                  <a:lnTo>
                    <a:pt x="689" y="0"/>
                  </a:lnTo>
                  <a:lnTo>
                    <a:pt x="660" y="0"/>
                  </a:lnTo>
                  <a:lnTo>
                    <a:pt x="632" y="0"/>
                  </a:lnTo>
                  <a:lnTo>
                    <a:pt x="604" y="0"/>
                  </a:lnTo>
                  <a:lnTo>
                    <a:pt x="578" y="0"/>
                  </a:lnTo>
                  <a:lnTo>
                    <a:pt x="552" y="0"/>
                  </a:lnTo>
                  <a:lnTo>
                    <a:pt x="525" y="0"/>
                  </a:lnTo>
                  <a:lnTo>
                    <a:pt x="500" y="0"/>
                  </a:lnTo>
                  <a:lnTo>
                    <a:pt x="475" y="0"/>
                  </a:lnTo>
                  <a:lnTo>
                    <a:pt x="451" y="0"/>
                  </a:lnTo>
                  <a:lnTo>
                    <a:pt x="428" y="0"/>
                  </a:lnTo>
                  <a:lnTo>
                    <a:pt x="405" y="0"/>
                  </a:lnTo>
                  <a:lnTo>
                    <a:pt x="382" y="0"/>
                  </a:lnTo>
                  <a:lnTo>
                    <a:pt x="360" y="0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297" y="0"/>
                  </a:lnTo>
                  <a:lnTo>
                    <a:pt x="278" y="0"/>
                  </a:lnTo>
                  <a:lnTo>
                    <a:pt x="259" y="0"/>
                  </a:lnTo>
                  <a:lnTo>
                    <a:pt x="241" y="0"/>
                  </a:lnTo>
                  <a:lnTo>
                    <a:pt x="224" y="0"/>
                  </a:lnTo>
                  <a:lnTo>
                    <a:pt x="206" y="0"/>
                  </a:lnTo>
                  <a:lnTo>
                    <a:pt x="189" y="0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8" y="48"/>
                  </a:lnTo>
                  <a:lnTo>
                    <a:pt x="13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9" y="48"/>
                  </a:lnTo>
                  <a:lnTo>
                    <a:pt x="37" y="48"/>
                  </a:lnTo>
                  <a:lnTo>
                    <a:pt x="45" y="48"/>
                  </a:lnTo>
                  <a:lnTo>
                    <a:pt x="52" y="48"/>
                  </a:lnTo>
                  <a:lnTo>
                    <a:pt x="62" y="48"/>
                  </a:lnTo>
                  <a:lnTo>
                    <a:pt x="72" y="48"/>
                  </a:lnTo>
                  <a:lnTo>
                    <a:pt x="82" y="48"/>
                  </a:lnTo>
                  <a:lnTo>
                    <a:pt x="93" y="48"/>
                  </a:lnTo>
                  <a:lnTo>
                    <a:pt x="105" y="48"/>
                  </a:lnTo>
                  <a:lnTo>
                    <a:pt x="117" y="48"/>
                  </a:lnTo>
                  <a:lnTo>
                    <a:pt x="130" y="48"/>
                  </a:lnTo>
                  <a:lnTo>
                    <a:pt x="144" y="48"/>
                  </a:lnTo>
                  <a:lnTo>
                    <a:pt x="159" y="48"/>
                  </a:lnTo>
                  <a:lnTo>
                    <a:pt x="174" y="48"/>
                  </a:lnTo>
                  <a:lnTo>
                    <a:pt x="189" y="48"/>
                  </a:lnTo>
                  <a:lnTo>
                    <a:pt x="206" y="48"/>
                  </a:lnTo>
                  <a:lnTo>
                    <a:pt x="224" y="48"/>
                  </a:lnTo>
                  <a:lnTo>
                    <a:pt x="241" y="48"/>
                  </a:lnTo>
                  <a:lnTo>
                    <a:pt x="259" y="48"/>
                  </a:lnTo>
                  <a:lnTo>
                    <a:pt x="278" y="48"/>
                  </a:lnTo>
                  <a:lnTo>
                    <a:pt x="297" y="48"/>
                  </a:lnTo>
                  <a:lnTo>
                    <a:pt x="318" y="48"/>
                  </a:lnTo>
                  <a:lnTo>
                    <a:pt x="339" y="48"/>
                  </a:lnTo>
                  <a:lnTo>
                    <a:pt x="360" y="48"/>
                  </a:lnTo>
                  <a:lnTo>
                    <a:pt x="382" y="48"/>
                  </a:lnTo>
                  <a:lnTo>
                    <a:pt x="403" y="48"/>
                  </a:lnTo>
                  <a:lnTo>
                    <a:pt x="427" y="48"/>
                  </a:lnTo>
                  <a:lnTo>
                    <a:pt x="451" y="48"/>
                  </a:lnTo>
                  <a:lnTo>
                    <a:pt x="475" y="48"/>
                  </a:lnTo>
                  <a:lnTo>
                    <a:pt x="500" y="48"/>
                  </a:lnTo>
                  <a:lnTo>
                    <a:pt x="525" y="48"/>
                  </a:lnTo>
                  <a:lnTo>
                    <a:pt x="551" y="48"/>
                  </a:lnTo>
                  <a:lnTo>
                    <a:pt x="577" y="48"/>
                  </a:lnTo>
                  <a:lnTo>
                    <a:pt x="604" y="48"/>
                  </a:lnTo>
                  <a:lnTo>
                    <a:pt x="632" y="48"/>
                  </a:lnTo>
                  <a:lnTo>
                    <a:pt x="660" y="48"/>
                  </a:lnTo>
                  <a:lnTo>
                    <a:pt x="689" y="48"/>
                  </a:lnTo>
                  <a:lnTo>
                    <a:pt x="717" y="48"/>
                  </a:lnTo>
                  <a:lnTo>
                    <a:pt x="747" y="48"/>
                  </a:lnTo>
                  <a:lnTo>
                    <a:pt x="778" y="48"/>
                  </a:lnTo>
                  <a:lnTo>
                    <a:pt x="808" y="48"/>
                  </a:lnTo>
                  <a:lnTo>
                    <a:pt x="839" y="48"/>
                  </a:lnTo>
                  <a:lnTo>
                    <a:pt x="871" y="48"/>
                  </a:lnTo>
                  <a:lnTo>
                    <a:pt x="903" y="48"/>
                  </a:lnTo>
                  <a:lnTo>
                    <a:pt x="936" y="48"/>
                  </a:lnTo>
                  <a:lnTo>
                    <a:pt x="969" y="48"/>
                  </a:lnTo>
                  <a:lnTo>
                    <a:pt x="1003" y="48"/>
                  </a:lnTo>
                  <a:lnTo>
                    <a:pt x="1037" y="48"/>
                  </a:lnTo>
                  <a:lnTo>
                    <a:pt x="1071" y="48"/>
                  </a:lnTo>
                  <a:lnTo>
                    <a:pt x="1106" y="48"/>
                  </a:lnTo>
                  <a:lnTo>
                    <a:pt x="1141" y="48"/>
                  </a:lnTo>
                  <a:lnTo>
                    <a:pt x="1177" y="48"/>
                  </a:lnTo>
                  <a:lnTo>
                    <a:pt x="1213" y="48"/>
                  </a:lnTo>
                  <a:lnTo>
                    <a:pt x="1251" y="48"/>
                  </a:lnTo>
                  <a:lnTo>
                    <a:pt x="1288" y="48"/>
                  </a:lnTo>
                  <a:lnTo>
                    <a:pt x="1325" y="48"/>
                  </a:lnTo>
                  <a:lnTo>
                    <a:pt x="1364" y="48"/>
                  </a:lnTo>
                  <a:lnTo>
                    <a:pt x="1402" y="48"/>
                  </a:lnTo>
                  <a:lnTo>
                    <a:pt x="1441" y="48"/>
                  </a:lnTo>
                  <a:lnTo>
                    <a:pt x="1480" y="48"/>
                  </a:lnTo>
                  <a:lnTo>
                    <a:pt x="1520" y="48"/>
                  </a:lnTo>
                  <a:lnTo>
                    <a:pt x="1560" y="48"/>
                  </a:lnTo>
                  <a:lnTo>
                    <a:pt x="1601" y="48"/>
                  </a:lnTo>
                  <a:lnTo>
                    <a:pt x="1641" y="48"/>
                  </a:lnTo>
                  <a:lnTo>
                    <a:pt x="1683" y="48"/>
                  </a:lnTo>
                  <a:lnTo>
                    <a:pt x="1725" y="48"/>
                  </a:lnTo>
                  <a:lnTo>
                    <a:pt x="1766" y="48"/>
                  </a:lnTo>
                  <a:lnTo>
                    <a:pt x="1808" y="48"/>
                  </a:lnTo>
                  <a:lnTo>
                    <a:pt x="1851" y="48"/>
                  </a:lnTo>
                  <a:lnTo>
                    <a:pt x="1895" y="48"/>
                  </a:lnTo>
                  <a:lnTo>
                    <a:pt x="1938" y="48"/>
                  </a:lnTo>
                  <a:lnTo>
                    <a:pt x="1982" y="48"/>
                  </a:lnTo>
                  <a:lnTo>
                    <a:pt x="2025" y="48"/>
                  </a:lnTo>
                  <a:lnTo>
                    <a:pt x="2070" y="48"/>
                  </a:lnTo>
                  <a:lnTo>
                    <a:pt x="2115" y="48"/>
                  </a:lnTo>
                  <a:lnTo>
                    <a:pt x="2160" y="48"/>
                  </a:lnTo>
                  <a:lnTo>
                    <a:pt x="2205" y="48"/>
                  </a:lnTo>
                  <a:lnTo>
                    <a:pt x="2252" y="48"/>
                  </a:lnTo>
                  <a:lnTo>
                    <a:pt x="2298" y="48"/>
                  </a:lnTo>
                  <a:lnTo>
                    <a:pt x="2344" y="48"/>
                  </a:lnTo>
                  <a:lnTo>
                    <a:pt x="2391" y="48"/>
                  </a:lnTo>
                  <a:lnTo>
                    <a:pt x="2438" y="48"/>
                  </a:lnTo>
                  <a:lnTo>
                    <a:pt x="2485" y="48"/>
                  </a:lnTo>
                  <a:lnTo>
                    <a:pt x="2532" y="48"/>
                  </a:lnTo>
                  <a:lnTo>
                    <a:pt x="2581" y="48"/>
                  </a:lnTo>
                  <a:lnTo>
                    <a:pt x="2628" y="48"/>
                  </a:lnTo>
                  <a:lnTo>
                    <a:pt x="2676" y="48"/>
                  </a:lnTo>
                  <a:lnTo>
                    <a:pt x="2726" y="48"/>
                  </a:lnTo>
                  <a:lnTo>
                    <a:pt x="2774" y="48"/>
                  </a:lnTo>
                  <a:lnTo>
                    <a:pt x="2823" y="48"/>
                  </a:lnTo>
                  <a:lnTo>
                    <a:pt x="2873" y="48"/>
                  </a:lnTo>
                  <a:lnTo>
                    <a:pt x="2922" y="48"/>
                  </a:lnTo>
                  <a:lnTo>
                    <a:pt x="2973" y="48"/>
                  </a:lnTo>
                  <a:lnTo>
                    <a:pt x="3022" y="48"/>
                  </a:lnTo>
                  <a:lnTo>
                    <a:pt x="3072" y="48"/>
                  </a:lnTo>
                  <a:lnTo>
                    <a:pt x="3123" y="48"/>
                  </a:lnTo>
                  <a:lnTo>
                    <a:pt x="3173" y="48"/>
                  </a:lnTo>
                  <a:lnTo>
                    <a:pt x="3225" y="48"/>
                  </a:lnTo>
                  <a:lnTo>
                    <a:pt x="3275" y="48"/>
                  </a:lnTo>
                  <a:lnTo>
                    <a:pt x="3327" y="48"/>
                  </a:lnTo>
                  <a:lnTo>
                    <a:pt x="3379" y="48"/>
                  </a:lnTo>
                  <a:lnTo>
                    <a:pt x="3430" y="48"/>
                  </a:lnTo>
                  <a:lnTo>
                    <a:pt x="3483" y="48"/>
                  </a:lnTo>
                  <a:lnTo>
                    <a:pt x="3534" y="48"/>
                  </a:lnTo>
                  <a:lnTo>
                    <a:pt x="3587" y="48"/>
                  </a:lnTo>
                  <a:lnTo>
                    <a:pt x="3639" y="48"/>
                  </a:lnTo>
                  <a:lnTo>
                    <a:pt x="3691" y="48"/>
                  </a:lnTo>
                  <a:lnTo>
                    <a:pt x="3744" y="48"/>
                  </a:lnTo>
                  <a:lnTo>
                    <a:pt x="3798" y="48"/>
                  </a:lnTo>
                  <a:lnTo>
                    <a:pt x="3850" y="48"/>
                  </a:lnTo>
                  <a:lnTo>
                    <a:pt x="3903" y="48"/>
                  </a:lnTo>
                  <a:lnTo>
                    <a:pt x="3957" y="48"/>
                  </a:lnTo>
                  <a:lnTo>
                    <a:pt x="4011" y="48"/>
                  </a:lnTo>
                  <a:lnTo>
                    <a:pt x="4064" y="48"/>
                  </a:lnTo>
                  <a:lnTo>
                    <a:pt x="4118" y="48"/>
                  </a:lnTo>
                  <a:lnTo>
                    <a:pt x="4172" y="48"/>
                  </a:lnTo>
                  <a:lnTo>
                    <a:pt x="4226" y="48"/>
                  </a:lnTo>
                  <a:lnTo>
                    <a:pt x="4280" y="48"/>
                  </a:lnTo>
                  <a:lnTo>
                    <a:pt x="4333" y="48"/>
                  </a:lnTo>
                  <a:lnTo>
                    <a:pt x="4388" y="48"/>
                  </a:lnTo>
                  <a:lnTo>
                    <a:pt x="4442" y="48"/>
                  </a:lnTo>
                  <a:lnTo>
                    <a:pt x="4497" y="48"/>
                  </a:lnTo>
                  <a:lnTo>
                    <a:pt x="4551" y="48"/>
                  </a:lnTo>
                  <a:lnTo>
                    <a:pt x="4605" y="48"/>
                  </a:lnTo>
                  <a:lnTo>
                    <a:pt x="4660" y="48"/>
                  </a:lnTo>
                  <a:lnTo>
                    <a:pt x="4715" y="48"/>
                  </a:lnTo>
                  <a:lnTo>
                    <a:pt x="4770" y="48"/>
                  </a:lnTo>
                  <a:lnTo>
                    <a:pt x="4825" y="48"/>
                  </a:lnTo>
                  <a:lnTo>
                    <a:pt x="4880" y="48"/>
                  </a:lnTo>
                  <a:lnTo>
                    <a:pt x="4935" y="48"/>
                  </a:lnTo>
                  <a:lnTo>
                    <a:pt x="4990" y="48"/>
                  </a:lnTo>
                  <a:lnTo>
                    <a:pt x="5044" y="48"/>
                  </a:lnTo>
                  <a:lnTo>
                    <a:pt x="5099" y="48"/>
                  </a:lnTo>
                  <a:lnTo>
                    <a:pt x="5154" y="48"/>
                  </a:lnTo>
                  <a:lnTo>
                    <a:pt x="5209" y="48"/>
                  </a:lnTo>
                  <a:lnTo>
                    <a:pt x="5264" y="48"/>
                  </a:lnTo>
                  <a:lnTo>
                    <a:pt x="5319" y="48"/>
                  </a:lnTo>
                  <a:lnTo>
                    <a:pt x="5373" y="48"/>
                  </a:lnTo>
                  <a:lnTo>
                    <a:pt x="5429" y="48"/>
                  </a:lnTo>
                  <a:lnTo>
                    <a:pt x="5483" y="48"/>
                  </a:lnTo>
                  <a:lnTo>
                    <a:pt x="5538" y="48"/>
                  </a:lnTo>
                  <a:lnTo>
                    <a:pt x="5593" y="48"/>
                  </a:lnTo>
                  <a:lnTo>
                    <a:pt x="5648" y="48"/>
                  </a:lnTo>
                  <a:lnTo>
                    <a:pt x="5703" y="48"/>
                  </a:lnTo>
                  <a:lnTo>
                    <a:pt x="5758" y="48"/>
                  </a:lnTo>
                  <a:lnTo>
                    <a:pt x="5813" y="48"/>
                  </a:lnTo>
                  <a:lnTo>
                    <a:pt x="5868" y="48"/>
                  </a:lnTo>
                  <a:lnTo>
                    <a:pt x="5922" y="48"/>
                  </a:lnTo>
                  <a:lnTo>
                    <a:pt x="5977" y="48"/>
                  </a:lnTo>
                  <a:lnTo>
                    <a:pt x="6031" y="48"/>
                  </a:lnTo>
                  <a:lnTo>
                    <a:pt x="6086" y="48"/>
                  </a:lnTo>
                  <a:lnTo>
                    <a:pt x="6141" y="48"/>
                  </a:lnTo>
                  <a:lnTo>
                    <a:pt x="6195" y="48"/>
                  </a:lnTo>
                  <a:lnTo>
                    <a:pt x="6249" y="48"/>
                  </a:lnTo>
                  <a:lnTo>
                    <a:pt x="6303" y="48"/>
                  </a:lnTo>
                  <a:lnTo>
                    <a:pt x="6358" y="48"/>
                  </a:lnTo>
                  <a:lnTo>
                    <a:pt x="6412" y="48"/>
                  </a:lnTo>
                  <a:lnTo>
                    <a:pt x="6466" y="48"/>
                  </a:lnTo>
                  <a:lnTo>
                    <a:pt x="6519" y="48"/>
                  </a:lnTo>
                  <a:lnTo>
                    <a:pt x="6573" y="48"/>
                  </a:lnTo>
                  <a:lnTo>
                    <a:pt x="6627" y="48"/>
                  </a:lnTo>
                  <a:lnTo>
                    <a:pt x="6681" y="48"/>
                  </a:lnTo>
                  <a:lnTo>
                    <a:pt x="6733" y="48"/>
                  </a:lnTo>
                  <a:lnTo>
                    <a:pt x="6787" y="48"/>
                  </a:lnTo>
                  <a:lnTo>
                    <a:pt x="6840" y="48"/>
                  </a:lnTo>
                  <a:lnTo>
                    <a:pt x="6892" y="48"/>
                  </a:lnTo>
                  <a:lnTo>
                    <a:pt x="6945" y="48"/>
                  </a:lnTo>
                  <a:lnTo>
                    <a:pt x="6998" y="48"/>
                  </a:lnTo>
                  <a:lnTo>
                    <a:pt x="7051" y="48"/>
                  </a:lnTo>
                  <a:lnTo>
                    <a:pt x="7103" y="48"/>
                  </a:lnTo>
                  <a:lnTo>
                    <a:pt x="7155" y="48"/>
                  </a:lnTo>
                  <a:lnTo>
                    <a:pt x="7206" y="48"/>
                  </a:lnTo>
                  <a:lnTo>
                    <a:pt x="7258" y="48"/>
                  </a:lnTo>
                  <a:lnTo>
                    <a:pt x="7310" y="48"/>
                  </a:lnTo>
                  <a:lnTo>
                    <a:pt x="7361" y="48"/>
                  </a:lnTo>
                  <a:lnTo>
                    <a:pt x="7413" y="48"/>
                  </a:lnTo>
                  <a:lnTo>
                    <a:pt x="7463" y="48"/>
                  </a:lnTo>
                  <a:lnTo>
                    <a:pt x="7514" y="48"/>
                  </a:lnTo>
                  <a:lnTo>
                    <a:pt x="7565" y="48"/>
                  </a:lnTo>
                  <a:lnTo>
                    <a:pt x="7615" y="48"/>
                  </a:lnTo>
                  <a:lnTo>
                    <a:pt x="7665" y="48"/>
                  </a:lnTo>
                  <a:lnTo>
                    <a:pt x="7714" y="48"/>
                  </a:lnTo>
                  <a:lnTo>
                    <a:pt x="7765" y="48"/>
                  </a:lnTo>
                  <a:lnTo>
                    <a:pt x="7814" y="48"/>
                  </a:lnTo>
                  <a:lnTo>
                    <a:pt x="7863" y="48"/>
                  </a:lnTo>
                  <a:lnTo>
                    <a:pt x="7912" y="48"/>
                  </a:lnTo>
                  <a:lnTo>
                    <a:pt x="7960" y="48"/>
                  </a:lnTo>
                  <a:lnTo>
                    <a:pt x="8009" y="48"/>
                  </a:lnTo>
                  <a:lnTo>
                    <a:pt x="8057" y="48"/>
                  </a:lnTo>
                  <a:lnTo>
                    <a:pt x="8105" y="48"/>
                  </a:lnTo>
                  <a:lnTo>
                    <a:pt x="8152" y="48"/>
                  </a:lnTo>
                  <a:lnTo>
                    <a:pt x="8200" y="48"/>
                  </a:lnTo>
                  <a:lnTo>
                    <a:pt x="8247" y="48"/>
                  </a:lnTo>
                  <a:lnTo>
                    <a:pt x="8293" y="48"/>
                  </a:lnTo>
                  <a:lnTo>
                    <a:pt x="8340" y="48"/>
                  </a:lnTo>
                  <a:lnTo>
                    <a:pt x="8386" y="48"/>
                  </a:lnTo>
                  <a:lnTo>
                    <a:pt x="8431" y="48"/>
                  </a:lnTo>
                  <a:lnTo>
                    <a:pt x="8477" y="48"/>
                  </a:lnTo>
                  <a:lnTo>
                    <a:pt x="8522" y="48"/>
                  </a:lnTo>
                  <a:lnTo>
                    <a:pt x="8567" y="48"/>
                  </a:lnTo>
                  <a:lnTo>
                    <a:pt x="8611" y="48"/>
                  </a:lnTo>
                  <a:lnTo>
                    <a:pt x="8655" y="48"/>
                  </a:lnTo>
                  <a:lnTo>
                    <a:pt x="8699" y="48"/>
                  </a:lnTo>
                  <a:lnTo>
                    <a:pt x="8743" y="48"/>
                  </a:lnTo>
                  <a:lnTo>
                    <a:pt x="8786" y="48"/>
                  </a:lnTo>
                  <a:lnTo>
                    <a:pt x="8828" y="48"/>
                  </a:lnTo>
                  <a:lnTo>
                    <a:pt x="8871" y="48"/>
                  </a:lnTo>
                  <a:lnTo>
                    <a:pt x="8913" y="48"/>
                  </a:lnTo>
                  <a:lnTo>
                    <a:pt x="8955" y="48"/>
                  </a:lnTo>
                  <a:lnTo>
                    <a:pt x="8996" y="48"/>
                  </a:lnTo>
                  <a:lnTo>
                    <a:pt x="9037" y="48"/>
                  </a:lnTo>
                  <a:lnTo>
                    <a:pt x="9077" y="48"/>
                  </a:lnTo>
                  <a:lnTo>
                    <a:pt x="9117" y="48"/>
                  </a:lnTo>
                  <a:lnTo>
                    <a:pt x="9158" y="48"/>
                  </a:lnTo>
                  <a:lnTo>
                    <a:pt x="9196" y="48"/>
                  </a:lnTo>
                  <a:lnTo>
                    <a:pt x="9235" y="48"/>
                  </a:lnTo>
                  <a:lnTo>
                    <a:pt x="9274" y="48"/>
                  </a:lnTo>
                  <a:lnTo>
                    <a:pt x="9312" y="48"/>
                  </a:lnTo>
                  <a:lnTo>
                    <a:pt x="9350" y="48"/>
                  </a:lnTo>
                  <a:lnTo>
                    <a:pt x="9387" y="48"/>
                  </a:lnTo>
                  <a:lnTo>
                    <a:pt x="9423" y="48"/>
                  </a:lnTo>
                  <a:lnTo>
                    <a:pt x="9459" y="48"/>
                  </a:lnTo>
                  <a:lnTo>
                    <a:pt x="9496" y="48"/>
                  </a:lnTo>
                  <a:lnTo>
                    <a:pt x="9531" y="48"/>
                  </a:lnTo>
                  <a:lnTo>
                    <a:pt x="9566" y="48"/>
                  </a:lnTo>
                  <a:lnTo>
                    <a:pt x="9601" y="48"/>
                  </a:lnTo>
                  <a:lnTo>
                    <a:pt x="9635" y="48"/>
                  </a:lnTo>
                  <a:lnTo>
                    <a:pt x="9668" y="48"/>
                  </a:lnTo>
                  <a:lnTo>
                    <a:pt x="9702" y="48"/>
                  </a:lnTo>
                  <a:lnTo>
                    <a:pt x="9734" y="48"/>
                  </a:lnTo>
                  <a:lnTo>
                    <a:pt x="9767" y="48"/>
                  </a:lnTo>
                  <a:lnTo>
                    <a:pt x="9797" y="48"/>
                  </a:lnTo>
                  <a:lnTo>
                    <a:pt x="9829" y="48"/>
                  </a:lnTo>
                  <a:lnTo>
                    <a:pt x="9860" y="48"/>
                  </a:lnTo>
                  <a:lnTo>
                    <a:pt x="9890" y="48"/>
                  </a:lnTo>
                  <a:lnTo>
                    <a:pt x="9919" y="48"/>
                  </a:lnTo>
                  <a:lnTo>
                    <a:pt x="9949" y="48"/>
                  </a:lnTo>
                  <a:lnTo>
                    <a:pt x="9977" y="48"/>
                  </a:lnTo>
                  <a:lnTo>
                    <a:pt x="10005" y="48"/>
                  </a:lnTo>
                  <a:lnTo>
                    <a:pt x="10033" y="48"/>
                  </a:lnTo>
                  <a:lnTo>
                    <a:pt x="10060" y="48"/>
                  </a:lnTo>
                  <a:lnTo>
                    <a:pt x="10086" y="48"/>
                  </a:lnTo>
                  <a:lnTo>
                    <a:pt x="10112" y="48"/>
                  </a:lnTo>
                  <a:lnTo>
                    <a:pt x="10138" y="48"/>
                  </a:lnTo>
                  <a:lnTo>
                    <a:pt x="10163" y="48"/>
                  </a:lnTo>
                  <a:lnTo>
                    <a:pt x="10187" y="48"/>
                  </a:lnTo>
                  <a:lnTo>
                    <a:pt x="10210" y="48"/>
                  </a:lnTo>
                  <a:lnTo>
                    <a:pt x="10233" y="48"/>
                  </a:lnTo>
                  <a:lnTo>
                    <a:pt x="10256" y="48"/>
                  </a:lnTo>
                  <a:lnTo>
                    <a:pt x="10278" y="48"/>
                  </a:lnTo>
                  <a:lnTo>
                    <a:pt x="10299" y="48"/>
                  </a:lnTo>
                  <a:lnTo>
                    <a:pt x="10320" y="48"/>
                  </a:lnTo>
                  <a:lnTo>
                    <a:pt x="10339" y="48"/>
                  </a:lnTo>
                  <a:lnTo>
                    <a:pt x="10359" y="48"/>
                  </a:lnTo>
                  <a:lnTo>
                    <a:pt x="10378" y="48"/>
                  </a:lnTo>
                  <a:lnTo>
                    <a:pt x="10397" y="48"/>
                  </a:lnTo>
                  <a:lnTo>
                    <a:pt x="10414" y="48"/>
                  </a:lnTo>
                  <a:lnTo>
                    <a:pt x="10431" y="48"/>
                  </a:lnTo>
                  <a:lnTo>
                    <a:pt x="10447" y="48"/>
                  </a:lnTo>
                  <a:lnTo>
                    <a:pt x="10463" y="48"/>
                  </a:lnTo>
                  <a:lnTo>
                    <a:pt x="10479" y="48"/>
                  </a:lnTo>
                  <a:lnTo>
                    <a:pt x="10493" y="48"/>
                  </a:lnTo>
                  <a:lnTo>
                    <a:pt x="10506" y="48"/>
                  </a:lnTo>
                  <a:lnTo>
                    <a:pt x="10519" y="48"/>
                  </a:lnTo>
                  <a:lnTo>
                    <a:pt x="10533" y="48"/>
                  </a:lnTo>
                  <a:lnTo>
                    <a:pt x="10544" y="48"/>
                  </a:lnTo>
                  <a:lnTo>
                    <a:pt x="10556" y="48"/>
                  </a:lnTo>
                  <a:lnTo>
                    <a:pt x="10566" y="48"/>
                  </a:lnTo>
                  <a:lnTo>
                    <a:pt x="10575" y="48"/>
                  </a:lnTo>
                  <a:lnTo>
                    <a:pt x="10584" y="48"/>
                  </a:lnTo>
                  <a:lnTo>
                    <a:pt x="10593" y="48"/>
                  </a:lnTo>
                  <a:lnTo>
                    <a:pt x="10601" y="48"/>
                  </a:lnTo>
                  <a:lnTo>
                    <a:pt x="10607" y="48"/>
                  </a:lnTo>
                  <a:lnTo>
                    <a:pt x="10614" y="48"/>
                  </a:lnTo>
                  <a:lnTo>
                    <a:pt x="10619" y="48"/>
                  </a:lnTo>
                  <a:lnTo>
                    <a:pt x="10624" y="48"/>
                  </a:lnTo>
                  <a:lnTo>
                    <a:pt x="10628" y="48"/>
                  </a:lnTo>
                  <a:lnTo>
                    <a:pt x="10631" y="48"/>
                  </a:lnTo>
                  <a:lnTo>
                    <a:pt x="10635" y="48"/>
                  </a:lnTo>
                  <a:lnTo>
                    <a:pt x="10636" y="48"/>
                  </a:lnTo>
                  <a:lnTo>
                    <a:pt x="10637" y="48"/>
                  </a:lnTo>
                  <a:lnTo>
                    <a:pt x="10638" y="48"/>
                  </a:lnTo>
                  <a:lnTo>
                    <a:pt x="10639" y="48"/>
                  </a:lnTo>
                  <a:lnTo>
                    <a:pt x="10641" y="48"/>
                  </a:lnTo>
                  <a:lnTo>
                    <a:pt x="10642" y="48"/>
                  </a:lnTo>
                  <a:lnTo>
                    <a:pt x="10641" y="32"/>
                  </a:lnTo>
                  <a:lnTo>
                    <a:pt x="10641" y="16"/>
                  </a:lnTo>
                  <a:lnTo>
                    <a:pt x="1064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itle 77"/>
          <p:cNvSpPr txBox="1">
            <a:spLocks/>
          </p:cNvSpPr>
          <p:nvPr/>
        </p:nvSpPr>
        <p:spPr bwMode="auto">
          <a:xfrm>
            <a:off x="381000" y="624840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sz="1800" b="1" kern="0" dirty="0" smtClean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CERN/BE-ABP</a:t>
            </a:r>
            <a:endParaRPr lang="en-US" sz="1800" b="1" kern="0" dirty="0">
              <a:solidFill>
                <a:schemeClr val="tx2"/>
              </a:solidFill>
              <a:latin typeface="Helvetica" pitchFamily="34" charset="0"/>
              <a:ea typeface="+mj-ea"/>
              <a:cs typeface="+mj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000" y="3810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PIMS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longitudinal acceptance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457200" y="4648200"/>
            <a:ext cx="838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sz="2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22°/module, 44°/pair</a:t>
            </a:r>
            <a:r>
              <a:rPr lang="en-GB" sz="2000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5" name="Picture 84" descr="Accept-out-PIMS.WMF"/>
          <p:cNvPicPr>
            <a:picLocks noChangeAspect="1"/>
          </p:cNvPicPr>
          <p:nvPr/>
        </p:nvPicPr>
        <p:blipFill>
          <a:blip r:embed="rId3"/>
          <a:srcRect l="8793" t="23333" r="15661" b="11111"/>
          <a:stretch>
            <a:fillRect/>
          </a:stretch>
        </p:blipFill>
        <p:spPr>
          <a:xfrm>
            <a:off x="4724400" y="1143000"/>
            <a:ext cx="4114800" cy="2758792"/>
          </a:xfrm>
          <a:prstGeom prst="rect">
            <a:avLst/>
          </a:prstGeom>
        </p:spPr>
      </p:pic>
      <p:pic>
        <p:nvPicPr>
          <p:cNvPr id="86" name="Picture 85" descr="Accept-in-PIMS.WMF"/>
          <p:cNvPicPr>
            <a:picLocks noChangeAspect="1"/>
          </p:cNvPicPr>
          <p:nvPr/>
        </p:nvPicPr>
        <p:blipFill>
          <a:blip r:embed="rId4"/>
          <a:srcRect l="8793" t="23333" r="15661" b="11111"/>
          <a:stretch>
            <a:fillRect/>
          </a:stretch>
        </p:blipFill>
        <p:spPr>
          <a:xfrm>
            <a:off x="381000" y="1143000"/>
            <a:ext cx="4114800" cy="2758794"/>
          </a:xfrm>
          <a:prstGeom prst="rect">
            <a:avLst/>
          </a:prstGeom>
        </p:spPr>
      </p:pic>
      <p:sp>
        <p:nvSpPr>
          <p:cNvPr id="82" name="Rectangle 81"/>
          <p:cNvSpPr/>
          <p:nvPr/>
        </p:nvSpPr>
        <p:spPr>
          <a:xfrm>
            <a:off x="7467600" y="2971800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</a:t>
            </a:r>
            <a:r>
              <a:rPr lang="en-GB" baseline="-25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0l</a:t>
            </a:r>
            <a:r>
              <a:rPr lang="en-GB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/>
              </a:rPr>
              <a:t>264°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733800" y="3810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pencil beam</a:t>
            </a:r>
            <a:endParaRPr lang="en-US" dirty="0"/>
          </a:p>
        </p:txBody>
      </p:sp>
      <p:cxnSp>
        <p:nvCxnSpPr>
          <p:cNvPr id="88" name="Straight Arrow Connector 87"/>
          <p:cNvCxnSpPr>
            <a:stCxn id="84" idx="1"/>
          </p:cNvCxnSpPr>
          <p:nvPr/>
        </p:nvCxnSpPr>
        <p:spPr>
          <a:xfrm rot="10800000">
            <a:off x="2209800" y="2362200"/>
            <a:ext cx="1524000" cy="1632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5839</TotalTime>
  <Words>674</Words>
  <Application>Microsoft Office PowerPoint</Application>
  <PresentationFormat>On-screen Show (4:3)</PresentationFormat>
  <Paragraphs>201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 Stovall</dc:creator>
  <cp:lastModifiedBy>James Stovall</cp:lastModifiedBy>
  <cp:revision>51</cp:revision>
  <dcterms:created xsi:type="dcterms:W3CDTF">2009-10-27T19:41:48Z</dcterms:created>
  <dcterms:modified xsi:type="dcterms:W3CDTF">2009-11-19T11:22:54Z</dcterms:modified>
</cp:coreProperties>
</file>