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96" r:id="rId3"/>
    <p:sldId id="299" r:id="rId4"/>
    <p:sldId id="300" r:id="rId5"/>
    <p:sldId id="301" r:id="rId6"/>
    <p:sldId id="303" r:id="rId7"/>
    <p:sldId id="304" r:id="rId8"/>
    <p:sldId id="306" r:id="rId9"/>
    <p:sldId id="307" r:id="rId10"/>
    <p:sldId id="305" r:id="rId11"/>
    <p:sldId id="309" r:id="rId12"/>
    <p:sldId id="257" r:id="rId13"/>
    <p:sldId id="258" r:id="rId14"/>
    <p:sldId id="275" r:id="rId15"/>
    <p:sldId id="263" r:id="rId16"/>
    <p:sldId id="279" r:id="rId17"/>
    <p:sldId id="267" r:id="rId18"/>
    <p:sldId id="292" r:id="rId19"/>
    <p:sldId id="291" r:id="rId20"/>
    <p:sldId id="272" r:id="rId21"/>
    <p:sldId id="277" r:id="rId22"/>
    <p:sldId id="278" r:id="rId23"/>
    <p:sldId id="285" r:id="rId24"/>
    <p:sldId id="273" r:id="rId25"/>
    <p:sldId id="259" r:id="rId26"/>
    <p:sldId id="293" r:id="rId27"/>
    <p:sldId id="286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rl Johnston" initials="KJ" lastIdx="1" clrIdx="0">
    <p:extLst>
      <p:ext uri="{19B8F6BF-5375-455C-9EA6-DF929625EA0E}">
        <p15:presenceInfo xmlns:p15="http://schemas.microsoft.com/office/powerpoint/2012/main" userId="S-1-5-21-1526224874-1540688658-1361462980-1587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474" autoAdjust="0"/>
    <p:restoredTop sz="94660"/>
  </p:normalViewPr>
  <p:slideViewPr>
    <p:cSldViewPr snapToGrid="0">
      <p:cViewPr varScale="1">
        <p:scale>
          <a:sx n="65" d="100"/>
          <a:sy n="65" d="100"/>
        </p:scale>
        <p:origin x="20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5" d="100"/>
        <a:sy n="55" d="100"/>
      </p:scale>
      <p:origin x="0" y="-25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H:\Karl\CERN\CERN_ISOLDE_Coordinator\ISOLDE\Schedule\2017\counting\Counting_2017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[Counting_2017.xlsx]updated!PivotTable1</c:name>
    <c:fmtId val="6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Preliminary pie 2017 (to week 44)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</c:pivotFmt>
      <c:pivotFmt>
        <c:idx val="1"/>
        <c:dLbl>
          <c:idx val="0"/>
          <c:showLegendKey val="0"/>
          <c:showVal val="0"/>
          <c:showCatName val="0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marker>
          <c:symbol val="circle"/>
          <c:size val="6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2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3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4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5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spPr>
          <a:solidFill>
            <a:schemeClr val="accent6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spPr>
          <a:solidFill>
            <a:schemeClr val="accent1">
              <a:lumMod val="60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spPr>
          <a:solidFill>
            <a:schemeClr val="accent2">
              <a:lumMod val="60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"/>
        <c:spPr>
          <a:solidFill>
            <a:schemeClr val="accent3">
              <a:lumMod val="60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xForSave val="1"/>
            </c:ext>
          </c:extLst>
        </c:dLbl>
      </c:pivotFmt>
      <c:pivotFmt>
        <c:idx val="14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xForSave val="1"/>
            </c:ext>
          </c:extLst>
        </c:dLbl>
      </c:pivotFmt>
      <c:pivotFmt>
        <c:idx val="15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xForSave val="1"/>
            </c:ext>
          </c:extLst>
        </c:dLbl>
      </c:pivotFmt>
      <c:pivotFmt>
        <c:idx val="16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xForSave val="1"/>
            </c:ext>
          </c:extLst>
        </c:dLbl>
      </c:pivotFmt>
      <c:pivotFmt>
        <c:idx val="17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xForSave val="1"/>
            </c:ext>
          </c:extLst>
        </c:dLbl>
      </c:pivotFmt>
      <c:pivotFmt>
        <c:idx val="18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xForSave val="1"/>
            </c:ext>
          </c:extLst>
        </c:dLbl>
      </c:pivotFmt>
      <c:pivotFmt>
        <c:idx val="19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xForSave val="1"/>
            </c:ext>
          </c:extLst>
        </c:dLbl>
      </c:pivotFmt>
      <c:pivotFmt>
        <c:idx val="20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xForSave val="1"/>
            </c:ext>
          </c:extLst>
        </c:dLbl>
      </c:pivotFmt>
      <c:pivotFmt>
        <c:idx val="21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xForSave val="1"/>
            </c:ext>
          </c:extLst>
        </c:dLbl>
      </c:pivotFmt>
      <c:pivotFmt>
        <c:idx val="22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3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4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5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6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7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8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9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0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1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updated!$B$3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E621-4C5A-ACE8-CBFE4B12281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E621-4C5A-ACE8-CBFE4B122810}"/>
              </c:ext>
            </c:extLst>
          </c:dPt>
          <c:dPt>
            <c:idx val="2"/>
            <c:bubble3D val="0"/>
            <c:explosion val="1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E621-4C5A-ACE8-CBFE4B12281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E621-4C5A-ACE8-CBFE4B12281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E621-4C5A-ACE8-CBFE4B12281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E621-4C5A-ACE8-CBFE4B122810}"/>
              </c:ext>
            </c:extLst>
          </c:dPt>
          <c:dPt>
            <c:idx val="6"/>
            <c:bubble3D val="0"/>
            <c:explosion val="1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D-E621-4C5A-ACE8-CBFE4B122810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F-E621-4C5A-ACE8-CBFE4B122810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1-E621-4C5A-ACE8-CBFE4B122810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E621-4C5A-ACE8-CBFE4B122810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E621-4C5A-ACE8-CBFE4B122810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E621-4C5A-ACE8-CBFE4B122810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E621-4C5A-ACE8-CBFE4B122810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E621-4C5A-ACE8-CBFE4B122810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E621-4C5A-ACE8-CBFE4B122810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E621-4C5A-ACE8-CBFE4B122810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F-E621-4C5A-ACE8-CBFE4B122810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1-E621-4C5A-ACE8-CBFE4B12281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updated!$A$4:$A$13</c:f>
              <c:strCache>
                <c:ptCount val="9"/>
                <c:pt idx="0">
                  <c:v>Biophysics</c:v>
                </c:pt>
                <c:pt idx="1">
                  <c:v>Coordinators reserve</c:v>
                </c:pt>
                <c:pt idx="2">
                  <c:v>Coulomb excitation</c:v>
                </c:pt>
                <c:pt idx="3">
                  <c:v>Medical Physics</c:v>
                </c:pt>
                <c:pt idx="4">
                  <c:v>Nuclear structure from beta-decay</c:v>
                </c:pt>
                <c:pt idx="5">
                  <c:v>Nuclear structure from ground state properties</c:v>
                </c:pt>
                <c:pt idx="6">
                  <c:v>Scattering Chamber</c:v>
                </c:pt>
                <c:pt idx="7">
                  <c:v>Solid state</c:v>
                </c:pt>
                <c:pt idx="8">
                  <c:v>Target developments</c:v>
                </c:pt>
              </c:strCache>
            </c:strRef>
          </c:cat>
          <c:val>
            <c:numRef>
              <c:f>updated!$B$4:$B$13</c:f>
              <c:numCache>
                <c:formatCode>General</c:formatCode>
                <c:ptCount val="9"/>
                <c:pt idx="0">
                  <c:v>19.5</c:v>
                </c:pt>
                <c:pt idx="1">
                  <c:v>17</c:v>
                </c:pt>
                <c:pt idx="2">
                  <c:v>102</c:v>
                </c:pt>
                <c:pt idx="3">
                  <c:v>5</c:v>
                </c:pt>
                <c:pt idx="4">
                  <c:v>50</c:v>
                </c:pt>
                <c:pt idx="5">
                  <c:v>73</c:v>
                </c:pt>
                <c:pt idx="6">
                  <c:v>37</c:v>
                </c:pt>
                <c:pt idx="7">
                  <c:v>56</c:v>
                </c:pt>
                <c:pt idx="8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E621-4C5A-ACE8-CBFE4B122810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tx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3A581F-EF46-4F58-A179-8EB8783513F3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B3926A-215A-45A6-BFC1-75A409546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053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14906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3926A-215A-45A6-BFC1-75A409546448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360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1A80C-FCCE-49BC-AC1D-0CDEC3AF4C46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2C3E-1D28-4B95-B101-0D86738128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602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1A80C-FCCE-49BC-AC1D-0CDEC3AF4C46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2C3E-1D28-4B95-B101-0D86738128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582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1A80C-FCCE-49BC-AC1D-0CDEC3AF4C46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2C3E-1D28-4B95-B101-0D86738128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5294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S.Rothe | GUI Meeting | 6.NOV.2017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60000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940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S.Rothe | GUI Meeting | 6.NOV.2017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45522"/>
            <a:ext cx="10968567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947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1A80C-FCCE-49BC-AC1D-0CDEC3AF4C46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2C3E-1D28-4B95-B101-0D86738128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164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1A80C-FCCE-49BC-AC1D-0CDEC3AF4C46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2C3E-1D28-4B95-B101-0D86738128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011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1A80C-FCCE-49BC-AC1D-0CDEC3AF4C46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2C3E-1D28-4B95-B101-0D86738128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920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1A80C-FCCE-49BC-AC1D-0CDEC3AF4C46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2C3E-1D28-4B95-B101-0D86738128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677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1A80C-FCCE-49BC-AC1D-0CDEC3AF4C46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2C3E-1D28-4B95-B101-0D86738128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852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1A80C-FCCE-49BC-AC1D-0CDEC3AF4C46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2C3E-1D28-4B95-B101-0D86738128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755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1A80C-FCCE-49BC-AC1D-0CDEC3AF4C46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2C3E-1D28-4B95-B101-0D86738128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558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1A80C-FCCE-49BC-AC1D-0CDEC3AF4C46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02C3E-1D28-4B95-B101-0D86738128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718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1A80C-FCCE-49BC-AC1D-0CDEC3AF4C46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02C3E-1D28-4B95-B101-0D86738128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445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image" Target="../media/image39.jpeg"/><Relationship Id="rId18" Type="http://schemas.openxmlformats.org/officeDocument/2006/relationships/image" Target="../media/image44.png"/><Relationship Id="rId3" Type="http://schemas.openxmlformats.org/officeDocument/2006/relationships/image" Target="../media/image29.emf"/><Relationship Id="rId21" Type="http://schemas.openxmlformats.org/officeDocument/2006/relationships/image" Target="../media/image47.emf"/><Relationship Id="rId7" Type="http://schemas.openxmlformats.org/officeDocument/2006/relationships/image" Target="../media/image33.jpeg"/><Relationship Id="rId12" Type="http://schemas.openxmlformats.org/officeDocument/2006/relationships/image" Target="../media/image38.emf"/><Relationship Id="rId17" Type="http://schemas.openxmlformats.org/officeDocument/2006/relationships/image" Target="../media/image43.jpeg"/><Relationship Id="rId2" Type="http://schemas.openxmlformats.org/officeDocument/2006/relationships/image" Target="../media/image28.jpeg"/><Relationship Id="rId16" Type="http://schemas.openxmlformats.org/officeDocument/2006/relationships/image" Target="../media/image42.jpeg"/><Relationship Id="rId20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jpe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10" Type="http://schemas.openxmlformats.org/officeDocument/2006/relationships/image" Target="../media/image36.emf"/><Relationship Id="rId19" Type="http://schemas.openxmlformats.org/officeDocument/2006/relationships/image" Target="../media/image45.png"/><Relationship Id="rId4" Type="http://schemas.openxmlformats.org/officeDocument/2006/relationships/image" Target="../media/image30.jpeg"/><Relationship Id="rId9" Type="http://schemas.openxmlformats.org/officeDocument/2006/relationships/image" Target="../media/image35.jpeg"/><Relationship Id="rId14" Type="http://schemas.openxmlformats.org/officeDocument/2006/relationships/image" Target="../media/image40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6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jpeg"/><Relationship Id="rId4" Type="http://schemas.openxmlformats.org/officeDocument/2006/relationships/image" Target="../media/image6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microsoft.com/office/2007/relationships/hdphoto" Target="../media/hdphoto2.wdp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12" Type="http://schemas.openxmlformats.org/officeDocument/2006/relationships/image" Target="../media/image75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11" Type="http://schemas.microsoft.com/office/2007/relationships/hdphoto" Target="../media/hdphoto1.wdp"/><Relationship Id="rId5" Type="http://schemas.openxmlformats.org/officeDocument/2006/relationships/image" Target="../media/image69.png"/><Relationship Id="rId10" Type="http://schemas.openxmlformats.org/officeDocument/2006/relationships/image" Target="../media/image74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emf"/><Relationship Id="rId5" Type="http://schemas.openxmlformats.org/officeDocument/2006/relationships/image" Target="../media/image79.emf"/><Relationship Id="rId4" Type="http://schemas.openxmlformats.org/officeDocument/2006/relationships/image" Target="../media/image7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jpeg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98.jpeg"/><Relationship Id="rId7" Type="http://schemas.openxmlformats.org/officeDocument/2006/relationships/image" Target="../media/image102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jpeg"/><Relationship Id="rId5" Type="http://schemas.openxmlformats.org/officeDocument/2006/relationships/image" Target="../media/image100.jpeg"/><Relationship Id="rId4" Type="http://schemas.openxmlformats.org/officeDocument/2006/relationships/image" Target="../media/image9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hyperlink" Target="https://edms.cern.ch/document/1400724/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10" y="390525"/>
            <a:ext cx="6037837" cy="32819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8382" y="1388909"/>
            <a:ext cx="5799568" cy="31414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600" y="3838075"/>
            <a:ext cx="4852433" cy="26284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7675" y="5297892"/>
            <a:ext cx="58627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ISOLDE Technical and physics update: INTC 57</a:t>
            </a:r>
          </a:p>
          <a:p>
            <a:endParaRPr lang="en-US" sz="2400" dirty="0"/>
          </a:p>
          <a:p>
            <a:r>
              <a:rPr lang="en-US" sz="2400" dirty="0" smtClean="0"/>
              <a:t>Richard Catherall/Karl Johnston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6965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703" y="136512"/>
            <a:ext cx="11443297" cy="71584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ISOLDE Yield </a:t>
            </a:r>
            <a:r>
              <a:rPr lang="en-US" sz="2800" dirty="0"/>
              <a:t>Database </a:t>
            </a:r>
            <a:r>
              <a:rPr lang="en-US" sz="2800" dirty="0" smtClean="0"/>
              <a:t>YYDB(https</a:t>
            </a:r>
            <a:r>
              <a:rPr lang="en-US" sz="2800" dirty="0"/>
              <a:t>://isoyields2.web.cern.ch)</a:t>
            </a:r>
            <a:endParaRPr lang="en-GB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DEB8-5478-4AEF-956B-04B020BBDD92}" type="slidenum">
              <a:rPr lang="en-US" smtClean="0"/>
              <a:t>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90" y="769608"/>
            <a:ext cx="3740160" cy="23780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925" y="3486520"/>
            <a:ext cx="2649155" cy="12362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05175" y="712776"/>
            <a:ext cx="662786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CERN SSO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Database design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target production (ABRABLA)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Release curves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More target details visible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Issue tracking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r>
              <a:rPr lang="en-US" u="sng" dirty="0" smtClean="0"/>
              <a:t>Philosophy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All measurements (TISD, USERS) get entered into YYDB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Manually change attribute (measured -&gt; validated -&gt; published)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Attribute determines visibility (after login, no login required)</a:t>
            </a:r>
          </a:p>
          <a:p>
            <a:pPr lvl="1"/>
            <a:endParaRPr lang="en-US" dirty="0" smtClean="0"/>
          </a:p>
          <a:p>
            <a:r>
              <a:rPr lang="en-US" u="sng" dirty="0" smtClean="0"/>
              <a:t>Future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Web based interface allows entering of yields to registered 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Add FLUKA results for in-target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Add yield prediction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Establish link to CRIBE database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883243" y="5788420"/>
            <a:ext cx="941283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J.Ballof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6384" y="802646"/>
            <a:ext cx="1467309" cy="186118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9384" y="2713869"/>
            <a:ext cx="1397758" cy="73471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2073" y="3455899"/>
            <a:ext cx="2435068" cy="126689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t="10710"/>
          <a:stretch/>
        </p:blipFill>
        <p:spPr>
          <a:xfrm>
            <a:off x="4540930" y="4827419"/>
            <a:ext cx="1054202" cy="1281781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/>
          <a:srcRect t="9910" r="15092" b="38699"/>
          <a:stretch/>
        </p:blipFill>
        <p:spPr>
          <a:xfrm>
            <a:off x="71190" y="4807021"/>
            <a:ext cx="4405126" cy="130217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81258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57905"/>
            <a:ext cx="10515600" cy="1325563"/>
          </a:xfrm>
        </p:spPr>
        <p:txBody>
          <a:bodyPr/>
          <a:lstStyle/>
          <a:p>
            <a:r>
              <a:rPr lang="en-GB" dirty="0" smtClean="0"/>
              <a:t>MEDICIS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17" y="1825625"/>
            <a:ext cx="5181600" cy="2915172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Gearing up towards stable beam tests</a:t>
            </a:r>
          </a:p>
          <a:p>
            <a:r>
              <a:rPr lang="en-GB" dirty="0" smtClean="0"/>
              <a:t>DSO tests done</a:t>
            </a:r>
          </a:p>
          <a:p>
            <a:r>
              <a:rPr lang="en-GB" dirty="0" smtClean="0"/>
              <a:t>Removal of physical barrier to the rest of Class A labs and calibration of ventilation system across Class A labs and MEDICIS labs</a:t>
            </a:r>
          </a:p>
          <a:p>
            <a:r>
              <a:rPr lang="en-GB" dirty="0" smtClean="0"/>
              <a:t>Access system operational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74800" y="5214700"/>
            <a:ext cx="5097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Image of MEDICIS Frontend insulator while heating target container to ~2000C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53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9201"/>
          <a:stretch/>
        </p:blipFill>
        <p:spPr>
          <a:xfrm>
            <a:off x="352327" y="800100"/>
            <a:ext cx="6753324" cy="59304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89342"/>
          <a:stretch/>
        </p:blipFill>
        <p:spPr>
          <a:xfrm>
            <a:off x="819052" y="0"/>
            <a:ext cx="5259716" cy="6953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17752" y="1356213"/>
            <a:ext cx="475737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Protons to ISOLDE for physics since week 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Original end of protons was week 47 (Nov 20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Negotiated extension of two extra weeks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224 days of physics: currently on day 198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7026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Box 2"/>
          <p:cNvSpPr txBox="1">
            <a:spLocks noChangeArrowheads="1"/>
          </p:cNvSpPr>
          <p:nvPr/>
        </p:nvSpPr>
        <p:spPr bwMode="auto">
          <a:xfrm>
            <a:off x="6932905" y="6032960"/>
            <a:ext cx="669290" cy="65913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1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Target change 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3" name="Text Box 2"/>
          <p:cNvSpPr txBox="1">
            <a:spLocks noChangeArrowheads="1"/>
          </p:cNvSpPr>
          <p:nvPr/>
        </p:nvSpPr>
        <p:spPr bwMode="auto">
          <a:xfrm>
            <a:off x="7790473" y="6032960"/>
            <a:ext cx="669290" cy="659130"/>
          </a:xfrm>
          <a:prstGeom prst="rect">
            <a:avLst/>
          </a:prstGeom>
          <a:solidFill>
            <a:srgbClr val="FF0000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CERN holiday</a:t>
            </a: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" name="Text Box 2"/>
          <p:cNvSpPr txBox="1">
            <a:spLocks noChangeArrowheads="1"/>
          </p:cNvSpPr>
          <p:nvPr/>
        </p:nvSpPr>
        <p:spPr bwMode="auto">
          <a:xfrm>
            <a:off x="8648041" y="6032960"/>
            <a:ext cx="669290" cy="659130"/>
          </a:xfrm>
          <a:prstGeom prst="rect">
            <a:avLst/>
          </a:prstGeom>
          <a:solidFill>
            <a:srgbClr val="FFC000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Setting up/proton scan/yield</a:t>
            </a: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9505609" y="6052010"/>
            <a:ext cx="669290" cy="6591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Physics GPS </a:t>
            </a:r>
          </a:p>
        </p:txBody>
      </p:sp>
      <p:sp>
        <p:nvSpPr>
          <p:cNvPr id="56" name="Text Box 2"/>
          <p:cNvSpPr txBox="1">
            <a:spLocks noChangeArrowheads="1"/>
          </p:cNvSpPr>
          <p:nvPr/>
        </p:nvSpPr>
        <p:spPr bwMode="auto">
          <a:xfrm>
            <a:off x="10389938" y="6052010"/>
            <a:ext cx="669290" cy="659130"/>
          </a:xfrm>
          <a:prstGeom prst="rect">
            <a:avLst/>
          </a:prstGeom>
          <a:solidFill>
            <a:srgbClr val="00B050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Physics </a:t>
            </a: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HRS 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1272485" y="6559579"/>
            <a:ext cx="8146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KJ: 06.10.17</a:t>
            </a:r>
            <a:endParaRPr lang="en-GB" sz="1000" dirty="0"/>
          </a:p>
        </p:txBody>
      </p:sp>
      <p:pic>
        <p:nvPicPr>
          <p:cNvPr id="58" name="Picture 6" descr="Hom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36" y="6076186"/>
            <a:ext cx="3049840" cy="60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3264775" y="231935"/>
            <a:ext cx="5686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ISOLDE Schedule 2017: weeks 16 - 48</a:t>
            </a:r>
            <a:endParaRPr lang="en-GB" sz="2800" dirty="0"/>
          </a:p>
        </p:txBody>
      </p:sp>
      <p:grpSp>
        <p:nvGrpSpPr>
          <p:cNvPr id="60" name="Group 59"/>
          <p:cNvGrpSpPr/>
          <p:nvPr/>
        </p:nvGrpSpPr>
        <p:grpSpPr>
          <a:xfrm>
            <a:off x="102804" y="787785"/>
            <a:ext cx="12010932" cy="1149004"/>
            <a:chOff x="131379" y="1279967"/>
            <a:chExt cx="12010932" cy="1149004"/>
          </a:xfrm>
        </p:grpSpPr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1379" y="1279967"/>
              <a:ext cx="12010932" cy="1149004"/>
            </a:xfrm>
            <a:prstGeom prst="rect">
              <a:avLst/>
            </a:prstGeom>
          </p:spPr>
        </p:pic>
        <p:pic>
          <p:nvPicPr>
            <p:cNvPr id="62" name="Picture 2" descr="http://phys.au.dk/uploads/RTEmagicC_Logo_color_MoBbauer_cr.jpg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6785" y="1592059"/>
              <a:ext cx="293694" cy="2936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" name="Picture 62" descr="http://isoltrap.web.cern.ch/isoltrap/images/ISOLTRAP_logo.bmp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5456" y="1915631"/>
              <a:ext cx="306658" cy="220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76889" y="1946816"/>
              <a:ext cx="222928" cy="301551"/>
            </a:xfrm>
            <a:prstGeom prst="rect">
              <a:avLst/>
            </a:prstGeom>
          </p:spPr>
        </p:pic>
        <p:pic>
          <p:nvPicPr>
            <p:cNvPr id="65" name="Picture 27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8809" y="1884409"/>
              <a:ext cx="336759" cy="77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01082" y="1725460"/>
              <a:ext cx="303624" cy="410707"/>
            </a:xfrm>
            <a:prstGeom prst="rect">
              <a:avLst/>
            </a:prstGeom>
          </p:spPr>
        </p:pic>
        <p:sp>
          <p:nvSpPr>
            <p:cNvPr id="67" name="TextBox 66"/>
            <p:cNvSpPr txBox="1"/>
            <p:nvPr/>
          </p:nvSpPr>
          <p:spPr>
            <a:xfrm>
              <a:off x="3299479" y="2106302"/>
              <a:ext cx="5132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smtClean="0"/>
                <a:t>(Windmill)</a:t>
              </a:r>
              <a:endParaRPr lang="en-GB" sz="600" dirty="0"/>
            </a:p>
          </p:txBody>
        </p:sp>
        <p:pic>
          <p:nvPicPr>
            <p:cNvPr id="68" name="Picture 6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9537" y="1857886"/>
              <a:ext cx="230358" cy="311601"/>
            </a:xfrm>
            <a:prstGeom prst="rect">
              <a:avLst/>
            </a:prstGeom>
          </p:spPr>
        </p:pic>
        <p:pic>
          <p:nvPicPr>
            <p:cNvPr id="69" name="Picture 2" descr="Image result for cern miniball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9098" y="1724349"/>
              <a:ext cx="273467" cy="3338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" name="Picture 2" descr="Image result for cern miniball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3892" y="1722968"/>
              <a:ext cx="273467" cy="3338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" name="Picture 2" descr="Image result for cern miniball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64069" y="1722968"/>
              <a:ext cx="273467" cy="3338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" name="Picture 2" descr="Image result for cern miniball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90673" y="1565891"/>
              <a:ext cx="184512" cy="2252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3" name="TextBox 72"/>
            <p:cNvSpPr txBox="1"/>
            <p:nvPr/>
          </p:nvSpPr>
          <p:spPr>
            <a:xfrm>
              <a:off x="6981524" y="1657862"/>
              <a:ext cx="4972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XT03</a:t>
              </a:r>
              <a:endParaRPr lang="en-GB" sz="1200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0389938" y="1842226"/>
              <a:ext cx="4972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XT03</a:t>
              </a:r>
              <a:endParaRPr lang="en-GB" sz="1200" dirty="0"/>
            </a:p>
          </p:txBody>
        </p:sp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384003" y="1714956"/>
              <a:ext cx="322958" cy="145943"/>
            </a:xfrm>
            <a:prstGeom prst="rect">
              <a:avLst/>
            </a:prstGeom>
          </p:spPr>
        </p:pic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111000" y="1811437"/>
              <a:ext cx="322958" cy="145943"/>
            </a:xfrm>
            <a:prstGeom prst="rect">
              <a:avLst/>
            </a:prstGeom>
          </p:spPr>
        </p:pic>
        <p:pic>
          <p:nvPicPr>
            <p:cNvPr id="77" name="Picture 2" descr="Image result for cern miniball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7147" y="1731043"/>
              <a:ext cx="273467" cy="3338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8" name="Picture 2" descr="Image result for cern miniball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3111" y="1801957"/>
              <a:ext cx="178022" cy="2173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9" name="Picture 2" descr="Image result for cern miniball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46804" y="1724845"/>
              <a:ext cx="273467" cy="3338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0" name="Picture 79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173503" y="1799378"/>
              <a:ext cx="224857" cy="101612"/>
            </a:xfrm>
            <a:prstGeom prst="rect">
              <a:avLst/>
            </a:prstGeom>
          </p:spPr>
        </p:pic>
      </p:grpSp>
      <p:grpSp>
        <p:nvGrpSpPr>
          <p:cNvPr id="81" name="Group 80"/>
          <p:cNvGrpSpPr/>
          <p:nvPr/>
        </p:nvGrpSpPr>
        <p:grpSpPr>
          <a:xfrm>
            <a:off x="143880" y="4884927"/>
            <a:ext cx="12024836" cy="1093702"/>
            <a:chOff x="107950" y="3674456"/>
            <a:chExt cx="12024836" cy="1093702"/>
          </a:xfrm>
        </p:grpSpPr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07950" y="3674456"/>
              <a:ext cx="12024836" cy="1093702"/>
            </a:xfrm>
            <a:prstGeom prst="rect">
              <a:avLst/>
            </a:prstGeom>
          </p:spPr>
        </p:pic>
        <p:pic>
          <p:nvPicPr>
            <p:cNvPr id="83" name="Picture 2" descr="http://isolde-cris.web.cern.ch/isolde-cris/images/index-logo.jp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5456" y="4008653"/>
              <a:ext cx="320254" cy="1700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4" name="Picture 83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337569" y="4409079"/>
              <a:ext cx="394814" cy="105900"/>
            </a:xfrm>
            <a:prstGeom prst="rect">
              <a:avLst/>
            </a:prstGeom>
          </p:spPr>
        </p:pic>
        <p:pic>
          <p:nvPicPr>
            <p:cNvPr id="85" name="Picture 2" descr="VITOLogo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122" y="3970020"/>
              <a:ext cx="430608" cy="3444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6" name="Picture 2" descr="http://isolde-cris.web.cern.ch/isolde-cris/images/index-logo.jpg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300" y="4370408"/>
              <a:ext cx="324099" cy="1721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7" name="Picture 2" descr="http://isolde-cris.web.cern.ch/isolde-cris/images/index-logo.jpg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2362" y="4288365"/>
              <a:ext cx="340709" cy="1809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8" name="Picture 4" descr="http://isoltrap.web.cern.ch/isoltrap/images/ISOLTRAP_logo.bmp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1023" y="4299834"/>
              <a:ext cx="313214" cy="225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9" name="Picture 2" descr="VITOLogo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9032" y="4172406"/>
              <a:ext cx="458339" cy="3666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0" name="Picture 4" descr="http://isoltrap.web.cern.ch/isoltrap/images/ISOLTRAP_logo.bmp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3425" y="4272972"/>
              <a:ext cx="270972" cy="194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" name="Picture 4" descr="http://isoltrap.web.cern.ch/isoltrap/images/ISOLTRAP_logo.bmp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0636" y="4320107"/>
              <a:ext cx="270972" cy="194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" name="Picture 2" descr="VITOLogo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32465" y="4215279"/>
              <a:ext cx="341024" cy="272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3" name="Picture 92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359770" y="4389654"/>
              <a:ext cx="367015" cy="98444"/>
            </a:xfrm>
            <a:prstGeom prst="rect">
              <a:avLst/>
            </a:prstGeom>
          </p:spPr>
        </p:pic>
        <p:pic>
          <p:nvPicPr>
            <p:cNvPr id="94" name="Picture 2" descr="Image result for cern miniball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5777" y="4122580"/>
              <a:ext cx="273467" cy="3338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5" name="Picture 2" descr="http://isolde-cris.web.cern.ch/isolde-cris/images/index-logo.jpg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37203" y="4227977"/>
              <a:ext cx="302443" cy="160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6" name="Picture 95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9702078" y="4368213"/>
              <a:ext cx="394814" cy="105900"/>
            </a:xfrm>
            <a:prstGeom prst="rect">
              <a:avLst/>
            </a:prstGeom>
          </p:spPr>
        </p:pic>
        <p:pic>
          <p:nvPicPr>
            <p:cNvPr id="97" name="Picture 2" descr="Image result for cern miniball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35751" y="4033670"/>
              <a:ext cx="273467" cy="3338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8" name="Picture 2" descr="VITOLogo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43857" y="4215278"/>
              <a:ext cx="341024" cy="272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Up-Down Arrow 1"/>
          <p:cNvSpPr/>
          <p:nvPr/>
        </p:nvSpPr>
        <p:spPr>
          <a:xfrm>
            <a:off x="10254354" y="2275928"/>
            <a:ext cx="662086" cy="2357442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 rot="16200000">
            <a:off x="9820263" y="3340939"/>
            <a:ext cx="1508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We are here…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487329" y="2123223"/>
            <a:ext cx="2245320" cy="252299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TextBox 3"/>
          <p:cNvSpPr txBox="1"/>
          <p:nvPr/>
        </p:nvSpPr>
        <p:spPr>
          <a:xfrm>
            <a:off x="186613" y="2108717"/>
            <a:ext cx="3261021" cy="2585323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ISOLTRAP: Cd/Kr/</a:t>
            </a:r>
            <a:r>
              <a:rPr lang="en-US" sz="1600" dirty="0" err="1" smtClean="0">
                <a:solidFill>
                  <a:schemeClr val="bg1"/>
                </a:solidFill>
              </a:rPr>
              <a:t>Ar</a:t>
            </a:r>
            <a:r>
              <a:rPr lang="en-US" sz="1600" dirty="0" smtClean="0">
                <a:solidFill>
                  <a:schemeClr val="bg1"/>
                </a:solidFill>
              </a:rPr>
              <a:t>/Cs/development</a:t>
            </a:r>
          </a:p>
          <a:p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 smtClean="0">
                <a:solidFill>
                  <a:schemeClr val="bg1"/>
                </a:solidFill>
              </a:rPr>
              <a:t>IDS: In/</a:t>
            </a:r>
            <a:r>
              <a:rPr lang="en-US" sz="1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Bi</a:t>
            </a:r>
            <a:r>
              <a:rPr lang="en-US" sz="1600" dirty="0" smtClean="0">
                <a:solidFill>
                  <a:schemeClr val="bg1"/>
                </a:solidFill>
              </a:rPr>
              <a:t>/B</a:t>
            </a:r>
          </a:p>
          <a:p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 smtClean="0">
                <a:solidFill>
                  <a:schemeClr val="bg1"/>
                </a:solidFill>
              </a:rPr>
              <a:t>VITO: </a:t>
            </a:r>
            <a:r>
              <a:rPr lang="en-US" sz="1600" dirty="0" err="1" smtClean="0">
                <a:solidFill>
                  <a:schemeClr val="bg1"/>
                </a:solidFill>
              </a:rPr>
              <a:t>Ar</a:t>
            </a:r>
            <a:r>
              <a:rPr lang="en-US" sz="1600" dirty="0" smtClean="0">
                <a:solidFill>
                  <a:schemeClr val="bg1"/>
                </a:solidFill>
              </a:rPr>
              <a:t>/Na</a:t>
            </a:r>
          </a:p>
          <a:p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COLLAPS: </a:t>
            </a:r>
            <a:r>
              <a:rPr lang="en-US" sz="1600" dirty="0">
                <a:solidFill>
                  <a:srgbClr val="FF0000"/>
                </a:solidFill>
              </a:rPr>
              <a:t>Al</a:t>
            </a:r>
            <a:r>
              <a:rPr lang="en-US" sz="1600" dirty="0">
                <a:solidFill>
                  <a:schemeClr val="bg1"/>
                </a:solidFill>
              </a:rPr>
              <a:t>/</a:t>
            </a:r>
            <a:r>
              <a:rPr lang="en-US" sz="1600" dirty="0">
                <a:solidFill>
                  <a:srgbClr val="FF0000"/>
                </a:solidFill>
              </a:rPr>
              <a:t>Ni</a:t>
            </a:r>
            <a:r>
              <a:rPr lang="en-US" sz="1600" dirty="0">
                <a:solidFill>
                  <a:schemeClr val="bg1"/>
                </a:solidFill>
              </a:rPr>
              <a:t>/Sn</a:t>
            </a:r>
          </a:p>
          <a:p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CRIS: In/</a:t>
            </a:r>
            <a:r>
              <a:rPr lang="en-US" sz="1600" dirty="0">
                <a:solidFill>
                  <a:srgbClr val="FF0000"/>
                </a:solidFill>
              </a:rPr>
              <a:t>K</a:t>
            </a:r>
            <a:r>
              <a:rPr lang="en-US" sz="1600" dirty="0">
                <a:solidFill>
                  <a:schemeClr val="bg1"/>
                </a:solidFill>
              </a:rPr>
              <a:t>/</a:t>
            </a:r>
            <a:r>
              <a:rPr lang="en-US" sz="1600" dirty="0">
                <a:solidFill>
                  <a:srgbClr val="FF0000"/>
                </a:solidFill>
              </a:rPr>
              <a:t>Ga</a:t>
            </a:r>
          </a:p>
          <a:p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3847" y="2521936"/>
            <a:ext cx="2183611" cy="1477328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SSP: </a:t>
            </a:r>
            <a:r>
              <a:rPr lang="en-US" dirty="0" err="1" smtClean="0">
                <a:solidFill>
                  <a:schemeClr val="bg1"/>
                </a:solidFill>
              </a:rPr>
              <a:t>Mn</a:t>
            </a:r>
            <a:r>
              <a:rPr lang="en-US" dirty="0" smtClean="0">
                <a:solidFill>
                  <a:schemeClr val="bg1"/>
                </a:solidFill>
              </a:rPr>
              <a:t>/In/Cd/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Hg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Biophysics: Tb/Cd/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Hg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Medical: Tb</a:t>
            </a:r>
          </a:p>
        </p:txBody>
      </p:sp>
      <p:graphicFrame>
        <p:nvGraphicFramePr>
          <p:cNvPr id="99" name="Table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0793597"/>
              </p:ext>
            </p:extLst>
          </p:nvPr>
        </p:nvGraphicFramePr>
        <p:xfrm>
          <a:off x="6089493" y="2026669"/>
          <a:ext cx="1502360" cy="28282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02360">
                  <a:extLst>
                    <a:ext uri="{9D8B030D-6E8A-4147-A177-3AD203B41FA5}">
                      <a16:colId xmlns:a16="http://schemas.microsoft.com/office/drawing/2014/main" val="1038381445"/>
                    </a:ext>
                  </a:extLst>
                </a:gridCol>
              </a:tblGrid>
              <a:tr h="14413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Miniball</a:t>
                      </a:r>
                    </a:p>
                  </a:txBody>
                  <a:tcPr marL="6350" marR="6350" marT="6350" marB="0" anchor="b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1758871"/>
                  </a:ext>
                </a:extLst>
              </a:tr>
              <a:tr h="1441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solidFill>
                            <a:schemeClr val="bg1"/>
                          </a:solidFill>
                          <a:effectLst/>
                        </a:rPr>
                        <a:t>108Sn</a:t>
                      </a:r>
                      <a:endParaRPr lang="en-GB" sz="105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0" marR="6350" marT="6350" marB="0" anchor="b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346619"/>
                  </a:ext>
                </a:extLst>
              </a:tr>
              <a:tr h="1441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solidFill>
                            <a:schemeClr val="bg1"/>
                          </a:solidFill>
                          <a:effectLst/>
                        </a:rPr>
                        <a:t>IS562</a:t>
                      </a:r>
                      <a:endParaRPr lang="en-GB" sz="105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0500" marR="6350" marT="6350" marB="0" anchor="b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120191"/>
                  </a:ext>
                </a:extLst>
              </a:tr>
              <a:tr h="1441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140Nd</a:t>
                      </a:r>
                      <a:r>
                        <a:rPr lang="en-GB" sz="1050" u="none" strike="noStrike" dirty="0">
                          <a:solidFill>
                            <a:schemeClr val="bg1"/>
                          </a:solidFill>
                          <a:effectLst/>
                        </a:rPr>
                        <a:t>; 142Sm</a:t>
                      </a:r>
                      <a:endParaRPr lang="en-GB" sz="105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0" marR="6350" marT="6350" marB="0" anchor="b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0982290"/>
                  </a:ext>
                </a:extLst>
              </a:tr>
              <a:tr h="1441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solidFill>
                            <a:schemeClr val="bg1"/>
                          </a:solidFill>
                          <a:effectLst/>
                        </a:rPr>
                        <a:t>IS546</a:t>
                      </a:r>
                      <a:endParaRPr lang="en-GB" sz="105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0500" marR="6350" marT="6350" marB="0" anchor="b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133591"/>
                  </a:ext>
                </a:extLst>
              </a:tr>
              <a:tr h="1441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solidFill>
                            <a:schemeClr val="bg1"/>
                          </a:solidFill>
                          <a:effectLst/>
                        </a:rPr>
                        <a:t>140Sm</a:t>
                      </a:r>
                      <a:endParaRPr lang="en-GB" sz="105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0" marR="6350" marT="6350" marB="0" anchor="b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2528210"/>
                  </a:ext>
                </a:extLst>
              </a:tr>
              <a:tr h="1441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solidFill>
                            <a:schemeClr val="bg1"/>
                          </a:solidFill>
                          <a:effectLst/>
                        </a:rPr>
                        <a:t>IS558</a:t>
                      </a:r>
                      <a:endParaRPr lang="en-GB" sz="105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0500" marR="6350" marT="6350" marB="0" anchor="b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6841330"/>
                  </a:ext>
                </a:extLst>
              </a:tr>
              <a:tr h="1441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solidFill>
                            <a:schemeClr val="bg1"/>
                          </a:solidFill>
                          <a:effectLst/>
                        </a:rPr>
                        <a:t>144Ba; 142Ba</a:t>
                      </a:r>
                      <a:endParaRPr lang="en-GB" sz="105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0" marR="6350" marT="6350" marB="0" anchor="b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03772"/>
                  </a:ext>
                </a:extLst>
              </a:tr>
              <a:tr h="1441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solidFill>
                            <a:schemeClr val="bg1"/>
                          </a:solidFill>
                          <a:effectLst/>
                        </a:rPr>
                        <a:t>IS553</a:t>
                      </a:r>
                      <a:endParaRPr lang="en-GB" sz="105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0500" marR="6350" marT="6350" marB="0" anchor="b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25507"/>
                  </a:ext>
                </a:extLst>
              </a:tr>
              <a:tr h="1441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206Hg</a:t>
                      </a:r>
                      <a:endParaRPr lang="en-GB" sz="1050" b="1" i="0" u="none" strike="noStrike" dirty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0" marR="6350" marT="6350" marB="0" anchor="b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2313764"/>
                  </a:ext>
                </a:extLst>
              </a:tr>
              <a:tr h="1441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solidFill>
                            <a:schemeClr val="bg1"/>
                          </a:solidFill>
                          <a:effectLst/>
                        </a:rPr>
                        <a:t>IS547</a:t>
                      </a:r>
                      <a:endParaRPr lang="en-GB" sz="105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0500" marR="6350" marT="6350" marB="0" anchor="b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7657965"/>
                  </a:ext>
                </a:extLst>
              </a:tr>
              <a:tr h="1441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 smtClean="0">
                          <a:solidFill>
                            <a:srgbClr val="FFC000"/>
                          </a:solidFill>
                          <a:effectLst/>
                        </a:rPr>
                        <a:t>70Se</a:t>
                      </a:r>
                      <a:r>
                        <a:rPr lang="en-GB" sz="105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GB" sz="1050" u="none" strike="noStrike" dirty="0" smtClean="0">
                          <a:solidFill>
                            <a:schemeClr val="bg1"/>
                          </a:solidFill>
                          <a:effectLst/>
                          <a:sym typeface="Wingdings" panose="05000000000000000000" pitchFamily="2" charset="2"/>
                        </a:rPr>
                        <a:t> 66Ge</a:t>
                      </a:r>
                      <a:endParaRPr lang="en-GB" sz="105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0" marR="6350" marT="6350" marB="0" anchor="b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5597308"/>
                  </a:ext>
                </a:extLst>
              </a:tr>
              <a:tr h="1441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solidFill>
                            <a:schemeClr val="bg1"/>
                          </a:solidFill>
                          <a:effectLst/>
                        </a:rPr>
                        <a:t>IS569</a:t>
                      </a:r>
                      <a:endParaRPr lang="en-GB" sz="105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0500" marR="6350" marT="6350" marB="0" anchor="b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5509230"/>
                  </a:ext>
                </a:extLst>
              </a:tr>
              <a:tr h="1441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solidFill>
                            <a:srgbClr val="FF0000"/>
                          </a:solidFill>
                          <a:effectLst/>
                        </a:rPr>
                        <a:t>72Se</a:t>
                      </a:r>
                      <a:endParaRPr lang="en-GB" sz="105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0" marR="6350" marT="6350" marB="0" anchor="b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978295"/>
                  </a:ext>
                </a:extLst>
              </a:tr>
              <a:tr h="1441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solidFill>
                            <a:schemeClr val="bg1"/>
                          </a:solidFill>
                          <a:effectLst/>
                        </a:rPr>
                        <a:t>IS597</a:t>
                      </a:r>
                      <a:endParaRPr lang="en-GB" sz="105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0500" marR="6350" marT="6350" marB="0" anchor="b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7143838"/>
                  </a:ext>
                </a:extLst>
              </a:tr>
              <a:tr h="1441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solidFill>
                            <a:srgbClr val="FFC000"/>
                          </a:solidFill>
                          <a:effectLst/>
                        </a:rPr>
                        <a:t>94Rb</a:t>
                      </a:r>
                      <a:endParaRPr lang="en-GB" sz="1050" b="1" i="0" u="none" strike="noStrike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0" marR="6350" marT="6350" marB="0" anchor="b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9805941"/>
                  </a:ext>
                </a:extLst>
              </a:tr>
              <a:tr h="14413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solidFill>
                            <a:schemeClr val="bg1"/>
                          </a:solidFill>
                          <a:effectLst/>
                        </a:rPr>
                        <a:t>IS572</a:t>
                      </a:r>
                      <a:endParaRPr lang="en-GB" sz="105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0500" marR="6350" marT="6350" marB="0" anchor="b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8119351"/>
                  </a:ext>
                </a:extLst>
              </a:tr>
            </a:tbl>
          </a:graphicData>
        </a:graphic>
      </p:graphicFrame>
      <p:graphicFrame>
        <p:nvGraphicFramePr>
          <p:cNvPr id="106" name="Table 1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43209"/>
              </p:ext>
            </p:extLst>
          </p:nvPr>
        </p:nvGraphicFramePr>
        <p:xfrm>
          <a:off x="7712356" y="2800225"/>
          <a:ext cx="1360430" cy="920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0430">
                  <a:extLst>
                    <a:ext uri="{9D8B030D-6E8A-4147-A177-3AD203B41FA5}">
                      <a16:colId xmlns:a16="http://schemas.microsoft.com/office/drawing/2014/main" val="4244683910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Scattering Chamber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98445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15C beams to XT03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0" marR="6350" marT="6350" marB="0" anchor="b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764897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IS619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0500" marR="6350" marT="6350" marB="0" anchor="b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676378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solidFill>
                            <a:srgbClr val="FFC000"/>
                          </a:solidFill>
                          <a:effectLst/>
                        </a:rPr>
                        <a:t>9Li</a:t>
                      </a:r>
                      <a:endParaRPr lang="en-GB" sz="1100" b="1" i="0" u="none" strike="noStrike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0" marR="6350" marT="6350" marB="0" anchor="b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617369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IS561</a:t>
                      </a:r>
                      <a:endParaRPr lang="en-GB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90500" marR="6350" marT="6350" marB="0" anchor="b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9580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7926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661" y="35927"/>
            <a:ext cx="10381362" cy="336730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2017" y="3403233"/>
            <a:ext cx="80567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12 HIE ISOLDE experiments</a:t>
            </a:r>
          </a:p>
          <a:p>
            <a:r>
              <a:rPr lang="en-GB" sz="1400" dirty="0" smtClean="0"/>
              <a:t>9 at Miniball : 8 Coulomb excitation; 1 multi-nucleon transfer; 3 at XT03</a:t>
            </a:r>
            <a:endParaRPr lang="en-GB" sz="1400" dirty="0"/>
          </a:p>
          <a:p>
            <a:r>
              <a:rPr lang="en-GB" sz="1400" dirty="0" smtClean="0">
                <a:sym typeface="Wingdings" panose="05000000000000000000" pitchFamily="2" charset="2"/>
              </a:rPr>
              <a:t> Still to come: 59Cu (this week) and 28Mg (plunger)</a:t>
            </a:r>
            <a:endParaRPr lang="en-GB" sz="1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697647"/>
              </p:ext>
            </p:extLst>
          </p:nvPr>
        </p:nvGraphicFramePr>
        <p:xfrm>
          <a:off x="1950156" y="4207069"/>
          <a:ext cx="8610596" cy="2250887"/>
        </p:xfrm>
        <a:graphic>
          <a:graphicData uri="http://schemas.openxmlformats.org/drawingml/2006/table">
            <a:tbl>
              <a:tblPr/>
              <a:tblGrid>
                <a:gridCol w="823124">
                  <a:extLst>
                    <a:ext uri="{9D8B030D-6E8A-4147-A177-3AD203B41FA5}">
                      <a16:colId xmlns:a16="http://schemas.microsoft.com/office/drawing/2014/main" val="2909825998"/>
                    </a:ext>
                  </a:extLst>
                </a:gridCol>
                <a:gridCol w="648956">
                  <a:extLst>
                    <a:ext uri="{9D8B030D-6E8A-4147-A177-3AD203B41FA5}">
                      <a16:colId xmlns:a16="http://schemas.microsoft.com/office/drawing/2014/main" val="2884644577"/>
                    </a:ext>
                  </a:extLst>
                </a:gridCol>
                <a:gridCol w="648956">
                  <a:extLst>
                    <a:ext uri="{9D8B030D-6E8A-4147-A177-3AD203B41FA5}">
                      <a16:colId xmlns:a16="http://schemas.microsoft.com/office/drawing/2014/main" val="482861214"/>
                    </a:ext>
                  </a:extLst>
                </a:gridCol>
                <a:gridCol w="648956">
                  <a:extLst>
                    <a:ext uri="{9D8B030D-6E8A-4147-A177-3AD203B41FA5}">
                      <a16:colId xmlns:a16="http://schemas.microsoft.com/office/drawing/2014/main" val="1873653061"/>
                    </a:ext>
                  </a:extLst>
                </a:gridCol>
                <a:gridCol w="648956">
                  <a:extLst>
                    <a:ext uri="{9D8B030D-6E8A-4147-A177-3AD203B41FA5}">
                      <a16:colId xmlns:a16="http://schemas.microsoft.com/office/drawing/2014/main" val="218965250"/>
                    </a:ext>
                  </a:extLst>
                </a:gridCol>
                <a:gridCol w="648956">
                  <a:extLst>
                    <a:ext uri="{9D8B030D-6E8A-4147-A177-3AD203B41FA5}">
                      <a16:colId xmlns:a16="http://schemas.microsoft.com/office/drawing/2014/main" val="765829044"/>
                    </a:ext>
                  </a:extLst>
                </a:gridCol>
                <a:gridCol w="648956">
                  <a:extLst>
                    <a:ext uri="{9D8B030D-6E8A-4147-A177-3AD203B41FA5}">
                      <a16:colId xmlns:a16="http://schemas.microsoft.com/office/drawing/2014/main" val="735856432"/>
                    </a:ext>
                  </a:extLst>
                </a:gridCol>
                <a:gridCol w="648956">
                  <a:extLst>
                    <a:ext uri="{9D8B030D-6E8A-4147-A177-3AD203B41FA5}">
                      <a16:colId xmlns:a16="http://schemas.microsoft.com/office/drawing/2014/main" val="3111299392"/>
                    </a:ext>
                  </a:extLst>
                </a:gridCol>
                <a:gridCol w="648956">
                  <a:extLst>
                    <a:ext uri="{9D8B030D-6E8A-4147-A177-3AD203B41FA5}">
                      <a16:colId xmlns:a16="http://schemas.microsoft.com/office/drawing/2014/main" val="2502162960"/>
                    </a:ext>
                  </a:extLst>
                </a:gridCol>
                <a:gridCol w="648956">
                  <a:extLst>
                    <a:ext uri="{9D8B030D-6E8A-4147-A177-3AD203B41FA5}">
                      <a16:colId xmlns:a16="http://schemas.microsoft.com/office/drawing/2014/main" val="2438843610"/>
                    </a:ext>
                  </a:extLst>
                </a:gridCol>
                <a:gridCol w="648956">
                  <a:extLst>
                    <a:ext uri="{9D8B030D-6E8A-4147-A177-3AD203B41FA5}">
                      <a16:colId xmlns:a16="http://schemas.microsoft.com/office/drawing/2014/main" val="649812061"/>
                    </a:ext>
                  </a:extLst>
                </a:gridCol>
                <a:gridCol w="648956">
                  <a:extLst>
                    <a:ext uri="{9D8B030D-6E8A-4147-A177-3AD203B41FA5}">
                      <a16:colId xmlns:a16="http://schemas.microsoft.com/office/drawing/2014/main" val="3834288126"/>
                    </a:ext>
                  </a:extLst>
                </a:gridCol>
                <a:gridCol w="648956">
                  <a:extLst>
                    <a:ext uri="{9D8B030D-6E8A-4147-A177-3AD203B41FA5}">
                      <a16:colId xmlns:a16="http://schemas.microsoft.com/office/drawing/2014/main" val="1540539153"/>
                    </a:ext>
                  </a:extLst>
                </a:gridCol>
              </a:tblGrid>
              <a:tr h="1639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Experiment #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IS597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IS659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IS553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IS558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IS619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IS572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IS546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IS562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IS561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IS547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IS607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IS628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2415812"/>
                  </a:ext>
                </a:extLst>
              </a:tr>
              <a:tr h="32782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Isotopes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72Se19+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66Ge16+, 70Se17+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142Ba33+, 144Ba33+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140Sm34+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15C5+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94Rb23+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140Nd33+, 142Sm33+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108Sn26+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9Li3+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206Hg46+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59Cu20+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28Mg9+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0518284"/>
                  </a:ext>
                </a:extLst>
              </a:tr>
              <a:tr h="32782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Energies [MeV/u]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3.4, 4.2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4.65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4.35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6.21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4.62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8.04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4.19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3.6, 4.0, 4.3, 4.7, 5.0, 5.3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8418809"/>
                  </a:ext>
                </a:extLst>
              </a:tr>
              <a:tr h="1639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Target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GPS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GPS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GPS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GPS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GPS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GPS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GPS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GPS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GPS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GPS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419384"/>
                  </a:ext>
                </a:extLst>
              </a:tr>
              <a:tr h="1639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HEBT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XT01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XT01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XT01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XT01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XT03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XT01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XT01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XT01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XT03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XT01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XT03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XT01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284479"/>
                  </a:ext>
                </a:extLst>
              </a:tr>
              <a:tr h="1639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Target installation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- AM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- AM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- PM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- AM (-1)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- AM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- AM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- AM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- AM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- AM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- AM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- PM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782701"/>
                  </a:ext>
                </a:extLst>
              </a:tr>
              <a:tr h="1639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Ionization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Molecular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Molecular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Molecular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RILIS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Molecular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Surface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RILIS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RILIS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RILIS Tried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RILIS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RILIS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RILIS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3621798"/>
                  </a:ext>
                </a:extLst>
              </a:tr>
              <a:tr h="1639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RIB ready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- 14:30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- 23:50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5367488"/>
                  </a:ext>
                </a:extLst>
              </a:tr>
              <a:tr h="16391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RIB first delivery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- 23:00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- 19:45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- 18:40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- 18:00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 - 17:00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- 17:30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- 17:15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- 20:00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 - 00:45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- 21:40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9508146"/>
                  </a:ext>
                </a:extLst>
              </a:tr>
              <a:tr h="16391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2017/07/07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2017/07/13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2017/07/20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2017/08/08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2017/08/26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2017/09/13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2017/09/27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2017/10/12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2017/10/21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2017/11/02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40" marR="6840" marT="68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326714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2017" y="6517755"/>
            <a:ext cx="349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(</a:t>
            </a:r>
            <a:r>
              <a:rPr lang="en-GB" i="1" dirty="0" smtClean="0"/>
              <a:t>Thanks for Jose Alberto Rodriguez)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9512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249903" y="286784"/>
            <a:ext cx="6072976" cy="745603"/>
            <a:chOff x="744057" y="286784"/>
            <a:chExt cx="6072976" cy="745603"/>
          </a:xfrm>
        </p:grpSpPr>
        <p:pic>
          <p:nvPicPr>
            <p:cNvPr id="5" name="Picture 4" descr="COLLAPS_logo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3814" y="370902"/>
              <a:ext cx="2433421" cy="66148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744057" y="286784"/>
              <a:ext cx="607297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Lantinghei SC Extralight"/>
                  <a:cs typeface="Lantinghei SC Extralight"/>
                </a:rPr>
                <a:t>The year 2017 for</a:t>
              </a:r>
              <a:endParaRPr lang="en-US" sz="3200" dirty="0">
                <a:latin typeface="Lantinghei SC Extralight"/>
                <a:cs typeface="Lantinghei SC Extraligh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507153" y="2347587"/>
            <a:ext cx="1841290" cy="1812934"/>
            <a:chOff x="6614452" y="1179944"/>
            <a:chExt cx="2240514" cy="227207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14452" y="1179944"/>
              <a:ext cx="2240514" cy="227207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735495" y="1199046"/>
              <a:ext cx="1319162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30000" dirty="0" smtClean="0">
                  <a:latin typeface="Helvetica Light"/>
                  <a:cs typeface="Helvetica Light"/>
                </a:rPr>
                <a:t>128</a:t>
              </a:r>
              <a:r>
                <a:rPr lang="en-US" sz="1600" baseline="30000" dirty="0" smtClean="0">
                  <a:solidFill>
                    <a:srgbClr val="FF0080"/>
                  </a:solidFill>
                  <a:latin typeface="Helvetica Light"/>
                  <a:cs typeface="Helvetica Light"/>
                </a:rPr>
                <a:t>m</a:t>
              </a:r>
              <a:r>
                <a:rPr lang="en-US" sz="1600" baseline="30000" dirty="0" smtClean="0">
                  <a:latin typeface="Helvetica Light"/>
                  <a:cs typeface="Helvetica Light"/>
                </a:rPr>
                <a:t>+g</a:t>
              </a:r>
              <a:r>
                <a:rPr lang="en-US" sz="1600" dirty="0" smtClean="0">
                  <a:latin typeface="Helvetica Light"/>
                  <a:cs typeface="Helvetica Light"/>
                </a:rPr>
                <a:t>Sn</a:t>
              </a:r>
              <a:endParaRPr lang="en-US" sz="1600" dirty="0">
                <a:latin typeface="Helvetica Light"/>
                <a:cs typeface="Helvetica Ligh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8348477" y="2623546"/>
              <a:ext cx="2744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FF0080"/>
                  </a:solidFill>
                  <a:latin typeface="Helvetica Light"/>
                  <a:cs typeface="Helvetica Light"/>
                </a:rPr>
                <a:t>*</a:t>
              </a: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986156" y="2592739"/>
              <a:ext cx="2744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FF0080"/>
                  </a:solidFill>
                  <a:latin typeface="Helvetica Light"/>
                  <a:cs typeface="Helvetica Light"/>
                </a:rPr>
                <a:t>*</a:t>
              </a:r>
              <a:endParaRPr lang="en-US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7593068" y="2647347"/>
            <a:ext cx="1084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Helvetica Light"/>
                <a:cs typeface="Helvetica Light"/>
              </a:rPr>
              <a:t>1h30</a:t>
            </a:r>
            <a:endParaRPr lang="en-US" sz="1600" dirty="0">
              <a:latin typeface="Helvetica Light"/>
              <a:cs typeface="Helvetica Light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8570573" y="2309439"/>
            <a:ext cx="1861493" cy="1851058"/>
            <a:chOff x="4961368" y="1832345"/>
            <a:chExt cx="1756977" cy="1659906"/>
          </a:xfrm>
        </p:grpSpPr>
        <p:pic>
          <p:nvPicPr>
            <p:cNvPr id="14" name="Picture 13" descr="Sn134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61368" y="1832345"/>
              <a:ext cx="1756977" cy="165990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5132144" y="1880762"/>
              <a:ext cx="10841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30000" dirty="0" smtClean="0">
                  <a:latin typeface="Helvetica Light"/>
                  <a:cs typeface="Helvetica Light"/>
                </a:rPr>
                <a:t>134</a:t>
              </a:r>
              <a:r>
                <a:rPr lang="en-US" sz="1600" dirty="0" smtClean="0">
                  <a:latin typeface="Helvetica Light"/>
                  <a:cs typeface="Helvetica Light"/>
                </a:rPr>
                <a:t>Sn</a:t>
              </a:r>
              <a:endParaRPr lang="en-US" sz="1600" dirty="0">
                <a:latin typeface="Helvetica Light"/>
                <a:cs typeface="Helvetica Light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533619" y="2938220"/>
              <a:ext cx="10841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Helvetica Light"/>
                  <a:cs typeface="Helvetica Light"/>
                </a:rPr>
                <a:t>1h30</a:t>
              </a:r>
              <a:endParaRPr lang="en-US" sz="1600" dirty="0">
                <a:latin typeface="Helvetica Light"/>
                <a:cs typeface="Helvetica Light"/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/>
          <a:srcRect r="49840"/>
          <a:stretch/>
        </p:blipFill>
        <p:spPr>
          <a:xfrm>
            <a:off x="1245535" y="4018595"/>
            <a:ext cx="3863179" cy="283940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461023" y="4563664"/>
            <a:ext cx="2706898" cy="215443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Helvetica Light"/>
                <a:cs typeface="Helvetica Light"/>
              </a:rPr>
              <a:t>Problems </a:t>
            </a:r>
            <a:r>
              <a:rPr lang="en-US" sz="2200" dirty="0" smtClean="0">
                <a:solidFill>
                  <a:srgbClr val="FF0000"/>
                </a:solidFill>
                <a:latin typeface="Helvetica Light"/>
                <a:cs typeface="Helvetica Light"/>
                <a:sym typeface="Wingdings"/>
              </a:rPr>
              <a:t></a:t>
            </a:r>
            <a:endParaRPr lang="en-US" sz="400" dirty="0" smtClean="0">
              <a:solidFill>
                <a:srgbClr val="FF0000"/>
              </a:solidFill>
              <a:latin typeface="Helvetica Light"/>
              <a:cs typeface="Helvetica Light"/>
            </a:endParaRPr>
          </a:p>
          <a:p>
            <a:pPr marL="342900" indent="-342900">
              <a:buFont typeface="Arial"/>
              <a:buChar char="•"/>
            </a:pPr>
            <a:r>
              <a:rPr lang="en-US" sz="1600" dirty="0" smtClean="0">
                <a:latin typeface="Helvetica Light"/>
                <a:cs typeface="Helvetica Light"/>
              </a:rPr>
              <a:t>Unexpectedly low Al and Ni yields: key cases out of reach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 smtClean="0">
                <a:latin typeface="Helvetica Light"/>
                <a:cs typeface="Helvetica Light"/>
              </a:rPr>
              <a:t>Long ISOLDE set-up times despite (</a:t>
            </a:r>
            <a:r>
              <a:rPr lang="en-US" sz="1600" u="sng" dirty="0" smtClean="0">
                <a:latin typeface="Helvetica Light"/>
                <a:cs typeface="Helvetica Light"/>
              </a:rPr>
              <a:t>much appreciated!)</a:t>
            </a:r>
            <a:r>
              <a:rPr lang="en-US" sz="1600" dirty="0" smtClean="0">
                <a:latin typeface="Helvetica Light"/>
                <a:cs typeface="Helvetica Light"/>
              </a:rPr>
              <a:t> efforts of technical teams</a:t>
            </a:r>
            <a:endParaRPr lang="en-US" sz="1600" dirty="0" smtClean="0">
              <a:solidFill>
                <a:schemeClr val="accent6">
                  <a:lumMod val="75000"/>
                </a:schemeClr>
              </a:solidFill>
              <a:latin typeface="Helvetica Light"/>
              <a:cs typeface="Helvetica Ligh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30805" y="5640882"/>
            <a:ext cx="5266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30000" dirty="0" smtClean="0">
                <a:latin typeface="Helvetica Light"/>
                <a:cs typeface="Helvetica Light"/>
              </a:rPr>
              <a:t>68</a:t>
            </a:r>
            <a:r>
              <a:rPr lang="en-US" sz="1600" dirty="0" smtClean="0">
                <a:latin typeface="Helvetica Light"/>
                <a:cs typeface="Helvetica Light"/>
              </a:rPr>
              <a:t>Ni</a:t>
            </a:r>
            <a:endParaRPr lang="en-US" sz="1600" dirty="0">
              <a:latin typeface="Helvetica Light"/>
              <a:cs typeface="Helvetica Ligh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48658" y="1287543"/>
            <a:ext cx="749764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00FF"/>
                </a:solidFill>
                <a:latin typeface="Helvetica Light"/>
                <a:cs typeface="Helvetica Light"/>
              </a:rPr>
              <a:t>Laser spectroscopy of </a:t>
            </a:r>
            <a:r>
              <a:rPr lang="en-US" sz="2200" dirty="0" err="1" smtClean="0">
                <a:solidFill>
                  <a:srgbClr val="0000FF"/>
                </a:solidFill>
                <a:latin typeface="Helvetica Light"/>
                <a:cs typeface="Helvetica Light"/>
              </a:rPr>
              <a:t>Sn</a:t>
            </a:r>
            <a:r>
              <a:rPr lang="en-US" sz="2200" dirty="0" smtClean="0">
                <a:solidFill>
                  <a:srgbClr val="0000FF"/>
                </a:solidFill>
                <a:latin typeface="Helvetica Light"/>
                <a:cs typeface="Helvetica Light"/>
              </a:rPr>
              <a:t> across N = 82</a:t>
            </a:r>
          </a:p>
          <a:p>
            <a:endParaRPr lang="en-US" sz="2200" dirty="0" smtClean="0">
              <a:solidFill>
                <a:srgbClr val="0000FF"/>
              </a:solidFill>
              <a:latin typeface="Helvetica Light"/>
              <a:cs typeface="Helvetica Light"/>
            </a:endParaRPr>
          </a:p>
          <a:p>
            <a:endParaRPr lang="en-US" sz="400" dirty="0" smtClean="0">
              <a:solidFill>
                <a:srgbClr val="0000FF"/>
              </a:solidFill>
              <a:latin typeface="Helvetica Light"/>
              <a:cs typeface="Helvetica Light"/>
            </a:endParaRPr>
          </a:p>
          <a:p>
            <a:pPr marL="342900" indent="-342900">
              <a:buFont typeface="Arial"/>
              <a:buChar char="•"/>
            </a:pPr>
            <a:r>
              <a:rPr lang="en-US" sz="1600" dirty="0" smtClean="0">
                <a:latin typeface="Helvetica Light"/>
                <a:cs typeface="Helvetica Light"/>
              </a:rPr>
              <a:t>Atomic transition complementary to the one used in 2016: </a:t>
            </a:r>
          </a:p>
          <a:p>
            <a:pPr marL="800100" lvl="1" indent="-342900">
              <a:buFont typeface="Arial"/>
              <a:buChar char="•"/>
            </a:pPr>
            <a:r>
              <a:rPr lang="en-US" sz="1600" dirty="0">
                <a:latin typeface="Helvetica Light"/>
                <a:cs typeface="Helvetica Light"/>
              </a:rPr>
              <a:t>C</a:t>
            </a:r>
            <a:r>
              <a:rPr lang="en-US" sz="1600" dirty="0" smtClean="0">
                <a:latin typeface="Helvetica Light"/>
                <a:cs typeface="Helvetica Light"/>
              </a:rPr>
              <a:t>ombining both gives firm </a:t>
            </a:r>
            <a:r>
              <a:rPr lang="en-US" sz="1600" dirty="0">
                <a:latin typeface="Helvetica Light"/>
                <a:cs typeface="Helvetica Light"/>
              </a:rPr>
              <a:t>μ, Q, </a:t>
            </a:r>
            <a:r>
              <a:rPr lang="en-US" sz="1600" dirty="0" smtClean="0">
                <a:latin typeface="Helvetica Light"/>
                <a:cs typeface="Helvetica Light"/>
              </a:rPr>
              <a:t>radii </a:t>
            </a:r>
          </a:p>
          <a:p>
            <a:pPr marL="800100" lvl="1" indent="-342900">
              <a:buFont typeface="Arial"/>
              <a:buChar char="•"/>
            </a:pPr>
            <a:r>
              <a:rPr lang="en-US" sz="1600" dirty="0" smtClean="0">
                <a:latin typeface="Helvetica Light"/>
                <a:cs typeface="Helvetica Light"/>
              </a:rPr>
              <a:t>Resolve weakly produced isomers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 smtClean="0">
                <a:latin typeface="Helvetica Light"/>
                <a:cs typeface="Helvetica Light"/>
              </a:rPr>
              <a:t> </a:t>
            </a:r>
            <a:r>
              <a:rPr lang="en-US" sz="1600" dirty="0" smtClean="0">
                <a:solidFill>
                  <a:srgbClr val="4F8722"/>
                </a:solidFill>
                <a:latin typeface="Helvetica Light"/>
                <a:cs typeface="Helvetica Light"/>
              </a:rPr>
              <a:t>&gt; 20 isotopes </a:t>
            </a:r>
            <a:r>
              <a:rPr lang="en-US" sz="1600" dirty="0" smtClean="0">
                <a:latin typeface="Helvetica Light"/>
                <a:cs typeface="Helvetica Light"/>
              </a:rPr>
              <a:t>in 3 days! </a:t>
            </a:r>
          </a:p>
          <a:p>
            <a:pPr marL="800100" lvl="1" indent="-342900">
              <a:buFont typeface="Arial"/>
              <a:buChar char="•"/>
            </a:pPr>
            <a:r>
              <a:rPr lang="en-US" sz="1600" dirty="0" smtClean="0">
                <a:latin typeface="Helvetica Light"/>
                <a:cs typeface="Helvetica Light"/>
              </a:rPr>
              <a:t>N = 57 up to N = 84 </a:t>
            </a:r>
          </a:p>
        </p:txBody>
      </p:sp>
      <p:pic>
        <p:nvPicPr>
          <p:cNvPr id="21" name="Grafik 21">
            <a:extLst>
              <a:ext uri="{FF2B5EF4-FFF2-40B4-BE49-F238E27FC236}">
                <a16:creationId xmlns:a16="http://schemas.microsoft.com/office/drawing/2014/main" id="{9AAEF480-413D-4CAB-91A7-44E04DF8B98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3521" b="26007"/>
          <a:stretch/>
        </p:blipFill>
        <p:spPr>
          <a:xfrm>
            <a:off x="1759206" y="1752853"/>
            <a:ext cx="8398884" cy="233867"/>
          </a:xfrm>
          <a:prstGeom prst="rect">
            <a:avLst/>
          </a:prstGeom>
        </p:spPr>
      </p:pic>
      <p:sp>
        <p:nvSpPr>
          <p:cNvPr id="22" name="Rechteck 1">
            <a:extLst>
              <a:ext uri="{FF2B5EF4-FFF2-40B4-BE49-F238E27FC236}">
                <a16:creationId xmlns:a16="http://schemas.microsoft.com/office/drawing/2014/main" id="{6FE6F3C9-54E2-4BE4-8C5F-8173AA821FB7}"/>
              </a:ext>
            </a:extLst>
          </p:cNvPr>
          <p:cNvSpPr/>
          <p:nvPr/>
        </p:nvSpPr>
        <p:spPr>
          <a:xfrm>
            <a:off x="3691250" y="1752853"/>
            <a:ext cx="6108700" cy="22806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">
            <a:extLst>
              <a:ext uri="{FF2B5EF4-FFF2-40B4-BE49-F238E27FC236}">
                <a16:creationId xmlns:a16="http://schemas.microsoft.com/office/drawing/2014/main" id="{3417129E-A10D-43D5-AF93-3E9D3B92ED7F}"/>
              </a:ext>
            </a:extLst>
          </p:cNvPr>
          <p:cNvSpPr/>
          <p:nvPr/>
        </p:nvSpPr>
        <p:spPr>
          <a:xfrm>
            <a:off x="9579288" y="1763331"/>
            <a:ext cx="215900" cy="186367"/>
          </a:xfrm>
          <a:prstGeom prst="rect">
            <a:avLst/>
          </a:prstGeom>
          <a:noFill/>
          <a:ln w="19050">
            <a:solidFill>
              <a:srgbClr val="0000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39">
            <a:extLst>
              <a:ext uri="{FF2B5EF4-FFF2-40B4-BE49-F238E27FC236}">
                <a16:creationId xmlns:a16="http://schemas.microsoft.com/office/drawing/2014/main" id="{2AA22DC5-16C7-453F-ACF0-A534DEA9CF69}"/>
              </a:ext>
            </a:extLst>
          </p:cNvPr>
          <p:cNvSpPr/>
          <p:nvPr/>
        </p:nvSpPr>
        <p:spPr>
          <a:xfrm>
            <a:off x="8245399" y="1763331"/>
            <a:ext cx="215900" cy="186367"/>
          </a:xfrm>
          <a:prstGeom prst="rect">
            <a:avLst/>
          </a:prstGeom>
          <a:noFill/>
          <a:ln w="19050">
            <a:solidFill>
              <a:srgbClr val="0000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extfeld 52">
            <a:extLst>
              <a:ext uri="{FF2B5EF4-FFF2-40B4-BE49-F238E27FC236}">
                <a16:creationId xmlns:a16="http://schemas.microsoft.com/office/drawing/2014/main" id="{D7A14D1A-E0AE-4463-B80C-B08DEA7A4144}"/>
              </a:ext>
            </a:extLst>
          </p:cNvPr>
          <p:cNvSpPr txBox="1"/>
          <p:nvPr/>
        </p:nvSpPr>
        <p:spPr>
          <a:xfrm>
            <a:off x="5197230" y="4528567"/>
            <a:ext cx="209861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latin typeface="Helvetica Light"/>
                <a:cs typeface="Helvetica Light"/>
              </a:rPr>
              <a:t>Photon </a:t>
            </a:r>
            <a:r>
              <a:rPr lang="de-DE" sz="1600" dirty="0" err="1">
                <a:latin typeface="Helvetica Light"/>
                <a:cs typeface="Helvetica Light"/>
              </a:rPr>
              <a:t>timing</a:t>
            </a:r>
            <a:endParaRPr lang="de-DE" sz="1600" dirty="0">
              <a:latin typeface="Helvetica Light"/>
              <a:cs typeface="Helvetica Light"/>
            </a:endParaRPr>
          </a:p>
          <a:p>
            <a:r>
              <a:rPr lang="de-DE" sz="1600" dirty="0" err="1">
                <a:latin typeface="Helvetica Light"/>
                <a:cs typeface="Helvetica Light"/>
              </a:rPr>
              <a:t>wrt</a:t>
            </a:r>
            <a:r>
              <a:rPr lang="de-DE" sz="1600" dirty="0">
                <a:latin typeface="Helvetica Light"/>
                <a:cs typeface="Helvetica Light"/>
              </a:rPr>
              <a:t> </a:t>
            </a:r>
            <a:r>
              <a:rPr lang="de-DE" sz="1600" dirty="0" err="1">
                <a:latin typeface="Helvetica Light"/>
                <a:cs typeface="Helvetica Light"/>
              </a:rPr>
              <a:t>bunch</a:t>
            </a:r>
            <a:r>
              <a:rPr lang="de-DE" sz="1600" dirty="0">
                <a:latin typeface="Helvetica Light"/>
                <a:cs typeface="Helvetica Light"/>
              </a:rPr>
              <a:t> </a:t>
            </a:r>
            <a:r>
              <a:rPr lang="de-DE" sz="1600" dirty="0" err="1">
                <a:latin typeface="Helvetica Light"/>
                <a:cs typeface="Helvetica Light"/>
              </a:rPr>
              <a:t>extraction</a:t>
            </a:r>
            <a:endParaRPr lang="de-DE" sz="1600" dirty="0">
              <a:latin typeface="Helvetica Light"/>
              <a:cs typeface="Helvetica Light"/>
            </a:endParaRPr>
          </a:p>
        </p:txBody>
      </p:sp>
      <p:cxnSp>
        <p:nvCxnSpPr>
          <p:cNvPr id="26" name="Gerade Verbindung mit Pfeil 51">
            <a:extLst>
              <a:ext uri="{FF2B5EF4-FFF2-40B4-BE49-F238E27FC236}">
                <a16:creationId xmlns:a16="http://schemas.microsoft.com/office/drawing/2014/main" id="{91764D54-4801-4AFD-86BF-672018828F41}"/>
              </a:ext>
            </a:extLst>
          </p:cNvPr>
          <p:cNvCxnSpPr/>
          <p:nvPr/>
        </p:nvCxnSpPr>
        <p:spPr>
          <a:xfrm flipV="1">
            <a:off x="5600353" y="4323281"/>
            <a:ext cx="0" cy="10983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56">
            <a:extLst>
              <a:ext uri="{FF2B5EF4-FFF2-40B4-BE49-F238E27FC236}">
                <a16:creationId xmlns:a16="http://schemas.microsoft.com/office/drawing/2014/main" id="{BFD2B460-1581-4BC5-85CD-0EFFEC1B99DA}"/>
              </a:ext>
            </a:extLst>
          </p:cNvPr>
          <p:cNvCxnSpPr/>
          <p:nvPr/>
        </p:nvCxnSpPr>
        <p:spPr>
          <a:xfrm>
            <a:off x="7185766" y="9488195"/>
            <a:ext cx="0" cy="11806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56">
            <a:extLst>
              <a:ext uri="{FF2B5EF4-FFF2-40B4-BE49-F238E27FC236}">
                <a16:creationId xmlns:a16="http://schemas.microsoft.com/office/drawing/2014/main" id="{BFD2B460-1581-4BC5-85CD-0EFFEC1B99DA}"/>
              </a:ext>
            </a:extLst>
          </p:cNvPr>
          <p:cNvCxnSpPr/>
          <p:nvPr/>
        </p:nvCxnSpPr>
        <p:spPr>
          <a:xfrm>
            <a:off x="3953970" y="4782002"/>
            <a:ext cx="0" cy="11806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57">
            <a:extLst>
              <a:ext uri="{FF2B5EF4-FFF2-40B4-BE49-F238E27FC236}">
                <a16:creationId xmlns:a16="http://schemas.microsoft.com/office/drawing/2014/main" id="{CFEDDA2F-9C3E-4521-950E-7CB103F965EF}"/>
              </a:ext>
            </a:extLst>
          </p:cNvPr>
          <p:cNvSpPr txBox="1"/>
          <p:nvPr/>
        </p:nvSpPr>
        <p:spPr>
          <a:xfrm>
            <a:off x="3953970" y="5594747"/>
            <a:ext cx="1096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>
                <a:latin typeface="Helvetica Light"/>
                <a:cs typeface="Helvetica Light"/>
              </a:rPr>
              <a:t>Projection</a:t>
            </a:r>
            <a:endParaRPr lang="de-DE" sz="1600" dirty="0">
              <a:latin typeface="Helvetica Light"/>
              <a:cs typeface="Helvetica Light"/>
            </a:endParaRPr>
          </a:p>
        </p:txBody>
      </p:sp>
      <p:sp>
        <p:nvSpPr>
          <p:cNvPr id="30" name="Textfeld 57">
            <a:extLst>
              <a:ext uri="{FF2B5EF4-FFF2-40B4-BE49-F238E27FC236}">
                <a16:creationId xmlns:a16="http://schemas.microsoft.com/office/drawing/2014/main" id="{CFEDDA2F-9C3E-4521-950E-7CB103F965EF}"/>
              </a:ext>
            </a:extLst>
          </p:cNvPr>
          <p:cNvSpPr txBox="1"/>
          <p:nvPr/>
        </p:nvSpPr>
        <p:spPr>
          <a:xfrm>
            <a:off x="5173628" y="6303440"/>
            <a:ext cx="18608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Helvetica Light"/>
                <a:cs typeface="Helvetica Light"/>
              </a:rPr>
              <a:t>Line </a:t>
            </a:r>
            <a:r>
              <a:rPr lang="de-DE" sz="1600" dirty="0" err="1" smtClean="0">
                <a:latin typeface="Helvetica Light"/>
                <a:cs typeface="Helvetica Light"/>
              </a:rPr>
              <a:t>voltage</a:t>
            </a:r>
            <a:r>
              <a:rPr lang="de-DE" sz="1600" dirty="0">
                <a:latin typeface="Helvetica Light"/>
                <a:cs typeface="Helvetica Light"/>
              </a:rPr>
              <a:t> </a:t>
            </a:r>
            <a:r>
              <a:rPr lang="de-DE" sz="1600" dirty="0" smtClean="0">
                <a:latin typeface="Helvetica Light"/>
                <a:cs typeface="Helvetica Light"/>
              </a:rPr>
              <a:t>(</a:t>
            </a:r>
            <a:r>
              <a:rPr lang="de-DE" sz="1600" dirty="0" err="1" smtClean="0">
                <a:latin typeface="Helvetica Light"/>
                <a:cs typeface="Helvetica Light"/>
              </a:rPr>
              <a:t>freq</a:t>
            </a:r>
            <a:r>
              <a:rPr lang="de-DE" sz="1600" dirty="0" smtClean="0">
                <a:latin typeface="Helvetica Light"/>
                <a:cs typeface="Helvetica Light"/>
              </a:rPr>
              <a:t>)</a:t>
            </a:r>
            <a:endParaRPr lang="de-DE" sz="1600" dirty="0">
              <a:latin typeface="Helvetica Light"/>
              <a:cs typeface="Helvetica Light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6606628" y="1986721"/>
            <a:ext cx="1638771" cy="376108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8348442" y="1980917"/>
            <a:ext cx="102954" cy="385732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 flipV="1">
            <a:off x="9819021" y="1949699"/>
            <a:ext cx="613045" cy="397888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8677176" y="1930637"/>
            <a:ext cx="898503" cy="432192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feld 52">
            <a:extLst>
              <a:ext uri="{FF2B5EF4-FFF2-40B4-BE49-F238E27FC236}">
                <a16:creationId xmlns:a16="http://schemas.microsoft.com/office/drawing/2014/main" id="{D7A14D1A-E0AE-4463-B80C-B08DEA7A4144}"/>
              </a:ext>
            </a:extLst>
          </p:cNvPr>
          <p:cNvSpPr txBox="1"/>
          <p:nvPr/>
        </p:nvSpPr>
        <p:spPr>
          <a:xfrm>
            <a:off x="8917642" y="1424777"/>
            <a:ext cx="8104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latin typeface="Helvetica Light"/>
                <a:cs typeface="Helvetica Light"/>
              </a:rPr>
              <a:t>N = 82</a:t>
            </a:r>
            <a:endParaRPr lang="de-DE" sz="1600" b="1" dirty="0">
              <a:latin typeface="Helvetica Light"/>
              <a:cs typeface="Helvetica Light"/>
            </a:endParaRPr>
          </a:p>
        </p:txBody>
      </p:sp>
      <p:sp>
        <p:nvSpPr>
          <p:cNvPr id="36" name="Rechteck 39">
            <a:extLst>
              <a:ext uri="{FF2B5EF4-FFF2-40B4-BE49-F238E27FC236}">
                <a16:creationId xmlns:a16="http://schemas.microsoft.com/office/drawing/2014/main" id="{2AA22DC5-16C7-453F-ACF0-A534DEA9CF69}"/>
              </a:ext>
            </a:extLst>
          </p:cNvPr>
          <p:cNvSpPr/>
          <p:nvPr/>
        </p:nvSpPr>
        <p:spPr>
          <a:xfrm>
            <a:off x="9146301" y="1764193"/>
            <a:ext cx="215900" cy="18636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9">
            <a:extLst>
              <a:ext uri="{FF2B5EF4-FFF2-40B4-BE49-F238E27FC236}">
                <a16:creationId xmlns:a16="http://schemas.microsoft.com/office/drawing/2014/main" id="{2AA22DC5-16C7-453F-ACF0-A534DEA9CF69}"/>
              </a:ext>
            </a:extLst>
          </p:cNvPr>
          <p:cNvSpPr/>
          <p:nvPr/>
        </p:nvSpPr>
        <p:spPr>
          <a:xfrm>
            <a:off x="6637897" y="2366649"/>
            <a:ext cx="1710545" cy="1615712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Box 37"/>
          <p:cNvSpPr txBox="1"/>
          <p:nvPr/>
        </p:nvSpPr>
        <p:spPr>
          <a:xfrm>
            <a:off x="1356083" y="3715439"/>
            <a:ext cx="3211598" cy="454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00FF"/>
                </a:solidFill>
                <a:latin typeface="Helvetica Light"/>
                <a:cs typeface="Helvetica Light"/>
              </a:rPr>
              <a:t>New data acquisition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247429" y="6410323"/>
            <a:ext cx="19445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Thanks to Hanne Heylen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42354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1440608" y="301320"/>
            <a:ext cx="9071640" cy="95174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GB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IS632 at </a:t>
            </a:r>
            <a:r>
              <a:rPr lang="en-GB" sz="24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IDS: </a:t>
            </a:r>
            <a:r>
              <a:rPr lang="en-GB" sz="2400" dirty="0" smtClean="0"/>
              <a:t>Neutron unbound single particle states in </a:t>
            </a:r>
            <a:r>
              <a:rPr lang="en-GB" sz="2400" baseline="30000" dirty="0" smtClean="0"/>
              <a:t>133</a:t>
            </a:r>
            <a:r>
              <a:rPr lang="en-GB" sz="2400" dirty="0" smtClean="0"/>
              <a:t>Sn from the beta decay of </a:t>
            </a:r>
            <a:r>
              <a:rPr lang="en-GB" sz="2400" baseline="30000" dirty="0" smtClean="0"/>
              <a:t>133</a:t>
            </a:r>
            <a:r>
              <a:rPr lang="en-GB" sz="2400" dirty="0" smtClean="0"/>
              <a:t>In</a:t>
            </a:r>
            <a:endParaRPr lang="en-GB" sz="24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/>
        </p:blipFill>
        <p:spPr>
          <a:xfrm>
            <a:off x="7273159" y="3269272"/>
            <a:ext cx="2870205" cy="24362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8" r="13727"/>
          <a:stretch/>
        </p:blipFill>
        <p:spPr>
          <a:xfrm>
            <a:off x="1259276" y="3269272"/>
            <a:ext cx="2988656" cy="24362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92021" y="1237947"/>
            <a:ext cx="91895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IDS Neutron Detector and </a:t>
            </a:r>
            <a:r>
              <a:rPr lang="en-US" dirty="0" err="1" smtClean="0"/>
              <a:t>HPGe</a:t>
            </a:r>
            <a:r>
              <a:rPr lang="en-US" dirty="0" smtClean="0"/>
              <a:t> Clovers were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ToF</a:t>
            </a:r>
            <a:r>
              <a:rPr lang="en-US" dirty="0" smtClean="0"/>
              <a:t> calibrations with </a:t>
            </a:r>
            <a:r>
              <a:rPr lang="en-US" baseline="30000" dirty="0" smtClean="0"/>
              <a:t>17</a:t>
            </a:r>
            <a:r>
              <a:rPr lang="en-US" dirty="0" smtClean="0"/>
              <a:t>N from the HRS </a:t>
            </a:r>
            <a:r>
              <a:rPr lang="en-US" dirty="0" err="1" smtClean="0"/>
              <a:t>CaO</a:t>
            </a:r>
            <a:r>
              <a:rPr lang="en-US" dirty="0" smtClean="0"/>
              <a:t> target.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Production of </a:t>
            </a:r>
            <a:r>
              <a:rPr lang="en-US" baseline="30000" dirty="0" smtClean="0"/>
              <a:t>133</a:t>
            </a:r>
            <a:r>
              <a:rPr lang="en-US" dirty="0" smtClean="0"/>
              <a:t>In ~ 900 ions/</a:t>
            </a:r>
            <a:r>
              <a:rPr lang="en-US" dirty="0" err="1" smtClean="0"/>
              <a:t>uC</a:t>
            </a:r>
            <a:r>
              <a:rPr lang="en-US" dirty="0" smtClean="0"/>
              <a:t> (~70% transmission from GPS)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Using RILIS, both isomer and </a:t>
            </a:r>
            <a:r>
              <a:rPr lang="en-US" dirty="0" err="1" smtClean="0"/>
              <a:t>gs</a:t>
            </a:r>
            <a:r>
              <a:rPr lang="en-US" dirty="0" smtClean="0"/>
              <a:t> in </a:t>
            </a:r>
            <a:r>
              <a:rPr lang="en-US" baseline="30000" dirty="0" smtClean="0"/>
              <a:t>133</a:t>
            </a:r>
            <a:r>
              <a:rPr lang="en-US" dirty="0" smtClean="0"/>
              <a:t>In were selectively ionized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Clear resonances were observed, to be clarified in the offline analysis using neutron-gamma coincidences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1891" y="777193"/>
            <a:ext cx="1353179" cy="183042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94537" y="6106510"/>
            <a:ext cx="5220596" cy="461665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Also excellent runs for B and good for Bi 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50783" y="6410323"/>
            <a:ext cx="2160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Thanks to Miguel Madurga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26801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2" name="Rectangle 5"/>
          <p:cNvSpPr>
            <a:spLocks noChangeArrowheads="1"/>
          </p:cNvSpPr>
          <p:nvPr/>
        </p:nvSpPr>
        <p:spPr bwMode="auto">
          <a:xfrm>
            <a:off x="1873250" y="233363"/>
            <a:ext cx="82296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de-DE" sz="3000" dirty="0">
              <a:solidFill>
                <a:srgbClr val="00827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0" y="229585"/>
            <a:ext cx="9144000" cy="523220"/>
          </a:xfrm>
          <a:prstGeom prst="rect">
            <a:avLst/>
          </a:prstGeom>
          <a:solidFill>
            <a:srgbClr val="0B2A5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Precision mass spectrometry of </a:t>
            </a:r>
            <a:r>
              <a:rPr lang="en-US" sz="2800" baseline="30000" dirty="0">
                <a:solidFill>
                  <a:schemeClr val="bg1"/>
                </a:solidFill>
              </a:rPr>
              <a:t>131,132</a:t>
            </a:r>
            <a:r>
              <a:rPr lang="en-US" sz="2800" dirty="0">
                <a:solidFill>
                  <a:schemeClr val="bg1"/>
                </a:solidFill>
              </a:rPr>
              <a:t>Cd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78273" y="1990425"/>
            <a:ext cx="4087735" cy="3122409"/>
            <a:chOff x="-837248" y="120935"/>
            <a:chExt cx="4087735" cy="312240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6447" y="120935"/>
              <a:ext cx="2357387" cy="1826355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-837248" y="2597013"/>
              <a:ext cx="4087735" cy="646331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Penning trap confirms and improves the MR-TOF mass of </a:t>
              </a:r>
              <a:r>
                <a:rPr lang="en-US" baseline="30000" dirty="0"/>
                <a:t>131</a:t>
              </a:r>
              <a:r>
                <a:rPr lang="en-US" dirty="0"/>
                <a:t>Cd from 2014.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49546" y="4036178"/>
            <a:ext cx="3464783" cy="1183801"/>
            <a:chOff x="5975399" y="1237031"/>
            <a:chExt cx="2378927" cy="812800"/>
          </a:xfrm>
        </p:grpSpPr>
        <p:pic>
          <p:nvPicPr>
            <p:cNvPr id="61" name="Picture 60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667" b="27778"/>
            <a:stretch/>
          </p:blipFill>
          <p:spPr>
            <a:xfrm>
              <a:off x="5975399" y="1237031"/>
              <a:ext cx="2378927" cy="812800"/>
            </a:xfrm>
            <a:prstGeom prst="rect">
              <a:avLst/>
            </a:prstGeom>
          </p:spPr>
        </p:pic>
        <p:sp>
          <p:nvSpPr>
            <p:cNvPr id="62" name="TextBox 61"/>
            <p:cNvSpPr txBox="1"/>
            <p:nvPr/>
          </p:nvSpPr>
          <p:spPr>
            <a:xfrm rot="20944347">
              <a:off x="6798517" y="1264834"/>
              <a:ext cx="890538" cy="2535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MR-TOF MS</a:t>
              </a:r>
              <a:endParaRPr lang="en-GB" dirty="0"/>
            </a:p>
          </p:txBody>
        </p:sp>
        <p:sp>
          <p:nvSpPr>
            <p:cNvPr id="63" name="Arc 62"/>
            <p:cNvSpPr/>
            <p:nvPr/>
          </p:nvSpPr>
          <p:spPr>
            <a:xfrm rot="20879215">
              <a:off x="6327267" y="1578001"/>
              <a:ext cx="1728807" cy="111301"/>
            </a:xfrm>
            <a:prstGeom prst="arc">
              <a:avLst>
                <a:gd name="adj1" fmla="val 16200000"/>
                <a:gd name="adj2" fmla="val 15819119"/>
              </a:avLst>
            </a:prstGeom>
            <a:ln w="19050">
              <a:solidFill>
                <a:srgbClr val="66FF99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c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13765" y="1451048"/>
            <a:ext cx="1695431" cy="3161831"/>
            <a:chOff x="249068" y="2117157"/>
            <a:chExt cx="1695431" cy="3161831"/>
          </a:xfrm>
        </p:grpSpPr>
        <p:sp>
          <p:nvSpPr>
            <p:cNvPr id="25" name="TextBox 24"/>
            <p:cNvSpPr txBox="1"/>
            <p:nvPr/>
          </p:nvSpPr>
          <p:spPr>
            <a:xfrm>
              <a:off x="575768" y="4694213"/>
              <a:ext cx="124232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Precision</a:t>
              </a:r>
            </a:p>
            <a:p>
              <a:pPr algn="ctr"/>
              <a:r>
                <a:rPr lang="en-US" sz="1600" dirty="0"/>
                <a:t>Penning trap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068" y="2117157"/>
              <a:ext cx="1695431" cy="2577056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4542893" y="1575501"/>
            <a:ext cx="3676795" cy="2498721"/>
            <a:chOff x="2173803" y="3609020"/>
            <a:chExt cx="4595760" cy="3123242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17" t="51508" r="47539" b="3537"/>
            <a:stretch/>
          </p:blipFill>
          <p:spPr>
            <a:xfrm>
              <a:off x="2173803" y="3609020"/>
              <a:ext cx="4595760" cy="3123242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3394188" y="4104075"/>
              <a:ext cx="1344852" cy="3847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baseline="30000" dirty="0"/>
                <a:t>132</a:t>
              </a:r>
              <a:r>
                <a:rPr lang="en-US" sz="1400" b="1" dirty="0"/>
                <a:t>Ba</a:t>
              </a:r>
              <a:r>
                <a:rPr lang="en-US" sz="1400" b="1" baseline="30000" dirty="0"/>
                <a:t>+/132</a:t>
              </a:r>
              <a:r>
                <a:rPr lang="en-US" sz="1400" b="1" dirty="0"/>
                <a:t>Cs</a:t>
              </a:r>
              <a:r>
                <a:rPr lang="en-US" sz="1400" b="1" baseline="30000" dirty="0"/>
                <a:t>+</a:t>
              </a:r>
              <a:endParaRPr lang="en-US" sz="1400" b="1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472100" y="5319210"/>
              <a:ext cx="771807" cy="38470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baseline="30000" dirty="0"/>
                <a:t>132</a:t>
              </a:r>
              <a:r>
                <a:rPr lang="en-US" sz="1400" b="1" dirty="0"/>
                <a:t>Cd</a:t>
              </a:r>
              <a:r>
                <a:rPr lang="en-US" sz="1400" b="1" baseline="30000" dirty="0"/>
                <a:t>+</a:t>
              </a:r>
              <a:endParaRPr lang="en-US" sz="1400" b="1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2337343" y="5446483"/>
            <a:ext cx="4087735" cy="6463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MR-TOF MS allows first mass measurement of </a:t>
            </a:r>
            <a:r>
              <a:rPr lang="en-US" baseline="30000" dirty="0"/>
              <a:t>132</a:t>
            </a:r>
            <a:r>
              <a:rPr lang="en-US" dirty="0"/>
              <a:t>Cd.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873251" y="1081716"/>
            <a:ext cx="8692147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June 2017 – </a:t>
            </a:r>
            <a:r>
              <a:rPr lang="en-US" dirty="0" err="1"/>
              <a:t>UC</a:t>
            </a:r>
            <a:r>
              <a:rPr lang="en-US" baseline="-25000" dirty="0" err="1"/>
              <a:t>x</a:t>
            </a:r>
            <a:r>
              <a:rPr lang="en-US" dirty="0"/>
              <a:t>-converter</a:t>
            </a:r>
            <a:r>
              <a:rPr lang="en-US" baseline="30000" dirty="0"/>
              <a:t> </a:t>
            </a:r>
            <a:r>
              <a:rPr lang="en-US" dirty="0"/>
              <a:t>+ quartz + RILIS: high-quality cadmium beams. </a:t>
            </a:r>
            <a:r>
              <a:rPr lang="en-US" baseline="30000" dirty="0"/>
              <a:t> </a:t>
            </a:r>
            <a:endParaRPr lang="en-US" baseline="-25000" dirty="0"/>
          </a:p>
        </p:txBody>
      </p:sp>
      <p:pic>
        <p:nvPicPr>
          <p:cNvPr id="20" name="Picture 19" descr="http://isoltrap.web.cern.ch/isoltrap/images/ISOLTRAP_logo.bmp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872" y="5724256"/>
            <a:ext cx="1192319" cy="857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8598259" y="1751445"/>
            <a:ext cx="3009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PI-ICR technique allowed fast and optimal separation of the isomeric states in the odd-A cadmium isotopes.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51472" y="3050959"/>
            <a:ext cx="2418191" cy="266783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0080284" y="6410323"/>
            <a:ext cx="21076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Thanks to Vladimir Manea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14333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>
            <a:off x="131119" y="88543"/>
            <a:ext cx="7736616" cy="3387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8" name="Content Placeholder 2"/>
          <p:cNvSpPr>
            <a:spLocks noGrp="1"/>
          </p:cNvSpPr>
          <p:nvPr/>
        </p:nvSpPr>
        <p:spPr>
          <a:xfrm>
            <a:off x="299477" y="3599101"/>
            <a:ext cx="3072080" cy="29778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1 beamtime on liquid </a:t>
            </a:r>
            <a:r>
              <a:rPr lang="en-GB" sz="1800" b="1" dirty="0"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-NMR (2</a:t>
            </a:r>
            <a:r>
              <a:rPr lang="en-GB" sz="1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 in December):</a:t>
            </a:r>
          </a:p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Compact </a:t>
            </a:r>
            <a:r>
              <a:rPr lang="en-GB" sz="1800" dirty="0"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-detectors with Si PMTs (U Tennessee)</a:t>
            </a:r>
          </a:p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New liquid b-NMR chamber, differential pumping and transitional field system </a:t>
            </a:r>
          </a:p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Liquid handling system</a:t>
            </a:r>
          </a:p>
          <a:p>
            <a:pPr marL="0" indent="0">
              <a:buNone/>
            </a:pP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8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NMR signal at VITO!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B1F0316-5C73-4578-85E7-09B8177FC0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835" y="212021"/>
            <a:ext cx="4246939" cy="316835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38C587D-8E07-4054-ABC9-B2E2CD1787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089" t="18026" r="28431" b="22432"/>
          <a:stretch/>
        </p:blipFill>
        <p:spPr>
          <a:xfrm>
            <a:off x="3620840" y="3495454"/>
            <a:ext cx="5145280" cy="2966179"/>
          </a:xfrm>
          <a:prstGeom prst="rect">
            <a:avLst/>
          </a:prstGeom>
        </p:spPr>
      </p:pic>
      <p:pic>
        <p:nvPicPr>
          <p:cNvPr id="21" name="Picture 20" descr="http://www.sigmaaldrich.com/content/dam/sigma-aldrich/structure5/140/mfcd06798186.eps/_jcr_content/renditions/mfcd06798186-larg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2859" y="4245550"/>
            <a:ext cx="1322884" cy="101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2532" y="3691568"/>
            <a:ext cx="1864131" cy="2485507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131119" y="519227"/>
            <a:ext cx="2809115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Since last meeting: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GB" b="1" dirty="0" err="1">
                <a:latin typeface="Arial" panose="020B0604020202020204" pitchFamily="34" charset="0"/>
                <a:cs typeface="Arial" panose="020B0604020202020204" pitchFamily="34" charset="0"/>
              </a:rPr>
              <a:t>beamtimes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 with 35Ar – looking for implantation host for </a:t>
            </a:r>
            <a:r>
              <a:rPr lang="en-GB" b="1" dirty="0"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-asymmetry studies: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use of multiple laser pumping</a:t>
            </a:r>
          </a:p>
        </p:txBody>
      </p:sp>
      <p:sp>
        <p:nvSpPr>
          <p:cNvPr id="24" name="TextBox 12"/>
          <p:cNvSpPr txBox="1"/>
          <p:nvPr/>
        </p:nvSpPr>
        <p:spPr>
          <a:xfrm>
            <a:off x="3674131" y="380643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IS601</a:t>
            </a:r>
            <a:endParaRPr lang="en-GB" dirty="0"/>
          </a:p>
        </p:txBody>
      </p:sp>
      <p:sp>
        <p:nvSpPr>
          <p:cNvPr id="25" name="TextBox 13"/>
          <p:cNvSpPr txBox="1"/>
          <p:nvPr/>
        </p:nvSpPr>
        <p:spPr>
          <a:xfrm>
            <a:off x="8809087" y="6400126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IS645</a:t>
            </a:r>
            <a:endParaRPr lang="en-GB" dirty="0"/>
          </a:p>
        </p:txBody>
      </p:sp>
      <p:sp>
        <p:nvSpPr>
          <p:cNvPr id="26" name="TextBox 14"/>
          <p:cNvSpPr txBox="1"/>
          <p:nvPr/>
        </p:nvSpPr>
        <p:spPr>
          <a:xfrm>
            <a:off x="9880091" y="6346466"/>
            <a:ext cx="2180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/>
              <a:t>Thanks to Magda Kowalska</a:t>
            </a:r>
          </a:p>
        </p:txBody>
      </p:sp>
      <p:sp>
        <p:nvSpPr>
          <p:cNvPr id="27" name="TextBox 15">
            <a:extLst>
              <a:ext uri="{FF2B5EF4-FFF2-40B4-BE49-F238E27FC236}">
                <a16:creationId xmlns:a16="http://schemas.microsoft.com/office/drawing/2014/main" id="{35F855C4-7A9E-4786-A856-7C1DB9F70D70}"/>
              </a:ext>
            </a:extLst>
          </p:cNvPr>
          <p:cNvSpPr txBox="1"/>
          <p:nvPr/>
        </p:nvSpPr>
        <p:spPr>
          <a:xfrm>
            <a:off x="10787451" y="111803"/>
            <a:ext cx="644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VITO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15904FF-EDC9-47ED-991F-C272037002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48340" y="665499"/>
            <a:ext cx="2771249" cy="2797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1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11"/>
          <p:cNvGrpSpPr/>
          <p:nvPr/>
        </p:nvGrpSpPr>
        <p:grpSpPr>
          <a:xfrm>
            <a:off x="1487310" y="1392732"/>
            <a:ext cx="3647175" cy="5465268"/>
            <a:chOff x="377896" y="1499738"/>
            <a:chExt cx="3332818" cy="5272506"/>
          </a:xfrm>
        </p:grpSpPr>
        <p:pic>
          <p:nvPicPr>
            <p:cNvPr id="5" name="Picture 75"/>
            <p:cNvPicPr>
              <a:picLocks noChangeAspect="1"/>
            </p:cNvPicPr>
            <p:nvPr/>
          </p:nvPicPr>
          <p:blipFill rotWithShape="1">
            <a:blip r:embed="rId2"/>
            <a:srcRect t="8139" b="30913"/>
            <a:stretch/>
          </p:blipFill>
          <p:spPr>
            <a:xfrm>
              <a:off x="1103591" y="3415731"/>
              <a:ext cx="2554292" cy="1150194"/>
            </a:xfrm>
            <a:prstGeom prst="rect">
              <a:avLst/>
            </a:prstGeom>
          </p:spPr>
        </p:pic>
        <p:pic>
          <p:nvPicPr>
            <p:cNvPr id="6" name="Picture 71"/>
            <p:cNvPicPr>
              <a:picLocks noChangeAspect="1"/>
            </p:cNvPicPr>
            <p:nvPr/>
          </p:nvPicPr>
          <p:blipFill rotWithShape="1">
            <a:blip r:embed="rId3"/>
            <a:srcRect t="7695" b="45662"/>
            <a:stretch/>
          </p:blipFill>
          <p:spPr>
            <a:xfrm>
              <a:off x="1104651" y="2848104"/>
              <a:ext cx="2555660" cy="900700"/>
            </a:xfrm>
            <a:prstGeom prst="rect">
              <a:avLst/>
            </a:prstGeom>
          </p:spPr>
        </p:pic>
        <p:pic>
          <p:nvPicPr>
            <p:cNvPr id="7" name="Picture 64"/>
            <p:cNvPicPr>
              <a:picLocks noChangeAspect="1"/>
            </p:cNvPicPr>
            <p:nvPr/>
          </p:nvPicPr>
          <p:blipFill rotWithShape="1">
            <a:blip r:embed="rId4"/>
            <a:srcRect l="531" t="9007" r="121" b="44151"/>
            <a:stretch/>
          </p:blipFill>
          <p:spPr>
            <a:xfrm>
              <a:off x="1108292" y="2173653"/>
              <a:ext cx="2565145" cy="867158"/>
            </a:xfrm>
            <a:prstGeom prst="rect">
              <a:avLst/>
            </a:prstGeom>
          </p:spPr>
        </p:pic>
        <p:pic>
          <p:nvPicPr>
            <p:cNvPr id="8" name="Picture 74"/>
            <p:cNvPicPr>
              <a:picLocks noChangeAspect="1"/>
            </p:cNvPicPr>
            <p:nvPr/>
          </p:nvPicPr>
          <p:blipFill rotWithShape="1">
            <a:blip r:embed="rId5"/>
            <a:srcRect t="9279" b="30981"/>
            <a:stretch/>
          </p:blipFill>
          <p:spPr>
            <a:xfrm>
              <a:off x="1107248" y="4857258"/>
              <a:ext cx="2555660" cy="1153603"/>
            </a:xfrm>
            <a:prstGeom prst="rect">
              <a:avLst/>
            </a:prstGeom>
          </p:spPr>
        </p:pic>
        <p:pic>
          <p:nvPicPr>
            <p:cNvPr id="9" name="Picture 69"/>
            <p:cNvPicPr>
              <a:picLocks noChangeAspect="1"/>
            </p:cNvPicPr>
            <p:nvPr/>
          </p:nvPicPr>
          <p:blipFill rotWithShape="1">
            <a:blip r:embed="rId6"/>
            <a:srcRect t="13201" b="47220"/>
            <a:stretch/>
          </p:blipFill>
          <p:spPr>
            <a:xfrm>
              <a:off x="1104651" y="4341638"/>
              <a:ext cx="2555660" cy="764295"/>
            </a:xfrm>
            <a:prstGeom prst="rect">
              <a:avLst/>
            </a:prstGeom>
          </p:spPr>
        </p:pic>
        <p:pic>
          <p:nvPicPr>
            <p:cNvPr id="10" name="Picture 66"/>
            <p:cNvPicPr>
              <a:picLocks noChangeAspect="1"/>
            </p:cNvPicPr>
            <p:nvPr/>
          </p:nvPicPr>
          <p:blipFill rotWithShape="1">
            <a:blip r:embed="rId7"/>
            <a:srcRect t="22223" b="40029"/>
            <a:stretch/>
          </p:blipFill>
          <p:spPr>
            <a:xfrm>
              <a:off x="1097087" y="1571572"/>
              <a:ext cx="2565773" cy="728919"/>
            </a:xfrm>
            <a:prstGeom prst="rect">
              <a:avLst/>
            </a:prstGeom>
            <a:solidFill>
              <a:srgbClr val="FFFF00"/>
            </a:solidFill>
          </p:spPr>
        </p:pic>
        <p:pic>
          <p:nvPicPr>
            <p:cNvPr id="11" name="Picture 56"/>
            <p:cNvPicPr>
              <a:picLocks noChangeAspect="1"/>
            </p:cNvPicPr>
            <p:nvPr/>
          </p:nvPicPr>
          <p:blipFill rotWithShape="1">
            <a:blip r:embed="rId8"/>
            <a:srcRect l="-327" t="35945" r="964" b="20123"/>
            <a:stretch/>
          </p:blipFill>
          <p:spPr>
            <a:xfrm>
              <a:off x="1101136" y="5852780"/>
              <a:ext cx="2551411" cy="854042"/>
            </a:xfrm>
            <a:prstGeom prst="rect">
              <a:avLst/>
            </a:prstGeom>
          </p:spPr>
        </p:pic>
        <p:sp>
          <p:nvSpPr>
            <p:cNvPr id="12" name="Retângulo 75"/>
            <p:cNvSpPr/>
            <p:nvPr/>
          </p:nvSpPr>
          <p:spPr>
            <a:xfrm>
              <a:off x="835644" y="1549903"/>
              <a:ext cx="280882" cy="522234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tângulo 28"/>
            <p:cNvSpPr/>
            <p:nvPr/>
          </p:nvSpPr>
          <p:spPr>
            <a:xfrm>
              <a:off x="3429832" y="1499738"/>
              <a:ext cx="280882" cy="522234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upo 34"/>
            <p:cNvGrpSpPr/>
            <p:nvPr/>
          </p:nvGrpSpPr>
          <p:grpSpPr>
            <a:xfrm>
              <a:off x="377896" y="1805128"/>
              <a:ext cx="1131019" cy="4426938"/>
              <a:chOff x="159267" y="706043"/>
              <a:chExt cx="965166" cy="5580258"/>
            </a:xfrm>
          </p:grpSpPr>
          <p:sp>
            <p:nvSpPr>
              <p:cNvPr id="15" name="CaixaDeTexto 116"/>
              <p:cNvSpPr txBox="1"/>
              <p:nvPr/>
            </p:nvSpPr>
            <p:spPr>
              <a:xfrm>
                <a:off x="175310" y="706043"/>
                <a:ext cx="9491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1600" dirty="0" smtClean="0">
                    <a:solidFill>
                      <a:srgbClr val="C00000"/>
                    </a:solidFill>
                  </a:rPr>
                  <a:t>424 K</a:t>
                </a:r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6" name="CaixaDeTexto 117"/>
              <p:cNvSpPr txBox="1"/>
              <p:nvPr/>
            </p:nvSpPr>
            <p:spPr>
              <a:xfrm>
                <a:off x="171229" y="1537345"/>
                <a:ext cx="9491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1600" dirty="0" smtClean="0">
                    <a:solidFill>
                      <a:srgbClr val="C00000"/>
                    </a:solidFill>
                  </a:rPr>
                  <a:t>400 K</a:t>
                </a:r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7" name="CaixaDeTexto 118"/>
              <p:cNvSpPr txBox="1"/>
              <p:nvPr/>
            </p:nvSpPr>
            <p:spPr>
              <a:xfrm>
                <a:off x="171225" y="2432165"/>
                <a:ext cx="9491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1600" dirty="0" smtClean="0">
                    <a:solidFill>
                      <a:srgbClr val="C00000"/>
                    </a:solidFill>
                  </a:rPr>
                  <a:t>380 K</a:t>
                </a:r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8" name="CaixaDeTexto 119"/>
              <p:cNvSpPr txBox="1"/>
              <p:nvPr/>
            </p:nvSpPr>
            <p:spPr>
              <a:xfrm>
                <a:off x="159267" y="3306288"/>
                <a:ext cx="9491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1600" dirty="0" smtClean="0">
                    <a:solidFill>
                      <a:srgbClr val="C00000"/>
                    </a:solidFill>
                  </a:rPr>
                  <a:t>368 K</a:t>
                </a:r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9" name="CaixaDeTexto 120"/>
              <p:cNvSpPr txBox="1"/>
              <p:nvPr/>
            </p:nvSpPr>
            <p:spPr>
              <a:xfrm>
                <a:off x="171225" y="4156091"/>
                <a:ext cx="9491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1600" dirty="0" smtClean="0">
                    <a:solidFill>
                      <a:srgbClr val="C00000"/>
                    </a:solidFill>
                  </a:rPr>
                  <a:t>358 K</a:t>
                </a:r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0" name="CaixaDeTexto 121"/>
              <p:cNvSpPr txBox="1"/>
              <p:nvPr/>
            </p:nvSpPr>
            <p:spPr>
              <a:xfrm>
                <a:off x="161038" y="5123939"/>
                <a:ext cx="9491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1600" dirty="0" smtClean="0">
                    <a:solidFill>
                      <a:srgbClr val="C00000"/>
                    </a:solidFill>
                  </a:rPr>
                  <a:t>330 K</a:t>
                </a:r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1" name="CaixaDeTexto 123"/>
              <p:cNvSpPr txBox="1"/>
              <p:nvPr/>
            </p:nvSpPr>
            <p:spPr>
              <a:xfrm>
                <a:off x="171225" y="5947747"/>
                <a:ext cx="9491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1600" dirty="0" smtClean="0">
                    <a:solidFill>
                      <a:srgbClr val="C00000"/>
                    </a:solidFill>
                  </a:rPr>
                  <a:t>300 K</a:t>
                </a:r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p:grpSp>
      </p:grpSp>
      <p:sp>
        <p:nvSpPr>
          <p:cNvPr id="22" name="CaixaDeTexto 33"/>
          <p:cNvSpPr txBox="1"/>
          <p:nvPr/>
        </p:nvSpPr>
        <p:spPr>
          <a:xfrm>
            <a:off x="10210800" y="1100091"/>
            <a:ext cx="914400" cy="729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29" name="Grupo 94"/>
          <p:cNvGrpSpPr/>
          <p:nvPr/>
        </p:nvGrpSpPr>
        <p:grpSpPr>
          <a:xfrm>
            <a:off x="7766899" y="179950"/>
            <a:ext cx="2551034" cy="2610444"/>
            <a:chOff x="84940" y="1885508"/>
            <a:chExt cx="2536027" cy="2484000"/>
          </a:xfrm>
        </p:grpSpPr>
        <p:grpSp>
          <p:nvGrpSpPr>
            <p:cNvPr id="30" name="Grupo 95"/>
            <p:cNvGrpSpPr/>
            <p:nvPr/>
          </p:nvGrpSpPr>
          <p:grpSpPr>
            <a:xfrm>
              <a:off x="1432967" y="1885508"/>
              <a:ext cx="1188000" cy="2484000"/>
              <a:chOff x="1067052" y="1749368"/>
              <a:chExt cx="1031180" cy="2235538"/>
            </a:xfrm>
          </p:grpSpPr>
          <p:pic>
            <p:nvPicPr>
              <p:cNvPr id="37" name="Imagem 102"/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9666" t="20118" b="20267"/>
              <a:stretch/>
            </p:blipFill>
            <p:spPr>
              <a:xfrm>
                <a:off x="1067052" y="1749368"/>
                <a:ext cx="1031180" cy="2235538"/>
              </a:xfrm>
              <a:prstGeom prst="rect">
                <a:avLst/>
              </a:prstGeom>
            </p:spPr>
          </p:pic>
          <p:pic>
            <p:nvPicPr>
              <p:cNvPr id="38" name="Picture 4" descr="Resultado de imagem para radioactive symbol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889" b="100000" l="0" r="98661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5078" y="2444396"/>
                <a:ext cx="108000" cy="10848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" name="Picture 4" descr="Resultado de imagem para radioactive symbol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889" b="100000" l="0" r="98661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20348" y="2802489"/>
                <a:ext cx="108000" cy="10848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1" name="Picture 4" descr="Resultado de imagem para radioactive symbol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889" b="100000" l="0" r="986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40" y="2570532"/>
              <a:ext cx="124424" cy="1205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2" name="Conexão reta unidirecional 97"/>
            <p:cNvCxnSpPr/>
            <p:nvPr/>
          </p:nvCxnSpPr>
          <p:spPr>
            <a:xfrm>
              <a:off x="278500" y="2570532"/>
              <a:ext cx="961575" cy="29239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3" name="Retângulo 98"/>
            <p:cNvSpPr/>
            <p:nvPr/>
          </p:nvSpPr>
          <p:spPr>
            <a:xfrm rot="1052096">
              <a:off x="166806" y="2709035"/>
              <a:ext cx="114967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PT" sz="1400" b="1" dirty="0" smtClean="0"/>
                <a:t>111Cd </a:t>
              </a:r>
              <a:r>
                <a:rPr lang="pt-PT" sz="1400" b="1" dirty="0" err="1" smtClean="0"/>
                <a:t>beam</a:t>
              </a:r>
              <a:r>
                <a:rPr lang="pt-PT" sz="1400" b="1" dirty="0" smtClean="0"/>
                <a:t> </a:t>
              </a:r>
              <a:endParaRPr lang="en-US" sz="1400" dirty="0"/>
            </a:p>
          </p:txBody>
        </p:sp>
        <p:pic>
          <p:nvPicPr>
            <p:cNvPr id="34" name="Picture 4" descr="Resultado de imagem para radioactive symbol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889" b="100000" l="0" r="986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844" y="2542995"/>
              <a:ext cx="124424" cy="1205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4" descr="Resultado de imagem para radioactive symbol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889" b="100000" l="0" r="986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111" y="2375954"/>
              <a:ext cx="124424" cy="1205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4" descr="Resultado de imagem para radioactive symbol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889" b="100000" l="0" r="986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6091" y="2568164"/>
              <a:ext cx="124424" cy="1205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0" name="CaixaDeTexto 105"/>
          <p:cNvSpPr txBox="1"/>
          <p:nvPr/>
        </p:nvSpPr>
        <p:spPr>
          <a:xfrm>
            <a:off x="775300" y="791021"/>
            <a:ext cx="62858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Times New Roman" panose="02020603050405020304" pitchFamily="18" charset="0"/>
              </a:rPr>
              <a:t>PAC measurements were performed successfully for the </a:t>
            </a:r>
            <a:r>
              <a:rPr lang="en-GB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Tahoma" panose="020B0604030504040204" pitchFamily="34" charset="0"/>
                <a:cs typeface="Times New Roman" panose="02020603050405020304" pitchFamily="18" charset="0"/>
              </a:rPr>
              <a:t>Ca</a:t>
            </a:r>
            <a:r>
              <a:rPr lang="en-GB" sz="1600" baseline="-25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Tahoma" panose="020B0604030504040204" pitchFamily="34" charset="0"/>
                <a:cs typeface="Times New Roman" panose="02020603050405020304" pitchFamily="18" charset="0"/>
              </a:rPr>
              <a:t>3</a:t>
            </a:r>
            <a:r>
              <a:rPr lang="en-GB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Tahoma" panose="020B0604030504040204" pitchFamily="34" charset="0"/>
                <a:cs typeface="Times New Roman" panose="02020603050405020304" pitchFamily="18" charset="0"/>
              </a:rPr>
              <a:t>Mn</a:t>
            </a:r>
            <a:r>
              <a:rPr lang="en-GB" sz="1600" baseline="-25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Tahoma" panose="020B0604030504040204" pitchFamily="34" charset="0"/>
                <a:cs typeface="Times New Roman" panose="02020603050405020304" pitchFamily="18" charset="0"/>
              </a:rPr>
              <a:t>2</a:t>
            </a:r>
            <a:r>
              <a:rPr lang="en-GB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Tahoma" panose="020B0604030504040204" pitchFamily="34" charset="0"/>
                <a:cs typeface="Times New Roman" panose="02020603050405020304" pitchFamily="18" charset="0"/>
              </a:rPr>
              <a:t>O</a:t>
            </a:r>
            <a:r>
              <a:rPr lang="en-GB" sz="1600" baseline="-25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Tahoma" panose="020B0604030504040204" pitchFamily="34" charset="0"/>
                <a:cs typeface="Times New Roman" panose="02020603050405020304" pitchFamily="18" charset="0"/>
              </a:rPr>
              <a:t>7</a:t>
            </a:r>
            <a:r>
              <a:rPr lang="en-GB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Times New Roman" panose="02020603050405020304" pitchFamily="18" charset="0"/>
              </a:rPr>
              <a:t> in </a:t>
            </a:r>
            <a: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Times New Roman" panose="02020603050405020304" pitchFamily="18" charset="0"/>
              </a:rPr>
              <a:t>CERN-ISOLDE by beam implantation of </a:t>
            </a:r>
            <a:r>
              <a:rPr lang="en-GB" sz="16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Times New Roman" panose="02020603050405020304" pitchFamily="18" charset="0"/>
              </a:rPr>
              <a:t>111m</a:t>
            </a:r>
            <a:r>
              <a:rPr lang="en-GB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Times New Roman" panose="02020603050405020304" pitchFamily="18" charset="0"/>
              </a:rPr>
              <a:t>Cd run 10/2017.</a:t>
            </a:r>
            <a:endParaRPr lang="pt-PT" sz="1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41" name="Conexão reta unidirecional 110"/>
          <p:cNvCxnSpPr/>
          <p:nvPr/>
        </p:nvCxnSpPr>
        <p:spPr>
          <a:xfrm flipH="1">
            <a:off x="5034019" y="2258480"/>
            <a:ext cx="1" cy="3566019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Imagem 63"/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2638" b="87770" l="161" r="97424">
                        <a14:foregroundMark x1="27375" y1="42446" x2="27375" y2="42446"/>
                        <a14:foregroundMark x1="35105" y1="45564" x2="35105" y2="45564"/>
                        <a14:foregroundMark x1="25443" y1="30456" x2="25443" y2="30456"/>
                        <a14:foregroundMark x1="15137" y1="45564" x2="15137" y2="45564"/>
                        <a14:foregroundMark x1="26087" y1="58273" x2="26087" y2="58273"/>
                        <a14:foregroundMark x1="15620" y1="33333" x2="15620" y2="33333"/>
                        <a14:foregroundMark x1="3704" y1="78897" x2="3704" y2="78897"/>
                        <a14:foregroundMark x1="58615" y1="81295" x2="58615" y2="81295"/>
                        <a14:foregroundMark x1="63607" y1="57074" x2="63607" y2="57074"/>
                        <a14:foregroundMark x1="61997" y1="58753" x2="61997" y2="58753"/>
                        <a14:foregroundMark x1="60386" y1="57794" x2="60386" y2="57794"/>
                        <a14:foregroundMark x1="55556" y1="57794" x2="55556" y2="57794"/>
                        <a14:foregroundMark x1="7407" y1="54436" x2="7407" y2="54436"/>
                        <a14:foregroundMark x1="4187" y1="53237" x2="4187" y2="53237"/>
                        <a14:foregroundMark x1="2254" y1="53237" x2="2254" y2="53237"/>
                        <a14:foregroundMark x1="18357" y1="79616" x2="18357" y2="79616"/>
                        <a14:foregroundMark x1="19968" y1="79376" x2="19968" y2="79376"/>
                        <a14:foregroundMark x1="22866" y1="78897" x2="22222" y2="78177"/>
                        <a14:foregroundMark x1="26248" y1="79376" x2="26248" y2="79376"/>
                        <a14:foregroundMark x1="74074" y1="82974" x2="74074" y2="82974"/>
                        <a14:foregroundMark x1="75523" y1="82974" x2="75523" y2="82974"/>
                        <a14:foregroundMark x1="77939" y1="82014" x2="77939" y2="82014"/>
                        <a14:foregroundMark x1="77456" y1="78897" x2="77456" y2="78897"/>
                        <a14:foregroundMark x1="80676" y1="82494" x2="80676" y2="82494"/>
                        <a14:foregroundMark x1="81965" y1="82974" x2="81965" y2="82974"/>
                        <a14:foregroundMark x1="322" y1="58034" x2="322" y2="58034"/>
                        <a14:foregroundMark x1="1449" y1="51799" x2="1449" y2="51799"/>
                        <a14:foregroundMark x1="24960" y1="78177" x2="24960" y2="78177"/>
                        <a14:foregroundMark x1="56844" y1="57794" x2="56844" y2="57794"/>
                        <a14:foregroundMark x1="77939" y1="79616" x2="77939" y2="79616"/>
                        <a14:foregroundMark x1="6763" y1="53237" x2="6763" y2="53237"/>
                        <a14:foregroundMark x1="8213" y1="56355" x2="8213" y2="56355"/>
                        <a14:backgroundMark x1="6280" y1="54916" x2="6280" y2="54916"/>
                        <a14:backgroundMark x1="24316" y1="79616" x2="24316" y2="79616"/>
                        <a14:backgroundMark x1="57649" y1="57554" x2="57649" y2="57554"/>
                        <a14:backgroundMark x1="59420" y1="58753" x2="59420" y2="58753"/>
                        <a14:backgroundMark x1="74557" y1="82254" x2="74557" y2="82254"/>
                        <a14:backgroundMark x1="79710" y1="82014" x2="79710" y2="82014"/>
                        <a14:backgroundMark x1="77617" y1="78897" x2="77617" y2="78897"/>
                        <a14:backgroundMark x1="77617" y1="78897" x2="77617" y2="78897"/>
                        <a14:backgroundMark x1="7568" y1="53957" x2="7568" y2="539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775"/>
          <a:stretch/>
        </p:blipFill>
        <p:spPr>
          <a:xfrm>
            <a:off x="5273391" y="3734157"/>
            <a:ext cx="1233434" cy="1916137"/>
          </a:xfrm>
          <a:prstGeom prst="rect">
            <a:avLst/>
          </a:prstGeom>
        </p:spPr>
      </p:pic>
      <p:sp>
        <p:nvSpPr>
          <p:cNvPr id="43" name="CaixaDeTexto 86"/>
          <p:cNvSpPr txBox="1"/>
          <p:nvPr/>
        </p:nvSpPr>
        <p:spPr>
          <a:xfrm>
            <a:off x="5141637" y="2381779"/>
            <a:ext cx="1649854" cy="1246495"/>
          </a:xfrm>
          <a:prstGeom prst="rect">
            <a:avLst/>
          </a:prstGeom>
          <a:noFill/>
          <a:ln>
            <a:solidFill>
              <a:schemeClr val="bg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500" dirty="0" err="1" smtClean="0"/>
              <a:t>freeezing</a:t>
            </a:r>
            <a:r>
              <a:rPr lang="pt-PT" sz="1500" dirty="0" smtClean="0"/>
              <a:t> </a:t>
            </a:r>
            <a:r>
              <a:rPr lang="pt-PT" sz="1500" dirty="0" err="1" smtClean="0"/>
              <a:t>of</a:t>
            </a:r>
            <a:r>
              <a:rPr lang="pt-PT" sz="1500" dirty="0" smtClean="0"/>
              <a:t> </a:t>
            </a:r>
            <a:r>
              <a:rPr lang="pt-PT" sz="1500" dirty="0" err="1" smtClean="0"/>
              <a:t>the</a:t>
            </a:r>
            <a:r>
              <a:rPr lang="pt-PT" sz="1500" dirty="0" smtClean="0"/>
              <a:t> </a:t>
            </a:r>
            <a:r>
              <a:rPr lang="pt-PT" sz="1500" b="1" dirty="0" err="1" smtClean="0">
                <a:solidFill>
                  <a:schemeClr val="bg2">
                    <a:lumMod val="25000"/>
                  </a:schemeClr>
                </a:solidFill>
              </a:rPr>
              <a:t>MnO</a:t>
            </a:r>
            <a:r>
              <a:rPr lang="en-GB" sz="1500" b="1" baseline="-25000" dirty="0" smtClean="0">
                <a:solidFill>
                  <a:schemeClr val="bg2">
                    <a:lumMod val="25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6</a:t>
            </a:r>
            <a:r>
              <a:rPr lang="pt-PT" sz="15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pt-PT" sz="1500" b="1" dirty="0" err="1">
                <a:solidFill>
                  <a:schemeClr val="bg2">
                    <a:lumMod val="25000"/>
                  </a:schemeClr>
                </a:solidFill>
              </a:rPr>
              <a:t>o</a:t>
            </a:r>
            <a:r>
              <a:rPr lang="pt-PT" sz="1500" b="1" dirty="0" err="1" smtClean="0">
                <a:solidFill>
                  <a:schemeClr val="bg2">
                    <a:lumMod val="25000"/>
                  </a:schemeClr>
                </a:solidFill>
              </a:rPr>
              <a:t>ctahedral</a:t>
            </a:r>
            <a:r>
              <a:rPr lang="pt-PT" sz="15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pt-PT" sz="1500" b="1" dirty="0" err="1" smtClean="0">
                <a:solidFill>
                  <a:schemeClr val="bg2">
                    <a:lumMod val="25000"/>
                  </a:schemeClr>
                </a:solidFill>
              </a:rPr>
              <a:t>tilting</a:t>
            </a:r>
            <a:r>
              <a:rPr lang="pt-PT" sz="15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pt-PT" sz="1500" dirty="0" err="1" smtClean="0"/>
              <a:t>and</a:t>
            </a:r>
            <a:r>
              <a:rPr lang="pt-PT" sz="1500" dirty="0" smtClean="0"/>
              <a:t> </a:t>
            </a:r>
          </a:p>
          <a:p>
            <a:pPr algn="ctr"/>
            <a:r>
              <a:rPr lang="en-US" sz="1500" b="1" dirty="0" smtClean="0">
                <a:solidFill>
                  <a:srgbClr val="C00000"/>
                </a:solidFill>
              </a:rPr>
              <a:t>Ca</a:t>
            </a:r>
            <a:r>
              <a:rPr lang="en-US" sz="1500" b="1" baseline="30000" dirty="0" smtClean="0">
                <a:solidFill>
                  <a:srgbClr val="C00000"/>
                </a:solidFill>
              </a:rPr>
              <a:t>2+ </a:t>
            </a:r>
            <a:r>
              <a:rPr lang="pt-PT" sz="1500" b="1" dirty="0" err="1" smtClean="0">
                <a:solidFill>
                  <a:srgbClr val="C00000"/>
                </a:solidFill>
              </a:rPr>
              <a:t>displacement</a:t>
            </a:r>
            <a:r>
              <a:rPr lang="pt-PT" sz="1500" b="1" dirty="0" smtClean="0">
                <a:solidFill>
                  <a:srgbClr val="C00000"/>
                </a:solidFill>
              </a:rPr>
              <a:t> </a:t>
            </a:r>
            <a:r>
              <a:rPr lang="pt-PT" sz="1500" dirty="0" err="1" smtClean="0"/>
              <a:t>phonon</a:t>
            </a:r>
            <a:r>
              <a:rPr lang="pt-PT" sz="1500" dirty="0" smtClean="0"/>
              <a:t> </a:t>
            </a:r>
            <a:r>
              <a:rPr lang="pt-PT" sz="1500" dirty="0" err="1" smtClean="0"/>
              <a:t>modes</a:t>
            </a:r>
            <a:r>
              <a:rPr lang="pt-PT" sz="1500" dirty="0" smtClean="0"/>
              <a:t> </a:t>
            </a:r>
            <a:endParaRPr lang="en-US" sz="1500" dirty="0"/>
          </a:p>
        </p:txBody>
      </p:sp>
      <p:sp>
        <p:nvSpPr>
          <p:cNvPr id="44" name="Retângulo 83"/>
          <p:cNvSpPr/>
          <p:nvPr/>
        </p:nvSpPr>
        <p:spPr>
          <a:xfrm>
            <a:off x="5240814" y="5922673"/>
            <a:ext cx="14697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C00000"/>
                </a:solidFill>
              </a:rPr>
              <a:t>Orthorhombic</a:t>
            </a:r>
          </a:p>
          <a:p>
            <a:pPr algn="ctr"/>
            <a:r>
              <a:rPr lang="en-US" sz="1600" b="1" i="1" dirty="0" smtClean="0">
                <a:solidFill>
                  <a:srgbClr val="C00000"/>
                </a:solidFill>
              </a:rPr>
              <a:t>Cmc2</a:t>
            </a:r>
            <a:r>
              <a:rPr lang="en-US" sz="1600" b="1" i="1" baseline="-25000" dirty="0" smtClean="0">
                <a:solidFill>
                  <a:srgbClr val="C00000"/>
                </a:solidFill>
              </a:rPr>
              <a:t>1 - </a:t>
            </a:r>
            <a:r>
              <a:rPr lang="en-GB" sz="1600" b="1" i="1" dirty="0" smtClean="0">
                <a:solidFill>
                  <a:srgbClr val="C00000"/>
                </a:solidFill>
              </a:rPr>
              <a:t>polar</a:t>
            </a:r>
            <a:endParaRPr lang="pt-PT" sz="1600" b="1" i="1" dirty="0">
              <a:solidFill>
                <a:srgbClr val="C00000"/>
              </a:solidFill>
            </a:endParaRPr>
          </a:p>
        </p:txBody>
      </p:sp>
      <p:sp>
        <p:nvSpPr>
          <p:cNvPr id="45" name="Retângulo 77"/>
          <p:cNvSpPr/>
          <p:nvPr/>
        </p:nvSpPr>
        <p:spPr>
          <a:xfrm>
            <a:off x="1425576" y="284497"/>
            <a:ext cx="8839192" cy="459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pt-PT" sz="2400" dirty="0" err="1" smtClean="0">
                <a:solidFill>
                  <a:srgbClr val="B3071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anklin Gothic Demi" charset="0"/>
              </a:rPr>
              <a:t>Perturbed</a:t>
            </a:r>
            <a:r>
              <a:rPr lang="pt-PT" sz="2400" dirty="0" smtClean="0">
                <a:solidFill>
                  <a:srgbClr val="B3071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anklin Gothic Demi" charset="0"/>
              </a:rPr>
              <a:t> Angular </a:t>
            </a:r>
            <a:r>
              <a:rPr lang="pt-PT" sz="2400" dirty="0" err="1" smtClean="0">
                <a:solidFill>
                  <a:srgbClr val="B3071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anklin Gothic Demi" charset="0"/>
              </a:rPr>
              <a:t>Correlation</a:t>
            </a:r>
            <a:r>
              <a:rPr lang="pt-PT" sz="2400" dirty="0" smtClean="0">
                <a:solidFill>
                  <a:srgbClr val="B3071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anklin Gothic Demi" charset="0"/>
              </a:rPr>
              <a:t> </a:t>
            </a:r>
            <a:r>
              <a:rPr lang="pt-PT" sz="2400" dirty="0" err="1" smtClean="0">
                <a:solidFill>
                  <a:srgbClr val="B3071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anklin Gothic Demi" charset="0"/>
              </a:rPr>
              <a:t>measurements</a:t>
            </a:r>
            <a:r>
              <a:rPr lang="pt-PT" sz="2400" dirty="0" smtClean="0">
                <a:solidFill>
                  <a:srgbClr val="B3071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Franklin Gothic Demi" charset="0"/>
              </a:rPr>
              <a:t> </a:t>
            </a:r>
            <a:endParaRPr lang="pt-PT" sz="2400" dirty="0">
              <a:solidFill>
                <a:srgbClr val="B3071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Franklin Gothic Demi" charset="0"/>
            </a:endParaRPr>
          </a:p>
        </p:txBody>
      </p:sp>
      <p:sp>
        <p:nvSpPr>
          <p:cNvPr id="47" name="Retângulo 62"/>
          <p:cNvSpPr/>
          <p:nvPr/>
        </p:nvSpPr>
        <p:spPr>
          <a:xfrm>
            <a:off x="5080265" y="1639407"/>
            <a:ext cx="17511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C00000"/>
                </a:solidFill>
              </a:rPr>
              <a:t>Orthorhombic</a:t>
            </a:r>
          </a:p>
          <a:p>
            <a:pPr algn="ctr"/>
            <a:r>
              <a:rPr lang="en-GB" sz="1600" b="1" i="1" dirty="0" err="1" smtClean="0">
                <a:solidFill>
                  <a:srgbClr val="C00000"/>
                </a:solidFill>
              </a:rPr>
              <a:t>Cmca</a:t>
            </a:r>
            <a:r>
              <a:rPr lang="en-GB" sz="1600" b="1" i="1" dirty="0" smtClean="0">
                <a:solidFill>
                  <a:srgbClr val="C00000"/>
                </a:solidFill>
              </a:rPr>
              <a:t> – non polar</a:t>
            </a:r>
            <a:endParaRPr lang="pt-PT" sz="1600" b="1" i="1" dirty="0">
              <a:solidFill>
                <a:srgbClr val="C00000"/>
              </a:solidFill>
            </a:endParaRPr>
          </a:p>
        </p:txBody>
      </p:sp>
      <p:sp>
        <p:nvSpPr>
          <p:cNvPr id="48" name="CaixaDeTexto 5"/>
          <p:cNvSpPr txBox="1"/>
          <p:nvPr/>
        </p:nvSpPr>
        <p:spPr>
          <a:xfrm>
            <a:off x="7863827" y="3359437"/>
            <a:ext cx="3612887" cy="243143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900" b="1" dirty="0" smtClean="0"/>
              <a:t>PAC </a:t>
            </a:r>
            <a:r>
              <a:rPr lang="pt-PT" sz="1900" b="1" dirty="0" err="1" smtClean="0"/>
              <a:t>allows</a:t>
            </a:r>
            <a:r>
              <a:rPr lang="pt-PT" sz="1900" b="1" dirty="0" smtClean="0"/>
              <a:t> </a:t>
            </a:r>
            <a:r>
              <a:rPr lang="pt-PT" sz="1900" b="1" dirty="0" err="1" smtClean="0"/>
              <a:t>us</a:t>
            </a:r>
            <a:r>
              <a:rPr lang="pt-PT" sz="1900" b="1" dirty="0" smtClean="0"/>
              <a:t> to </a:t>
            </a:r>
            <a:r>
              <a:rPr lang="pt-PT" sz="1900" b="1" dirty="0" err="1" smtClean="0"/>
              <a:t>probe</a:t>
            </a:r>
            <a:r>
              <a:rPr lang="pt-PT" sz="1900" b="1" dirty="0" smtClean="0"/>
              <a:t> t</a:t>
            </a:r>
            <a:r>
              <a:rPr lang="en-US" sz="1900" b="1" dirty="0" smtClean="0"/>
              <a:t>he local atomic environment behind </a:t>
            </a:r>
            <a:r>
              <a:rPr lang="en-US" sz="1900" b="1" dirty="0" smtClean="0">
                <a:solidFill>
                  <a:schemeClr val="accent5">
                    <a:lumMod val="75000"/>
                  </a:schemeClr>
                </a:solidFill>
              </a:rPr>
              <a:t>Hybrid Improper Ferroelectricity </a:t>
            </a:r>
          </a:p>
          <a:p>
            <a:pPr algn="ctr"/>
            <a:r>
              <a:rPr lang="en-US" sz="1900" b="1" dirty="0" smtClean="0"/>
              <a:t>- the coupling of the </a:t>
            </a:r>
          </a:p>
          <a:p>
            <a:pPr algn="ctr"/>
            <a:r>
              <a:rPr lang="pt-PT" sz="1900" b="1" dirty="0" err="1" smtClean="0">
                <a:solidFill>
                  <a:schemeClr val="bg1">
                    <a:lumMod val="50000"/>
                  </a:schemeClr>
                </a:solidFill>
              </a:rPr>
              <a:t>MnO</a:t>
            </a:r>
            <a:r>
              <a:rPr lang="en-GB" sz="1900" b="1" baseline="-25000" dirty="0" smtClean="0">
                <a:solidFill>
                  <a:schemeClr val="bg1">
                    <a:lumMod val="50000"/>
                  </a:schemeClr>
                </a:solidFill>
                <a:ea typeface="Tahoma" panose="020B0604030504040204" pitchFamily="34" charset="0"/>
                <a:cs typeface="Times New Roman" panose="02020603050405020304" pitchFamily="18" charset="0"/>
              </a:rPr>
              <a:t>6</a:t>
            </a:r>
            <a:r>
              <a:rPr lang="pt-PT" sz="19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900" b="1" dirty="0" smtClean="0">
                <a:solidFill>
                  <a:schemeClr val="bg1">
                    <a:lumMod val="50000"/>
                  </a:schemeClr>
                </a:solidFill>
              </a:rPr>
              <a:t>octahedral rotation </a:t>
            </a:r>
          </a:p>
          <a:p>
            <a:pPr algn="ctr"/>
            <a:r>
              <a:rPr lang="en-US" sz="1900" b="1" dirty="0" smtClean="0"/>
              <a:t>and the </a:t>
            </a:r>
          </a:p>
          <a:p>
            <a:pPr algn="ctr"/>
            <a:r>
              <a:rPr lang="en-US" sz="1900" b="1" dirty="0" smtClean="0">
                <a:solidFill>
                  <a:srgbClr val="C00000"/>
                </a:solidFill>
              </a:rPr>
              <a:t>polar displacement of the Ca</a:t>
            </a:r>
            <a:r>
              <a:rPr lang="en-US" sz="1900" b="1" baseline="30000" dirty="0" smtClean="0">
                <a:solidFill>
                  <a:srgbClr val="C00000"/>
                </a:solidFill>
              </a:rPr>
              <a:t>2+</a:t>
            </a:r>
            <a:r>
              <a:rPr lang="en-US" sz="1900" b="1" dirty="0" smtClean="0">
                <a:solidFill>
                  <a:srgbClr val="C00000"/>
                </a:solidFill>
              </a:rPr>
              <a:t> ion’s</a:t>
            </a:r>
            <a:endParaRPr lang="en-US" sz="1900" b="1" dirty="0">
              <a:solidFill>
                <a:srgbClr val="C00000"/>
              </a:solidFill>
            </a:endParaRPr>
          </a:p>
        </p:txBody>
      </p:sp>
      <p:cxnSp>
        <p:nvCxnSpPr>
          <p:cNvPr id="49" name="Conexão reta unidirecional 2"/>
          <p:cNvCxnSpPr/>
          <p:nvPr/>
        </p:nvCxnSpPr>
        <p:spPr>
          <a:xfrm flipH="1" flipV="1">
            <a:off x="6451063" y="4546348"/>
            <a:ext cx="398376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0247429" y="6410323"/>
            <a:ext cx="1726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Thanks to Dina Lopes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55844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LIEBE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36" y="1812124"/>
            <a:ext cx="5181600" cy="4351338"/>
          </a:xfrm>
        </p:spPr>
        <p:txBody>
          <a:bodyPr/>
          <a:lstStyle/>
          <a:p>
            <a:r>
              <a:rPr lang="en-GB" dirty="0" smtClean="0"/>
              <a:t>LIEBE target coupled to Off-line separator 1 last Friday</a:t>
            </a:r>
          </a:p>
          <a:p>
            <a:r>
              <a:rPr lang="en-GB" dirty="0" smtClean="0"/>
              <a:t>Tests to be done throughout this week</a:t>
            </a:r>
          </a:p>
          <a:p>
            <a:r>
              <a:rPr lang="en-GB" dirty="0" smtClean="0"/>
              <a:t>Operation review tentatively planned for 15</a:t>
            </a:r>
            <a:r>
              <a:rPr lang="en-GB" baseline="30000" dirty="0" smtClean="0"/>
              <a:t>th</a:t>
            </a:r>
            <a:r>
              <a:rPr lang="en-GB" dirty="0" smtClean="0"/>
              <a:t> November…tbc</a:t>
            </a:r>
          </a:p>
          <a:p>
            <a:endParaRPr lang="en-GB" dirty="0"/>
          </a:p>
          <a:p>
            <a:r>
              <a:rPr lang="en-GB" dirty="0" smtClean="0"/>
              <a:t>Operation on-line scheduled for 29</a:t>
            </a:r>
            <a:r>
              <a:rPr lang="en-GB" baseline="30000" dirty="0" smtClean="0"/>
              <a:t>th</a:t>
            </a:r>
            <a:r>
              <a:rPr lang="en-GB" dirty="0" smtClean="0"/>
              <a:t> Nov – 4</a:t>
            </a:r>
            <a:r>
              <a:rPr lang="en-GB" baseline="30000" dirty="0" smtClean="0"/>
              <a:t>th</a:t>
            </a:r>
            <a:r>
              <a:rPr lang="en-GB" dirty="0" smtClean="0"/>
              <a:t> Dec on GPS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772" y="2545224"/>
            <a:ext cx="5181600" cy="2912139"/>
          </a:xfrm>
        </p:spPr>
      </p:pic>
      <p:sp>
        <p:nvSpPr>
          <p:cNvPr id="6" name="TextBox 5"/>
          <p:cNvSpPr txBox="1"/>
          <p:nvPr/>
        </p:nvSpPr>
        <p:spPr>
          <a:xfrm>
            <a:off x="6684579" y="5843752"/>
            <a:ext cx="4034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LIEBE target coupled to off-line separator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73462" y="4788448"/>
            <a:ext cx="85286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Target unit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8180949" y="3862793"/>
            <a:ext cx="83708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Pb</a:t>
            </a:r>
            <a:r>
              <a:rPr lang="en-GB" sz="1200" dirty="0" smtClean="0"/>
              <a:t>/Bi loop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9848070" y="4511449"/>
            <a:ext cx="116967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Magnetic pump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415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62187"/>
            <a:ext cx="4083467" cy="3603821"/>
          </a:xfrm>
          <a:prstGeom prst="rect">
            <a:avLst/>
          </a:prstGeom>
        </p:spPr>
      </p:pic>
      <p:sp>
        <p:nvSpPr>
          <p:cNvPr id="6" name="Title 2"/>
          <p:cNvSpPr>
            <a:spLocks noGrp="1"/>
          </p:cNvSpPr>
          <p:nvPr/>
        </p:nvSpPr>
        <p:spPr bwMode="auto">
          <a:xfrm>
            <a:off x="543639" y="158327"/>
            <a:ext cx="4207042" cy="63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2800" dirty="0" smtClean="0"/>
              <a:t>Medical physics</a:t>
            </a:r>
            <a:endParaRPr lang="fr-FR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05" y="1408922"/>
            <a:ext cx="1832001" cy="10532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146" y="877078"/>
            <a:ext cx="3402166" cy="255162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174173" y="3517141"/>
            <a:ext cx="32808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IS528</a:t>
            </a:r>
            <a:r>
              <a:rPr lang="en-GB" dirty="0"/>
              <a:t>: new collection </a:t>
            </a:r>
            <a:r>
              <a:rPr lang="en-GB" dirty="0" smtClean="0"/>
              <a:t>chamber (ISOLDE)and </a:t>
            </a:r>
            <a:r>
              <a:rPr lang="en-GB" dirty="0"/>
              <a:t>separation </a:t>
            </a:r>
            <a:r>
              <a:rPr lang="en-GB" dirty="0" smtClean="0"/>
              <a:t>system (PSI)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43983" y="1253728"/>
            <a:ext cx="2552699" cy="241691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8101" y="2940842"/>
            <a:ext cx="2424465" cy="2312221"/>
          </a:xfrm>
          <a:prstGeom prst="rect">
            <a:avLst/>
          </a:prstGeom>
        </p:spPr>
      </p:pic>
      <p:sp>
        <p:nvSpPr>
          <p:cNvPr id="14" name="TextBox 5"/>
          <p:cNvSpPr txBox="1"/>
          <p:nvPr/>
        </p:nvSpPr>
        <p:spPr>
          <a:xfrm>
            <a:off x="7742852" y="466371"/>
            <a:ext cx="35549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IS638: Medical applications of PAC spectroscopy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347711" y="5144908"/>
            <a:ext cx="43452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/>
              <a:t>Both DOTA and H</a:t>
            </a:r>
            <a:r>
              <a:rPr lang="en-US" sz="1600" baseline="-25000" dirty="0"/>
              <a:t>4</a:t>
            </a:r>
            <a:r>
              <a:rPr lang="en-US" sz="1600" dirty="0"/>
              <a:t>octapa have been tested with </a:t>
            </a:r>
            <a:r>
              <a:rPr lang="en-US" sz="1600" baseline="30000" dirty="0"/>
              <a:t>111</a:t>
            </a:r>
            <a:r>
              <a:rPr lang="en-US" sz="1600" dirty="0"/>
              <a:t>In and </a:t>
            </a:r>
            <a:r>
              <a:rPr lang="en-US" sz="1600" baseline="30000" dirty="0"/>
              <a:t>111m</a:t>
            </a:r>
            <a:r>
              <a:rPr lang="en-US" sz="1600" dirty="0"/>
              <a:t>Cd at ambient temperatures and in </a:t>
            </a:r>
            <a:r>
              <a:rPr lang="en-US" sz="1600" dirty="0" smtClean="0"/>
              <a:t>solution. New </a:t>
            </a:r>
            <a:r>
              <a:rPr lang="en-US" sz="1600" dirty="0" err="1" smtClean="0"/>
              <a:t>chelator</a:t>
            </a:r>
            <a:r>
              <a:rPr lang="en-US" sz="1600" dirty="0" smtClean="0"/>
              <a:t> shows promising performance over DOTA.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622" y="6419549"/>
            <a:ext cx="21699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Thanks to Monika Stachura</a:t>
            </a:r>
            <a:endParaRPr lang="en-GB" sz="14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477207" y="6421539"/>
            <a:ext cx="33120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Thanks to Ulli Koester/Nick van der Meulen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67762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06372" y="387276"/>
            <a:ext cx="6179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/>
              <a:t>IS572 </a:t>
            </a:r>
            <a:r>
              <a:rPr lang="mr-IN" sz="2000" b="1"/>
              <a:t>–</a:t>
            </a:r>
            <a:r>
              <a:rPr lang="en-GB" sz="2000" b="1"/>
              <a:t> Multi Nucleon Transfer Experiment @ MINIBALL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32791" y="1097280"/>
            <a:ext cx="374467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GB" dirty="0"/>
              <a:t>First MNT experiment with RIB.</a:t>
            </a:r>
          </a:p>
          <a:p>
            <a:pPr marL="285750" indent="-285750">
              <a:buFont typeface="Wingdings" charset="2"/>
              <a:buChar char="Ø"/>
            </a:pPr>
            <a:r>
              <a:rPr lang="en-GB" dirty="0"/>
              <a:t>Beam Intensity required 1.5 10</a:t>
            </a:r>
            <a:r>
              <a:rPr lang="en-GB" baseline="30000" dirty="0"/>
              <a:t>7</a:t>
            </a:r>
            <a:r>
              <a:rPr lang="en-GB" dirty="0"/>
              <a:t>pps</a:t>
            </a:r>
            <a:endParaRPr lang="en-GB" baseline="30000" dirty="0"/>
          </a:p>
          <a:p>
            <a:pPr marL="285750" indent="-285750">
              <a:buFont typeface="Wingdings" charset="2"/>
              <a:buChar char="Ø"/>
            </a:pPr>
            <a:r>
              <a:rPr lang="en-GB" dirty="0"/>
              <a:t>First Exp. @ HIEISOLDE with: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/>
              <a:t>All cavities used (6.15 MeV/u)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/>
              <a:t>The RF pulse length of 1.6 </a:t>
            </a:r>
            <a:r>
              <a:rPr lang="en-GB" dirty="0" err="1"/>
              <a:t>ms</a:t>
            </a:r>
            <a:r>
              <a:rPr lang="en-GB" dirty="0"/>
              <a:t>.</a:t>
            </a:r>
          </a:p>
          <a:p>
            <a:pPr marL="742950" lvl="1" indent="-285750">
              <a:buFont typeface="Arial" charset="0"/>
              <a:buChar char="•"/>
            </a:pP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6526442" y="1095801"/>
            <a:ext cx="53183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Problems during the run:</a:t>
            </a:r>
          </a:p>
          <a:p>
            <a:pPr marL="285750" indent="-285750">
              <a:buFont typeface="Wingdings" charset="2"/>
              <a:buChar char="Ø"/>
            </a:pPr>
            <a:r>
              <a:rPr lang="en-GB" dirty="0" smtClean="0"/>
              <a:t>Some </a:t>
            </a:r>
            <a:r>
              <a:rPr lang="en-GB" dirty="0"/>
              <a:t>technical problems after the </a:t>
            </a:r>
            <a:r>
              <a:rPr lang="en-GB" dirty="0" smtClean="0"/>
              <a:t>Tech Stop</a:t>
            </a:r>
            <a:r>
              <a:rPr lang="en-GB" dirty="0"/>
              <a:t>.</a:t>
            </a:r>
          </a:p>
          <a:p>
            <a:pPr marL="285750" indent="-285750">
              <a:buFont typeface="Wingdings" charset="2"/>
              <a:buChar char="Ø"/>
            </a:pPr>
            <a:r>
              <a:rPr lang="en-GB" dirty="0"/>
              <a:t>High instantaneous beam intensity.</a:t>
            </a:r>
          </a:p>
          <a:p>
            <a:pPr marL="285750" indent="-285750">
              <a:buFont typeface="Wingdings" charset="2"/>
              <a:buChar char="Ø"/>
            </a:pPr>
            <a:r>
              <a:rPr lang="en-GB" dirty="0"/>
              <a:t>Radiation problems in ISOHALL. We couldn’t run with high proton beam intensity. </a:t>
            </a:r>
            <a:endParaRPr lang="en-GB" dirty="0" smtClean="0"/>
          </a:p>
          <a:p>
            <a:pPr marL="742950" lvl="1" indent="-285750">
              <a:buFont typeface="Wingdings" charset="2"/>
              <a:buChar char="Ø"/>
            </a:pPr>
            <a:endParaRPr lang="en-GB" dirty="0"/>
          </a:p>
        </p:txBody>
      </p:sp>
      <p:grpSp>
        <p:nvGrpSpPr>
          <p:cNvPr id="27" name="Group 26"/>
          <p:cNvGrpSpPr/>
          <p:nvPr/>
        </p:nvGrpSpPr>
        <p:grpSpPr>
          <a:xfrm>
            <a:off x="1377402" y="3044414"/>
            <a:ext cx="3988032" cy="3331978"/>
            <a:chOff x="3519395" y="1102326"/>
            <a:chExt cx="5181484" cy="4964172"/>
          </a:xfrm>
        </p:grpSpPr>
        <p:sp>
          <p:nvSpPr>
            <p:cNvPr id="29" name="Freeform 3"/>
            <p:cNvSpPr>
              <a:spLocks/>
            </p:cNvSpPr>
            <p:nvPr/>
          </p:nvSpPr>
          <p:spPr bwMode="auto">
            <a:xfrm rot="12257348">
              <a:off x="6109720" y="2823876"/>
              <a:ext cx="863646" cy="234444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91" y="64"/>
                </a:cxn>
                <a:cxn ang="0">
                  <a:pos x="144" y="11"/>
                </a:cxn>
                <a:cxn ang="0">
                  <a:pos x="189" y="72"/>
                </a:cxn>
                <a:cxn ang="0">
                  <a:pos x="231" y="0"/>
                </a:cxn>
                <a:cxn ang="0">
                  <a:pos x="253" y="71"/>
                </a:cxn>
                <a:cxn ang="0">
                  <a:pos x="302" y="11"/>
                </a:cxn>
                <a:cxn ang="0">
                  <a:pos x="334" y="63"/>
                </a:cxn>
                <a:cxn ang="0">
                  <a:pos x="372" y="11"/>
                </a:cxn>
                <a:cxn ang="0">
                  <a:pos x="425" y="64"/>
                </a:cxn>
                <a:cxn ang="0">
                  <a:pos x="485" y="26"/>
                </a:cxn>
                <a:cxn ang="0">
                  <a:pos x="561" y="41"/>
                </a:cxn>
                <a:cxn ang="0">
                  <a:pos x="622" y="41"/>
                </a:cxn>
              </a:cxnLst>
              <a:rect l="0" t="0" r="r" b="b"/>
              <a:pathLst>
                <a:path w="622" h="74">
                  <a:moveTo>
                    <a:pt x="0" y="41"/>
                  </a:moveTo>
                  <a:cubicBezTo>
                    <a:pt x="14" y="45"/>
                    <a:pt x="67" y="69"/>
                    <a:pt x="91" y="64"/>
                  </a:cubicBezTo>
                  <a:cubicBezTo>
                    <a:pt x="115" y="59"/>
                    <a:pt x="128" y="10"/>
                    <a:pt x="144" y="11"/>
                  </a:cubicBezTo>
                  <a:cubicBezTo>
                    <a:pt x="160" y="12"/>
                    <a:pt x="175" y="74"/>
                    <a:pt x="189" y="72"/>
                  </a:cubicBezTo>
                  <a:cubicBezTo>
                    <a:pt x="203" y="70"/>
                    <a:pt x="221" y="0"/>
                    <a:pt x="231" y="0"/>
                  </a:cubicBezTo>
                  <a:cubicBezTo>
                    <a:pt x="243" y="0"/>
                    <a:pt x="241" y="70"/>
                    <a:pt x="253" y="71"/>
                  </a:cubicBezTo>
                  <a:cubicBezTo>
                    <a:pt x="264" y="73"/>
                    <a:pt x="289" y="12"/>
                    <a:pt x="302" y="11"/>
                  </a:cubicBezTo>
                  <a:cubicBezTo>
                    <a:pt x="315" y="10"/>
                    <a:pt x="322" y="63"/>
                    <a:pt x="334" y="63"/>
                  </a:cubicBezTo>
                  <a:cubicBezTo>
                    <a:pt x="346" y="63"/>
                    <a:pt x="357" y="11"/>
                    <a:pt x="372" y="11"/>
                  </a:cubicBezTo>
                  <a:cubicBezTo>
                    <a:pt x="387" y="11"/>
                    <a:pt x="406" y="62"/>
                    <a:pt x="425" y="64"/>
                  </a:cubicBezTo>
                  <a:cubicBezTo>
                    <a:pt x="444" y="66"/>
                    <a:pt x="462" y="30"/>
                    <a:pt x="485" y="26"/>
                  </a:cubicBezTo>
                  <a:cubicBezTo>
                    <a:pt x="508" y="22"/>
                    <a:pt x="538" y="38"/>
                    <a:pt x="561" y="41"/>
                  </a:cubicBezTo>
                  <a:cubicBezTo>
                    <a:pt x="584" y="44"/>
                    <a:pt x="609" y="41"/>
                    <a:pt x="622" y="41"/>
                  </a:cubicBezTo>
                </a:path>
              </a:pathLst>
            </a:custGeom>
            <a:noFill/>
            <a:ln w="25400" cap="flat" cmpd="sng">
              <a:solidFill>
                <a:srgbClr val="FF99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solidFill>
                  <a:srgbClr val="FFC000"/>
                </a:solidFill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 rot="6899721">
              <a:off x="6622961" y="4651898"/>
              <a:ext cx="891805" cy="227042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91" y="64"/>
                </a:cxn>
                <a:cxn ang="0">
                  <a:pos x="144" y="11"/>
                </a:cxn>
                <a:cxn ang="0">
                  <a:pos x="189" y="72"/>
                </a:cxn>
                <a:cxn ang="0">
                  <a:pos x="231" y="0"/>
                </a:cxn>
                <a:cxn ang="0">
                  <a:pos x="253" y="71"/>
                </a:cxn>
                <a:cxn ang="0">
                  <a:pos x="302" y="11"/>
                </a:cxn>
                <a:cxn ang="0">
                  <a:pos x="334" y="63"/>
                </a:cxn>
                <a:cxn ang="0">
                  <a:pos x="372" y="11"/>
                </a:cxn>
                <a:cxn ang="0">
                  <a:pos x="425" y="64"/>
                </a:cxn>
                <a:cxn ang="0">
                  <a:pos x="485" y="26"/>
                </a:cxn>
                <a:cxn ang="0">
                  <a:pos x="561" y="41"/>
                </a:cxn>
                <a:cxn ang="0">
                  <a:pos x="622" y="41"/>
                </a:cxn>
              </a:cxnLst>
              <a:rect l="0" t="0" r="r" b="b"/>
              <a:pathLst>
                <a:path w="622" h="74">
                  <a:moveTo>
                    <a:pt x="0" y="41"/>
                  </a:moveTo>
                  <a:cubicBezTo>
                    <a:pt x="14" y="45"/>
                    <a:pt x="67" y="69"/>
                    <a:pt x="91" y="64"/>
                  </a:cubicBezTo>
                  <a:cubicBezTo>
                    <a:pt x="115" y="59"/>
                    <a:pt x="128" y="10"/>
                    <a:pt x="144" y="11"/>
                  </a:cubicBezTo>
                  <a:cubicBezTo>
                    <a:pt x="160" y="12"/>
                    <a:pt x="175" y="74"/>
                    <a:pt x="189" y="72"/>
                  </a:cubicBezTo>
                  <a:cubicBezTo>
                    <a:pt x="203" y="70"/>
                    <a:pt x="221" y="0"/>
                    <a:pt x="231" y="0"/>
                  </a:cubicBezTo>
                  <a:cubicBezTo>
                    <a:pt x="243" y="0"/>
                    <a:pt x="241" y="70"/>
                    <a:pt x="253" y="71"/>
                  </a:cubicBezTo>
                  <a:cubicBezTo>
                    <a:pt x="264" y="73"/>
                    <a:pt x="289" y="12"/>
                    <a:pt x="302" y="11"/>
                  </a:cubicBezTo>
                  <a:cubicBezTo>
                    <a:pt x="315" y="10"/>
                    <a:pt x="322" y="63"/>
                    <a:pt x="334" y="63"/>
                  </a:cubicBezTo>
                  <a:cubicBezTo>
                    <a:pt x="346" y="63"/>
                    <a:pt x="357" y="11"/>
                    <a:pt x="372" y="11"/>
                  </a:cubicBezTo>
                  <a:cubicBezTo>
                    <a:pt x="387" y="11"/>
                    <a:pt x="406" y="62"/>
                    <a:pt x="425" y="64"/>
                  </a:cubicBezTo>
                  <a:cubicBezTo>
                    <a:pt x="444" y="66"/>
                    <a:pt x="462" y="30"/>
                    <a:pt x="485" y="26"/>
                  </a:cubicBezTo>
                  <a:cubicBezTo>
                    <a:pt x="508" y="22"/>
                    <a:pt x="538" y="38"/>
                    <a:pt x="561" y="41"/>
                  </a:cubicBezTo>
                  <a:cubicBezTo>
                    <a:pt x="584" y="44"/>
                    <a:pt x="609" y="41"/>
                    <a:pt x="622" y="41"/>
                  </a:cubicBezTo>
                </a:path>
              </a:pathLst>
            </a:custGeom>
            <a:noFill/>
            <a:ln w="25400" cap="flat" cmpd="sng">
              <a:solidFill>
                <a:srgbClr val="FF99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solidFill>
                  <a:srgbClr val="FFC000"/>
                </a:solidFill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3519395" y="1102326"/>
              <a:ext cx="5181484" cy="4964172"/>
              <a:chOff x="3164847" y="393059"/>
              <a:chExt cx="5543128" cy="5142965"/>
            </a:xfrm>
          </p:grpSpPr>
          <p:grpSp>
            <p:nvGrpSpPr>
              <p:cNvPr id="43" name="Group 42"/>
              <p:cNvGrpSpPr/>
              <p:nvPr/>
            </p:nvGrpSpPr>
            <p:grpSpPr>
              <a:xfrm>
                <a:off x="3164847" y="571852"/>
                <a:ext cx="5543128" cy="4964172"/>
                <a:chOff x="3164847" y="1187306"/>
                <a:chExt cx="5543128" cy="4964172"/>
              </a:xfrm>
            </p:grpSpPr>
            <p:pic>
              <p:nvPicPr>
                <p:cNvPr id="45" name="Picture 2" descr="C:\Users\MyStuff\Documents\Conferences\EURORIB 2012\CD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7342584" y="1187306"/>
                  <a:ext cx="1365391" cy="4964172"/>
                </a:xfrm>
                <a:prstGeom prst="rect">
                  <a:avLst/>
                </a:prstGeom>
                <a:noFill/>
              </p:spPr>
            </p:pic>
            <p:sp>
              <p:nvSpPr>
                <p:cNvPr id="46" name="Line 11"/>
                <p:cNvSpPr>
                  <a:spLocks noChangeShapeType="1"/>
                </p:cNvSpPr>
                <p:nvPr/>
              </p:nvSpPr>
              <p:spPr bwMode="auto">
                <a:xfrm>
                  <a:off x="5742384" y="3760832"/>
                  <a:ext cx="1676400" cy="0"/>
                </a:xfrm>
                <a:prstGeom prst="line">
                  <a:avLst/>
                </a:prstGeom>
                <a:noFill/>
                <a:ln w="25400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" name="Freeform 46"/>
                <p:cNvSpPr>
                  <a:spLocks/>
                </p:cNvSpPr>
                <p:nvPr/>
              </p:nvSpPr>
              <p:spPr bwMode="auto">
                <a:xfrm>
                  <a:off x="5231209" y="3636385"/>
                  <a:ext cx="1425575" cy="121920"/>
                </a:xfrm>
                <a:custGeom>
                  <a:avLst/>
                  <a:gdLst/>
                  <a:ahLst/>
                  <a:cxnLst>
                    <a:cxn ang="0">
                      <a:pos x="0" y="201"/>
                    </a:cxn>
                    <a:cxn ang="0">
                      <a:pos x="1508" y="183"/>
                    </a:cxn>
                    <a:cxn ang="0">
                      <a:pos x="1730" y="0"/>
                    </a:cxn>
                  </a:cxnLst>
                  <a:rect l="0" t="0" r="r" b="b"/>
                  <a:pathLst>
                    <a:path w="1796" h="216">
                      <a:moveTo>
                        <a:pt x="0" y="201"/>
                      </a:moveTo>
                      <a:cubicBezTo>
                        <a:pt x="251" y="198"/>
                        <a:pt x="1220" y="216"/>
                        <a:pt x="1508" y="183"/>
                      </a:cubicBezTo>
                      <a:cubicBezTo>
                        <a:pt x="1796" y="150"/>
                        <a:pt x="1684" y="38"/>
                        <a:pt x="1730" y="0"/>
                      </a:cubicBezTo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" name="Rectangle 47"/>
                <p:cNvSpPr>
                  <a:spLocks noChangeArrowheads="1"/>
                </p:cNvSpPr>
                <p:nvPr/>
              </p:nvSpPr>
              <p:spPr bwMode="auto">
                <a:xfrm>
                  <a:off x="6580584" y="3456032"/>
                  <a:ext cx="76200" cy="547370"/>
                </a:xfrm>
                <a:prstGeom prst="rect">
                  <a:avLst/>
                </a:prstGeom>
                <a:solidFill>
                  <a:srgbClr val="CC0066"/>
                </a:solidFill>
                <a:ln w="25400">
                  <a:solidFill>
                    <a:srgbClr val="CC0066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auto">
                <a:xfrm>
                  <a:off x="6656784" y="3821792"/>
                  <a:ext cx="1447800" cy="975360"/>
                </a:xfrm>
                <a:prstGeom prst="line">
                  <a:avLst/>
                </a:prstGeom>
                <a:noFill/>
                <a:ln w="38100">
                  <a:solidFill>
                    <a:srgbClr val="CC00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6656784" y="1992992"/>
                  <a:ext cx="1143000" cy="164592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" name="Freeform 50"/>
                <p:cNvSpPr>
                  <a:spLocks/>
                </p:cNvSpPr>
                <p:nvPr/>
              </p:nvSpPr>
              <p:spPr bwMode="auto">
                <a:xfrm rot="20400000">
                  <a:off x="6732984" y="3577952"/>
                  <a:ext cx="107950" cy="18288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0" y="57"/>
                    </a:cxn>
                    <a:cxn ang="0">
                      <a:pos x="48" y="144"/>
                    </a:cxn>
                  </a:cxnLst>
                  <a:rect l="0" t="0" r="r" b="b"/>
                  <a:pathLst>
                    <a:path w="68" h="144">
                      <a:moveTo>
                        <a:pt x="0" y="0"/>
                      </a:moveTo>
                      <a:cubicBezTo>
                        <a:pt x="10" y="9"/>
                        <a:pt x="52" y="33"/>
                        <a:pt x="60" y="57"/>
                      </a:cubicBezTo>
                      <a:cubicBezTo>
                        <a:pt x="68" y="81"/>
                        <a:pt x="50" y="126"/>
                        <a:pt x="48" y="144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3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3164847" y="3218085"/>
                  <a:ext cx="1958513" cy="9026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r"/>
                  <a:r>
                    <a:rPr lang="en-US" sz="1600" baseline="30000" dirty="0">
                      <a:latin typeface="Arial" pitchFamily="34" charset="0"/>
                      <a:cs typeface="Arial" pitchFamily="34" charset="0"/>
                    </a:rPr>
                    <a:t>94</a:t>
                  </a:r>
                  <a:r>
                    <a:rPr lang="en-US" sz="1600" dirty="0">
                      <a:latin typeface="Arial" pitchFamily="34" charset="0"/>
                      <a:cs typeface="Arial" pitchFamily="34" charset="0"/>
                    </a:rPr>
                    <a:t>Rb</a:t>
                  </a:r>
                </a:p>
                <a:p>
                  <a:pPr algn="r"/>
                  <a:r>
                    <a:rPr lang="en-US" sz="1600" dirty="0">
                      <a:latin typeface="Arial" pitchFamily="34" charset="0"/>
                      <a:cs typeface="Arial" pitchFamily="34" charset="0"/>
                    </a:rPr>
                    <a:t>6.15 MeV/u</a:t>
                  </a:r>
                  <a:endParaRPr lang="en-GB" sz="1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4822728" y="3928620"/>
                  <a:ext cx="2327283" cy="5225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1600">
                      <a:solidFill>
                        <a:srgbClr val="CC0066"/>
                      </a:solidFill>
                      <a:latin typeface="Arial" pitchFamily="34" charset="0"/>
                      <a:cs typeface="Arial" pitchFamily="34" charset="0"/>
                    </a:rPr>
                    <a:t>Target </a:t>
                  </a:r>
                  <a:r>
                    <a:rPr lang="en-US" sz="1600" baseline="30000">
                      <a:solidFill>
                        <a:srgbClr val="CC0066"/>
                      </a:solidFill>
                      <a:latin typeface="Arial" pitchFamily="34" charset="0"/>
                      <a:cs typeface="Arial" pitchFamily="34" charset="0"/>
                    </a:rPr>
                    <a:t>208</a:t>
                  </a:r>
                  <a:r>
                    <a:rPr lang="en-US" sz="1600">
                      <a:solidFill>
                        <a:srgbClr val="CC0066"/>
                      </a:solidFill>
                      <a:latin typeface="Arial" pitchFamily="34" charset="0"/>
                      <a:cs typeface="Arial" pitchFamily="34" charset="0"/>
                    </a:rPr>
                    <a:t>Pb</a:t>
                  </a:r>
                  <a:endParaRPr lang="en-GB" sz="1600" baseline="30000" dirty="0">
                    <a:solidFill>
                      <a:srgbClr val="CC0066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pic>
              <p:nvPicPr>
                <p:cNvPr id="57" name="Picture 54" descr="uranium"/>
                <p:cNvPicPr>
                  <a:picLocks noChangeArrowheads="1"/>
                </p:cNvPicPr>
                <p:nvPr/>
              </p:nvPicPr>
              <p:blipFill>
                <a:blip r:embed="rId3" cstate="print"/>
                <a:srcRect l="14865" t="15437" r="68628" b="18950"/>
                <a:stretch>
                  <a:fillRect/>
                </a:stretch>
              </p:blipFill>
              <p:spPr bwMode="auto">
                <a:xfrm rot="1430432">
                  <a:off x="8065224" y="4737002"/>
                  <a:ext cx="275208" cy="305616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44" name="Picture 5" descr="MB_det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191000" y="393059"/>
                <a:ext cx="1703675" cy="1905000"/>
              </a:xfrm>
              <a:prstGeom prst="rect">
                <a:avLst/>
              </a:prstGeom>
              <a:noFill/>
            </p:spPr>
          </p:pic>
        </p:grpSp>
        <p:pic>
          <p:nvPicPr>
            <p:cNvPr id="34" name="Picture 54" descr="uranium"/>
            <p:cNvPicPr>
              <a:picLocks noChangeArrowheads="1"/>
            </p:cNvPicPr>
            <p:nvPr/>
          </p:nvPicPr>
          <p:blipFill>
            <a:blip r:embed="rId3" cstate="print"/>
            <a:srcRect l="14865" t="15437" r="68628" b="18950"/>
            <a:stretch>
              <a:fillRect/>
            </a:stretch>
          </p:blipFill>
          <p:spPr bwMode="auto">
            <a:xfrm>
              <a:off x="5194334" y="3600032"/>
              <a:ext cx="187093" cy="214539"/>
            </a:xfrm>
            <a:prstGeom prst="rect">
              <a:avLst/>
            </a:prstGeom>
            <a:noFill/>
          </p:spPr>
        </p:pic>
        <p:pic>
          <p:nvPicPr>
            <p:cNvPr id="36" name="Picture 54" descr="uranium"/>
            <p:cNvPicPr>
              <a:picLocks noChangeAspect="1" noChangeArrowheads="1"/>
            </p:cNvPicPr>
            <p:nvPr/>
          </p:nvPicPr>
          <p:blipFill>
            <a:blip r:embed="rId3" cstate="print"/>
            <a:srcRect l="14865" t="15437" r="68628" b="18950"/>
            <a:stretch>
              <a:fillRect/>
            </a:stretch>
          </p:blipFill>
          <p:spPr bwMode="auto">
            <a:xfrm rot="1959869">
              <a:off x="6997206" y="3079566"/>
              <a:ext cx="214398" cy="212070"/>
            </a:xfrm>
            <a:prstGeom prst="rect">
              <a:avLst/>
            </a:prstGeom>
            <a:noFill/>
          </p:spPr>
        </p:pic>
        <p:pic>
          <p:nvPicPr>
            <p:cNvPr id="39" name="Picture 54" descr="uranium"/>
            <p:cNvPicPr>
              <a:picLocks noChangeArrowheads="1"/>
            </p:cNvPicPr>
            <p:nvPr/>
          </p:nvPicPr>
          <p:blipFill>
            <a:blip r:embed="rId3" cstate="print"/>
            <a:srcRect l="14865" t="15437" r="68628" b="18950"/>
            <a:stretch>
              <a:fillRect/>
            </a:stretch>
          </p:blipFill>
          <p:spPr bwMode="auto">
            <a:xfrm rot="2087548">
              <a:off x="7106645" y="4033857"/>
              <a:ext cx="257253" cy="294992"/>
            </a:xfrm>
            <a:prstGeom prst="rect">
              <a:avLst/>
            </a:prstGeom>
            <a:noFill/>
          </p:spPr>
        </p:pic>
        <p:pic>
          <p:nvPicPr>
            <p:cNvPr id="42" name="Picture 54" descr="uranium"/>
            <p:cNvPicPr>
              <a:picLocks noChangeAspect="1" noChangeArrowheads="1"/>
            </p:cNvPicPr>
            <p:nvPr/>
          </p:nvPicPr>
          <p:blipFill>
            <a:blip r:embed="rId3" cstate="print"/>
            <a:srcRect l="14865" t="15437" r="68628" b="18950"/>
            <a:stretch>
              <a:fillRect/>
            </a:stretch>
          </p:blipFill>
          <p:spPr bwMode="auto">
            <a:xfrm>
              <a:off x="7599179" y="2006595"/>
              <a:ext cx="227800" cy="225326"/>
            </a:xfrm>
            <a:prstGeom prst="rect">
              <a:avLst/>
            </a:prstGeom>
            <a:noFill/>
          </p:spPr>
        </p:pic>
      </p:grpSp>
      <p:sp>
        <p:nvSpPr>
          <p:cNvPr id="2" name="TextBox 1"/>
          <p:cNvSpPr txBox="1"/>
          <p:nvPr/>
        </p:nvSpPr>
        <p:spPr>
          <a:xfrm>
            <a:off x="6300395" y="3883402"/>
            <a:ext cx="416321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Targets used:</a:t>
            </a:r>
          </a:p>
          <a:p>
            <a:pPr marL="285750" indent="-285750">
              <a:buFont typeface="Wingdings" charset="2"/>
              <a:buChar char="Ø"/>
            </a:pPr>
            <a:r>
              <a:rPr lang="en-GB" dirty="0"/>
              <a:t>1 mg/cm</a:t>
            </a:r>
            <a:r>
              <a:rPr lang="en-GB" baseline="30000" dirty="0"/>
              <a:t>2 </a:t>
            </a:r>
            <a:r>
              <a:rPr lang="en-GB" dirty="0"/>
              <a:t>for cross-section normalization.</a:t>
            </a:r>
          </a:p>
          <a:p>
            <a:pPr marL="285750" indent="-285750">
              <a:buFont typeface="Wingdings" charset="2"/>
              <a:buChar char="Ø"/>
            </a:pPr>
            <a:r>
              <a:rPr lang="en-GB" dirty="0"/>
              <a:t>13 mg/cm</a:t>
            </a:r>
            <a:r>
              <a:rPr lang="en-GB" baseline="30000" dirty="0"/>
              <a:t>2 </a:t>
            </a:r>
            <a:r>
              <a:rPr lang="en-GB" dirty="0"/>
              <a:t>for statistic collection.</a:t>
            </a:r>
          </a:p>
          <a:p>
            <a:pPr marL="285750" indent="-285750">
              <a:buFont typeface="Wingdings" charset="2"/>
              <a:buChar char="Ø"/>
            </a:pPr>
            <a:endParaRPr lang="en-GB" baseline="30000" dirty="0"/>
          </a:p>
          <a:p>
            <a:r>
              <a:rPr lang="en-GB" dirty="0"/>
              <a:t>Since we will </a:t>
            </a:r>
            <a:r>
              <a:rPr lang="en-GB" dirty="0" err="1"/>
              <a:t>beusing</a:t>
            </a:r>
            <a:r>
              <a:rPr lang="en-GB" dirty="0"/>
              <a:t> high intensity and high cross-section. </a:t>
            </a:r>
            <a:r>
              <a:rPr lang="en-GB" dirty="0"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GB" dirty="0"/>
              <a:t>-</a:t>
            </a:r>
            <a:r>
              <a:rPr lang="en-GB" dirty="0"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GB" dirty="0"/>
              <a:t>, </a:t>
            </a:r>
            <a:r>
              <a:rPr lang="en-GB" dirty="0"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GB" dirty="0"/>
              <a:t>-p, </a:t>
            </a:r>
            <a:r>
              <a:rPr lang="en-GB" dirty="0"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GB" dirty="0"/>
              <a:t>-</a:t>
            </a:r>
            <a:r>
              <a:rPr lang="en-GB" dirty="0"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GB" dirty="0"/>
              <a:t>-</a:t>
            </a:r>
            <a:r>
              <a:rPr lang="en-GB" dirty="0">
                <a:latin typeface="Symbol" charset="2"/>
                <a:ea typeface="Symbol" charset="2"/>
                <a:cs typeface="Symbol" charset="2"/>
              </a:rPr>
              <a:t>g, g</a:t>
            </a:r>
            <a:r>
              <a:rPr lang="en-GB" dirty="0"/>
              <a:t>-</a:t>
            </a:r>
            <a:r>
              <a:rPr lang="en-GB" dirty="0"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GB" dirty="0"/>
              <a:t>-p, </a:t>
            </a:r>
            <a:r>
              <a:rPr lang="en-GB" dirty="0" err="1"/>
              <a:t>etc</a:t>
            </a:r>
            <a:r>
              <a:rPr lang="en-GB" dirty="0"/>
              <a:t> </a:t>
            </a:r>
            <a:r>
              <a:rPr lang="es-ES" dirty="0" err="1"/>
              <a:t>have</a:t>
            </a:r>
            <a:r>
              <a:rPr lang="es-ES" dirty="0"/>
              <a:t> </a:t>
            </a:r>
            <a:r>
              <a:rPr lang="es-ES" dirty="0" err="1"/>
              <a:t>been</a:t>
            </a:r>
            <a:r>
              <a:rPr lang="es-ES" dirty="0"/>
              <a:t> </a:t>
            </a:r>
            <a:r>
              <a:rPr lang="es-ES" dirty="0" err="1"/>
              <a:t>implemented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DAQ.</a:t>
            </a:r>
          </a:p>
          <a:p>
            <a:r>
              <a:rPr lang="es-ES" dirty="0"/>
              <a:t> </a:t>
            </a:r>
            <a:endParaRPr lang="en-GB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5"/>
          <a:srcRect l="3156" t="23097" r="1951" b="26407"/>
          <a:stretch/>
        </p:blipFill>
        <p:spPr>
          <a:xfrm rot="1303417">
            <a:off x="913725" y="1947658"/>
            <a:ext cx="10364549" cy="31023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77402" y="3007428"/>
            <a:ext cx="942520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3600" dirty="0" smtClean="0"/>
              <a:t>Patrol procedure to be defined at upcoming CSAP</a:t>
            </a:r>
            <a:endParaRPr lang="en-GB" sz="3600" dirty="0"/>
          </a:p>
        </p:txBody>
      </p:sp>
      <p:sp>
        <p:nvSpPr>
          <p:cNvPr id="28" name="TextBox 27"/>
          <p:cNvSpPr txBox="1"/>
          <p:nvPr/>
        </p:nvSpPr>
        <p:spPr>
          <a:xfrm>
            <a:off x="0" y="6440005"/>
            <a:ext cx="18575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Thanks to Andres Sison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4216405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443" y="826984"/>
            <a:ext cx="5445058" cy="29958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06372" y="387276"/>
            <a:ext cx="6179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/>
              <a:t>IS572 </a:t>
            </a:r>
            <a:r>
              <a:rPr lang="mr-IN" sz="2000" b="1"/>
              <a:t>–</a:t>
            </a:r>
            <a:r>
              <a:rPr lang="en-GB" sz="2000" b="1"/>
              <a:t> Multi Nucleon Transfer Experiment @ MINIBALL 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1981733" y="1023230"/>
            <a:ext cx="3842488" cy="1969913"/>
            <a:chOff x="4204232" y="3786692"/>
            <a:chExt cx="3842488" cy="1969913"/>
          </a:xfrm>
        </p:grpSpPr>
        <p:sp>
          <p:nvSpPr>
            <p:cNvPr id="9" name="Freeform 8"/>
            <p:cNvSpPr/>
            <p:nvPr/>
          </p:nvSpPr>
          <p:spPr>
            <a:xfrm>
              <a:off x="5099125" y="3786692"/>
              <a:ext cx="2947595" cy="1301675"/>
            </a:xfrm>
            <a:custGeom>
              <a:avLst/>
              <a:gdLst>
                <a:gd name="connsiteX0" fmla="*/ 0 w 2947595"/>
                <a:gd name="connsiteY0" fmla="*/ 0 h 1301675"/>
                <a:gd name="connsiteX1" fmla="*/ 0 w 2947595"/>
                <a:gd name="connsiteY1" fmla="*/ 677732 h 1301675"/>
                <a:gd name="connsiteX2" fmla="*/ 2936837 w 2947595"/>
                <a:gd name="connsiteY2" fmla="*/ 1301675 h 1301675"/>
                <a:gd name="connsiteX3" fmla="*/ 2947595 w 2947595"/>
                <a:gd name="connsiteY3" fmla="*/ 957430 h 1301675"/>
                <a:gd name="connsiteX4" fmla="*/ 0 w 2947595"/>
                <a:gd name="connsiteY4" fmla="*/ 0 h 130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7595" h="1301675">
                  <a:moveTo>
                    <a:pt x="0" y="0"/>
                  </a:moveTo>
                  <a:lnTo>
                    <a:pt x="0" y="677732"/>
                  </a:lnTo>
                  <a:lnTo>
                    <a:pt x="2936837" y="1301675"/>
                  </a:lnTo>
                  <a:lnTo>
                    <a:pt x="2947595" y="95743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Freeform 9"/>
            <p:cNvSpPr/>
            <p:nvPr/>
          </p:nvSpPr>
          <p:spPr>
            <a:xfrm>
              <a:off x="5099124" y="4519475"/>
              <a:ext cx="2883049" cy="1237130"/>
            </a:xfrm>
            <a:custGeom>
              <a:avLst/>
              <a:gdLst>
                <a:gd name="connsiteX0" fmla="*/ 0 w 2947595"/>
                <a:gd name="connsiteY0" fmla="*/ 0 h 1301675"/>
                <a:gd name="connsiteX1" fmla="*/ 0 w 2947595"/>
                <a:gd name="connsiteY1" fmla="*/ 677732 h 1301675"/>
                <a:gd name="connsiteX2" fmla="*/ 2936837 w 2947595"/>
                <a:gd name="connsiteY2" fmla="*/ 1301675 h 1301675"/>
                <a:gd name="connsiteX3" fmla="*/ 2947595 w 2947595"/>
                <a:gd name="connsiteY3" fmla="*/ 957430 h 1301675"/>
                <a:gd name="connsiteX4" fmla="*/ 0 w 2947595"/>
                <a:gd name="connsiteY4" fmla="*/ 0 h 1301675"/>
                <a:gd name="connsiteX0" fmla="*/ 0 w 2936837"/>
                <a:gd name="connsiteY0" fmla="*/ 0 h 1301675"/>
                <a:gd name="connsiteX1" fmla="*/ 0 w 2936837"/>
                <a:gd name="connsiteY1" fmla="*/ 677732 h 1301675"/>
                <a:gd name="connsiteX2" fmla="*/ 2936837 w 2936837"/>
                <a:gd name="connsiteY2" fmla="*/ 1301675 h 1301675"/>
                <a:gd name="connsiteX3" fmla="*/ 2850776 w 2936837"/>
                <a:gd name="connsiteY3" fmla="*/ 645458 h 1301675"/>
                <a:gd name="connsiteX4" fmla="*/ 0 w 2936837"/>
                <a:gd name="connsiteY4" fmla="*/ 0 h 1301675"/>
                <a:gd name="connsiteX0" fmla="*/ 0 w 2936837"/>
                <a:gd name="connsiteY0" fmla="*/ 0 h 1301675"/>
                <a:gd name="connsiteX1" fmla="*/ 0 w 2936837"/>
                <a:gd name="connsiteY1" fmla="*/ 677732 h 1301675"/>
                <a:gd name="connsiteX2" fmla="*/ 2936837 w 2936837"/>
                <a:gd name="connsiteY2" fmla="*/ 1301675 h 1301675"/>
                <a:gd name="connsiteX3" fmla="*/ 2915321 w 2936837"/>
                <a:gd name="connsiteY3" fmla="*/ 623943 h 1301675"/>
                <a:gd name="connsiteX4" fmla="*/ 0 w 2936837"/>
                <a:gd name="connsiteY4" fmla="*/ 0 h 1301675"/>
                <a:gd name="connsiteX0" fmla="*/ 0 w 2915321"/>
                <a:gd name="connsiteY0" fmla="*/ 0 h 1226372"/>
                <a:gd name="connsiteX1" fmla="*/ 0 w 2915321"/>
                <a:gd name="connsiteY1" fmla="*/ 677732 h 1226372"/>
                <a:gd name="connsiteX2" fmla="*/ 2861533 w 2915321"/>
                <a:gd name="connsiteY2" fmla="*/ 1226372 h 1226372"/>
                <a:gd name="connsiteX3" fmla="*/ 2915321 w 2915321"/>
                <a:gd name="connsiteY3" fmla="*/ 623943 h 1226372"/>
                <a:gd name="connsiteX4" fmla="*/ 0 w 2915321"/>
                <a:gd name="connsiteY4" fmla="*/ 0 h 1226372"/>
                <a:gd name="connsiteX0" fmla="*/ 0 w 2861533"/>
                <a:gd name="connsiteY0" fmla="*/ 0 h 1226372"/>
                <a:gd name="connsiteX1" fmla="*/ 0 w 2861533"/>
                <a:gd name="connsiteY1" fmla="*/ 677732 h 1226372"/>
                <a:gd name="connsiteX2" fmla="*/ 2861533 w 2861533"/>
                <a:gd name="connsiteY2" fmla="*/ 1226372 h 1226372"/>
                <a:gd name="connsiteX3" fmla="*/ 2850775 w 2861533"/>
                <a:gd name="connsiteY3" fmla="*/ 602428 h 1226372"/>
                <a:gd name="connsiteX4" fmla="*/ 0 w 2861533"/>
                <a:gd name="connsiteY4" fmla="*/ 0 h 1226372"/>
                <a:gd name="connsiteX0" fmla="*/ 0 w 2883048"/>
                <a:gd name="connsiteY0" fmla="*/ 0 h 1226372"/>
                <a:gd name="connsiteX1" fmla="*/ 0 w 2883048"/>
                <a:gd name="connsiteY1" fmla="*/ 677732 h 1226372"/>
                <a:gd name="connsiteX2" fmla="*/ 2861533 w 2883048"/>
                <a:gd name="connsiteY2" fmla="*/ 1226372 h 1226372"/>
                <a:gd name="connsiteX3" fmla="*/ 2883048 w 2883048"/>
                <a:gd name="connsiteY3" fmla="*/ 613186 h 1226372"/>
                <a:gd name="connsiteX4" fmla="*/ 0 w 2883048"/>
                <a:gd name="connsiteY4" fmla="*/ 0 h 1226372"/>
                <a:gd name="connsiteX0" fmla="*/ 0 w 2904564"/>
                <a:gd name="connsiteY0" fmla="*/ 0 h 1237130"/>
                <a:gd name="connsiteX1" fmla="*/ 0 w 2904564"/>
                <a:gd name="connsiteY1" fmla="*/ 677732 h 1237130"/>
                <a:gd name="connsiteX2" fmla="*/ 2904564 w 2904564"/>
                <a:gd name="connsiteY2" fmla="*/ 1237130 h 1237130"/>
                <a:gd name="connsiteX3" fmla="*/ 2883048 w 2904564"/>
                <a:gd name="connsiteY3" fmla="*/ 613186 h 1237130"/>
                <a:gd name="connsiteX4" fmla="*/ 0 w 2904564"/>
                <a:gd name="connsiteY4" fmla="*/ 0 h 1237130"/>
                <a:gd name="connsiteX0" fmla="*/ 0 w 2883049"/>
                <a:gd name="connsiteY0" fmla="*/ 0 h 1237130"/>
                <a:gd name="connsiteX1" fmla="*/ 0 w 2883049"/>
                <a:gd name="connsiteY1" fmla="*/ 677732 h 1237130"/>
                <a:gd name="connsiteX2" fmla="*/ 2883049 w 2883049"/>
                <a:gd name="connsiteY2" fmla="*/ 1237130 h 1237130"/>
                <a:gd name="connsiteX3" fmla="*/ 2883048 w 2883049"/>
                <a:gd name="connsiteY3" fmla="*/ 613186 h 1237130"/>
                <a:gd name="connsiteX4" fmla="*/ 0 w 2883049"/>
                <a:gd name="connsiteY4" fmla="*/ 0 h 1237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3049" h="1237130">
                  <a:moveTo>
                    <a:pt x="0" y="0"/>
                  </a:moveTo>
                  <a:lnTo>
                    <a:pt x="0" y="677732"/>
                  </a:lnTo>
                  <a:lnTo>
                    <a:pt x="2883049" y="1237130"/>
                  </a:lnTo>
                  <a:cubicBezTo>
                    <a:pt x="2883049" y="1029149"/>
                    <a:pt x="2883048" y="821167"/>
                    <a:pt x="2883048" y="61318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59442" y="3883882"/>
              <a:ext cx="4315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err="1"/>
                <a:t>Rb</a:t>
              </a:r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204232" y="4601412"/>
              <a:ext cx="8200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err="1"/>
                <a:t>Rb</a:t>
              </a:r>
              <a:r>
                <a:rPr lang="en-GB"/>
                <a:t>-like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136944" y="2578972"/>
            <a:ext cx="3590459" cy="817581"/>
            <a:chOff x="4359442" y="5342434"/>
            <a:chExt cx="3590459" cy="817581"/>
          </a:xfrm>
        </p:grpSpPr>
        <p:sp>
          <p:nvSpPr>
            <p:cNvPr id="11" name="Freeform 10"/>
            <p:cNvSpPr/>
            <p:nvPr/>
          </p:nvSpPr>
          <p:spPr>
            <a:xfrm>
              <a:off x="5088367" y="5342434"/>
              <a:ext cx="2861534" cy="817581"/>
            </a:xfrm>
            <a:custGeom>
              <a:avLst/>
              <a:gdLst>
                <a:gd name="connsiteX0" fmla="*/ 0 w 2947595"/>
                <a:gd name="connsiteY0" fmla="*/ 0 h 1301675"/>
                <a:gd name="connsiteX1" fmla="*/ 0 w 2947595"/>
                <a:gd name="connsiteY1" fmla="*/ 677732 h 1301675"/>
                <a:gd name="connsiteX2" fmla="*/ 2936837 w 2947595"/>
                <a:gd name="connsiteY2" fmla="*/ 1301675 h 1301675"/>
                <a:gd name="connsiteX3" fmla="*/ 2947595 w 2947595"/>
                <a:gd name="connsiteY3" fmla="*/ 957430 h 1301675"/>
                <a:gd name="connsiteX4" fmla="*/ 0 w 2947595"/>
                <a:gd name="connsiteY4" fmla="*/ 0 h 1301675"/>
                <a:gd name="connsiteX0" fmla="*/ 0 w 2936837"/>
                <a:gd name="connsiteY0" fmla="*/ 0 h 1301675"/>
                <a:gd name="connsiteX1" fmla="*/ 0 w 2936837"/>
                <a:gd name="connsiteY1" fmla="*/ 677732 h 1301675"/>
                <a:gd name="connsiteX2" fmla="*/ 2936837 w 2936837"/>
                <a:gd name="connsiteY2" fmla="*/ 1301675 h 1301675"/>
                <a:gd name="connsiteX3" fmla="*/ 2850776 w 2936837"/>
                <a:gd name="connsiteY3" fmla="*/ 645458 h 1301675"/>
                <a:gd name="connsiteX4" fmla="*/ 0 w 2936837"/>
                <a:gd name="connsiteY4" fmla="*/ 0 h 1301675"/>
                <a:gd name="connsiteX0" fmla="*/ 0 w 2936837"/>
                <a:gd name="connsiteY0" fmla="*/ 0 h 1301675"/>
                <a:gd name="connsiteX1" fmla="*/ 0 w 2936837"/>
                <a:gd name="connsiteY1" fmla="*/ 677732 h 1301675"/>
                <a:gd name="connsiteX2" fmla="*/ 2936837 w 2936837"/>
                <a:gd name="connsiteY2" fmla="*/ 1301675 h 1301675"/>
                <a:gd name="connsiteX3" fmla="*/ 2915321 w 2936837"/>
                <a:gd name="connsiteY3" fmla="*/ 623943 h 1301675"/>
                <a:gd name="connsiteX4" fmla="*/ 0 w 2936837"/>
                <a:gd name="connsiteY4" fmla="*/ 0 h 1301675"/>
                <a:gd name="connsiteX0" fmla="*/ 0 w 2915321"/>
                <a:gd name="connsiteY0" fmla="*/ 0 h 1226372"/>
                <a:gd name="connsiteX1" fmla="*/ 0 w 2915321"/>
                <a:gd name="connsiteY1" fmla="*/ 677732 h 1226372"/>
                <a:gd name="connsiteX2" fmla="*/ 2861533 w 2915321"/>
                <a:gd name="connsiteY2" fmla="*/ 1226372 h 1226372"/>
                <a:gd name="connsiteX3" fmla="*/ 2915321 w 2915321"/>
                <a:gd name="connsiteY3" fmla="*/ 623943 h 1226372"/>
                <a:gd name="connsiteX4" fmla="*/ 0 w 2915321"/>
                <a:gd name="connsiteY4" fmla="*/ 0 h 1226372"/>
                <a:gd name="connsiteX0" fmla="*/ 0 w 2861533"/>
                <a:gd name="connsiteY0" fmla="*/ 0 h 1226372"/>
                <a:gd name="connsiteX1" fmla="*/ 0 w 2861533"/>
                <a:gd name="connsiteY1" fmla="*/ 677732 h 1226372"/>
                <a:gd name="connsiteX2" fmla="*/ 2861533 w 2861533"/>
                <a:gd name="connsiteY2" fmla="*/ 1226372 h 1226372"/>
                <a:gd name="connsiteX3" fmla="*/ 2850775 w 2861533"/>
                <a:gd name="connsiteY3" fmla="*/ 602428 h 1226372"/>
                <a:gd name="connsiteX4" fmla="*/ 0 w 2861533"/>
                <a:gd name="connsiteY4" fmla="*/ 0 h 1226372"/>
                <a:gd name="connsiteX0" fmla="*/ 0 w 2883048"/>
                <a:gd name="connsiteY0" fmla="*/ 0 h 1226372"/>
                <a:gd name="connsiteX1" fmla="*/ 0 w 2883048"/>
                <a:gd name="connsiteY1" fmla="*/ 677732 h 1226372"/>
                <a:gd name="connsiteX2" fmla="*/ 2861533 w 2883048"/>
                <a:gd name="connsiteY2" fmla="*/ 1226372 h 1226372"/>
                <a:gd name="connsiteX3" fmla="*/ 2883048 w 2883048"/>
                <a:gd name="connsiteY3" fmla="*/ 613186 h 1226372"/>
                <a:gd name="connsiteX4" fmla="*/ 0 w 2883048"/>
                <a:gd name="connsiteY4" fmla="*/ 0 h 1226372"/>
                <a:gd name="connsiteX0" fmla="*/ 0 w 2904564"/>
                <a:gd name="connsiteY0" fmla="*/ 0 h 1237130"/>
                <a:gd name="connsiteX1" fmla="*/ 0 w 2904564"/>
                <a:gd name="connsiteY1" fmla="*/ 677732 h 1237130"/>
                <a:gd name="connsiteX2" fmla="*/ 2904564 w 2904564"/>
                <a:gd name="connsiteY2" fmla="*/ 1237130 h 1237130"/>
                <a:gd name="connsiteX3" fmla="*/ 2883048 w 2904564"/>
                <a:gd name="connsiteY3" fmla="*/ 613186 h 1237130"/>
                <a:gd name="connsiteX4" fmla="*/ 0 w 2904564"/>
                <a:gd name="connsiteY4" fmla="*/ 0 h 1237130"/>
                <a:gd name="connsiteX0" fmla="*/ 0 w 2883049"/>
                <a:gd name="connsiteY0" fmla="*/ 0 h 1237130"/>
                <a:gd name="connsiteX1" fmla="*/ 0 w 2883049"/>
                <a:gd name="connsiteY1" fmla="*/ 677732 h 1237130"/>
                <a:gd name="connsiteX2" fmla="*/ 2883049 w 2883049"/>
                <a:gd name="connsiteY2" fmla="*/ 1237130 h 1237130"/>
                <a:gd name="connsiteX3" fmla="*/ 2883048 w 2883049"/>
                <a:gd name="connsiteY3" fmla="*/ 613186 h 1237130"/>
                <a:gd name="connsiteX4" fmla="*/ 0 w 2883049"/>
                <a:gd name="connsiteY4" fmla="*/ 0 h 1237130"/>
                <a:gd name="connsiteX0" fmla="*/ 64546 w 2883049"/>
                <a:gd name="connsiteY0" fmla="*/ 0 h 1151069"/>
                <a:gd name="connsiteX1" fmla="*/ 0 w 2883049"/>
                <a:gd name="connsiteY1" fmla="*/ 591671 h 1151069"/>
                <a:gd name="connsiteX2" fmla="*/ 2883049 w 2883049"/>
                <a:gd name="connsiteY2" fmla="*/ 1151069 h 1151069"/>
                <a:gd name="connsiteX3" fmla="*/ 2883048 w 2883049"/>
                <a:gd name="connsiteY3" fmla="*/ 527125 h 1151069"/>
                <a:gd name="connsiteX4" fmla="*/ 64546 w 2883049"/>
                <a:gd name="connsiteY4" fmla="*/ 0 h 1151069"/>
                <a:gd name="connsiteX0" fmla="*/ 0 w 2818503"/>
                <a:gd name="connsiteY0" fmla="*/ 0 h 1151069"/>
                <a:gd name="connsiteX1" fmla="*/ 10758 w 2818503"/>
                <a:gd name="connsiteY1" fmla="*/ 580913 h 1151069"/>
                <a:gd name="connsiteX2" fmla="*/ 2818503 w 2818503"/>
                <a:gd name="connsiteY2" fmla="*/ 1151069 h 1151069"/>
                <a:gd name="connsiteX3" fmla="*/ 2818502 w 2818503"/>
                <a:gd name="connsiteY3" fmla="*/ 527125 h 1151069"/>
                <a:gd name="connsiteX4" fmla="*/ 0 w 2818503"/>
                <a:gd name="connsiteY4" fmla="*/ 0 h 1151069"/>
                <a:gd name="connsiteX0" fmla="*/ 0 w 2818502"/>
                <a:gd name="connsiteY0" fmla="*/ 0 h 892885"/>
                <a:gd name="connsiteX1" fmla="*/ 10758 w 2818502"/>
                <a:gd name="connsiteY1" fmla="*/ 580913 h 892885"/>
                <a:gd name="connsiteX2" fmla="*/ 2807746 w 2818502"/>
                <a:gd name="connsiteY2" fmla="*/ 892885 h 892885"/>
                <a:gd name="connsiteX3" fmla="*/ 2818502 w 2818502"/>
                <a:gd name="connsiteY3" fmla="*/ 527125 h 892885"/>
                <a:gd name="connsiteX4" fmla="*/ 0 w 2818502"/>
                <a:gd name="connsiteY4" fmla="*/ 0 h 892885"/>
                <a:gd name="connsiteX0" fmla="*/ 0 w 2893806"/>
                <a:gd name="connsiteY0" fmla="*/ 0 h 935916"/>
                <a:gd name="connsiteX1" fmla="*/ 86062 w 2893806"/>
                <a:gd name="connsiteY1" fmla="*/ 623944 h 935916"/>
                <a:gd name="connsiteX2" fmla="*/ 2883050 w 2893806"/>
                <a:gd name="connsiteY2" fmla="*/ 935916 h 935916"/>
                <a:gd name="connsiteX3" fmla="*/ 2893806 w 2893806"/>
                <a:gd name="connsiteY3" fmla="*/ 570156 h 935916"/>
                <a:gd name="connsiteX4" fmla="*/ 0 w 2893806"/>
                <a:gd name="connsiteY4" fmla="*/ 0 h 935916"/>
                <a:gd name="connsiteX0" fmla="*/ 0 w 2893806"/>
                <a:gd name="connsiteY0" fmla="*/ 0 h 935916"/>
                <a:gd name="connsiteX1" fmla="*/ 21516 w 2893806"/>
                <a:gd name="connsiteY1" fmla="*/ 634702 h 935916"/>
                <a:gd name="connsiteX2" fmla="*/ 2883050 w 2893806"/>
                <a:gd name="connsiteY2" fmla="*/ 935916 h 935916"/>
                <a:gd name="connsiteX3" fmla="*/ 2893806 w 2893806"/>
                <a:gd name="connsiteY3" fmla="*/ 570156 h 935916"/>
                <a:gd name="connsiteX4" fmla="*/ 0 w 2893806"/>
                <a:gd name="connsiteY4" fmla="*/ 0 h 935916"/>
                <a:gd name="connsiteX0" fmla="*/ 0 w 2893806"/>
                <a:gd name="connsiteY0" fmla="*/ 0 h 935916"/>
                <a:gd name="connsiteX1" fmla="*/ 0 w 2893806"/>
                <a:gd name="connsiteY1" fmla="*/ 645460 h 935916"/>
                <a:gd name="connsiteX2" fmla="*/ 2883050 w 2893806"/>
                <a:gd name="connsiteY2" fmla="*/ 935916 h 935916"/>
                <a:gd name="connsiteX3" fmla="*/ 2893806 w 2893806"/>
                <a:gd name="connsiteY3" fmla="*/ 570156 h 935916"/>
                <a:gd name="connsiteX4" fmla="*/ 0 w 2893806"/>
                <a:gd name="connsiteY4" fmla="*/ 0 h 935916"/>
                <a:gd name="connsiteX0" fmla="*/ 0 w 2883050"/>
                <a:gd name="connsiteY0" fmla="*/ 0 h 935916"/>
                <a:gd name="connsiteX1" fmla="*/ 0 w 2883050"/>
                <a:gd name="connsiteY1" fmla="*/ 645460 h 935916"/>
                <a:gd name="connsiteX2" fmla="*/ 2883050 w 2883050"/>
                <a:gd name="connsiteY2" fmla="*/ 935916 h 935916"/>
                <a:gd name="connsiteX3" fmla="*/ 2861534 w 2883050"/>
                <a:gd name="connsiteY3" fmla="*/ 688491 h 935916"/>
                <a:gd name="connsiteX4" fmla="*/ 0 w 2883050"/>
                <a:gd name="connsiteY4" fmla="*/ 0 h 935916"/>
                <a:gd name="connsiteX0" fmla="*/ 0 w 2883050"/>
                <a:gd name="connsiteY0" fmla="*/ 0 h 817581"/>
                <a:gd name="connsiteX1" fmla="*/ 0 w 2883050"/>
                <a:gd name="connsiteY1" fmla="*/ 527125 h 817581"/>
                <a:gd name="connsiteX2" fmla="*/ 2883050 w 2883050"/>
                <a:gd name="connsiteY2" fmla="*/ 817581 h 817581"/>
                <a:gd name="connsiteX3" fmla="*/ 2861534 w 2883050"/>
                <a:gd name="connsiteY3" fmla="*/ 570156 h 817581"/>
                <a:gd name="connsiteX4" fmla="*/ 0 w 2883050"/>
                <a:gd name="connsiteY4" fmla="*/ 0 h 817581"/>
                <a:gd name="connsiteX0" fmla="*/ 0 w 2861534"/>
                <a:gd name="connsiteY0" fmla="*/ 0 h 817581"/>
                <a:gd name="connsiteX1" fmla="*/ 0 w 2861534"/>
                <a:gd name="connsiteY1" fmla="*/ 527125 h 817581"/>
                <a:gd name="connsiteX2" fmla="*/ 2861534 w 2861534"/>
                <a:gd name="connsiteY2" fmla="*/ 817581 h 817581"/>
                <a:gd name="connsiteX3" fmla="*/ 2861534 w 2861534"/>
                <a:gd name="connsiteY3" fmla="*/ 570156 h 817581"/>
                <a:gd name="connsiteX4" fmla="*/ 0 w 2861534"/>
                <a:gd name="connsiteY4" fmla="*/ 0 h 817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1534" h="817581">
                  <a:moveTo>
                    <a:pt x="0" y="0"/>
                  </a:moveTo>
                  <a:lnTo>
                    <a:pt x="0" y="527125"/>
                  </a:lnTo>
                  <a:lnTo>
                    <a:pt x="2861534" y="817581"/>
                  </a:lnTo>
                  <a:lnTo>
                    <a:pt x="2861534" y="57015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59442" y="5411195"/>
              <a:ext cx="425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/>
                <a:t>Pb</a:t>
              </a:r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062" y="3922172"/>
            <a:ext cx="5034688" cy="2788049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3158483" y="4173153"/>
            <a:ext cx="3251214" cy="1171017"/>
            <a:chOff x="5959738" y="3156527"/>
            <a:chExt cx="3390223" cy="1235598"/>
          </a:xfrm>
        </p:grpSpPr>
        <p:sp>
          <p:nvSpPr>
            <p:cNvPr id="21" name="TextBox 20"/>
            <p:cNvSpPr txBox="1"/>
            <p:nvPr/>
          </p:nvSpPr>
          <p:spPr>
            <a:xfrm>
              <a:off x="7329842" y="3156527"/>
              <a:ext cx="1270840" cy="357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/>
                <a:t>94Rb </a:t>
              </a:r>
              <a:r>
                <a:rPr lang="en-GB" sz="1600" err="1"/>
                <a:t>Coulex</a:t>
              </a:r>
              <a:endParaRPr lang="en-GB" sz="160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>
              <a:off x="5959738" y="3429000"/>
              <a:ext cx="1236394" cy="193719"/>
            </a:xfrm>
            <a:prstGeom prst="straightConnector1">
              <a:avLst/>
            </a:prstGeom>
            <a:ln w="19050">
              <a:solidFill>
                <a:schemeClr val="bg2">
                  <a:lumMod val="2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>
              <a:off x="6112034" y="3461868"/>
              <a:ext cx="1170049" cy="405790"/>
            </a:xfrm>
            <a:prstGeom prst="straightConnector1">
              <a:avLst/>
            </a:prstGeom>
            <a:ln w="19050">
              <a:solidFill>
                <a:schemeClr val="bg2">
                  <a:lumMod val="2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>
              <a:off x="6320649" y="3500250"/>
              <a:ext cx="1039271" cy="423487"/>
            </a:xfrm>
            <a:prstGeom prst="straightConnector1">
              <a:avLst/>
            </a:prstGeom>
            <a:ln w="19050">
              <a:solidFill>
                <a:schemeClr val="bg2">
                  <a:lumMod val="2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>
              <a:off x="6473050" y="3525859"/>
              <a:ext cx="961329" cy="550278"/>
            </a:xfrm>
            <a:prstGeom prst="straightConnector1">
              <a:avLst/>
            </a:prstGeom>
            <a:ln w="19050">
              <a:solidFill>
                <a:schemeClr val="bg2">
                  <a:lumMod val="2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H="1">
              <a:off x="6710063" y="3551468"/>
              <a:ext cx="780635" cy="477947"/>
            </a:xfrm>
            <a:prstGeom prst="straightConnector1">
              <a:avLst/>
            </a:prstGeom>
            <a:ln w="19050">
              <a:solidFill>
                <a:schemeClr val="bg2">
                  <a:lumMod val="2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H="1">
              <a:off x="7584987" y="3551937"/>
              <a:ext cx="14644" cy="659444"/>
            </a:xfrm>
            <a:prstGeom prst="straightConnector1">
              <a:avLst/>
            </a:prstGeom>
            <a:ln w="19050">
              <a:solidFill>
                <a:schemeClr val="bg2">
                  <a:lumMod val="2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7766744" y="3605573"/>
              <a:ext cx="1583217" cy="6170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/>
                <a:t>94Sr </a:t>
              </a:r>
              <a:r>
                <a:rPr lang="en-GB" sz="1600" err="1"/>
                <a:t>Coulex</a:t>
              </a:r>
              <a:endParaRPr lang="en-GB" sz="1600"/>
            </a:p>
            <a:p>
              <a:pPr algn="ctr"/>
              <a:r>
                <a:rPr lang="en-GB" sz="1600"/>
                <a:t>(contamination)</a:t>
              </a: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8530246" y="4211381"/>
              <a:ext cx="2202" cy="180744"/>
            </a:xfrm>
            <a:prstGeom prst="straightConnector1">
              <a:avLst/>
            </a:prstGeom>
            <a:ln w="19050">
              <a:solidFill>
                <a:schemeClr val="bg2">
                  <a:lumMod val="2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350" y="3759572"/>
            <a:ext cx="4274339" cy="236699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280" y="1455833"/>
            <a:ext cx="4240777" cy="213479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068335" y="1996637"/>
            <a:ext cx="19389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298 </a:t>
            </a:r>
            <a:r>
              <a:rPr lang="en-GB" sz="1400" dirty="0" err="1"/>
              <a:t>keV</a:t>
            </a:r>
            <a:r>
              <a:rPr lang="en-GB" sz="1400" dirty="0"/>
              <a:t> (</a:t>
            </a:r>
            <a:r>
              <a:rPr lang="en-GB" sz="1400" baseline="30000" dirty="0"/>
              <a:t>210</a:t>
            </a:r>
            <a:r>
              <a:rPr lang="en-GB" sz="1400" dirty="0"/>
              <a:t>Pb :4</a:t>
            </a:r>
            <a:r>
              <a:rPr lang="en-GB" sz="1400" baseline="30000" dirty="0"/>
              <a:t>+</a:t>
            </a:r>
            <a:r>
              <a:rPr lang="en-GB" sz="1400" dirty="0"/>
              <a:t> </a:t>
            </a:r>
            <a:r>
              <a:rPr lang="en-GB" sz="1400" dirty="0">
                <a:latin typeface="Symbol" charset="2"/>
                <a:ea typeface="Symbol" charset="2"/>
                <a:cs typeface="Symbol" charset="2"/>
              </a:rPr>
              <a:t>® </a:t>
            </a:r>
            <a:r>
              <a:rPr lang="en-GB" sz="1400" dirty="0">
                <a:ea typeface="Symbol" charset="2"/>
                <a:cs typeface="Symbol" charset="2"/>
              </a:rPr>
              <a:t>2</a:t>
            </a:r>
            <a:r>
              <a:rPr lang="en-GB" sz="1400" baseline="30000" dirty="0">
                <a:ea typeface="Symbol" charset="2"/>
                <a:cs typeface="Symbol" charset="2"/>
              </a:rPr>
              <a:t>+</a:t>
            </a:r>
            <a:r>
              <a:rPr lang="en-GB" sz="1400" dirty="0">
                <a:ea typeface="Symbol" charset="2"/>
                <a:cs typeface="Symbol" charset="2"/>
              </a:rPr>
              <a:t>)</a:t>
            </a:r>
            <a:endParaRPr lang="en-GB" sz="1400" dirty="0"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09678" y="1295060"/>
            <a:ext cx="356839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Gate in 799 </a:t>
            </a:r>
            <a:r>
              <a:rPr lang="en-GB" sz="1600" b="1" dirty="0" err="1"/>
              <a:t>keV</a:t>
            </a:r>
            <a:r>
              <a:rPr lang="en-GB" sz="1600" b="1" dirty="0"/>
              <a:t> (</a:t>
            </a:r>
            <a:r>
              <a:rPr lang="en-GB" sz="1600" b="1" baseline="30000" dirty="0"/>
              <a:t>210</a:t>
            </a:r>
            <a:r>
              <a:rPr lang="en-GB" sz="1600" b="1" dirty="0"/>
              <a:t>Pb :2</a:t>
            </a:r>
            <a:r>
              <a:rPr lang="en-GB" sz="1600" b="1" baseline="30000" dirty="0"/>
              <a:t>+</a:t>
            </a:r>
            <a:r>
              <a:rPr lang="en-GB" sz="1600" b="1" dirty="0"/>
              <a:t> </a:t>
            </a:r>
            <a:r>
              <a:rPr lang="en-GB" sz="1600" b="1" dirty="0">
                <a:latin typeface="Symbol" charset="2"/>
                <a:ea typeface="Symbol" charset="2"/>
                <a:cs typeface="Symbol" charset="2"/>
              </a:rPr>
              <a:t>® </a:t>
            </a:r>
            <a:r>
              <a:rPr lang="en-GB" sz="1600" b="1" dirty="0">
                <a:ea typeface="Symbol" charset="2"/>
                <a:cs typeface="Symbol" charset="2"/>
              </a:rPr>
              <a:t>0</a:t>
            </a:r>
            <a:r>
              <a:rPr lang="en-GB" sz="1600" b="1" baseline="30000" dirty="0">
                <a:ea typeface="Symbol" charset="2"/>
                <a:cs typeface="Symbol" charset="2"/>
              </a:rPr>
              <a:t>+</a:t>
            </a:r>
            <a:r>
              <a:rPr lang="en-GB" sz="1600" b="1" dirty="0">
                <a:ea typeface="Symbol" charset="2"/>
                <a:cs typeface="Symbol" charset="2"/>
              </a:rPr>
              <a:t>)</a:t>
            </a:r>
            <a:endParaRPr lang="en-GB" sz="1600" b="1" dirty="0"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082568" y="4200343"/>
            <a:ext cx="987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baseline="30000" dirty="0"/>
              <a:t>210</a:t>
            </a:r>
            <a:r>
              <a:rPr lang="en-GB" sz="1400" b="1" dirty="0"/>
              <a:t>Pb lines </a:t>
            </a:r>
            <a:endParaRPr lang="en-GB" sz="1400" b="1" dirty="0">
              <a:latin typeface="Symbol" charset="2"/>
              <a:ea typeface="Symbol" charset="2"/>
              <a:cs typeface="Symbol" charset="2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7525935" y="4523181"/>
            <a:ext cx="810086" cy="477237"/>
          </a:xfrm>
          <a:prstGeom prst="straightConnector1">
            <a:avLst/>
          </a:prstGeom>
          <a:ln w="19050">
            <a:solidFill>
              <a:schemeClr val="bg2">
                <a:lumMod val="2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7626451" y="4523180"/>
            <a:ext cx="840217" cy="712190"/>
          </a:xfrm>
          <a:prstGeom prst="straightConnector1">
            <a:avLst/>
          </a:prstGeom>
          <a:ln w="19050">
            <a:solidFill>
              <a:schemeClr val="bg2">
                <a:lumMod val="2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8640205" y="4512095"/>
            <a:ext cx="493365" cy="832075"/>
          </a:xfrm>
          <a:prstGeom prst="straightConnector1">
            <a:avLst/>
          </a:prstGeom>
          <a:ln w="19050">
            <a:solidFill>
              <a:schemeClr val="bg2">
                <a:lumMod val="2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800313" y="5117839"/>
            <a:ext cx="268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?</a:t>
            </a:r>
            <a:endParaRPr lang="en-GB" sz="1400" b="1" dirty="0"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409667" y="5185364"/>
            <a:ext cx="268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?</a:t>
            </a:r>
            <a:endParaRPr lang="en-GB" sz="1400" b="1" dirty="0"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0" y="6440005"/>
            <a:ext cx="18575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Thanks to Andres Sison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86958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486" y="2097642"/>
            <a:ext cx="5237316" cy="39279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047" y="4061635"/>
            <a:ext cx="3464079" cy="25980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13656" b="12982"/>
          <a:stretch/>
        </p:blipFill>
        <p:spPr>
          <a:xfrm>
            <a:off x="4484360" y="489098"/>
            <a:ext cx="7266023" cy="2998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13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b-dep-op-elogbook.web.cern.ch/ab-dep-op-elogbook/elogbook/attach.php?attachId=1775995&amp;type=png&amp;fname=2017110617002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243" y="3349176"/>
            <a:ext cx="3516926" cy="274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313" y="792363"/>
            <a:ext cx="3255415" cy="24415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706" y="792363"/>
            <a:ext cx="3223690" cy="24177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19" y="1750914"/>
            <a:ext cx="3945565" cy="26303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817" y="3526551"/>
            <a:ext cx="2963524" cy="22226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25313" y="89583"/>
            <a:ext cx="2770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ISS: tests in week 49 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04788" y="6207629"/>
            <a:ext cx="955780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Also, successful re-energising of the WISARD magnet to 9T… beams in 2018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3927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2658628"/>
              </p:ext>
            </p:extLst>
          </p:nvPr>
        </p:nvGraphicFramePr>
        <p:xfrm>
          <a:off x="694530" y="341630"/>
          <a:ext cx="10369709" cy="6211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205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64329" y="173138"/>
            <a:ext cx="39101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Safety and training </a:t>
            </a:r>
            <a:r>
              <a:rPr lang="en-GB" sz="3200" dirty="0" err="1" smtClean="0"/>
              <a:t>etc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96768" y="1049153"/>
            <a:ext cx="5245232" cy="563231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Required training for </a:t>
            </a:r>
            <a:r>
              <a:rPr lang="en-GB" b="1" dirty="0" smtClean="0">
                <a:solidFill>
                  <a:srgbClr val="FF0000"/>
                </a:solidFill>
              </a:rPr>
              <a:t>ISOHALL</a:t>
            </a:r>
          </a:p>
          <a:p>
            <a:endParaRPr lang="en-GB" dirty="0"/>
          </a:p>
          <a:p>
            <a:r>
              <a:rPr lang="en-GB" dirty="0" smtClean="0"/>
              <a:t>Online: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Safety at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RP supervised (changed since last year)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Basic electrical awareness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 smtClean="0"/>
              <a:t>Hands-on: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Electrical awareness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RP hands-on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going to be linked in December</a:t>
            </a:r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 smtClean="0"/>
              <a:t>Every Tuesday @ 1300 – 1700), training centre </a:t>
            </a:r>
            <a:r>
              <a:rPr lang="en-GB" dirty="0" err="1" smtClean="0"/>
              <a:t>Prevessin</a:t>
            </a:r>
            <a:r>
              <a:rPr lang="en-GB" dirty="0" smtClean="0"/>
              <a:t>. </a:t>
            </a:r>
          </a:p>
          <a:p>
            <a:endParaRPr lang="en-GB" dirty="0"/>
          </a:p>
          <a:p>
            <a:r>
              <a:rPr lang="en-GB" b="1" i="1" dirty="0" smtClean="0">
                <a:solidFill>
                  <a:srgbClr val="FF0000"/>
                </a:solidFill>
              </a:rPr>
              <a:t>External trainer: Recent cancellations have been a problem. Meeting soon to ensure courses take place during running period.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772793" y="1049153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2018</a:t>
            </a:r>
            <a:endParaRPr lang="en-GB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399060" y="2109425"/>
            <a:ext cx="5330824" cy="34163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sz="2400" dirty="0" smtClean="0"/>
              <a:t>Beam requests sent out just after Christmas</a:t>
            </a:r>
          </a:p>
          <a:p>
            <a:pPr algn="just"/>
            <a:endParaRPr lang="en-GB" sz="2400" dirty="0"/>
          </a:p>
          <a:p>
            <a:pPr algn="just"/>
            <a:r>
              <a:rPr lang="en-GB" sz="2400" dirty="0" smtClean="0"/>
              <a:t>Protons from ~ Easter/end of March</a:t>
            </a:r>
          </a:p>
          <a:p>
            <a:pPr algn="just"/>
            <a:endParaRPr lang="en-GB" sz="2400" dirty="0"/>
          </a:p>
          <a:p>
            <a:pPr algn="just"/>
            <a:r>
              <a:rPr lang="en-GB" sz="2400" dirty="0" smtClean="0"/>
              <a:t>HIE ISOLDE from ~ end of June </a:t>
            </a:r>
          </a:p>
          <a:p>
            <a:pPr algn="just"/>
            <a:endParaRPr lang="en-GB" sz="2400" dirty="0"/>
          </a:p>
          <a:p>
            <a:pPr algn="just"/>
            <a:r>
              <a:rPr lang="en-GB" sz="2400" dirty="0" smtClean="0"/>
              <a:t>Continue with interleaving low and high physics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4984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SOLDE,Experiments and Track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49" y="3937000"/>
            <a:ext cx="3574051" cy="244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671016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36"/>
          <a:stretch>
            <a:fillRect/>
          </a:stretch>
        </p:blipFill>
        <p:spPr bwMode="auto">
          <a:xfrm>
            <a:off x="684388" y="731918"/>
            <a:ext cx="3312171" cy="2790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365" y="731918"/>
            <a:ext cx="3979334" cy="2984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688" y="3937000"/>
            <a:ext cx="3598335" cy="26987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5509" y="32205"/>
            <a:ext cx="84500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Oct 16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2017: 50 years of beams at ISOLDE: #</a:t>
            </a:r>
            <a:r>
              <a:rPr lang="en-GB" sz="2800" dirty="0" err="1" smtClean="0"/>
              <a:t>meetisolde</a:t>
            </a:r>
            <a:endParaRPr lang="en-GB" sz="28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3505" y="1128742"/>
            <a:ext cx="2921136" cy="219085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198" y="3716418"/>
            <a:ext cx="3267585" cy="245068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/>
          <a:srcRect l="45368" t="11484" r="967" b="12903"/>
          <a:stretch/>
        </p:blipFill>
        <p:spPr>
          <a:xfrm>
            <a:off x="684388" y="1128742"/>
            <a:ext cx="10530350" cy="505802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636125" y="4397592"/>
            <a:ext cx="51517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http://home.cern/about/updates/series/meet-isolde</a:t>
            </a:r>
          </a:p>
        </p:txBody>
      </p:sp>
    </p:spTree>
    <p:extLst>
      <p:ext uri="{BB962C8B-B14F-4D97-AF65-F5344CB8AC3E}">
        <p14:creationId xmlns:p14="http://schemas.microsoft.com/office/powerpoint/2010/main" val="760003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ISOLDE key activities during YETS 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136636" y="1556529"/>
          <a:ext cx="10796801" cy="2046041"/>
        </p:xfrm>
        <a:graphic>
          <a:graphicData uri="http://schemas.openxmlformats.org/drawingml/2006/table">
            <a:tbl>
              <a:tblPr/>
              <a:tblGrid>
                <a:gridCol w="18048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7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97813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  <a:gridCol w="97813">
                  <a:extLst>
                    <a:ext uri="{9D8B030D-6E8A-4147-A177-3AD203B41FA5}">
                      <a16:colId xmlns:a16="http://schemas.microsoft.com/office/drawing/2014/main" val="20034"/>
                    </a:ext>
                  </a:extLst>
                </a:gridCol>
                <a:gridCol w="97813">
                  <a:extLst>
                    <a:ext uri="{9D8B030D-6E8A-4147-A177-3AD203B41FA5}">
                      <a16:colId xmlns:a16="http://schemas.microsoft.com/office/drawing/2014/main" val="20035"/>
                    </a:ext>
                  </a:extLst>
                </a:gridCol>
                <a:gridCol w="97813">
                  <a:extLst>
                    <a:ext uri="{9D8B030D-6E8A-4147-A177-3AD203B41FA5}">
                      <a16:colId xmlns:a16="http://schemas.microsoft.com/office/drawing/2014/main" val="20036"/>
                    </a:ext>
                  </a:extLst>
                </a:gridCol>
                <a:gridCol w="97813">
                  <a:extLst>
                    <a:ext uri="{9D8B030D-6E8A-4147-A177-3AD203B41FA5}">
                      <a16:colId xmlns:a16="http://schemas.microsoft.com/office/drawing/2014/main" val="20037"/>
                    </a:ext>
                  </a:extLst>
                </a:gridCol>
                <a:gridCol w="97813">
                  <a:extLst>
                    <a:ext uri="{9D8B030D-6E8A-4147-A177-3AD203B41FA5}">
                      <a16:colId xmlns:a16="http://schemas.microsoft.com/office/drawing/2014/main" val="20038"/>
                    </a:ext>
                  </a:extLst>
                </a:gridCol>
                <a:gridCol w="97813">
                  <a:extLst>
                    <a:ext uri="{9D8B030D-6E8A-4147-A177-3AD203B41FA5}">
                      <a16:colId xmlns:a16="http://schemas.microsoft.com/office/drawing/2014/main" val="20039"/>
                    </a:ext>
                  </a:extLst>
                </a:gridCol>
                <a:gridCol w="97813">
                  <a:extLst>
                    <a:ext uri="{9D8B030D-6E8A-4147-A177-3AD203B41FA5}">
                      <a16:colId xmlns:a16="http://schemas.microsoft.com/office/drawing/2014/main" val="20040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41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42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43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44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45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46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47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48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49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50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51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52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53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54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55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56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57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58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59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60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61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62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63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64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65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66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67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68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69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70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71"/>
                    </a:ext>
                  </a:extLst>
                </a:gridCol>
                <a:gridCol w="128090">
                  <a:extLst>
                    <a:ext uri="{9D8B030D-6E8A-4147-A177-3AD203B41FA5}">
                      <a16:colId xmlns:a16="http://schemas.microsoft.com/office/drawing/2014/main" val="20072"/>
                    </a:ext>
                  </a:extLst>
                </a:gridCol>
              </a:tblGrid>
              <a:tr h="19107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07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45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655" marR="6655" marT="6655" marB="0" vert="vert27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9031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Protons off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1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Water Off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1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consignation power supplies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1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used target preparation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1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target removal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1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 installation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55" marR="6655" marT="6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136636" y="4014949"/>
          <a:ext cx="11217164" cy="2598939"/>
        </p:xfrm>
        <a:graphic>
          <a:graphicData uri="http://schemas.openxmlformats.org/drawingml/2006/table">
            <a:tbl>
              <a:tblPr/>
              <a:tblGrid>
                <a:gridCol w="21018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5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7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7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107709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107709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107709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34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35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36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37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38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39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40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41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42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43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44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45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46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47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48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49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50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51"/>
                    </a:ext>
                  </a:extLst>
                </a:gridCol>
                <a:gridCol w="107709">
                  <a:extLst>
                    <a:ext uri="{9D8B030D-6E8A-4147-A177-3AD203B41FA5}">
                      <a16:colId xmlns:a16="http://schemas.microsoft.com/office/drawing/2014/main" val="20052"/>
                    </a:ext>
                  </a:extLst>
                </a:gridCol>
                <a:gridCol w="107709">
                  <a:extLst>
                    <a:ext uri="{9D8B030D-6E8A-4147-A177-3AD203B41FA5}">
                      <a16:colId xmlns:a16="http://schemas.microsoft.com/office/drawing/2014/main" val="20053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54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55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56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57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58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59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60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61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62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63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64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65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66"/>
                    </a:ext>
                  </a:extLst>
                </a:gridCol>
                <a:gridCol w="141048">
                  <a:extLst>
                    <a:ext uri="{9D8B030D-6E8A-4147-A177-3AD203B41FA5}">
                      <a16:colId xmlns:a16="http://schemas.microsoft.com/office/drawing/2014/main" val="20067"/>
                    </a:ext>
                  </a:extLst>
                </a:gridCol>
              </a:tblGrid>
              <a:tr h="358749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7065" marR="7065" marT="706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</a:t>
                      </a:r>
                    </a:p>
                  </a:txBody>
                  <a:tcPr marL="7065" marR="7065" marT="706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888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065" marR="7065" marT="7065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3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Frontend maintenance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13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Water on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3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Deconsignation power supplies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13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 check out period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13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grid tests (HRS)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13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 grid tests (GPS)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133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 tests with p-beam (HRS only)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13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protons on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13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ISOLDE physics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13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Class A ventilation maintenance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65" marR="7065" marT="70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586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YETS/2018 upgrades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313187"/>
            <a:ext cx="10515600" cy="4351338"/>
          </a:xfrm>
        </p:spPr>
        <p:txBody>
          <a:bodyPr>
            <a:normAutofit/>
          </a:bodyPr>
          <a:lstStyle/>
          <a:p>
            <a:r>
              <a:rPr lang="en-GB" sz="1800" dirty="0" smtClean="0"/>
              <a:t>Ventilation tests </a:t>
            </a:r>
          </a:p>
          <a:p>
            <a:r>
              <a:rPr lang="en-GB" sz="1800" dirty="0" smtClean="0"/>
              <a:t>Installation of telescopic camera in target area</a:t>
            </a:r>
          </a:p>
          <a:p>
            <a:pPr>
              <a:lnSpc>
                <a:spcPts val="2100"/>
              </a:lnSpc>
              <a:spcBef>
                <a:spcPct val="30000"/>
              </a:spcBef>
              <a:spcAft>
                <a:spcPct val="30000"/>
              </a:spcAft>
              <a:buClr>
                <a:srgbClr val="013469"/>
              </a:buClr>
              <a:buSzPct val="95000"/>
            </a:pPr>
            <a:r>
              <a:rPr lang="en-US" sz="1800" dirty="0" smtClean="0"/>
              <a:t>Due to the upgrade of the 9-gap amplifier, the new equipment is not compatible with existing equipment. Spare equipment thus needs to be purchased.</a:t>
            </a:r>
          </a:p>
          <a:p>
            <a:pPr>
              <a:lnSpc>
                <a:spcPts val="2100"/>
              </a:lnSpc>
              <a:spcBef>
                <a:spcPct val="30000"/>
              </a:spcBef>
              <a:spcAft>
                <a:spcPct val="30000"/>
              </a:spcAft>
              <a:buClr>
                <a:srgbClr val="013469"/>
              </a:buClr>
              <a:buSzPct val="95000"/>
            </a:pPr>
            <a:r>
              <a:rPr lang="en-US" sz="1800" dirty="0" smtClean="0"/>
              <a:t>Divisional request for spare equipment for the 9-gap amplifiers in 2017/18 </a:t>
            </a:r>
            <a:r>
              <a:rPr lang="mr-IN" sz="1800" dirty="0" smtClean="0"/>
              <a:t>–</a:t>
            </a:r>
            <a:r>
              <a:rPr lang="en-US" sz="1800" dirty="0" smtClean="0"/>
              <a:t> 115 </a:t>
            </a:r>
            <a:r>
              <a:rPr lang="en-US" sz="1800" dirty="0" err="1" smtClean="0"/>
              <a:t>kCHF</a:t>
            </a:r>
            <a:r>
              <a:rPr lang="en-US" sz="1800" dirty="0" smtClean="0"/>
              <a:t> based on offer from </a:t>
            </a:r>
            <a:r>
              <a:rPr lang="en-US" sz="1800" dirty="0" err="1" smtClean="0"/>
              <a:t>Bertronix</a:t>
            </a:r>
            <a:r>
              <a:rPr lang="en-US" sz="1800" dirty="0" smtClean="0"/>
              <a:t> the original supplier of the amplifiers.</a:t>
            </a:r>
            <a:endParaRPr lang="en-GB" sz="1800" dirty="0" smtClean="0"/>
          </a:p>
          <a:p>
            <a:endParaRPr lang="en-US" sz="1800" dirty="0"/>
          </a:p>
        </p:txBody>
      </p:sp>
      <p:sp>
        <p:nvSpPr>
          <p:cNvPr id="6" name="Rectangle 5"/>
          <p:cNvSpPr/>
          <p:nvPr/>
        </p:nvSpPr>
        <p:spPr>
          <a:xfrm>
            <a:off x="2418734" y="1690688"/>
            <a:ext cx="7924801" cy="23083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Change power converter for GPS magnet (4 weeks)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Change power supplies for XL9GP.MC.0400 </a:t>
            </a:r>
            <a:r>
              <a:rPr lang="en-GB" sz="2400" dirty="0" err="1"/>
              <a:t>steerer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Change power supplies for separator XSEP.MB.1000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Installation of new HT power supply and modulator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Second one to be done after LS2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Possibility to revert back to “old system”</a:t>
            </a:r>
          </a:p>
        </p:txBody>
      </p:sp>
    </p:spTree>
    <p:extLst>
      <p:ext uri="{BB962C8B-B14F-4D97-AF65-F5344CB8AC3E}">
        <p14:creationId xmlns:p14="http://schemas.microsoft.com/office/powerpoint/2010/main" val="205119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Nano-lab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Studies on-going</a:t>
            </a:r>
          </a:p>
          <a:p>
            <a:r>
              <a:rPr lang="en-GB" dirty="0" smtClean="0"/>
              <a:t>Will not combine non-actinide and actinide activities in building 179</a:t>
            </a:r>
          </a:p>
          <a:p>
            <a:r>
              <a:rPr lang="en-GB" dirty="0" smtClean="0"/>
              <a:t>Meeting 7</a:t>
            </a:r>
            <a:r>
              <a:rPr lang="en-GB" baseline="30000" dirty="0" smtClean="0"/>
              <a:t>th</a:t>
            </a:r>
            <a:r>
              <a:rPr lang="en-GB" dirty="0" smtClean="0"/>
              <a:t> November to discuss specification requests with RP and safety.</a:t>
            </a:r>
          </a:p>
          <a:p>
            <a:r>
              <a:rPr lang="en-GB" dirty="0" smtClean="0"/>
              <a:t>Construction likely to start in September 2018.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3172" y="1027906"/>
            <a:ext cx="4178410" cy="5223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65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77" y="95870"/>
            <a:ext cx="10969139" cy="715840"/>
          </a:xfrm>
        </p:spPr>
        <p:txBody>
          <a:bodyPr/>
          <a:lstStyle/>
          <a:p>
            <a:r>
              <a:rPr lang="en-US" dirty="0" smtClean="0"/>
              <a:t>LIST 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S.Rothe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DEB8-5478-4AEF-956B-04B020BBDD92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41516" y="1016750"/>
            <a:ext cx="9764211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Obtained technical drawings from Larissa Group Mainz</a:t>
            </a:r>
          </a:p>
          <a:p>
            <a:endParaRPr lang="en-US" dirty="0"/>
          </a:p>
          <a:p>
            <a:r>
              <a:rPr lang="en-US" dirty="0" smtClean="0"/>
              <a:t>LIST 2.0 assembly will be provided from Mainz</a:t>
            </a:r>
          </a:p>
          <a:p>
            <a:r>
              <a:rPr lang="en-US" dirty="0" smtClean="0"/>
              <a:t>To be verified: status of RF cable at GPS</a:t>
            </a:r>
          </a:p>
          <a:p>
            <a:r>
              <a:rPr lang="en-US" dirty="0" smtClean="0"/>
              <a:t>LIST control system: replicate 2012 setup</a:t>
            </a:r>
          </a:p>
        </p:txBody>
      </p:sp>
      <p:sp>
        <p:nvSpPr>
          <p:cNvPr id="7" name="Rectangle 6"/>
          <p:cNvSpPr/>
          <p:nvPr/>
        </p:nvSpPr>
        <p:spPr>
          <a:xfrm>
            <a:off x="4888579" y="1573643"/>
            <a:ext cx="4493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dirty="0">
                <a:hlinkClick r:id="rId2"/>
              </a:rPr>
              <a:t>https://edms.cern.ch/document/1400724/1</a:t>
            </a:r>
            <a:endParaRPr lang="x-non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1740" y="4047887"/>
            <a:ext cx="2260057" cy="16886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0939" y="2862654"/>
            <a:ext cx="3657127" cy="2776258"/>
          </a:xfrm>
          <a:prstGeom prst="rect">
            <a:avLst/>
          </a:prstGeom>
        </p:spPr>
      </p:pic>
      <p:pic>
        <p:nvPicPr>
          <p:cNvPr id="10" name="Grafik 2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EDEDD6"/>
              </a:clrFrom>
              <a:clrTo>
                <a:srgbClr val="EDEDD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5" t="3032" r="19038" b="23664"/>
          <a:stretch/>
        </p:blipFill>
        <p:spPr>
          <a:xfrm>
            <a:off x="801567" y="3879072"/>
            <a:ext cx="3460150" cy="195612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412602" y="5770713"/>
            <a:ext cx="1133644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R.Heinke</a:t>
            </a:r>
            <a:endParaRPr lang="en-US" dirty="0"/>
          </a:p>
        </p:txBody>
      </p:sp>
      <p:pic>
        <p:nvPicPr>
          <p:cNvPr id="11" name="Picture 2" descr="S:\Vorträge\2011_01_11_EN-STI-Coffee\rilis_logo.e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7706" y="264569"/>
            <a:ext cx="1340629" cy="100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L:\Talks\LOGO collection\Uni Mainz\larissalogo_transparentbackground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53743" y="1548173"/>
            <a:ext cx="2084146" cy="57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057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77" y="151641"/>
            <a:ext cx="10969139" cy="715840"/>
          </a:xfrm>
        </p:spPr>
        <p:txBody>
          <a:bodyPr/>
          <a:lstStyle/>
          <a:p>
            <a:r>
              <a:rPr lang="en-US" dirty="0" smtClean="0"/>
              <a:t>Automatic </a:t>
            </a:r>
            <a:r>
              <a:rPr lang="en-US" dirty="0" err="1" smtClean="0"/>
              <a:t>UCx</a:t>
            </a:r>
            <a:r>
              <a:rPr lang="en-US" dirty="0" smtClean="0"/>
              <a:t> Production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S.Rothe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DEB8-5478-4AEF-956B-04B020BBDD92}" type="slidenum">
              <a:rPr lang="en-US" smtClean="0"/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501" y="531007"/>
            <a:ext cx="6501584" cy="498506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332" y="2644065"/>
            <a:ext cx="3558250" cy="13096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42095" y="1317443"/>
            <a:ext cx="23455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Setting a ramp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Set thresholds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Start carburization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332" y="1201006"/>
            <a:ext cx="1754432" cy="13238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t="42532"/>
          <a:stretch/>
        </p:blipFill>
        <p:spPr>
          <a:xfrm>
            <a:off x="755040" y="4529953"/>
            <a:ext cx="3629014" cy="133994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2594" y="4079991"/>
            <a:ext cx="3935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Heating is regulated automatically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192070" y="5479524"/>
            <a:ext cx="48654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Successfully used for </a:t>
            </a:r>
            <a:r>
              <a:rPr lang="en-US" b="1" dirty="0" smtClean="0"/>
              <a:t>UC611</a:t>
            </a:r>
            <a:r>
              <a:rPr lang="en-US" dirty="0" smtClean="0"/>
              <a:t> and </a:t>
            </a:r>
            <a:r>
              <a:rPr lang="en-US" b="1" dirty="0" smtClean="0"/>
              <a:t>UC618</a:t>
            </a:r>
          </a:p>
          <a:p>
            <a:r>
              <a:rPr lang="en-US" dirty="0" smtClean="0"/>
              <a:t>Finished in </a:t>
            </a:r>
            <a:r>
              <a:rPr lang="en-US" b="1" dirty="0" smtClean="0"/>
              <a:t>4 days </a:t>
            </a:r>
            <a:r>
              <a:rPr lang="en-US" dirty="0" smtClean="0"/>
              <a:t>without human intervention</a:t>
            </a:r>
          </a:p>
        </p:txBody>
      </p:sp>
    </p:spTree>
    <p:extLst>
      <p:ext uri="{BB962C8B-B14F-4D97-AF65-F5344CB8AC3E}">
        <p14:creationId xmlns:p14="http://schemas.microsoft.com/office/powerpoint/2010/main" val="425778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45143" y="78582"/>
            <a:ext cx="8404225" cy="8112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mtClean="0"/>
              <a:t>5 RILIS elements in one week: new record!</a:t>
            </a:r>
          </a:p>
        </p:txBody>
      </p:sp>
      <p:pic>
        <p:nvPicPr>
          <p:cNvPr id="9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7" r="6725"/>
          <a:stretch>
            <a:fillRect/>
          </a:stretch>
        </p:blipFill>
        <p:spPr bwMode="auto">
          <a:xfrm rot="5400000">
            <a:off x="1893094" y="1689705"/>
            <a:ext cx="4751387" cy="394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88220" y="1240779"/>
            <a:ext cx="2265362" cy="4457700"/>
            <a:chOff x="1401763" y="1471613"/>
            <a:chExt cx="2265362" cy="4457700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808163" y="1471613"/>
              <a:ext cx="145097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ctr"/>
              <a:r>
                <a:rPr lang="en-US" altLang="en-US" sz="2400" dirty="0"/>
                <a:t>Titanium</a:t>
              </a:r>
            </a:p>
          </p:txBody>
        </p:sp>
        <p:sp>
          <p:nvSpPr>
            <p:cNvPr id="10" name="Rectangle 15"/>
            <p:cNvSpPr>
              <a:spLocks noChangeArrowheads="1"/>
            </p:cNvSpPr>
            <p:nvPr/>
          </p:nvSpPr>
          <p:spPr bwMode="auto">
            <a:xfrm>
              <a:off x="1808163" y="2136775"/>
              <a:ext cx="1450975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ctr"/>
              <a:r>
                <a:rPr lang="en-US" altLang="en-US" sz="2400"/>
                <a:t>Scandium</a:t>
              </a:r>
            </a:p>
          </p:txBody>
        </p:sp>
        <p:sp>
          <p:nvSpPr>
            <p:cNvPr id="11" name="Rectangle 16"/>
            <p:cNvSpPr>
              <a:spLocks noChangeArrowheads="1"/>
            </p:cNvSpPr>
            <p:nvPr/>
          </p:nvSpPr>
          <p:spPr bwMode="auto">
            <a:xfrm>
              <a:off x="1401763" y="4135438"/>
              <a:ext cx="2265362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ctr"/>
              <a:r>
                <a:rPr lang="en-US" altLang="en-US" sz="2400"/>
                <a:t>Selenium</a:t>
              </a:r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1401763" y="2803525"/>
              <a:ext cx="2265362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ctr"/>
              <a:r>
                <a:rPr lang="en-US" altLang="en-US" sz="2400"/>
                <a:t>Dysprosium</a:t>
              </a:r>
            </a:p>
          </p:txBody>
        </p:sp>
        <p:sp>
          <p:nvSpPr>
            <p:cNvPr id="13" name="Rectangle 18"/>
            <p:cNvSpPr>
              <a:spLocks noChangeArrowheads="1"/>
            </p:cNvSpPr>
            <p:nvPr/>
          </p:nvSpPr>
          <p:spPr bwMode="auto">
            <a:xfrm>
              <a:off x="1808163" y="3470275"/>
              <a:ext cx="1450975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ctr"/>
              <a:r>
                <a:rPr lang="en-US" altLang="en-US" sz="2400"/>
                <a:t>Scandium</a:t>
              </a:r>
            </a:p>
          </p:txBody>
        </p:sp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>
              <a:off x="1401763" y="4802188"/>
              <a:ext cx="2265362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ctr"/>
              <a:r>
                <a:rPr lang="en-US" altLang="en-US" sz="2400"/>
                <a:t>Dysprosium</a:t>
              </a:r>
            </a:p>
          </p:txBody>
        </p:sp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>
              <a:off x="1401763" y="5467350"/>
              <a:ext cx="2265362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ctr"/>
              <a:r>
                <a:rPr lang="en-US" altLang="en-US" sz="2400"/>
                <a:t>Nickel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2255838" y="1933048"/>
              <a:ext cx="0" cy="2044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2255838" y="2599130"/>
              <a:ext cx="0" cy="2044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2255838" y="3265212"/>
              <a:ext cx="0" cy="2044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2255838" y="3931294"/>
              <a:ext cx="0" cy="2044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2255838" y="4597376"/>
              <a:ext cx="0" cy="2044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2255838" y="5263458"/>
              <a:ext cx="0" cy="2044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10907486" y="5852495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B.Marsh</a:t>
            </a:r>
            <a:endParaRPr lang="en-GB" dirty="0"/>
          </a:p>
        </p:txBody>
      </p:sp>
      <p:pic>
        <p:nvPicPr>
          <p:cNvPr id="24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303" y="1158759"/>
            <a:ext cx="2295972" cy="4693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0021" y="1240779"/>
            <a:ext cx="2398985" cy="466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14"/>
          <p:cNvSpPr>
            <a:spLocks noChangeArrowheads="1"/>
          </p:cNvSpPr>
          <p:nvPr/>
        </p:nvSpPr>
        <p:spPr bwMode="auto">
          <a:xfrm>
            <a:off x="10267131" y="3778395"/>
            <a:ext cx="191035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b="1" dirty="0">
                <a:solidFill>
                  <a:srgbClr val="747474"/>
                </a:solidFill>
                <a:latin typeface="Helvetica Neue Light"/>
              </a:rPr>
              <a:t>Samarium</a:t>
            </a:r>
          </a:p>
          <a:p>
            <a:r>
              <a:rPr lang="en-US" altLang="en-US" dirty="0">
                <a:solidFill>
                  <a:srgbClr val="747474"/>
                </a:solidFill>
                <a:latin typeface="Helvetica Neue Light"/>
              </a:rPr>
              <a:t>Convenient</a:t>
            </a:r>
          </a:p>
          <a:p>
            <a:r>
              <a:rPr lang="en-US" altLang="en-US" dirty="0">
                <a:solidFill>
                  <a:srgbClr val="747474"/>
                </a:solidFill>
                <a:latin typeface="Helvetica Neue Light"/>
              </a:rPr>
              <a:t>efficient </a:t>
            </a:r>
          </a:p>
          <a:p>
            <a:r>
              <a:rPr lang="en-US" altLang="en-US" dirty="0">
                <a:solidFill>
                  <a:srgbClr val="747474"/>
                </a:solidFill>
                <a:latin typeface="Helvetica Neue Light"/>
              </a:rPr>
              <a:t>one-laser</a:t>
            </a:r>
          </a:p>
          <a:p>
            <a:r>
              <a:rPr lang="en-US" altLang="en-US" dirty="0">
                <a:solidFill>
                  <a:srgbClr val="747474"/>
                </a:solidFill>
                <a:latin typeface="Helvetica Neue Light"/>
              </a:rPr>
              <a:t>2-step scheme</a:t>
            </a:r>
          </a:p>
        </p:txBody>
      </p:sp>
      <p:sp>
        <p:nvSpPr>
          <p:cNvPr id="27" name="Rectangle 22"/>
          <p:cNvSpPr>
            <a:spLocks noChangeArrowheads="1"/>
          </p:cNvSpPr>
          <p:nvPr/>
        </p:nvSpPr>
        <p:spPr bwMode="auto">
          <a:xfrm>
            <a:off x="10265177" y="1581185"/>
            <a:ext cx="1912309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b="1" dirty="0">
                <a:solidFill>
                  <a:srgbClr val="747474"/>
                </a:solidFill>
                <a:latin typeface="Helvetica Neue Light"/>
              </a:rPr>
              <a:t>Selenium</a:t>
            </a:r>
          </a:p>
          <a:p>
            <a:r>
              <a:rPr lang="en-US" altLang="en-US" sz="1600" dirty="0">
                <a:solidFill>
                  <a:srgbClr val="747474"/>
                </a:solidFill>
                <a:latin typeface="Helvetica Neue Light"/>
              </a:rPr>
              <a:t>Tested </a:t>
            </a:r>
          </a:p>
          <a:p>
            <a:r>
              <a:rPr lang="en-US" altLang="en-US" sz="1600" dirty="0">
                <a:solidFill>
                  <a:srgbClr val="747474"/>
                </a:solidFill>
                <a:latin typeface="Helvetica Neue Light"/>
              </a:rPr>
              <a:t>on-line</a:t>
            </a:r>
          </a:p>
          <a:p>
            <a:r>
              <a:rPr lang="en-US" altLang="en-US" sz="1600" dirty="0">
                <a:solidFill>
                  <a:srgbClr val="747474"/>
                </a:solidFill>
                <a:latin typeface="Helvetica Neue Light"/>
              </a:rPr>
              <a:t>But further beam development </a:t>
            </a:r>
          </a:p>
          <a:p>
            <a:r>
              <a:rPr lang="en-US" altLang="en-US" sz="1600" dirty="0">
                <a:solidFill>
                  <a:srgbClr val="747474"/>
                </a:solidFill>
                <a:latin typeface="Helvetica Neue Light"/>
              </a:rPr>
              <a:t>needed</a:t>
            </a:r>
          </a:p>
        </p:txBody>
      </p:sp>
      <p:pic>
        <p:nvPicPr>
          <p:cNvPr id="28" name="Picture 2" descr="S:\Vorträge\2011_01_11_EN-STI-Coffee\rilis_logo.e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3694" y="192991"/>
            <a:ext cx="1459103" cy="1094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011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16114" y="88220"/>
            <a:ext cx="8404225" cy="811212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Clean </a:t>
            </a:r>
            <a:r>
              <a:rPr lang="en-GB" altLang="en-US" baseline="30000" dirty="0" smtClean="0"/>
              <a:t>206</a:t>
            </a:r>
            <a:r>
              <a:rPr lang="en-GB" altLang="en-US" dirty="0" smtClean="0"/>
              <a:t>Hg beams with VAD</a:t>
            </a:r>
            <a:r>
              <a:rPr lang="en-GB" altLang="en-US" dirty="0" smtClean="0">
                <a:solidFill>
                  <a:srgbClr val="FF0000"/>
                </a:solidFill>
              </a:rPr>
              <a:t>LIS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96888" y="4021818"/>
            <a:ext cx="11426598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x-none" sz="2400" dirty="0" smtClean="0"/>
              <a:t>3</a:t>
            </a:r>
            <a:r>
              <a:rPr lang="en-US" altLang="x-none" sz="2400" baseline="30000" dirty="0" smtClean="0"/>
              <a:t>rd</a:t>
            </a:r>
            <a:r>
              <a:rPr lang="en-US" altLang="x-none" sz="2400" dirty="0" smtClean="0"/>
              <a:t> on-line application of VADLIS ion source for an experiment</a:t>
            </a:r>
          </a:p>
          <a:p>
            <a:pPr marL="1085850" lvl="1" indent="-342900">
              <a:buFont typeface="Arial" panose="020B0604020202020204" pitchFamily="34" charset="0"/>
              <a:buChar char="•"/>
              <a:defRPr/>
            </a:pPr>
            <a:r>
              <a:rPr lang="en-US" altLang="x-none" sz="2000" dirty="0" smtClean="0"/>
              <a:t>(full Hg chain for in source laser spectroscopy; Mg + Ne for ISOLTRAP, 206Hg for </a:t>
            </a:r>
            <a:r>
              <a:rPr lang="en-US" altLang="x-none" sz="2000" dirty="0" err="1" smtClean="0"/>
              <a:t>Miniball</a:t>
            </a:r>
            <a:r>
              <a:rPr lang="en-US" altLang="x-none" sz="20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x-none" sz="2400" dirty="0" smtClean="0"/>
              <a:t>RILIS</a:t>
            </a:r>
            <a:r>
              <a:rPr lang="mr-IN" altLang="x-none" sz="2400" dirty="0" smtClean="0"/>
              <a:t>–</a:t>
            </a:r>
            <a:r>
              <a:rPr lang="en-US" altLang="x-none" sz="2400" dirty="0" smtClean="0"/>
              <a:t>mode achieves similar efficiency to VADIS-mode</a:t>
            </a:r>
          </a:p>
          <a:p>
            <a:pPr marL="342900" indent="-342900">
              <a:buFontTx/>
              <a:buChar char="-"/>
              <a:defRPr/>
            </a:pPr>
            <a:r>
              <a:rPr lang="en-US" altLang="x-none" sz="2400" dirty="0" smtClean="0"/>
              <a:t>Note: RILIS-mode efficiency is expected to improve by at least </a:t>
            </a:r>
            <a:r>
              <a:rPr lang="en-US" altLang="x-none" sz="3200" b="1" dirty="0" smtClean="0">
                <a:solidFill>
                  <a:srgbClr val="FF0000"/>
                </a:solidFill>
              </a:rPr>
              <a:t>2 x</a:t>
            </a:r>
            <a:r>
              <a:rPr lang="en-US" altLang="x-none" sz="2400" dirty="0" smtClean="0"/>
              <a:t>  if the adjustable-extractor VADIS is used.</a:t>
            </a:r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534"/>
          <a:stretch>
            <a:fillRect/>
          </a:stretch>
        </p:blipFill>
        <p:spPr bwMode="auto">
          <a:xfrm>
            <a:off x="1760084" y="1068047"/>
            <a:ext cx="7937500" cy="284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0588171" y="571805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B.Marsh</a:t>
            </a:r>
            <a:endParaRPr lang="en-GB" dirty="0"/>
          </a:p>
        </p:txBody>
      </p:sp>
      <p:pic>
        <p:nvPicPr>
          <p:cNvPr id="11" name="Picture 2" descr="S:\Vorträge\2011_01_11_EN-STI-Coffee\rilis_logo.e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8821" y="205991"/>
            <a:ext cx="1149454" cy="8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52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1527</TotalTime>
  <Words>1756</Words>
  <Application>Microsoft Office PowerPoint</Application>
  <PresentationFormat>Widescreen</PresentationFormat>
  <Paragraphs>1151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41" baseType="lpstr">
      <vt:lpstr>Arial</vt:lpstr>
      <vt:lpstr>Calibri</vt:lpstr>
      <vt:lpstr>Calibri Light</vt:lpstr>
      <vt:lpstr>Corbel</vt:lpstr>
      <vt:lpstr>Franklin Gothic Demi</vt:lpstr>
      <vt:lpstr>Helvetica Light</vt:lpstr>
      <vt:lpstr>Helvetica Neue Light</vt:lpstr>
      <vt:lpstr>Lantinghei SC Extralight</vt:lpstr>
      <vt:lpstr>Mangal</vt:lpstr>
      <vt:lpstr>Symbol</vt:lpstr>
      <vt:lpstr>Tahoma</vt:lpstr>
      <vt:lpstr>Times New Roman</vt:lpstr>
      <vt:lpstr>Wingdings</vt:lpstr>
      <vt:lpstr>Office Theme</vt:lpstr>
      <vt:lpstr>PowerPoint Presentation</vt:lpstr>
      <vt:lpstr>LIEBE</vt:lpstr>
      <vt:lpstr>ISOLDE key activities during YETS </vt:lpstr>
      <vt:lpstr>Main YETS/2018 upgrades</vt:lpstr>
      <vt:lpstr>Nano-lab</vt:lpstr>
      <vt:lpstr>LIST 2018</vt:lpstr>
      <vt:lpstr>Automatic UCx Production</vt:lpstr>
      <vt:lpstr>5 RILIS elements in one week: new record!</vt:lpstr>
      <vt:lpstr>Clean 206Hg beams with VADLIS</vt:lpstr>
      <vt:lpstr>ISOLDE Yield Database YYDB(https://isoyields2.web.cern.ch)</vt:lpstr>
      <vt:lpstr>MEDICIS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Johnston</dc:creator>
  <cp:lastModifiedBy>Karl Johnston</cp:lastModifiedBy>
  <cp:revision>66</cp:revision>
  <dcterms:created xsi:type="dcterms:W3CDTF">2017-10-30T12:08:44Z</dcterms:created>
  <dcterms:modified xsi:type="dcterms:W3CDTF">2017-11-08T13:07:12Z</dcterms:modified>
</cp:coreProperties>
</file>