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30"/>
  </p:notesMasterIdLst>
  <p:handoutMasterIdLst>
    <p:handoutMasterId r:id="rId31"/>
  </p:handoutMasterIdLst>
  <p:sldIdLst>
    <p:sldId id="256" r:id="rId2"/>
    <p:sldId id="319" r:id="rId3"/>
    <p:sldId id="292" r:id="rId4"/>
    <p:sldId id="276" r:id="rId5"/>
    <p:sldId id="304" r:id="rId6"/>
    <p:sldId id="303" r:id="rId7"/>
    <p:sldId id="295" r:id="rId8"/>
    <p:sldId id="305" r:id="rId9"/>
    <p:sldId id="306" r:id="rId10"/>
    <p:sldId id="299" r:id="rId11"/>
    <p:sldId id="301" r:id="rId12"/>
    <p:sldId id="307" r:id="rId13"/>
    <p:sldId id="308" r:id="rId14"/>
    <p:sldId id="309" r:id="rId15"/>
    <p:sldId id="321" r:id="rId16"/>
    <p:sldId id="296" r:id="rId17"/>
    <p:sldId id="320" r:id="rId18"/>
    <p:sldId id="310" r:id="rId19"/>
    <p:sldId id="311" r:id="rId20"/>
    <p:sldId id="297" r:id="rId21"/>
    <p:sldId id="302" r:id="rId22"/>
    <p:sldId id="318" r:id="rId23"/>
    <p:sldId id="314" r:id="rId24"/>
    <p:sldId id="315" r:id="rId25"/>
    <p:sldId id="316" r:id="rId26"/>
    <p:sldId id="317" r:id="rId27"/>
    <p:sldId id="300" r:id="rId28"/>
    <p:sldId id="298" r:id="rId29"/>
  </p:sldIdLst>
  <p:sldSz cx="9144000" cy="6858000" type="screen4x3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8"/>
    <p:restoredTop sz="94681"/>
  </p:normalViewPr>
  <p:slideViewPr>
    <p:cSldViewPr snapToGrid="0" snapToObjects="1">
      <p:cViewPr varScale="1">
        <p:scale>
          <a:sx n="110" d="100"/>
          <a:sy n="110" d="100"/>
        </p:scale>
        <p:origin x="4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950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67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073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9B9BD-A099-3541-A743-49318701A30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26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076575"/>
            <a:ext cx="6858000" cy="433388"/>
          </a:xfrm>
        </p:spPr>
        <p:txBody>
          <a:bodyPr anchor="b">
            <a:normAutofit/>
          </a:bodyPr>
          <a:lstStyle>
            <a:lvl1pPr algn="l"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4749"/>
            <a:ext cx="6858000" cy="1771651"/>
          </a:xfrm>
        </p:spPr>
        <p:txBody>
          <a:bodyPr>
            <a:noAutofit/>
          </a:bodyPr>
          <a:lstStyle>
            <a:lvl1pPr marL="0" indent="0" algn="l">
              <a:buNone/>
              <a:defRPr sz="6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3592099"/>
            <a:ext cx="685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0" y="174020"/>
            <a:ext cx="1960764" cy="1960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915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512195"/>
            <a:ext cx="7867650" cy="4556826"/>
          </a:xfrm>
        </p:spPr>
        <p:txBody>
          <a:bodyPr/>
          <a:lstStyle>
            <a:lvl1pPr>
              <a:defRPr sz="2400">
                <a:latin typeface="Arial" charset="0"/>
                <a:ea typeface="Arial" charset="0"/>
                <a:cs typeface="Arial" charset="0"/>
              </a:defRPr>
            </a:lvl1pPr>
            <a:lvl2pPr>
              <a:defRPr sz="20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latin typeface="Arial" charset="0"/>
                <a:ea typeface="Arial" charset="0"/>
                <a:cs typeface="Arial" charset="0"/>
              </a:defRPr>
            </a:lvl4pPr>
            <a:lvl5pPr>
              <a:defRPr sz="14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628650" y="1267555"/>
            <a:ext cx="7877175" cy="24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74" y="3619500"/>
            <a:ext cx="7886700" cy="8054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38174" y="4558286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8921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22451"/>
            <a:ext cx="3868340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9" y="1522451"/>
            <a:ext cx="3887391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45765" y="620223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887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419225"/>
            <a:ext cx="7867650" cy="4757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77" y="6356348"/>
            <a:ext cx="21235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smtClean="0"/>
              <a:t>2 Nov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6356348"/>
            <a:ext cx="4896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0" y="6356350"/>
            <a:ext cx="409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28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0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6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Relationship Id="rId3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hyperlink" Target="https://en.wikipedia.org/wiki/Ren%C3%A9_Coty" TargetMode="External"/><Relationship Id="rId12" Type="http://schemas.openxmlformats.org/officeDocument/2006/relationships/hyperlink" Target="https://en.wikipedia.org/wiki/Ordre_des_Palmes_Acad%C3%A9miques#cite_note-legifranceordre-1" TargetMode="External"/><Relationship Id="rId13" Type="http://schemas.openxmlformats.org/officeDocument/2006/relationships/image" Target="../media/image11.jpg"/><Relationship Id="rId1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en.wikipedia.org/wiki/France" TargetMode="External"/><Relationship Id="rId4" Type="http://schemas.openxmlformats.org/officeDocument/2006/relationships/hyperlink" Target="https://en.wikipedia.org/wiki/Academic" TargetMode="External"/><Relationship Id="rId5" Type="http://schemas.openxmlformats.org/officeDocument/2006/relationships/hyperlink" Target="https://en.wikipedia.org/wiki/Culture" TargetMode="External"/><Relationship Id="rId6" Type="http://schemas.openxmlformats.org/officeDocument/2006/relationships/hyperlink" Target="https://en.wikipedia.org/wiki/Education" TargetMode="External"/><Relationship Id="rId7" Type="http://schemas.openxmlformats.org/officeDocument/2006/relationships/hyperlink" Target="https://en.wikipedia.org/wiki/Emperor" TargetMode="External"/><Relationship Id="rId8" Type="http://schemas.openxmlformats.org/officeDocument/2006/relationships/hyperlink" Target="https://en.wikipedia.org/wiki/Napol%C3%A9on" TargetMode="External"/><Relationship Id="rId9" Type="http://schemas.openxmlformats.org/officeDocument/2006/relationships/hyperlink" Target="https://en.wikipedia.org/wiki/University_of_Paris" TargetMode="External"/><Relationship Id="rId10" Type="http://schemas.openxmlformats.org/officeDocument/2006/relationships/hyperlink" Target="https://en.wikipedia.org/wiki/President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 IPPOG Meeting </a:t>
            </a:r>
            <a:r>
              <a:rPr lang="mr-IN" dirty="0" smtClean="0"/>
              <a:t>–</a:t>
            </a:r>
            <a:r>
              <a:rPr lang="en-GB" dirty="0" smtClean="0"/>
              <a:t>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dirty="0" smtClean="0"/>
              <a:t>News from the Coordination</a:t>
            </a:r>
          </a:p>
          <a:p>
            <a:r>
              <a:rPr lang="en-GB" sz="1800" dirty="0" smtClean="0"/>
              <a:t>H.P. Beck, IPPOG Chair, </a:t>
            </a:r>
            <a:r>
              <a:rPr lang="en-GB" sz="1800" dirty="0" err="1" smtClean="0"/>
              <a:t>Universität</a:t>
            </a:r>
            <a:r>
              <a:rPr lang="en-GB" sz="1800" dirty="0" smtClean="0"/>
              <a:t> Bern</a:t>
            </a:r>
          </a:p>
          <a:p>
            <a:r>
              <a:rPr lang="en-GB" sz="1800" b="1" dirty="0" smtClean="0"/>
              <a:t>S. Goldfarb, IPPOG Chair, University of Melbourne</a:t>
            </a:r>
          </a:p>
          <a:p>
            <a:r>
              <a:rPr lang="en-GB" sz="1800" dirty="0" smtClean="0"/>
              <a:t>B. </a:t>
            </a:r>
            <a:r>
              <a:rPr lang="en-GB" sz="1800" dirty="0" err="1" smtClean="0"/>
              <a:t>Gulejova</a:t>
            </a:r>
            <a:r>
              <a:rPr lang="en-GB" sz="1800" dirty="0" smtClean="0"/>
              <a:t>, Scientific Secretary, CERN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Expressions of Interest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Brazil</a:t>
            </a:r>
          </a:p>
          <a:p>
            <a:pPr lvl="1"/>
            <a:r>
              <a:rPr lang="en-GB" b="1" dirty="0"/>
              <a:t>Marcelo </a:t>
            </a:r>
            <a:r>
              <a:rPr lang="en-GB" b="1" dirty="0" err="1"/>
              <a:t>Gameiro</a:t>
            </a:r>
            <a:r>
              <a:rPr lang="en-GB" b="1" dirty="0"/>
              <a:t> </a:t>
            </a:r>
            <a:r>
              <a:rPr lang="en-GB" b="1" dirty="0" err="1"/>
              <a:t>Munhoz</a:t>
            </a:r>
            <a:r>
              <a:rPr lang="en-GB" dirty="0"/>
              <a:t>, </a:t>
            </a:r>
            <a:r>
              <a:rPr lang="en-GB" dirty="0" err="1"/>
              <a:t>Universidade</a:t>
            </a:r>
            <a:r>
              <a:rPr lang="en-GB" dirty="0"/>
              <a:t> de São Paulo, Brazil, member of </a:t>
            </a:r>
            <a:r>
              <a:rPr lang="en-GB" dirty="0" smtClean="0"/>
              <a:t>ALICE </a:t>
            </a:r>
            <a:r>
              <a:rPr lang="en-GB" dirty="0"/>
              <a:t>collaboration and member of </a:t>
            </a:r>
            <a:r>
              <a:rPr lang="en-GB" dirty="0" smtClean="0"/>
              <a:t>Education </a:t>
            </a:r>
            <a:r>
              <a:rPr lang="en-GB" dirty="0"/>
              <a:t>Committee of the Brazilian </a:t>
            </a:r>
            <a:r>
              <a:rPr lang="en-GB" dirty="0" smtClean="0"/>
              <a:t>Physics Society</a:t>
            </a:r>
          </a:p>
          <a:p>
            <a:pPr lvl="1"/>
            <a:r>
              <a:rPr lang="en-GB" dirty="0" smtClean="0"/>
              <a:t>Ready to sign MoU and Addendum.</a:t>
            </a:r>
          </a:p>
          <a:p>
            <a:r>
              <a:rPr lang="en-GB" dirty="0" smtClean="0"/>
              <a:t>Belle II</a:t>
            </a:r>
          </a:p>
          <a:p>
            <a:pPr lvl="1"/>
            <a:r>
              <a:rPr lang="en-GB" b="1" dirty="0"/>
              <a:t>Toru </a:t>
            </a:r>
            <a:r>
              <a:rPr lang="en-GB" b="1" dirty="0" err="1"/>
              <a:t>Iijima</a:t>
            </a:r>
            <a:r>
              <a:rPr lang="en-GB" b="1" dirty="0"/>
              <a:t> and </a:t>
            </a:r>
            <a:r>
              <a:rPr lang="en-GB" b="1" dirty="0" err="1"/>
              <a:t>Zdenek</a:t>
            </a:r>
            <a:r>
              <a:rPr lang="en-GB" b="1" dirty="0"/>
              <a:t> </a:t>
            </a:r>
            <a:r>
              <a:rPr lang="en-GB" b="1" dirty="0" err="1"/>
              <a:t>Dolezal</a:t>
            </a:r>
            <a:r>
              <a:rPr lang="en-GB" b="1" dirty="0"/>
              <a:t> </a:t>
            </a:r>
            <a:r>
              <a:rPr lang="en-GB" dirty="0" smtClean="0"/>
              <a:t>joined IPPOG </a:t>
            </a:r>
            <a:r>
              <a:rPr lang="en-GB" dirty="0"/>
              <a:t>meeting at CERN in </a:t>
            </a:r>
            <a:r>
              <a:rPr lang="en-GB" dirty="0" smtClean="0"/>
              <a:t>November 2016.</a:t>
            </a:r>
          </a:p>
          <a:p>
            <a:pPr lvl="1"/>
            <a:r>
              <a:rPr lang="en-GB" dirty="0" smtClean="0"/>
              <a:t>Ready to sign MoU and Addendum.</a:t>
            </a:r>
          </a:p>
          <a:p>
            <a:r>
              <a:rPr lang="en-GB" dirty="0" smtClean="0"/>
              <a:t>Turkey</a:t>
            </a:r>
          </a:p>
          <a:p>
            <a:pPr lvl="1"/>
            <a:r>
              <a:rPr lang="en-GB" b="1" dirty="0"/>
              <a:t>Bilge </a:t>
            </a:r>
            <a:r>
              <a:rPr lang="en-GB" b="1" dirty="0" err="1"/>
              <a:t>Demirkos</a:t>
            </a:r>
            <a:r>
              <a:rPr lang="en-GB" b="1" dirty="0"/>
              <a:t> </a:t>
            </a:r>
            <a:r>
              <a:rPr lang="en-GB" dirty="0"/>
              <a:t>is coordinating and running Masterclasses in Turkey, and is interested to make Turkey a Member in IPPOG</a:t>
            </a:r>
            <a:r>
              <a:rPr lang="en-GB" dirty="0" smtClean="0"/>
              <a:t>.</a:t>
            </a:r>
          </a:p>
          <a:p>
            <a:r>
              <a:rPr lang="en-GB" dirty="0" smtClean="0"/>
              <a:t>GSI/FAIR</a:t>
            </a:r>
          </a:p>
          <a:p>
            <a:pPr lvl="1"/>
            <a:r>
              <a:rPr lang="en-US" b="1" dirty="0" err="1"/>
              <a:t>Yiota</a:t>
            </a:r>
            <a:r>
              <a:rPr lang="en-US" b="1" dirty="0"/>
              <a:t> </a:t>
            </a:r>
            <a:r>
              <a:rPr lang="en-US" b="1" dirty="0" err="1"/>
              <a:t>Foka</a:t>
            </a:r>
            <a:r>
              <a:rPr lang="en-US" b="1" dirty="0"/>
              <a:t> </a:t>
            </a:r>
            <a:r>
              <a:rPr lang="en-US" dirty="0" smtClean="0"/>
              <a:t>active in ALICE </a:t>
            </a:r>
            <a:r>
              <a:rPr lang="en-US" dirty="0"/>
              <a:t>Masterclass </a:t>
            </a:r>
            <a:r>
              <a:rPr lang="en-US" dirty="0" smtClean="0"/>
              <a:t>program, and is interested to have GSI/FAIR join IPPOG.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31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Representatives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81" y="1520791"/>
            <a:ext cx="8699403" cy="369612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707161" y="3688323"/>
            <a:ext cx="1968803" cy="2407235"/>
            <a:chOff x="5625530" y="3380314"/>
            <a:chExt cx="1968803" cy="24072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25530" y="3380314"/>
              <a:ext cx="1968803" cy="240631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625530" y="5479772"/>
              <a:ext cx="1359668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Stefan </a:t>
              </a:r>
              <a:r>
                <a:rPr lang="en-GB" sz="1400" dirty="0" err="1" smtClean="0"/>
                <a:t>Piperov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98395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Representatives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29" y="1482290"/>
            <a:ext cx="8616815" cy="4142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0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Representatives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62" y="1326596"/>
            <a:ext cx="7590422" cy="48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878" y="1385850"/>
            <a:ext cx="4549182" cy="366461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28650" y="5168765"/>
            <a:ext cx="7124700" cy="981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b="1" dirty="0" smtClean="0"/>
              <a:t>Pete Watkins </a:t>
            </a:r>
            <a:r>
              <a:rPr lang="en-GB" dirty="0" smtClean="0"/>
              <a:t>has been a very active member of IPPOG since ???? </a:t>
            </a:r>
            <a:r>
              <a:rPr lang="en-GB" dirty="0"/>
              <a:t>a</a:t>
            </a:r>
            <a:r>
              <a:rPr lang="en-GB" dirty="0" smtClean="0"/>
              <a:t>nd continues to participate in several working groups and steering groups. His contributions have been crucial and greatly appreciated!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25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28650" y="5168765"/>
            <a:ext cx="7124700" cy="981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noAutofit/>
          </a:bodyPr>
          <a:lstStyle/>
          <a:p>
            <a:r>
              <a:rPr lang="en-GB" b="1" dirty="0" smtClean="0"/>
              <a:t>Jiri </a:t>
            </a:r>
            <a:r>
              <a:rPr lang="en-GB" b="1" dirty="0" err="1" smtClean="0"/>
              <a:t>Rames</a:t>
            </a:r>
            <a:r>
              <a:rPr lang="en-GB" b="1" dirty="0" smtClean="0"/>
              <a:t> </a:t>
            </a:r>
            <a:r>
              <a:rPr lang="en-GB" dirty="0" smtClean="0"/>
              <a:t>has </a:t>
            </a:r>
            <a:r>
              <a:rPr lang="en-GB" dirty="0" smtClean="0"/>
              <a:t>been </a:t>
            </a:r>
            <a:r>
              <a:rPr lang="en-GB" dirty="0" smtClean="0"/>
              <a:t>representing the Czech Republic since the very beginning of EPPOG and has made many important contributions. He will be replaced by </a:t>
            </a:r>
            <a:r>
              <a:rPr lang="en-GB" b="1" dirty="0"/>
              <a:t>Vladimir </a:t>
            </a:r>
            <a:r>
              <a:rPr lang="en-GB" b="1" dirty="0" err="1" smtClean="0"/>
              <a:t>Pleskac</a:t>
            </a:r>
            <a:r>
              <a:rPr lang="en-GB" b="1" dirty="0" smtClean="0"/>
              <a:t>.</a:t>
            </a:r>
            <a:endParaRPr lang="en-GB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" t="14162" r="74989" b="33321"/>
          <a:stretch/>
        </p:blipFill>
        <p:spPr>
          <a:xfrm>
            <a:off x="3625668" y="1641834"/>
            <a:ext cx="2695505" cy="3321125"/>
          </a:xfrm>
        </p:spPr>
      </p:pic>
    </p:spTree>
    <p:extLst>
      <p:ext uri="{BB962C8B-B14F-4D97-AF65-F5344CB8AC3E}">
        <p14:creationId xmlns:p14="http://schemas.microsoft.com/office/powerpoint/2010/main" val="93156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Exhibits Working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512195"/>
            <a:ext cx="6296562" cy="4556826"/>
          </a:xfrm>
        </p:spPr>
        <p:txBody>
          <a:bodyPr>
            <a:normAutofit/>
          </a:bodyPr>
          <a:lstStyle/>
          <a:p>
            <a:r>
              <a:rPr lang="en-GB" dirty="0" smtClean="0"/>
              <a:t>Chair</a:t>
            </a:r>
          </a:p>
          <a:p>
            <a:pPr marL="342900" lvl="1" indent="0">
              <a:buNone/>
            </a:pPr>
            <a:r>
              <a:rPr lang="en-GB" dirty="0" err="1" smtClean="0"/>
              <a:t>Catia</a:t>
            </a:r>
            <a:r>
              <a:rPr lang="en-GB" dirty="0" smtClean="0"/>
              <a:t> </a:t>
            </a:r>
            <a:r>
              <a:rPr lang="en-GB" dirty="0" err="1" smtClean="0"/>
              <a:t>Peduto</a:t>
            </a:r>
            <a:endParaRPr lang="en-GB" dirty="0" smtClean="0"/>
          </a:p>
          <a:p>
            <a:r>
              <a:rPr lang="en-GB" dirty="0" smtClean="0"/>
              <a:t>Members</a:t>
            </a:r>
          </a:p>
          <a:p>
            <a:pPr marL="342900" lvl="1" indent="0">
              <a:buNone/>
            </a:pPr>
            <a:r>
              <a:rPr lang="en-GB" dirty="0" err="1"/>
              <a:t>Barbora</a:t>
            </a:r>
            <a:r>
              <a:rPr lang="en-GB" dirty="0"/>
              <a:t> </a:t>
            </a:r>
            <a:r>
              <a:rPr lang="en-GB" dirty="0" err="1"/>
              <a:t>Gulejova</a:t>
            </a:r>
            <a:r>
              <a:rPr lang="en-GB" dirty="0"/>
              <a:t>, </a:t>
            </a:r>
            <a:r>
              <a:rPr lang="en-GB" dirty="0" smtClean="0"/>
              <a:t>CERN, Panagiotis </a:t>
            </a:r>
            <a:r>
              <a:rPr lang="en-GB" dirty="0" err="1"/>
              <a:t>Charitos</a:t>
            </a:r>
            <a:r>
              <a:rPr lang="en-GB" dirty="0"/>
              <a:t>, CERN (</a:t>
            </a:r>
            <a:r>
              <a:rPr lang="en-GB" dirty="0" smtClean="0"/>
              <a:t>FCC), Marge </a:t>
            </a:r>
            <a:r>
              <a:rPr lang="en-GB" dirty="0"/>
              <a:t>Bardeen, </a:t>
            </a:r>
            <a:r>
              <a:rPr lang="en-GB" dirty="0" err="1" smtClean="0"/>
              <a:t>Fermilab</a:t>
            </a:r>
            <a:r>
              <a:rPr lang="en-GB" dirty="0" smtClean="0"/>
              <a:t>, Celso </a:t>
            </a:r>
            <a:r>
              <a:rPr lang="en-GB" dirty="0"/>
              <a:t>Martinez, </a:t>
            </a:r>
            <a:r>
              <a:rPr lang="en-GB" dirty="0" smtClean="0"/>
              <a:t>Spain, Pedro </a:t>
            </a:r>
            <a:r>
              <a:rPr lang="en-GB" dirty="0"/>
              <a:t>Abreu, </a:t>
            </a:r>
            <a:r>
              <a:rPr lang="en-GB" dirty="0" smtClean="0"/>
              <a:t>Portugal, Christine </a:t>
            </a:r>
            <a:r>
              <a:rPr lang="en-GB" dirty="0" err="1"/>
              <a:t>Kourkoumelis</a:t>
            </a:r>
            <a:r>
              <a:rPr lang="en-GB" dirty="0"/>
              <a:t>, </a:t>
            </a:r>
            <a:r>
              <a:rPr lang="en-GB" dirty="0" smtClean="0"/>
              <a:t>Greece, Beatrice </a:t>
            </a:r>
            <a:r>
              <a:rPr lang="en-GB" dirty="0" err="1"/>
              <a:t>Bressan</a:t>
            </a:r>
            <a:r>
              <a:rPr lang="en-GB" dirty="0"/>
              <a:t>, </a:t>
            </a:r>
            <a:r>
              <a:rPr lang="en-GB" dirty="0" smtClean="0"/>
              <a:t>TOTEM, </a:t>
            </a:r>
            <a:r>
              <a:rPr lang="en-GB" dirty="0" err="1" smtClean="0"/>
              <a:t>Natascha</a:t>
            </a:r>
            <a:r>
              <a:rPr lang="en-GB" dirty="0" smtClean="0"/>
              <a:t> </a:t>
            </a:r>
            <a:r>
              <a:rPr lang="en-GB" dirty="0" err="1"/>
              <a:t>Hoermann</a:t>
            </a:r>
            <a:r>
              <a:rPr lang="en-GB" dirty="0"/>
              <a:t>, </a:t>
            </a:r>
            <a:r>
              <a:rPr lang="en-GB" dirty="0" smtClean="0"/>
              <a:t>Austria, </a:t>
            </a:r>
            <a:r>
              <a:rPr lang="en-GB" dirty="0" err="1" smtClean="0"/>
              <a:t>Panja</a:t>
            </a:r>
            <a:r>
              <a:rPr lang="en-GB" dirty="0" smtClean="0"/>
              <a:t> </a:t>
            </a:r>
            <a:r>
              <a:rPr lang="en-GB" dirty="0" err="1"/>
              <a:t>Luukka</a:t>
            </a:r>
            <a:r>
              <a:rPr lang="en-GB" dirty="0"/>
              <a:t>, </a:t>
            </a:r>
            <a:r>
              <a:rPr lang="en-GB" dirty="0" err="1" smtClean="0"/>
              <a:t>Finnland</a:t>
            </a:r>
            <a:r>
              <a:rPr lang="en-GB" dirty="0" smtClean="0"/>
              <a:t>, </a:t>
            </a:r>
            <a:r>
              <a:rPr lang="en-GB" dirty="0" err="1" smtClean="0"/>
              <a:t>Angelos</a:t>
            </a:r>
            <a:r>
              <a:rPr lang="en-GB" dirty="0" smtClean="0"/>
              <a:t> </a:t>
            </a:r>
            <a:r>
              <a:rPr lang="en-GB" dirty="0" err="1"/>
              <a:t>Alexopoulos</a:t>
            </a:r>
            <a:r>
              <a:rPr lang="en-GB" dirty="0"/>
              <a:t>, </a:t>
            </a:r>
            <a:r>
              <a:rPr lang="en-GB" dirty="0" smtClean="0"/>
              <a:t>CMS, Nicolas </a:t>
            </a:r>
            <a:r>
              <a:rPr lang="en-GB" dirty="0" err="1"/>
              <a:t>Tracas</a:t>
            </a:r>
            <a:r>
              <a:rPr lang="en-GB" dirty="0"/>
              <a:t>, </a:t>
            </a:r>
            <a:r>
              <a:rPr lang="en-GB" dirty="0" smtClean="0"/>
              <a:t>Greece</a:t>
            </a:r>
          </a:p>
          <a:p>
            <a:r>
              <a:rPr lang="en-GB" dirty="0" smtClean="0"/>
              <a:t>Mandate</a:t>
            </a:r>
          </a:p>
          <a:p>
            <a:pPr marL="342900" lvl="1" indent="0">
              <a:buNone/>
            </a:pPr>
            <a:r>
              <a:rPr lang="en-GB" dirty="0" smtClean="0"/>
              <a:t>“Gather </a:t>
            </a:r>
            <a:r>
              <a:rPr lang="en-GB" dirty="0"/>
              <a:t>best practice of exhibits from the IPPOG countries with all their useful </a:t>
            </a:r>
            <a:r>
              <a:rPr lang="en-GB" dirty="0" smtClean="0"/>
              <a:t>information </a:t>
            </a:r>
            <a:r>
              <a:rPr lang="en-GB" dirty="0"/>
              <a:t>and put them in the IPPOG resources database</a:t>
            </a:r>
            <a:r>
              <a:rPr lang="en-GB" dirty="0" smtClean="0"/>
              <a:t>.”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737" y="1456409"/>
            <a:ext cx="1979051" cy="259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8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Global </a:t>
            </a:r>
            <a:r>
              <a:rPr lang="en-GB" dirty="0" err="1" smtClean="0"/>
              <a:t>Cosmics</a:t>
            </a:r>
            <a:r>
              <a:rPr lang="en-GB" dirty="0" smtClean="0"/>
              <a:t> Working Group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894" y="1332871"/>
            <a:ext cx="4572000" cy="4830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 rot="20038691">
            <a:off x="4687745" y="3244229"/>
            <a:ext cx="2284469" cy="3951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err="1">
                <a:solidFill>
                  <a:schemeClr val="accent6"/>
                </a:solidFill>
              </a:rPr>
              <a:t>g</a:t>
            </a:r>
            <a:r>
              <a:rPr lang="en-GB" sz="1800" b="1" dirty="0" err="1" smtClean="0">
                <a:solidFill>
                  <a:schemeClr val="accent6"/>
                </a:solidFill>
              </a:rPr>
              <a:t>lobalcosmics.org</a:t>
            </a:r>
            <a:endParaRPr lang="en-GB" sz="18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3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Particles4U Competition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46" y="1385857"/>
            <a:ext cx="4424582" cy="4739645"/>
          </a:xfr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 rot="20038691">
            <a:off x="5015290" y="3941154"/>
            <a:ext cx="2630764" cy="3951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accent6"/>
                </a:solidFill>
              </a:rPr>
              <a:t>EPS Award of 3 </a:t>
            </a:r>
            <a:r>
              <a:rPr lang="en-GB" sz="1800" b="1" dirty="0" err="1" smtClean="0">
                <a:solidFill>
                  <a:schemeClr val="accent6"/>
                </a:solidFill>
              </a:rPr>
              <a:t>kEUR</a:t>
            </a:r>
            <a:endParaRPr lang="en-GB" sz="18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8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Particles4U Competition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19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746" y="1434905"/>
            <a:ext cx="5887955" cy="4729869"/>
          </a:xfrm>
          <a:prstGeom prst="rect">
            <a:avLst/>
          </a:prstGeo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 rot="20038691">
            <a:off x="5009753" y="3571578"/>
            <a:ext cx="2961831" cy="7028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smtClean="0">
                <a:solidFill>
                  <a:schemeClr val="accent6"/>
                </a:solidFill>
              </a:rPr>
              <a:t>To </a:t>
            </a:r>
            <a:r>
              <a:rPr lang="en-GB" sz="1800" b="1" dirty="0" smtClean="0">
                <a:solidFill>
                  <a:schemeClr val="accent6"/>
                </a:solidFill>
              </a:rPr>
              <a:t>be officially launched following the meeting</a:t>
            </a:r>
          </a:p>
        </p:txBody>
      </p:sp>
    </p:spTree>
    <p:extLst>
      <p:ext uri="{BB962C8B-B14F-4D97-AF65-F5344CB8AC3E}">
        <p14:creationId xmlns:p14="http://schemas.microsoft.com/office/powerpoint/2010/main" val="118586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Lisbon (13</a:t>
            </a:r>
            <a:r>
              <a:rPr lang="en-GB" baseline="30000" dirty="0" smtClean="0"/>
              <a:t>th</a:t>
            </a:r>
            <a:r>
              <a:rPr lang="en-GB" dirty="0" smtClean="0"/>
              <a:t> IPPOG Meeting)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23" y="1399655"/>
            <a:ext cx="3244508" cy="47325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219" y="1399655"/>
            <a:ext cx="3238793" cy="47358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608390">
            <a:off x="3099130" y="2935729"/>
            <a:ext cx="510323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6"/>
                </a:solidFill>
              </a:rPr>
              <a:t>Complete Report</a:t>
            </a:r>
          </a:p>
          <a:p>
            <a:r>
              <a:rPr lang="en-GB" sz="2400" dirty="0">
                <a:solidFill>
                  <a:schemeClr val="accent6"/>
                </a:solidFill>
              </a:rPr>
              <a:t>https://</a:t>
            </a:r>
            <a:r>
              <a:rPr lang="en-GB" sz="2400" dirty="0" err="1" smtClean="0">
                <a:solidFill>
                  <a:schemeClr val="accent6"/>
                </a:solidFill>
              </a:rPr>
              <a:t>indico.cern.ch</a:t>
            </a:r>
            <a:r>
              <a:rPr lang="en-GB" sz="2400" dirty="0" smtClean="0">
                <a:solidFill>
                  <a:schemeClr val="accent6"/>
                </a:solidFill>
              </a:rPr>
              <a:t>/event/622184</a:t>
            </a:r>
            <a:endParaRPr lang="en-GB" sz="2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5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Web Pages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785" y="1322111"/>
            <a:ext cx="5552163" cy="486852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 rot="20038691">
            <a:off x="5984518" y="3362359"/>
            <a:ext cx="1785127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accent6"/>
                </a:solidFill>
              </a:rPr>
              <a:t>For </a:t>
            </a:r>
            <a:r>
              <a:rPr lang="en-GB" sz="1800" b="1" dirty="0" err="1" smtClean="0">
                <a:solidFill>
                  <a:schemeClr val="accent6"/>
                </a:solidFill>
              </a:rPr>
              <a:t>IPPOGers</a:t>
            </a:r>
            <a:endParaRPr lang="en-GB" sz="18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91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Indico</a:t>
            </a:r>
            <a:r>
              <a:rPr lang="en-GB" dirty="0" smtClean="0"/>
              <a:t> Categories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39" y="1420839"/>
            <a:ext cx="7409888" cy="462793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 rot="20038691">
            <a:off x="3415039" y="2266949"/>
            <a:ext cx="2794507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smtClean="0">
                <a:solidFill>
                  <a:schemeClr val="accent6"/>
                </a:solidFill>
              </a:rPr>
              <a:t>Now under Projects/IPPOG</a:t>
            </a:r>
            <a:endParaRPr lang="en-GB" sz="18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06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 Letters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218" y="1512888"/>
            <a:ext cx="5939563" cy="4556125"/>
          </a:xfrm>
        </p:spPr>
      </p:pic>
      <p:sp>
        <p:nvSpPr>
          <p:cNvPr id="8" name="Content Placeholder 7"/>
          <p:cNvSpPr txBox="1">
            <a:spLocks/>
          </p:cNvSpPr>
          <p:nvPr/>
        </p:nvSpPr>
        <p:spPr>
          <a:xfrm rot="20038691">
            <a:off x="5984518" y="3362359"/>
            <a:ext cx="1785127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accent6"/>
                </a:solidFill>
              </a:rPr>
              <a:t>IPPOG News</a:t>
            </a:r>
          </a:p>
        </p:txBody>
      </p:sp>
    </p:spTree>
    <p:extLst>
      <p:ext uri="{BB962C8B-B14F-4D97-AF65-F5344CB8AC3E}">
        <p14:creationId xmlns:p14="http://schemas.microsoft.com/office/powerpoint/2010/main" val="11329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Needed: Social Media Coordinator</a:t>
            </a:r>
          </a:p>
          <a:p>
            <a:pPr lvl="1"/>
            <a:r>
              <a:rPr lang="en-GB" dirty="0" smtClean="0"/>
              <a:t>Communication Strategy</a:t>
            </a:r>
          </a:p>
          <a:p>
            <a:pPr lvl="1"/>
            <a:r>
              <a:rPr lang="en-GB" dirty="0" smtClean="0"/>
              <a:t>Policy for Supporting IPPOG Events, Communication</a:t>
            </a:r>
          </a:p>
          <a:p>
            <a:pPr lvl="1"/>
            <a:r>
              <a:rPr lang="en-GB" dirty="0" smtClean="0"/>
              <a:t>Planning and Development of Content</a:t>
            </a:r>
          </a:p>
          <a:p>
            <a:pPr lvl="1"/>
            <a:r>
              <a:rPr lang="en-GB" dirty="0" smtClean="0"/>
              <a:t>Coordination of announcements, sharing, etc.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5" y="3224089"/>
            <a:ext cx="3547595" cy="28449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770" y="3224089"/>
            <a:ext cx="3867684" cy="2844932"/>
          </a:xfrm>
          <a:prstGeom prst="rect">
            <a:avLst/>
          </a:prstGeom>
        </p:spPr>
      </p:pic>
      <p:sp>
        <p:nvSpPr>
          <p:cNvPr id="11" name="Content Placeholder 7"/>
          <p:cNvSpPr txBox="1">
            <a:spLocks/>
          </p:cNvSpPr>
          <p:nvPr/>
        </p:nvSpPr>
        <p:spPr>
          <a:xfrm rot="20038691">
            <a:off x="5966727" y="4113291"/>
            <a:ext cx="2485534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accent6"/>
                </a:solidFill>
              </a:rPr>
              <a:t>Twitter: @</a:t>
            </a:r>
            <a:r>
              <a:rPr lang="en-GB" sz="1800" b="1" dirty="0" err="1" smtClean="0">
                <a:solidFill>
                  <a:schemeClr val="accent6"/>
                </a:solidFill>
              </a:rPr>
              <a:t>ippogOrg</a:t>
            </a:r>
            <a:endParaRPr lang="en-GB" sz="1800" b="1" dirty="0" smtClean="0">
              <a:solidFill>
                <a:schemeClr val="accent6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 rot="20038691">
            <a:off x="1752032" y="4477454"/>
            <a:ext cx="2485534" cy="33820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smtClean="0">
                <a:solidFill>
                  <a:schemeClr val="accent6"/>
                </a:solidFill>
              </a:rPr>
              <a:t>Facebook: @IPPOG</a:t>
            </a:r>
            <a:endParaRPr lang="en-GB" sz="1800" b="1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5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Public Web Pages and Resource Database</a:t>
            </a:r>
          </a:p>
          <a:p>
            <a:pPr lvl="1"/>
            <a:r>
              <a:rPr lang="en-GB" dirty="0" smtClean="0"/>
              <a:t>Assembled Steering Group</a:t>
            </a:r>
          </a:p>
          <a:p>
            <a:pPr lvl="2"/>
            <a:r>
              <a:rPr lang="en-GB" dirty="0" smtClean="0"/>
              <a:t>S. </a:t>
            </a:r>
            <a:r>
              <a:rPr lang="en-GB" dirty="0" err="1" smtClean="0"/>
              <a:t>Boutas</a:t>
            </a:r>
            <a:r>
              <a:rPr lang="en-GB" dirty="0" smtClean="0"/>
              <a:t> (CERN Webmaster), M. </a:t>
            </a:r>
            <a:r>
              <a:rPr lang="en-GB" dirty="0" err="1" smtClean="0"/>
              <a:t>Lapka</a:t>
            </a:r>
            <a:r>
              <a:rPr lang="en-GB" dirty="0" smtClean="0"/>
              <a:t>, P. Watkins, </a:t>
            </a:r>
            <a:r>
              <a:rPr lang="en-GB" dirty="0"/>
              <a:t>B. </a:t>
            </a:r>
            <a:r>
              <a:rPr lang="en-GB" dirty="0" err="1" smtClean="0"/>
              <a:t>Gulejova</a:t>
            </a:r>
            <a:r>
              <a:rPr lang="en-GB" dirty="0" smtClean="0"/>
              <a:t>, H.P. Beck, S. Goldfarb (chair)</a:t>
            </a:r>
          </a:p>
          <a:p>
            <a:pPr lvl="1"/>
            <a:r>
              <a:rPr lang="en-GB" dirty="0" smtClean="0"/>
              <a:t>Preparing Specifications</a:t>
            </a:r>
          </a:p>
          <a:p>
            <a:pPr lvl="2"/>
            <a:r>
              <a:rPr lang="en-GB" dirty="0" smtClean="0"/>
              <a:t>Drupal 8</a:t>
            </a:r>
          </a:p>
          <a:p>
            <a:pPr lvl="2"/>
            <a:r>
              <a:rPr lang="en-GB" dirty="0" smtClean="0"/>
              <a:t>Compliance with CERN Support</a:t>
            </a:r>
          </a:p>
          <a:p>
            <a:pPr lvl="2"/>
            <a:r>
              <a:rPr lang="en-GB" dirty="0" smtClean="0"/>
              <a:t>Including Infrastructure for Resource Database, Global </a:t>
            </a:r>
            <a:r>
              <a:rPr lang="en-GB" dirty="0" err="1" smtClean="0"/>
              <a:t>Cosmics</a:t>
            </a:r>
            <a:r>
              <a:rPr lang="en-GB" dirty="0" smtClean="0"/>
              <a:t>, International Masterclasses</a:t>
            </a:r>
          </a:p>
          <a:p>
            <a:pPr lvl="1"/>
            <a:r>
              <a:rPr lang="en-GB" dirty="0" smtClean="0"/>
              <a:t>Call for Tender Follows Completion of Specifications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11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Public Web Pages and Resource Database</a:t>
            </a:r>
          </a:p>
          <a:p>
            <a:pPr lvl="1"/>
            <a:r>
              <a:rPr lang="en-GB" dirty="0" smtClean="0"/>
              <a:t>Unexpected Help from HST Program</a:t>
            </a:r>
          </a:p>
          <a:p>
            <a:pPr lvl="2"/>
            <a:r>
              <a:rPr lang="en-GB" dirty="0" smtClean="0"/>
              <a:t>Curation of Resource Database Content (the assignment)</a:t>
            </a:r>
          </a:p>
          <a:p>
            <a:pPr lvl="2"/>
            <a:r>
              <a:rPr lang="en-GB" dirty="0" smtClean="0"/>
              <a:t>Proposed structure of pages for teachers / students (extra credit)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6" t="39902" r="30769" b="6694"/>
          <a:stretch/>
        </p:blipFill>
        <p:spPr>
          <a:xfrm>
            <a:off x="821801" y="3010486"/>
            <a:ext cx="3707995" cy="2673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482" y="3010486"/>
            <a:ext cx="3522052" cy="264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3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Group Reports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Explaining </a:t>
            </a:r>
            <a:r>
              <a:rPr lang="en-US" dirty="0"/>
              <a:t>Particle Physics Hot Topics to a Lay </a:t>
            </a:r>
            <a:r>
              <a:rPr lang="en-US" dirty="0" smtClean="0"/>
              <a:t>Audience</a:t>
            </a:r>
          </a:p>
          <a:p>
            <a:pPr lvl="1"/>
            <a:r>
              <a:rPr lang="en-US" dirty="0" smtClean="0"/>
              <a:t>Conveners: </a:t>
            </a:r>
            <a:r>
              <a:rPr lang="en-US" dirty="0"/>
              <a:t>Dirk </a:t>
            </a:r>
            <a:r>
              <a:rPr lang="en-US" dirty="0" err="1"/>
              <a:t>Ryckbosch</a:t>
            </a:r>
            <a:r>
              <a:rPr lang="en-US" dirty="0"/>
              <a:t>, Thomas </a:t>
            </a:r>
            <a:r>
              <a:rPr lang="en-US" dirty="0" err="1"/>
              <a:t>Naumann</a:t>
            </a:r>
            <a:endParaRPr lang="en-US" dirty="0"/>
          </a:p>
          <a:p>
            <a:r>
              <a:rPr lang="en-US" dirty="0" smtClean="0"/>
              <a:t>Bringing </a:t>
            </a:r>
            <a:r>
              <a:rPr lang="en-US" dirty="0"/>
              <a:t>Masterclasses to New </a:t>
            </a:r>
            <a:r>
              <a:rPr lang="en-US" dirty="0" smtClean="0"/>
              <a:t>Countries</a:t>
            </a:r>
          </a:p>
          <a:p>
            <a:pPr lvl="1"/>
            <a:r>
              <a:rPr lang="en-US" dirty="0" smtClean="0"/>
              <a:t>Conveners: </a:t>
            </a:r>
            <a:r>
              <a:rPr lang="en-US" dirty="0" err="1"/>
              <a:t>Uta</a:t>
            </a:r>
            <a:r>
              <a:rPr lang="en-US" dirty="0"/>
              <a:t> </a:t>
            </a:r>
            <a:r>
              <a:rPr lang="en-US" dirty="0" err="1"/>
              <a:t>Bilow</a:t>
            </a:r>
            <a:r>
              <a:rPr lang="en-US" dirty="0"/>
              <a:t>, Ken </a:t>
            </a:r>
            <a:r>
              <a:rPr lang="en-US" dirty="0" err="1"/>
              <a:t>Cecire</a:t>
            </a:r>
            <a:endParaRPr lang="en-US" dirty="0"/>
          </a:p>
          <a:p>
            <a:r>
              <a:rPr lang="en-US" dirty="0" smtClean="0"/>
              <a:t>Global </a:t>
            </a:r>
            <a:r>
              <a:rPr lang="en-US" dirty="0"/>
              <a:t>Cosmic Rays</a:t>
            </a:r>
          </a:p>
          <a:p>
            <a:pPr lvl="1"/>
            <a:r>
              <a:rPr lang="en-GB" dirty="0" smtClean="0"/>
              <a:t>Conveners: </a:t>
            </a:r>
            <a:r>
              <a:rPr lang="en-GB" dirty="0"/>
              <a:t>Marge Bardeen, Charles </a:t>
            </a:r>
            <a:r>
              <a:rPr lang="en-GB" dirty="0" smtClean="0"/>
              <a:t>Timmermans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3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Panels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Exhibitions and Event </a:t>
            </a:r>
            <a:r>
              <a:rPr lang="en-US" dirty="0" smtClean="0"/>
              <a:t>Highlights (</a:t>
            </a:r>
            <a:r>
              <a:rPr lang="en-US" dirty="0" err="1"/>
              <a:t>Sascha</a:t>
            </a:r>
            <a:r>
              <a:rPr lang="en-US" dirty="0"/>
              <a:t> </a:t>
            </a:r>
            <a:r>
              <a:rPr lang="en-US" dirty="0" err="1" smtClean="0"/>
              <a:t>Mehlhase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time we propose to focus the discussion on how to handle conferences like ECSITE etc.</a:t>
            </a:r>
          </a:p>
          <a:p>
            <a:r>
              <a:rPr lang="en-US" dirty="0"/>
              <a:t>Broadening the physics scope of </a:t>
            </a:r>
            <a:r>
              <a:rPr lang="en-US" dirty="0" smtClean="0"/>
              <a:t>Masterclasses (</a:t>
            </a:r>
            <a:r>
              <a:rPr lang="en-US" dirty="0" err="1"/>
              <a:t>Rasmus</a:t>
            </a:r>
            <a:r>
              <a:rPr lang="en-US" dirty="0"/>
              <a:t> </a:t>
            </a:r>
            <a:r>
              <a:rPr lang="en-US" dirty="0" err="1" smtClean="0"/>
              <a:t>Mackeprang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Participants </a:t>
            </a:r>
            <a:r>
              <a:rPr lang="en-US" dirty="0"/>
              <a:t>of this panel will be challenged to expand the scope of Masterclasses to cover new physics topics, experiments, and/or laboratories.</a:t>
            </a:r>
          </a:p>
          <a:p>
            <a:r>
              <a:rPr lang="en-US" dirty="0"/>
              <a:t>IPPOG and gravitational </a:t>
            </a:r>
            <a:r>
              <a:rPr lang="en-US" dirty="0" smtClean="0"/>
              <a:t>waves (</a:t>
            </a:r>
            <a:r>
              <a:rPr lang="en-US" dirty="0"/>
              <a:t>Nicolas </a:t>
            </a:r>
            <a:r>
              <a:rPr lang="en-US" dirty="0" smtClean="0"/>
              <a:t>Arnaud)</a:t>
            </a:r>
          </a:p>
          <a:p>
            <a:pPr lvl="1"/>
            <a:r>
              <a:rPr lang="en-US" dirty="0" smtClean="0"/>
              <a:t>Gravitational </a:t>
            </a:r>
            <a:r>
              <a:rPr lang="en-US" dirty="0"/>
              <a:t>waves are back in the spotlight, thanks to the recent Physics Nobel Prize. Panelists are asked to consider the role of IPPOG in the outreach of gravitational waves physics.</a:t>
            </a:r>
          </a:p>
          <a:p>
            <a:r>
              <a:rPr lang="en-US" dirty="0"/>
              <a:t>Beauty and </a:t>
            </a:r>
            <a:r>
              <a:rPr lang="en-US" dirty="0" smtClean="0"/>
              <a:t>Physics (Ivan </a:t>
            </a:r>
            <a:r>
              <a:rPr lang="en-US" dirty="0" err="1" smtClean="0"/>
              <a:t>Melo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Thanks </a:t>
            </a:r>
            <a:r>
              <a:rPr lang="en-US" dirty="0"/>
              <a:t>to </a:t>
            </a:r>
            <a:r>
              <a:rPr lang="en-US" dirty="0" err="1"/>
              <a:t>IPPOGer</a:t>
            </a:r>
            <a:r>
              <a:rPr lang="en-US" dirty="0"/>
              <a:t> Ivan </a:t>
            </a:r>
            <a:r>
              <a:rPr lang="en-US" dirty="0" err="1"/>
              <a:t>Melo</a:t>
            </a:r>
            <a:r>
              <a:rPr lang="en-US" dirty="0"/>
              <a:t>, there has been an interesting electronic discussion on “Beauty and Physics”, subject of the article Ivan published. Let’s discuss this beautiful topic face to face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13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Saturday Discussions &amp; Votes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Full Membership</a:t>
            </a:r>
          </a:p>
          <a:p>
            <a:pPr lvl="1"/>
            <a:r>
              <a:rPr lang="en-GB" dirty="0" smtClean="0"/>
              <a:t>Next Meeting Venue</a:t>
            </a:r>
          </a:p>
          <a:p>
            <a:r>
              <a:rPr lang="en-GB" dirty="0" smtClean="0"/>
              <a:t>Collaboration Board</a:t>
            </a:r>
          </a:p>
          <a:p>
            <a:pPr lvl="1"/>
            <a:r>
              <a:rPr lang="en-GB" dirty="0" smtClean="0"/>
              <a:t>New Members</a:t>
            </a:r>
          </a:p>
          <a:p>
            <a:pPr lvl="2"/>
            <a:r>
              <a:rPr lang="en-GB" dirty="0" smtClean="0"/>
              <a:t>Brazil, Belle II</a:t>
            </a:r>
          </a:p>
          <a:p>
            <a:pPr lvl="1"/>
            <a:r>
              <a:rPr lang="en-GB" dirty="0" smtClean="0"/>
              <a:t>Budget 2018</a:t>
            </a:r>
          </a:p>
          <a:p>
            <a:pPr lvl="1"/>
            <a:r>
              <a:rPr lang="en-GB" dirty="0" smtClean="0"/>
              <a:t>Annual Fees 2018</a:t>
            </a:r>
          </a:p>
          <a:p>
            <a:pPr lvl="1"/>
            <a:r>
              <a:rPr lang="en-GB" dirty="0" smtClean="0"/>
              <a:t>Creation of IPPOG Finance Advisory and Auditing Board (IFAAB)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5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14th International Particle Physics Outreach Group Meeting,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5" t="4119" r="5464" b="46857"/>
          <a:stretch/>
        </p:blipFill>
        <p:spPr>
          <a:xfrm>
            <a:off x="133350" y="183432"/>
            <a:ext cx="7620000" cy="5900800"/>
          </a:xfrm>
          <a:prstGeom prst="rect">
            <a:avLst/>
          </a:prstGeom>
        </p:spPr>
      </p:pic>
      <p:sp>
        <p:nvSpPr>
          <p:cNvPr id="11" name="Donut 10"/>
          <p:cNvSpPr/>
          <p:nvPr/>
        </p:nvSpPr>
        <p:spPr>
          <a:xfrm>
            <a:off x="133350" y="1337912"/>
            <a:ext cx="915804" cy="375385"/>
          </a:xfrm>
          <a:prstGeom prst="donut">
            <a:avLst>
              <a:gd name="adj" fmla="val 44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534527" y="321005"/>
            <a:ext cx="2353074" cy="5753602"/>
            <a:chOff x="5818170" y="1025090"/>
            <a:chExt cx="2011680" cy="5312008"/>
          </a:xfrm>
          <a:solidFill>
            <a:schemeClr val="tx1"/>
          </a:solidFill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59" t="4235" r="48972" b="24708"/>
            <a:stretch/>
          </p:blipFill>
          <p:spPr>
            <a:xfrm>
              <a:off x="5818170" y="1976854"/>
              <a:ext cx="2011680" cy="4360244"/>
            </a:xfrm>
            <a:prstGeom prst="rect">
              <a:avLst/>
            </a:prstGeom>
            <a:grpFill/>
            <a:ln>
              <a:noFill/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2" t="78900" r="48939" b="4159"/>
            <a:stretch/>
          </p:blipFill>
          <p:spPr>
            <a:xfrm>
              <a:off x="5818170" y="1025090"/>
              <a:ext cx="2011680" cy="1039529"/>
            </a:xfrm>
            <a:prstGeom prst="rect">
              <a:avLst/>
            </a:prstGeom>
            <a:grpFill/>
            <a:ln>
              <a:noFill/>
            </a:ln>
          </p:spPr>
        </p:pic>
      </p:grpSp>
      <p:sp>
        <p:nvSpPr>
          <p:cNvPr id="15" name="Donut 14"/>
          <p:cNvSpPr/>
          <p:nvPr/>
        </p:nvSpPr>
        <p:spPr>
          <a:xfrm>
            <a:off x="5581651" y="2063951"/>
            <a:ext cx="1464041" cy="375385"/>
          </a:xfrm>
          <a:prstGeom prst="donut">
            <a:avLst>
              <a:gd name="adj" fmla="val 44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20608390">
            <a:off x="1246104" y="3691877"/>
            <a:ext cx="539449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3200" smtClean="0">
                <a:solidFill>
                  <a:schemeClr val="accent6"/>
                </a:solidFill>
              </a:rPr>
              <a:t>Happy 20</a:t>
            </a:r>
            <a:r>
              <a:rPr lang="en-GB" sz="3200" baseline="30000" smtClean="0">
                <a:solidFill>
                  <a:schemeClr val="accent6"/>
                </a:solidFill>
              </a:rPr>
              <a:t>th</a:t>
            </a:r>
            <a:r>
              <a:rPr lang="en-GB" sz="3200" smtClean="0">
                <a:solidFill>
                  <a:schemeClr val="accent6"/>
                </a:solidFill>
              </a:rPr>
              <a:t> Birthday, IPPOG!</a:t>
            </a:r>
            <a:endParaRPr lang="en-GB" sz="3200">
              <a:solidFill>
                <a:schemeClr val="accent6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5583906" y="1097975"/>
            <a:ext cx="1464041" cy="375385"/>
          </a:xfrm>
          <a:prstGeom prst="donut">
            <a:avLst>
              <a:gd name="adj" fmla="val 44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IPPOG In The News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 rot="20038691">
            <a:off x="2608562" y="3493318"/>
            <a:ext cx="1536927" cy="640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accent6"/>
                </a:solidFill>
              </a:rPr>
              <a:t>Attain News</a:t>
            </a:r>
          </a:p>
          <a:p>
            <a:r>
              <a:rPr lang="en-GB" sz="1400" b="1" i="1" dirty="0" smtClean="0">
                <a:solidFill>
                  <a:schemeClr val="accent6"/>
                </a:solidFill>
              </a:rPr>
              <a:t>2 </a:t>
            </a:r>
            <a:r>
              <a:rPr lang="en-GB" sz="1400" b="1" i="1" dirty="0" err="1" smtClean="0">
                <a:solidFill>
                  <a:schemeClr val="accent6"/>
                </a:solidFill>
              </a:rPr>
              <a:t>july</a:t>
            </a:r>
            <a:r>
              <a:rPr lang="en-GB" sz="1400" b="1" i="1" dirty="0" smtClean="0">
                <a:solidFill>
                  <a:schemeClr val="accent6"/>
                </a:solidFill>
              </a:rPr>
              <a:t> 2017</a:t>
            </a:r>
            <a:endParaRPr lang="en-GB" sz="1400" b="1" i="1" dirty="0">
              <a:solidFill>
                <a:schemeClr val="accent6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59" b="20850"/>
          <a:stretch/>
        </p:blipFill>
        <p:spPr>
          <a:xfrm>
            <a:off x="1956534" y="1356558"/>
            <a:ext cx="4024388" cy="4780982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 rot="20038691">
            <a:off x="5279128" y="4270534"/>
            <a:ext cx="1949635" cy="640008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r>
              <a:rPr lang="en-GB" sz="1800" b="1" dirty="0" smtClean="0">
                <a:solidFill>
                  <a:schemeClr val="accent6"/>
                </a:solidFill>
              </a:rPr>
              <a:t>Expresso, Lisbon</a:t>
            </a:r>
          </a:p>
          <a:p>
            <a:r>
              <a:rPr lang="en-GB" sz="1400" b="1" i="1" dirty="0" smtClean="0">
                <a:solidFill>
                  <a:schemeClr val="accent6"/>
                </a:solidFill>
              </a:rPr>
              <a:t>22 </a:t>
            </a:r>
            <a:r>
              <a:rPr lang="en-GB" sz="1400" b="1" i="1" dirty="0" err="1" smtClean="0">
                <a:solidFill>
                  <a:schemeClr val="accent6"/>
                </a:solidFill>
              </a:rPr>
              <a:t>apr</a:t>
            </a:r>
            <a:r>
              <a:rPr lang="en-GB" sz="1400" b="1" i="1" dirty="0" smtClean="0">
                <a:solidFill>
                  <a:schemeClr val="accent6"/>
                </a:solidFill>
              </a:rPr>
              <a:t> 2017</a:t>
            </a:r>
            <a:endParaRPr lang="en-GB" sz="1400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71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IPPOG In The News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261" y="1345553"/>
            <a:ext cx="2836117" cy="4833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24" y="1328437"/>
            <a:ext cx="3451733" cy="4850235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 rot="20038691">
            <a:off x="5928635" y="3508188"/>
            <a:ext cx="1469139" cy="640008"/>
          </a:xfr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GB" sz="1800" b="1" dirty="0" err="1" smtClean="0">
                <a:solidFill>
                  <a:schemeClr val="accent6"/>
                </a:solidFill>
              </a:rPr>
              <a:t>Meteo</a:t>
            </a:r>
            <a:r>
              <a:rPr lang="en-GB" sz="1800" b="1" dirty="0" smtClean="0">
                <a:solidFill>
                  <a:schemeClr val="accent6"/>
                </a:solidFill>
              </a:rPr>
              <a:t> Web</a:t>
            </a:r>
          </a:p>
          <a:p>
            <a:r>
              <a:rPr lang="en-GB" sz="1400" b="1" i="1" dirty="0" smtClean="0">
                <a:solidFill>
                  <a:schemeClr val="accent6"/>
                </a:solidFill>
              </a:rPr>
              <a:t>20 </a:t>
            </a:r>
            <a:r>
              <a:rPr lang="en-GB" sz="1400" b="1" i="1" dirty="0" err="1" smtClean="0">
                <a:solidFill>
                  <a:schemeClr val="accent6"/>
                </a:solidFill>
              </a:rPr>
              <a:t>sep</a:t>
            </a:r>
            <a:r>
              <a:rPr lang="en-GB" sz="1400" b="1" i="1" dirty="0" smtClean="0">
                <a:solidFill>
                  <a:schemeClr val="accent6"/>
                </a:solidFill>
              </a:rPr>
              <a:t> 2017</a:t>
            </a:r>
            <a:endParaRPr lang="en-GB" sz="1400" b="1" i="1" dirty="0">
              <a:solidFill>
                <a:schemeClr val="accent6"/>
              </a:solidFill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 rot="20038691">
            <a:off x="2608562" y="3493318"/>
            <a:ext cx="1536927" cy="6400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>
                <a:solidFill>
                  <a:schemeClr val="accent6"/>
                </a:solidFill>
              </a:rPr>
              <a:t>Attain News</a:t>
            </a:r>
          </a:p>
          <a:p>
            <a:r>
              <a:rPr lang="en-GB" sz="1400" b="1" i="1" dirty="0" smtClean="0">
                <a:solidFill>
                  <a:schemeClr val="accent6"/>
                </a:solidFill>
              </a:rPr>
              <a:t>2 </a:t>
            </a:r>
            <a:r>
              <a:rPr lang="en-GB" sz="1400" b="1" i="1" dirty="0" err="1" smtClean="0">
                <a:solidFill>
                  <a:schemeClr val="accent6"/>
                </a:solidFill>
              </a:rPr>
              <a:t>july</a:t>
            </a:r>
            <a:r>
              <a:rPr lang="en-GB" sz="1400" b="1" i="1" dirty="0" smtClean="0">
                <a:solidFill>
                  <a:schemeClr val="accent6"/>
                </a:solidFill>
              </a:rPr>
              <a:t> 2017</a:t>
            </a:r>
            <a:endParaRPr lang="en-GB" sz="1400" b="1" i="1" dirty="0">
              <a:solidFill>
                <a:schemeClr val="accent6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638174" y="5057867"/>
            <a:ext cx="2196263" cy="428533"/>
          </a:xfrm>
          <a:prstGeom prst="donut">
            <a:avLst>
              <a:gd name="adj" fmla="val 44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4233311" y="5624711"/>
            <a:ext cx="2196263" cy="428533"/>
          </a:xfrm>
          <a:prstGeom prst="donut">
            <a:avLst>
              <a:gd name="adj" fmla="val 448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0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IPPOGers</a:t>
            </a:r>
            <a:r>
              <a:rPr lang="en-GB" dirty="0" smtClean="0"/>
              <a:t> In The News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033993" y="4613667"/>
            <a:ext cx="57193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 </a:t>
            </a:r>
            <a:r>
              <a:rPr lang="en-US" sz="1400" b="1" i="1" dirty="0" err="1"/>
              <a:t>Ordre</a:t>
            </a:r>
            <a:r>
              <a:rPr lang="en-US" sz="1400" b="1" i="1" dirty="0"/>
              <a:t> des </a:t>
            </a:r>
            <a:r>
              <a:rPr lang="en-US" sz="1400" b="1" i="1" dirty="0" err="1"/>
              <a:t>Palmes</a:t>
            </a:r>
            <a:r>
              <a:rPr lang="en-US" sz="1400" b="1" i="1" dirty="0"/>
              <a:t> </a:t>
            </a:r>
            <a:r>
              <a:rPr lang="en-US" sz="1400" b="1" i="1" dirty="0" err="1"/>
              <a:t>académiques</a:t>
            </a:r>
            <a:r>
              <a:rPr lang="en-US" sz="1400" dirty="0"/>
              <a:t> (</a:t>
            </a:r>
            <a:r>
              <a:rPr lang="en-US" sz="1400" i="1" dirty="0"/>
              <a:t>Order of Academic Palms</a:t>
            </a:r>
            <a:r>
              <a:rPr lang="en-US" sz="1400" dirty="0"/>
              <a:t>) is a national order of </a:t>
            </a:r>
            <a:r>
              <a:rPr lang="en-US" sz="1400" dirty="0">
                <a:hlinkClick r:id="rId3" tooltip="France"/>
              </a:rPr>
              <a:t>France</a:t>
            </a:r>
            <a:r>
              <a:rPr lang="en-US" sz="1400" dirty="0"/>
              <a:t> for distinguished </a:t>
            </a:r>
            <a:r>
              <a:rPr lang="en-US" sz="1400" dirty="0">
                <a:hlinkClick r:id="rId4" tooltip="Academic"/>
              </a:rPr>
              <a:t>academics</a:t>
            </a:r>
            <a:r>
              <a:rPr lang="en-US" sz="1400" dirty="0"/>
              <a:t> and figures in the world of </a:t>
            </a:r>
            <a:r>
              <a:rPr lang="en-US" sz="1400" dirty="0">
                <a:hlinkClick r:id="rId5" tooltip="Culture"/>
              </a:rPr>
              <a:t>culture</a:t>
            </a:r>
            <a:r>
              <a:rPr lang="en-US" sz="1400" dirty="0"/>
              <a:t> and </a:t>
            </a:r>
            <a:r>
              <a:rPr lang="en-US" sz="1400" dirty="0">
                <a:hlinkClick r:id="rId6" tooltip="Education"/>
              </a:rPr>
              <a:t>education</a:t>
            </a:r>
            <a:r>
              <a:rPr lang="en-US" sz="1400" dirty="0"/>
              <a:t>. Originally a decoration founded by </a:t>
            </a:r>
            <a:r>
              <a:rPr lang="en-US" sz="1400" dirty="0">
                <a:hlinkClick r:id="rId7" tooltip="Emperor"/>
              </a:rPr>
              <a:t>Emperor</a:t>
            </a:r>
            <a:r>
              <a:rPr lang="en-US" sz="1400" dirty="0"/>
              <a:t> </a:t>
            </a:r>
            <a:r>
              <a:rPr lang="en-US" sz="1400" dirty="0">
                <a:hlinkClick r:id="rId8" tooltip="Napoléon"/>
              </a:rPr>
              <a:t>Napoléon</a:t>
            </a:r>
            <a:r>
              <a:rPr lang="en-US" sz="1400" dirty="0"/>
              <a:t> to </a:t>
            </a:r>
            <a:r>
              <a:rPr lang="en-US" sz="1400" dirty="0" err="1"/>
              <a:t>honour</a:t>
            </a:r>
            <a:r>
              <a:rPr lang="en-US" sz="1400" dirty="0"/>
              <a:t> eminent members of the </a:t>
            </a:r>
            <a:r>
              <a:rPr lang="en-US" sz="1400" dirty="0">
                <a:hlinkClick r:id="rId9" tooltip="University of Paris"/>
              </a:rPr>
              <a:t>University of Paris</a:t>
            </a:r>
            <a:r>
              <a:rPr lang="en-US" sz="1400" dirty="0"/>
              <a:t>, it was changed into its current form as an Order on 4 October 1955 by </a:t>
            </a:r>
            <a:r>
              <a:rPr lang="en-US" sz="1400" dirty="0">
                <a:hlinkClick r:id="rId10" tooltip="President"/>
              </a:rPr>
              <a:t>President</a:t>
            </a:r>
            <a:r>
              <a:rPr lang="en-US" sz="1400" dirty="0"/>
              <a:t> </a:t>
            </a:r>
            <a:r>
              <a:rPr lang="en-US" sz="1400" dirty="0">
                <a:hlinkClick r:id="rId11" tooltip="René Coty"/>
              </a:rPr>
              <a:t>René Coty</a:t>
            </a:r>
            <a:r>
              <a:rPr lang="en-US" sz="1400" dirty="0"/>
              <a:t>.</a:t>
            </a:r>
            <a:r>
              <a:rPr lang="en-US" sz="1400" baseline="30000" dirty="0">
                <a:hlinkClick r:id="rId12"/>
              </a:rPr>
              <a:t>[1]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585" y="1353914"/>
            <a:ext cx="2902067" cy="2902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4" b="2753"/>
          <a:stretch/>
        </p:blipFill>
        <p:spPr>
          <a:xfrm>
            <a:off x="798896" y="3914746"/>
            <a:ext cx="1132879" cy="20839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18585" y="4019174"/>
            <a:ext cx="2902067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accent6"/>
                </a:solidFill>
              </a:rPr>
              <a:t>Nicolas Arnaud </a:t>
            </a:r>
            <a:r>
              <a:rPr lang="en-GB" b="1" i="1" dirty="0" smtClean="0">
                <a:solidFill>
                  <a:schemeClr val="accent6"/>
                </a:solidFill>
              </a:rPr>
              <a:t>Chevalier</a:t>
            </a:r>
            <a:endParaRPr lang="en-GB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6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Membership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2249904"/>
              </p:ext>
            </p:extLst>
          </p:nvPr>
        </p:nvGraphicFramePr>
        <p:xfrm>
          <a:off x="226170" y="1303469"/>
          <a:ext cx="8513186" cy="483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282"/>
                <a:gridCol w="5350479"/>
                <a:gridCol w="1763486"/>
                <a:gridCol w="1022939"/>
              </a:tblGrid>
              <a:tr h="271315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Signing </a:t>
                      </a:r>
                      <a:r>
                        <a:rPr lang="en-US" sz="1000" dirty="0" err="1" smtClean="0"/>
                        <a:t>Organisation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Country/Lab/Experiment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Date</a:t>
                      </a:r>
                      <a:r>
                        <a:rPr lang="en-US" sz="1000" baseline="0" dirty="0" smtClean="0"/>
                        <a:t> signed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NIKHEF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Netherlands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22 Sep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DESY for KET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Germany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23 Sep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Physics Department of University of Oslo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Norway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21 Oct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LIP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Portugal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 Nov 2016</a:t>
                      </a:r>
                      <a:endParaRPr lang="en-US" sz="1000" dirty="0"/>
                    </a:p>
                  </a:txBody>
                  <a:tcPr/>
                </a:tc>
              </a:tr>
              <a:tr h="333923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Section for Elementary Particle and Astroparticle Physics of the Swedish Physical Society through the Swedish LHC Consortium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Sweden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 Nov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CHIPP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Switzerland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4 Nov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Ministry of Education, Science, Research and Sport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Slovak</a:t>
                      </a:r>
                      <a:r>
                        <a:rPr lang="en-US" sz="1000" baseline="0" dirty="0" smtClean="0"/>
                        <a:t> Republic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15 Nov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Institute of Atomic Physics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Romania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17 Nov</a:t>
                      </a:r>
                      <a:r>
                        <a:rPr lang="en-US" sz="1000" baseline="0" dirty="0" smtClean="0"/>
                        <a:t> </a:t>
                      </a:r>
                      <a:r>
                        <a:rPr lang="en-US" sz="1000" dirty="0" smtClean="0"/>
                        <a:t>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Helsinki Institute of Physics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Finland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29 Nov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FWO + F.R.S.-FNRS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Belgium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30 Nov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CERN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CERN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19 Dec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12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INFN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Italy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21 Dec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CNRS/IN2P3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France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23 Dec 2016</a:t>
                      </a:r>
                      <a:endParaRPr lang="en-US" sz="1000" dirty="0"/>
                    </a:p>
                  </a:txBody>
                  <a:tcPr/>
                </a:tc>
              </a:tr>
              <a:tr h="33392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The </a:t>
                      </a:r>
                      <a:r>
                        <a:rPr lang="en-US" sz="1000" dirty="0" err="1" smtClean="0"/>
                        <a:t>Henryk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dirty="0" err="1" smtClean="0"/>
                        <a:t>Niewodniczański</a:t>
                      </a:r>
                      <a:r>
                        <a:rPr lang="en-US" sz="1000" dirty="0" smtClean="0"/>
                        <a:t> Institute of Nuclear Physics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Polish Academy of Sciences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Poland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29 Dec 2016</a:t>
                      </a:r>
                      <a:endParaRPr lang="en-US" sz="1000" dirty="0"/>
                    </a:p>
                  </a:txBody>
                  <a:tcPr/>
                </a:tc>
              </a:tr>
              <a:tr h="27131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/>
                        <a:t>CoEPP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Australia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 Feb 2017</a:t>
                      </a:r>
                      <a:endParaRPr lang="en-US" sz="1000" dirty="0"/>
                    </a:p>
                  </a:txBody>
                  <a:tcPr/>
                </a:tc>
              </a:tr>
              <a:tr h="20549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16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The University of Notre Dame on behalf of </a:t>
                      </a:r>
                      <a:r>
                        <a:rPr lang="en-US" sz="1000" dirty="0" err="1" smtClean="0"/>
                        <a:t>QuarkNet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USA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 Mar 2017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737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Membership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40" r="10655" b="3516"/>
          <a:stretch/>
        </p:blipFill>
        <p:spPr>
          <a:xfrm>
            <a:off x="724903" y="1357162"/>
            <a:ext cx="3038575" cy="48465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974" y="1357162"/>
            <a:ext cx="3428865" cy="4846512"/>
          </a:xfrm>
          <a:prstGeom prst="rect">
            <a:avLst/>
          </a:prstGeom>
        </p:spPr>
      </p:pic>
      <p:sp>
        <p:nvSpPr>
          <p:cNvPr id="9" name="Content Placeholder 7"/>
          <p:cNvSpPr txBox="1">
            <a:spLocks/>
          </p:cNvSpPr>
          <p:nvPr/>
        </p:nvSpPr>
        <p:spPr>
          <a:xfrm rot="20038691">
            <a:off x="2772748" y="3190520"/>
            <a:ext cx="2460452" cy="5282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2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400" kern="120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>
                <a:solidFill>
                  <a:schemeClr val="accent6"/>
                </a:solidFill>
              </a:rPr>
              <a:t>F</a:t>
            </a:r>
            <a:r>
              <a:rPr lang="en-GB" sz="1800" b="1" dirty="0" smtClean="0">
                <a:solidFill>
                  <a:schemeClr val="accent6"/>
                </a:solidFill>
              </a:rPr>
              <a:t>irst Scientific Collaboration to sign</a:t>
            </a:r>
          </a:p>
        </p:txBody>
      </p:sp>
    </p:spTree>
    <p:extLst>
      <p:ext uri="{BB962C8B-B14F-4D97-AF65-F5344CB8AC3E}">
        <p14:creationId xmlns:p14="http://schemas.microsoft.com/office/powerpoint/2010/main" val="93653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Candidates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Candidate Membership expires </a:t>
            </a:r>
            <a:r>
              <a:rPr lang="en-GB" b="1" dirty="0" smtClean="0"/>
              <a:t>18 Dec 2018</a:t>
            </a:r>
          </a:p>
          <a:p>
            <a:pPr lvl="1"/>
            <a:r>
              <a:rPr lang="en-GB" dirty="0" smtClean="0"/>
              <a:t>Countries</a:t>
            </a:r>
          </a:p>
          <a:p>
            <a:pPr lvl="2"/>
            <a:r>
              <a:rPr lang="en-GB" dirty="0" smtClean="0"/>
              <a:t>Austria</a:t>
            </a:r>
            <a:r>
              <a:rPr lang="en-GB" dirty="0"/>
              <a:t>, Bulgaria, Czech Republic, Denmark, Greece, Ireland, Israel, Spain, South Africa, UK</a:t>
            </a:r>
          </a:p>
          <a:p>
            <a:pPr lvl="1"/>
            <a:r>
              <a:rPr lang="en-GB" dirty="0" smtClean="0"/>
              <a:t>Scientific Collaborations</a:t>
            </a:r>
          </a:p>
          <a:p>
            <a:pPr lvl="2"/>
            <a:r>
              <a:rPr lang="en-GB" dirty="0" smtClean="0"/>
              <a:t>ALICE, CMS</a:t>
            </a:r>
            <a:r>
              <a:rPr lang="en-GB" dirty="0"/>
              <a:t>,  </a:t>
            </a:r>
            <a:r>
              <a:rPr lang="en-GB" dirty="0" err="1"/>
              <a:t>LHCb</a:t>
            </a:r>
            <a:r>
              <a:rPr lang="en-GB" dirty="0"/>
              <a:t>, </a:t>
            </a:r>
            <a:r>
              <a:rPr lang="en-GB" dirty="0" smtClean="0"/>
              <a:t>TOTEM</a:t>
            </a:r>
          </a:p>
          <a:p>
            <a:pPr lvl="1"/>
            <a:r>
              <a:rPr lang="en-GB" dirty="0" smtClean="0"/>
              <a:t>Labs</a:t>
            </a:r>
          </a:p>
          <a:p>
            <a:pPr lvl="2"/>
            <a:r>
              <a:rPr lang="en-GB" dirty="0" smtClean="0"/>
              <a:t>DESY (as a lab)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64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450671DF-9FF3-154B-81B5-D7F51F42CEDF}" vid="{A6A1C8D5-2A1D-7540-90D9-2153E2BFC6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IPPOG-Template</Template>
  <TotalTime>15588</TotalTime>
  <Words>1164</Words>
  <Application>Microsoft Macintosh PowerPoint</Application>
  <PresentationFormat>On-screen Show (4:3)</PresentationFormat>
  <Paragraphs>271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Calibri</vt:lpstr>
      <vt:lpstr>Arial</vt:lpstr>
      <vt:lpstr>Office Theme</vt:lpstr>
      <vt:lpstr>14th IPPOG Meeting – CERN</vt:lpstr>
      <vt:lpstr>Lisbon (13th IPPOG Meeting)</vt:lpstr>
      <vt:lpstr>PowerPoint Presentation</vt:lpstr>
      <vt:lpstr>IPPOG In The News</vt:lpstr>
      <vt:lpstr>IPPOG In The News</vt:lpstr>
      <vt:lpstr>IPPOGers In The News</vt:lpstr>
      <vt:lpstr>Current Membership</vt:lpstr>
      <vt:lpstr>New Membership</vt:lpstr>
      <vt:lpstr>Candidates</vt:lpstr>
      <vt:lpstr>Expressions of Interest</vt:lpstr>
      <vt:lpstr>New Representatives</vt:lpstr>
      <vt:lpstr>New Representatives</vt:lpstr>
      <vt:lpstr>New Representatives</vt:lpstr>
      <vt:lpstr>Thank You</vt:lpstr>
      <vt:lpstr>Thank You</vt:lpstr>
      <vt:lpstr>Exhibits Working Group</vt:lpstr>
      <vt:lpstr>Global Cosmics Working Group</vt:lpstr>
      <vt:lpstr>Particles4U Competition</vt:lpstr>
      <vt:lpstr>Particles4U Competition</vt:lpstr>
      <vt:lpstr>Internal Web Pages</vt:lpstr>
      <vt:lpstr>Indico Categories</vt:lpstr>
      <vt:lpstr>News Letters</vt:lpstr>
      <vt:lpstr>Communication</vt:lpstr>
      <vt:lpstr>Communication</vt:lpstr>
      <vt:lpstr>Communication</vt:lpstr>
      <vt:lpstr>Working Group Reports</vt:lpstr>
      <vt:lpstr>Discussion Panels</vt:lpstr>
      <vt:lpstr>Saturday Discussions &amp; Votes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Goldfarb</dc:creator>
  <cp:lastModifiedBy>Microsoft Office User</cp:lastModifiedBy>
  <cp:revision>153</cp:revision>
  <cp:lastPrinted>2017-04-18T15:30:31Z</cp:lastPrinted>
  <dcterms:created xsi:type="dcterms:W3CDTF">2017-02-11T18:00:55Z</dcterms:created>
  <dcterms:modified xsi:type="dcterms:W3CDTF">2017-11-02T12:29:48Z</dcterms:modified>
</cp:coreProperties>
</file>