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72" r:id="rId1"/>
  </p:sldMasterIdLst>
  <p:notesMasterIdLst>
    <p:notesMasterId r:id="rId7"/>
  </p:notesMasterIdLst>
  <p:handoutMasterIdLst>
    <p:handoutMasterId r:id="rId8"/>
  </p:handoutMasterIdLst>
  <p:sldIdLst>
    <p:sldId id="256" r:id="rId2"/>
    <p:sldId id="317" r:id="rId3"/>
    <p:sldId id="316" r:id="rId4"/>
    <p:sldId id="315" r:id="rId5"/>
    <p:sldId id="318" r:id="rId6"/>
  </p:sldIdLst>
  <p:sldSz cx="9144000" cy="6858000" type="screen4x3"/>
  <p:notesSz cx="6888163" cy="1001871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01"/>
    <p:restoredTop sz="94681"/>
  </p:normalViewPr>
  <p:slideViewPr>
    <p:cSldViewPr snapToGrid="0" snapToObjects="1">
      <p:cViewPr varScale="1">
        <p:scale>
          <a:sx n="107" d="100"/>
          <a:sy n="107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notesMaster" Target="notesMasters/notesMaster1.xml"/><Relationship Id="rId8" Type="http://schemas.openxmlformats.org/officeDocument/2006/relationships/handoutMaster" Target="handoutMasters/handoutMaster1.xml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5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5CDE7A-F349-4DD6-AE08-94253B91A377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5" y="9517063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7E0384-14C8-4070-B0CA-46F33A60D75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266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1698" y="0"/>
            <a:ext cx="2984871" cy="502676"/>
          </a:xfrm>
          <a:prstGeom prst="rect">
            <a:avLst/>
          </a:prstGeom>
        </p:spPr>
        <p:txBody>
          <a:bodyPr vert="horz" lIns="96606" tIns="48303" rIns="96606" bIns="48303" rtlCol="0"/>
          <a:lstStyle>
            <a:lvl1pPr algn="r">
              <a:defRPr sz="1300"/>
            </a:lvl1pPr>
          </a:lstStyle>
          <a:p>
            <a:fld id="{DE11550E-02AB-3444-ACA7-557604EECCE1}" type="datetimeFigureOut">
              <a:rPr lang="en-GB" smtClean="0"/>
              <a:t>02/11/2017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6913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06" tIns="48303" rIns="96606" bIns="4830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817" y="4821506"/>
            <a:ext cx="5510530" cy="3944868"/>
          </a:xfrm>
          <a:prstGeom prst="rect">
            <a:avLst/>
          </a:prstGeom>
        </p:spPr>
        <p:txBody>
          <a:bodyPr vert="horz" lIns="96606" tIns="48303" rIns="96606" bIns="4830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1698" y="9516039"/>
            <a:ext cx="2984871" cy="502674"/>
          </a:xfrm>
          <a:prstGeom prst="rect">
            <a:avLst/>
          </a:prstGeom>
        </p:spPr>
        <p:txBody>
          <a:bodyPr vert="horz" lIns="96606" tIns="48303" rIns="96606" bIns="48303" rtlCol="0" anchor="b"/>
          <a:lstStyle>
            <a:lvl1pPr algn="r">
              <a:defRPr sz="1300"/>
            </a:lvl1pPr>
          </a:lstStyle>
          <a:p>
            <a:fld id="{50D9B9BD-A099-3541-A743-49318701A30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446190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3076575"/>
            <a:ext cx="6858000" cy="433388"/>
          </a:xfrm>
        </p:spPr>
        <p:txBody>
          <a:bodyPr anchor="b">
            <a:normAutofit/>
          </a:bodyPr>
          <a:lstStyle>
            <a:lvl1pPr algn="l">
              <a:defRPr sz="2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714749"/>
            <a:ext cx="6858000" cy="1771651"/>
          </a:xfrm>
        </p:spPr>
        <p:txBody>
          <a:bodyPr>
            <a:noAutofit/>
          </a:bodyPr>
          <a:lstStyle>
            <a:lvl1pPr marL="0" indent="0" algn="l">
              <a:buNone/>
              <a:defRPr sz="60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GB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143000" y="3592099"/>
            <a:ext cx="68580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670" y="174020"/>
            <a:ext cx="1960764" cy="19607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91513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8175" y="1512195"/>
            <a:ext cx="7867650" cy="4556826"/>
          </a:xfrm>
        </p:spPr>
        <p:txBody>
          <a:bodyPr/>
          <a:lstStyle>
            <a:lvl1pPr>
              <a:defRPr sz="2400">
                <a:latin typeface="Arial" charset="0"/>
                <a:ea typeface="Arial" charset="0"/>
                <a:cs typeface="Arial" charset="0"/>
              </a:defRPr>
            </a:lvl1pPr>
            <a:lvl2pPr>
              <a:defRPr sz="2000">
                <a:latin typeface="Arial" charset="0"/>
                <a:ea typeface="Arial" charset="0"/>
                <a:cs typeface="Arial" charset="0"/>
              </a:defRPr>
            </a:lvl2pPr>
            <a:lvl3pPr>
              <a:defRPr sz="1800">
                <a:latin typeface="Arial" charset="0"/>
                <a:ea typeface="Arial" charset="0"/>
                <a:cs typeface="Arial" charset="0"/>
              </a:defRPr>
            </a:lvl3pPr>
            <a:lvl4pPr>
              <a:defRPr sz="1600">
                <a:latin typeface="Arial" charset="0"/>
                <a:ea typeface="Arial" charset="0"/>
                <a:cs typeface="Arial" charset="0"/>
              </a:defRPr>
            </a:lvl4pPr>
            <a:lvl5pPr>
              <a:defRPr sz="140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 userDrawn="1"/>
        </p:nvCxnSpPr>
        <p:spPr>
          <a:xfrm flipV="1">
            <a:off x="628650" y="1267555"/>
            <a:ext cx="7877175" cy="24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8174" y="3619500"/>
            <a:ext cx="7886700" cy="8054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638174" y="4558286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145765" y="62212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539915"/>
            <a:ext cx="3886200" cy="46370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 userDrawn="1"/>
        </p:nvCxnSpPr>
        <p:spPr>
          <a:xfrm>
            <a:off x="145765" y="625938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7"/>
            <a:ext cx="7886700" cy="89217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522451"/>
            <a:ext cx="3868340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7959" y="1522451"/>
            <a:ext cx="3887391" cy="877987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5639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628650" y="1372192"/>
            <a:ext cx="7886700" cy="35368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 userDrawn="1"/>
        </p:nvCxnSpPr>
        <p:spPr>
          <a:xfrm>
            <a:off x="145765" y="6202231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Drag picture to placeholder or click icon to add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‹#›</a:t>
            </a:fld>
            <a:endParaRPr lang="en-GB"/>
          </a:p>
        </p:txBody>
      </p:sp>
      <p:cxnSp>
        <p:nvCxnSpPr>
          <p:cNvPr id="10" name="Straight Connector 9"/>
          <p:cNvCxnSpPr/>
          <p:nvPr userDrawn="1"/>
        </p:nvCxnSpPr>
        <p:spPr>
          <a:xfrm>
            <a:off x="145765" y="6173656"/>
            <a:ext cx="7607585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1592" y="5638715"/>
            <a:ext cx="1222408" cy="12224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52424"/>
            <a:ext cx="7877175" cy="8874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8175" y="1419225"/>
            <a:ext cx="7867650" cy="47577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629777" y="6356348"/>
            <a:ext cx="21235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fr-FR" smtClean="0"/>
              <a:t>2 Nov 2017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38175" y="6356348"/>
            <a:ext cx="48963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33350" y="6356350"/>
            <a:ext cx="4095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fld id="{8DE9D450-AD3B-A24D-8A95-F027C5FCDEC4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620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750"/>
        </a:spcBef>
        <a:buFont typeface="Arial"/>
        <a:buNone/>
        <a:defRPr sz="28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20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Arial" charset="0"/>
          <a:ea typeface="Arial" charset="0"/>
          <a:cs typeface="Arial" charset="0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600" kern="1200">
          <a:solidFill>
            <a:schemeClr val="accent1"/>
          </a:solidFill>
          <a:latin typeface="Arial" charset="0"/>
          <a:ea typeface="Arial" charset="0"/>
          <a:cs typeface="Arial" charset="0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g"/><Relationship Id="rId3" Type="http://schemas.openxmlformats.org/officeDocument/2006/relationships/image" Target="../media/image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14</a:t>
            </a:r>
            <a:r>
              <a:rPr lang="en-GB" baseline="30000" dirty="0" smtClean="0"/>
              <a:t>th</a:t>
            </a:r>
            <a:r>
              <a:rPr lang="en-GB" dirty="0" smtClean="0"/>
              <a:t> IPPOG Meeting </a:t>
            </a:r>
            <a:r>
              <a:rPr lang="mr-IN" dirty="0" smtClean="0"/>
              <a:t>–</a:t>
            </a:r>
            <a:r>
              <a:rPr lang="en-GB" dirty="0" smtClean="0"/>
              <a:t> CERN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sz="3600" dirty="0" smtClean="0"/>
              <a:t>IPPOG Public Web Pages</a:t>
            </a:r>
            <a:endParaRPr lang="en-GB" sz="3600" dirty="0" smtClean="0"/>
          </a:p>
          <a:p>
            <a:r>
              <a:rPr lang="en-GB" sz="1800" dirty="0" smtClean="0"/>
              <a:t>S</a:t>
            </a:r>
            <a:r>
              <a:rPr lang="en-GB" sz="1800" dirty="0" smtClean="0"/>
              <a:t>. Goldfarb, IPPOG Chair, University of </a:t>
            </a:r>
            <a:r>
              <a:rPr lang="en-GB" sz="1800" dirty="0" smtClean="0"/>
              <a:t>Melbourne</a:t>
            </a:r>
            <a:endParaRPr lang="en-GB" sz="1800" dirty="0" smtClean="0"/>
          </a:p>
        </p:txBody>
      </p:sp>
    </p:spTree>
    <p:extLst>
      <p:ext uri="{BB962C8B-B14F-4D97-AF65-F5344CB8AC3E}">
        <p14:creationId xmlns:p14="http://schemas.microsoft.com/office/powerpoint/2010/main" val="1793753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t>2</a:t>
            </a:fld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15" y="333183"/>
            <a:ext cx="4538844" cy="5326838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7708" y="333183"/>
            <a:ext cx="4421583" cy="53268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 rot="19419462">
            <a:off x="2318128" y="3909840"/>
            <a:ext cx="1402948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smtClean="0"/>
              <a:t>Home Page</a:t>
            </a:r>
            <a:endParaRPr lang="en-GB"/>
          </a:p>
        </p:txBody>
      </p:sp>
      <p:sp>
        <p:nvSpPr>
          <p:cNvPr id="8" name="TextBox 7"/>
          <p:cNvSpPr txBox="1"/>
          <p:nvPr/>
        </p:nvSpPr>
        <p:spPr>
          <a:xfrm rot="19419462">
            <a:off x="6974934" y="3909841"/>
            <a:ext cx="1556836" cy="369332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/>
              <a:t>Resource DB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21580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Notes to Spark Discussion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Why we decided to re-launch development</a:t>
            </a:r>
          </a:p>
          <a:p>
            <a:pPr lvl="1"/>
            <a:r>
              <a:rPr lang="en-GB" dirty="0" smtClean="0"/>
              <a:t>Current web pages meant to be 1</a:t>
            </a:r>
            <a:r>
              <a:rPr lang="en-GB" baseline="30000" dirty="0" smtClean="0"/>
              <a:t>st</a:t>
            </a:r>
            <a:r>
              <a:rPr lang="en-GB" dirty="0" smtClean="0"/>
              <a:t> iteration</a:t>
            </a:r>
          </a:p>
          <a:p>
            <a:pPr lvl="1"/>
            <a:r>
              <a:rPr lang="en-GB" dirty="0" smtClean="0"/>
              <a:t>Interface has important shortcomings</a:t>
            </a:r>
          </a:p>
          <a:p>
            <a:pPr lvl="1"/>
            <a:r>
              <a:rPr lang="en-GB" dirty="0" smtClean="0"/>
              <a:t>Original development not maintainable by CERN</a:t>
            </a:r>
          </a:p>
          <a:p>
            <a:pPr lvl="1"/>
            <a:r>
              <a:rPr lang="en-GB" dirty="0" smtClean="0"/>
              <a:t>Need to move to Drupal 8</a:t>
            </a:r>
          </a:p>
          <a:p>
            <a:r>
              <a:rPr lang="en-GB" dirty="0" smtClean="0"/>
              <a:t>About integrating </a:t>
            </a:r>
            <a:r>
              <a:rPr lang="en-GB" dirty="0" err="1" smtClean="0"/>
              <a:t>Cosmics</a:t>
            </a:r>
            <a:r>
              <a:rPr lang="en-GB" dirty="0" smtClean="0"/>
              <a:t> &amp; Masterclasses</a:t>
            </a:r>
          </a:p>
          <a:p>
            <a:pPr lvl="1"/>
            <a:r>
              <a:rPr lang="en-GB" dirty="0" smtClean="0"/>
              <a:t>Needed now for specifications</a:t>
            </a:r>
          </a:p>
          <a:p>
            <a:pPr lvl="1"/>
            <a:r>
              <a:rPr lang="en-GB" dirty="0" smtClean="0"/>
              <a:t>Leaders of both efforts will be involved in process</a:t>
            </a:r>
          </a:p>
          <a:p>
            <a:pPr lvl="1"/>
            <a:r>
              <a:rPr lang="en-GB" dirty="0"/>
              <a:t>W</a:t>
            </a:r>
            <a:r>
              <a:rPr lang="en-GB" dirty="0" smtClean="0"/>
              <a:t>ill only happen if functionality improved</a:t>
            </a:r>
          </a:p>
          <a:p>
            <a:pPr lvl="1"/>
            <a:r>
              <a:rPr lang="en-GB" dirty="0" smtClean="0"/>
              <a:t>Will save resources by developing centrally</a:t>
            </a:r>
          </a:p>
          <a:p>
            <a:pPr lvl="1"/>
            <a:r>
              <a:rPr lang="en-GB" dirty="0" smtClean="0"/>
              <a:t>Autonomy will be maintained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81923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Status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Public Web Pages and Resource Database</a:t>
            </a:r>
          </a:p>
          <a:p>
            <a:pPr lvl="1"/>
            <a:r>
              <a:rPr lang="en-GB" dirty="0" smtClean="0"/>
              <a:t>Assembled Steering Group</a:t>
            </a:r>
          </a:p>
          <a:p>
            <a:pPr lvl="2"/>
            <a:r>
              <a:rPr lang="en-GB" dirty="0" smtClean="0"/>
              <a:t>S. </a:t>
            </a:r>
            <a:r>
              <a:rPr lang="en-GB" dirty="0" err="1" smtClean="0"/>
              <a:t>Boutas</a:t>
            </a:r>
            <a:r>
              <a:rPr lang="en-GB" dirty="0" smtClean="0"/>
              <a:t> (CERN Webmaster), M. </a:t>
            </a:r>
            <a:r>
              <a:rPr lang="en-GB" dirty="0" err="1" smtClean="0"/>
              <a:t>Lapka</a:t>
            </a:r>
            <a:r>
              <a:rPr lang="en-GB" dirty="0" smtClean="0"/>
              <a:t>, P. Watkins, </a:t>
            </a:r>
            <a:r>
              <a:rPr lang="en-GB" dirty="0"/>
              <a:t>B. </a:t>
            </a:r>
            <a:r>
              <a:rPr lang="en-GB" dirty="0" err="1" smtClean="0"/>
              <a:t>Gulejova</a:t>
            </a:r>
            <a:r>
              <a:rPr lang="en-GB" dirty="0" smtClean="0"/>
              <a:t>, H.P. Beck, S. Goldfarb (chair)</a:t>
            </a:r>
          </a:p>
          <a:p>
            <a:pPr lvl="1"/>
            <a:r>
              <a:rPr lang="en-GB" dirty="0" smtClean="0"/>
              <a:t>Preparing Specifications</a:t>
            </a:r>
          </a:p>
          <a:p>
            <a:pPr lvl="2"/>
            <a:r>
              <a:rPr lang="en-GB" dirty="0" smtClean="0"/>
              <a:t>Drupal 8</a:t>
            </a:r>
          </a:p>
          <a:p>
            <a:pPr lvl="2"/>
            <a:r>
              <a:rPr lang="en-GB" dirty="0" smtClean="0"/>
              <a:t>Compliance with CERN Support</a:t>
            </a:r>
          </a:p>
          <a:p>
            <a:pPr lvl="2"/>
            <a:r>
              <a:rPr lang="en-GB" dirty="0" smtClean="0"/>
              <a:t>Including Infrastructure for Resource Database, Global </a:t>
            </a:r>
            <a:r>
              <a:rPr lang="en-GB" dirty="0" err="1" smtClean="0"/>
              <a:t>Cosmics</a:t>
            </a:r>
            <a:r>
              <a:rPr lang="en-GB" dirty="0" smtClean="0"/>
              <a:t>, International Masterclasses</a:t>
            </a:r>
          </a:p>
          <a:p>
            <a:pPr lvl="1"/>
            <a:r>
              <a:rPr lang="en-GB" dirty="0" smtClean="0"/>
              <a:t>Call for Tender Follows Completion of Specifications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5111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Help from our friends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Unexpected </a:t>
            </a:r>
            <a:r>
              <a:rPr lang="en-GB" dirty="0" smtClean="0"/>
              <a:t>Help from HST Program</a:t>
            </a:r>
          </a:p>
          <a:p>
            <a:pPr lvl="1"/>
            <a:r>
              <a:rPr lang="en-GB" dirty="0" smtClean="0"/>
              <a:t>Curation of Resource Database Content (the assignment)</a:t>
            </a:r>
          </a:p>
          <a:p>
            <a:pPr lvl="1"/>
            <a:r>
              <a:rPr lang="en-GB" dirty="0" smtClean="0"/>
              <a:t>Proposed structure of pages for teachers / students (extra credit)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2 Nov 2017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14th International Particle Physics Outreach Group Meeting, CERN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9D450-AD3B-A24D-8A95-F027C5FCDEC4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46" t="39902" r="30769" b="6694"/>
          <a:stretch/>
        </p:blipFill>
        <p:spPr>
          <a:xfrm>
            <a:off x="821801" y="3010486"/>
            <a:ext cx="3707995" cy="26731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3482" y="3010486"/>
            <a:ext cx="3522052" cy="26415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80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 Black-Arial">
      <a:majorFont>
        <a:latin typeface="Arial Black" panose="020B0A04020102020204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0" id="{450671DF-9FF3-154B-81B5-D7F51F42CEDF}" vid="{A6A1C8D5-2A1D-7540-90D9-2153E2BFC6E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IPPOG-Template</Template>
  <TotalTime>16881</TotalTime>
  <Words>238</Words>
  <Application>Microsoft Macintosh PowerPoint</Application>
  <PresentationFormat>On-screen Show (4:3)</PresentationFormat>
  <Paragraphs>42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Calibri</vt:lpstr>
      <vt:lpstr>Arial</vt:lpstr>
      <vt:lpstr>Office Theme</vt:lpstr>
      <vt:lpstr>14th IPPOG Meeting – CERN</vt:lpstr>
      <vt:lpstr>PowerPoint Presentation</vt:lpstr>
      <vt:lpstr>Notes to Spark Discussion</vt:lpstr>
      <vt:lpstr>Status</vt:lpstr>
      <vt:lpstr>Help from our friends</vt:lpstr>
    </vt:vector>
  </TitlesOfParts>
  <Company/>
  <LinksUpToDate>false</LinksUpToDate>
  <SharedDoc>false</SharedDoc>
  <HyperlinksChanged>false</HyperlinksChanged>
  <AppVersion>15.0039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Steven Goldfarb</dc:creator>
  <cp:lastModifiedBy>Microsoft Office User</cp:lastModifiedBy>
  <cp:revision>158</cp:revision>
  <cp:lastPrinted>2017-04-18T15:30:31Z</cp:lastPrinted>
  <dcterms:created xsi:type="dcterms:W3CDTF">2017-02-11T18:00:55Z</dcterms:created>
  <dcterms:modified xsi:type="dcterms:W3CDTF">2017-11-03T10:03:01Z</dcterms:modified>
</cp:coreProperties>
</file>