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6" r:id="rId3"/>
    <p:sldId id="263" r:id="rId4"/>
    <p:sldId id="259" r:id="rId5"/>
    <p:sldId id="264" r:id="rId6"/>
    <p:sldId id="268" r:id="rId7"/>
    <p:sldId id="270" r:id="rId8"/>
    <p:sldId id="266" r:id="rId9"/>
    <p:sldId id="277" r:id="rId10"/>
    <p:sldId id="271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67" r:id="rId21"/>
    <p:sldId id="278" r:id="rId22"/>
    <p:sldId id="279" r:id="rId23"/>
    <p:sldId id="265" r:id="rId2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C6DE"/>
    <a:srgbClr val="85C714"/>
    <a:srgbClr val="003478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4660"/>
  </p:normalViewPr>
  <p:slideViewPr>
    <p:cSldViewPr snapToObjects="1">
      <p:cViewPr varScale="1">
        <p:scale>
          <a:sx n="80" d="100"/>
          <a:sy n="80" d="100"/>
        </p:scale>
        <p:origin x="198" y="6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02.11.2017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2349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4177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65340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48980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18489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0906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1C97CE-DD61-4C4E-8C1B-AAC6839C82DF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AFCE504B-CDF7-4D65-802D-FE8A3EEE19D7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D9DCBA9-E58B-4FA0-A1D6-FCBEC10315AE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0338E29-DCC8-44E7-99BF-3B0D8971EF0E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tiny.cc/w2d2-1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belle.kek.jp/b-lab/b-lab-english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7-zip.org/" TargetMode="External"/><Relationship Id="rId2" Type="http://schemas.openxmlformats.org/officeDocument/2006/relationships/hyperlink" Target="http://belle2.ijs.si/belleIIubuntu16.04.3.7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://localhost/masterclass" TargetMode="External"/><Relationship Id="rId4" Type="http://schemas.openxmlformats.org/officeDocument/2006/relationships/hyperlink" Target="https://www.virtualbox.org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quarknet.org/page/masterclass-library-project-map-2017" TargetMode="External"/><Relationship Id="rId2" Type="http://schemas.openxmlformats.org/officeDocument/2006/relationships/hyperlink" Target="http://www.physicsmasterclasse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rk.ac.uk/physics/public-and-schools/secondary/nuclear-masterclas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ysicsmasterclasses.org/downloads/Circular2017_10_27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3478"/>
                </a:solidFill>
              </a:rPr>
              <a:t>IMC 18 Report 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Uta Bilow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+ Ken Cecire</a:t>
            </a: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IPPOG </a:t>
            </a:r>
            <a:r>
              <a:rPr lang="de-DE" dirty="0" err="1" smtClean="0">
                <a:solidFill>
                  <a:srgbClr val="003478"/>
                </a:solidFill>
              </a:rPr>
              <a:t>meeting</a:t>
            </a:r>
            <a:r>
              <a:rPr lang="de-DE" dirty="0" smtClean="0">
                <a:solidFill>
                  <a:srgbClr val="003478"/>
                </a:solidFill>
              </a:rPr>
              <a:t>, CERN</a:t>
            </a:r>
          </a:p>
          <a:p>
            <a:r>
              <a:rPr lang="de-DE" dirty="0" smtClean="0">
                <a:solidFill>
                  <a:srgbClr val="003478"/>
                </a:solidFill>
              </a:rPr>
              <a:t>02.11.2017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smtClean="0"/>
              <a:t>New </a:t>
            </a:r>
            <a:r>
              <a:rPr lang="de-DE" sz="2400" dirty="0" err="1" smtClean="0"/>
              <a:t>client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new</a:t>
            </a:r>
            <a:r>
              <a:rPr lang="de-DE" sz="2400" dirty="0" smtClean="0"/>
              <a:t> </a:t>
            </a:r>
            <a:r>
              <a:rPr lang="de-DE" sz="2400" dirty="0" err="1" smtClean="0"/>
              <a:t>features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different </a:t>
            </a:r>
            <a:r>
              <a:rPr lang="de-DE" sz="2400" dirty="0" err="1" smtClean="0"/>
              <a:t>look</a:t>
            </a:r>
            <a:endParaRPr lang="de-DE" sz="2400" dirty="0" smtClean="0"/>
          </a:p>
          <a:p>
            <a:pPr lvl="1"/>
            <a:r>
              <a:rPr lang="de-DE" sz="2000" dirty="0" smtClean="0"/>
              <a:t>Moderator </a:t>
            </a:r>
            <a:r>
              <a:rPr lang="de-DE" sz="2000" dirty="0" err="1" smtClean="0"/>
              <a:t>rights</a:t>
            </a:r>
            <a:r>
              <a:rPr lang="de-DE" sz="2000" dirty="0" smtClean="0"/>
              <a:t> will </a:t>
            </a:r>
            <a:r>
              <a:rPr lang="de-DE" sz="2000" dirty="0" err="1" smtClean="0"/>
              <a:t>change</a:t>
            </a:r>
            <a:endParaRPr lang="de-DE" sz="2000" dirty="0" smtClean="0"/>
          </a:p>
          <a:p>
            <a:pPr lvl="1"/>
            <a:endParaRPr lang="de-DE" sz="2000" dirty="0" smtClean="0"/>
          </a:p>
          <a:p>
            <a:pPr marL="457200" lvl="1" indent="0">
              <a:buNone/>
            </a:pPr>
            <a:endParaRPr lang="de-DE" sz="2000" dirty="0" smtClean="0"/>
          </a:p>
          <a:p>
            <a:pPr marL="457200" lvl="1" indent="0">
              <a:buNone/>
            </a:pPr>
            <a:endParaRPr lang="de-DE" sz="2000" dirty="0"/>
          </a:p>
          <a:p>
            <a:pPr marL="457200" lvl="1" indent="0">
              <a:buNone/>
            </a:pPr>
            <a:endParaRPr lang="de-DE" sz="2000" dirty="0" smtClean="0"/>
          </a:p>
          <a:p>
            <a:pPr marL="0" lvl="1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Not </a:t>
            </a:r>
            <a:r>
              <a:rPr lang="de-DE" dirty="0" err="1" smtClean="0">
                <a:sym typeface="Wingdings" panose="05000000000000000000" pitchFamily="2" charset="2"/>
              </a:rPr>
              <a:t>before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during</a:t>
            </a:r>
            <a:r>
              <a:rPr lang="de-DE" dirty="0" smtClean="0">
                <a:sym typeface="Wingdings" panose="05000000000000000000" pitchFamily="2" charset="2"/>
              </a:rPr>
              <a:t> IMC18!</a:t>
            </a:r>
            <a:endParaRPr lang="de-DE" dirty="0" smtClean="0"/>
          </a:p>
          <a:p>
            <a:pPr lvl="1"/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Vidyo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Picture 6" descr="../../../../../../../Desktop/Screen%20Shot%202016-01-04%20at%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5095875" cy="1181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1382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3" y="639762"/>
            <a:ext cx="8243319" cy="5508375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“24-hour shift” for simple but meaningful measurements from ATLAS, CMS</a:t>
            </a:r>
          </a:p>
          <a:p>
            <a:r>
              <a:rPr lang="en-US" sz="2400" dirty="0"/>
              <a:t>Students measure theta and phi for dimuon events, plot histograms.</a:t>
            </a:r>
          </a:p>
          <a:p>
            <a:r>
              <a:rPr lang="en-US" sz="2400" dirty="0"/>
              <a:t>School do measurements, have VCs</a:t>
            </a:r>
          </a:p>
          <a:p>
            <a:r>
              <a:rPr lang="en-US" sz="2400" dirty="0"/>
              <a:t>November 14, 2017 – 36 groups, ~480 students so far</a:t>
            </a:r>
          </a:p>
          <a:p>
            <a:r>
              <a:rPr lang="en-US" sz="2400" dirty="0">
                <a:hlinkClick r:id="rId2"/>
              </a:rPr>
              <a:t>http://tiny.cc/w2d2-17</a:t>
            </a:r>
            <a:r>
              <a:rPr lang="en-US" sz="2400" dirty="0"/>
              <a:t> </a:t>
            </a:r>
          </a:p>
          <a:p>
            <a:r>
              <a:rPr lang="en-US" sz="2400" dirty="0"/>
              <a:t>We need moderators</a:t>
            </a:r>
            <a:r>
              <a:rPr lang="en-US" sz="2400" dirty="0" smtClean="0"/>
              <a:t>!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err="1" smtClean="0">
                <a:sym typeface="Wingdings" panose="05000000000000000000" pitchFamily="2" charset="2"/>
              </a:rPr>
              <a:t>Continue</a:t>
            </a:r>
            <a:endParaRPr lang="de-DE" sz="2400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err="1" smtClean="0">
                <a:sym typeface="Wingdings" panose="05000000000000000000" pitchFamily="2" charset="2"/>
              </a:rPr>
              <a:t>Maybe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change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focus</a:t>
            </a:r>
            <a:r>
              <a:rPr lang="de-DE" sz="2400" dirty="0" smtClean="0">
                <a:sym typeface="Wingdings" panose="05000000000000000000" pitchFamily="2" charset="2"/>
              </a:rPr>
              <a:t>/</a:t>
            </a:r>
            <a:r>
              <a:rPr lang="de-DE" sz="2400" dirty="0" err="1" smtClean="0">
                <a:sym typeface="Wingdings" panose="05000000000000000000" pitchFamily="2" charset="2"/>
              </a:rPr>
              <a:t>topic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Wide Data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AA1F2E4-949D-4837-ABD8-D38236243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79" y="306886"/>
            <a:ext cx="1194235" cy="965604"/>
          </a:xfrm>
          <a:prstGeom prst="rect">
            <a:avLst/>
          </a:prstGeom>
        </p:spPr>
      </p:pic>
      <p:pic>
        <p:nvPicPr>
          <p:cNvPr id="8" name="Inhaltsplatzhalter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" r="22323"/>
          <a:stretch/>
        </p:blipFill>
        <p:spPr bwMode="auto">
          <a:xfrm>
            <a:off x="4788024" y="3789040"/>
            <a:ext cx="3498490" cy="244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45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21930"/>
            <a:ext cx="8229600" cy="4579936"/>
          </a:xfrm>
        </p:spPr>
        <p:txBody>
          <a:bodyPr/>
          <a:lstStyle/>
          <a:p>
            <a:r>
              <a:rPr lang="en-US" dirty="0"/>
              <a:t>Still in development</a:t>
            </a:r>
          </a:p>
          <a:p>
            <a:r>
              <a:rPr lang="en-US" dirty="0"/>
              <a:t>Big goal: DUNE</a:t>
            </a:r>
          </a:p>
          <a:p>
            <a:r>
              <a:rPr lang="en-US" dirty="0"/>
              <a:t>More neutrino masterclasses welcome – and not just at </a:t>
            </a:r>
            <a:r>
              <a:rPr lang="en-US" dirty="0" err="1"/>
              <a:t>Fermilab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Fermilab</a:t>
            </a:r>
            <a:r>
              <a:rPr lang="en-US" dirty="0"/>
              <a:t> Neutrino plan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  <p:pic>
        <p:nvPicPr>
          <p:cNvPr id="9" name="Picture 2" descr="https://lh3.googleusercontent.com/WC2xCXRs58Vam5bh7DvWCD1WfW6vJo1B00ymjBmVkSvbc6U9cjJNTO0J4y_t-Jdvtr6S_eXmPo38f-IZfAVFeBFXG4UCzxoiVqfUIkGxyRiFc4vEmhsgLiYgbKGju7WyRxWziAu9soE">
            <a:extLst>
              <a:ext uri="{FF2B5EF4-FFF2-40B4-BE49-F238E27FC236}">
                <a16:creationId xmlns="" xmlns:a16="http://schemas.microsoft.com/office/drawing/2014/main" id="{F5530EA2-A381-4012-992B-582D74882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58" y="3314221"/>
            <a:ext cx="8379284" cy="305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735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79936"/>
          </a:xfrm>
        </p:spPr>
        <p:txBody>
          <a:bodyPr/>
          <a:lstStyle/>
          <a:p>
            <a:r>
              <a:rPr lang="en-US" dirty="0"/>
              <a:t>First IMC neutrino masterclass</a:t>
            </a:r>
          </a:p>
          <a:p>
            <a:r>
              <a:rPr lang="en-US" dirty="0"/>
              <a:t>Roll out in March and May (1 week each)</a:t>
            </a:r>
          </a:p>
          <a:p>
            <a:r>
              <a:rPr lang="en-US" dirty="0"/>
              <a:t>Simple measurement</a:t>
            </a:r>
          </a:p>
          <a:p>
            <a:pPr lvl="1"/>
            <a:r>
              <a:rPr lang="en-US" dirty="0"/>
              <a:t>reject background; select signal events</a:t>
            </a:r>
          </a:p>
          <a:p>
            <a:pPr lvl="1"/>
            <a:r>
              <a:rPr lang="en-US" dirty="0"/>
              <a:t>find </a:t>
            </a:r>
            <a:r>
              <a:rPr lang="en-US" dirty="0" err="1"/>
              <a:t>px</a:t>
            </a:r>
            <a:r>
              <a:rPr lang="en-US" dirty="0"/>
              <a:t>, </a:t>
            </a:r>
            <a:r>
              <a:rPr lang="en-US" dirty="0" err="1"/>
              <a:t>py</a:t>
            </a:r>
            <a:r>
              <a:rPr lang="en-US" dirty="0"/>
              <a:t>, </a:t>
            </a:r>
            <a:r>
              <a:rPr lang="en-US" dirty="0" err="1"/>
              <a:t>pz</a:t>
            </a:r>
            <a:r>
              <a:rPr lang="en-US" dirty="0"/>
              <a:t> of neutron in nucleus from ejected proton and muon</a:t>
            </a:r>
          </a:p>
          <a:p>
            <a:r>
              <a:rPr lang="en-US" dirty="0" err="1"/>
              <a:t>pz</a:t>
            </a:r>
            <a:r>
              <a:rPr lang="en-US" dirty="0"/>
              <a:t> implies neutrino beam energy</a:t>
            </a:r>
          </a:p>
          <a:p>
            <a:r>
              <a:rPr lang="en-US" dirty="0"/>
              <a:t>Uncertainty in </a:t>
            </a:r>
            <a:r>
              <a:rPr lang="en-US" dirty="0" err="1"/>
              <a:t>px</a:t>
            </a:r>
            <a:r>
              <a:rPr lang="en-US" dirty="0"/>
              <a:t> and </a:t>
            </a:r>
            <a:r>
              <a:rPr lang="en-US" dirty="0" err="1"/>
              <a:t>py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diameter of nucleus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masterclass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02.11.2017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IMC-SG, 14th IPPOG Meeting, CERN</a:t>
            </a:r>
          </a:p>
        </p:txBody>
      </p:sp>
    </p:spTree>
    <p:extLst>
      <p:ext uri="{BB962C8B-B14F-4D97-AF65-F5344CB8AC3E}">
        <p14:creationId xmlns:p14="http://schemas.microsoft.com/office/powerpoint/2010/main" val="3028307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74727"/>
            <a:ext cx="7920880" cy="50688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de-DE" sz="2000" dirty="0"/>
              <a:t>Super KEKB – 40x </a:t>
            </a:r>
            <a:r>
              <a:rPr lang="de-DE" sz="2000" dirty="0" err="1"/>
              <a:t>luminosity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KEK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 err="1"/>
              <a:t>Upsilon</a:t>
            </a:r>
            <a:r>
              <a:rPr lang="de-DE" sz="1600" dirty="0"/>
              <a:t> </a:t>
            </a:r>
            <a:r>
              <a:rPr lang="de-DE" sz="1600" dirty="0" err="1"/>
              <a:t>resonance</a:t>
            </a:r>
            <a:r>
              <a:rPr lang="de-DE" sz="1600" dirty="0"/>
              <a:t> – B </a:t>
            </a:r>
            <a:r>
              <a:rPr lang="de-DE" sz="1600" dirty="0" err="1"/>
              <a:t>mesons</a:t>
            </a:r>
            <a:endParaRPr lang="de-DE" sz="1600" dirty="0"/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/>
              <a:t>Target </a:t>
            </a:r>
            <a:r>
              <a:rPr lang="de-DE" sz="2000" dirty="0" err="1"/>
              <a:t>audiences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B2MC: </a:t>
            </a:r>
            <a:r>
              <a:rPr lang="de-DE" sz="2000" dirty="0" err="1"/>
              <a:t>students</a:t>
            </a:r>
            <a:r>
              <a:rPr lang="de-DE" sz="2000" dirty="0"/>
              <a:t>, high </a:t>
            </a:r>
            <a:r>
              <a:rPr lang="de-DE" sz="2000" dirty="0" err="1"/>
              <a:t>school</a:t>
            </a:r>
            <a:r>
              <a:rPr lang="de-DE" sz="2000" dirty="0"/>
              <a:t>, </a:t>
            </a:r>
            <a:r>
              <a:rPr lang="de-DE" sz="2000" dirty="0" err="1"/>
              <a:t>primary</a:t>
            </a:r>
            <a:r>
              <a:rPr lang="de-DE" sz="2000" dirty="0"/>
              <a:t>, </a:t>
            </a:r>
            <a:r>
              <a:rPr lang="de-DE" sz="2000" dirty="0" err="1"/>
              <a:t>public</a:t>
            </a:r>
            <a:endParaRPr lang="de-DE" sz="2000" dirty="0"/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/>
              <a:t>General </a:t>
            </a:r>
            <a:r>
              <a:rPr lang="de-DE" sz="2000" dirty="0" err="1"/>
              <a:t>intro</a:t>
            </a:r>
            <a:r>
              <a:rPr lang="de-DE" sz="2000" dirty="0"/>
              <a:t>: VR </a:t>
            </a:r>
            <a:r>
              <a:rPr lang="de-DE" sz="2000" dirty="0" err="1"/>
              <a:t>with</a:t>
            </a:r>
            <a:r>
              <a:rPr lang="de-DE" sz="2000" dirty="0"/>
              <a:t> Oculus Rift (</a:t>
            </a:r>
            <a:r>
              <a:rPr lang="de-DE" sz="2000" dirty="0" err="1"/>
              <a:t>make</a:t>
            </a:r>
            <a:r>
              <a:rPr lang="de-DE" sz="2000" dirty="0"/>
              <a:t> Google </a:t>
            </a:r>
            <a:r>
              <a:rPr lang="de-DE" sz="2000" dirty="0" err="1"/>
              <a:t>Cardboard</a:t>
            </a:r>
            <a:r>
              <a:rPr lang="de-DE" sz="2000" dirty="0"/>
              <a:t> </a:t>
            </a:r>
            <a:r>
              <a:rPr lang="de-DE" sz="2000" dirty="0" err="1"/>
              <a:t>version</a:t>
            </a:r>
            <a:r>
              <a:rPr lang="de-DE" sz="2000" dirty="0"/>
              <a:t>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 err="1"/>
              <a:t>Two</a:t>
            </a:r>
            <a:r>
              <a:rPr lang="de-DE" sz="2000" dirty="0"/>
              <a:t> </a:t>
            </a:r>
            <a:r>
              <a:rPr lang="de-DE" sz="2000" dirty="0" err="1"/>
              <a:t>versions</a:t>
            </a:r>
            <a:r>
              <a:rPr lang="de-DE" sz="2000" dirty="0"/>
              <a:t>: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/>
              <a:t>Web </a:t>
            </a:r>
            <a:r>
              <a:rPr lang="de-DE" sz="1600" dirty="0" err="1"/>
              <a:t>version</a:t>
            </a:r>
            <a:r>
              <a:rPr lang="de-DE" sz="1600" dirty="0"/>
              <a:t>, simpler, on </a:t>
            </a:r>
            <a:r>
              <a:rPr lang="de-DE" sz="1600" dirty="0" err="1"/>
              <a:t>server</a:t>
            </a:r>
            <a:endParaRPr lang="de-DE" sz="16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/>
              <a:t>Virtual </a:t>
            </a:r>
            <a:r>
              <a:rPr lang="de-DE" sz="1600" dirty="0" err="1"/>
              <a:t>appliance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download</a:t>
            </a:r>
            <a:r>
              <a:rPr lang="de-DE" sz="1600" dirty="0"/>
              <a:t>, </a:t>
            </a:r>
            <a:r>
              <a:rPr lang="de-DE" sz="1600" dirty="0" err="1"/>
              <a:t>more</a:t>
            </a:r>
            <a:r>
              <a:rPr lang="de-DE" sz="1600" dirty="0"/>
              <a:t> sophisticated </a:t>
            </a:r>
            <a:r>
              <a:rPr lang="de-DE" sz="1600" dirty="0" err="1"/>
              <a:t>analysis</a:t>
            </a:r>
            <a:endParaRPr lang="de-DE" sz="1600" dirty="0"/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/>
              <a:t>Start </a:t>
            </a:r>
            <a:r>
              <a:rPr lang="de-DE" sz="2000" dirty="0" err="1"/>
              <a:t>with</a:t>
            </a:r>
            <a:r>
              <a:rPr lang="de-DE" sz="2000" dirty="0"/>
              <a:t> Belle </a:t>
            </a:r>
            <a:r>
              <a:rPr lang="de-DE" sz="2000" dirty="0" err="1"/>
              <a:t>masterclass</a:t>
            </a:r>
            <a:r>
              <a:rPr lang="de-DE" sz="2000" dirty="0"/>
              <a:t> </a:t>
            </a:r>
            <a:r>
              <a:rPr lang="de-DE" sz="2000" dirty="0" err="1"/>
              <a:t>based</a:t>
            </a:r>
            <a:r>
              <a:rPr lang="de-DE" sz="2000" dirty="0"/>
              <a:t> on </a:t>
            </a:r>
            <a:r>
              <a:rPr lang="de-DE" sz="2000" dirty="0">
                <a:hlinkClick r:id="rId2" action="ppaction://hlinkfile"/>
              </a:rPr>
              <a:t>B-Lab</a:t>
            </a:r>
            <a:endParaRPr lang="de-DE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/>
              <a:t>Analysis </a:t>
            </a:r>
            <a:r>
              <a:rPr lang="de-DE" sz="1600" dirty="0" err="1"/>
              <a:t>based</a:t>
            </a:r>
            <a:r>
              <a:rPr lang="de-DE" sz="1600" dirty="0"/>
              <a:t> on </a:t>
            </a:r>
            <a:r>
              <a:rPr lang="de-DE" sz="1600" dirty="0" err="1"/>
              <a:t>Blockly</a:t>
            </a:r>
            <a:endParaRPr lang="de-DE" sz="16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/>
              <a:t>Create </a:t>
            </a:r>
            <a:r>
              <a:rPr lang="de-DE" sz="1600" dirty="0" err="1"/>
              <a:t>histograms</a:t>
            </a:r>
            <a:r>
              <a:rPr lang="de-DE" sz="1600" dirty="0"/>
              <a:t>: J/Psi, </a:t>
            </a:r>
            <a:r>
              <a:rPr lang="de-DE" sz="1600" dirty="0" err="1"/>
              <a:t>upsilon</a:t>
            </a:r>
            <a:r>
              <a:rPr lang="de-DE" sz="1600" dirty="0"/>
              <a:t>, </a:t>
            </a:r>
            <a:r>
              <a:rPr lang="de-DE" sz="1600" dirty="0" err="1"/>
              <a:t>pi</a:t>
            </a:r>
            <a:endParaRPr lang="de-DE" sz="16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/>
              <a:t>Can </a:t>
            </a:r>
            <a:r>
              <a:rPr lang="de-DE" sz="1600" dirty="0" err="1"/>
              <a:t>add</a:t>
            </a:r>
            <a:r>
              <a:rPr lang="de-DE" sz="1600" dirty="0"/>
              <a:t> a fit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curve</a:t>
            </a:r>
            <a:endParaRPr lang="de-DE" sz="16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Belle II </a:t>
            </a:r>
            <a:r>
              <a:rPr lang="de-DE" dirty="0" err="1"/>
              <a:t>Masterclass</a:t>
            </a:r>
            <a:r>
              <a:rPr lang="de-DE" dirty="0"/>
              <a:t>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C921215-D679-4929-9983-FE06BEBA8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163" y="283301"/>
            <a:ext cx="885825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330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74727"/>
            <a:ext cx="7920880" cy="50688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à"/>
            </a:pPr>
            <a:r>
              <a:rPr lang="en-US" sz="2000" dirty="0"/>
              <a:t>Virtual appliance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600" dirty="0"/>
              <a:t>VirtualBox VM: </a:t>
            </a:r>
            <a:r>
              <a:rPr lang="en-US" sz="1600" dirty="0">
                <a:hlinkClick r:id="rId2"/>
              </a:rPr>
              <a:t>http://belle2.ijs.si/belleIIubuntu16.04.3.7z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unpack with </a:t>
            </a:r>
            <a:r>
              <a:rPr lang="en-US" sz="2000" dirty="0">
                <a:hlinkClick r:id="rId3"/>
              </a:rPr>
              <a:t>http://www.7-zip.org/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run with </a:t>
            </a:r>
            <a:r>
              <a:rPr lang="en-US" sz="2000" dirty="0">
                <a:hlinkClick r:id="rId4"/>
              </a:rPr>
              <a:t>https://www.virtualbox.org/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Start the VirtualBox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Open the browser inside the virtual appliance and navigate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to </a:t>
            </a:r>
            <a:r>
              <a:rPr lang="en-US" sz="2000" dirty="0">
                <a:hlinkClick r:id="rId5"/>
              </a:rPr>
              <a:t>http://localhost/masterclass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à"/>
            </a:pPr>
            <a:endParaRPr lang="en-US" sz="20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/>
              <a:t>Ideas, observations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Look for matter-antimatter asymmetry in Belle/Belle2?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More analysis, fewer events (students manipulate analysis code but do not examine event-by-event)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/>
              <a:t>Measurement takes 2 </a:t>
            </a:r>
            <a:r>
              <a:rPr lang="en-US" sz="2000" dirty="0" err="1"/>
              <a:t>hr</a:t>
            </a:r>
            <a:endParaRPr lang="en-US" sz="2000" dirty="0"/>
          </a:p>
          <a:p>
            <a:pPr>
              <a:buFont typeface="Wingdings" panose="05000000000000000000" pitchFamily="2" charset="2"/>
              <a:buChar char="à"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Belle II </a:t>
            </a:r>
            <a:r>
              <a:rPr lang="de-DE" dirty="0" err="1"/>
              <a:t>Masterclass</a:t>
            </a:r>
            <a:r>
              <a:rPr lang="de-DE" dirty="0"/>
              <a:t>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C921215-D679-4929-9983-FE06BEBA80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1163" y="283301"/>
            <a:ext cx="885825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68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7CBDDA-A20E-41BA-8F90-24F79D370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BECC46-1FD2-4F44-BF2E-0C6399045D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6B7AAB3-CF23-4AE7-AC24-602EB6F30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1104900"/>
            <a:ext cx="695325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94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7CBDDA-A20E-41BA-8F90-24F79D370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BECC46-1FD2-4F44-BF2E-0C6399045D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30E740D7-E3A7-43D4-BD94-FF461A036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195387"/>
            <a:ext cx="6934200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77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7CBDDA-A20E-41BA-8F90-24F79D370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BECC46-1FD2-4F44-BF2E-0C6399045D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3844399-8DBB-43E2-8CC2-17F570F4D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2" y="1181100"/>
            <a:ext cx="6619875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29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7CBDDA-A20E-41BA-8F90-24F79D370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BECC46-1FD2-4F44-BF2E-0C6399045D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91076A8-FBEF-44AE-B550-077D13E14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1295400"/>
            <a:ext cx="573405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90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de-DE" dirty="0" smtClean="0"/>
              <a:t>IMC18: 15.02. – 28.03.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de-DE" dirty="0" smtClean="0"/>
              <a:t>Fermilab VC: 03.03 – 24.03.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de-DE" dirty="0" smtClean="0"/>
              <a:t>UN Int. Day </a:t>
            </a:r>
            <a:r>
              <a:rPr lang="de-DE" dirty="0" err="1" smtClean="0"/>
              <a:t>of</a:t>
            </a:r>
            <a:r>
              <a:rPr lang="de-DE" dirty="0" smtClean="0"/>
              <a:t> Women </a:t>
            </a:r>
            <a:r>
              <a:rPr lang="de-DE" dirty="0" err="1" smtClean="0"/>
              <a:t>and</a:t>
            </a:r>
            <a:r>
              <a:rPr lang="de-DE" dirty="0" smtClean="0"/>
              <a:t> Girls in Science: 12.02.</a:t>
            </a:r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689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74727"/>
            <a:ext cx="4614547" cy="5068885"/>
          </a:xfrm>
        </p:spPr>
        <p:txBody>
          <a:bodyPr/>
          <a:lstStyle/>
          <a:p>
            <a:r>
              <a:rPr lang="de-DE" sz="2000" dirty="0" smtClean="0">
                <a:hlinkClick r:id="rId2"/>
              </a:rPr>
              <a:t>www.physicsmasterclasses.org</a:t>
            </a:r>
            <a:endParaRPr lang="de-DE" sz="2000" dirty="0" smtClean="0"/>
          </a:p>
          <a:p>
            <a:pPr lvl="1"/>
            <a:r>
              <a:rPr lang="de-DE" sz="1800" dirty="0" err="1"/>
              <a:t>h</a:t>
            </a:r>
            <a:r>
              <a:rPr lang="de-DE" sz="1800" dirty="0" err="1" smtClean="0"/>
              <a:t>osted</a:t>
            </a:r>
            <a:r>
              <a:rPr lang="de-DE" sz="1800" dirty="0" smtClean="0"/>
              <a:t> at TU Dresden</a:t>
            </a:r>
          </a:p>
          <a:p>
            <a:pPr lvl="1"/>
            <a:r>
              <a:rPr lang="de-DE" sz="1800" dirty="0" err="1"/>
              <a:t>h</a:t>
            </a:r>
            <a:r>
              <a:rPr lang="de-DE" sz="1800" dirty="0" err="1" smtClean="0"/>
              <a:t>tml</a:t>
            </a:r>
            <a:endParaRPr lang="de-DE" sz="1800" dirty="0" smtClean="0"/>
          </a:p>
          <a:p>
            <a:r>
              <a:rPr lang="en-US" sz="2000" u="sng" dirty="0">
                <a:hlinkClick r:id="rId3"/>
              </a:rPr>
              <a:t>https://quarknet.org/page/masterclass-library-project-map-2017</a:t>
            </a:r>
            <a:endParaRPr lang="en-US" sz="2000" dirty="0"/>
          </a:p>
          <a:p>
            <a:pPr lvl="1"/>
            <a:r>
              <a:rPr lang="de-DE" sz="1800" dirty="0" err="1" smtClean="0"/>
              <a:t>hosted</a:t>
            </a:r>
            <a:r>
              <a:rPr lang="de-DE" sz="1800" dirty="0" smtClean="0"/>
              <a:t> </a:t>
            </a:r>
            <a:r>
              <a:rPr lang="de-DE" sz="1800" dirty="0" smtClean="0"/>
              <a:t>at Fermilab</a:t>
            </a:r>
          </a:p>
          <a:p>
            <a:pPr lvl="1"/>
            <a:r>
              <a:rPr lang="de-DE" sz="1800" dirty="0" err="1" smtClean="0"/>
              <a:t>Drupal</a:t>
            </a:r>
            <a:r>
              <a:rPr lang="de-DE" sz="1800" dirty="0" smtClean="0"/>
              <a:t> 7 </a:t>
            </a:r>
          </a:p>
          <a:p>
            <a:r>
              <a:rPr lang="de-DE" sz="2000" dirty="0" smtClean="0"/>
              <a:t>ippog.org so </a:t>
            </a:r>
            <a:r>
              <a:rPr lang="de-DE" sz="2000" dirty="0" err="1" smtClean="0"/>
              <a:t>far</a:t>
            </a:r>
            <a:r>
              <a:rPr lang="de-DE" sz="2000" dirty="0" smtClean="0"/>
              <a:t> </a:t>
            </a:r>
            <a:r>
              <a:rPr lang="de-DE" sz="2000" dirty="0" err="1" smtClean="0"/>
              <a:t>only</a:t>
            </a:r>
            <a:r>
              <a:rPr lang="de-DE" sz="2000" dirty="0" smtClean="0"/>
              <a:t> links </a:t>
            </a:r>
            <a:r>
              <a:rPr lang="de-DE" sz="2000" dirty="0" err="1" smtClean="0"/>
              <a:t>to</a:t>
            </a:r>
            <a:r>
              <a:rPr lang="de-DE" sz="2000" dirty="0" smtClean="0"/>
              <a:t> physicsmasterclasses.org</a:t>
            </a:r>
          </a:p>
          <a:p>
            <a:endParaRPr lang="de-DE" sz="2000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de-DE" sz="2000" dirty="0" err="1" smtClean="0"/>
              <a:t>content</a:t>
            </a:r>
            <a:r>
              <a:rPr lang="de-DE" sz="2000" dirty="0" smtClean="0"/>
              <a:t> will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integrated</a:t>
            </a:r>
            <a:r>
              <a:rPr lang="de-DE" sz="2000" dirty="0" smtClean="0"/>
              <a:t> in ippog.org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 err="1" smtClean="0"/>
              <a:t>Only</a:t>
            </a:r>
            <a:r>
              <a:rPr lang="de-DE" sz="1600" dirty="0" smtClean="0"/>
              <a:t> </a:t>
            </a:r>
            <a:r>
              <a:rPr lang="de-DE" sz="1600" dirty="0" err="1" smtClean="0"/>
              <a:t>project</a:t>
            </a:r>
            <a:r>
              <a:rPr lang="de-DE" sz="1600" dirty="0" smtClean="0"/>
              <a:t>, not individual </a:t>
            </a:r>
            <a:r>
              <a:rPr lang="de-DE" sz="1600" dirty="0" err="1" smtClean="0"/>
              <a:t>measurements</a:t>
            </a:r>
            <a:endParaRPr lang="de-DE" sz="1600" dirty="0" smtClean="0"/>
          </a:p>
          <a:p>
            <a:pPr>
              <a:buFont typeface="Wingdings" panose="05000000000000000000" pitchFamily="2" charset="2"/>
              <a:buChar char="à"/>
            </a:pPr>
            <a:endParaRPr lang="de-DE" sz="2000" dirty="0" smtClean="0"/>
          </a:p>
          <a:p>
            <a:pPr>
              <a:buFont typeface="Wingdings" panose="05000000000000000000" pitchFamily="2" charset="2"/>
              <a:buChar char="à"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Website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9A0FF9-FA7C-4EE7-8D8F-D86FEC3E3C5C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838" y="4626886"/>
            <a:ext cx="4086825" cy="1609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838" y="509809"/>
            <a:ext cx="4081729" cy="17007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8327" y="2420888"/>
            <a:ext cx="4085240" cy="201676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20179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Masterclasses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>
          <a:xfrm>
            <a:off x="467544" y="1052736"/>
            <a:ext cx="3898776" cy="47230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sz="2000" b="1" dirty="0" err="1" smtClean="0"/>
              <a:t>Existing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2000" dirty="0" smtClean="0"/>
              <a:t>LHC-MC = IMC</a:t>
            </a:r>
          </a:p>
          <a:p>
            <a:pPr>
              <a:spcBef>
                <a:spcPts val="0"/>
              </a:spcBef>
            </a:pPr>
            <a:r>
              <a:rPr lang="de-DE" sz="2000" dirty="0" err="1" smtClean="0"/>
              <a:t>IceCube</a:t>
            </a:r>
            <a:r>
              <a:rPr lang="de-DE" sz="2000" dirty="0" smtClean="0"/>
              <a:t> MC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Pierre-</a:t>
            </a:r>
            <a:r>
              <a:rPr lang="de-DE" sz="2000" dirty="0" err="1" smtClean="0"/>
              <a:t>Auger</a:t>
            </a:r>
            <a:r>
              <a:rPr lang="de-DE" sz="2000" dirty="0" smtClean="0"/>
              <a:t> MC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Neutrino MC (</a:t>
            </a:r>
            <a:r>
              <a:rPr lang="de-DE" sz="2000" dirty="0" err="1" smtClean="0"/>
              <a:t>Miner</a:t>
            </a:r>
            <a:r>
              <a:rPr lang="de-DE" sz="2000" dirty="0" err="1" smtClean="0">
                <a:latin typeface="Symbol" panose="05050102010706020507" pitchFamily="18" charset="2"/>
              </a:rPr>
              <a:t>n</a:t>
            </a:r>
            <a:r>
              <a:rPr lang="de-DE" sz="2000" dirty="0" err="1" smtClean="0"/>
              <a:t>a</a:t>
            </a:r>
            <a:r>
              <a:rPr lang="de-DE" sz="20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de-DE" sz="2000" dirty="0" err="1" smtClean="0">
                <a:hlinkClick r:id="rId3"/>
              </a:rPr>
              <a:t>Nuclear</a:t>
            </a:r>
            <a:r>
              <a:rPr lang="de-DE" sz="2000" dirty="0" smtClean="0">
                <a:hlinkClick r:id="rId3"/>
              </a:rPr>
              <a:t> MC (Univ. York)</a:t>
            </a:r>
            <a:endParaRPr lang="de-DE" sz="2000" dirty="0" smtClean="0"/>
          </a:p>
          <a:p>
            <a:pPr marL="0" indent="0">
              <a:spcBef>
                <a:spcPts val="0"/>
              </a:spcBef>
              <a:buNone/>
            </a:pPr>
            <a:endParaRPr lang="de-DE" sz="800" dirty="0" smtClean="0"/>
          </a:p>
          <a:p>
            <a:pPr marL="622300" lvl="1" indent="-260350">
              <a:spcBef>
                <a:spcPts val="0"/>
              </a:spcBef>
            </a:pPr>
            <a:r>
              <a:rPr lang="en-US" sz="1600" dirty="0"/>
              <a:t>A</a:t>
            </a:r>
            <a:r>
              <a:rPr lang="en-US" sz="1600" dirty="0" smtClean="0"/>
              <a:t>ctivity </a:t>
            </a:r>
            <a:r>
              <a:rPr lang="en-US" sz="1600" dirty="0"/>
              <a:t>demonstrating half-lives and the random nature of radioactive </a:t>
            </a:r>
            <a:r>
              <a:rPr lang="en-US" sz="1600" dirty="0" smtClean="0"/>
              <a:t>decay</a:t>
            </a:r>
            <a:endParaRPr lang="en-US" sz="1600" dirty="0"/>
          </a:p>
          <a:p>
            <a:pPr marL="622300" lvl="1" indent="-260350"/>
            <a:r>
              <a:rPr lang="en-US" sz="1600" dirty="0"/>
              <a:t>C</a:t>
            </a:r>
            <a:r>
              <a:rPr lang="en-US" sz="1600" dirty="0" smtClean="0"/>
              <a:t>omputer </a:t>
            </a:r>
            <a:r>
              <a:rPr lang="en-US" sz="1600" dirty="0"/>
              <a:t>simulation of the liquid drop model of neutron </a:t>
            </a:r>
            <a:r>
              <a:rPr lang="en-US" sz="1600" dirty="0" smtClean="0"/>
              <a:t>stars</a:t>
            </a:r>
          </a:p>
          <a:p>
            <a:pPr marL="622300" lvl="1" indent="-260350"/>
            <a:r>
              <a:rPr lang="en-US" sz="1600" dirty="0" smtClean="0"/>
              <a:t>Use of </a:t>
            </a:r>
            <a:r>
              <a:rPr lang="en-US" sz="1600" dirty="0"/>
              <a:t>advanced gamma detectors to </a:t>
            </a:r>
            <a:r>
              <a:rPr lang="en-US" sz="1600" dirty="0" err="1"/>
              <a:t>analyse</a:t>
            </a:r>
            <a:r>
              <a:rPr lang="en-US" sz="1600" dirty="0"/>
              <a:t> energy spectra and identify unknown sources and </a:t>
            </a:r>
            <a:r>
              <a:rPr lang="en-US" sz="1600" dirty="0" smtClean="0"/>
              <a:t>materials</a:t>
            </a:r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4763318" y="1063456"/>
            <a:ext cx="3898776" cy="47230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sz="2000" b="1" dirty="0" err="1"/>
              <a:t>Under</a:t>
            </a:r>
            <a:r>
              <a:rPr lang="de-DE" sz="2000" b="1" dirty="0"/>
              <a:t> </a:t>
            </a:r>
            <a:r>
              <a:rPr lang="de-DE" sz="2000" b="1" dirty="0" err="1"/>
              <a:t>development</a:t>
            </a:r>
            <a:endParaRPr lang="de-DE" sz="2000" b="1" dirty="0"/>
          </a:p>
          <a:p>
            <a:pPr>
              <a:spcBef>
                <a:spcPts val="0"/>
              </a:spcBef>
            </a:pPr>
            <a:r>
              <a:rPr lang="de-DE" sz="2000" dirty="0" smtClean="0"/>
              <a:t>Neutrino MC (</a:t>
            </a:r>
            <a:r>
              <a:rPr lang="de-DE" sz="2000" dirty="0" err="1" smtClean="0"/>
              <a:t>MicroBoone</a:t>
            </a:r>
            <a:r>
              <a:rPr lang="de-DE" sz="2000" dirty="0"/>
              <a:t>) 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Belle </a:t>
            </a:r>
            <a:r>
              <a:rPr lang="de-DE" sz="2000" dirty="0" smtClean="0"/>
              <a:t>II MC</a:t>
            </a:r>
            <a:endParaRPr lang="de-DE" sz="2000" dirty="0"/>
          </a:p>
          <a:p>
            <a:pPr marL="0" indent="0">
              <a:spcBef>
                <a:spcPts val="0"/>
              </a:spcBef>
              <a:buNone/>
            </a:pPr>
            <a:endParaRPr lang="de-DE" sz="800" dirty="0"/>
          </a:p>
          <a:p>
            <a:pPr marL="0" indent="0">
              <a:spcBef>
                <a:spcPts val="0"/>
              </a:spcBef>
              <a:buNone/>
            </a:pPr>
            <a:r>
              <a:rPr lang="de-DE" sz="2000" b="1" dirty="0"/>
              <a:t>More </a:t>
            </a:r>
            <a:r>
              <a:rPr lang="de-DE" sz="2000" b="1" dirty="0" err="1"/>
              <a:t>ideas</a:t>
            </a:r>
            <a:endParaRPr lang="de-DE" sz="2000" b="1" dirty="0"/>
          </a:p>
          <a:p>
            <a:pPr>
              <a:spcBef>
                <a:spcPts val="0"/>
              </a:spcBef>
            </a:pPr>
            <a:r>
              <a:rPr lang="de-DE" sz="2000" dirty="0"/>
              <a:t>TOTEM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CLIC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SESAME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…</a:t>
            </a:r>
            <a:endParaRPr lang="en-US" sz="2000" dirty="0"/>
          </a:p>
          <a:p>
            <a:pPr lvl="0">
              <a:spcBef>
                <a:spcPts val="0"/>
              </a:spcBef>
            </a:pPr>
            <a:endParaRPr lang="de-DE" sz="2000" dirty="0" smtClean="0"/>
          </a:p>
          <a:p>
            <a:pPr lvl="0">
              <a:spcBef>
                <a:spcPts val="0"/>
              </a:spcBef>
            </a:pPr>
            <a:endParaRPr lang="en-US" sz="24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7713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this</a:t>
            </a:r>
            <a:r>
              <a:rPr lang="de-DE" sz="2400" dirty="0" smtClean="0"/>
              <a:t> </a:t>
            </a:r>
            <a:r>
              <a:rPr lang="de-DE" sz="2400" dirty="0"/>
              <a:t>all </a:t>
            </a:r>
            <a:r>
              <a:rPr lang="de-DE" sz="2400" dirty="0" smtClean="0"/>
              <a:t>a </a:t>
            </a:r>
            <a:r>
              <a:rPr lang="de-DE" sz="2400" dirty="0" err="1" smtClean="0"/>
              <a:t>Masterclass</a:t>
            </a:r>
            <a:r>
              <a:rPr lang="de-DE" sz="2400" dirty="0" smtClean="0"/>
              <a:t>?</a:t>
            </a:r>
          </a:p>
          <a:p>
            <a:r>
              <a:rPr lang="de-DE" sz="2400" dirty="0" smtClean="0"/>
              <a:t>Can/</a:t>
            </a:r>
            <a:r>
              <a:rPr lang="de-DE" sz="2400" dirty="0" err="1" smtClean="0"/>
              <a:t>should</a:t>
            </a:r>
            <a:r>
              <a:rPr lang="de-DE" sz="2400" dirty="0" smtClean="0"/>
              <a:t> IMC </a:t>
            </a:r>
            <a:r>
              <a:rPr lang="de-DE" sz="2400" dirty="0" err="1" smtClean="0"/>
              <a:t>be</a:t>
            </a:r>
            <a:r>
              <a:rPr lang="de-DE" sz="2400" dirty="0" smtClean="0"/>
              <a:t> a </a:t>
            </a:r>
            <a:r>
              <a:rPr lang="de-DE" sz="2400" dirty="0" err="1" smtClean="0"/>
              <a:t>roof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this</a:t>
            </a:r>
            <a:r>
              <a:rPr lang="de-DE" sz="2400" dirty="0" smtClean="0"/>
              <a:t>?</a:t>
            </a:r>
          </a:p>
          <a:p>
            <a:pPr lvl="1"/>
            <a:r>
              <a:rPr lang="de-DE" sz="2000" dirty="0" smtClean="0"/>
              <a:t>Not </a:t>
            </a:r>
            <a:r>
              <a:rPr lang="de-DE" sz="2000" dirty="0" err="1" smtClean="0"/>
              <a:t>meant</a:t>
            </a:r>
            <a:r>
              <a:rPr lang="de-DE" sz="2000" dirty="0" smtClean="0"/>
              <a:t> in </a:t>
            </a:r>
            <a:r>
              <a:rPr lang="de-DE" sz="2000" dirty="0" err="1" smtClean="0"/>
              <a:t>terms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organisation</a:t>
            </a:r>
            <a:r>
              <a:rPr lang="de-DE" sz="2000" dirty="0" smtClean="0"/>
              <a:t>, coordination</a:t>
            </a:r>
          </a:p>
          <a:p>
            <a:r>
              <a:rPr lang="de-DE" sz="2400" dirty="0" smtClean="0"/>
              <a:t>Create a </a:t>
            </a:r>
            <a:r>
              <a:rPr lang="de-DE" sz="2400" dirty="0" err="1" smtClean="0"/>
              <a:t>common</a:t>
            </a:r>
            <a:r>
              <a:rPr lang="de-DE" sz="2400" dirty="0" smtClean="0"/>
              <a:t> </a:t>
            </a:r>
            <a:r>
              <a:rPr lang="de-DE" sz="2400" dirty="0" err="1" smtClean="0"/>
              <a:t>webpage</a:t>
            </a:r>
            <a:r>
              <a:rPr lang="de-DE" sz="2400" dirty="0" smtClean="0"/>
              <a:t>?</a:t>
            </a:r>
          </a:p>
          <a:p>
            <a:pPr lvl="1"/>
            <a:r>
              <a:rPr lang="de-DE" sz="1800" dirty="0" smtClean="0"/>
              <a:t>Short </a:t>
            </a:r>
            <a:r>
              <a:rPr lang="de-DE" sz="1800" dirty="0" err="1" smtClean="0"/>
              <a:t>presentation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all MC </a:t>
            </a:r>
            <a:r>
              <a:rPr lang="de-DE" sz="1800" dirty="0" err="1" smtClean="0"/>
              <a:t>projects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links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each</a:t>
            </a:r>
            <a:r>
              <a:rPr lang="de-DE" sz="1800" dirty="0" smtClean="0"/>
              <a:t> </a:t>
            </a:r>
            <a:r>
              <a:rPr lang="de-DE" sz="1800" dirty="0" err="1" smtClean="0"/>
              <a:t>project</a:t>
            </a:r>
            <a:endParaRPr lang="de-DE" sz="1800" dirty="0" smtClean="0"/>
          </a:p>
          <a:p>
            <a:pPr lvl="1"/>
            <a:r>
              <a:rPr lang="de-DE" sz="1800" dirty="0" smtClean="0"/>
              <a:t>URL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location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such </a:t>
            </a:r>
            <a:r>
              <a:rPr lang="de-DE" sz="1800" dirty="0" err="1" smtClean="0"/>
              <a:t>page</a:t>
            </a:r>
            <a:endParaRPr lang="de-DE" sz="1800" dirty="0" smtClean="0"/>
          </a:p>
          <a:p>
            <a:pPr lvl="1"/>
            <a:r>
              <a:rPr lang="en-US" sz="1800" dirty="0"/>
              <a:t>Enhance visibility</a:t>
            </a:r>
          </a:p>
          <a:p>
            <a:pPr lvl="1"/>
            <a:r>
              <a:rPr lang="en-US" sz="1800" dirty="0"/>
              <a:t>Support general idea of </a:t>
            </a:r>
            <a:r>
              <a:rPr lang="en-US" sz="1800" dirty="0" smtClean="0"/>
              <a:t>IPPOG</a:t>
            </a:r>
          </a:p>
          <a:p>
            <a:pPr lvl="1"/>
            <a:r>
              <a:rPr lang="de-DE" sz="1800" dirty="0" smtClean="0"/>
              <a:t>URL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this</a:t>
            </a:r>
            <a:r>
              <a:rPr lang="de-DE" sz="1800" dirty="0" smtClean="0"/>
              <a:t> </a:t>
            </a:r>
            <a:r>
              <a:rPr lang="de-DE" sz="1800" dirty="0" err="1" smtClean="0"/>
              <a:t>webpage</a:t>
            </a:r>
            <a:r>
              <a:rPr lang="de-DE" sz="1800" dirty="0" smtClean="0"/>
              <a:t>?</a:t>
            </a:r>
            <a:endParaRPr lang="en-US" sz="1800" dirty="0"/>
          </a:p>
          <a:p>
            <a:pPr lvl="1"/>
            <a:endParaRPr lang="de-DE" dirty="0" smtClean="0"/>
          </a:p>
          <a:p>
            <a:pPr lvl="1"/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IMC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roof</a:t>
            </a:r>
            <a:r>
              <a:rPr lang="de-DE" dirty="0" smtClean="0"/>
              <a:t>?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2247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/>
              <a:t>IPPOG supports efforts to develop and improve the </a:t>
            </a:r>
            <a:r>
              <a:rPr lang="en-US" sz="2000" i="1" dirty="0" err="1"/>
              <a:t>programme</a:t>
            </a:r>
            <a:r>
              <a:rPr lang="en-US" sz="2000" i="1" dirty="0"/>
              <a:t>, including activities to broaden its scope in content, as well as geographical and social reach</a:t>
            </a:r>
            <a:r>
              <a:rPr lang="en-US" sz="2000" i="1" dirty="0" smtClean="0"/>
              <a:t>.</a:t>
            </a:r>
          </a:p>
          <a:p>
            <a:r>
              <a:rPr lang="de-DE" sz="2000" dirty="0" smtClean="0"/>
              <a:t>5 k€ </a:t>
            </a:r>
            <a:r>
              <a:rPr lang="de-DE" sz="2000" dirty="0" err="1" smtClean="0"/>
              <a:t>budget</a:t>
            </a:r>
            <a:r>
              <a:rPr lang="de-DE" sz="2000" dirty="0" smtClean="0"/>
              <a:t> per </a:t>
            </a:r>
            <a:r>
              <a:rPr lang="de-DE" sz="2000" dirty="0" err="1" smtClean="0"/>
              <a:t>year</a:t>
            </a:r>
            <a:endParaRPr lang="de-DE" sz="2000" dirty="0" smtClean="0"/>
          </a:p>
          <a:p>
            <a:r>
              <a:rPr lang="de-DE" sz="2000" dirty="0" err="1" smtClean="0"/>
              <a:t>Draft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policies</a:t>
            </a:r>
            <a:r>
              <a:rPr lang="de-DE" sz="2000" dirty="0" smtClean="0"/>
              <a:t> on </a:t>
            </a:r>
            <a:r>
              <a:rPr lang="de-DE" sz="2000" dirty="0" err="1" smtClean="0"/>
              <a:t>spending</a:t>
            </a:r>
            <a:endParaRPr lang="de-DE" sz="2000" dirty="0" smtClean="0"/>
          </a:p>
          <a:p>
            <a:r>
              <a:rPr lang="de-DE" sz="2000" dirty="0" smtClean="0"/>
              <a:t>Discussion in SG not </a:t>
            </a:r>
            <a:r>
              <a:rPr lang="de-DE" sz="2000" dirty="0" err="1" smtClean="0"/>
              <a:t>finished</a:t>
            </a:r>
            <a:r>
              <a:rPr lang="de-DE" sz="2000" dirty="0" smtClean="0"/>
              <a:t> </a:t>
            </a:r>
            <a:r>
              <a:rPr lang="de-DE" sz="2000" dirty="0" err="1" smtClean="0"/>
              <a:t>yet</a:t>
            </a:r>
            <a:r>
              <a:rPr lang="de-DE" sz="2000" dirty="0" smtClean="0"/>
              <a:t>, </a:t>
            </a:r>
            <a:r>
              <a:rPr lang="de-DE" sz="2000" dirty="0" err="1" smtClean="0"/>
              <a:t>only</a:t>
            </a:r>
            <a:r>
              <a:rPr lang="de-DE" sz="2000" dirty="0" smtClean="0"/>
              <a:t> minor </a:t>
            </a:r>
            <a:r>
              <a:rPr lang="de-DE" sz="2000" dirty="0" err="1" smtClean="0"/>
              <a:t>details</a:t>
            </a: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IMC Budget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8638AD-2FE4-4219-A169-D2484F41DE19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743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986845"/>
            <a:ext cx="8229600" cy="307763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Sept 15: </a:t>
            </a:r>
            <a:r>
              <a:rPr lang="de-DE" sz="2000" dirty="0" err="1" smtClean="0"/>
              <a:t>Announcement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dates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err="1" smtClean="0"/>
              <a:t>Oct</a:t>
            </a:r>
            <a:r>
              <a:rPr lang="de-DE" sz="2000" dirty="0" smtClean="0"/>
              <a:t> 27: Registration </a:t>
            </a:r>
            <a:r>
              <a:rPr lang="de-DE" sz="2000" dirty="0" err="1" smtClean="0"/>
              <a:t>opened</a:t>
            </a:r>
            <a:r>
              <a:rPr lang="de-DE" sz="2000" dirty="0" smtClean="0"/>
              <a:t> (</a:t>
            </a:r>
            <a:r>
              <a:rPr lang="de-DE" sz="2000" dirty="0" err="1" smtClean="0"/>
              <a:t>Fri</a:t>
            </a:r>
            <a:r>
              <a:rPr lang="de-DE" sz="2000" dirty="0" smtClean="0"/>
              <a:t> last </a:t>
            </a:r>
            <a:r>
              <a:rPr lang="de-DE" sz="2000" dirty="0" err="1" smtClean="0"/>
              <a:t>week</a:t>
            </a:r>
            <a:r>
              <a:rPr lang="de-DE" sz="2000" dirty="0" smtClean="0"/>
              <a:t>)</a:t>
            </a:r>
            <a:endParaRPr lang="en-US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Dates </a:t>
            </a:r>
            <a:r>
              <a:rPr lang="de-DE" sz="2000" dirty="0" err="1" smtClean="0"/>
              <a:t>for</a:t>
            </a:r>
            <a:r>
              <a:rPr lang="de-DE" sz="2000" dirty="0" smtClean="0"/>
              <a:t> LHCb </a:t>
            </a:r>
            <a:r>
              <a:rPr lang="de-DE" sz="2000" dirty="0" err="1" smtClean="0"/>
              <a:t>and</a:t>
            </a:r>
            <a:r>
              <a:rPr lang="de-DE" sz="2000" dirty="0" smtClean="0"/>
              <a:t> ALICE </a:t>
            </a:r>
            <a:r>
              <a:rPr lang="de-DE" sz="2000" dirty="0" err="1" smtClean="0"/>
              <a:t>doodled</a:t>
            </a:r>
            <a:r>
              <a:rPr lang="de-DE" sz="2000" dirty="0" smtClean="0"/>
              <a:t> </a:t>
            </a:r>
            <a:r>
              <a:rPr lang="de-DE" sz="2000" dirty="0" err="1" smtClean="0"/>
              <a:t>beforehand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smtClean="0"/>
              <a:t>max</a:t>
            </a:r>
            <a:r>
              <a:rPr lang="de-DE" sz="2000" dirty="0"/>
              <a:t>. 2 </a:t>
            </a:r>
            <a:r>
              <a:rPr lang="de-DE" sz="2000" dirty="0" smtClean="0"/>
              <a:t>VCs in parallel at CERN, </a:t>
            </a:r>
            <a:r>
              <a:rPr lang="de-DE" sz="2000" dirty="0" err="1" smtClean="0"/>
              <a:t>always</a:t>
            </a:r>
            <a:r>
              <a:rPr lang="de-DE" sz="2000" dirty="0" smtClean="0"/>
              <a:t> 4-5 </a:t>
            </a:r>
            <a:r>
              <a:rPr lang="de-DE" sz="2000" dirty="0" err="1" smtClean="0"/>
              <a:t>pm</a:t>
            </a:r>
            <a:r>
              <a:rPr lang="de-DE" sz="2000" dirty="0" smtClean="0"/>
              <a:t> CET</a:t>
            </a:r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 err="1" smtClean="0"/>
              <a:t>single</a:t>
            </a:r>
            <a:r>
              <a:rPr lang="de-DE" sz="2000" dirty="0" smtClean="0"/>
              <a:t> VCs at Fermilab, variable </a:t>
            </a:r>
            <a:r>
              <a:rPr lang="de-DE" sz="2000" dirty="0" err="1" smtClean="0"/>
              <a:t>times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de-DE" sz="2000" dirty="0"/>
              <a:t>More </a:t>
            </a:r>
            <a:r>
              <a:rPr lang="de-DE" sz="2000" dirty="0" err="1"/>
              <a:t>slots</a:t>
            </a:r>
            <a:r>
              <a:rPr lang="de-DE" sz="2000" dirty="0"/>
              <a:t> will open </a:t>
            </a:r>
            <a:r>
              <a:rPr lang="de-DE" sz="2000" dirty="0" err="1"/>
              <a:t>if</a:t>
            </a:r>
            <a:r>
              <a:rPr lang="de-DE" sz="2000" dirty="0"/>
              <a:t> </a:t>
            </a:r>
            <a:r>
              <a:rPr lang="de-DE" sz="2000" dirty="0" err="1"/>
              <a:t>required</a:t>
            </a:r>
            <a:r>
              <a:rPr lang="de-DE" sz="2000" dirty="0"/>
              <a:t> </a:t>
            </a: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 smtClean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 smtClean="0"/>
          </a:p>
          <a:p>
            <a:pPr marL="0" indent="0">
              <a:spcBef>
                <a:spcPts val="0"/>
              </a:spcBef>
              <a:spcAft>
                <a:spcPts val="400"/>
              </a:spcAft>
              <a:buNone/>
            </a:pPr>
            <a:r>
              <a:rPr lang="de-DE" sz="1400" dirty="0" smtClean="0">
                <a:hlinkClick r:id="rId3"/>
              </a:rPr>
              <a:t>www.physicsmasterclasses.org/downloads/Circular2017_10_27.pdf</a:t>
            </a:r>
            <a:r>
              <a:rPr lang="de-DE" sz="1400" dirty="0" smtClean="0"/>
              <a:t> </a:t>
            </a:r>
            <a:endParaRPr lang="de-DE" sz="1400" dirty="0"/>
          </a:p>
          <a:p>
            <a:pPr>
              <a:spcBef>
                <a:spcPts val="0"/>
              </a:spcBef>
              <a:spcAft>
                <a:spcPts val="400"/>
              </a:spcAft>
            </a:pPr>
            <a:endParaRPr lang="de-DE" sz="2000" dirty="0" smtClean="0"/>
          </a:p>
          <a:p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Registration </a:t>
            </a:r>
            <a:r>
              <a:rPr lang="de-DE" dirty="0" err="1" smtClean="0"/>
              <a:t>to</a:t>
            </a:r>
            <a:r>
              <a:rPr lang="de-DE" dirty="0" smtClean="0"/>
              <a:t> IMC18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CAF819-81D4-4677-89E9-4A2BC764E788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353" y="3263490"/>
            <a:ext cx="6476995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68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Registration –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0B87D4-6EAA-49C4-A2EF-D0421246E042}" type="datetime1">
              <a:rPr lang="de-DE" smtClean="0"/>
              <a:t>02.11.2017</a:t>
            </a:fld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5368886"/>
              </p:ext>
            </p:extLst>
          </p:nvPr>
        </p:nvGraphicFramePr>
        <p:xfrm>
          <a:off x="467543" y="1214534"/>
          <a:ext cx="7685484" cy="495076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70083"/>
                <a:gridCol w="855677"/>
                <a:gridCol w="710268"/>
                <a:gridCol w="690830"/>
                <a:gridCol w="690829"/>
                <a:gridCol w="690831"/>
                <a:gridCol w="777184"/>
                <a:gridCol w="949891"/>
                <a:gridCol w="949891"/>
              </a:tblGrid>
              <a:tr h="1408209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ATLAS Z</a:t>
                      </a:r>
                      <a:endParaRPr lang="de-DE" sz="1600" b="0" dirty="0" smtClean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W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 smtClean="0"/>
                        <a:t>LCHb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S.P.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ALICE R_AA</a:t>
                      </a:r>
                      <a:endParaRPr lang="de-DE" sz="1600" b="0" dirty="0"/>
                    </a:p>
                  </a:txBody>
                  <a:tcPr vert="vert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ATLAS Z </a:t>
                      </a:r>
                      <a:endParaRPr lang="de-DE" sz="1600" b="0" dirty="0"/>
                    </a:p>
                  </a:txBody>
                  <a:tcPr vert="vert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smtClean="0"/>
                        <a:t>CMS WZH</a:t>
                      </a:r>
                      <a:endParaRPr lang="de-DE" sz="1600" b="0" dirty="0"/>
                    </a:p>
                  </a:txBody>
                  <a:tcPr vert="vert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45822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/>
                        <a:t>CERN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600" b="1" dirty="0" smtClean="0"/>
                        <a:t>Fermilab</a:t>
                      </a:r>
                      <a:r>
                        <a:rPr lang="de-DE" sz="1600" b="0" dirty="0" smtClean="0"/>
                        <a:t> </a:t>
                      </a:r>
                      <a:endParaRPr lang="de-DE" sz="1600" b="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600" b="0" dirty="0"/>
                    </a:p>
                  </a:txBody>
                  <a:tcPr vert="vert"/>
                </a:tc>
              </a:tr>
              <a:tr h="702242">
                <a:tc>
                  <a:txBody>
                    <a:bodyPr/>
                    <a:lstStyle/>
                    <a:p>
                      <a:r>
                        <a:rPr lang="de-DE" dirty="0" smtClean="0"/>
                        <a:t>Slots </a:t>
                      </a:r>
                      <a:r>
                        <a:rPr lang="de-DE" dirty="0" err="1" smtClean="0"/>
                        <a:t>offered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110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 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90012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slots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taken</a:t>
                      </a:r>
                      <a:r>
                        <a:rPr lang="de-DE" dirty="0" smtClean="0"/>
                        <a:t> </a:t>
                      </a:r>
                    </a:p>
                    <a:p>
                      <a:r>
                        <a:rPr lang="de-DE" i="1" dirty="0" smtClean="0"/>
                        <a:t>(in 2017)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85</a:t>
                      </a:r>
                    </a:p>
                    <a:p>
                      <a:pPr algn="r"/>
                      <a:r>
                        <a:rPr lang="de-DE" i="1" dirty="0" smtClean="0"/>
                        <a:t>(103)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32 </a:t>
                      </a:r>
                      <a:r>
                        <a:rPr lang="de-DE" i="1" dirty="0" smtClean="0"/>
                        <a:t>(34)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56 </a:t>
                      </a:r>
                      <a:r>
                        <a:rPr lang="de-DE" i="1" dirty="0" smtClean="0"/>
                        <a:t>(52)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36 </a:t>
                      </a:r>
                      <a:r>
                        <a:rPr lang="de-DE" i="1" dirty="0" smtClean="0"/>
                        <a:t>(41)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14 </a:t>
                      </a:r>
                      <a:r>
                        <a:rPr lang="de-DE" i="1" dirty="0" smtClean="0"/>
                        <a:t>(21)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   </a:t>
                      </a:r>
                      <a:r>
                        <a:rPr lang="de-DE" i="1" dirty="0" smtClean="0"/>
                        <a:t>(4)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15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02242">
                <a:tc>
                  <a:txBody>
                    <a:bodyPr/>
                    <a:lstStyle/>
                    <a:p>
                      <a:r>
                        <a:rPr lang="de-DE" dirty="0" smtClean="0"/>
                        <a:t>Still </a:t>
                      </a:r>
                      <a:r>
                        <a:rPr lang="de-DE" dirty="0" err="1" smtClean="0"/>
                        <a:t>available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18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9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err="1" smtClean="0"/>
                        <a:t>many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702242">
                <a:tc>
                  <a:txBody>
                    <a:bodyPr/>
                    <a:lstStyle/>
                    <a:p>
                      <a:r>
                        <a:rPr lang="de-DE" dirty="0" smtClean="0"/>
                        <a:t>Institutes</a:t>
                      </a:r>
                    </a:p>
                    <a:p>
                      <a:r>
                        <a:rPr lang="de-DE" i="1" dirty="0" smtClean="0"/>
                        <a:t>(in 2017)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68 </a:t>
                      </a:r>
                      <a:r>
                        <a:rPr lang="de-DE" i="1" dirty="0" smtClean="0"/>
                        <a:t>(78)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21 </a:t>
                      </a:r>
                      <a:r>
                        <a:rPr lang="de-DE" i="1" dirty="0" smtClean="0"/>
                        <a:t>(31)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37 </a:t>
                      </a:r>
                      <a:r>
                        <a:rPr lang="de-DE" i="1" dirty="0" smtClean="0"/>
                        <a:t>(39)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30 </a:t>
                      </a:r>
                      <a:r>
                        <a:rPr lang="de-DE" i="1" dirty="0" smtClean="0"/>
                        <a:t>(31)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13 </a:t>
                      </a:r>
                      <a:r>
                        <a:rPr lang="de-DE" i="1" dirty="0" smtClean="0"/>
                        <a:t>(19)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4   </a:t>
                      </a:r>
                      <a:r>
                        <a:rPr lang="de-DE" i="1" dirty="0" smtClean="0"/>
                        <a:t>(4)</a:t>
                      </a:r>
                      <a:endParaRPr lang="de-D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/>
                        <a:t>8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46076" y="1987652"/>
            <a:ext cx="4834880" cy="4733823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err="1" smtClean="0"/>
              <a:t>Confirmed</a:t>
            </a:r>
            <a:r>
              <a:rPr lang="de-DE" sz="2000" b="1" dirty="0" smtClean="0"/>
              <a:t>:</a:t>
            </a:r>
          </a:p>
          <a:p>
            <a:r>
              <a:rPr lang="de-DE" sz="2000" dirty="0" err="1" smtClean="0"/>
              <a:t>Bulgaria</a:t>
            </a:r>
            <a:r>
              <a:rPr lang="de-DE" sz="2000" dirty="0" smtClean="0"/>
              <a:t>: Sofia (CMS)</a:t>
            </a:r>
          </a:p>
          <a:p>
            <a:r>
              <a:rPr lang="de-DE" sz="2000" dirty="0" err="1" smtClean="0"/>
              <a:t>Qatar</a:t>
            </a:r>
            <a:r>
              <a:rPr lang="de-DE" sz="2000" dirty="0" smtClean="0"/>
              <a:t>: Doha (CMS)</a:t>
            </a:r>
          </a:p>
          <a:p>
            <a:r>
              <a:rPr lang="de-DE" sz="2000" dirty="0" smtClean="0"/>
              <a:t>Iran: </a:t>
            </a:r>
            <a:r>
              <a:rPr lang="de-DE" sz="2000" dirty="0" err="1" smtClean="0"/>
              <a:t>Tehran</a:t>
            </a:r>
            <a:r>
              <a:rPr lang="de-DE" sz="2000" dirty="0" smtClean="0"/>
              <a:t> (CMS)</a:t>
            </a:r>
          </a:p>
          <a:p>
            <a:endParaRPr lang="de-DE" sz="2000" dirty="0" smtClean="0"/>
          </a:p>
          <a:p>
            <a:r>
              <a:rPr lang="de-DE" sz="2000" dirty="0" smtClean="0"/>
              <a:t>Strasbourg: ALICE group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Countries / Institutes / Groups </a:t>
            </a:r>
            <a:br>
              <a:rPr lang="de-DE" dirty="0" smtClean="0"/>
            </a:br>
            <a:r>
              <a:rPr lang="de-DE" dirty="0" err="1" smtClean="0"/>
              <a:t>for</a:t>
            </a:r>
            <a:r>
              <a:rPr lang="de-DE" dirty="0" smtClean="0"/>
              <a:t> IMC18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195F53-5318-47AF-AE6C-3F28261797D4}" type="datetime1">
              <a:rPr lang="de-DE" smtClean="0"/>
              <a:t>02.11.2017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724128" y="1987652"/>
            <a:ext cx="32403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003478"/>
                </a:solidFill>
              </a:rPr>
              <a:t>Interest </a:t>
            </a:r>
            <a:r>
              <a:rPr lang="de-DE" sz="2000" b="1" dirty="0" err="1" smtClean="0">
                <a:solidFill>
                  <a:srgbClr val="003478"/>
                </a:solidFill>
              </a:rPr>
              <a:t>expressed</a:t>
            </a:r>
            <a:r>
              <a:rPr lang="de-DE" sz="2000" b="1" dirty="0" smtClean="0">
                <a:solidFill>
                  <a:srgbClr val="003478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India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Palestine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sz="2000" dirty="0" err="1" smtClean="0">
                <a:solidFill>
                  <a:srgbClr val="003478"/>
                </a:solidFill>
                <a:latin typeface="+mn-lt"/>
                <a:cs typeface="+mn-cs"/>
              </a:rPr>
              <a:t>Lebanon</a:t>
            </a:r>
            <a:endParaRPr lang="de-DE" sz="2000" dirty="0" smtClean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03478"/>
              </a:solidFill>
              <a:latin typeface="+mn-lt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 smtClean="0">
              <a:solidFill>
                <a:srgbClr val="00347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98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2"/>
            <a:ext cx="5266928" cy="4670649"/>
          </a:xfrm>
        </p:spPr>
        <p:txBody>
          <a:bodyPr/>
          <a:lstStyle/>
          <a:p>
            <a:r>
              <a:rPr lang="de-DE" sz="2000" dirty="0" smtClean="0"/>
              <a:t>UN International Day </a:t>
            </a:r>
            <a:r>
              <a:rPr lang="de-DE" sz="2000" dirty="0" err="1" smtClean="0"/>
              <a:t>of</a:t>
            </a:r>
            <a:r>
              <a:rPr lang="de-DE" sz="2000" dirty="0" smtClean="0"/>
              <a:t> Women </a:t>
            </a:r>
            <a:r>
              <a:rPr lang="de-DE" sz="2000" dirty="0" err="1" smtClean="0"/>
              <a:t>and</a:t>
            </a:r>
            <a:r>
              <a:rPr lang="de-DE" sz="2000" dirty="0" smtClean="0"/>
              <a:t> Girls in Science = Feb 11</a:t>
            </a:r>
          </a:p>
          <a:p>
            <a:r>
              <a:rPr lang="de-DE" sz="2000" dirty="0" smtClean="0"/>
              <a:t>IMC </a:t>
            </a:r>
            <a:r>
              <a:rPr lang="de-DE" sz="2000" dirty="0" err="1" smtClean="0"/>
              <a:t>pilot</a:t>
            </a:r>
            <a:r>
              <a:rPr lang="de-DE" sz="2000" dirty="0" smtClean="0"/>
              <a:t> in 2017 on Feb 10+11</a:t>
            </a:r>
          </a:p>
          <a:p>
            <a:pPr lvl="1"/>
            <a:r>
              <a:rPr lang="de-DE" sz="1800" dirty="0" smtClean="0"/>
              <a:t>10 </a:t>
            </a:r>
            <a:r>
              <a:rPr lang="de-DE" sz="1800" dirty="0" err="1" smtClean="0"/>
              <a:t>institutes</a:t>
            </a:r>
            <a:r>
              <a:rPr lang="de-DE" sz="1800" dirty="0" smtClean="0"/>
              <a:t>, 3 </a:t>
            </a:r>
            <a:r>
              <a:rPr lang="de-DE" sz="1800" dirty="0" err="1" smtClean="0"/>
              <a:t>video</a:t>
            </a:r>
            <a:r>
              <a:rPr lang="de-DE" sz="1800" dirty="0" smtClean="0"/>
              <a:t> </a:t>
            </a:r>
            <a:r>
              <a:rPr lang="de-DE" sz="1800" dirty="0" err="1" smtClean="0"/>
              <a:t>conferences</a:t>
            </a:r>
            <a:endParaRPr lang="de-DE" sz="1800" dirty="0" smtClean="0"/>
          </a:p>
          <a:p>
            <a:pPr lvl="1"/>
            <a:r>
              <a:rPr lang="de-DE" sz="1800" dirty="0" smtClean="0"/>
              <a:t>320 </a:t>
            </a:r>
            <a:r>
              <a:rPr lang="de-DE" sz="1800" dirty="0" err="1" smtClean="0"/>
              <a:t>girls</a:t>
            </a:r>
            <a:r>
              <a:rPr lang="de-DE" sz="1800" dirty="0" smtClean="0"/>
              <a:t>, </a:t>
            </a:r>
            <a:r>
              <a:rPr lang="de-DE" sz="1800" dirty="0" err="1" smtClean="0"/>
              <a:t>very</a:t>
            </a:r>
            <a:r>
              <a:rPr lang="de-DE" sz="1800" dirty="0" smtClean="0"/>
              <a:t> </a:t>
            </a:r>
            <a:r>
              <a:rPr lang="de-DE" sz="1800" dirty="0" err="1" smtClean="0"/>
              <a:t>well</a:t>
            </a:r>
            <a:r>
              <a:rPr lang="de-DE" sz="1800" dirty="0" smtClean="0"/>
              <a:t> </a:t>
            </a:r>
            <a:r>
              <a:rPr lang="de-DE" sz="1800" dirty="0" err="1" smtClean="0"/>
              <a:t>received</a:t>
            </a:r>
            <a:endParaRPr lang="de-DE" sz="1800" dirty="0" smtClean="0"/>
          </a:p>
          <a:p>
            <a:r>
              <a:rPr lang="de-DE" sz="2000" dirty="0" smtClean="0"/>
              <a:t>Talk at LCHP Shanghai (Julia Djuvsland) + </a:t>
            </a:r>
            <a:r>
              <a:rPr lang="de-DE" sz="2000" dirty="0" err="1" smtClean="0"/>
              <a:t>proceedings</a:t>
            </a:r>
            <a:endParaRPr lang="de-DE" sz="2000" dirty="0" smtClean="0"/>
          </a:p>
          <a:p>
            <a:r>
              <a:rPr lang="de-DE" sz="2000" dirty="0" smtClean="0"/>
              <a:t>Poster at EPS-HEP </a:t>
            </a:r>
            <a:r>
              <a:rPr lang="de-DE" sz="2000" dirty="0" err="1" smtClean="0"/>
              <a:t>Venice</a:t>
            </a:r>
            <a:r>
              <a:rPr lang="de-DE" sz="2000" dirty="0" smtClean="0"/>
              <a:t> + </a:t>
            </a:r>
            <a:r>
              <a:rPr lang="de-DE" sz="2000" dirty="0" err="1" smtClean="0"/>
              <a:t>proceedings</a:t>
            </a:r>
            <a:endParaRPr lang="de-DE" sz="2000" dirty="0" smtClean="0"/>
          </a:p>
          <a:p>
            <a:r>
              <a:rPr lang="de-DE" sz="2000" dirty="0"/>
              <a:t>2018: IMC IDWGS on Feb 12 </a:t>
            </a:r>
          </a:p>
          <a:p>
            <a:r>
              <a:rPr lang="de-DE" sz="2000" dirty="0" err="1" smtClean="0"/>
              <a:t>Few</a:t>
            </a:r>
            <a:r>
              <a:rPr lang="de-DE" sz="2000" dirty="0" smtClean="0"/>
              <a:t> </a:t>
            </a:r>
            <a:r>
              <a:rPr lang="de-DE" sz="2000" dirty="0" err="1" smtClean="0"/>
              <a:t>requests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celebrating</a:t>
            </a:r>
            <a:r>
              <a:rPr lang="de-DE" sz="2000" dirty="0" smtClean="0"/>
              <a:t> March 8 (Int. </a:t>
            </a:r>
            <a:r>
              <a:rPr lang="de-DE" sz="2000" dirty="0" err="1" smtClean="0"/>
              <a:t>Womens</a:t>
            </a:r>
            <a:r>
              <a:rPr lang="de-DE" sz="2000" dirty="0" smtClean="0"/>
              <a:t> Day) in </a:t>
            </a:r>
            <a:r>
              <a:rPr lang="de-DE" sz="2000" dirty="0" err="1" smtClean="0"/>
              <a:t>addition</a:t>
            </a:r>
            <a:endParaRPr lang="de-DE" sz="2000" dirty="0" smtClean="0"/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 err="1" smtClean="0">
                <a:sym typeface="Wingdings" panose="05000000000000000000" pitchFamily="2" charset="2"/>
              </a:rPr>
              <a:t>No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special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event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from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our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smtClean="0">
                <a:sym typeface="Wingdings" panose="05000000000000000000" pitchFamily="2" charset="2"/>
              </a:rPr>
              <a:t>side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 err="1" smtClean="0">
                <a:sym typeface="Wingdings" panose="05000000000000000000" pitchFamily="2" charset="2"/>
              </a:rPr>
              <a:t>Female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moderators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de-DE" sz="1600" dirty="0" smtClean="0"/>
              <a:t>Diverse </a:t>
            </a:r>
            <a:r>
              <a:rPr lang="de-DE" sz="1600" dirty="0" err="1" smtClean="0"/>
              <a:t>groups</a:t>
            </a:r>
            <a:r>
              <a:rPr lang="de-DE" sz="1600" dirty="0" smtClean="0"/>
              <a:t> in </a:t>
            </a:r>
            <a:r>
              <a:rPr lang="de-DE" sz="1600" dirty="0" err="1" smtClean="0"/>
              <a:t>the</a:t>
            </a:r>
            <a:r>
              <a:rPr lang="de-DE" sz="1600" dirty="0" smtClean="0"/>
              <a:t> VC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IDWGS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889383-0405-467C-A090-DB97EEFB2F80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33" t="8077"/>
          <a:stretch/>
        </p:blipFill>
        <p:spPr>
          <a:xfrm>
            <a:off x="5994584" y="2806610"/>
            <a:ext cx="3133380" cy="150544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1" y="310426"/>
            <a:ext cx="3131839" cy="23488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" t="20844"/>
          <a:stretch/>
        </p:blipFill>
        <p:spPr>
          <a:xfrm>
            <a:off x="6012160" y="4437112"/>
            <a:ext cx="3115804" cy="18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6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412775"/>
            <a:ext cx="5770984" cy="4454625"/>
          </a:xfrm>
        </p:spPr>
        <p:txBody>
          <a:bodyPr/>
          <a:lstStyle/>
          <a:p>
            <a:r>
              <a:rPr lang="de-DE" sz="2400" dirty="0" err="1" smtClean="0"/>
              <a:t>Circulars</a:t>
            </a:r>
            <a:endParaRPr lang="de-DE" sz="2400" dirty="0"/>
          </a:p>
          <a:p>
            <a:pPr lvl="1"/>
            <a:r>
              <a:rPr lang="de-DE" sz="2000" dirty="0" smtClean="0"/>
              <a:t>2017: </a:t>
            </a:r>
            <a:r>
              <a:rPr lang="de-DE" sz="2000" dirty="0" err="1" smtClean="0"/>
              <a:t>biweekly</a:t>
            </a:r>
            <a:r>
              <a:rPr lang="de-DE" sz="2000" dirty="0" smtClean="0"/>
              <a:t> on </a:t>
            </a:r>
            <a:r>
              <a:rPr lang="de-DE" sz="2000" dirty="0" err="1" smtClean="0"/>
              <a:t>Fridays</a:t>
            </a:r>
            <a:r>
              <a:rPr lang="de-DE" sz="2000" dirty="0" smtClean="0"/>
              <a:t> </a:t>
            </a:r>
          </a:p>
          <a:p>
            <a:pPr lvl="1"/>
            <a:r>
              <a:rPr lang="de-DE" sz="2000" dirty="0" smtClean="0"/>
              <a:t>2018: </a:t>
            </a:r>
            <a:r>
              <a:rPr lang="de-DE" sz="2000" dirty="0" err="1" smtClean="0"/>
              <a:t>weekly</a:t>
            </a:r>
            <a:r>
              <a:rPr lang="de-DE" sz="2000" dirty="0" smtClean="0"/>
              <a:t> on </a:t>
            </a:r>
            <a:r>
              <a:rPr lang="de-DE" sz="2000" dirty="0" err="1" smtClean="0"/>
              <a:t>Fridays</a:t>
            </a:r>
            <a:endParaRPr lang="de-DE" sz="2000" dirty="0" smtClean="0"/>
          </a:p>
          <a:p>
            <a:r>
              <a:rPr lang="de-DE" sz="2400" dirty="0" smtClean="0"/>
              <a:t>Twitter</a:t>
            </a:r>
          </a:p>
          <a:p>
            <a:pPr lvl="1"/>
            <a:r>
              <a:rPr lang="de-DE" sz="2000" dirty="0" smtClean="0"/>
              <a:t>@</a:t>
            </a:r>
            <a:r>
              <a:rPr lang="de-DE" sz="2000" dirty="0" err="1" smtClean="0"/>
              <a:t>physicsIMC</a:t>
            </a:r>
            <a:endParaRPr lang="de-DE" sz="2000" dirty="0" smtClean="0"/>
          </a:p>
          <a:p>
            <a:pPr lvl="1"/>
            <a:r>
              <a:rPr lang="de-DE" sz="2000" dirty="0" smtClean="0"/>
              <a:t>#LHCIMC18</a:t>
            </a:r>
          </a:p>
          <a:p>
            <a:pPr lvl="1"/>
            <a:r>
              <a:rPr lang="de-DE" sz="2000" dirty="0" smtClean="0"/>
              <a:t>Team: Nicolas, Ken, Uta, </a:t>
            </a:r>
            <a:r>
              <a:rPr lang="de-DE" sz="2000" dirty="0" err="1" smtClean="0"/>
              <a:t>more</a:t>
            </a:r>
            <a:r>
              <a:rPr lang="de-DE" sz="2000" dirty="0" smtClean="0"/>
              <a:t> </a:t>
            </a:r>
            <a:r>
              <a:rPr lang="de-DE" sz="2000" dirty="0" err="1" smtClean="0"/>
              <a:t>volunteers</a:t>
            </a:r>
            <a:r>
              <a:rPr lang="de-DE" sz="2000" dirty="0" smtClean="0"/>
              <a:t>?</a:t>
            </a:r>
          </a:p>
          <a:p>
            <a:pPr lvl="1"/>
            <a:r>
              <a:rPr lang="de-DE" sz="2000" dirty="0" smtClean="0"/>
              <a:t>Schedule</a:t>
            </a:r>
          </a:p>
          <a:p>
            <a:pPr lvl="1"/>
            <a:r>
              <a:rPr lang="de-DE" sz="2000" dirty="0" err="1" smtClean="0"/>
              <a:t>Encourage</a:t>
            </a:r>
            <a:r>
              <a:rPr lang="de-DE" sz="2000" dirty="0" smtClean="0"/>
              <a:t> </a:t>
            </a:r>
            <a:r>
              <a:rPr lang="de-DE" sz="2000" dirty="0" err="1" smtClean="0"/>
              <a:t>institutes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tweet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specific</a:t>
            </a:r>
            <a:r>
              <a:rPr lang="de-DE" sz="2000" dirty="0" smtClean="0"/>
              <a:t> </a:t>
            </a:r>
            <a:r>
              <a:rPr lang="de-DE" sz="2000" dirty="0" err="1" smtClean="0"/>
              <a:t>tips</a:t>
            </a:r>
            <a:r>
              <a:rPr lang="de-DE" sz="2000" dirty="0" smtClean="0"/>
              <a:t> (</a:t>
            </a:r>
            <a:r>
              <a:rPr lang="de-DE" sz="2000" dirty="0" err="1" smtClean="0"/>
              <a:t>circular</a:t>
            </a:r>
            <a:r>
              <a:rPr lang="de-DE" sz="2000" dirty="0" smtClean="0"/>
              <a:t>)</a:t>
            </a:r>
          </a:p>
          <a:p>
            <a:r>
              <a:rPr lang="de-DE" sz="2400" dirty="0" smtClean="0"/>
              <a:t>Press </a:t>
            </a:r>
            <a:r>
              <a:rPr lang="de-DE" sz="2400" dirty="0" err="1" smtClean="0"/>
              <a:t>release</a:t>
            </a:r>
            <a:endParaRPr lang="de-DE" sz="2400" dirty="0" smtClean="0"/>
          </a:p>
          <a:p>
            <a:pPr lvl="1"/>
            <a:r>
              <a:rPr lang="de-DE" sz="2000" dirty="0" smtClean="0"/>
              <a:t>Template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institutes</a:t>
            </a:r>
            <a:endParaRPr lang="de-DE" sz="2000" dirty="0"/>
          </a:p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Communication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A3895B-9741-42A9-B2F5-5D06F6D60876}" type="datetime1">
              <a:rPr lang="de-DE" smtClean="0"/>
              <a:t>02.11.2017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28"/>
          <a:stretch/>
        </p:blipFill>
        <p:spPr>
          <a:xfrm>
            <a:off x="6243600" y="942126"/>
            <a:ext cx="2808312" cy="482453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9195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Timeline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E1A00D-46DB-49DF-9C18-866370C3F0E6}" type="datetime1">
              <a:rPr lang="de-DE" smtClean="0"/>
              <a:t>02.11.2017</a:t>
            </a:fld>
            <a:endParaRPr lang="de-DE" dirty="0"/>
          </a:p>
        </p:txBody>
      </p:sp>
      <p:grpSp>
        <p:nvGrpSpPr>
          <p:cNvPr id="65" name="Gruppieren 64"/>
          <p:cNvGrpSpPr/>
          <p:nvPr/>
        </p:nvGrpSpPr>
        <p:grpSpPr>
          <a:xfrm>
            <a:off x="149324" y="3721267"/>
            <a:ext cx="8455124" cy="1579941"/>
            <a:chOff x="149324" y="3783854"/>
            <a:chExt cx="8763000" cy="1517354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324" y="3783854"/>
              <a:ext cx="8763000" cy="1514475"/>
            </a:xfrm>
            <a:prstGeom prst="rect">
              <a:avLst/>
            </a:prstGeom>
          </p:spPr>
        </p:pic>
        <p:sp>
          <p:nvSpPr>
            <p:cNvPr id="7" name="Textfeld 6"/>
            <p:cNvSpPr txBox="1"/>
            <p:nvPr/>
          </p:nvSpPr>
          <p:spPr>
            <a:xfrm>
              <a:off x="467544" y="4928997"/>
              <a:ext cx="360040" cy="369332"/>
            </a:xfrm>
            <a:prstGeom prst="rect">
              <a:avLst/>
            </a:prstGeom>
            <a:solidFill>
              <a:srgbClr val="003478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67544" y="4959774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1"/>
                  </a:solidFill>
                </a:rPr>
                <a:t>11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2843808" y="4931876"/>
              <a:ext cx="504056" cy="369332"/>
              <a:chOff x="619944" y="2978927"/>
              <a:chExt cx="504056" cy="369332"/>
            </a:xfrm>
          </p:grpSpPr>
          <p:sp>
            <p:nvSpPr>
              <p:cNvPr id="10" name="Textfeld 9"/>
              <p:cNvSpPr txBox="1"/>
              <p:nvPr/>
            </p:nvSpPr>
            <p:spPr>
              <a:xfrm>
                <a:off x="619944" y="2978927"/>
                <a:ext cx="360040" cy="369332"/>
              </a:xfrm>
              <a:prstGeom prst="rect">
                <a:avLst/>
              </a:prstGeom>
              <a:solidFill>
                <a:srgbClr val="003478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feld 10"/>
              <p:cNvSpPr txBox="1"/>
              <p:nvPr/>
            </p:nvSpPr>
            <p:spPr>
              <a:xfrm>
                <a:off x="619944" y="3009704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bg1"/>
                    </a:solidFill>
                  </a:rPr>
                  <a:t>12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5292080" y="4931876"/>
              <a:ext cx="504056" cy="369332"/>
              <a:chOff x="772344" y="3131327"/>
              <a:chExt cx="504056" cy="369332"/>
            </a:xfrm>
          </p:grpSpPr>
          <p:sp>
            <p:nvSpPr>
              <p:cNvPr id="12" name="Textfeld 11"/>
              <p:cNvSpPr txBox="1"/>
              <p:nvPr/>
            </p:nvSpPr>
            <p:spPr>
              <a:xfrm>
                <a:off x="772344" y="3131327"/>
                <a:ext cx="360040" cy="369332"/>
              </a:xfrm>
              <a:prstGeom prst="rect">
                <a:avLst/>
              </a:prstGeom>
              <a:solidFill>
                <a:srgbClr val="003478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772344" y="3162104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>
                    <a:solidFill>
                      <a:schemeClr val="bg1"/>
                    </a:solidFill>
                  </a:rPr>
                  <a:t>0</a:t>
                </a:r>
                <a:r>
                  <a:rPr lang="de-DE" sz="1400" dirty="0" smtClean="0">
                    <a:solidFill>
                      <a:schemeClr val="bg1"/>
                    </a:solidFill>
                  </a:rPr>
                  <a:t>1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Gruppieren 15"/>
            <p:cNvGrpSpPr/>
            <p:nvPr/>
          </p:nvGrpSpPr>
          <p:grpSpPr>
            <a:xfrm>
              <a:off x="7740352" y="4927508"/>
              <a:ext cx="504056" cy="369332"/>
              <a:chOff x="924744" y="3283727"/>
              <a:chExt cx="504056" cy="369332"/>
            </a:xfrm>
          </p:grpSpPr>
          <p:sp>
            <p:nvSpPr>
              <p:cNvPr id="14" name="Textfeld 13"/>
              <p:cNvSpPr txBox="1"/>
              <p:nvPr/>
            </p:nvSpPr>
            <p:spPr>
              <a:xfrm>
                <a:off x="924744" y="3283727"/>
                <a:ext cx="360040" cy="369332"/>
              </a:xfrm>
              <a:prstGeom prst="rect">
                <a:avLst/>
              </a:prstGeom>
              <a:solidFill>
                <a:srgbClr val="003478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924744" y="3314504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 smtClean="0">
                    <a:solidFill>
                      <a:schemeClr val="bg1"/>
                    </a:solidFill>
                  </a:rPr>
                  <a:t>02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6" name="Gruppieren 65"/>
          <p:cNvGrpSpPr/>
          <p:nvPr/>
        </p:nvGrpSpPr>
        <p:grpSpPr>
          <a:xfrm>
            <a:off x="1815253" y="2693090"/>
            <a:ext cx="767203" cy="2056354"/>
            <a:chOff x="602316" y="1588670"/>
            <a:chExt cx="767203" cy="2056354"/>
          </a:xfrm>
        </p:grpSpPr>
        <p:sp>
          <p:nvSpPr>
            <p:cNvPr id="20" name="Textfeld 19"/>
            <p:cNvSpPr txBox="1"/>
            <p:nvPr/>
          </p:nvSpPr>
          <p:spPr>
            <a:xfrm rot="18427880">
              <a:off x="223506" y="2463653"/>
              <a:ext cx="1833387" cy="299274"/>
            </a:xfrm>
            <a:prstGeom prst="rect">
              <a:avLst/>
            </a:prstGeom>
            <a:solidFill>
              <a:srgbClr val="85C714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1" name="Textfeld 20"/>
            <p:cNvSpPr txBox="1"/>
            <p:nvPr/>
          </p:nvSpPr>
          <p:spPr>
            <a:xfrm rot="18427880">
              <a:off x="283567" y="2366845"/>
              <a:ext cx="1864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bg1"/>
                  </a:solidFill>
                </a:rPr>
                <a:t>Prelim</a:t>
              </a:r>
              <a:r>
                <a:rPr lang="de-DE" sz="1400" dirty="0" smtClean="0">
                  <a:solidFill>
                    <a:schemeClr val="bg1"/>
                  </a:solidFill>
                </a:rPr>
                <a:t>. </a:t>
              </a:r>
              <a:r>
                <a:rPr lang="de-DE" sz="1400" dirty="0" err="1" smtClean="0">
                  <a:solidFill>
                    <a:schemeClr val="bg1"/>
                  </a:solidFill>
                </a:rPr>
                <a:t>schedules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" name="Pfeil nach unten 21"/>
            <p:cNvSpPr/>
            <p:nvPr/>
          </p:nvSpPr>
          <p:spPr>
            <a:xfrm>
              <a:off x="602316" y="3378507"/>
              <a:ext cx="180021" cy="266517"/>
            </a:xfrm>
            <a:prstGeom prst="downArrow">
              <a:avLst/>
            </a:prstGeom>
            <a:solidFill>
              <a:srgbClr val="85C714"/>
            </a:solidFill>
            <a:ln>
              <a:solidFill>
                <a:srgbClr val="85C714"/>
              </a:solidFill>
            </a:ln>
            <a:effectLst>
              <a:outerShdw blurRad="40000" dist="23000" dir="5400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7765237" y="2692831"/>
            <a:ext cx="767203" cy="2056354"/>
            <a:chOff x="1669116" y="2655470"/>
            <a:chExt cx="767203" cy="2056354"/>
          </a:xfrm>
        </p:grpSpPr>
        <p:sp>
          <p:nvSpPr>
            <p:cNvPr id="41" name="Textfeld 40"/>
            <p:cNvSpPr txBox="1"/>
            <p:nvPr/>
          </p:nvSpPr>
          <p:spPr>
            <a:xfrm rot="18427880">
              <a:off x="1290306" y="3530453"/>
              <a:ext cx="1833387" cy="299274"/>
            </a:xfrm>
            <a:prstGeom prst="rect">
              <a:avLst/>
            </a:prstGeom>
            <a:solidFill>
              <a:srgbClr val="85C714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2" name="Textfeld 41"/>
            <p:cNvSpPr txBox="1"/>
            <p:nvPr/>
          </p:nvSpPr>
          <p:spPr>
            <a:xfrm rot="18427880">
              <a:off x="1350367" y="3433645"/>
              <a:ext cx="1864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1"/>
                  </a:solidFill>
                </a:rPr>
                <a:t>Moderators </a:t>
              </a:r>
              <a:r>
                <a:rPr lang="de-DE" sz="1400" dirty="0" err="1" smtClean="0">
                  <a:solidFill>
                    <a:schemeClr val="bg1"/>
                  </a:solidFill>
                </a:rPr>
                <a:t>training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3" name="Pfeil nach unten 42"/>
            <p:cNvSpPr/>
            <p:nvPr/>
          </p:nvSpPr>
          <p:spPr>
            <a:xfrm>
              <a:off x="1669116" y="4445307"/>
              <a:ext cx="180021" cy="266517"/>
            </a:xfrm>
            <a:prstGeom prst="downArrow">
              <a:avLst/>
            </a:prstGeom>
            <a:solidFill>
              <a:srgbClr val="85C714"/>
            </a:solidFill>
            <a:ln>
              <a:solidFill>
                <a:srgbClr val="85C714"/>
              </a:solidFill>
            </a:ln>
            <a:effectLst>
              <a:outerShdw blurRad="40000" dist="23000" dir="5400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uppieren 46"/>
          <p:cNvGrpSpPr/>
          <p:nvPr/>
        </p:nvGrpSpPr>
        <p:grpSpPr>
          <a:xfrm>
            <a:off x="8174188" y="2693090"/>
            <a:ext cx="767203" cy="2056354"/>
            <a:chOff x="1821516" y="2807870"/>
            <a:chExt cx="767203" cy="2056354"/>
          </a:xfrm>
        </p:grpSpPr>
        <p:sp>
          <p:nvSpPr>
            <p:cNvPr id="44" name="Textfeld 43"/>
            <p:cNvSpPr txBox="1"/>
            <p:nvPr/>
          </p:nvSpPr>
          <p:spPr>
            <a:xfrm rot="18427880">
              <a:off x="1442706" y="3682853"/>
              <a:ext cx="1833387" cy="299274"/>
            </a:xfrm>
            <a:prstGeom prst="rect">
              <a:avLst/>
            </a:prstGeom>
            <a:solidFill>
              <a:srgbClr val="85C714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45" name="Textfeld 44"/>
            <p:cNvSpPr txBox="1"/>
            <p:nvPr/>
          </p:nvSpPr>
          <p:spPr>
            <a:xfrm rot="18427880">
              <a:off x="1502767" y="3586045"/>
              <a:ext cx="1864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chemeClr val="bg1"/>
                  </a:solidFill>
                </a:rPr>
                <a:t>IMC18 </a:t>
              </a:r>
              <a:r>
                <a:rPr lang="de-DE" sz="1400" dirty="0" err="1" smtClean="0">
                  <a:solidFill>
                    <a:schemeClr val="bg1"/>
                  </a:solidFill>
                </a:rPr>
                <a:t>start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6" name="Pfeil nach unten 45"/>
            <p:cNvSpPr/>
            <p:nvPr/>
          </p:nvSpPr>
          <p:spPr>
            <a:xfrm>
              <a:off x="1821516" y="4597707"/>
              <a:ext cx="180021" cy="266517"/>
            </a:xfrm>
            <a:prstGeom prst="downArrow">
              <a:avLst/>
            </a:prstGeom>
            <a:solidFill>
              <a:srgbClr val="85C714"/>
            </a:solidFill>
            <a:ln>
              <a:solidFill>
                <a:srgbClr val="85C714"/>
              </a:solidFill>
            </a:ln>
            <a:effectLst>
              <a:outerShdw blurRad="40000" dist="23000" dir="5400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7333189" y="2693090"/>
            <a:ext cx="767203" cy="2056354"/>
            <a:chOff x="1669116" y="2655470"/>
            <a:chExt cx="767203" cy="2056354"/>
          </a:xfrm>
        </p:grpSpPr>
        <p:sp>
          <p:nvSpPr>
            <p:cNvPr id="50" name="Textfeld 49"/>
            <p:cNvSpPr txBox="1"/>
            <p:nvPr/>
          </p:nvSpPr>
          <p:spPr>
            <a:xfrm rot="18427880">
              <a:off x="1290306" y="3530453"/>
              <a:ext cx="1833387" cy="299274"/>
            </a:xfrm>
            <a:prstGeom prst="rect">
              <a:avLst/>
            </a:prstGeom>
            <a:solidFill>
              <a:srgbClr val="85C714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1" name="Textfeld 50"/>
            <p:cNvSpPr txBox="1"/>
            <p:nvPr/>
          </p:nvSpPr>
          <p:spPr>
            <a:xfrm rot="18427880">
              <a:off x="1350367" y="3433645"/>
              <a:ext cx="1864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bg1"/>
                  </a:solidFill>
                </a:rPr>
                <a:t>Question</a:t>
              </a:r>
              <a:r>
                <a:rPr lang="de-DE" sz="1400" dirty="0" smtClean="0">
                  <a:solidFill>
                    <a:schemeClr val="bg1"/>
                  </a:solidFill>
                </a:rPr>
                <a:t> time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2" name="Pfeil nach unten 51"/>
            <p:cNvSpPr/>
            <p:nvPr/>
          </p:nvSpPr>
          <p:spPr>
            <a:xfrm>
              <a:off x="1669116" y="4445307"/>
              <a:ext cx="180021" cy="266517"/>
            </a:xfrm>
            <a:prstGeom prst="downArrow">
              <a:avLst/>
            </a:prstGeom>
            <a:solidFill>
              <a:srgbClr val="85C714"/>
            </a:solidFill>
            <a:ln>
              <a:solidFill>
                <a:srgbClr val="85C714"/>
              </a:solidFill>
            </a:ln>
            <a:effectLst>
              <a:outerShdw blurRad="40000" dist="23000" dir="5400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uppieren 52"/>
          <p:cNvGrpSpPr/>
          <p:nvPr/>
        </p:nvGrpSpPr>
        <p:grpSpPr>
          <a:xfrm>
            <a:off x="6215205" y="2693090"/>
            <a:ext cx="767203" cy="2056354"/>
            <a:chOff x="1669116" y="2655470"/>
            <a:chExt cx="767203" cy="2056354"/>
          </a:xfrm>
        </p:grpSpPr>
        <p:sp>
          <p:nvSpPr>
            <p:cNvPr id="54" name="Textfeld 53"/>
            <p:cNvSpPr txBox="1"/>
            <p:nvPr/>
          </p:nvSpPr>
          <p:spPr>
            <a:xfrm rot="18427880">
              <a:off x="1290306" y="3530453"/>
              <a:ext cx="1833387" cy="299274"/>
            </a:xfrm>
            <a:prstGeom prst="rect">
              <a:avLst/>
            </a:prstGeom>
            <a:solidFill>
              <a:srgbClr val="85C714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5" name="Textfeld 54"/>
            <p:cNvSpPr txBox="1"/>
            <p:nvPr/>
          </p:nvSpPr>
          <p:spPr>
            <a:xfrm rot="18427880">
              <a:off x="1350367" y="3433645"/>
              <a:ext cx="1864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bg1"/>
                  </a:solidFill>
                </a:rPr>
                <a:t>Vidyo</a:t>
              </a:r>
              <a:r>
                <a:rPr lang="de-DE" sz="1400" dirty="0" smtClean="0">
                  <a:solidFill>
                    <a:schemeClr val="bg1"/>
                  </a:solidFill>
                </a:rPr>
                <a:t> </a:t>
              </a:r>
              <a:r>
                <a:rPr lang="de-DE" sz="1400" dirty="0" err="1" smtClean="0">
                  <a:solidFill>
                    <a:schemeClr val="bg1"/>
                  </a:solidFill>
                </a:rPr>
                <a:t>tests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6" name="Pfeil nach unten 55"/>
            <p:cNvSpPr/>
            <p:nvPr/>
          </p:nvSpPr>
          <p:spPr>
            <a:xfrm>
              <a:off x="1669116" y="4445307"/>
              <a:ext cx="180021" cy="266517"/>
            </a:xfrm>
            <a:prstGeom prst="downArrow">
              <a:avLst/>
            </a:prstGeom>
            <a:solidFill>
              <a:srgbClr val="85C714"/>
            </a:solidFill>
            <a:ln>
              <a:solidFill>
                <a:srgbClr val="85C714"/>
              </a:solidFill>
            </a:ln>
            <a:effectLst>
              <a:outerShdw blurRad="40000" dist="23000" dir="5400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feld 57"/>
          <p:cNvSpPr txBox="1"/>
          <p:nvPr/>
        </p:nvSpPr>
        <p:spPr>
          <a:xfrm rot="18427880">
            <a:off x="5193740" y="3461669"/>
            <a:ext cx="2095682" cy="301253"/>
          </a:xfrm>
          <a:prstGeom prst="rect">
            <a:avLst/>
          </a:prstGeom>
          <a:solidFill>
            <a:srgbClr val="85C714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9" name="Textfeld 58"/>
          <p:cNvSpPr txBox="1"/>
          <p:nvPr/>
        </p:nvSpPr>
        <p:spPr>
          <a:xfrm rot="18427880">
            <a:off x="5306570" y="3471006"/>
            <a:ext cx="186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Updates </a:t>
            </a:r>
            <a:r>
              <a:rPr lang="de-DE" sz="1400" dirty="0" err="1" smtClean="0">
                <a:solidFill>
                  <a:schemeClr val="bg1"/>
                </a:solidFill>
              </a:rPr>
              <a:t>instructions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0" name="Pfeil nach unten 59"/>
          <p:cNvSpPr/>
          <p:nvPr/>
        </p:nvSpPr>
        <p:spPr>
          <a:xfrm>
            <a:off x="5625319" y="4482668"/>
            <a:ext cx="180021" cy="266517"/>
          </a:xfrm>
          <a:prstGeom prst="downArrow">
            <a:avLst/>
          </a:prstGeom>
          <a:solidFill>
            <a:srgbClr val="85C714"/>
          </a:solidFill>
          <a:ln>
            <a:solidFill>
              <a:srgbClr val="85C714"/>
            </a:solidFill>
          </a:ln>
          <a:effectLst>
            <a:outerShdw blurRad="40000" dist="23000" dir="540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feld 61"/>
          <p:cNvSpPr txBox="1"/>
          <p:nvPr/>
        </p:nvSpPr>
        <p:spPr>
          <a:xfrm rot="18427880">
            <a:off x="3439364" y="3287075"/>
            <a:ext cx="2509347" cy="313346"/>
          </a:xfrm>
          <a:prstGeom prst="rect">
            <a:avLst/>
          </a:prstGeom>
          <a:solidFill>
            <a:srgbClr val="85C714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3" name="Textfeld 62"/>
          <p:cNvSpPr txBox="1"/>
          <p:nvPr/>
        </p:nvSpPr>
        <p:spPr>
          <a:xfrm rot="18427880">
            <a:off x="3417643" y="3044421"/>
            <a:ext cx="2906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Start </a:t>
            </a:r>
            <a:r>
              <a:rPr lang="de-DE" sz="1400" dirty="0" err="1" smtClean="0">
                <a:solidFill>
                  <a:schemeClr val="bg1"/>
                </a:solidFill>
              </a:rPr>
              <a:t>recruiting</a:t>
            </a:r>
            <a:r>
              <a:rPr lang="de-DE" sz="1400" dirty="0" smtClean="0">
                <a:solidFill>
                  <a:schemeClr val="bg1"/>
                </a:solidFill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</a:rPr>
              <a:t>moderators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4" name="Pfeil nach unten 63"/>
          <p:cNvSpPr/>
          <p:nvPr/>
        </p:nvSpPr>
        <p:spPr>
          <a:xfrm>
            <a:off x="3957744" y="4482668"/>
            <a:ext cx="180021" cy="266517"/>
          </a:xfrm>
          <a:prstGeom prst="downArrow">
            <a:avLst/>
          </a:prstGeom>
          <a:solidFill>
            <a:srgbClr val="85C714"/>
          </a:solidFill>
          <a:ln>
            <a:solidFill>
              <a:srgbClr val="85C714"/>
            </a:solidFill>
          </a:ln>
          <a:effectLst>
            <a:outerShdw blurRad="40000" dist="23000" dir="540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Pfeil nach unten 69"/>
          <p:cNvSpPr/>
          <p:nvPr/>
        </p:nvSpPr>
        <p:spPr>
          <a:xfrm>
            <a:off x="5092701" y="3891820"/>
            <a:ext cx="180021" cy="266517"/>
          </a:xfrm>
          <a:prstGeom prst="downArrow">
            <a:avLst/>
          </a:prstGeom>
          <a:solidFill>
            <a:srgbClr val="0CC6DE"/>
          </a:solidFill>
          <a:ln>
            <a:solidFill>
              <a:srgbClr val="85C714"/>
            </a:solidFill>
          </a:ln>
          <a:effectLst>
            <a:outerShdw blurRad="40000" dist="23000" dir="5400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feld 67"/>
          <p:cNvSpPr txBox="1"/>
          <p:nvPr/>
        </p:nvSpPr>
        <p:spPr>
          <a:xfrm rot="18427880">
            <a:off x="4713891" y="2976966"/>
            <a:ext cx="1833387" cy="299274"/>
          </a:xfrm>
          <a:prstGeom prst="rect">
            <a:avLst/>
          </a:prstGeom>
          <a:solidFill>
            <a:srgbClr val="0CC6DE"/>
          </a:solidFill>
          <a:ln>
            <a:solidFill>
              <a:srgbClr val="0CC6DE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9" name="Textfeld 68"/>
          <p:cNvSpPr txBox="1"/>
          <p:nvPr/>
        </p:nvSpPr>
        <p:spPr>
          <a:xfrm rot="18427880">
            <a:off x="4737431" y="2909405"/>
            <a:ext cx="1864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Holiday </a:t>
            </a:r>
            <a:r>
              <a:rPr lang="de-DE" sz="1400" dirty="0" err="1" smtClean="0">
                <a:solidFill>
                  <a:schemeClr val="bg1"/>
                </a:solidFill>
              </a:rPr>
              <a:t>resonance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76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354013" algn="l"/>
              </a:tabLst>
            </a:pPr>
            <a:r>
              <a:rPr lang="de-DE" sz="2000" dirty="0">
                <a:sym typeface="Wingdings" panose="05000000000000000000" pitchFamily="2" charset="2"/>
              </a:rPr>
              <a:t>ALICE </a:t>
            </a:r>
            <a:r>
              <a:rPr lang="de-DE" sz="2000" dirty="0" err="1">
                <a:sym typeface="Wingdings" panose="05000000000000000000" pitchFamily="2" charset="2"/>
              </a:rPr>
              <a:t>working</a:t>
            </a:r>
            <a:r>
              <a:rPr lang="de-DE" sz="2000" dirty="0">
                <a:sym typeface="Wingdings" panose="05000000000000000000" pitchFamily="2" charset="2"/>
              </a:rPr>
              <a:t> on </a:t>
            </a:r>
            <a:r>
              <a:rPr lang="de-DE" sz="2000" dirty="0" err="1">
                <a:sym typeface="Wingdings" panose="05000000000000000000" pitchFamily="2" charset="2"/>
              </a:rPr>
              <a:t>improvement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of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measurement</a:t>
            </a:r>
            <a:endParaRPr lang="de-DE" sz="2000" dirty="0">
              <a:sym typeface="Wingdings" panose="05000000000000000000" pitchFamily="2" charset="2"/>
            </a:endParaRPr>
          </a:p>
          <a:p>
            <a:pPr lvl="1">
              <a:tabLst>
                <a:tab pos="354013" algn="l"/>
              </a:tabLst>
            </a:pPr>
            <a:r>
              <a:rPr lang="de-DE" sz="1800" dirty="0">
                <a:sym typeface="Wingdings" panose="05000000000000000000" pitchFamily="2" charset="2"/>
              </a:rPr>
              <a:t>Change </a:t>
            </a:r>
            <a:r>
              <a:rPr lang="de-DE" sz="1800" dirty="0" err="1">
                <a:sym typeface="Wingdings" panose="05000000000000000000" pitchFamily="2" charset="2"/>
              </a:rPr>
              <a:t>geometry</a:t>
            </a:r>
            <a:r>
              <a:rPr lang="de-DE" sz="1800" dirty="0">
                <a:sym typeface="Wingdings" panose="05000000000000000000" pitchFamily="2" charset="2"/>
              </a:rPr>
              <a:t>, do </a:t>
            </a:r>
            <a:r>
              <a:rPr lang="de-DE" sz="1800" dirty="0" err="1">
                <a:sym typeface="Wingdings" panose="05000000000000000000" pitchFamily="2" charset="2"/>
              </a:rPr>
              <a:t>reconstruction</a:t>
            </a:r>
            <a:endParaRPr lang="de-DE" sz="1800" dirty="0">
              <a:sym typeface="Wingdings" panose="05000000000000000000" pitchFamily="2" charset="2"/>
            </a:endParaRPr>
          </a:p>
          <a:p>
            <a:pPr lvl="1">
              <a:tabLst>
                <a:tab pos="354013" algn="l"/>
              </a:tabLst>
            </a:pPr>
            <a:r>
              <a:rPr lang="de-DE" sz="1800" dirty="0" err="1">
                <a:sym typeface="Wingdings" panose="05000000000000000000" pitchFamily="2" charset="2"/>
              </a:rPr>
              <a:t>To</a:t>
            </a:r>
            <a:r>
              <a:rPr lang="de-DE" sz="1800" dirty="0">
                <a:sym typeface="Wingdings" panose="05000000000000000000" pitchFamily="2" charset="2"/>
              </a:rPr>
              <a:t> ROOT </a:t>
            </a:r>
            <a:r>
              <a:rPr lang="de-DE" sz="1800" dirty="0" err="1">
                <a:sym typeface="Wingdings" panose="05000000000000000000" pitchFamily="2" charset="2"/>
              </a:rPr>
              <a:t>or</a:t>
            </a:r>
            <a:r>
              <a:rPr lang="de-DE" sz="1800" dirty="0">
                <a:sym typeface="Wingdings" panose="05000000000000000000" pitchFamily="2" charset="2"/>
              </a:rPr>
              <a:t> not </a:t>
            </a:r>
            <a:r>
              <a:rPr lang="de-DE" sz="1800" dirty="0" err="1">
                <a:sym typeface="Wingdings" panose="05000000000000000000" pitchFamily="2" charset="2"/>
              </a:rPr>
              <a:t>to</a:t>
            </a:r>
            <a:r>
              <a:rPr lang="de-DE" sz="1800" dirty="0">
                <a:sym typeface="Wingdings" panose="05000000000000000000" pitchFamily="2" charset="2"/>
              </a:rPr>
              <a:t> ROOT</a:t>
            </a:r>
          </a:p>
          <a:p>
            <a:pPr lvl="1">
              <a:tabLst>
                <a:tab pos="354013" algn="l"/>
              </a:tabLst>
            </a:pPr>
            <a:r>
              <a:rPr lang="de-DE" sz="1800" dirty="0">
                <a:sym typeface="Wingdings" panose="05000000000000000000" pitchFamily="2" charset="2"/>
              </a:rPr>
              <a:t>Non-ROOT </a:t>
            </a:r>
            <a:r>
              <a:rPr lang="de-DE" sz="1800" dirty="0" err="1">
                <a:sym typeface="Wingdings" panose="05000000000000000000" pitchFamily="2" charset="2"/>
              </a:rPr>
              <a:t>more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accessible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to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students</a:t>
            </a:r>
            <a:r>
              <a:rPr lang="de-DE" sz="1800" dirty="0">
                <a:sym typeface="Wingdings" panose="05000000000000000000" pitchFamily="2" charset="2"/>
              </a:rPr>
              <a:t>; ROOT </a:t>
            </a:r>
            <a:r>
              <a:rPr lang="de-DE" sz="1800" dirty="0" err="1">
                <a:sym typeface="Wingdings" panose="05000000000000000000" pitchFamily="2" charset="2"/>
              </a:rPr>
              <a:t>has</a:t>
            </a:r>
            <a:r>
              <a:rPr lang="de-DE" sz="1800" dirty="0">
                <a:sym typeface="Wingdings" panose="05000000000000000000" pitchFamily="2" charset="2"/>
              </a:rPr>
              <a:t> a </a:t>
            </a:r>
            <a:r>
              <a:rPr lang="de-DE" sz="1800" dirty="0" err="1">
                <a:sym typeface="Wingdings" panose="05000000000000000000" pitchFamily="2" charset="2"/>
              </a:rPr>
              <a:t>measure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of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authenticity</a:t>
            </a:r>
            <a:endParaRPr lang="de-DE" sz="1800" dirty="0">
              <a:sym typeface="Wingdings" panose="05000000000000000000" pitchFamily="2" charset="2"/>
            </a:endParaRPr>
          </a:p>
          <a:p>
            <a:pPr lvl="1">
              <a:tabLst>
                <a:tab pos="354013" algn="l"/>
              </a:tabLst>
            </a:pPr>
            <a:r>
              <a:rPr lang="de-DE" sz="1800" dirty="0">
                <a:sym typeface="Wingdings" panose="05000000000000000000" pitchFamily="2" charset="2"/>
              </a:rPr>
              <a:t>Event </a:t>
            </a:r>
            <a:r>
              <a:rPr lang="de-DE" sz="1800" dirty="0" err="1">
                <a:sym typeface="Wingdings" panose="05000000000000000000" pitchFamily="2" charset="2"/>
              </a:rPr>
              <a:t>display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should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what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physicists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use</a:t>
            </a:r>
            <a:endParaRPr lang="de-DE" sz="1800" dirty="0">
              <a:sym typeface="Wingdings" panose="05000000000000000000" pitchFamily="2" charset="2"/>
            </a:endParaRPr>
          </a:p>
          <a:p>
            <a:pPr>
              <a:tabLst>
                <a:tab pos="354013" algn="l"/>
              </a:tabLst>
            </a:pPr>
            <a:r>
              <a:rPr lang="de-DE" sz="2000" dirty="0">
                <a:sym typeface="Wingdings" panose="05000000000000000000" pitchFamily="2" charset="2"/>
              </a:rPr>
              <a:t>ATLAS </a:t>
            </a:r>
            <a:r>
              <a:rPr lang="de-DE" sz="2000" dirty="0" smtClean="0">
                <a:sym typeface="Wingdings" panose="05000000000000000000" pitchFamily="2" charset="2"/>
              </a:rPr>
              <a:t>Z </a:t>
            </a:r>
            <a:r>
              <a:rPr lang="de-DE" sz="2000" dirty="0" err="1" smtClean="0">
                <a:sym typeface="Wingdings" panose="05000000000000000000" pitchFamily="2" charset="2"/>
              </a:rPr>
              <a:t>exploring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new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physics</a:t>
            </a:r>
            <a:r>
              <a:rPr lang="de-DE" sz="2000" dirty="0">
                <a:sym typeface="Wingdings" panose="05000000000000000000" pitchFamily="2" charset="2"/>
              </a:rPr>
              <a:t> but </a:t>
            </a:r>
            <a:r>
              <a:rPr lang="de-DE" sz="2000" dirty="0" err="1">
                <a:sym typeface="Wingdings" panose="05000000000000000000" pitchFamily="2" charset="2"/>
              </a:rPr>
              <a:t>measurement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stable</a:t>
            </a:r>
            <a:endParaRPr lang="de-DE" sz="2000" dirty="0">
              <a:sym typeface="Wingdings" panose="05000000000000000000" pitchFamily="2" charset="2"/>
            </a:endParaRPr>
          </a:p>
          <a:p>
            <a:pPr lvl="1">
              <a:tabLst>
                <a:tab pos="354013" algn="l"/>
              </a:tabLst>
            </a:pPr>
            <a:r>
              <a:rPr lang="de-DE" sz="1800" dirty="0">
                <a:sym typeface="Wingdings" panose="05000000000000000000" pitchFamily="2" charset="2"/>
              </a:rPr>
              <a:t>Add </a:t>
            </a:r>
            <a:r>
              <a:rPr lang="de-DE" sz="1800" dirty="0" err="1">
                <a:sym typeface="Wingdings" panose="05000000000000000000" pitchFamily="2" charset="2"/>
              </a:rPr>
              <a:t>missing</a:t>
            </a:r>
            <a:r>
              <a:rPr lang="de-DE" sz="1800" dirty="0">
                <a:sym typeface="Wingdings" panose="05000000000000000000" pitchFamily="2" charset="2"/>
              </a:rPr>
              <a:t> Et </a:t>
            </a:r>
            <a:r>
              <a:rPr lang="de-DE" sz="1800" dirty="0" err="1">
                <a:sym typeface="Wingdings" panose="05000000000000000000" pitchFamily="2" charset="2"/>
              </a:rPr>
              <a:t>plot</a:t>
            </a:r>
            <a:r>
              <a:rPr lang="de-DE" sz="1800" dirty="0">
                <a:sym typeface="Wingdings" panose="05000000000000000000" pitchFamily="2" charset="2"/>
              </a:rPr>
              <a:t>?</a:t>
            </a:r>
          </a:p>
          <a:p>
            <a:pPr>
              <a:tabLst>
                <a:tab pos="354013" algn="l"/>
              </a:tabLst>
            </a:pPr>
            <a:r>
              <a:rPr lang="de-DE" sz="2000" dirty="0">
                <a:sym typeface="Wingdings" panose="05000000000000000000" pitchFamily="2" charset="2"/>
              </a:rPr>
              <a:t>CMS, LHCb, </a:t>
            </a:r>
            <a:r>
              <a:rPr lang="de-DE" sz="2000" dirty="0" smtClean="0">
                <a:sym typeface="Wingdings" panose="05000000000000000000" pitchFamily="2" charset="2"/>
              </a:rPr>
              <a:t>ATLAS W </a:t>
            </a:r>
            <a:r>
              <a:rPr lang="de-DE" sz="2000" dirty="0" err="1">
                <a:sym typeface="Wingdings" panose="05000000000000000000" pitchFamily="2" charset="2"/>
              </a:rPr>
              <a:t>stable</a:t>
            </a:r>
            <a:endParaRPr lang="de-DE" sz="2000" dirty="0">
              <a:sym typeface="Wingdings" panose="05000000000000000000" pitchFamily="2" charset="2"/>
            </a:endParaRPr>
          </a:p>
          <a:p>
            <a:pPr lvl="1">
              <a:tabLst>
                <a:tab pos="354013" algn="l"/>
              </a:tabLst>
            </a:pPr>
            <a:r>
              <a:rPr lang="de-DE" sz="1800" dirty="0">
                <a:sym typeface="Wingdings" panose="05000000000000000000" pitchFamily="2" charset="2"/>
              </a:rPr>
              <a:t>CMS </a:t>
            </a:r>
            <a:r>
              <a:rPr lang="de-DE" sz="1800" dirty="0" err="1">
                <a:sym typeface="Wingdings" panose="05000000000000000000" pitchFamily="2" charset="2"/>
              </a:rPr>
              <a:t>intro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Drell</a:t>
            </a:r>
            <a:r>
              <a:rPr lang="de-DE" sz="1800" dirty="0">
                <a:sym typeface="Wingdings" panose="05000000000000000000" pitchFamily="2" charset="2"/>
              </a:rPr>
              <a:t>-Yan</a:t>
            </a:r>
          </a:p>
          <a:p>
            <a:endParaRPr lang="en-US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Measurements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E5D64F-B787-4E75-B220-24365275F48D}" type="datetime1">
              <a:rPr lang="de-DE" smtClean="0"/>
              <a:t>02.11.2017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080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1045</Words>
  <Application>Microsoft Office PowerPoint</Application>
  <PresentationFormat>Bildschirmpräsentation (4:3)</PresentationFormat>
  <Paragraphs>287</Paragraphs>
  <Slides>23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Symbol</vt:lpstr>
      <vt:lpstr>Wingdings</vt:lpstr>
      <vt:lpstr>Office-Design</vt:lpstr>
      <vt:lpstr>PowerPoint-Präsentation</vt:lpstr>
      <vt:lpstr>Dates</vt:lpstr>
      <vt:lpstr>Registration to IMC18</vt:lpstr>
      <vt:lpstr>Registration – the numbers</vt:lpstr>
      <vt:lpstr>New Countries / Institutes / Groups  for IMC18</vt:lpstr>
      <vt:lpstr>IDWGS</vt:lpstr>
      <vt:lpstr>Communication</vt:lpstr>
      <vt:lpstr>Timeline</vt:lpstr>
      <vt:lpstr>Measurements</vt:lpstr>
      <vt:lpstr>Vidyo</vt:lpstr>
      <vt:lpstr>World Wide Data Day</vt:lpstr>
      <vt:lpstr>Fermilab Neutrino plan</vt:lpstr>
      <vt:lpstr>MINERvA masterclass</vt:lpstr>
      <vt:lpstr>Belle II Masterclass  </vt:lpstr>
      <vt:lpstr>Belle II Masterclass  </vt:lpstr>
      <vt:lpstr>PowerPoint-Präsentation</vt:lpstr>
      <vt:lpstr>PowerPoint-Präsentation</vt:lpstr>
      <vt:lpstr>PowerPoint-Präsentation</vt:lpstr>
      <vt:lpstr>PowerPoint-Präsentation</vt:lpstr>
      <vt:lpstr>Website</vt:lpstr>
      <vt:lpstr>Particle Physics Masterclasses</vt:lpstr>
      <vt:lpstr>IMC as a roof?</vt:lpstr>
      <vt:lpstr>IMC Budget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156</cp:revision>
  <dcterms:created xsi:type="dcterms:W3CDTF">2011-11-01T11:56:59Z</dcterms:created>
  <dcterms:modified xsi:type="dcterms:W3CDTF">2017-11-02T14:51:37Z</dcterms:modified>
</cp:coreProperties>
</file>