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5" r:id="rId2"/>
    <p:sldId id="259" r:id="rId3"/>
    <p:sldId id="260" r:id="rId4"/>
    <p:sldId id="256" r:id="rId5"/>
    <p:sldId id="257" r:id="rId6"/>
    <p:sldId id="258" r:id="rId7"/>
    <p:sldId id="261" r:id="rId8"/>
    <p:sldId id="263" r:id="rId9"/>
    <p:sldId id="268" r:id="rId10"/>
    <p:sldId id="269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3963F-4F67-46C9-A8F5-7BD5E7855B32}" type="datetimeFigureOut">
              <a:rPr lang="en-US" smtClean="0"/>
              <a:t>01-Nov-17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B2327-3FE1-42D3-9DD1-71B9A59AE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19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AE4FE-6D36-4B86-91C4-2D1335D5FF7B}" type="datetime1">
              <a:rPr lang="el-GR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178B4-5C05-44AD-AF85-5FBF4273360A}" type="datetime1">
              <a:rPr lang="el-GR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669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9CEB3-9C53-41F7-8C1C-F5B54AC107FD}" type="datetime1">
              <a:rPr lang="el-GR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0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2DD5-FF71-404E-A0AD-40667AB2D935}" type="datetime1">
              <a:rPr lang="el-GR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1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73392-6CC9-41A2-A264-FBD8C1DE6F1A}" type="datetime1">
              <a:rPr lang="el-GR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9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1F2FA-E442-457E-8755-AB7205B95454}" type="datetime1">
              <a:rPr lang="el-GR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586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34C15-8788-488A-9E21-EFCEE92DBF22}" type="datetime1">
              <a:rPr lang="el-GR" smtClean="0"/>
              <a:t>1/11/2017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63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E201A-8289-41C8-80FB-8EEF93FBE48C}" type="datetime1">
              <a:rPr lang="el-GR" smtClean="0"/>
              <a:t>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4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1DA5-BA7C-4125-B326-E66EFEF3F59F}" type="datetime1">
              <a:rPr lang="el-GR" smtClean="0"/>
              <a:t>1/11/2017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18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60148-428B-482E-AC30-0E86845E1A0C}" type="datetime1">
              <a:rPr lang="el-GR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521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062E5-B828-4DA0-8D6B-073A47B7154D}" type="datetime1">
              <a:rPr lang="el-GR" smtClean="0"/>
              <a:t>1/11/2017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7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8FE79-0ADB-45BF-ACB9-AD5BF24895B0}" type="datetime1">
              <a:rPr lang="el-GR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21E35-539C-4FF1-939E-5655610A5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260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discoverthecosmos.eu/" TargetMode="External"/><Relationship Id="rId2" Type="http://schemas.openxmlformats.org/officeDocument/2006/relationships/hyperlink" Target="http://www.learningwithatlas-portal.e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-lab-project.e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1368276" cy="1143000"/>
          </a:xfrm>
        </p:spPr>
        <p:txBody>
          <a:bodyPr>
            <a:normAutofit fontScale="90000"/>
          </a:bodyPr>
          <a:lstStyle/>
          <a:p>
            <a:pPr>
              <a:lnSpc>
                <a:spcPts val="3400"/>
              </a:lnSpc>
              <a:defRPr/>
            </a:pPr>
            <a:r>
              <a:rPr lang="en-US" sz="4000" dirty="0">
                <a:latin typeface="Comic Sans MS" pitchFamily="66" charset="0"/>
              </a:rPr>
              <a:t/>
            </a:r>
            <a:br>
              <a:rPr lang="en-US" sz="4000" dirty="0">
                <a:latin typeface="Comic Sans MS" pitchFamily="66" charset="0"/>
              </a:rPr>
            </a:br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72008" y="2420888"/>
            <a:ext cx="88924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/>
              <a:t>EU </a:t>
            </a:r>
            <a:r>
              <a:rPr lang="en-US" sz="4000" b="1" dirty="0"/>
              <a:t>funded projects on science communication, education and </a:t>
            </a:r>
            <a:r>
              <a:rPr lang="en-US" sz="4000" b="1" dirty="0" smtClean="0"/>
              <a:t>outreach</a:t>
            </a:r>
          </a:p>
          <a:p>
            <a:pPr algn="ctr">
              <a:defRPr/>
            </a:pPr>
            <a:r>
              <a:rPr lang="en-US" sz="40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The example of CREATIONS</a:t>
            </a:r>
            <a:endParaRPr lang="en-US" sz="4000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5834EB-85F1-4C23-9C74-99808ACC073C}" type="slidenum">
              <a:rPr lang="el-GR"/>
              <a:pPr/>
              <a:t>1</a:t>
            </a:fld>
            <a:endParaRPr lang="el-GR"/>
          </a:p>
        </p:txBody>
      </p:sp>
      <p:sp>
        <p:nvSpPr>
          <p:cNvPr id="2053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4A28807-AE87-4EFC-B73E-3D5C63A4776B}" type="datetime1">
              <a:rPr lang="el-GR" smtClean="0"/>
              <a:t>1/11/2017</a:t>
            </a:fld>
            <a:endParaRPr lang="el-GR"/>
          </a:p>
        </p:txBody>
      </p:sp>
      <p:sp>
        <p:nvSpPr>
          <p:cNvPr id="2054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C.Kourkoumelis,UoA</a:t>
            </a:r>
            <a:endParaRPr lang="el-GR"/>
          </a:p>
        </p:txBody>
      </p:sp>
      <p:pic>
        <p:nvPicPr>
          <p:cNvPr id="2055" name="Content Placeholder 9" descr="LOGO_UOA CO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0"/>
            <a:ext cx="1144588" cy="1477963"/>
          </a:xfrm>
        </p:spPr>
      </p:pic>
      <p:sp>
        <p:nvSpPr>
          <p:cNvPr id="9" name="TextBox 8"/>
          <p:cNvSpPr txBox="1"/>
          <p:nvPr/>
        </p:nvSpPr>
        <p:spPr>
          <a:xfrm>
            <a:off x="4788024" y="260648"/>
            <a:ext cx="1847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en-US" sz="2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endParaRPr lang="el-GR" dirty="0" err="1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268760"/>
            <a:ext cx="28278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University of Athens</a:t>
            </a:r>
            <a:endParaRPr lang="el-GR" sz="24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endParaRPr lang="el-GR" dirty="0" err="1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48400" y="368370"/>
            <a:ext cx="2448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C.Kourkoumelis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12745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Some numbers for the first two years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Community support</a:t>
            </a:r>
          </a:p>
          <a:p>
            <a:pPr lvl="1"/>
            <a:r>
              <a:rPr lang="en-US" dirty="0" smtClean="0"/>
              <a:t>Teachers’ workshops (</a:t>
            </a:r>
            <a:r>
              <a:rPr lang="en-US" dirty="0" err="1" smtClean="0"/>
              <a:t>visionary+practice</a:t>
            </a:r>
            <a:r>
              <a:rPr lang="en-US" dirty="0" smtClean="0"/>
              <a:t>/reflection) : 62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Teachers trained:~900</a:t>
            </a:r>
          </a:p>
          <a:p>
            <a:r>
              <a:rPr lang="en-US" dirty="0"/>
              <a:t>Implementation</a:t>
            </a:r>
          </a:p>
          <a:p>
            <a:pPr lvl="1"/>
            <a:r>
              <a:rPr lang="en-US" b="1" dirty="0">
                <a:solidFill>
                  <a:srgbClr val="C00000"/>
                </a:solidFill>
              </a:rPr>
              <a:t>Teachers ~1,400</a:t>
            </a:r>
          </a:p>
          <a:p>
            <a:pPr lvl="2"/>
            <a:r>
              <a:rPr lang="en-US" dirty="0"/>
              <a:t>Local 850, national 450, international 100</a:t>
            </a:r>
          </a:p>
          <a:p>
            <a:pPr lvl="1"/>
            <a:r>
              <a:rPr lang="en-US" b="1" dirty="0">
                <a:solidFill>
                  <a:srgbClr val="C00000"/>
                </a:solidFill>
              </a:rPr>
              <a:t>Students ~15,300</a:t>
            </a:r>
          </a:p>
          <a:p>
            <a:pPr lvl="2"/>
            <a:r>
              <a:rPr lang="en-US" dirty="0"/>
              <a:t>Local 9100, national 9800, international 1400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12DD5-FF71-404E-A0AD-40667AB2D935}" type="datetime1">
              <a:rPr lang="el-GR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03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447800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In </a:t>
            </a: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CREATIONS the impact is evaluated  </a:t>
            </a: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with:</a:t>
            </a:r>
          </a:p>
          <a:p>
            <a:pPr lvl="1">
              <a:buFont typeface="Wingdings" pitchFamily="2" charset="2"/>
              <a:buChar char="q"/>
            </a:pPr>
            <a:r>
              <a:rPr lang="en-US" sz="2800" b="1" dirty="0">
                <a:solidFill>
                  <a:srgbClr val="006699"/>
                </a:solidFill>
                <a:latin typeface="Calibri" pitchFamily="34" charset="0"/>
              </a:rPr>
              <a:t> </a:t>
            </a:r>
            <a:r>
              <a:rPr lang="en-US" sz="2800" b="1" dirty="0">
                <a:latin typeface="Calibri" pitchFamily="34" charset="0"/>
              </a:rPr>
              <a:t>“</a:t>
            </a:r>
            <a:r>
              <a:rPr lang="en-US" sz="2800" dirty="0">
                <a:latin typeface="Calibri" pitchFamily="34" charset="0"/>
              </a:rPr>
              <a:t>Pisa like” assessment questions at each </a:t>
            </a:r>
            <a:r>
              <a:rPr lang="en-US" sz="2800" dirty="0" smtClean="0">
                <a:latin typeface="Calibri" pitchFamily="34" charset="0"/>
              </a:rPr>
              <a:t>phase of the demonstrator/scenario</a:t>
            </a:r>
            <a:endParaRPr lang="en-US" sz="2800" dirty="0">
              <a:latin typeface="Calibri" pitchFamily="34" charset="0"/>
            </a:endParaRPr>
          </a:p>
          <a:p>
            <a:pPr lvl="1">
              <a:buFont typeface="Wingdings" pitchFamily="2" charset="2"/>
              <a:buChar char="q"/>
            </a:pPr>
            <a:r>
              <a:rPr lang="en-US" sz="2800" dirty="0">
                <a:latin typeface="Calibri" pitchFamily="34" charset="0"/>
              </a:rPr>
              <a:t> Use indicators on the success of the event analysis  </a:t>
            </a:r>
            <a:r>
              <a:rPr lang="en-US" sz="2800" dirty="0" smtClean="0">
                <a:latin typeface="Calibri" pitchFamily="34" charset="0"/>
              </a:rPr>
              <a:t> HYPATIA   </a:t>
            </a:r>
            <a:r>
              <a:rPr lang="en-US" sz="2800" dirty="0">
                <a:latin typeface="Calibri" pitchFamily="34" charset="0"/>
              </a:rPr>
              <a:t>(# of Z’s found, # of Higgs found, e-pair/</a:t>
            </a:r>
            <a:r>
              <a:rPr lang="el-GR" sz="2800" dirty="0">
                <a:latin typeface="Calibri" pitchFamily="34" charset="0"/>
              </a:rPr>
              <a:t>μ-</a:t>
            </a:r>
            <a:r>
              <a:rPr lang="en-US" sz="2800" dirty="0">
                <a:latin typeface="Calibri" pitchFamily="34" charset="0"/>
              </a:rPr>
              <a:t>pair)</a:t>
            </a:r>
          </a:p>
          <a:p>
            <a:pPr lvl="1">
              <a:buFont typeface="Wingdings" pitchFamily="2" charset="2"/>
              <a:buChar char="q"/>
            </a:pPr>
            <a:r>
              <a:rPr lang="en-US" sz="2800" dirty="0" smtClean="0">
                <a:latin typeface="Calibri" pitchFamily="34" charset="0"/>
              </a:rPr>
              <a:t> Pre </a:t>
            </a:r>
            <a:r>
              <a:rPr lang="en-US" sz="2800" dirty="0">
                <a:latin typeface="Calibri" pitchFamily="34" charset="0"/>
              </a:rPr>
              <a:t>and post creativity </a:t>
            </a:r>
            <a:r>
              <a:rPr lang="en-US" sz="2800" dirty="0" smtClean="0">
                <a:latin typeface="Calibri" pitchFamily="34" charset="0"/>
              </a:rPr>
              <a:t>questionnaires (already collected  </a:t>
            </a:r>
            <a:r>
              <a:rPr lang="en-US" sz="2800" b="1" dirty="0" smtClean="0">
                <a:latin typeface="Calibri" pitchFamily="34" charset="0"/>
              </a:rPr>
              <a:t>7500 questionnaires!!)</a:t>
            </a:r>
          </a:p>
          <a:p>
            <a:pPr lvl="1">
              <a:buFont typeface="Wingdings" pitchFamily="2" charset="2"/>
              <a:buChar char="q"/>
            </a:pPr>
            <a:endParaRPr lang="en-US" sz="2800" b="1" dirty="0">
              <a:solidFill>
                <a:srgbClr val="006699"/>
              </a:solidFill>
              <a:latin typeface="Calibri" pitchFamily="34" charset="0"/>
            </a:endParaRP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CREATIONS has about one more year to go…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C00000"/>
                </a:solidFill>
                <a:latin typeface="Calibri" pitchFamily="34" charset="0"/>
              </a:rPr>
              <a:t>New projects should start soon!!</a:t>
            </a:r>
            <a:endParaRPr lang="en-US" sz="2800" b="1" dirty="0">
              <a:solidFill>
                <a:srgbClr val="C00000"/>
              </a:solidFill>
              <a:latin typeface="Calibri" pitchFamily="34" charset="0"/>
            </a:endParaRPr>
          </a:p>
          <a:p>
            <a:pPr lvl="1"/>
            <a:endParaRPr lang="en-US" sz="2800" dirty="0">
              <a:solidFill>
                <a:srgbClr val="C00000"/>
              </a:solidFill>
              <a:latin typeface="Calibri" pitchFamily="34" charset="0"/>
            </a:endParaRPr>
          </a:p>
          <a:p>
            <a:pPr lvl="1">
              <a:buFont typeface="Wingdings" pitchFamily="2" charset="2"/>
              <a:buChar char="q"/>
            </a:pPr>
            <a:endParaRPr lang="en-US" sz="2800" dirty="0">
              <a:latin typeface="Calibri" pitchFamily="34" charset="0"/>
            </a:endParaRPr>
          </a:p>
          <a:p>
            <a:pPr lvl="1">
              <a:buFont typeface="Wingdings" pitchFamily="2" charset="2"/>
              <a:buChar char="q"/>
            </a:pPr>
            <a:endParaRPr lang="en-US" sz="2800" dirty="0">
              <a:latin typeface="Calibri" pitchFamily="34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0E309-76EF-4174-A655-4D6A37AAA21A}" type="datetime1">
              <a:rPr lang="el-GR" smtClean="0"/>
              <a:t>1/11/2017</a:t>
            </a:fld>
            <a:endParaRPr lang="el-G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/>
              <a:pPr/>
              <a:t>11</a:t>
            </a:fld>
            <a:endParaRPr lang="el-G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C.Kourkoumelis,UoA</a:t>
            </a:r>
            <a:endParaRPr lang="el-GR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04800" y="76200"/>
            <a:ext cx="82296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Assessment</a:t>
            </a:r>
            <a:endParaRPr lang="en-US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29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4" y="811923"/>
            <a:ext cx="8786812" cy="724300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1)The Learning with ATLAS@CERN (2009-2011)</a:t>
            </a:r>
          </a:p>
          <a:p>
            <a:pPr>
              <a:defRPr/>
            </a:pPr>
            <a:r>
              <a:rPr lang="en-US" sz="3000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  <a:hlinkClick r:id="rId2"/>
              </a:rPr>
              <a:t>http://www.learningwithatlas-portal.eu</a:t>
            </a:r>
            <a:r>
              <a:rPr lang="en-US" sz="3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  <a:hlinkClick r:id="rId2"/>
              </a:rPr>
              <a:t>/</a:t>
            </a:r>
            <a:endParaRPr lang="en-US" sz="3000" dirty="0" smtClean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              </a:t>
            </a:r>
            <a:r>
              <a:rPr lang="en-US" sz="3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UoA</a:t>
            </a:r>
            <a:r>
              <a:rPr lang="en-US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/IASA was the coordinator</a:t>
            </a:r>
          </a:p>
          <a:p>
            <a:pPr>
              <a:defRPr/>
            </a:pPr>
            <a:r>
              <a:rPr lang="en-US" sz="3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2)The </a:t>
            </a:r>
            <a:r>
              <a:rPr lang="en-US" sz="3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PATHWAY IBSE </a:t>
            </a:r>
            <a:r>
              <a:rPr lang="en-US" sz="3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Project (2011-2013</a:t>
            </a:r>
            <a:r>
              <a:rPr lang="en-US" sz="3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defRPr/>
            </a:pPr>
            <a:r>
              <a:rPr lang="en-US" sz="3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Focused </a:t>
            </a:r>
            <a:r>
              <a:rPr lang="en-US" sz="3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on teachers </a:t>
            </a:r>
            <a:endParaRPr lang="en-US" sz="3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3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FP7-Science-in-Society-2010-1</a:t>
            </a:r>
          </a:p>
          <a:p>
            <a:pPr>
              <a:defRPr/>
            </a:pPr>
            <a:r>
              <a:rPr lang="en-US" sz="3000" b="1" dirty="0">
                <a:solidFill>
                  <a:srgbClr val="007A37"/>
                </a:solidFill>
                <a:latin typeface="Calibri" pitchFamily="34" charset="0"/>
                <a:cs typeface="Calibri" pitchFamily="34" charset="0"/>
              </a:rPr>
              <a:t>http://www.pathway-project.eu</a:t>
            </a:r>
            <a:r>
              <a:rPr lang="en-US" sz="3000" b="1" dirty="0" smtClean="0">
                <a:solidFill>
                  <a:srgbClr val="007A37"/>
                </a:solidFill>
                <a:latin typeface="Calibri" pitchFamily="34" charset="0"/>
                <a:cs typeface="Calibri" pitchFamily="34" charset="0"/>
              </a:rPr>
              <a:t>/</a:t>
            </a:r>
            <a:r>
              <a:rPr lang="en-US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sz="3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3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            CERN </a:t>
            </a:r>
            <a:r>
              <a:rPr lang="en-US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was a partner</a:t>
            </a:r>
            <a:endParaRPr lang="en-US" sz="3000" b="1" dirty="0">
              <a:solidFill>
                <a:srgbClr val="007A37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3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3) Discover </a:t>
            </a:r>
            <a:r>
              <a:rPr lang="en-US" sz="30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the_COSMOS</a:t>
            </a:r>
            <a:r>
              <a:rPr lang="en-US" sz="3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(Sept </a:t>
            </a:r>
            <a:r>
              <a:rPr lang="en-US" sz="3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2011-Sept 2013</a:t>
            </a:r>
            <a:r>
              <a:rPr lang="en-US" sz="3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defRPr/>
            </a:pPr>
            <a:r>
              <a:rPr lang="en-US" sz="3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Focused </a:t>
            </a:r>
            <a:r>
              <a:rPr lang="en-US" sz="3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on teachers +Students</a:t>
            </a:r>
          </a:p>
          <a:p>
            <a:pPr>
              <a:defRPr/>
            </a:pPr>
            <a:r>
              <a:rPr lang="en-US" sz="3000" dirty="0">
                <a:solidFill>
                  <a:srgbClr val="6B6BCF"/>
                </a:solidFill>
                <a:latin typeface="Calibri" pitchFamily="34" charset="0"/>
                <a:cs typeface="Calibri" pitchFamily="34" charset="0"/>
              </a:rPr>
              <a:t>FP7 Coordination </a:t>
            </a:r>
            <a:r>
              <a:rPr lang="en-US" sz="3000" dirty="0" smtClean="0">
                <a:solidFill>
                  <a:srgbClr val="6B6BCF"/>
                </a:solidFill>
                <a:latin typeface="Calibri" pitchFamily="34" charset="0"/>
                <a:cs typeface="Calibri" pitchFamily="34" charset="0"/>
              </a:rPr>
              <a:t>action</a:t>
            </a:r>
          </a:p>
          <a:p>
            <a:pPr>
              <a:defRPr/>
            </a:pPr>
            <a:r>
              <a:rPr lang="en-US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           </a:t>
            </a:r>
            <a:r>
              <a:rPr lang="en-US" sz="3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UoA</a:t>
            </a:r>
            <a:r>
              <a:rPr lang="en-US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/IASA </a:t>
            </a:r>
            <a:r>
              <a:rPr lang="en-US" sz="30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was the </a:t>
            </a:r>
            <a:r>
              <a:rPr lang="en-US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coordinator</a:t>
            </a:r>
            <a:endParaRPr lang="en-US" sz="3000" b="1" dirty="0">
              <a:solidFill>
                <a:srgbClr val="6B6BCF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3000" b="1" dirty="0">
                <a:solidFill>
                  <a:srgbClr val="007A37"/>
                </a:solidFill>
                <a:latin typeface="Calibri" pitchFamily="34" charset="0"/>
                <a:cs typeface="Calibri" pitchFamily="34" charset="0"/>
                <a:hlinkClick r:id="rId3"/>
              </a:rPr>
              <a:t>http://portal.discoverthecosmos.eu/</a:t>
            </a:r>
            <a:endParaRPr lang="en-US" sz="3000" b="1" dirty="0">
              <a:solidFill>
                <a:srgbClr val="007A37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ts val="3400"/>
              </a:lnSpc>
              <a:defRPr/>
            </a:pPr>
            <a:endParaRPr lang="en-US" sz="1200" dirty="0">
              <a:latin typeface="Comic Sans MS" pitchFamily="66" charset="0"/>
            </a:endParaRPr>
          </a:p>
          <a:p>
            <a:pPr>
              <a:lnSpc>
                <a:spcPts val="3400"/>
              </a:lnSpc>
              <a:defRPr/>
            </a:pPr>
            <a:endParaRPr lang="en-US" sz="1400" dirty="0">
              <a:solidFill>
                <a:srgbClr val="262673"/>
              </a:solidFill>
              <a:latin typeface="Comic Sans MS" pitchFamily="66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2052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07641DF2-F9CA-477C-99BE-923B27AFB76E}" type="slidenum">
              <a:rPr lang="el-GR" sz="1400"/>
              <a:pPr algn="r" eaLnBrk="1" hangingPunct="1"/>
              <a:t>2</a:t>
            </a:fld>
            <a:endParaRPr lang="el-GR" sz="1400"/>
          </a:p>
        </p:txBody>
      </p:sp>
      <p:sp>
        <p:nvSpPr>
          <p:cNvPr id="10" name="TextBox 9"/>
          <p:cNvSpPr txBox="1"/>
          <p:nvPr/>
        </p:nvSpPr>
        <p:spPr>
          <a:xfrm>
            <a:off x="0" y="95589"/>
            <a:ext cx="8820150" cy="70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dirty="0"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The </a:t>
            </a:r>
            <a:r>
              <a:rPr lang="en-US" sz="4000" dirty="0" smtClean="0"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finished </a:t>
            </a:r>
            <a:r>
              <a:rPr lang="en-US" sz="4000" dirty="0"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EU projects:</a:t>
            </a:r>
            <a:endParaRPr lang="en-US" dirty="0">
              <a:solidFill>
                <a:srgbClr val="007A37"/>
              </a:solidFill>
              <a:latin typeface="Calibri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381000" y="18117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212219" y="5867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212219" y="405244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A499E-A7F9-4073-AE74-E76F18E49E20}" type="datetime1">
              <a:rPr lang="el-GR" smtClean="0"/>
              <a:t>1/11/2017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4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584C4286-424D-45AF-9762-E107123F7E26}" type="slidenum">
              <a:rPr lang="el-GR" sz="1400"/>
              <a:pPr algn="r" eaLnBrk="1" hangingPunct="1"/>
              <a:t>3</a:t>
            </a:fld>
            <a:endParaRPr lang="el-GR" sz="1400"/>
          </a:p>
        </p:txBody>
      </p:sp>
      <p:sp>
        <p:nvSpPr>
          <p:cNvPr id="5" name="TextBox 4"/>
          <p:cNvSpPr txBox="1"/>
          <p:nvPr/>
        </p:nvSpPr>
        <p:spPr>
          <a:xfrm>
            <a:off x="165100" y="2440066"/>
            <a:ext cx="8820150" cy="3323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Focused on teachers +Students</a:t>
            </a:r>
          </a:p>
          <a:p>
            <a:pPr>
              <a:defRPr/>
            </a:pP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Combined 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educational  e-resources from Astronomy and HEP (TUD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, LBL, CERN, </a:t>
            </a:r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UoB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, </a:t>
            </a:r>
            <a:r>
              <a:rPr lang="en-US" sz="3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UoA</a:t>
            </a:r>
            <a:r>
              <a:rPr 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/IASA)</a:t>
            </a:r>
          </a:p>
          <a:p>
            <a:pPr>
              <a:defRPr/>
            </a:pP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 </a:t>
            </a:r>
            <a:r>
              <a:rPr 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portal where we have combined all the resources from former portals {COSMOS(Astronomy) and Learning with ATLAS @CERN (HEP)} 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was </a:t>
            </a:r>
            <a:r>
              <a:rPr 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created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en-US" dirty="0"/>
          </a:p>
        </p:txBody>
      </p:sp>
      <p:pic>
        <p:nvPicPr>
          <p:cNvPr id="6148" name="Picture 5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40" y="151269"/>
            <a:ext cx="3348038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57600" y="291078"/>
            <a:ext cx="5637212" cy="18774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DISCOVER_the_COSCMOS</a:t>
            </a:r>
            <a:endParaRPr lang="en-US" sz="2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DtC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defRPr/>
            </a:pP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15 Partners across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Europe+LBL</a:t>
            </a:r>
            <a:endParaRPr lang="en-US" sz="2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CERN 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was </a:t>
            </a:r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a partner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BE4E7-D6D5-4093-85A9-084FBB68C88A}" type="datetime1">
              <a:rPr lang="el-GR" smtClean="0"/>
              <a:t>1/11/2017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0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cosmos_port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81075"/>
            <a:ext cx="8532813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5503" y="17159"/>
            <a:ext cx="8578952" cy="7694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http://portal.discoverthecosmos.eu/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A0356-5BAA-4E00-B400-D1B69F45EEA3}" type="datetime1">
              <a:rPr lang="el-GR" smtClean="0"/>
              <a:t>1/11/2017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60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737" y="823913"/>
            <a:ext cx="9026525" cy="40626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Go-Lab (Nov.2012-Nov.2016, 20 partners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pPr>
              <a:lnSpc>
                <a:spcPct val="150000"/>
              </a:lnSpc>
              <a:defRPr/>
            </a:pPr>
            <a:r>
              <a:rPr lang="en-US" sz="3200" b="1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  Built science laboratory based on IBSE</a:t>
            </a:r>
          </a:p>
          <a:p>
            <a:pPr>
              <a:defRPr/>
            </a:pPr>
            <a:r>
              <a:rPr lang="en-US" sz="3200" b="1" dirty="0" smtClean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  </a:t>
            </a:r>
            <a:r>
              <a:rPr lang="en-US" sz="3200" b="1" dirty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infrastructure for schools</a:t>
            </a:r>
          </a:p>
          <a:p>
            <a:pPr>
              <a:defRPr/>
            </a:pPr>
            <a:r>
              <a:rPr lang="en-US" sz="3200" b="1" dirty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 “on line” labs (federation of labs)</a:t>
            </a:r>
          </a:p>
          <a:p>
            <a:pPr>
              <a:defRPr/>
            </a:pPr>
            <a:endParaRPr lang="en-US" sz="3400" b="1" dirty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n-US" sz="3200" b="1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el-GR" sz="3200" dirty="0"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5888"/>
            <a:ext cx="8820150" cy="70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dirty="0"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The </a:t>
            </a:r>
            <a:r>
              <a:rPr lang="en-US" sz="4000" dirty="0" smtClean="0"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finished </a:t>
            </a:r>
            <a:r>
              <a:rPr lang="en-US" sz="4000" dirty="0"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EU projects:</a:t>
            </a:r>
            <a:endParaRPr lang="en-US" dirty="0">
              <a:solidFill>
                <a:srgbClr val="007A37"/>
              </a:solidFill>
              <a:latin typeface="Calibri" pitchFamily="34" charset="0"/>
            </a:endParaRP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066800"/>
            <a:ext cx="1655762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289C9EA-9D52-4514-A0CE-D106226FF5B3}" type="slidenum">
              <a:rPr lang="el-GR" smtClean="0"/>
              <a:pPr eaLnBrk="1" hangingPunct="1"/>
              <a:t>5</a:t>
            </a:fld>
            <a:endParaRPr lang="el-GR" smtClean="0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1143000" y="3298032"/>
            <a:ext cx="75612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rgbClr val="C00000"/>
                </a:solidFill>
                <a:latin typeface="Calibri" pitchFamily="34" charset="0"/>
                <a:hlinkClick r:id="rId3"/>
              </a:rPr>
              <a:t>http://www.go-lab-project.eu/</a:t>
            </a:r>
            <a:endParaRPr lang="en-US" sz="3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152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C.Kourkoumelis,UoA</a:t>
            </a:r>
            <a:endParaRPr lang="el-GR" smtClean="0"/>
          </a:p>
        </p:txBody>
      </p:sp>
      <p:sp>
        <p:nvSpPr>
          <p:cNvPr id="9" name="TextBox 8"/>
          <p:cNvSpPr txBox="1"/>
          <p:nvPr/>
        </p:nvSpPr>
        <p:spPr>
          <a:xfrm>
            <a:off x="2084049" y="5814828"/>
            <a:ext cx="46520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CERN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was a partner</a:t>
            </a:r>
          </a:p>
          <a:p>
            <a:pPr algn="ctr">
              <a:defRPr/>
            </a:pPr>
            <a:endParaRPr lang="el-G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5882" y="3998946"/>
            <a:ext cx="6830652" cy="18158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 smtClean="0"/>
              <a:t> </a:t>
            </a:r>
            <a:r>
              <a:rPr lang="en-US" sz="2800" dirty="0" smtClean="0"/>
              <a:t>143 </a:t>
            </a:r>
            <a:r>
              <a:rPr lang="en-US" sz="2800" dirty="0"/>
              <a:t>on-line labs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132 </a:t>
            </a:r>
            <a:r>
              <a:rPr lang="en-US" sz="2800" dirty="0"/>
              <a:t>Inquiry Learning Spaces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34 </a:t>
            </a:r>
            <a:r>
              <a:rPr lang="en-US" sz="2800" dirty="0"/>
              <a:t>Apps</a:t>
            </a:r>
          </a:p>
          <a:p>
            <a:r>
              <a:rPr lang="en-US" sz="2800" dirty="0"/>
              <a:t>In </a:t>
            </a:r>
            <a:r>
              <a:rPr lang="en-US" sz="2800" b="1" dirty="0"/>
              <a:t>all STEM curricula subjects</a:t>
            </a:r>
            <a:r>
              <a:rPr lang="en-US" sz="2800" dirty="0"/>
              <a:t> in 10 languages</a:t>
            </a:r>
            <a:endParaRPr lang="el-GR" sz="2800" dirty="0" err="1">
              <a:latin typeface="Comic Sans MS" pitchFamily="66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0552C-7419-4025-8734-73003F411E48}" type="datetime1">
              <a:rPr lang="el-GR" smtClean="0"/>
              <a:t>1/11/2017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8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/>
              <a:t>C.Kourkoumelis,UoA</a:t>
            </a:r>
            <a:endParaRPr lang="el-GR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F85BBA-1D87-4399-810D-6B3764BC45CA}" type="slidenum">
              <a:rPr lang="el-GR" smtClean="0"/>
              <a:pPr eaLnBrk="1" hangingPunct="1"/>
              <a:t>6</a:t>
            </a:fld>
            <a:endParaRPr lang="el-GR" smtClean="0"/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762000" y="2886016"/>
            <a:ext cx="6873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C00000"/>
                </a:solidFill>
                <a:latin typeface="Calibri" pitchFamily="34" charset="0"/>
              </a:rPr>
              <a:t>http://inspiring-science-education.org/</a:t>
            </a:r>
            <a:endParaRPr lang="el-GR" sz="32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7642" y="823913"/>
            <a:ext cx="8424863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Inspiring Science Education </a:t>
            </a:r>
          </a:p>
          <a:p>
            <a:pPr algn="ctr">
              <a:defRPr/>
            </a:pP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(April 2013+40mo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, 31 </a:t>
            </a:r>
            <a:r>
              <a:rPr lang="en-US" sz="3200" b="1" dirty="0">
                <a:solidFill>
                  <a:srgbClr val="FF0000"/>
                </a:solidFill>
                <a:latin typeface="Calibri" pitchFamily="34" charset="0"/>
              </a:rPr>
              <a:t>partners)</a:t>
            </a:r>
          </a:p>
          <a:p>
            <a:pPr algn="ctr">
              <a:defRPr/>
            </a:pPr>
            <a:r>
              <a:rPr lang="en-US" sz="3200" b="1" dirty="0">
                <a:solidFill>
                  <a:schemeClr val="accent1">
                    <a:lumMod val="25000"/>
                  </a:schemeClr>
                </a:solidFill>
                <a:latin typeface="Calibri" pitchFamily="34" charset="0"/>
              </a:rPr>
              <a:t>Large pilots for schools -&gt;to reach 5,000 schools in 15 European countries</a:t>
            </a:r>
          </a:p>
        </p:txBody>
      </p:sp>
      <p:pic>
        <p:nvPicPr>
          <p:cNvPr id="133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2" y="3581400"/>
            <a:ext cx="47148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115888"/>
            <a:ext cx="8820150" cy="7080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dirty="0"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The </a:t>
            </a:r>
            <a:r>
              <a:rPr lang="en-US" sz="4000" dirty="0" smtClean="0"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finished </a:t>
            </a:r>
            <a:r>
              <a:rPr lang="en-US" sz="4000" dirty="0">
                <a:solidFill>
                  <a:srgbClr val="007A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EU projects:</a:t>
            </a:r>
            <a:endParaRPr lang="en-US" dirty="0">
              <a:solidFill>
                <a:srgbClr val="007A37"/>
              </a:solidFill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0716" y="4617396"/>
            <a:ext cx="7198717" cy="18158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 smtClean="0"/>
              <a:t> </a:t>
            </a:r>
            <a:r>
              <a:rPr lang="en-US" sz="2800" dirty="0" smtClean="0"/>
              <a:t>120 </a:t>
            </a:r>
            <a:r>
              <a:rPr lang="en-US" sz="2800" dirty="0"/>
              <a:t>Demonstrators (</a:t>
            </a:r>
            <a:r>
              <a:rPr lang="en-US" sz="2800" b="1" dirty="0"/>
              <a:t>in all STEM curricula subjects</a:t>
            </a:r>
            <a:r>
              <a:rPr lang="en-US" sz="2800" dirty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/>
              <a:t> </a:t>
            </a:r>
            <a:r>
              <a:rPr lang="en-US" sz="2800" dirty="0" smtClean="0"/>
              <a:t>Harvested </a:t>
            </a:r>
            <a:r>
              <a:rPr lang="en-US" sz="2800" dirty="0"/>
              <a:t>existing repositories with 278,000 educational resources (mainly ODS and </a:t>
            </a:r>
            <a:r>
              <a:rPr lang="en-US" sz="2800" dirty="0" err="1"/>
              <a:t>DtC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8EDE6-A37F-4D60-9314-06FBCC4F270F}" type="datetime1">
              <a:rPr lang="el-GR" smtClean="0"/>
              <a:t>1/11/2017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2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844824"/>
            <a:ext cx="874846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A Horizon 2020 European outreach project to </a:t>
            </a:r>
          </a:p>
          <a:p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Develop an Engaging Science Classroom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Calibri" pitchFamily="34" charset="0"/>
              </a:rPr>
              <a:t>  36 months (Oct 15-&gt;Oct 18), 1.8 ME, 16 partners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Calibri" pitchFamily="34" charset="0"/>
              </a:rPr>
              <a:t> Coordinator: University of Bayreuth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Calibri" pitchFamily="34" charset="0"/>
              </a:rPr>
              <a:t> Improve skills of youngsters in STEM subjects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Calibri" pitchFamily="34" charset="0"/>
              </a:rPr>
              <a:t> HEP  partners are </a:t>
            </a:r>
            <a:r>
              <a:rPr lang="en-US" sz="3200" dirty="0" err="1">
                <a:latin typeface="Calibri" pitchFamily="34" charset="0"/>
              </a:rPr>
              <a:t>UoA</a:t>
            </a:r>
            <a:r>
              <a:rPr lang="en-US" sz="3200" dirty="0">
                <a:latin typeface="Calibri" pitchFamily="34" charset="0"/>
              </a:rPr>
              <a:t>/IASA, </a:t>
            </a:r>
            <a:r>
              <a:rPr lang="en-US" sz="3200" dirty="0" err="1">
                <a:latin typeface="Calibri" pitchFamily="34" charset="0"/>
              </a:rPr>
              <a:t>UoBirmingham</a:t>
            </a:r>
            <a:r>
              <a:rPr lang="en-US" sz="3200" dirty="0">
                <a:latin typeface="Calibri" pitchFamily="34" charset="0"/>
              </a:rPr>
              <a:t>, </a:t>
            </a:r>
            <a:r>
              <a:rPr lang="en-US" sz="3200" b="1" dirty="0" err="1">
                <a:latin typeface="Calibri" pitchFamily="34" charset="0"/>
              </a:rPr>
              <a:t>Art@CMS</a:t>
            </a:r>
            <a:r>
              <a:rPr lang="en-US" sz="3200" dirty="0">
                <a:latin typeface="Calibri" pitchFamily="34" charset="0"/>
              </a:rPr>
              <a:t>, STFC</a:t>
            </a:r>
          </a:p>
          <a:p>
            <a:endParaRPr lang="el-GR" sz="3200" dirty="0" err="1">
              <a:latin typeface="Calibri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2A73-4978-4036-853E-5DA2CE9A6950}" type="datetime1">
              <a:rPr lang="el-GR" smtClean="0"/>
              <a:t>1/11/2017</a:t>
            </a:fld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/>
              <a:pPr/>
              <a:t>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C.Kourkoumelis,UoA</a:t>
            </a:r>
            <a:endParaRPr lang="el-GR"/>
          </a:p>
        </p:txBody>
      </p:sp>
      <p:pic>
        <p:nvPicPr>
          <p:cNvPr id="13" name="Picture 12" descr="Creations_logo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54622" cy="16516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97196" y="476672"/>
            <a:ext cx="4246804" cy="5232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800" dirty="0">
                <a:latin typeface="Calibri" pitchFamily="34" charset="0"/>
              </a:rPr>
              <a:t>http://creations-project.eu/</a:t>
            </a:r>
            <a:endParaRPr lang="el-GR" sz="2800" dirty="0" err="1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5373216"/>
            <a:ext cx="8496944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Calibri" pitchFamily="34" charset="0"/>
              </a:rPr>
              <a:t>Some partners focus on combining science and art and boost creativity in schools</a:t>
            </a:r>
          </a:p>
          <a:p>
            <a:r>
              <a:rPr lang="en-US" sz="2400" dirty="0">
                <a:latin typeface="Calibri" pitchFamily="34" charset="0"/>
              </a:rPr>
              <a:t>ex. Global Science Opera, Cultural Collisions , science using theater</a:t>
            </a:r>
          </a:p>
        </p:txBody>
      </p:sp>
    </p:spTree>
    <p:extLst>
      <p:ext uri="{BB962C8B-B14F-4D97-AF65-F5344CB8AC3E}">
        <p14:creationId xmlns:p14="http://schemas.microsoft.com/office/powerpoint/2010/main" val="206957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" y="838200"/>
            <a:ext cx="8991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b="1" dirty="0" smtClean="0">
              <a:solidFill>
                <a:srgbClr val="C00000"/>
              </a:solidFill>
            </a:endParaRPr>
          </a:p>
          <a:p>
            <a:pPr marL="342900" indent="-342900">
              <a:buAutoNum type="arabicParenR"/>
            </a:pPr>
            <a:r>
              <a:rPr lang="en-US" sz="3600" dirty="0" smtClean="0"/>
              <a:t> A pedagogical framework</a:t>
            </a:r>
          </a:p>
          <a:p>
            <a:pPr marL="342900" indent="-342900">
              <a:buAutoNum type="arabicParenR"/>
            </a:pPr>
            <a:r>
              <a:rPr lang="en-US" sz="3600" dirty="0" smtClean="0"/>
              <a:t> Creation of educational resources/</a:t>
            </a:r>
            <a:r>
              <a:rPr lang="en-US" sz="3600" dirty="0" err="1" smtClean="0"/>
              <a:t>scenaria</a:t>
            </a:r>
            <a:endParaRPr lang="en-US" sz="3600" dirty="0" smtClean="0"/>
          </a:p>
          <a:p>
            <a:pPr marL="342900" indent="-342900">
              <a:buAutoNum type="arabicParenR"/>
            </a:pPr>
            <a:r>
              <a:rPr lang="en-US" sz="3600" dirty="0" smtClean="0"/>
              <a:t> Workshops for teachers-&gt;community support  (three stage: before/during/final)</a:t>
            </a:r>
          </a:p>
          <a:p>
            <a:pPr marL="342900" indent="-342900">
              <a:buFontTx/>
              <a:buAutoNum type="arabicParenR"/>
            </a:pPr>
            <a:r>
              <a:rPr lang="en-US" sz="3600" dirty="0" smtClean="0"/>
              <a:t> </a:t>
            </a:r>
            <a:r>
              <a:rPr lang="en-US" sz="3600" dirty="0" err="1" smtClean="0"/>
              <a:t>Pilots+Large</a:t>
            </a:r>
            <a:r>
              <a:rPr lang="en-US" sz="3600" dirty="0" smtClean="0"/>
              <a:t> scale Implementation </a:t>
            </a:r>
          </a:p>
          <a:p>
            <a:pPr marL="342900" indent="-342900">
              <a:buAutoNum type="arabicParenR"/>
            </a:pPr>
            <a:r>
              <a:rPr lang="en-US" sz="3600" dirty="0" smtClean="0"/>
              <a:t>Dissemination and exploitation plan</a:t>
            </a:r>
          </a:p>
          <a:p>
            <a:pPr marL="342900" indent="-342900">
              <a:buAutoNum type="arabicParenR"/>
            </a:pPr>
            <a:r>
              <a:rPr lang="en-US" sz="3600" b="1" dirty="0" smtClean="0"/>
              <a:t> Ways of measurement  the impact, assessment </a:t>
            </a:r>
            <a:endParaRPr lang="en-US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4A81-A4CC-41DE-B46F-E0A4076A26DA}" type="datetime1">
              <a:rPr lang="el-GR" smtClean="0"/>
              <a:t>1/11/2017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C.Kourkoumelis,UoA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81000"/>
            <a:ext cx="7866321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3">
                    <a:lumMod val="75000"/>
                  </a:schemeClr>
                </a:solidFill>
              </a:rPr>
              <a:t>Any EU outreach project should include: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46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678158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72200" y="5181600"/>
            <a:ext cx="279134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List of educational </a:t>
            </a:r>
            <a:r>
              <a:rPr lang="en-US" dirty="0" err="1" smtClean="0"/>
              <a:t>scenaria</a:t>
            </a:r>
            <a:endParaRPr lang="en-US" dirty="0" smtClean="0"/>
          </a:p>
          <a:p>
            <a:r>
              <a:rPr lang="en-US" dirty="0" smtClean="0"/>
              <a:t>50 now-&gt;100 end of project</a:t>
            </a:r>
            <a:endParaRPr lang="en-US" dirty="0"/>
          </a:p>
        </p:txBody>
      </p:sp>
      <p:sp>
        <p:nvSpPr>
          <p:cNvPr id="4" name="Left Arrow 3"/>
          <p:cNvSpPr/>
          <p:nvPr/>
        </p:nvSpPr>
        <p:spPr>
          <a:xfrm rot="19886837">
            <a:off x="4987453" y="539117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1E35-539C-4FF1-939E-5655610A5068}" type="slidenum">
              <a:rPr lang="en-US" smtClean="0"/>
              <a:t>9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524000" y="4876799"/>
            <a:ext cx="2918298" cy="196660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819400" y="0"/>
            <a:ext cx="4357796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Open Discovery Space portal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267200" y="1600200"/>
            <a:ext cx="494147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CREATIONS Community hosts educational material and links to all the CREATIONS </a:t>
            </a:r>
            <a:r>
              <a:rPr lang="en-US" dirty="0" smtClean="0"/>
              <a:t> </a:t>
            </a:r>
            <a:r>
              <a:rPr lang="en-US" dirty="0" err="1" smtClean="0"/>
              <a:t>subcommunities</a:t>
            </a:r>
            <a:r>
              <a:rPr lang="en-US" dirty="0" smtClean="0"/>
              <a:t> </a:t>
            </a:r>
            <a:r>
              <a:rPr lang="en-US" dirty="0"/>
              <a:t>supporting the CREATIONS </a:t>
            </a:r>
            <a:r>
              <a:rPr lang="en-US" dirty="0" smtClean="0"/>
              <a:t>Demonstrators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104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1517</TotalTime>
  <Words>581</Words>
  <Application>Microsoft Office PowerPoint</Application>
  <PresentationFormat>On-screen Show (4:3)</PresentationFormat>
  <Paragraphs>120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numbers for the first two years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</dc:creator>
  <cp:lastModifiedBy>christina</cp:lastModifiedBy>
  <cp:revision>21</cp:revision>
  <dcterms:created xsi:type="dcterms:W3CDTF">2017-10-30T18:51:24Z</dcterms:created>
  <dcterms:modified xsi:type="dcterms:W3CDTF">2017-11-01T09:30:02Z</dcterms:modified>
</cp:coreProperties>
</file>