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4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1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5EF26-D753-F24C-8EE5-3761C567FAE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7D50B-EB4A-7C43-8C63-2EC2AF53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4CC0-1B74-6C43-A409-1EBF37234F31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7D65F-943F-EE4E-834F-F472F0B08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cd.desy.de/e49245/" TargetMode="Externa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3293"/>
            <a:ext cx="7772400" cy="2387600"/>
          </a:xfrm>
        </p:spPr>
        <p:txBody>
          <a:bodyPr/>
          <a:lstStyle/>
          <a:p>
            <a:r>
              <a:rPr lang="en-US" dirty="0">
                <a:latin typeface="+mn-lt"/>
              </a:rPr>
              <a:t>Enabling Cosmic </a:t>
            </a:r>
            <a:r>
              <a:rPr lang="en-US" dirty="0" smtClean="0">
                <a:latin typeface="+mn-lt"/>
              </a:rPr>
              <a:t>Ray Studies Worldwide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955270"/>
            <a:ext cx="6858000" cy="1906662"/>
          </a:xfrm>
        </p:spPr>
        <p:txBody>
          <a:bodyPr/>
          <a:lstStyle/>
          <a:p>
            <a:r>
              <a:rPr lang="en-US" sz="3200" dirty="0" smtClean="0"/>
              <a:t>Global Cosmic Ray Studies</a:t>
            </a:r>
          </a:p>
          <a:p>
            <a:r>
              <a:rPr lang="en-US" dirty="0" smtClean="0"/>
              <a:t>Projects for High School Students</a:t>
            </a:r>
          </a:p>
          <a:p>
            <a:r>
              <a:rPr lang="en-US" sz="2000" dirty="0" err="1" smtClean="0"/>
              <a:t>globalcosmics.org</a:t>
            </a:r>
            <a:endParaRPr lang="en-US" sz="2000" dirty="0"/>
          </a:p>
          <a:p>
            <a:r>
              <a:rPr lang="en-US" sz="2000" dirty="0">
                <a:hlinkClick r:id="rId2"/>
              </a:rPr>
              <a:t>https://icd.desy.de/e49245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247" y="3588068"/>
            <a:ext cx="948985" cy="9569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3" y="6009543"/>
            <a:ext cx="2474756" cy="629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31" y="6011483"/>
            <a:ext cx="2495001" cy="6272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796" y="289320"/>
            <a:ext cx="1009436" cy="9848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194" y="289320"/>
            <a:ext cx="1947692" cy="660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941" y="289320"/>
            <a:ext cx="1953661" cy="6173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3" y="289320"/>
            <a:ext cx="1885828" cy="6309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837" y="289320"/>
            <a:ext cx="1096296" cy="6662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3" y="5063725"/>
            <a:ext cx="2412356" cy="6208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3" y="3588068"/>
            <a:ext cx="805441" cy="9569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819" y="5022192"/>
            <a:ext cx="2433413" cy="6083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494" y="5075219"/>
            <a:ext cx="1439950" cy="620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300" y="5075219"/>
            <a:ext cx="1370994" cy="6208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632" y="6045119"/>
            <a:ext cx="2342736" cy="59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1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Opportunities . . .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en-US" dirty="0" smtClean="0"/>
              <a:t>Learning from </a:t>
            </a:r>
            <a:r>
              <a:rPr lang="en-US" dirty="0"/>
              <a:t>O</a:t>
            </a:r>
            <a:r>
              <a:rPr lang="en-US" dirty="0" smtClean="0"/>
              <a:t>thers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en-US" dirty="0" smtClean="0"/>
              <a:t>What </a:t>
            </a:r>
            <a:r>
              <a:rPr lang="en-US" dirty="0"/>
              <a:t>p</a:t>
            </a:r>
            <a:r>
              <a:rPr lang="en-US" dirty="0" smtClean="0"/>
              <a:t>rojects are out there? 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en-US" dirty="0" smtClean="0"/>
              <a:t>What are the </a:t>
            </a:r>
            <a:r>
              <a:rPr lang="en-US" dirty="0"/>
              <a:t>similarities </a:t>
            </a:r>
            <a:r>
              <a:rPr lang="en-US" dirty="0" smtClean="0"/>
              <a:t>&amp; differences between projects?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en-US" dirty="0" smtClean="0"/>
              <a:t>Adding </a:t>
            </a:r>
            <a:r>
              <a:rPr lang="en-US" dirty="0"/>
              <a:t>N</a:t>
            </a:r>
            <a:r>
              <a:rPr lang="en-US" dirty="0" smtClean="0"/>
              <a:t>ew Projects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en-US" dirty="0" smtClean="0"/>
              <a:t>Rome Workshop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en-US" dirty="0" smtClean="0"/>
              <a:t>ISE Summer Academy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en-US" dirty="0"/>
              <a:t>Do </a:t>
            </a:r>
            <a:r>
              <a:rPr lang="en-US" dirty="0" smtClean="0"/>
              <a:t>We Collaborate</a:t>
            </a:r>
            <a:r>
              <a:rPr lang="en-US" dirty="0"/>
              <a:t>? </a:t>
            </a:r>
            <a:endParaRPr lang="en-US" dirty="0" smtClean="0"/>
          </a:p>
          <a:p>
            <a:pPr marL="457200" lvl="1" indent="0">
              <a:lnSpc>
                <a:spcPct val="120000"/>
              </a:lnSpc>
              <a:buClr>
                <a:srgbClr val="C00000"/>
              </a:buClr>
              <a:buNone/>
            </a:pPr>
            <a:r>
              <a:rPr lang="en-US" dirty="0" smtClean="0">
                <a:solidFill>
                  <a:srgbClr val="C00000"/>
                </a:solidFill>
              </a:rPr>
              <a:t>- - - - 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en-US" dirty="0" smtClean="0"/>
              <a:t>Sharing </a:t>
            </a:r>
            <a:r>
              <a:rPr lang="en-US" dirty="0"/>
              <a:t>Data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en-US" dirty="0"/>
              <a:t>Open </a:t>
            </a:r>
            <a:r>
              <a:rPr lang="en-US" dirty="0" err="1"/>
              <a:t>Cosmics</a:t>
            </a:r>
            <a:r>
              <a:rPr lang="en-US" dirty="0"/>
              <a:t> initiative (</a:t>
            </a:r>
            <a:r>
              <a:rPr lang="en-US" dirty="0" err="1"/>
              <a:t>Achintya</a:t>
            </a:r>
            <a:r>
              <a:rPr lang="en-US" dirty="0"/>
              <a:t>)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en-US" dirty="0"/>
              <a:t>Data analysis. Tools are out there! (VISPA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91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. . . But We have Differences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dirty="0" smtClean="0"/>
              <a:t>Education vs. </a:t>
            </a:r>
            <a:r>
              <a:rPr lang="en-US" dirty="0" smtClean="0"/>
              <a:t>scientific </a:t>
            </a:r>
            <a:r>
              <a:rPr lang="en-US" dirty="0"/>
              <a:t>e</a:t>
            </a:r>
            <a:r>
              <a:rPr lang="en-US" dirty="0" smtClean="0"/>
              <a:t>xperiment </a:t>
            </a:r>
            <a:r>
              <a:rPr lang="en-US" dirty="0"/>
              <a:t>f</a:t>
            </a:r>
            <a:r>
              <a:rPr lang="en-US" dirty="0" smtClean="0"/>
              <a:t>ocus</a:t>
            </a:r>
            <a:endParaRPr lang="en-US" dirty="0" smtClean="0"/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dirty="0" smtClean="0"/>
              <a:t>Detector types</a:t>
            </a:r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dirty="0" smtClean="0"/>
              <a:t>Detector accessibility</a:t>
            </a:r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dirty="0" smtClean="0"/>
              <a:t>Availability of data</a:t>
            </a:r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dirty="0" smtClean="0"/>
              <a:t>Availability </a:t>
            </a:r>
            <a:r>
              <a:rPr lang="en-US" dirty="0" smtClean="0"/>
              <a:t>of analysis </a:t>
            </a:r>
            <a:r>
              <a:rPr lang="en-US" dirty="0" smtClean="0"/>
              <a:t>tools</a:t>
            </a:r>
            <a:endParaRPr lang="en-US" dirty="0"/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dirty="0" smtClean="0"/>
              <a:t>Role for teachers/scientists</a:t>
            </a:r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dirty="0" smtClean="0"/>
              <a:t>What high school students do</a:t>
            </a:r>
          </a:p>
        </p:txBody>
      </p:sp>
    </p:spTree>
    <p:extLst>
      <p:ext uri="{BB962C8B-B14F-4D97-AF65-F5344CB8AC3E}">
        <p14:creationId xmlns:p14="http://schemas.microsoft.com/office/powerpoint/2010/main" val="630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69" y="383787"/>
            <a:ext cx="8739286" cy="1325563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Clr>
                <a:srgbClr val="C00000"/>
              </a:buClr>
            </a:pPr>
            <a:r>
              <a:rPr lang="en-US" sz="4300" dirty="0">
                <a:latin typeface="+mn-lt"/>
              </a:rPr>
              <a:t>M</a:t>
            </a:r>
            <a:r>
              <a:rPr lang="en-US" sz="4300" dirty="0" smtClean="0">
                <a:latin typeface="+mn-lt"/>
              </a:rPr>
              <a:t>ake This Useful </a:t>
            </a:r>
            <a:r>
              <a:rPr lang="en-US" sz="4300" dirty="0">
                <a:latin typeface="+mn-lt"/>
              </a:rPr>
              <a:t>for </a:t>
            </a:r>
            <a:r>
              <a:rPr lang="en-US" sz="4300" dirty="0" smtClean="0">
                <a:latin typeface="+mn-lt"/>
              </a:rPr>
              <a:t>Teachers </a:t>
            </a:r>
            <a:r>
              <a:rPr lang="mr-IN" sz="4300" dirty="0" smtClean="0">
                <a:latin typeface="+mn-lt"/>
              </a:rPr>
              <a:t>–</a:t>
            </a:r>
            <a:r>
              <a:rPr lang="en-US" sz="4300" dirty="0" smtClean="0">
                <a:latin typeface="+mn-lt"/>
              </a:rPr>
              <a:t> How?</a:t>
            </a:r>
            <a:endParaRPr lang="en-US" sz="43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Clr>
                <a:srgbClr val="C00000"/>
              </a:buClr>
              <a:buFont typeface="Arial" charset="0"/>
              <a:buChar char="•"/>
            </a:pPr>
            <a:r>
              <a:rPr lang="en-US" dirty="0" smtClean="0"/>
              <a:t>Create </a:t>
            </a:r>
            <a:r>
              <a:rPr lang="en-US" dirty="0"/>
              <a:t>network of Cosmic Rays school educational projects?</a:t>
            </a:r>
          </a:p>
          <a:p>
            <a:pPr>
              <a:lnSpc>
                <a:spcPct val="120000"/>
              </a:lnSpc>
              <a:buClr>
                <a:srgbClr val="C00000"/>
              </a:buClr>
              <a:buFont typeface="Arial" charset="0"/>
              <a:buChar char="•"/>
            </a:pPr>
            <a:r>
              <a:rPr lang="en-US" dirty="0"/>
              <a:t>Create something similar to the Particle Physics </a:t>
            </a:r>
            <a:r>
              <a:rPr lang="en-US" dirty="0" smtClean="0"/>
              <a:t>Masterclasses?</a:t>
            </a:r>
            <a:endParaRPr lang="en-US" dirty="0"/>
          </a:p>
          <a:p>
            <a:pPr>
              <a:lnSpc>
                <a:spcPct val="120000"/>
              </a:lnSpc>
              <a:buClr>
                <a:srgbClr val="C00000"/>
              </a:buClr>
              <a:buFont typeface="Arial" charset="0"/>
              <a:buChar char="•"/>
            </a:pPr>
            <a:r>
              <a:rPr lang="en-US" dirty="0"/>
              <a:t>What can be done with datasets?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  <a:buFont typeface="Arial" charset="0"/>
              <a:buChar char="•"/>
            </a:pPr>
            <a:r>
              <a:rPr lang="en-US" dirty="0" smtClean="0"/>
              <a:t>Some projects </a:t>
            </a:r>
            <a:r>
              <a:rPr lang="en-US" dirty="0"/>
              <a:t>have </a:t>
            </a:r>
            <a:r>
              <a:rPr lang="en-US" dirty="0" smtClean="0"/>
              <a:t>made </a:t>
            </a:r>
            <a:r>
              <a:rPr lang="en-US" dirty="0"/>
              <a:t>their data </a:t>
            </a:r>
            <a:r>
              <a:rPr lang="en-US" dirty="0" smtClean="0"/>
              <a:t>public                             (Of </a:t>
            </a:r>
            <a:r>
              <a:rPr lang="en-US" dirty="0"/>
              <a:t>particular interest for schools with no </a:t>
            </a:r>
            <a:r>
              <a:rPr lang="en-US" dirty="0" smtClean="0"/>
              <a:t>detectors)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  <a:buFont typeface="Arial" charset="0"/>
              <a:buChar char="•"/>
            </a:pPr>
            <a:r>
              <a:rPr lang="en-US" dirty="0" smtClean="0"/>
              <a:t>Do we try to get all the data</a:t>
            </a:r>
            <a:r>
              <a:rPr lang="en-US" dirty="0" smtClean="0"/>
              <a:t>?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  <a:buFont typeface="Arial" charset="0"/>
              <a:buChar char="•"/>
            </a:pPr>
            <a:r>
              <a:rPr lang="en-US" smtClean="0"/>
              <a:t>Do we provide all data in one format?</a:t>
            </a:r>
            <a:endParaRPr lang="en-US" dirty="0" smtClean="0"/>
          </a:p>
          <a:p>
            <a:pPr marL="285750" indent="-285750">
              <a:buClr>
                <a:srgbClr val="C00000"/>
              </a:buClr>
              <a:buFont typeface="Courier New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93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Opportunities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-220663">
              <a:lnSpc>
                <a:spcPct val="120000"/>
              </a:lnSpc>
              <a:spcAft>
                <a:spcPts val="600"/>
              </a:spcAft>
              <a:buClr>
                <a:srgbClr val="C00000"/>
              </a:buClr>
            </a:pPr>
            <a:r>
              <a:rPr lang="en-US" dirty="0">
                <a:ea typeface="Arial" charset="0"/>
                <a:cs typeface="Arial" charset="0"/>
              </a:rPr>
              <a:t>First priority: Student-designed experiments in </a:t>
            </a:r>
            <a:r>
              <a:rPr lang="en-US" dirty="0" smtClean="0">
                <a:ea typeface="Arial" charset="0"/>
                <a:cs typeface="Arial" charset="0"/>
              </a:rPr>
              <a:t>schools</a:t>
            </a:r>
            <a:endParaRPr lang="en-US" dirty="0"/>
          </a:p>
          <a:p>
            <a:pPr indent="-220663">
              <a:lnSpc>
                <a:spcPct val="120000"/>
              </a:lnSpc>
              <a:spcAft>
                <a:spcPts val="600"/>
              </a:spcAft>
              <a:buClr>
                <a:srgbClr val="C00000"/>
              </a:buClr>
            </a:pPr>
            <a:r>
              <a:rPr lang="en-US" dirty="0">
                <a:ea typeface="Arial" charset="0"/>
                <a:cs typeface="Arial" charset="0"/>
              </a:rPr>
              <a:t>International Cosmic Day – shared data taking </a:t>
            </a:r>
          </a:p>
          <a:p>
            <a:pPr indent="-220663">
              <a:lnSpc>
                <a:spcPct val="120000"/>
              </a:lnSpc>
              <a:spcAft>
                <a:spcPts val="600"/>
              </a:spcAft>
              <a:buClr>
                <a:srgbClr val="C00000"/>
              </a:buClr>
            </a:pPr>
            <a:r>
              <a:rPr lang="en-US" dirty="0">
                <a:ea typeface="Arial" charset="0"/>
                <a:cs typeface="Arial" charset="0"/>
              </a:rPr>
              <a:t>International Muon Week – shared muon experiments</a:t>
            </a:r>
          </a:p>
          <a:p>
            <a:pPr marL="230188" indent="-230188">
              <a:lnSpc>
                <a:spcPct val="120000"/>
              </a:lnSpc>
              <a:buClr>
                <a:srgbClr val="C00000"/>
              </a:buClr>
            </a:pPr>
            <a:r>
              <a:rPr lang="en-US" dirty="0"/>
              <a:t>Use shared global data to encourage more participation and strengthen collaboration. 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en-US" dirty="0"/>
              <a:t>What can a globally dispersed detector accomplish?  </a:t>
            </a:r>
          </a:p>
          <a:p>
            <a:pPr marL="688975" indent="-307975">
              <a:lnSpc>
                <a:spcPct val="120000"/>
              </a:lnSpc>
              <a:buAutoNum type="arabicPeriod"/>
            </a:pPr>
            <a:r>
              <a:rPr lang="en-US" sz="2400" dirty="0"/>
              <a:t>Single muon rates</a:t>
            </a:r>
          </a:p>
          <a:p>
            <a:pPr marL="688975" indent="-307975">
              <a:lnSpc>
                <a:spcPct val="120000"/>
              </a:lnSpc>
              <a:buAutoNum type="arabicPeriod"/>
            </a:pPr>
            <a:r>
              <a:rPr lang="en-US" sz="2400" dirty="0"/>
              <a:t>Large Array correlated air showers</a:t>
            </a:r>
          </a:p>
          <a:p>
            <a:pPr marL="285750" indent="-285750">
              <a:buFont typeface="Courier New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67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Single Muons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Clr>
                <a:srgbClr val="C00000"/>
              </a:buClr>
              <a:buNone/>
            </a:pPr>
            <a:r>
              <a:rPr lang="en-US" dirty="0">
                <a:ea typeface="Arial" charset="0"/>
                <a:cs typeface="Arial" charset="0"/>
              </a:rPr>
              <a:t>Take standard flux data over a long period of </a:t>
            </a:r>
            <a:r>
              <a:rPr lang="en-US" dirty="0" smtClean="0">
                <a:ea typeface="Arial" charset="0"/>
                <a:cs typeface="Arial" charset="0"/>
              </a:rPr>
              <a:t>time: establish </a:t>
            </a:r>
            <a:r>
              <a:rPr lang="en-US" dirty="0">
                <a:ea typeface="Arial" charset="0"/>
                <a:cs typeface="Arial" charset="0"/>
              </a:rPr>
              <a:t>baseline; perhaps correct for pressure dependence</a:t>
            </a:r>
            <a:r>
              <a:rPr lang="en-US" dirty="0" smtClean="0">
                <a:ea typeface="Arial" charset="0"/>
                <a:cs typeface="Arial" charset="0"/>
              </a:rPr>
              <a:t>.</a:t>
            </a:r>
            <a:endParaRPr lang="en-US" dirty="0">
              <a:ea typeface="Arial" charset="0"/>
              <a:cs typeface="Arial" charset="0"/>
            </a:endParaRPr>
          </a:p>
          <a:p>
            <a:pPr marL="919162" lvl="1" indent="-457200">
              <a:lnSpc>
                <a:spcPct val="120000"/>
              </a:lnSpc>
              <a:buClr>
                <a:srgbClr val="C00000"/>
              </a:buClr>
              <a:buFont typeface="+mj-lt"/>
              <a:buAutoNum type="arabicPeriod"/>
              <a:tabLst>
                <a:tab pos="908050" algn="l"/>
              </a:tabLst>
            </a:pPr>
            <a:r>
              <a:rPr lang="en-US" dirty="0" smtClean="0">
                <a:ea typeface="Arial" charset="0"/>
                <a:cs typeface="Arial" charset="0"/>
              </a:rPr>
              <a:t>Search </a:t>
            </a:r>
            <a:r>
              <a:rPr lang="en-US" dirty="0">
                <a:ea typeface="Arial" charset="0"/>
                <a:cs typeface="Arial" charset="0"/>
              </a:rPr>
              <a:t>for change in nominal rate, e.g., due to a coronal </a:t>
            </a:r>
            <a:r>
              <a:rPr lang="en-US" dirty="0" smtClean="0">
                <a:ea typeface="Arial" charset="0"/>
                <a:cs typeface="Arial" charset="0"/>
              </a:rPr>
              <a:t>mass </a:t>
            </a:r>
            <a:r>
              <a:rPr lang="en-US" dirty="0">
                <a:ea typeface="Arial" charset="0"/>
                <a:cs typeface="Arial" charset="0"/>
              </a:rPr>
              <a:t>ejection on the sun that changes the earth’s magnetic </a:t>
            </a:r>
            <a:r>
              <a:rPr lang="en-US" dirty="0" smtClean="0">
                <a:ea typeface="Arial" charset="0"/>
                <a:cs typeface="Arial" charset="0"/>
              </a:rPr>
              <a:t>field</a:t>
            </a:r>
            <a:r>
              <a:rPr lang="en-US" dirty="0">
                <a:ea typeface="Arial" charset="0"/>
                <a:cs typeface="Arial" charset="0"/>
              </a:rPr>
              <a:t>.</a:t>
            </a:r>
          </a:p>
          <a:p>
            <a:pPr marL="917575" indent="0">
              <a:lnSpc>
                <a:spcPct val="120000"/>
              </a:lnSpc>
              <a:buClr>
                <a:srgbClr val="C00000"/>
              </a:buClr>
              <a:buNone/>
            </a:pPr>
            <a:r>
              <a:rPr lang="en-US" sz="2400" dirty="0">
                <a:ea typeface="Arial" charset="0"/>
                <a:cs typeface="Arial" charset="0"/>
              </a:rPr>
              <a:t>When an abnormal rate is observed, send an e-mail request to detectors worldwide to capture rate histograms for a day surrounding the target time and share via a </a:t>
            </a:r>
            <a:r>
              <a:rPr lang="en-US" sz="2400" dirty="0" smtClean="0">
                <a:ea typeface="Arial" charset="0"/>
                <a:cs typeface="Arial" charset="0"/>
              </a:rPr>
              <a:t>website.</a:t>
            </a:r>
          </a:p>
          <a:p>
            <a:pPr marL="919162" lvl="1" indent="-457200">
              <a:spcBef>
                <a:spcPts val="2300"/>
              </a:spcBef>
              <a:buClr>
                <a:srgbClr val="C00000"/>
              </a:buClr>
              <a:buFont typeface="+mj-lt"/>
              <a:buAutoNum type="arabicPeriod" startAt="2"/>
              <a:tabLst>
                <a:tab pos="963613" algn="l"/>
              </a:tabLst>
            </a:pPr>
            <a:r>
              <a:rPr lang="en-US" dirty="0" smtClean="0">
                <a:ea typeface="Arial" charset="0"/>
                <a:cs typeface="Arial" charset="0"/>
              </a:rPr>
              <a:t>Study rates versus pressure; altitude; latitude</a:t>
            </a:r>
          </a:p>
          <a:p>
            <a:pPr marL="917575" lvl="1" indent="0">
              <a:spcBef>
                <a:spcPts val="1100"/>
              </a:spcBef>
              <a:buClr>
                <a:srgbClr val="C00000"/>
              </a:buClr>
              <a:buNone/>
              <a:tabLst>
                <a:tab pos="963613" algn="l"/>
              </a:tabLst>
            </a:pPr>
            <a:r>
              <a:rPr lang="en-US" dirty="0" smtClean="0">
                <a:ea typeface="Arial" charset="0"/>
                <a:cs typeface="Arial" charset="0"/>
              </a:rPr>
              <a:t>Tailored </a:t>
            </a:r>
            <a:r>
              <a:rPr lang="en-US" dirty="0">
                <a:ea typeface="Arial" charset="0"/>
                <a:cs typeface="Arial" charset="0"/>
              </a:rPr>
              <a:t>for rates from single muon setups</a:t>
            </a:r>
          </a:p>
          <a:p>
            <a:pPr lvl="1" indent="-223838">
              <a:spcBef>
                <a:spcPts val="1100"/>
              </a:spcBef>
              <a:buClr>
                <a:srgbClr val="C00000"/>
              </a:buClr>
              <a:tabLst>
                <a:tab pos="96361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15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Arial" charset="0"/>
                <a:cs typeface="Arial" charset="0"/>
              </a:rPr>
              <a:t>Correlated Large Array Data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0352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ea typeface="Arial" charset="0"/>
                <a:cs typeface="Arial" charset="0"/>
              </a:rPr>
              <a:t>Search for showers that cover a large area on the earth</a:t>
            </a:r>
            <a:r>
              <a:rPr lang="en-US" dirty="0" smtClean="0">
                <a:ea typeface="Arial" charset="0"/>
                <a:cs typeface="Arial" charset="0"/>
              </a:rPr>
              <a:t>.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 startAt="3"/>
            </a:pPr>
            <a:r>
              <a:rPr lang="en-US" dirty="0" smtClean="0">
                <a:ea typeface="Arial" charset="0"/>
                <a:cs typeface="Arial" charset="0"/>
              </a:rPr>
              <a:t>Rare Events Study </a:t>
            </a:r>
          </a:p>
          <a:p>
            <a:pPr marL="914400" lvl="1" indent="0">
              <a:lnSpc>
                <a:spcPct val="120000"/>
              </a:lnSpc>
              <a:buClr>
                <a:srgbClr val="C00000"/>
              </a:buClr>
              <a:buNone/>
            </a:pPr>
            <a:r>
              <a:rPr lang="en-US" dirty="0" smtClean="0">
                <a:ea typeface="Arial" charset="0"/>
                <a:cs typeface="Arial" charset="0"/>
              </a:rPr>
              <a:t>Study Search </a:t>
            </a:r>
            <a:r>
              <a:rPr lang="en-US" dirty="0">
                <a:ea typeface="Arial" charset="0"/>
                <a:cs typeface="Arial" charset="0"/>
              </a:rPr>
              <a:t>for a cosmic ray air shower event worldwide correlated in time or for clusters of showers anywhere.</a:t>
            </a:r>
          </a:p>
          <a:p>
            <a:pPr marL="914400" lvl="2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400" dirty="0">
                <a:ea typeface="Arial" charset="0"/>
                <a:cs typeface="Arial" charset="0"/>
              </a:rPr>
              <a:t>If found in any set of detectors, ask groups worldwide to search for similar cluster within ~1 millisecond of the target time.</a:t>
            </a:r>
          </a:p>
        </p:txBody>
      </p:sp>
    </p:spTree>
    <p:extLst>
      <p:ext uri="{BB962C8B-B14F-4D97-AF65-F5344CB8AC3E}">
        <p14:creationId xmlns:p14="http://schemas.microsoft.com/office/powerpoint/2010/main" val="1374196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ea typeface="Arial" charset="0"/>
                <a:cs typeface="Arial" charset="0"/>
              </a:rPr>
              <a:t>Next Steps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0352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dirty="0" smtClean="0">
                <a:ea typeface="Arial" charset="0"/>
                <a:cs typeface="Arial" charset="0"/>
              </a:rPr>
              <a:t>Develop </a:t>
            </a:r>
            <a:r>
              <a:rPr lang="en-US" dirty="0" err="1" smtClean="0">
                <a:ea typeface="Arial" charset="0"/>
                <a:cs typeface="Arial" charset="0"/>
              </a:rPr>
              <a:t>globalcosmics.org</a:t>
            </a:r>
            <a:endParaRPr lang="en-US" dirty="0" smtClean="0">
              <a:ea typeface="Arial" charset="0"/>
              <a:cs typeface="Arial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>
                <a:ea typeface="Arial" charset="0"/>
                <a:cs typeface="Arial" charset="0"/>
              </a:rPr>
              <a:t>	</a:t>
            </a:r>
            <a:r>
              <a:rPr lang="en-US" sz="2400" dirty="0" smtClean="0">
                <a:ea typeface="Arial" charset="0"/>
                <a:cs typeface="Arial" charset="0"/>
              </a:rPr>
              <a:t>Associated with IPPOG website, but independent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>
                <a:ea typeface="Arial" charset="0"/>
                <a:cs typeface="Arial" charset="0"/>
              </a:rPr>
              <a:t>	</a:t>
            </a:r>
            <a:r>
              <a:rPr lang="en-US" sz="2400" dirty="0" smtClean="0">
                <a:ea typeface="Arial" charset="0"/>
                <a:cs typeface="Arial" charset="0"/>
              </a:rPr>
              <a:t>Need requirements document</a:t>
            </a:r>
            <a:endParaRPr lang="en-US" sz="2400" dirty="0">
              <a:ea typeface="Arial" charset="0"/>
              <a:cs typeface="Arial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 smtClean="0">
                <a:ea typeface="Arial" charset="0"/>
                <a:cs typeface="Arial" charset="0"/>
              </a:rPr>
              <a:t>	Estimated production date, end of 2018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dirty="0" smtClean="0">
                <a:ea typeface="Arial" charset="0"/>
                <a:cs typeface="Arial" charset="0"/>
              </a:rPr>
              <a:t>Meet again?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mtClean="0">
                <a:ea typeface="Arial" charset="0"/>
                <a:cs typeface="Arial" charset="0"/>
              </a:rPr>
              <a:t>Set up &amp; pilot </a:t>
            </a:r>
            <a:r>
              <a:rPr lang="en-US" dirty="0" smtClean="0">
                <a:ea typeface="Arial" charset="0"/>
                <a:cs typeface="Arial" charset="0"/>
              </a:rPr>
              <a:t>alert system for single muons?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 smtClean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6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387</Words>
  <Application>Microsoft Macintosh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Calibri Light</vt:lpstr>
      <vt:lpstr>Courier New</vt:lpstr>
      <vt:lpstr>Mangal</vt:lpstr>
      <vt:lpstr>Arial</vt:lpstr>
      <vt:lpstr>Office Theme</vt:lpstr>
      <vt:lpstr>Enabling Cosmic Ray Studies Worldwide</vt:lpstr>
      <vt:lpstr>Opportunities . . . </vt:lpstr>
      <vt:lpstr>. . . But We have Differences</vt:lpstr>
      <vt:lpstr>Make This Useful for Teachers – How?</vt:lpstr>
      <vt:lpstr>Opportunities</vt:lpstr>
      <vt:lpstr>Single Muons</vt:lpstr>
      <vt:lpstr>Correlated Large Array Data</vt:lpstr>
      <vt:lpstr>Next Steps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Marjorie G Bardeen</dc:creator>
  <cp:lastModifiedBy>Microsoft Office User</cp:lastModifiedBy>
  <cp:revision>30</cp:revision>
  <dcterms:created xsi:type="dcterms:W3CDTF">2017-10-26T17:44:36Z</dcterms:created>
  <dcterms:modified xsi:type="dcterms:W3CDTF">2017-11-01T09:16:05Z</dcterms:modified>
</cp:coreProperties>
</file>