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83" r:id="rId3"/>
    <p:sldId id="277" r:id="rId4"/>
    <p:sldId id="279" r:id="rId5"/>
    <p:sldId id="280" r:id="rId6"/>
    <p:sldId id="275" r:id="rId7"/>
    <p:sldId id="259" r:id="rId8"/>
    <p:sldId id="270" r:id="rId9"/>
    <p:sldId id="285" r:id="rId10"/>
    <p:sldId id="271" r:id="rId11"/>
    <p:sldId id="260" r:id="rId12"/>
    <p:sldId id="273" r:id="rId13"/>
    <p:sldId id="272" r:id="rId14"/>
    <p:sldId id="281" r:id="rId15"/>
    <p:sldId id="282" r:id="rId16"/>
    <p:sldId id="261" r:id="rId17"/>
    <p:sldId id="274" r:id="rId18"/>
    <p:sldId id="262" r:id="rId19"/>
    <p:sldId id="258" r:id="rId20"/>
    <p:sldId id="284" r:id="rId21"/>
    <p:sldId id="286" r:id="rId22"/>
    <p:sldId id="25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60E7"/>
    <a:srgbClr val="3F8D9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94674"/>
  </p:normalViewPr>
  <p:slideViewPr>
    <p:cSldViewPr snapToGrid="0" snapToObjects="1">
      <p:cViewPr varScale="1">
        <p:scale>
          <a:sx n="124" d="100"/>
          <a:sy n="124" d="100"/>
        </p:scale>
        <p:origin x="1592"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2946CB-51AD-5048-88D3-7A92071F4E00}" type="datetimeFigureOut">
              <a:rPr lang="en-US" smtClean="0"/>
              <a:t>11/2/17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400303-68A2-D143-87AE-C8ADA8CA9A49}" type="slidenum">
              <a:rPr lang="en-US" smtClean="0"/>
              <a:t>‹#›</a:t>
            </a:fld>
            <a:endParaRPr lang="en-US"/>
          </a:p>
        </p:txBody>
      </p:sp>
    </p:spTree>
    <p:extLst>
      <p:ext uri="{BB962C8B-B14F-4D97-AF65-F5344CB8AC3E}">
        <p14:creationId xmlns:p14="http://schemas.microsoft.com/office/powerpoint/2010/main" val="1763731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400303-68A2-D143-87AE-C8ADA8CA9A49}" type="slidenum">
              <a:rPr lang="en-US" smtClean="0"/>
              <a:t>1</a:t>
            </a:fld>
            <a:endParaRPr lang="en-US"/>
          </a:p>
        </p:txBody>
      </p:sp>
    </p:spTree>
    <p:extLst>
      <p:ext uri="{BB962C8B-B14F-4D97-AF65-F5344CB8AC3E}">
        <p14:creationId xmlns:p14="http://schemas.microsoft.com/office/powerpoint/2010/main" val="757593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400303-68A2-D143-87AE-C8ADA8CA9A49}" type="slidenum">
              <a:rPr lang="en-US" smtClean="0"/>
              <a:t>15</a:t>
            </a:fld>
            <a:endParaRPr lang="en-US"/>
          </a:p>
        </p:txBody>
      </p:sp>
    </p:spTree>
    <p:extLst>
      <p:ext uri="{BB962C8B-B14F-4D97-AF65-F5344CB8AC3E}">
        <p14:creationId xmlns:p14="http://schemas.microsoft.com/office/powerpoint/2010/main" val="1323515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F155E5-BF3D-9341-96BC-606F4E691E2D}" type="datetime1">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1472645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028C0D-4BFF-304D-9425-5BB6B4DAD24F}" type="datetime1">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132996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791136-309B-6840-8CE3-D38D42DBD560}" type="datetime1">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3814912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65FA8-2EFC-3342-80B0-14C8B62A6E34}" type="datetime1">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3283510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CBAC7C-3275-A947-AD5D-F89195F62F8A}" type="datetime1">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1759876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DD3BC-33A6-DF4F-AD2B-396BD3E5D04C}" type="datetime1">
              <a:rPr lang="en-US" smtClean="0"/>
              <a:t>11/2/17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2348693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BC42A0-88C1-5A4C-BD2D-082EEF443F41}" type="datetime1">
              <a:rPr lang="en-US" smtClean="0"/>
              <a:t>11/2/17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1049706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A68867-D6D0-FF48-86B5-08BDA95246D8}" type="datetime1">
              <a:rPr lang="en-US" smtClean="0"/>
              <a:t>11/2/17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2561010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F74A51-FEE6-1645-A675-8941BF3DF141}" type="datetime1">
              <a:rPr lang="en-US" smtClean="0"/>
              <a:t>11/2/17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235882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88E0D2-A89D-7449-86E0-C316C6C40DDF}" type="datetime1">
              <a:rPr lang="en-US" smtClean="0"/>
              <a:t>11/2/17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191523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223F71-6142-774F-9A1F-5E4A2A789422}" type="datetime1">
              <a:rPr lang="en-US" smtClean="0"/>
              <a:t>11/2/17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3DA91-1E09-2041-8333-5AA75F2BC3DA}" type="slidenum">
              <a:rPr lang="en-US" smtClean="0"/>
              <a:t>‹#›</a:t>
            </a:fld>
            <a:endParaRPr lang="en-US"/>
          </a:p>
        </p:txBody>
      </p:sp>
    </p:spTree>
    <p:extLst>
      <p:ext uri="{BB962C8B-B14F-4D97-AF65-F5344CB8AC3E}">
        <p14:creationId xmlns:p14="http://schemas.microsoft.com/office/powerpoint/2010/main" val="37311579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6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E990C9-EAAD-3540-9607-FB3D51DF5C06}" type="datetime1">
              <a:rPr lang="en-US" smtClean="0"/>
              <a:t>11/2/17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83DA91-1E09-2041-8333-5AA75F2BC3DA}" type="slidenum">
              <a:rPr lang="en-US" smtClean="0"/>
              <a:t>‹#›</a:t>
            </a:fld>
            <a:endParaRPr lang="en-US"/>
          </a:p>
        </p:txBody>
      </p:sp>
    </p:spTree>
    <p:extLst>
      <p:ext uri="{BB962C8B-B14F-4D97-AF65-F5344CB8AC3E}">
        <p14:creationId xmlns:p14="http://schemas.microsoft.com/office/powerpoint/2010/main" val="2119171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5" Type="http://schemas.openxmlformats.org/officeDocument/2006/relationships/image" Target="../media/image16.JPG"/><Relationship Id="rId6" Type="http://schemas.openxmlformats.org/officeDocument/2006/relationships/image" Target="../media/image17.JPG"/><Relationship Id="rId1" Type="http://schemas.openxmlformats.org/officeDocument/2006/relationships/slideLayout" Target="../slideLayouts/slideLayout2.xml"/><Relationship Id="rId2" Type="http://schemas.openxmlformats.org/officeDocument/2006/relationships/hyperlink" Target="https://www.youtube.com/watch?v=nR7YHfKotb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hyperlink" Target="https://www.youtube.com/watch?v=nIYC4yfDqk0&amp;list=PL5G8dePRoap13IaiM6lHhgKUCt5pT3F0Y&amp;index=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s://www.google.ch/url?sa=i&amp;rct=j&amp;q=&amp;esrc=s&amp;source=images&amp;cd=&amp;ved=0ahUKEwj6pZSV85jXAhXJb1AKHWXHAMgQjRwIBw&amp;url=http://www.kurzweilai.net/ask-ray-the-incredible-unlikelihood-of-being&amp;psig=AOvVaw1X-PZd6KZCaqmzrJpIiMOB&amp;ust=1509471878979933" TargetMode="External"/><Relationship Id="rId5" Type="http://schemas.openxmlformats.org/officeDocument/2006/relationships/image" Target="../media/image6.png"/><Relationship Id="rId6" Type="http://schemas.openxmlformats.org/officeDocument/2006/relationships/hyperlink" Target="http://www.stfc.ac.uk/stfc/includes/themes/MuraSTFC/assets/legacy/2473_web_2.png" TargetMode="External"/><Relationship Id="rId7"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s://www.google.ch/url?sa=i&amp;rct=j&amp;q=&amp;esrc=s&amp;source=images&amp;cd=&amp;ved=0ahUKEwippar78pjXAhWEIlAKHQpSAfEQjRwIBw&amp;url=http://www.engineering.lancs.ac.uk/e-mit/&amp;psig=AOvVaw0G2h2ltdqYSZ4vCgRyYSB0&amp;ust=150947184304777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7072" y="1032661"/>
            <a:ext cx="8559331" cy="707886"/>
          </a:xfrm>
          <a:prstGeom prst="rect">
            <a:avLst/>
          </a:prstGeom>
          <a:noFill/>
        </p:spPr>
        <p:txBody>
          <a:bodyPr wrap="none" rtlCol="0">
            <a:spAutoFit/>
          </a:bodyPr>
          <a:lstStyle/>
          <a:p>
            <a:r>
              <a:rPr lang="en-US" sz="4000" dirty="0" smtClean="0">
                <a:latin typeface="American Typewriter"/>
                <a:cs typeface="American Typewriter"/>
              </a:rPr>
              <a:t>Initiatives to reach new audiences</a:t>
            </a:r>
            <a:endParaRPr lang="en-US" sz="4000" dirty="0">
              <a:latin typeface="American Typewriter"/>
              <a:cs typeface="American Typewriter"/>
            </a:endParaRPr>
          </a:p>
        </p:txBody>
      </p:sp>
      <p:sp>
        <p:nvSpPr>
          <p:cNvPr id="6" name="TextBox 5"/>
          <p:cNvSpPr txBox="1"/>
          <p:nvPr/>
        </p:nvSpPr>
        <p:spPr>
          <a:xfrm>
            <a:off x="2281064" y="3097089"/>
            <a:ext cx="4378122" cy="1138773"/>
          </a:xfrm>
          <a:prstGeom prst="rect">
            <a:avLst/>
          </a:prstGeom>
          <a:noFill/>
        </p:spPr>
        <p:txBody>
          <a:bodyPr wrap="none" rtlCol="0">
            <a:spAutoFit/>
          </a:bodyPr>
          <a:lstStyle/>
          <a:p>
            <a:r>
              <a:rPr lang="en-US" sz="5000" dirty="0" smtClean="0">
                <a:latin typeface="American Typewriter"/>
                <a:cs typeface="American Typewriter"/>
              </a:rPr>
              <a:t>Connie Potter</a:t>
            </a:r>
          </a:p>
          <a:p>
            <a:endParaRPr lang="en-US" dirty="0">
              <a:latin typeface="American Typewriter"/>
              <a:cs typeface="American Typewriter"/>
            </a:endParaRPr>
          </a:p>
        </p:txBody>
      </p:sp>
      <p:sp>
        <p:nvSpPr>
          <p:cNvPr id="2" name="TextBox 1"/>
          <p:cNvSpPr txBox="1"/>
          <p:nvPr/>
        </p:nvSpPr>
        <p:spPr>
          <a:xfrm>
            <a:off x="3290667" y="4173981"/>
            <a:ext cx="2358915" cy="400110"/>
          </a:xfrm>
          <a:prstGeom prst="rect">
            <a:avLst/>
          </a:prstGeom>
          <a:noFill/>
        </p:spPr>
        <p:txBody>
          <a:bodyPr wrap="none" rtlCol="0">
            <a:spAutoFit/>
          </a:bodyPr>
          <a:lstStyle/>
          <a:p>
            <a:r>
              <a:rPr lang="en-US" sz="2000" dirty="0" smtClean="0">
                <a:latin typeface="American Typewriter"/>
                <a:cs typeface="American Typewriter"/>
              </a:rPr>
              <a:t>CERN and ATLAS</a:t>
            </a:r>
            <a:endParaRPr lang="en-US" sz="2000" dirty="0">
              <a:latin typeface="American Typewriter"/>
              <a:cs typeface="American Typewriter"/>
            </a:endParaRPr>
          </a:p>
        </p:txBody>
      </p:sp>
      <p:sp>
        <p:nvSpPr>
          <p:cNvPr id="4" name="Slide Number Placeholder 3"/>
          <p:cNvSpPr>
            <a:spLocks noGrp="1"/>
          </p:cNvSpPr>
          <p:nvPr>
            <p:ph type="sldNum" sz="quarter" idx="12"/>
          </p:nvPr>
        </p:nvSpPr>
        <p:spPr/>
        <p:txBody>
          <a:bodyPr/>
          <a:lstStyle/>
          <a:p>
            <a:fld id="{6A83DA91-1E09-2041-8333-5AA75F2BC3DA}" type="slidenum">
              <a:rPr lang="en-US" smtClean="0"/>
              <a:t>1</a:t>
            </a:fld>
            <a:endParaRPr lang="en-US"/>
          </a:p>
        </p:txBody>
      </p:sp>
    </p:spTree>
    <p:extLst>
      <p:ext uri="{BB962C8B-B14F-4D97-AF65-F5344CB8AC3E}">
        <p14:creationId xmlns:p14="http://schemas.microsoft.com/office/powerpoint/2010/main" val="2472562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9-30 at 19.56.5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5600"/>
            <a:ext cx="9144000" cy="6138629"/>
          </a:xfrm>
          <a:prstGeom prst="rect">
            <a:avLst/>
          </a:prstGeom>
        </p:spPr>
      </p:pic>
      <p:sp>
        <p:nvSpPr>
          <p:cNvPr id="2" name="Slide Number Placeholder 1"/>
          <p:cNvSpPr>
            <a:spLocks noGrp="1"/>
          </p:cNvSpPr>
          <p:nvPr>
            <p:ph type="sldNum" sz="quarter" idx="12"/>
          </p:nvPr>
        </p:nvSpPr>
        <p:spPr/>
        <p:txBody>
          <a:bodyPr/>
          <a:lstStyle/>
          <a:p>
            <a:fld id="{6A83DA91-1E09-2041-8333-5AA75F2BC3DA}" type="slidenum">
              <a:rPr lang="en-US" smtClean="0"/>
              <a:t>10</a:t>
            </a:fld>
            <a:endParaRPr lang="en-US"/>
          </a:p>
        </p:txBody>
      </p:sp>
    </p:spTree>
    <p:extLst>
      <p:ext uri="{BB962C8B-B14F-4D97-AF65-F5344CB8AC3E}">
        <p14:creationId xmlns:p14="http://schemas.microsoft.com/office/powerpoint/2010/main" val="41288350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2193" y="330540"/>
            <a:ext cx="2169441" cy="430887"/>
          </a:xfrm>
          <a:prstGeom prst="rect">
            <a:avLst/>
          </a:prstGeom>
          <a:noFill/>
        </p:spPr>
        <p:txBody>
          <a:bodyPr wrap="none" rtlCol="0">
            <a:spAutoFit/>
          </a:bodyPr>
          <a:lstStyle/>
          <a:p>
            <a:r>
              <a:rPr lang="en-US" sz="2200" b="1" dirty="0" smtClean="0">
                <a:latin typeface="American Typewriter"/>
                <a:cs typeface="American Typewriter"/>
              </a:rPr>
              <a:t>WOMAD 2017</a:t>
            </a:r>
            <a:endParaRPr lang="en-US" sz="2200" b="1" dirty="0">
              <a:latin typeface="American Typewriter"/>
              <a:cs typeface="American Typewriter"/>
            </a:endParaRPr>
          </a:p>
        </p:txBody>
      </p:sp>
      <p:sp>
        <p:nvSpPr>
          <p:cNvPr id="5" name="TextBox 4"/>
          <p:cNvSpPr txBox="1"/>
          <p:nvPr/>
        </p:nvSpPr>
        <p:spPr>
          <a:xfrm>
            <a:off x="246582" y="759715"/>
            <a:ext cx="8743306" cy="3108543"/>
          </a:xfrm>
          <a:prstGeom prst="rect">
            <a:avLst/>
          </a:prstGeom>
          <a:noFill/>
        </p:spPr>
        <p:txBody>
          <a:bodyPr wrap="square" rtlCol="0">
            <a:spAutoFit/>
          </a:bodyPr>
          <a:lstStyle/>
          <a:p>
            <a:pPr algn="ctr"/>
            <a:r>
              <a:rPr lang="en-US" sz="2800" dirty="0" smtClean="0">
                <a:latin typeface="American Typewriter"/>
                <a:cs typeface="American Typewriter"/>
              </a:rPr>
              <a:t>Immediately after 2016 festival ended,</a:t>
            </a:r>
            <a:br>
              <a:rPr lang="en-US" sz="2800" dirty="0" smtClean="0">
                <a:latin typeface="American Typewriter"/>
                <a:cs typeface="American Typewriter"/>
              </a:rPr>
            </a:br>
            <a:r>
              <a:rPr lang="en-US" sz="2800" dirty="0" smtClean="0">
                <a:latin typeface="American Typewriter"/>
                <a:cs typeface="American Typewriter"/>
              </a:rPr>
              <a:t> invited </a:t>
            </a:r>
            <a:r>
              <a:rPr lang="en-US" sz="2800" dirty="0">
                <a:latin typeface="American Typewriter"/>
                <a:cs typeface="American Typewriter"/>
              </a:rPr>
              <a:t>by </a:t>
            </a:r>
            <a:r>
              <a:rPr lang="en-US" sz="2800" dirty="0" smtClean="0">
                <a:latin typeface="American Typewriter"/>
                <a:cs typeface="American Typewriter"/>
              </a:rPr>
              <a:t>WOMAD to return</a:t>
            </a:r>
          </a:p>
          <a:p>
            <a:pPr algn="ctr"/>
            <a:endParaRPr lang="en-US" sz="2800" dirty="0" smtClean="0">
              <a:latin typeface="American Typewriter"/>
              <a:cs typeface="American Typewriter"/>
            </a:endParaRPr>
          </a:p>
          <a:p>
            <a:pPr algn="ctr"/>
            <a:r>
              <a:rPr lang="en-US" sz="2800" b="1" dirty="0" smtClean="0">
                <a:latin typeface="American Typewriter"/>
                <a:cs typeface="American Typewriter"/>
              </a:rPr>
              <a:t>two new </a:t>
            </a:r>
            <a:r>
              <a:rPr lang="en-US" sz="2800" dirty="0" smtClean="0">
                <a:latin typeface="American Typewriter"/>
                <a:cs typeface="American Typewriter"/>
              </a:rPr>
              <a:t>additional spaces</a:t>
            </a:r>
          </a:p>
          <a:p>
            <a:pPr algn="ctr"/>
            <a:endParaRPr lang="en-US" sz="2800" dirty="0" smtClean="0">
              <a:latin typeface="American Typewriter"/>
              <a:cs typeface="American Typewriter"/>
            </a:endParaRPr>
          </a:p>
          <a:p>
            <a:pPr marL="285750" indent="-285750" algn="ctr">
              <a:buFontTx/>
              <a:buChar char="-"/>
            </a:pPr>
            <a:r>
              <a:rPr lang="en-US" sz="2800" dirty="0" smtClean="0">
                <a:latin typeface="American Typewriter"/>
                <a:cs typeface="American Typewriter"/>
              </a:rPr>
              <a:t>One for workshops </a:t>
            </a:r>
          </a:p>
          <a:p>
            <a:pPr marL="285750" indent="-285750" algn="ctr">
              <a:buFontTx/>
              <a:buChar char="-"/>
            </a:pPr>
            <a:r>
              <a:rPr lang="en-US" sz="2800" dirty="0" smtClean="0">
                <a:latin typeface="American Typewriter"/>
                <a:cs typeface="American Typewriter"/>
              </a:rPr>
              <a:t>One for drop-in physics demos</a:t>
            </a:r>
            <a:endParaRPr lang="en-US" sz="2800" dirty="0">
              <a:latin typeface="American Typewriter"/>
              <a:cs typeface="American Typewriter"/>
            </a:endParaRPr>
          </a:p>
        </p:txBody>
      </p:sp>
      <p:sp>
        <p:nvSpPr>
          <p:cNvPr id="7" name="Slide Number Placeholder 6"/>
          <p:cNvSpPr>
            <a:spLocks noGrp="1"/>
          </p:cNvSpPr>
          <p:nvPr>
            <p:ph type="sldNum" sz="quarter" idx="12"/>
          </p:nvPr>
        </p:nvSpPr>
        <p:spPr/>
        <p:txBody>
          <a:bodyPr/>
          <a:lstStyle/>
          <a:p>
            <a:fld id="{6A83DA91-1E09-2041-8333-5AA75F2BC3DA}" type="slidenum">
              <a:rPr lang="en-US" smtClean="0"/>
              <a:t>11</a:t>
            </a:fld>
            <a:endParaRPr lang="en-US"/>
          </a:p>
        </p:txBody>
      </p:sp>
      <p:sp>
        <p:nvSpPr>
          <p:cNvPr id="6" name="TextBox 5"/>
          <p:cNvSpPr txBox="1"/>
          <p:nvPr/>
        </p:nvSpPr>
        <p:spPr>
          <a:xfrm>
            <a:off x="1508052" y="4530903"/>
            <a:ext cx="6583982" cy="1631216"/>
          </a:xfrm>
          <a:prstGeom prst="rect">
            <a:avLst/>
          </a:prstGeom>
          <a:noFill/>
        </p:spPr>
        <p:txBody>
          <a:bodyPr wrap="none" rtlCol="0">
            <a:spAutoFit/>
          </a:bodyPr>
          <a:lstStyle/>
          <a:p>
            <a:pPr algn="ctr"/>
            <a:r>
              <a:rPr lang="en-US" sz="2000" dirty="0" smtClean="0">
                <a:latin typeface="American Typewriter" charset="0"/>
                <a:ea typeface="American Typewriter" charset="0"/>
                <a:cs typeface="American Typewriter" charset="0"/>
              </a:rPr>
              <a:t>Also NEW</a:t>
            </a:r>
          </a:p>
          <a:p>
            <a:pPr algn="ctr"/>
            <a:r>
              <a:rPr lang="en-US" sz="2000" dirty="0" smtClean="0">
                <a:latin typeface="American Typewriter" charset="0"/>
                <a:ea typeface="American Typewriter" charset="0"/>
                <a:cs typeface="American Typewriter" charset="0"/>
              </a:rPr>
              <a:t>After the success of the first year, </a:t>
            </a:r>
          </a:p>
          <a:p>
            <a:pPr algn="ctr"/>
            <a:r>
              <a:rPr lang="en-US" sz="2000" dirty="0" smtClean="0">
                <a:latin typeface="American Typewriter" charset="0"/>
                <a:ea typeface="American Typewriter" charset="0"/>
                <a:cs typeface="American Typewriter" charset="0"/>
              </a:rPr>
              <a:t>we were approached by other groups to come join us</a:t>
            </a:r>
          </a:p>
          <a:p>
            <a:pPr algn="ctr"/>
            <a:r>
              <a:rPr lang="en-US" sz="2000" dirty="0" smtClean="0">
                <a:latin typeface="American Typewriter" charset="0"/>
                <a:ea typeface="American Typewriter" charset="0"/>
                <a:cs typeface="American Typewriter" charset="0"/>
              </a:rPr>
              <a:t> </a:t>
            </a:r>
          </a:p>
          <a:p>
            <a:pPr algn="ctr"/>
            <a:r>
              <a:rPr lang="en-US" sz="2000" dirty="0" smtClean="0">
                <a:latin typeface="American Typewriter" charset="0"/>
                <a:ea typeface="American Typewriter" charset="0"/>
                <a:cs typeface="American Typewriter" charset="0"/>
              </a:rPr>
              <a:t>The Dyson Foundation</a:t>
            </a:r>
          </a:p>
        </p:txBody>
      </p:sp>
    </p:spTree>
    <p:extLst>
      <p:ext uri="{BB962C8B-B14F-4D97-AF65-F5344CB8AC3E}">
        <p14:creationId xmlns:p14="http://schemas.microsoft.com/office/powerpoint/2010/main" val="2919414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464" y="6397446"/>
            <a:ext cx="8274732" cy="369332"/>
          </a:xfrm>
          <a:prstGeom prst="rect">
            <a:avLst/>
          </a:prstGeom>
        </p:spPr>
        <p:txBody>
          <a:bodyPr wrap="square">
            <a:spAutoFit/>
          </a:bodyPr>
          <a:lstStyle/>
          <a:p>
            <a:r>
              <a:rPr lang="en-US" dirty="0">
                <a:latin typeface="American Typewriter" charset="0"/>
                <a:ea typeface="American Typewriter" charset="0"/>
                <a:cs typeface="American Typewriter" charset="0"/>
                <a:hlinkClick r:id="rId2"/>
              </a:rPr>
              <a:t>https://</a:t>
            </a:r>
            <a:r>
              <a:rPr lang="en-US" dirty="0" smtClean="0">
                <a:latin typeface="American Typewriter" charset="0"/>
                <a:ea typeface="American Typewriter" charset="0"/>
                <a:cs typeface="American Typewriter" charset="0"/>
                <a:hlinkClick r:id="rId2"/>
              </a:rPr>
              <a:t>www.youtube.com/watch?v=nR7YHfKotbs</a:t>
            </a:r>
            <a:r>
              <a:rPr lang="en-US" dirty="0" smtClean="0">
                <a:latin typeface="American Typewriter" charset="0"/>
                <a:ea typeface="American Typewriter" charset="0"/>
                <a:cs typeface="American Typewriter" charset="0"/>
              </a:rPr>
              <a:t> = WOMAD2016 film </a:t>
            </a:r>
            <a:endParaRPr lang="en-US" dirty="0">
              <a:latin typeface="American Typewriter" charset="0"/>
              <a:ea typeface="American Typewriter" charset="0"/>
              <a:cs typeface="American Typewriter" charset="0"/>
            </a:endParaRPr>
          </a:p>
        </p:txBody>
      </p:sp>
      <p:pic>
        <p:nvPicPr>
          <p:cNvPr id="7" name="Picture 6" descr="MAX_376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5642" y="232550"/>
            <a:ext cx="5060174" cy="3245138"/>
          </a:xfrm>
          <a:prstGeom prst="rect">
            <a:avLst/>
          </a:prstGeom>
        </p:spPr>
      </p:pic>
      <p:pic>
        <p:nvPicPr>
          <p:cNvPr id="5" name="Picture 4" descr="IMG_234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3486" y="629763"/>
            <a:ext cx="4602554" cy="3808130"/>
          </a:xfrm>
          <a:prstGeom prst="rect">
            <a:avLst/>
          </a:prstGeom>
        </p:spPr>
      </p:pic>
      <p:pic>
        <p:nvPicPr>
          <p:cNvPr id="8" name="Picture 7" descr="MAX_3726.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8425" y="2957504"/>
            <a:ext cx="5597391" cy="3143989"/>
          </a:xfrm>
          <a:prstGeom prst="rect">
            <a:avLst/>
          </a:prstGeom>
        </p:spPr>
      </p:pic>
      <p:pic>
        <p:nvPicPr>
          <p:cNvPr id="9" name="Picture 8" descr="MAX_3755.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2338" y="3813319"/>
            <a:ext cx="3748381" cy="2494864"/>
          </a:xfrm>
          <a:prstGeom prst="rect">
            <a:avLst/>
          </a:prstGeom>
        </p:spPr>
      </p:pic>
      <p:sp>
        <p:nvSpPr>
          <p:cNvPr id="10" name="TextBox 9"/>
          <p:cNvSpPr txBox="1"/>
          <p:nvPr/>
        </p:nvSpPr>
        <p:spPr>
          <a:xfrm>
            <a:off x="1064635" y="2963346"/>
            <a:ext cx="4534896" cy="861774"/>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5000" b="1" kern="1200" dirty="0" smtClean="0">
                <a:solidFill>
                  <a:srgbClr val="FFC000"/>
                </a:solidFill>
                <a:latin typeface="American Typewriter" charset="0"/>
                <a:ea typeface="American Typewriter" charset="0"/>
                <a:cs typeface="American Typewriter" charset="0"/>
              </a:rPr>
              <a:t>WOMAD2017</a:t>
            </a:r>
            <a:endParaRPr lang="en-US" sz="5000" b="1" kern="1200" dirty="0">
              <a:solidFill>
                <a:srgbClr val="FFC000"/>
              </a:solidFill>
              <a:latin typeface="American Typewriter" charset="0"/>
              <a:ea typeface="American Typewriter" charset="0"/>
              <a:cs typeface="American Typewriter" charset="0"/>
            </a:endParaRPr>
          </a:p>
        </p:txBody>
      </p:sp>
      <p:sp>
        <p:nvSpPr>
          <p:cNvPr id="3" name="Slide Number Placeholder 2"/>
          <p:cNvSpPr>
            <a:spLocks noGrp="1"/>
          </p:cNvSpPr>
          <p:nvPr>
            <p:ph type="sldNum" sz="quarter" idx="12"/>
          </p:nvPr>
        </p:nvSpPr>
        <p:spPr/>
        <p:txBody>
          <a:bodyPr/>
          <a:lstStyle/>
          <a:p>
            <a:fld id="{6A83DA91-1E09-2041-8333-5AA75F2BC3DA}" type="slidenum">
              <a:rPr lang="en-US" smtClean="0"/>
              <a:t>12</a:t>
            </a:fld>
            <a:endParaRPr lang="en-US"/>
          </a:p>
        </p:txBody>
      </p:sp>
    </p:spTree>
    <p:extLst>
      <p:ext uri="{BB962C8B-B14F-4D97-AF65-F5344CB8AC3E}">
        <p14:creationId xmlns:p14="http://schemas.microsoft.com/office/powerpoint/2010/main" val="40037204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170730_17303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04321" y="1384517"/>
            <a:ext cx="6177804" cy="4769162"/>
          </a:xfrm>
          <a:prstGeom prst="rect">
            <a:avLst/>
          </a:prstGeom>
        </p:spPr>
      </p:pic>
      <p:sp>
        <p:nvSpPr>
          <p:cNvPr id="4" name="TextBox 3"/>
          <p:cNvSpPr txBox="1"/>
          <p:nvPr/>
        </p:nvSpPr>
        <p:spPr>
          <a:xfrm>
            <a:off x="4697242" y="4028009"/>
            <a:ext cx="4792979" cy="584775"/>
          </a:xfrm>
          <a:prstGeom prst="rect">
            <a:avLst/>
          </a:prstGeom>
          <a:noFill/>
        </p:spPr>
        <p:txBody>
          <a:bodyPr wrap="none" rtlCol="0">
            <a:spAutoFit/>
          </a:bodyPr>
          <a:lstStyle/>
          <a:p>
            <a:r>
              <a:rPr lang="en-US" sz="3200" b="1" dirty="0" smtClean="0">
                <a:solidFill>
                  <a:srgbClr val="FF0000"/>
                </a:solidFill>
                <a:latin typeface="American Typewriter"/>
                <a:cs typeface="American Typewriter"/>
              </a:rPr>
              <a:t>5400 people in 2017 !</a:t>
            </a:r>
            <a:endParaRPr lang="en-US" sz="3200" b="1" dirty="0">
              <a:solidFill>
                <a:srgbClr val="FF0000"/>
              </a:solidFill>
              <a:latin typeface="American Typewriter"/>
              <a:cs typeface="American Typewriter"/>
            </a:endParaRPr>
          </a:p>
        </p:txBody>
      </p:sp>
      <p:sp>
        <p:nvSpPr>
          <p:cNvPr id="6" name="TextBox 5"/>
          <p:cNvSpPr txBox="1"/>
          <p:nvPr/>
        </p:nvSpPr>
        <p:spPr>
          <a:xfrm>
            <a:off x="4874391" y="2929445"/>
            <a:ext cx="4069832" cy="523220"/>
          </a:xfrm>
          <a:prstGeom prst="rect">
            <a:avLst/>
          </a:prstGeom>
          <a:noFill/>
        </p:spPr>
        <p:txBody>
          <a:bodyPr wrap="none" rtlCol="0">
            <a:spAutoFit/>
          </a:bodyPr>
          <a:lstStyle/>
          <a:p>
            <a:r>
              <a:rPr lang="en-US" sz="2800" b="1" dirty="0" smtClean="0">
                <a:solidFill>
                  <a:srgbClr val="1A60E7"/>
                </a:solidFill>
                <a:latin typeface="American Typewriter"/>
                <a:cs typeface="American Typewriter"/>
              </a:rPr>
              <a:t>4500 people in 2016 !</a:t>
            </a:r>
            <a:endParaRPr lang="en-US" sz="2800" b="1" dirty="0">
              <a:solidFill>
                <a:srgbClr val="1A60E7"/>
              </a:solidFill>
              <a:latin typeface="American Typewriter"/>
              <a:cs typeface="American Typewriter"/>
            </a:endParaRPr>
          </a:p>
        </p:txBody>
      </p:sp>
      <p:sp>
        <p:nvSpPr>
          <p:cNvPr id="7" name="TextBox 6"/>
          <p:cNvSpPr txBox="1"/>
          <p:nvPr/>
        </p:nvSpPr>
        <p:spPr>
          <a:xfrm>
            <a:off x="5316778" y="1892437"/>
            <a:ext cx="3463256" cy="461665"/>
          </a:xfrm>
          <a:prstGeom prst="rect">
            <a:avLst/>
          </a:prstGeom>
          <a:noFill/>
        </p:spPr>
        <p:txBody>
          <a:bodyPr wrap="none" rtlCol="0">
            <a:spAutoFit/>
          </a:bodyPr>
          <a:lstStyle/>
          <a:p>
            <a:r>
              <a:rPr lang="en-US" sz="2400" b="1" dirty="0" smtClean="0">
                <a:solidFill>
                  <a:srgbClr val="7030A0"/>
                </a:solidFill>
                <a:latin typeface="American Typewriter"/>
                <a:cs typeface="American Typewriter"/>
              </a:rPr>
              <a:t>Amazingly</a:t>
            </a:r>
            <a:r>
              <a:rPr lang="en-US" sz="2400" dirty="0" smtClean="0">
                <a:solidFill>
                  <a:srgbClr val="7030A0"/>
                </a:solidFill>
                <a:latin typeface="American Typewriter"/>
                <a:cs typeface="American Typewriter"/>
              </a:rPr>
              <a:t> successful</a:t>
            </a:r>
            <a:endParaRPr lang="en-US" sz="2400" dirty="0">
              <a:solidFill>
                <a:srgbClr val="7030A0"/>
              </a:solidFill>
              <a:latin typeface="American Typewriter"/>
              <a:cs typeface="American Typewriter"/>
            </a:endParaRPr>
          </a:p>
        </p:txBody>
      </p:sp>
      <p:sp>
        <p:nvSpPr>
          <p:cNvPr id="3" name="Slide Number Placeholder 2"/>
          <p:cNvSpPr>
            <a:spLocks noGrp="1"/>
          </p:cNvSpPr>
          <p:nvPr>
            <p:ph type="sldNum" sz="quarter" idx="12"/>
          </p:nvPr>
        </p:nvSpPr>
        <p:spPr/>
        <p:txBody>
          <a:bodyPr/>
          <a:lstStyle/>
          <a:p>
            <a:fld id="{6A83DA91-1E09-2041-8333-5AA75F2BC3DA}" type="slidenum">
              <a:rPr lang="en-US" smtClean="0"/>
              <a:t>13</a:t>
            </a:fld>
            <a:endParaRPr lang="en-US"/>
          </a:p>
        </p:txBody>
      </p:sp>
      <p:sp>
        <p:nvSpPr>
          <p:cNvPr id="2" name="TextBox 1"/>
          <p:cNvSpPr txBox="1"/>
          <p:nvPr/>
        </p:nvSpPr>
        <p:spPr>
          <a:xfrm>
            <a:off x="6080522" y="5089060"/>
            <a:ext cx="1657570" cy="646331"/>
          </a:xfrm>
          <a:prstGeom prst="rect">
            <a:avLst/>
          </a:prstGeom>
          <a:noFill/>
        </p:spPr>
        <p:txBody>
          <a:bodyPr wrap="none" rtlCol="0">
            <a:spAutoFit/>
          </a:bodyPr>
          <a:lstStyle/>
          <a:p>
            <a:pPr algn="ctr"/>
            <a:r>
              <a:rPr lang="en-US" b="1" dirty="0" smtClean="0">
                <a:latin typeface="American Typewriter Semibold" charset="0"/>
                <a:ea typeface="American Typewriter Semibold" charset="0"/>
                <a:cs typeface="American Typewriter Semibold" charset="0"/>
              </a:rPr>
              <a:t>WOMAD2018</a:t>
            </a:r>
          </a:p>
          <a:p>
            <a:pPr algn="ctr"/>
            <a:r>
              <a:rPr lang="en-US" b="1" dirty="0" smtClean="0">
                <a:latin typeface="American Typewriter Semibold" charset="0"/>
                <a:ea typeface="American Typewriter Semibold" charset="0"/>
                <a:cs typeface="American Typewriter Semibold" charset="0"/>
              </a:rPr>
              <a:t>26 to 29 July</a:t>
            </a:r>
            <a:endParaRPr lang="en-US" b="1" dirty="0">
              <a:latin typeface="American Typewriter Semibold" charset="0"/>
              <a:ea typeface="American Typewriter Semibold" charset="0"/>
              <a:cs typeface="American Typewriter Semibold" charset="0"/>
            </a:endParaRPr>
          </a:p>
        </p:txBody>
      </p:sp>
    </p:spTree>
    <p:extLst>
      <p:ext uri="{BB962C8B-B14F-4D97-AF65-F5344CB8AC3E}">
        <p14:creationId xmlns:p14="http://schemas.microsoft.com/office/powerpoint/2010/main" val="525633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8225"/>
            <a:ext cx="4851974" cy="65497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3907" y="264448"/>
            <a:ext cx="4851974" cy="6549775"/>
          </a:xfrm>
          <a:prstGeom prst="rect">
            <a:avLst/>
          </a:prstGeom>
        </p:spPr>
      </p:pic>
      <p:sp>
        <p:nvSpPr>
          <p:cNvPr id="6" name="Rectangle 5"/>
          <p:cNvSpPr/>
          <p:nvPr/>
        </p:nvSpPr>
        <p:spPr>
          <a:xfrm>
            <a:off x="2245235" y="20551"/>
            <a:ext cx="5213478" cy="369332"/>
          </a:xfrm>
          <a:prstGeom prst="rect">
            <a:avLst/>
          </a:prstGeom>
        </p:spPr>
        <p:txBody>
          <a:bodyPr wrap="none">
            <a:spAutoFit/>
          </a:bodyPr>
          <a:lstStyle/>
          <a:p>
            <a:r>
              <a:rPr lang="en-US" b="1" dirty="0">
                <a:solidFill>
                  <a:srgbClr val="7030A0"/>
                </a:solidFill>
                <a:latin typeface="American Typewriter"/>
                <a:cs typeface="American Typewriter"/>
              </a:rPr>
              <a:t>Fascinating </a:t>
            </a:r>
            <a:r>
              <a:rPr lang="en-US" b="1" smtClean="0">
                <a:solidFill>
                  <a:srgbClr val="7030A0"/>
                </a:solidFill>
                <a:latin typeface="American Typewriter"/>
                <a:cs typeface="American Typewriter"/>
              </a:rPr>
              <a:t>feedback    wide variety of ages</a:t>
            </a:r>
            <a:endParaRPr lang="en-US" b="1" dirty="0">
              <a:solidFill>
                <a:srgbClr val="7030A0"/>
              </a:solidFill>
              <a:latin typeface="American Typewriter"/>
              <a:cs typeface="American Typewriter"/>
            </a:endParaRPr>
          </a:p>
        </p:txBody>
      </p:sp>
      <p:sp>
        <p:nvSpPr>
          <p:cNvPr id="7" name="Slide Number Placeholder 6"/>
          <p:cNvSpPr>
            <a:spLocks noGrp="1"/>
          </p:cNvSpPr>
          <p:nvPr>
            <p:ph type="sldNum" sz="quarter" idx="12"/>
          </p:nvPr>
        </p:nvSpPr>
        <p:spPr/>
        <p:txBody>
          <a:bodyPr/>
          <a:lstStyle/>
          <a:p>
            <a:fld id="{6A83DA91-1E09-2041-8333-5AA75F2BC3DA}" type="slidenum">
              <a:rPr lang="en-US" smtClean="0"/>
              <a:t>14</a:t>
            </a:fld>
            <a:endParaRPr lang="en-US"/>
          </a:p>
        </p:txBody>
      </p:sp>
      <p:sp>
        <p:nvSpPr>
          <p:cNvPr id="2" name="TextBox 1"/>
          <p:cNvSpPr txBox="1"/>
          <p:nvPr/>
        </p:nvSpPr>
        <p:spPr>
          <a:xfrm>
            <a:off x="0" y="3583111"/>
            <a:ext cx="5402569" cy="276999"/>
          </a:xfrm>
          <a:prstGeom prst="rect">
            <a:avLst/>
          </a:prstGeom>
          <a:noFill/>
        </p:spPr>
        <p:txBody>
          <a:bodyPr wrap="none" rtlCol="0">
            <a:spAutoFit/>
          </a:bodyPr>
          <a:lstStyle/>
          <a:p>
            <a:r>
              <a:rPr lang="en-US" sz="1200" b="1" dirty="0" smtClean="0">
                <a:solidFill>
                  <a:srgbClr val="FF0000"/>
                </a:solidFill>
              </a:rPr>
              <a:t>Superb. I loved the clarity of the explanations given by the school and the teacher</a:t>
            </a:r>
            <a:endParaRPr lang="en-US" sz="1200" b="1" dirty="0">
              <a:solidFill>
                <a:srgbClr val="FF0000"/>
              </a:solidFill>
            </a:endParaRPr>
          </a:p>
        </p:txBody>
      </p:sp>
      <p:sp>
        <p:nvSpPr>
          <p:cNvPr id="3" name="TextBox 2"/>
          <p:cNvSpPr txBox="1"/>
          <p:nvPr/>
        </p:nvSpPr>
        <p:spPr>
          <a:xfrm>
            <a:off x="281393" y="6352995"/>
            <a:ext cx="4289188" cy="276999"/>
          </a:xfrm>
          <a:prstGeom prst="rect">
            <a:avLst/>
          </a:prstGeom>
          <a:noFill/>
        </p:spPr>
        <p:txBody>
          <a:bodyPr wrap="none" rtlCol="0">
            <a:spAutoFit/>
          </a:bodyPr>
          <a:lstStyle/>
          <a:p>
            <a:r>
              <a:rPr lang="en-US" sz="1200" b="1" dirty="0" smtClean="0">
                <a:solidFill>
                  <a:srgbClr val="FF0000"/>
                </a:solidFill>
              </a:rPr>
              <a:t>Great show, made very complex really interesting and accessible</a:t>
            </a:r>
            <a:endParaRPr lang="en-US" sz="1200" b="1" dirty="0">
              <a:solidFill>
                <a:srgbClr val="FF0000"/>
              </a:solidFill>
            </a:endParaRPr>
          </a:p>
        </p:txBody>
      </p:sp>
      <p:sp>
        <p:nvSpPr>
          <p:cNvPr id="8" name="TextBox 7"/>
          <p:cNvSpPr txBox="1"/>
          <p:nvPr/>
        </p:nvSpPr>
        <p:spPr>
          <a:xfrm>
            <a:off x="4548700" y="5798582"/>
            <a:ext cx="4595300" cy="461665"/>
          </a:xfrm>
          <a:prstGeom prst="rect">
            <a:avLst/>
          </a:prstGeom>
          <a:noFill/>
        </p:spPr>
        <p:txBody>
          <a:bodyPr wrap="square" rtlCol="0">
            <a:spAutoFit/>
          </a:bodyPr>
          <a:lstStyle/>
          <a:p>
            <a:r>
              <a:rPr lang="en-US" sz="1200" b="1" dirty="0" smtClean="0">
                <a:solidFill>
                  <a:srgbClr val="FF0000"/>
                </a:solidFill>
              </a:rPr>
              <a:t>Loved the physics pavilion, can’t wait to see more! Some biological applications of the work at CERN would be cool!</a:t>
            </a:r>
            <a:endParaRPr lang="en-US" sz="1200" b="1" dirty="0">
              <a:solidFill>
                <a:srgbClr val="FF0000"/>
              </a:solidFill>
            </a:endParaRPr>
          </a:p>
        </p:txBody>
      </p:sp>
      <p:sp>
        <p:nvSpPr>
          <p:cNvPr id="9" name="TextBox 8"/>
          <p:cNvSpPr txBox="1"/>
          <p:nvPr/>
        </p:nvSpPr>
        <p:spPr>
          <a:xfrm>
            <a:off x="5813852" y="3306112"/>
            <a:ext cx="2169825" cy="276999"/>
          </a:xfrm>
          <a:prstGeom prst="rect">
            <a:avLst/>
          </a:prstGeom>
          <a:noFill/>
        </p:spPr>
        <p:txBody>
          <a:bodyPr wrap="none" rtlCol="0">
            <a:spAutoFit/>
          </a:bodyPr>
          <a:lstStyle/>
          <a:p>
            <a:r>
              <a:rPr lang="en-US" sz="1200" b="1" dirty="0" smtClean="0">
                <a:solidFill>
                  <a:srgbClr val="FF0000"/>
                </a:solidFill>
              </a:rPr>
              <a:t>You must come back next year!</a:t>
            </a:r>
            <a:endParaRPr lang="en-US" sz="1200" b="1" dirty="0">
              <a:solidFill>
                <a:srgbClr val="FF0000"/>
              </a:solidFill>
            </a:endParaRPr>
          </a:p>
        </p:txBody>
      </p:sp>
    </p:spTree>
    <p:extLst>
      <p:ext uri="{BB962C8B-B14F-4D97-AF65-F5344CB8AC3E}">
        <p14:creationId xmlns:p14="http://schemas.microsoft.com/office/powerpoint/2010/main" val="2100037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3569"/>
            <a:ext cx="4407613" cy="658059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2026" y="277402"/>
            <a:ext cx="4851974" cy="6580598"/>
          </a:xfrm>
          <a:prstGeom prst="rect">
            <a:avLst/>
          </a:prstGeom>
        </p:spPr>
      </p:pic>
      <p:sp>
        <p:nvSpPr>
          <p:cNvPr id="7" name="Rectangle 6"/>
          <p:cNvSpPr/>
          <p:nvPr/>
        </p:nvSpPr>
        <p:spPr>
          <a:xfrm>
            <a:off x="3077665" y="0"/>
            <a:ext cx="2659895" cy="369332"/>
          </a:xfrm>
          <a:prstGeom prst="rect">
            <a:avLst/>
          </a:prstGeom>
          <a:solidFill>
            <a:schemeClr val="bg1"/>
          </a:solidFill>
        </p:spPr>
        <p:txBody>
          <a:bodyPr wrap="none">
            <a:spAutoFit/>
          </a:bodyPr>
          <a:lstStyle/>
          <a:p>
            <a:r>
              <a:rPr lang="en-US" b="1" dirty="0">
                <a:solidFill>
                  <a:srgbClr val="7030A0"/>
                </a:solidFill>
                <a:latin typeface="American Typewriter"/>
                <a:cs typeface="American Typewriter"/>
              </a:rPr>
              <a:t>Fascinating feedback</a:t>
            </a:r>
          </a:p>
        </p:txBody>
      </p:sp>
      <p:sp>
        <p:nvSpPr>
          <p:cNvPr id="8" name="TextBox 7"/>
          <p:cNvSpPr txBox="1"/>
          <p:nvPr/>
        </p:nvSpPr>
        <p:spPr>
          <a:xfrm>
            <a:off x="209158" y="6552023"/>
            <a:ext cx="4186274" cy="276999"/>
          </a:xfrm>
          <a:prstGeom prst="rect">
            <a:avLst/>
          </a:prstGeom>
          <a:noFill/>
        </p:spPr>
        <p:txBody>
          <a:bodyPr wrap="none" rtlCol="0">
            <a:spAutoFit/>
          </a:bodyPr>
          <a:lstStyle/>
          <a:p>
            <a:r>
              <a:rPr lang="en-US" sz="1200" b="1" dirty="0" smtClean="0">
                <a:solidFill>
                  <a:srgbClr val="FF0000"/>
                </a:solidFill>
              </a:rPr>
              <a:t>I didn’t understand physics at all at school but really enjoyed it</a:t>
            </a:r>
            <a:endParaRPr lang="en-US" sz="1200" b="1" dirty="0">
              <a:solidFill>
                <a:srgbClr val="FF0000"/>
              </a:solidFill>
            </a:endParaRPr>
          </a:p>
        </p:txBody>
      </p:sp>
      <p:sp>
        <p:nvSpPr>
          <p:cNvPr id="9" name="TextBox 8"/>
          <p:cNvSpPr txBox="1"/>
          <p:nvPr/>
        </p:nvSpPr>
        <p:spPr>
          <a:xfrm>
            <a:off x="0" y="3364786"/>
            <a:ext cx="6527556" cy="276999"/>
          </a:xfrm>
          <a:prstGeom prst="rect">
            <a:avLst/>
          </a:prstGeom>
          <a:noFill/>
        </p:spPr>
        <p:txBody>
          <a:bodyPr wrap="none" rtlCol="0">
            <a:spAutoFit/>
          </a:bodyPr>
          <a:lstStyle/>
          <a:p>
            <a:r>
              <a:rPr lang="en-US" sz="1200" b="1" dirty="0" smtClean="0">
                <a:solidFill>
                  <a:srgbClr val="FF0000"/>
                </a:solidFill>
              </a:rPr>
              <a:t>Really fab </a:t>
            </a:r>
            <a:r>
              <a:rPr lang="mr-IN" sz="1200" b="1" dirty="0" smtClean="0">
                <a:solidFill>
                  <a:srgbClr val="FF0000"/>
                </a:solidFill>
              </a:rPr>
              <a:t>–</a:t>
            </a:r>
            <a:r>
              <a:rPr lang="en-US" sz="1200" b="1" dirty="0" smtClean="0">
                <a:solidFill>
                  <a:srgbClr val="FF0000"/>
                </a:solidFill>
              </a:rPr>
              <a:t> this injection of joyous scientific objectivity and beauty totally made our WOMAD visit!</a:t>
            </a:r>
            <a:endParaRPr lang="en-US" sz="1200" b="1" dirty="0">
              <a:solidFill>
                <a:srgbClr val="FF0000"/>
              </a:solidFill>
            </a:endParaRPr>
          </a:p>
        </p:txBody>
      </p:sp>
      <p:sp>
        <p:nvSpPr>
          <p:cNvPr id="10" name="Slide Number Placeholder 9"/>
          <p:cNvSpPr>
            <a:spLocks noGrp="1"/>
          </p:cNvSpPr>
          <p:nvPr>
            <p:ph type="sldNum" sz="quarter" idx="12"/>
          </p:nvPr>
        </p:nvSpPr>
        <p:spPr/>
        <p:txBody>
          <a:bodyPr/>
          <a:lstStyle/>
          <a:p>
            <a:fld id="{6A83DA91-1E09-2041-8333-5AA75F2BC3DA}" type="slidenum">
              <a:rPr lang="en-US" smtClean="0"/>
              <a:t>15</a:t>
            </a:fld>
            <a:endParaRPr lang="en-US"/>
          </a:p>
        </p:txBody>
      </p:sp>
      <p:sp>
        <p:nvSpPr>
          <p:cNvPr id="2" name="TextBox 1"/>
          <p:cNvSpPr txBox="1"/>
          <p:nvPr/>
        </p:nvSpPr>
        <p:spPr>
          <a:xfrm>
            <a:off x="6094586" y="2803975"/>
            <a:ext cx="2823017" cy="276999"/>
          </a:xfrm>
          <a:prstGeom prst="rect">
            <a:avLst/>
          </a:prstGeom>
          <a:noFill/>
        </p:spPr>
        <p:txBody>
          <a:bodyPr wrap="none" rtlCol="0">
            <a:spAutoFit/>
          </a:bodyPr>
          <a:lstStyle/>
          <a:p>
            <a:r>
              <a:rPr lang="en-US" sz="1200" b="1" dirty="0" smtClean="0">
                <a:solidFill>
                  <a:srgbClr val="FF0000"/>
                </a:solidFill>
              </a:rPr>
              <a:t>Really interesting </a:t>
            </a:r>
            <a:r>
              <a:rPr lang="mr-IN" sz="1200" b="1" dirty="0" smtClean="0">
                <a:solidFill>
                  <a:srgbClr val="FF0000"/>
                </a:solidFill>
              </a:rPr>
              <a:t>–</a:t>
            </a:r>
            <a:r>
              <a:rPr lang="en-US" sz="1200" b="1" dirty="0" smtClean="0">
                <a:solidFill>
                  <a:srgbClr val="FF0000"/>
                </a:solidFill>
              </a:rPr>
              <a:t> could be even longer!</a:t>
            </a:r>
            <a:endParaRPr lang="en-US" sz="1200" b="1" dirty="0">
              <a:solidFill>
                <a:srgbClr val="FF0000"/>
              </a:solidFill>
            </a:endParaRPr>
          </a:p>
        </p:txBody>
      </p:sp>
      <p:sp>
        <p:nvSpPr>
          <p:cNvPr id="3" name="TextBox 2"/>
          <p:cNvSpPr txBox="1"/>
          <p:nvPr/>
        </p:nvSpPr>
        <p:spPr>
          <a:xfrm>
            <a:off x="4852632" y="6609120"/>
            <a:ext cx="4291368" cy="276999"/>
          </a:xfrm>
          <a:prstGeom prst="rect">
            <a:avLst/>
          </a:prstGeom>
          <a:noFill/>
        </p:spPr>
        <p:txBody>
          <a:bodyPr wrap="none" rtlCol="0">
            <a:spAutoFit/>
          </a:bodyPr>
          <a:lstStyle/>
          <a:p>
            <a:r>
              <a:rPr lang="en-US" sz="1200" b="1" dirty="0" smtClean="0">
                <a:solidFill>
                  <a:srgbClr val="FF0000"/>
                </a:solidFill>
              </a:rPr>
              <a:t>Brilliant. I have a Physics MSc and learnt a lot. COME NEXT YEAR</a:t>
            </a:r>
            <a:endParaRPr lang="en-US" sz="1200" b="1" dirty="0">
              <a:solidFill>
                <a:srgbClr val="FF0000"/>
              </a:solidFill>
            </a:endParaRPr>
          </a:p>
        </p:txBody>
      </p:sp>
    </p:spTree>
    <p:extLst>
      <p:ext uri="{BB962C8B-B14F-4D97-AF65-F5344CB8AC3E}">
        <p14:creationId xmlns:p14="http://schemas.microsoft.com/office/powerpoint/2010/main" val="82587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174" y="2482130"/>
            <a:ext cx="9017790" cy="646331"/>
          </a:xfrm>
          <a:prstGeom prst="rect">
            <a:avLst/>
          </a:prstGeom>
          <a:noFill/>
        </p:spPr>
        <p:txBody>
          <a:bodyPr wrap="none" rtlCol="0">
            <a:spAutoFit/>
          </a:bodyPr>
          <a:lstStyle/>
          <a:p>
            <a:pPr algn="ctr"/>
            <a:r>
              <a:rPr lang="en-US" dirty="0" smtClean="0">
                <a:latin typeface="American Typewriter"/>
                <a:cs typeface="American Typewriter"/>
              </a:rPr>
              <a:t>Band that came for a “Special Visit” to CERN,  with links to</a:t>
            </a:r>
            <a:r>
              <a:rPr lang="en-US" dirty="0">
                <a:latin typeface="American Typewriter"/>
                <a:cs typeface="American Typewriter"/>
              </a:rPr>
              <a:t> </a:t>
            </a:r>
            <a:r>
              <a:rPr lang="en-US" dirty="0" smtClean="0">
                <a:latin typeface="American Typewriter"/>
                <a:cs typeface="American Typewriter"/>
              </a:rPr>
              <a:t>the </a:t>
            </a:r>
            <a:r>
              <a:rPr lang="en-US" b="1" dirty="0" err="1" smtClean="0">
                <a:latin typeface="American Typewriter"/>
                <a:cs typeface="American Typewriter"/>
              </a:rPr>
              <a:t>Moogfest</a:t>
            </a:r>
            <a:r>
              <a:rPr lang="en-US" dirty="0" smtClean="0">
                <a:latin typeface="American Typewriter"/>
                <a:cs typeface="American Typewriter"/>
              </a:rPr>
              <a:t> festival</a:t>
            </a:r>
          </a:p>
          <a:p>
            <a:pPr algn="ctr"/>
            <a:r>
              <a:rPr lang="en-US" dirty="0" smtClean="0">
                <a:latin typeface="American Typewriter"/>
                <a:cs typeface="American Typewriter"/>
              </a:rPr>
              <a:t> asked if we’d be interested in having a presence there.</a:t>
            </a:r>
          </a:p>
        </p:txBody>
      </p:sp>
      <p:sp>
        <p:nvSpPr>
          <p:cNvPr id="8" name="TextBox 7"/>
          <p:cNvSpPr txBox="1"/>
          <p:nvPr/>
        </p:nvSpPr>
        <p:spPr>
          <a:xfrm>
            <a:off x="186195" y="3405460"/>
            <a:ext cx="8659743" cy="3539430"/>
          </a:xfrm>
          <a:prstGeom prst="rect">
            <a:avLst/>
          </a:prstGeom>
          <a:noFill/>
        </p:spPr>
        <p:txBody>
          <a:bodyPr wrap="none" rtlCol="0">
            <a:spAutoFit/>
          </a:bodyPr>
          <a:lstStyle/>
          <a:p>
            <a:pPr algn="ctr"/>
            <a:r>
              <a:rPr lang="en-US" sz="1900" dirty="0" smtClean="0">
                <a:solidFill>
                  <a:srgbClr val="FF0000"/>
                </a:solidFill>
                <a:latin typeface="American Typewriter"/>
                <a:cs typeface="American Typewriter"/>
              </a:rPr>
              <a:t>In collaboration with US ATLAS Outreach Coordinator Mark Kruse</a:t>
            </a:r>
          </a:p>
          <a:p>
            <a:pPr algn="ctr"/>
            <a:r>
              <a:rPr lang="en-US" sz="1900" dirty="0" smtClean="0">
                <a:solidFill>
                  <a:srgbClr val="FF0000"/>
                </a:solidFill>
                <a:latin typeface="American Typewriter"/>
                <a:cs typeface="American Typewriter"/>
              </a:rPr>
              <a:t>we offered:</a:t>
            </a:r>
          </a:p>
          <a:p>
            <a:pPr algn="ctr"/>
            <a:endParaRPr lang="en-US" sz="1900" dirty="0">
              <a:solidFill>
                <a:srgbClr val="FF0000"/>
              </a:solidFill>
              <a:latin typeface="American Typewriter"/>
              <a:cs typeface="American Typewriter"/>
            </a:endParaRPr>
          </a:p>
          <a:p>
            <a:pPr algn="ctr"/>
            <a:r>
              <a:rPr lang="en-US" sz="2200" b="1" dirty="0" smtClean="0">
                <a:solidFill>
                  <a:srgbClr val="FF0000"/>
                </a:solidFill>
                <a:latin typeface="American Typewriter"/>
                <a:cs typeface="American Typewriter"/>
              </a:rPr>
              <a:t>A key note talk </a:t>
            </a:r>
            <a:r>
              <a:rPr lang="en-US" sz="2200" dirty="0" smtClean="0">
                <a:solidFill>
                  <a:srgbClr val="FF0000"/>
                </a:solidFill>
                <a:latin typeface="American Typewriter"/>
                <a:cs typeface="American Typewriter"/>
              </a:rPr>
              <a:t>by Kate Shaw, Steve Goldfarb and Mark Kruse</a:t>
            </a:r>
          </a:p>
          <a:p>
            <a:pPr marL="285750" indent="-285750" algn="ctr">
              <a:buFontTx/>
              <a:buChar char="-"/>
            </a:pPr>
            <a:endParaRPr lang="en-US" sz="1900" dirty="0" smtClean="0">
              <a:solidFill>
                <a:srgbClr val="FF0000"/>
              </a:solidFill>
              <a:latin typeface="American Typewriter"/>
              <a:cs typeface="American Typewriter"/>
            </a:endParaRPr>
          </a:p>
          <a:p>
            <a:pPr algn="ctr"/>
            <a:r>
              <a:rPr lang="en-US" sz="2300" b="1" dirty="0" smtClean="0">
                <a:solidFill>
                  <a:srgbClr val="FF0000"/>
                </a:solidFill>
                <a:latin typeface="American Typewriter"/>
                <a:cs typeface="American Typewriter"/>
              </a:rPr>
              <a:t>A public Masterclass</a:t>
            </a:r>
            <a:endParaRPr lang="en-US" sz="2300" b="1" dirty="0">
              <a:solidFill>
                <a:srgbClr val="FF0000"/>
              </a:solidFill>
              <a:latin typeface="American Typewriter"/>
              <a:cs typeface="American Typewriter"/>
            </a:endParaRPr>
          </a:p>
          <a:p>
            <a:pPr algn="ctr"/>
            <a:r>
              <a:rPr lang="en-US" sz="1900" b="1" dirty="0" smtClean="0">
                <a:solidFill>
                  <a:srgbClr val="002060"/>
                </a:solidFill>
                <a:latin typeface="American Typewriter"/>
                <a:cs typeface="American Typewriter"/>
              </a:rPr>
              <a:t>(I believe first time ever for a non-scientific audience)</a:t>
            </a:r>
          </a:p>
          <a:p>
            <a:pPr algn="ctr"/>
            <a:endParaRPr lang="en-US" sz="1900" dirty="0">
              <a:solidFill>
                <a:srgbClr val="FF0000"/>
              </a:solidFill>
              <a:latin typeface="American Typewriter"/>
              <a:cs typeface="American Typewriter"/>
            </a:endParaRPr>
          </a:p>
          <a:p>
            <a:pPr algn="ctr"/>
            <a:r>
              <a:rPr lang="en-US" sz="2300" b="1" dirty="0" smtClean="0">
                <a:solidFill>
                  <a:srgbClr val="FF0000"/>
                </a:solidFill>
                <a:latin typeface="American Typewriter"/>
                <a:cs typeface="American Typewriter"/>
              </a:rPr>
              <a:t>A Virtual Visit to ATLAS</a:t>
            </a:r>
          </a:p>
          <a:p>
            <a:pPr algn="ctr"/>
            <a:endParaRPr lang="en-US" sz="1900" dirty="0">
              <a:solidFill>
                <a:srgbClr val="FF0000"/>
              </a:solidFill>
              <a:latin typeface="American Typewriter"/>
              <a:cs typeface="American Typewriter"/>
            </a:endParaRPr>
          </a:p>
          <a:p>
            <a:pPr algn="ctr"/>
            <a:r>
              <a:rPr lang="en-US" sz="2300" b="1" dirty="0" smtClean="0">
                <a:solidFill>
                  <a:srgbClr val="FF0000"/>
                </a:solidFill>
                <a:latin typeface="American Typewriter"/>
                <a:cs typeface="American Typewriter"/>
              </a:rPr>
              <a:t>A Pub talk</a:t>
            </a:r>
            <a:endParaRPr lang="en-US" sz="2300" b="1" dirty="0">
              <a:solidFill>
                <a:srgbClr val="FF0000"/>
              </a:solidFill>
              <a:latin typeface="American Typewriter"/>
              <a:cs typeface="American Typewriter"/>
            </a:endParaRPr>
          </a:p>
        </p:txBody>
      </p:sp>
      <p:sp>
        <p:nvSpPr>
          <p:cNvPr id="3" name="TextBox 2"/>
          <p:cNvSpPr txBox="1"/>
          <p:nvPr/>
        </p:nvSpPr>
        <p:spPr>
          <a:xfrm>
            <a:off x="2463473" y="60713"/>
            <a:ext cx="4416402" cy="769441"/>
          </a:xfrm>
          <a:prstGeom prst="rect">
            <a:avLst/>
          </a:prstGeom>
          <a:noFill/>
        </p:spPr>
        <p:txBody>
          <a:bodyPr wrap="none" rtlCol="0">
            <a:spAutoFit/>
          </a:bodyPr>
          <a:lstStyle/>
          <a:p>
            <a:pPr algn="ctr"/>
            <a:r>
              <a:rPr lang="en-US" sz="2200" b="1" dirty="0" smtClean="0">
                <a:latin typeface="American Typewriter"/>
                <a:cs typeface="American Typewriter"/>
              </a:rPr>
              <a:t>MOOGFEST 2017</a:t>
            </a:r>
          </a:p>
          <a:p>
            <a:pPr algn="ctr"/>
            <a:r>
              <a:rPr lang="en-US" sz="2200" b="1" dirty="0" smtClean="0">
                <a:latin typeface="American Typewriter"/>
                <a:cs typeface="American Typewriter"/>
              </a:rPr>
              <a:t>North Carolina, United States</a:t>
            </a:r>
            <a:endParaRPr lang="en-US" sz="2200" b="1" dirty="0">
              <a:latin typeface="American Typewriter"/>
              <a:cs typeface="American Typewriter"/>
            </a:endParaRPr>
          </a:p>
        </p:txBody>
      </p:sp>
      <p:sp>
        <p:nvSpPr>
          <p:cNvPr id="6" name="Rectangle 5"/>
          <p:cNvSpPr/>
          <p:nvPr/>
        </p:nvSpPr>
        <p:spPr>
          <a:xfrm>
            <a:off x="180473" y="830154"/>
            <a:ext cx="8768641" cy="1354217"/>
          </a:xfrm>
          <a:prstGeom prst="rect">
            <a:avLst/>
          </a:prstGeom>
          <a:solidFill>
            <a:schemeClr val="accent3">
              <a:lumMod val="40000"/>
              <a:lumOff val="60000"/>
            </a:schemeClr>
          </a:solidFill>
        </p:spPr>
        <p:txBody>
          <a:bodyPr wrap="square">
            <a:spAutoFit/>
          </a:bodyPr>
          <a:lstStyle/>
          <a:p>
            <a:pPr algn="ctr"/>
            <a:r>
              <a:rPr lang="en-US" dirty="0" smtClean="0">
                <a:latin typeface="Goudy Old Style" charset="0"/>
                <a:ea typeface="Goudy Old Style" charset="0"/>
                <a:cs typeface="Goudy Old Style" charset="0"/>
              </a:rPr>
              <a:t>What is MOOGFEST?</a:t>
            </a:r>
          </a:p>
          <a:p>
            <a:pPr algn="ctr"/>
            <a:r>
              <a:rPr lang="en-US" dirty="0" err="1" smtClean="0">
                <a:latin typeface="Goudy Old Style" charset="0"/>
                <a:ea typeface="Goudy Old Style" charset="0"/>
                <a:cs typeface="Goudy Old Style" charset="0"/>
              </a:rPr>
              <a:t>Moogfest</a:t>
            </a:r>
            <a:r>
              <a:rPr lang="en-US" dirty="0" smtClean="0">
                <a:latin typeface="Goudy Old Style" charset="0"/>
                <a:ea typeface="Goudy Old Style" charset="0"/>
                <a:cs typeface="Goudy Old Style" charset="0"/>
              </a:rPr>
              <a:t> </a:t>
            </a:r>
            <a:r>
              <a:rPr lang="en-US" dirty="0">
                <a:latin typeface="Goudy Old Style" charset="0"/>
                <a:ea typeface="Goudy Old Style" charset="0"/>
                <a:cs typeface="Goudy Old Style" charset="0"/>
              </a:rPr>
              <a:t>is the synthesis of music, art and technology.</a:t>
            </a:r>
          </a:p>
          <a:p>
            <a:pPr algn="ctr"/>
            <a:endParaRPr lang="en-US" sz="1000" dirty="0">
              <a:latin typeface="Goudy Old Style" charset="0"/>
              <a:ea typeface="Goudy Old Style" charset="0"/>
              <a:cs typeface="Goudy Old Style" charset="0"/>
            </a:endParaRPr>
          </a:p>
          <a:p>
            <a:pPr algn="ctr"/>
            <a:r>
              <a:rPr lang="en-US" dirty="0" smtClean="0">
                <a:latin typeface="Goudy Old Style" charset="0"/>
                <a:ea typeface="Goudy Old Style" charset="0"/>
                <a:cs typeface="Goudy Old Style" charset="0"/>
              </a:rPr>
              <a:t>Its Mission</a:t>
            </a:r>
            <a:r>
              <a:rPr lang="en-US" dirty="0">
                <a:latin typeface="Goudy Old Style" charset="0"/>
                <a:ea typeface="Goudy Old Style" charset="0"/>
                <a:cs typeface="Goudy Old Style" charset="0"/>
              </a:rPr>
              <a:t>: Grow a global community of futurists who explore emerging sound technologies and design radical instruments for change</a:t>
            </a:r>
            <a:r>
              <a:rPr lang="en-US" dirty="0">
                <a:latin typeface="Cracked"/>
                <a:cs typeface="Cracked"/>
              </a:rPr>
              <a:t>.</a:t>
            </a:r>
          </a:p>
        </p:txBody>
      </p:sp>
      <p:sp>
        <p:nvSpPr>
          <p:cNvPr id="4" name="Slide Number Placeholder 3"/>
          <p:cNvSpPr>
            <a:spLocks noGrp="1"/>
          </p:cNvSpPr>
          <p:nvPr>
            <p:ph type="sldNum" sz="quarter" idx="12"/>
          </p:nvPr>
        </p:nvSpPr>
        <p:spPr/>
        <p:txBody>
          <a:bodyPr/>
          <a:lstStyle/>
          <a:p>
            <a:fld id="{6A83DA91-1E09-2041-8333-5AA75F2BC3DA}" type="slidenum">
              <a:rPr lang="en-US" smtClean="0"/>
              <a:t>16</a:t>
            </a:fld>
            <a:endParaRPr lang="en-US"/>
          </a:p>
        </p:txBody>
      </p:sp>
    </p:spTree>
    <p:extLst>
      <p:ext uri="{BB962C8B-B14F-4D97-AF65-F5344CB8AC3E}">
        <p14:creationId xmlns:p14="http://schemas.microsoft.com/office/powerpoint/2010/main" val="41606278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8595449_10101914941608474_1151127404897540158_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3093" y="1987093"/>
            <a:ext cx="4870907" cy="4870907"/>
          </a:xfrm>
          <a:prstGeom prst="rect">
            <a:avLst/>
          </a:prstGeom>
        </p:spPr>
      </p:pic>
      <p:pic>
        <p:nvPicPr>
          <p:cNvPr id="6" name="Picture 5" descr="Screen shot 2017-10-06 at 2.00.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546" y="0"/>
            <a:ext cx="4173547" cy="4256810"/>
          </a:xfrm>
          <a:prstGeom prst="rect">
            <a:avLst/>
          </a:prstGeom>
        </p:spPr>
      </p:pic>
      <p:sp>
        <p:nvSpPr>
          <p:cNvPr id="2" name="Slide Number Placeholder 1"/>
          <p:cNvSpPr>
            <a:spLocks noGrp="1"/>
          </p:cNvSpPr>
          <p:nvPr>
            <p:ph type="sldNum" sz="quarter" idx="12"/>
          </p:nvPr>
        </p:nvSpPr>
        <p:spPr/>
        <p:txBody>
          <a:bodyPr/>
          <a:lstStyle/>
          <a:p>
            <a:fld id="{6A83DA91-1E09-2041-8333-5AA75F2BC3DA}" type="slidenum">
              <a:rPr lang="en-US" smtClean="0"/>
              <a:t>17</a:t>
            </a:fld>
            <a:endParaRPr lang="en-US"/>
          </a:p>
        </p:txBody>
      </p:sp>
      <p:sp>
        <p:nvSpPr>
          <p:cNvPr id="3" name="TextBox 2"/>
          <p:cNvSpPr txBox="1"/>
          <p:nvPr/>
        </p:nvSpPr>
        <p:spPr>
          <a:xfrm>
            <a:off x="4211888" y="339048"/>
            <a:ext cx="3626121" cy="646331"/>
          </a:xfrm>
          <a:prstGeom prst="rect">
            <a:avLst/>
          </a:prstGeom>
          <a:noFill/>
        </p:spPr>
        <p:txBody>
          <a:bodyPr wrap="none" rtlCol="0">
            <a:spAutoFit/>
          </a:bodyPr>
          <a:lstStyle/>
          <a:p>
            <a:r>
              <a:rPr lang="en-US" dirty="0" smtClean="0">
                <a:latin typeface="American Typewriter" charset="0"/>
                <a:ea typeface="American Typewriter" charset="0"/>
                <a:cs typeface="American Typewriter" charset="0"/>
              </a:rPr>
              <a:t>First-ever public Masterclass @</a:t>
            </a:r>
          </a:p>
          <a:p>
            <a:r>
              <a:rPr lang="en-US" dirty="0" smtClean="0">
                <a:latin typeface="American Typewriter" charset="0"/>
                <a:ea typeface="American Typewriter" charset="0"/>
                <a:cs typeface="American Typewriter" charset="0"/>
              </a:rPr>
              <a:t>MOOGFEST2017</a:t>
            </a:r>
            <a:endParaRPr lang="en-US" dirty="0">
              <a:latin typeface="American Typewriter" charset="0"/>
              <a:ea typeface="American Typewriter" charset="0"/>
              <a:cs typeface="American Typewriter" charset="0"/>
            </a:endParaRPr>
          </a:p>
        </p:txBody>
      </p:sp>
      <p:sp>
        <p:nvSpPr>
          <p:cNvPr id="5" name="TextBox 4"/>
          <p:cNvSpPr txBox="1"/>
          <p:nvPr/>
        </p:nvSpPr>
        <p:spPr>
          <a:xfrm>
            <a:off x="2396205" y="5234239"/>
            <a:ext cx="1989904" cy="646331"/>
          </a:xfrm>
          <a:prstGeom prst="rect">
            <a:avLst/>
          </a:prstGeom>
          <a:noFill/>
        </p:spPr>
        <p:txBody>
          <a:bodyPr wrap="none" rtlCol="0">
            <a:spAutoFit/>
          </a:bodyPr>
          <a:lstStyle/>
          <a:p>
            <a:r>
              <a:rPr lang="en-US" dirty="0" smtClean="0">
                <a:latin typeface="American Typewriter" charset="0"/>
                <a:ea typeface="American Typewriter" charset="0"/>
                <a:cs typeface="American Typewriter" charset="0"/>
              </a:rPr>
              <a:t>Keynote talk @</a:t>
            </a:r>
          </a:p>
          <a:p>
            <a:r>
              <a:rPr lang="en-US" dirty="0" smtClean="0">
                <a:latin typeface="American Typewriter" charset="0"/>
                <a:ea typeface="American Typewriter" charset="0"/>
                <a:cs typeface="American Typewriter" charset="0"/>
              </a:rPr>
              <a:t>MOOGFEST2017</a:t>
            </a:r>
            <a:endParaRPr lang="en-US" dirty="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38061168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1941" y="64558"/>
            <a:ext cx="9062059" cy="5386090"/>
          </a:xfrm>
          <a:prstGeom prst="rect">
            <a:avLst/>
          </a:prstGeom>
          <a:noFill/>
        </p:spPr>
        <p:txBody>
          <a:bodyPr wrap="square" rtlCol="0">
            <a:spAutoFit/>
          </a:bodyPr>
          <a:lstStyle/>
          <a:p>
            <a:pPr algn="ctr"/>
            <a:r>
              <a:rPr lang="en-US" sz="2400" b="1" dirty="0">
                <a:latin typeface="American Typewriter"/>
                <a:cs typeface="American Typewriter"/>
              </a:rPr>
              <a:t>MOOGFEST 2017</a:t>
            </a:r>
          </a:p>
          <a:p>
            <a:endParaRPr lang="en-US" dirty="0" smtClean="0"/>
          </a:p>
          <a:p>
            <a:pPr algn="ctr"/>
            <a:endParaRPr lang="en-US" dirty="0" smtClean="0">
              <a:latin typeface="American Typewriter"/>
              <a:cs typeface="American Typewriter"/>
            </a:endParaRPr>
          </a:p>
          <a:p>
            <a:pPr algn="ctr"/>
            <a:endParaRPr lang="en-US" dirty="0" smtClean="0">
              <a:latin typeface="American Typewriter"/>
              <a:cs typeface="American Typewriter"/>
            </a:endParaRPr>
          </a:p>
          <a:p>
            <a:pPr algn="ctr"/>
            <a:r>
              <a:rPr lang="en-US" sz="2800" b="1" dirty="0" smtClean="0">
                <a:solidFill>
                  <a:srgbClr val="7030A0"/>
                </a:solidFill>
                <a:latin typeface="American Typewriter"/>
                <a:cs typeface="American Typewriter"/>
              </a:rPr>
              <a:t>Great success</a:t>
            </a:r>
          </a:p>
          <a:p>
            <a:pPr algn="ctr"/>
            <a:endParaRPr lang="en-US" dirty="0" smtClean="0">
              <a:latin typeface="American Typewriter"/>
              <a:cs typeface="American Typewriter"/>
            </a:endParaRPr>
          </a:p>
          <a:p>
            <a:pPr algn="ctr"/>
            <a:endParaRPr lang="en-US" dirty="0" smtClean="0">
              <a:latin typeface="American Typewriter"/>
              <a:cs typeface="American Typewriter"/>
            </a:endParaRPr>
          </a:p>
          <a:p>
            <a:pPr algn="ctr"/>
            <a:r>
              <a:rPr lang="en-US" sz="2400" b="1" i="1" dirty="0" err="1" smtClean="0">
                <a:latin typeface="American Typewriter"/>
                <a:cs typeface="American Typewriter"/>
              </a:rPr>
              <a:t>Masterclass</a:t>
            </a:r>
            <a:r>
              <a:rPr lang="en-US" sz="2400" dirty="0" smtClean="0">
                <a:latin typeface="American Typewriter"/>
                <a:cs typeface="American Typewriter"/>
              </a:rPr>
              <a:t> was heavily oversubscribed (hundreds)</a:t>
            </a:r>
          </a:p>
          <a:p>
            <a:pPr algn="ctr"/>
            <a:endParaRPr lang="en-US" dirty="0" smtClean="0">
              <a:latin typeface="American Typewriter"/>
              <a:cs typeface="American Typewriter"/>
            </a:endParaRPr>
          </a:p>
          <a:p>
            <a:pPr algn="ctr"/>
            <a:endParaRPr lang="en-US" dirty="0" smtClean="0">
              <a:latin typeface="American Typewriter"/>
              <a:cs typeface="American Typewriter"/>
            </a:endParaRPr>
          </a:p>
          <a:p>
            <a:pPr algn="ctr"/>
            <a:r>
              <a:rPr lang="en-US" sz="2400" b="1" i="1" dirty="0" smtClean="0">
                <a:latin typeface="American Typewriter"/>
                <a:cs typeface="American Typewriter"/>
              </a:rPr>
              <a:t>Keynote talk </a:t>
            </a:r>
            <a:r>
              <a:rPr lang="en-US" sz="2400" dirty="0" smtClean="0">
                <a:latin typeface="American Typewriter"/>
                <a:cs typeface="American Typewriter"/>
              </a:rPr>
              <a:t>went way over scheduled end time because of non-stop questions from a tremendously curious audience</a:t>
            </a:r>
          </a:p>
          <a:p>
            <a:pPr algn="ctr"/>
            <a:endParaRPr lang="en-US" dirty="0" smtClean="0">
              <a:latin typeface="American Typewriter"/>
              <a:cs typeface="American Typewriter"/>
            </a:endParaRPr>
          </a:p>
          <a:p>
            <a:pPr algn="ctr"/>
            <a:endParaRPr lang="en-US" dirty="0">
              <a:latin typeface="American Typewriter"/>
              <a:cs typeface="American Typewriter"/>
            </a:endParaRPr>
          </a:p>
          <a:p>
            <a:pPr algn="ctr"/>
            <a:r>
              <a:rPr lang="en-US" sz="2400" b="1" i="1" dirty="0" smtClean="0">
                <a:latin typeface="American Typewriter"/>
                <a:cs typeface="American Typewriter"/>
              </a:rPr>
              <a:t>Pub talk and virtual visits </a:t>
            </a:r>
            <a:r>
              <a:rPr lang="en-US" sz="2400" dirty="0" smtClean="0">
                <a:latin typeface="American Typewriter"/>
                <a:cs typeface="American Typewriter"/>
              </a:rPr>
              <a:t>very popular and Mark asked many times since to give more in other towns</a:t>
            </a:r>
            <a:endParaRPr lang="en-US" sz="2400" dirty="0">
              <a:latin typeface="American Typewriter"/>
              <a:cs typeface="American Typewriter"/>
            </a:endParaRPr>
          </a:p>
        </p:txBody>
      </p:sp>
      <p:sp>
        <p:nvSpPr>
          <p:cNvPr id="3" name="TextBox 2"/>
          <p:cNvSpPr txBox="1"/>
          <p:nvPr/>
        </p:nvSpPr>
        <p:spPr>
          <a:xfrm>
            <a:off x="1667864" y="5733072"/>
            <a:ext cx="5664179" cy="461665"/>
          </a:xfrm>
          <a:prstGeom prst="rect">
            <a:avLst/>
          </a:prstGeom>
          <a:noFill/>
        </p:spPr>
        <p:txBody>
          <a:bodyPr wrap="none" rtlCol="0">
            <a:spAutoFit/>
          </a:bodyPr>
          <a:lstStyle/>
          <a:p>
            <a:r>
              <a:rPr lang="en-US" sz="2400" dirty="0" smtClean="0">
                <a:solidFill>
                  <a:srgbClr val="FF0000"/>
                </a:solidFill>
                <a:latin typeface="American Typewriter"/>
                <a:cs typeface="American Typewriter"/>
              </a:rPr>
              <a:t>So successful asked to return in 2018</a:t>
            </a:r>
            <a:endParaRPr lang="en-US" sz="2400" dirty="0">
              <a:solidFill>
                <a:srgbClr val="FF0000"/>
              </a:solidFill>
              <a:latin typeface="American Typewriter"/>
              <a:cs typeface="American Typewriter"/>
            </a:endParaRPr>
          </a:p>
        </p:txBody>
      </p:sp>
      <p:sp>
        <p:nvSpPr>
          <p:cNvPr id="2" name="Slide Number Placeholder 1"/>
          <p:cNvSpPr>
            <a:spLocks noGrp="1"/>
          </p:cNvSpPr>
          <p:nvPr>
            <p:ph type="sldNum" sz="quarter" idx="12"/>
          </p:nvPr>
        </p:nvSpPr>
        <p:spPr/>
        <p:txBody>
          <a:bodyPr/>
          <a:lstStyle/>
          <a:p>
            <a:fld id="{6A83DA91-1E09-2041-8333-5AA75F2BC3DA}" type="slidenum">
              <a:rPr lang="en-US" smtClean="0"/>
              <a:t>18</a:t>
            </a:fld>
            <a:endParaRPr lang="en-US"/>
          </a:p>
        </p:txBody>
      </p:sp>
    </p:spTree>
    <p:extLst>
      <p:ext uri="{BB962C8B-B14F-4D97-AF65-F5344CB8AC3E}">
        <p14:creationId xmlns:p14="http://schemas.microsoft.com/office/powerpoint/2010/main" val="37702484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7-10-06 at 2.32.5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355" y="0"/>
            <a:ext cx="6838894" cy="5487086"/>
          </a:xfrm>
          <a:prstGeom prst="rect">
            <a:avLst/>
          </a:prstGeom>
        </p:spPr>
      </p:pic>
      <p:sp>
        <p:nvSpPr>
          <p:cNvPr id="5" name="Rectangle 4"/>
          <p:cNvSpPr/>
          <p:nvPr/>
        </p:nvSpPr>
        <p:spPr>
          <a:xfrm>
            <a:off x="115129" y="6259810"/>
            <a:ext cx="9028871" cy="461665"/>
          </a:xfrm>
          <a:prstGeom prst="rect">
            <a:avLst/>
          </a:prstGeom>
        </p:spPr>
        <p:txBody>
          <a:bodyPr wrap="square">
            <a:spAutoFit/>
          </a:bodyPr>
          <a:lstStyle/>
          <a:p>
            <a:r>
              <a:rPr lang="en-US" sz="1200" u="sng" dirty="0" smtClean="0">
                <a:latin typeface="American Typewriter" charset="0"/>
                <a:ea typeface="American Typewriter" charset="0"/>
                <a:cs typeface="American Typewriter" charset="0"/>
                <a:hlinkClick r:id="rId3"/>
              </a:rPr>
              <a:t>MOOGFest 2017 film https</a:t>
            </a:r>
            <a:r>
              <a:rPr lang="en-US" sz="1200" u="sng" dirty="0">
                <a:latin typeface="American Typewriter" charset="0"/>
                <a:ea typeface="American Typewriter" charset="0"/>
                <a:cs typeface="American Typewriter" charset="0"/>
                <a:hlinkClick r:id="rId3"/>
              </a:rPr>
              <a:t>://www.youtube.com/watch?v=nIYC4yfDqk0&amp;list=PL5G8dePRoap13IaiM6lHhgKUCt5pT3F0Y&amp;index=3</a:t>
            </a:r>
            <a:endParaRPr lang="en-US" sz="1200" dirty="0">
              <a:latin typeface="American Typewriter" charset="0"/>
              <a:ea typeface="American Typewriter" charset="0"/>
              <a:cs typeface="American Typewriter" charset="0"/>
            </a:endParaRPr>
          </a:p>
        </p:txBody>
      </p:sp>
      <p:sp>
        <p:nvSpPr>
          <p:cNvPr id="2" name="Slide Number Placeholder 1"/>
          <p:cNvSpPr>
            <a:spLocks noGrp="1"/>
          </p:cNvSpPr>
          <p:nvPr>
            <p:ph type="sldNum" sz="quarter" idx="12"/>
          </p:nvPr>
        </p:nvSpPr>
        <p:spPr/>
        <p:txBody>
          <a:bodyPr/>
          <a:lstStyle/>
          <a:p>
            <a:fld id="{6A83DA91-1E09-2041-8333-5AA75F2BC3DA}" type="slidenum">
              <a:rPr lang="en-US" smtClean="0"/>
              <a:t>19</a:t>
            </a:fld>
            <a:endParaRPr lang="en-US"/>
          </a:p>
        </p:txBody>
      </p:sp>
    </p:spTree>
    <p:extLst>
      <p:ext uri="{BB962C8B-B14F-4D97-AF65-F5344CB8AC3E}">
        <p14:creationId xmlns:p14="http://schemas.microsoft.com/office/powerpoint/2010/main" val="845182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A83DA91-1E09-2041-8333-5AA75F2BC3DA}" type="slidenum">
              <a:rPr lang="en-US" smtClean="0"/>
              <a:t>2</a:t>
            </a:fld>
            <a:endParaRPr lang="en-US"/>
          </a:p>
        </p:txBody>
      </p:sp>
      <p:pic>
        <p:nvPicPr>
          <p:cNvPr id="1026" name="Picture 2" descr="https://cds.cern.ch/record/2290407/files/World_users_by_Inst_2017b.png?subformat=icon-1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28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6924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A83DA91-1E09-2041-8333-5AA75F2BC3DA}" type="slidenum">
              <a:rPr lang="en-US" smtClean="0"/>
              <a:t>20</a:t>
            </a:fld>
            <a:endParaRPr lang="en-US"/>
          </a:p>
        </p:txBody>
      </p:sp>
      <p:pic>
        <p:nvPicPr>
          <p:cNvPr id="1032" name="Picture 8" descr="https://cdn.geekwire.com/wp-content/uploads/2017/02/bigstock-145876466-630x3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14234" cy="564051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43838" y="117693"/>
            <a:ext cx="8970396" cy="6001643"/>
          </a:xfrm>
          <a:prstGeom prst="rect">
            <a:avLst/>
          </a:prstGeom>
        </p:spPr>
        <p:txBody>
          <a:bodyPr wrap="square">
            <a:spAutoFit/>
          </a:bodyPr>
          <a:lstStyle/>
          <a:p>
            <a:pPr algn="ctr"/>
            <a:endParaRPr lang="en-US" b="1" dirty="0">
              <a:solidFill>
                <a:srgbClr val="00B050"/>
              </a:solidFill>
              <a:latin typeface="American Typewriter"/>
              <a:cs typeface="American Typewriter"/>
            </a:endParaRPr>
          </a:p>
          <a:p>
            <a:pPr algn="ctr"/>
            <a:endParaRPr lang="en-US" b="1" dirty="0">
              <a:solidFill>
                <a:srgbClr val="00B050"/>
              </a:solidFill>
              <a:latin typeface="American Typewriter"/>
              <a:cs typeface="American Typewriter"/>
            </a:endParaRPr>
          </a:p>
          <a:p>
            <a:pPr algn="ctr"/>
            <a:r>
              <a:rPr lang="en-US" sz="2400" b="1" dirty="0">
                <a:solidFill>
                  <a:srgbClr val="FFFF00"/>
                </a:solidFill>
                <a:latin typeface="American Typewriter"/>
                <a:cs typeface="American Typewriter"/>
              </a:rPr>
              <a:t>This is a COLLABORATION between </a:t>
            </a:r>
            <a:endParaRPr lang="en-US" sz="2400" b="1" dirty="0" smtClean="0">
              <a:solidFill>
                <a:srgbClr val="FFFF00"/>
              </a:solidFill>
              <a:latin typeface="American Typewriter"/>
              <a:cs typeface="American Typewriter"/>
            </a:endParaRPr>
          </a:p>
          <a:p>
            <a:pPr algn="ctr"/>
            <a:r>
              <a:rPr lang="en-US" sz="2400" b="1" dirty="0" smtClean="0">
                <a:solidFill>
                  <a:srgbClr val="FFFF00"/>
                </a:solidFill>
                <a:latin typeface="American Typewriter"/>
                <a:cs typeface="American Typewriter"/>
              </a:rPr>
              <a:t>CERN and/or</a:t>
            </a:r>
            <a:r>
              <a:rPr lang="en-US" sz="2400" b="1" dirty="0">
                <a:solidFill>
                  <a:srgbClr val="FFFF00"/>
                </a:solidFill>
                <a:latin typeface="American Typewriter"/>
                <a:cs typeface="American Typewriter"/>
              </a:rPr>
              <a:t> </a:t>
            </a:r>
            <a:r>
              <a:rPr lang="en-US" sz="2400" b="1" dirty="0" smtClean="0">
                <a:solidFill>
                  <a:srgbClr val="FFFF00"/>
                </a:solidFill>
                <a:latin typeface="American Typewriter"/>
                <a:cs typeface="American Typewriter"/>
              </a:rPr>
              <a:t>the </a:t>
            </a:r>
            <a:r>
              <a:rPr lang="en-US" sz="2400" b="1" dirty="0">
                <a:solidFill>
                  <a:srgbClr val="FFFF00"/>
                </a:solidFill>
                <a:latin typeface="American Typewriter"/>
                <a:cs typeface="American Typewriter"/>
              </a:rPr>
              <a:t>CERN experiments,</a:t>
            </a:r>
          </a:p>
          <a:p>
            <a:pPr algn="ctr"/>
            <a:r>
              <a:rPr lang="en-US" sz="2400" b="1" dirty="0" smtClean="0">
                <a:solidFill>
                  <a:srgbClr val="FFFF00"/>
                </a:solidFill>
                <a:latin typeface="American Typewriter"/>
                <a:cs typeface="American Typewriter"/>
              </a:rPr>
              <a:t>local Institute </a:t>
            </a:r>
            <a:r>
              <a:rPr lang="en-US" sz="2400" b="1" dirty="0">
                <a:solidFill>
                  <a:srgbClr val="FFFF00"/>
                </a:solidFill>
                <a:latin typeface="American Typewriter"/>
                <a:cs typeface="American Typewriter"/>
              </a:rPr>
              <a:t>Teams, </a:t>
            </a:r>
            <a:r>
              <a:rPr lang="en-US" sz="2400" b="1" dirty="0" smtClean="0">
                <a:solidFill>
                  <a:srgbClr val="FFFF00"/>
                </a:solidFill>
                <a:latin typeface="American Typewriter"/>
                <a:cs typeface="American Typewriter"/>
              </a:rPr>
              <a:t>national Physics outreach bodies</a:t>
            </a:r>
            <a:endParaRPr lang="en-US" sz="2400" b="1" dirty="0">
              <a:solidFill>
                <a:srgbClr val="FFFF00"/>
              </a:solidFill>
              <a:latin typeface="American Typewriter"/>
              <a:cs typeface="American Typewriter"/>
            </a:endParaRPr>
          </a:p>
          <a:p>
            <a:pPr algn="ctr"/>
            <a:r>
              <a:rPr lang="en-US" sz="2400" b="1" dirty="0" smtClean="0">
                <a:solidFill>
                  <a:srgbClr val="FFFF00"/>
                </a:solidFill>
                <a:latin typeface="American Typewriter"/>
                <a:cs typeface="American Typewriter"/>
              </a:rPr>
              <a:t>&amp; </a:t>
            </a:r>
            <a:endParaRPr lang="en-US" sz="2400" b="1" dirty="0">
              <a:solidFill>
                <a:srgbClr val="FFFF00"/>
              </a:solidFill>
              <a:latin typeface="American Typewriter"/>
              <a:cs typeface="American Typewriter"/>
            </a:endParaRPr>
          </a:p>
          <a:p>
            <a:pPr algn="ctr"/>
            <a:r>
              <a:rPr lang="en-US" sz="2400" b="1" dirty="0" smtClean="0">
                <a:solidFill>
                  <a:srgbClr val="FFFF00"/>
                </a:solidFill>
                <a:latin typeface="American Typewriter"/>
                <a:cs typeface="American Typewriter"/>
              </a:rPr>
              <a:t>the Festivals</a:t>
            </a:r>
            <a:endParaRPr lang="en-US" sz="2400" b="1" dirty="0">
              <a:solidFill>
                <a:srgbClr val="FFFF00"/>
              </a:solidFill>
              <a:latin typeface="American Typewriter"/>
              <a:cs typeface="American Typewriter"/>
            </a:endParaRPr>
          </a:p>
          <a:p>
            <a:pPr algn="ctr"/>
            <a:endParaRPr lang="en-US" b="1" dirty="0">
              <a:solidFill>
                <a:srgbClr val="00B050"/>
              </a:solidFill>
              <a:latin typeface="American Typewriter"/>
              <a:cs typeface="American Typewriter"/>
            </a:endParaRPr>
          </a:p>
          <a:p>
            <a:pPr algn="ctr"/>
            <a:endParaRPr lang="en-US" b="1" dirty="0">
              <a:solidFill>
                <a:srgbClr val="00B050"/>
              </a:solidFill>
              <a:latin typeface="American Typewriter"/>
              <a:cs typeface="American Typewriter"/>
            </a:endParaRPr>
          </a:p>
          <a:p>
            <a:pPr algn="ctr"/>
            <a:endParaRPr lang="en-US" b="1" dirty="0" smtClean="0">
              <a:solidFill>
                <a:srgbClr val="00B050"/>
              </a:solidFill>
              <a:latin typeface="American Typewriter"/>
              <a:cs typeface="American Typewriter"/>
            </a:endParaRPr>
          </a:p>
          <a:p>
            <a:pPr algn="ctr"/>
            <a:endParaRPr lang="en-US" b="1" dirty="0">
              <a:solidFill>
                <a:srgbClr val="00B050"/>
              </a:solidFill>
              <a:latin typeface="American Typewriter"/>
              <a:cs typeface="American Typewriter"/>
            </a:endParaRPr>
          </a:p>
          <a:p>
            <a:pPr algn="ctr"/>
            <a:r>
              <a:rPr lang="en-US" sz="2400" b="1" dirty="0">
                <a:solidFill>
                  <a:srgbClr val="FFFF00"/>
                </a:solidFill>
                <a:latin typeface="American Typewriter"/>
                <a:cs typeface="American Typewriter"/>
              </a:rPr>
              <a:t>This allows all partners to minimize their costs and at </a:t>
            </a:r>
          </a:p>
          <a:p>
            <a:pPr algn="ctr"/>
            <a:r>
              <a:rPr lang="en-US" sz="2400" b="1" dirty="0">
                <a:solidFill>
                  <a:srgbClr val="FFFF00"/>
                </a:solidFill>
                <a:latin typeface="American Typewriter"/>
                <a:cs typeface="American Typewriter"/>
              </a:rPr>
              <a:t>the same time build and strengthen </a:t>
            </a:r>
            <a:r>
              <a:rPr lang="en-US" sz="2400" b="1" dirty="0" smtClean="0">
                <a:solidFill>
                  <a:srgbClr val="FFFF00"/>
                </a:solidFill>
                <a:latin typeface="American Typewriter"/>
                <a:cs typeface="American Typewriter"/>
              </a:rPr>
              <a:t>relationships </a:t>
            </a:r>
            <a:r>
              <a:rPr lang="en-US" sz="2400" b="1" dirty="0">
                <a:solidFill>
                  <a:srgbClr val="FFFF00"/>
                </a:solidFill>
                <a:latin typeface="American Typewriter"/>
                <a:cs typeface="American Typewriter"/>
              </a:rPr>
              <a:t>between </a:t>
            </a:r>
          </a:p>
          <a:p>
            <a:pPr algn="ctr"/>
            <a:r>
              <a:rPr lang="en-US" sz="2400" b="1" dirty="0">
                <a:solidFill>
                  <a:srgbClr val="FFFF00"/>
                </a:solidFill>
                <a:latin typeface="American Typewriter"/>
                <a:cs typeface="American Typewriter"/>
              </a:rPr>
              <a:t>CERN/Experiments and outreach teams of </a:t>
            </a:r>
          </a:p>
          <a:p>
            <a:pPr algn="ctr"/>
            <a:r>
              <a:rPr lang="en-US" sz="2400" b="1" dirty="0">
                <a:solidFill>
                  <a:srgbClr val="FFFF00"/>
                </a:solidFill>
                <a:latin typeface="American Typewriter"/>
                <a:cs typeface="American Typewriter"/>
              </a:rPr>
              <a:t>Member / non-Member States</a:t>
            </a:r>
          </a:p>
          <a:p>
            <a:pPr algn="ctr"/>
            <a:endParaRPr lang="en-US" b="1" dirty="0">
              <a:solidFill>
                <a:srgbClr val="00B050"/>
              </a:solidFill>
              <a:latin typeface="American Typewriter"/>
              <a:cs typeface="American Typewriter"/>
            </a:endParaRPr>
          </a:p>
          <a:p>
            <a:pPr algn="ctr"/>
            <a:endParaRPr lang="en-US" dirty="0">
              <a:latin typeface="American Typewriter"/>
              <a:cs typeface="American Typewriter"/>
            </a:endParaRPr>
          </a:p>
        </p:txBody>
      </p:sp>
      <p:sp>
        <p:nvSpPr>
          <p:cNvPr id="8" name="Rectangle 7"/>
          <p:cNvSpPr/>
          <p:nvPr/>
        </p:nvSpPr>
        <p:spPr>
          <a:xfrm>
            <a:off x="0" y="5683845"/>
            <a:ext cx="9114234" cy="830997"/>
          </a:xfrm>
          <a:prstGeom prst="rect">
            <a:avLst/>
          </a:prstGeom>
        </p:spPr>
        <p:txBody>
          <a:bodyPr wrap="square">
            <a:spAutoFit/>
          </a:bodyPr>
          <a:lstStyle/>
          <a:p>
            <a:pPr algn="ctr"/>
            <a:r>
              <a:rPr lang="en-US" sz="2400" b="1" dirty="0" smtClean="0">
                <a:solidFill>
                  <a:srgbClr val="00B050"/>
                </a:solidFill>
                <a:latin typeface="American Typewriter"/>
                <a:cs typeface="American Typewriter"/>
              </a:rPr>
              <a:t>These environments can be re-created almost </a:t>
            </a:r>
            <a:r>
              <a:rPr lang="en-US" sz="2400" b="1" dirty="0">
                <a:solidFill>
                  <a:srgbClr val="00B050"/>
                </a:solidFill>
                <a:latin typeface="American Typewriter"/>
                <a:cs typeface="American Typewriter"/>
              </a:rPr>
              <a:t>anywhere</a:t>
            </a:r>
          </a:p>
          <a:p>
            <a:pPr algn="ctr"/>
            <a:r>
              <a:rPr lang="en-US" sz="2400" b="1" dirty="0">
                <a:solidFill>
                  <a:srgbClr val="00B050"/>
                </a:solidFill>
                <a:latin typeface="American Typewriter"/>
                <a:cs typeface="American Typewriter"/>
              </a:rPr>
              <a:t>Many countries have huge music and/or arts festivals</a:t>
            </a:r>
          </a:p>
        </p:txBody>
      </p:sp>
    </p:spTree>
    <p:extLst>
      <p:ext uri="{BB962C8B-B14F-4D97-AF65-F5344CB8AC3E}">
        <p14:creationId xmlns:p14="http://schemas.microsoft.com/office/powerpoint/2010/main" val="1374288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A83DA91-1E09-2041-8333-5AA75F2BC3DA}" type="slidenum">
              <a:rPr lang="en-US" smtClean="0"/>
              <a:t>21</a:t>
            </a:fld>
            <a:endParaRPr lang="en-US"/>
          </a:p>
        </p:txBody>
      </p:sp>
      <p:sp>
        <p:nvSpPr>
          <p:cNvPr id="5" name="Rectangle 4"/>
          <p:cNvSpPr/>
          <p:nvPr/>
        </p:nvSpPr>
        <p:spPr>
          <a:xfrm>
            <a:off x="71919" y="596022"/>
            <a:ext cx="9072081" cy="5970865"/>
          </a:xfrm>
          <a:prstGeom prst="rect">
            <a:avLst/>
          </a:prstGeom>
        </p:spPr>
        <p:txBody>
          <a:bodyPr wrap="square">
            <a:spAutoFit/>
          </a:bodyPr>
          <a:lstStyle/>
          <a:p>
            <a:pPr algn="ctr"/>
            <a:r>
              <a:rPr lang="en-US" sz="2600" dirty="0">
                <a:solidFill>
                  <a:srgbClr val="FF0000"/>
                </a:solidFill>
                <a:latin typeface="American Typewriter" charset="0"/>
                <a:ea typeface="American Typewriter" charset="0"/>
                <a:cs typeface="American Typewriter" charset="0"/>
              </a:rPr>
              <a:t>What does this offer us</a:t>
            </a:r>
            <a:r>
              <a:rPr lang="en-US" sz="2600" dirty="0" smtClean="0">
                <a:solidFill>
                  <a:srgbClr val="FF0000"/>
                </a:solidFill>
                <a:latin typeface="American Typewriter" charset="0"/>
                <a:ea typeface="American Typewriter" charset="0"/>
                <a:cs typeface="American Typewriter" charset="0"/>
              </a:rPr>
              <a:t>?</a:t>
            </a:r>
          </a:p>
          <a:p>
            <a:pPr algn="ctr"/>
            <a:endParaRPr lang="en-US" sz="2600" dirty="0">
              <a:solidFill>
                <a:srgbClr val="FF0000"/>
              </a:solidFill>
              <a:latin typeface="American Typewriter" charset="0"/>
              <a:ea typeface="American Typewriter" charset="0"/>
              <a:cs typeface="American Typewriter" charset="0"/>
            </a:endParaRPr>
          </a:p>
          <a:p>
            <a:pPr algn="ctr"/>
            <a:r>
              <a:rPr lang="en-US" sz="2600" dirty="0">
                <a:latin typeface="American Typewriter" charset="0"/>
                <a:ea typeface="American Typewriter" charset="0"/>
                <a:cs typeface="American Typewriter" charset="0"/>
              </a:rPr>
              <a:t>A different way of communicating and experiencing science, and the chance for scientists to take their experience, knowledge and passion to a completely new </a:t>
            </a:r>
            <a:r>
              <a:rPr lang="en-US" sz="2600" dirty="0" smtClean="0">
                <a:latin typeface="American Typewriter" charset="0"/>
                <a:ea typeface="American Typewriter" charset="0"/>
                <a:cs typeface="American Typewriter" charset="0"/>
              </a:rPr>
              <a:t>environment</a:t>
            </a:r>
          </a:p>
          <a:p>
            <a:pPr algn="ctr"/>
            <a:endParaRPr lang="en-US" sz="2600" dirty="0">
              <a:latin typeface="American Typewriter" charset="0"/>
              <a:ea typeface="American Typewriter" charset="0"/>
              <a:cs typeface="American Typewriter" charset="0"/>
            </a:endParaRPr>
          </a:p>
          <a:p>
            <a:endParaRPr lang="en-US" dirty="0">
              <a:solidFill>
                <a:srgbClr val="FF0000"/>
              </a:solidFill>
              <a:latin typeface="American Typewriter" charset="0"/>
              <a:ea typeface="American Typewriter" charset="0"/>
              <a:cs typeface="American Typewriter" charset="0"/>
            </a:endParaRPr>
          </a:p>
          <a:p>
            <a:pPr algn="ctr"/>
            <a:r>
              <a:rPr lang="en-US" sz="2600" dirty="0">
                <a:solidFill>
                  <a:srgbClr val="FF0000"/>
                </a:solidFill>
                <a:latin typeface="American Typewriter" charset="0"/>
                <a:ea typeface="American Typewriter" charset="0"/>
                <a:cs typeface="American Typewriter" charset="0"/>
              </a:rPr>
              <a:t>Taking science to where the people are </a:t>
            </a:r>
            <a:endParaRPr lang="en-US" sz="2600" dirty="0" smtClean="0">
              <a:solidFill>
                <a:srgbClr val="FF0000"/>
              </a:solidFill>
              <a:latin typeface="American Typewriter" charset="0"/>
              <a:ea typeface="American Typewriter" charset="0"/>
              <a:cs typeface="American Typewriter" charset="0"/>
            </a:endParaRPr>
          </a:p>
          <a:p>
            <a:pPr algn="ctr"/>
            <a:endParaRPr lang="en-US" sz="2600" dirty="0">
              <a:solidFill>
                <a:srgbClr val="FF0000"/>
              </a:solidFill>
              <a:latin typeface="American Typewriter" charset="0"/>
              <a:ea typeface="American Typewriter" charset="0"/>
              <a:cs typeface="American Typewriter" charset="0"/>
            </a:endParaRPr>
          </a:p>
          <a:p>
            <a:pPr algn="ctr"/>
            <a:r>
              <a:rPr lang="en-US" sz="2600" dirty="0">
                <a:latin typeface="American Typewriter" charset="0"/>
                <a:ea typeface="American Typewriter" charset="0"/>
                <a:cs typeface="American Typewriter" charset="0"/>
              </a:rPr>
              <a:t>Offers an opportunity to engage with people who are </a:t>
            </a:r>
            <a:r>
              <a:rPr lang="en-US" sz="2600" u="sng" dirty="0">
                <a:latin typeface="American Typewriter" charset="0"/>
                <a:ea typeface="American Typewriter" charset="0"/>
                <a:cs typeface="American Typewriter" charset="0"/>
              </a:rPr>
              <a:t>normally indifferent </a:t>
            </a:r>
            <a:r>
              <a:rPr lang="en-US" sz="2600" dirty="0">
                <a:latin typeface="American Typewriter" charset="0"/>
                <a:ea typeface="American Typewriter" charset="0"/>
                <a:cs typeface="American Typewriter" charset="0"/>
              </a:rPr>
              <a:t>to </a:t>
            </a:r>
          </a:p>
          <a:p>
            <a:pPr algn="ctr"/>
            <a:r>
              <a:rPr lang="en-US" sz="2600" dirty="0">
                <a:latin typeface="American Typewriter" charset="0"/>
                <a:ea typeface="American Typewriter" charset="0"/>
                <a:cs typeface="American Typewriter" charset="0"/>
              </a:rPr>
              <a:t>science by ‘</a:t>
            </a:r>
            <a:r>
              <a:rPr lang="en-US" sz="2600" b="1" i="1" dirty="0">
                <a:solidFill>
                  <a:srgbClr val="7030A0"/>
                </a:solidFill>
                <a:latin typeface="American Typewriter" charset="0"/>
                <a:ea typeface="American Typewriter" charset="0"/>
                <a:cs typeface="American Typewriter" charset="0"/>
              </a:rPr>
              <a:t>popping up in the last place they expect to find it</a:t>
            </a:r>
            <a:r>
              <a:rPr lang="en-US" sz="2600" dirty="0" smtClean="0">
                <a:latin typeface="American Typewriter" charset="0"/>
                <a:ea typeface="American Typewriter" charset="0"/>
                <a:cs typeface="American Typewriter" charset="0"/>
              </a:rPr>
              <a:t>’</a:t>
            </a:r>
          </a:p>
          <a:p>
            <a:pPr algn="ctr"/>
            <a:r>
              <a:rPr lang="en-US" sz="2600" dirty="0" smtClean="0">
                <a:latin typeface="American Typewriter" charset="0"/>
                <a:ea typeface="American Typewriter" charset="0"/>
                <a:cs typeface="American Typewriter" charset="0"/>
              </a:rPr>
              <a:t> </a:t>
            </a:r>
            <a:endParaRPr lang="en-US" sz="2600" dirty="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11142401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82470" y="4535302"/>
            <a:ext cx="6685485" cy="1569660"/>
          </a:xfrm>
          <a:prstGeom prst="rect">
            <a:avLst/>
          </a:prstGeom>
        </p:spPr>
        <p:txBody>
          <a:bodyPr wrap="square">
            <a:spAutoFit/>
          </a:bodyPr>
          <a:lstStyle/>
          <a:p>
            <a:r>
              <a:rPr lang="en-US" sz="2400" b="1" dirty="0" smtClean="0">
                <a:latin typeface="Abadi MT Condensed Light"/>
                <a:cs typeface="Abadi MT Condensed Light"/>
              </a:rPr>
              <a:t> </a:t>
            </a:r>
            <a:r>
              <a:rPr lang="en-US" sz="3200" b="1" i="1" dirty="0" smtClean="0">
                <a:latin typeface="Abadi MT Condensed Light"/>
                <a:cs typeface="Abadi MT Condensed Light"/>
              </a:rPr>
              <a:t>To explore strange new worlds...</a:t>
            </a:r>
          </a:p>
          <a:p>
            <a:r>
              <a:rPr lang="en-US" sz="3200" b="1" i="1" dirty="0" smtClean="0">
                <a:latin typeface="Abadi MT Condensed Light"/>
                <a:cs typeface="Abadi MT Condensed Light"/>
              </a:rPr>
              <a:t> To seek out new life; new </a:t>
            </a:r>
            <a:r>
              <a:rPr lang="en-US" sz="3200" b="1" i="1" dirty="0" err="1" smtClean="0">
                <a:latin typeface="Abadi MT Condensed Light"/>
                <a:cs typeface="Abadi MT Condensed Light"/>
              </a:rPr>
              <a:t>civilisations</a:t>
            </a:r>
            <a:r>
              <a:rPr lang="en-US" sz="3200" b="1" i="1" dirty="0" smtClean="0">
                <a:latin typeface="Abadi MT Condensed Light"/>
                <a:cs typeface="Abadi MT Condensed Light"/>
              </a:rPr>
              <a:t>...</a:t>
            </a:r>
          </a:p>
          <a:p>
            <a:r>
              <a:rPr lang="en-US" sz="3200" b="1" i="1" dirty="0" smtClean="0">
                <a:latin typeface="Abadi MT Condensed Light"/>
                <a:cs typeface="Abadi MT Condensed Light"/>
              </a:rPr>
              <a:t> To boldly go where no one has gone before</a:t>
            </a:r>
            <a:endParaRPr lang="en-US" sz="3200" b="1" i="1" dirty="0">
              <a:latin typeface="Abadi MT Condensed Light"/>
              <a:cs typeface="Abadi MT Condensed Light"/>
            </a:endParaRPr>
          </a:p>
        </p:txBody>
      </p:sp>
      <p:sp>
        <p:nvSpPr>
          <p:cNvPr id="5" name="TextBox 4"/>
          <p:cNvSpPr txBox="1"/>
          <p:nvPr/>
        </p:nvSpPr>
        <p:spPr>
          <a:xfrm>
            <a:off x="0" y="3308721"/>
            <a:ext cx="8884869" cy="400110"/>
          </a:xfrm>
          <a:prstGeom prst="rect">
            <a:avLst/>
          </a:prstGeom>
          <a:noFill/>
        </p:spPr>
        <p:txBody>
          <a:bodyPr wrap="none" rtlCol="0">
            <a:spAutoFit/>
          </a:bodyPr>
          <a:lstStyle/>
          <a:p>
            <a:pPr algn="ctr"/>
            <a:r>
              <a:rPr lang="en-US" sz="2000" dirty="0" smtClean="0">
                <a:latin typeface="American Typewriter"/>
                <a:cs typeface="American Typewriter"/>
              </a:rPr>
              <a:t>In the words of a legendary adventurer, our goal can be </a:t>
            </a:r>
            <a:r>
              <a:rPr lang="en-US" sz="2000" dirty="0" err="1" smtClean="0">
                <a:latin typeface="American Typewriter"/>
                <a:cs typeface="American Typewriter"/>
              </a:rPr>
              <a:t>summarised</a:t>
            </a:r>
            <a:r>
              <a:rPr lang="en-US" sz="2000" dirty="0" smtClean="0">
                <a:latin typeface="American Typewriter"/>
                <a:cs typeface="American Typewriter"/>
              </a:rPr>
              <a:t> by</a:t>
            </a:r>
            <a:endParaRPr lang="en-US" sz="2000" dirty="0">
              <a:latin typeface="American Typewriter"/>
              <a:cs typeface="American Typewriter"/>
            </a:endParaRPr>
          </a:p>
        </p:txBody>
      </p:sp>
      <p:pic>
        <p:nvPicPr>
          <p:cNvPr id="8" name="Picture 7" descr="slid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3232727"/>
          </a:xfrm>
          <a:prstGeom prst="rect">
            <a:avLst/>
          </a:prstGeom>
        </p:spPr>
      </p:pic>
      <p:sp>
        <p:nvSpPr>
          <p:cNvPr id="3" name="Slide Number Placeholder 2"/>
          <p:cNvSpPr>
            <a:spLocks noGrp="1"/>
          </p:cNvSpPr>
          <p:nvPr>
            <p:ph type="sldNum" sz="quarter" idx="12"/>
          </p:nvPr>
        </p:nvSpPr>
        <p:spPr/>
        <p:txBody>
          <a:bodyPr/>
          <a:lstStyle/>
          <a:p>
            <a:fld id="{6A83DA91-1E09-2041-8333-5AA75F2BC3DA}" type="slidenum">
              <a:rPr lang="en-US" smtClean="0"/>
              <a:t>22</a:t>
            </a:fld>
            <a:endParaRPr lang="en-US"/>
          </a:p>
        </p:txBody>
      </p:sp>
    </p:spTree>
    <p:extLst>
      <p:ext uri="{BB962C8B-B14F-4D97-AF65-F5344CB8AC3E}">
        <p14:creationId xmlns:p14="http://schemas.microsoft.com/office/powerpoint/2010/main" val="4076291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7128" y="4875161"/>
            <a:ext cx="8876872" cy="1477328"/>
          </a:xfrm>
          <a:prstGeom prst="rect">
            <a:avLst/>
          </a:prstGeom>
        </p:spPr>
        <p:txBody>
          <a:bodyPr wrap="square">
            <a:spAutoFit/>
          </a:bodyPr>
          <a:lstStyle/>
          <a:p>
            <a:pPr algn="ctr"/>
            <a:endParaRPr lang="en-US" dirty="0"/>
          </a:p>
          <a:p>
            <a:pPr algn="ctr"/>
            <a:r>
              <a:rPr lang="en-US" dirty="0" smtClean="0">
                <a:latin typeface="American Typewriter Condensed" charset="0"/>
                <a:ea typeface="American Typewriter Condensed" charset="0"/>
                <a:cs typeface="American Typewriter Condensed" charset="0"/>
              </a:rPr>
              <a:t>In a survey carried out by Billboard </a:t>
            </a:r>
            <a:r>
              <a:rPr lang="en-US" dirty="0">
                <a:latin typeface="American Typewriter Condensed" charset="0"/>
                <a:ea typeface="American Typewriter Condensed" charset="0"/>
                <a:cs typeface="American Typewriter Condensed" charset="0"/>
              </a:rPr>
              <a:t>in </a:t>
            </a:r>
            <a:r>
              <a:rPr lang="en-US" dirty="0" smtClean="0">
                <a:latin typeface="American Typewriter Condensed" charset="0"/>
                <a:ea typeface="American Typewriter Condensed" charset="0"/>
                <a:cs typeface="American Typewriter Condensed" charset="0"/>
              </a:rPr>
              <a:t>2016, average </a:t>
            </a:r>
            <a:r>
              <a:rPr lang="en-US" b="1" i="1" dirty="0" smtClean="0">
                <a:solidFill>
                  <a:srgbClr val="FF0000"/>
                </a:solidFill>
                <a:latin typeface="American Typewriter Condensed" charset="0"/>
                <a:ea typeface="American Typewriter Condensed" charset="0"/>
                <a:cs typeface="American Typewriter Condensed" charset="0"/>
              </a:rPr>
              <a:t>thirty </a:t>
            </a:r>
            <a:r>
              <a:rPr lang="en-US" b="1" i="1" dirty="0">
                <a:solidFill>
                  <a:srgbClr val="FF0000"/>
                </a:solidFill>
                <a:latin typeface="American Typewriter Condensed" charset="0"/>
                <a:ea typeface="American Typewriter Condensed" charset="0"/>
                <a:cs typeface="American Typewriter Condensed" charset="0"/>
              </a:rPr>
              <a:t>two million people </a:t>
            </a:r>
            <a:r>
              <a:rPr lang="en-US" dirty="0">
                <a:latin typeface="American Typewriter Condensed" charset="0"/>
                <a:ea typeface="American Typewriter Condensed" charset="0"/>
                <a:cs typeface="American Typewriter Condensed" charset="0"/>
              </a:rPr>
              <a:t>go to at least one U.S. music festival every year.</a:t>
            </a:r>
          </a:p>
          <a:p>
            <a:endParaRPr lang="en-US" dirty="0" smtClean="0"/>
          </a:p>
          <a:p>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579" y="1091629"/>
            <a:ext cx="5227120" cy="3669176"/>
          </a:xfrm>
          <a:prstGeom prst="rect">
            <a:avLst/>
          </a:prstGeom>
        </p:spPr>
      </p:pic>
      <p:sp>
        <p:nvSpPr>
          <p:cNvPr id="3" name="Rectangle 2"/>
          <p:cNvSpPr/>
          <p:nvPr/>
        </p:nvSpPr>
        <p:spPr>
          <a:xfrm>
            <a:off x="5275780" y="1205986"/>
            <a:ext cx="3796301" cy="3554819"/>
          </a:xfrm>
          <a:prstGeom prst="rect">
            <a:avLst/>
          </a:prstGeom>
        </p:spPr>
        <p:txBody>
          <a:bodyPr wrap="square">
            <a:spAutoFit/>
          </a:bodyPr>
          <a:lstStyle/>
          <a:p>
            <a:pPr fontAlgn="base"/>
            <a:r>
              <a:rPr lang="en-US" sz="900" b="1" cap="all" dirty="0">
                <a:solidFill>
                  <a:srgbClr val="2F2F2F"/>
                </a:solidFill>
                <a:latin typeface="Open Sans" charset="0"/>
              </a:rPr>
              <a:t>ABOUT THIS STATISTIC </a:t>
            </a:r>
          </a:p>
          <a:p>
            <a:pPr fontAlgn="base"/>
            <a:r>
              <a:rPr lang="en-US" dirty="0">
                <a:solidFill>
                  <a:srgbClr val="444444"/>
                </a:solidFill>
                <a:latin typeface="Open Sans" charset="0"/>
              </a:rPr>
              <a:t>This statistic displays information on the attendance at music concerts and festivals in the United Kingdom (UK) from 2012 to 2016. The data refers to both local attendants and music tourists from abroad. Over the period of consideration, attendance at UK live music events increased. The number of festival visitors grew by over one million in the three years between 2012 and 2016, </a:t>
            </a:r>
            <a:r>
              <a:rPr lang="en-US" b="1" i="1" dirty="0">
                <a:solidFill>
                  <a:srgbClr val="FF0000"/>
                </a:solidFill>
                <a:latin typeface="Open Sans" charset="0"/>
              </a:rPr>
              <a:t>from 2.79 million to 3.9 </a:t>
            </a:r>
            <a:r>
              <a:rPr lang="en-US" b="1" i="1" dirty="0" smtClean="0">
                <a:solidFill>
                  <a:srgbClr val="FF0000"/>
                </a:solidFill>
                <a:latin typeface="Open Sans" charset="0"/>
              </a:rPr>
              <a:t>million</a:t>
            </a:r>
            <a:r>
              <a:rPr lang="en-US" dirty="0" smtClean="0">
                <a:solidFill>
                  <a:srgbClr val="444444"/>
                </a:solidFill>
                <a:latin typeface="Open Sans" charset="0"/>
              </a:rPr>
              <a:t>.</a:t>
            </a:r>
            <a:r>
              <a:rPr lang="en-US" dirty="0">
                <a:solidFill>
                  <a:srgbClr val="444444"/>
                </a:solidFill>
                <a:latin typeface="Open Sans" charset="0"/>
              </a:rPr>
              <a:t> </a:t>
            </a:r>
            <a:endParaRPr lang="en-US" b="0" i="0" dirty="0">
              <a:solidFill>
                <a:srgbClr val="444444"/>
              </a:solidFill>
              <a:effectLst/>
              <a:latin typeface="Open Sans" charset="0"/>
            </a:endParaRPr>
          </a:p>
        </p:txBody>
      </p:sp>
      <p:sp>
        <p:nvSpPr>
          <p:cNvPr id="7" name="TextBox 6"/>
          <p:cNvSpPr txBox="1"/>
          <p:nvPr/>
        </p:nvSpPr>
        <p:spPr>
          <a:xfrm>
            <a:off x="2128437" y="105685"/>
            <a:ext cx="5649495" cy="523220"/>
          </a:xfrm>
          <a:prstGeom prst="rect">
            <a:avLst/>
          </a:prstGeom>
          <a:noFill/>
        </p:spPr>
        <p:txBody>
          <a:bodyPr wrap="none" rtlCol="0">
            <a:spAutoFit/>
          </a:bodyPr>
          <a:lstStyle/>
          <a:p>
            <a:r>
              <a:rPr lang="en-US" sz="2800" b="1" dirty="0" smtClean="0">
                <a:latin typeface="American Typewriter Semibold" charset="0"/>
                <a:ea typeface="American Typewriter Semibold" charset="0"/>
                <a:cs typeface="American Typewriter Semibold" charset="0"/>
              </a:rPr>
              <a:t>More  (mind-boggling) numbers</a:t>
            </a:r>
            <a:endParaRPr lang="en-US" sz="2800" b="1" dirty="0">
              <a:latin typeface="American Typewriter Semibold" charset="0"/>
              <a:ea typeface="American Typewriter Semibold" charset="0"/>
              <a:cs typeface="American Typewriter Semibold" charset="0"/>
            </a:endParaRPr>
          </a:p>
        </p:txBody>
      </p:sp>
      <p:sp>
        <p:nvSpPr>
          <p:cNvPr id="8" name="TextBox 7"/>
          <p:cNvSpPr txBox="1"/>
          <p:nvPr/>
        </p:nvSpPr>
        <p:spPr>
          <a:xfrm>
            <a:off x="911799" y="868728"/>
            <a:ext cx="639599" cy="369332"/>
          </a:xfrm>
          <a:prstGeom prst="rect">
            <a:avLst/>
          </a:prstGeom>
          <a:noFill/>
        </p:spPr>
        <p:txBody>
          <a:bodyPr wrap="none" rtlCol="0">
            <a:spAutoFit/>
          </a:bodyPr>
          <a:lstStyle/>
          <a:p>
            <a:r>
              <a:rPr lang="en-US" b="1" dirty="0" smtClean="0">
                <a:solidFill>
                  <a:srgbClr val="FF0000"/>
                </a:solidFill>
                <a:latin typeface="American Typewriter Semibold" charset="0"/>
                <a:ea typeface="American Typewriter Semibold" charset="0"/>
                <a:cs typeface="American Typewriter Semibold" charset="0"/>
              </a:rPr>
              <a:t>U.K</a:t>
            </a:r>
            <a:r>
              <a:rPr lang="en-US" dirty="0" smtClean="0">
                <a:solidFill>
                  <a:srgbClr val="FF0000"/>
                </a:solidFill>
              </a:rPr>
              <a:t>.</a:t>
            </a:r>
            <a:endParaRPr lang="en-US" dirty="0">
              <a:solidFill>
                <a:srgbClr val="FF0000"/>
              </a:solidFill>
            </a:endParaRPr>
          </a:p>
        </p:txBody>
      </p:sp>
      <p:sp>
        <p:nvSpPr>
          <p:cNvPr id="9" name="TextBox 8"/>
          <p:cNvSpPr txBox="1"/>
          <p:nvPr/>
        </p:nvSpPr>
        <p:spPr>
          <a:xfrm>
            <a:off x="1858206" y="4766015"/>
            <a:ext cx="839974" cy="369332"/>
          </a:xfrm>
          <a:prstGeom prst="rect">
            <a:avLst/>
          </a:prstGeom>
          <a:noFill/>
        </p:spPr>
        <p:txBody>
          <a:bodyPr wrap="none" rtlCol="0">
            <a:spAutoFit/>
          </a:bodyPr>
          <a:lstStyle/>
          <a:p>
            <a:r>
              <a:rPr lang="en-US" b="1" dirty="0" smtClean="0">
                <a:solidFill>
                  <a:srgbClr val="FF0000"/>
                </a:solidFill>
                <a:latin typeface="American Typewriter Semibold" charset="0"/>
                <a:ea typeface="American Typewriter Semibold" charset="0"/>
                <a:cs typeface="American Typewriter Semibold" charset="0"/>
              </a:rPr>
              <a:t>U.S.A.</a:t>
            </a:r>
            <a:endParaRPr lang="en-US" b="1" dirty="0">
              <a:solidFill>
                <a:srgbClr val="FF0000"/>
              </a:solidFill>
              <a:latin typeface="American Typewriter Semibold" charset="0"/>
              <a:ea typeface="American Typewriter Semibold" charset="0"/>
              <a:cs typeface="American Typewriter Semibold" charset="0"/>
            </a:endParaRPr>
          </a:p>
        </p:txBody>
      </p:sp>
      <p:sp>
        <p:nvSpPr>
          <p:cNvPr id="10" name="TextBox 9"/>
          <p:cNvSpPr txBox="1"/>
          <p:nvPr/>
        </p:nvSpPr>
        <p:spPr>
          <a:xfrm>
            <a:off x="3644733" y="6029324"/>
            <a:ext cx="4538102" cy="646331"/>
          </a:xfrm>
          <a:prstGeom prst="rect">
            <a:avLst/>
          </a:prstGeom>
          <a:noFill/>
        </p:spPr>
        <p:txBody>
          <a:bodyPr wrap="none" rtlCol="0">
            <a:spAutoFit/>
          </a:bodyPr>
          <a:lstStyle/>
          <a:p>
            <a:r>
              <a:rPr lang="en-US" b="1" dirty="0" smtClean="0">
                <a:latin typeface="American Typewriter Semibold" charset="0"/>
                <a:ea typeface="American Typewriter Semibold" charset="0"/>
                <a:cs typeface="American Typewriter Semibold" charset="0"/>
              </a:rPr>
              <a:t>                                                       </a:t>
            </a:r>
            <a:r>
              <a:rPr lang="en-US" b="1" dirty="0" smtClean="0">
                <a:solidFill>
                  <a:srgbClr val="FF0000"/>
                </a:solidFill>
                <a:latin typeface="American Typewriter Semibold" charset="0"/>
                <a:ea typeface="American Typewriter Semibold" charset="0"/>
                <a:cs typeface="American Typewriter Semibold" charset="0"/>
              </a:rPr>
              <a:t>NORWAY</a:t>
            </a:r>
          </a:p>
          <a:p>
            <a:r>
              <a:rPr lang="en-US" b="1" i="1" dirty="0" smtClean="0">
                <a:solidFill>
                  <a:srgbClr val="FF0000"/>
                </a:solidFill>
                <a:latin typeface="American Typewriter Condensed" charset="0"/>
                <a:ea typeface="American Typewriter Condensed" charset="0"/>
                <a:cs typeface="American Typewriter Condensed" charset="0"/>
              </a:rPr>
              <a:t>300’000</a:t>
            </a:r>
            <a:r>
              <a:rPr lang="en-US" dirty="0" smtClean="0">
                <a:latin typeface="American Typewriter Condensed" charset="0"/>
                <a:ea typeface="American Typewriter Condensed" charset="0"/>
                <a:cs typeface="American Typewriter Condensed" charset="0"/>
              </a:rPr>
              <a:t> people go to a music festival every year!</a:t>
            </a:r>
            <a:endParaRPr lang="en-US" dirty="0">
              <a:latin typeface="American Typewriter Condensed" charset="0"/>
              <a:ea typeface="American Typewriter Condensed" charset="0"/>
              <a:cs typeface="American Typewriter Condensed" charset="0"/>
            </a:endParaRPr>
          </a:p>
        </p:txBody>
      </p:sp>
      <p:sp>
        <p:nvSpPr>
          <p:cNvPr id="11" name="Slide Number Placeholder 10"/>
          <p:cNvSpPr>
            <a:spLocks noGrp="1"/>
          </p:cNvSpPr>
          <p:nvPr>
            <p:ph type="sldNum" sz="quarter" idx="12"/>
          </p:nvPr>
        </p:nvSpPr>
        <p:spPr/>
        <p:txBody>
          <a:bodyPr/>
          <a:lstStyle/>
          <a:p>
            <a:fld id="{6A83DA91-1E09-2041-8333-5AA75F2BC3DA}" type="slidenum">
              <a:rPr lang="en-US" smtClean="0"/>
              <a:t>3</a:t>
            </a:fld>
            <a:endParaRPr lang="en-US" dirty="0"/>
          </a:p>
        </p:txBody>
      </p:sp>
    </p:spTree>
    <p:extLst>
      <p:ext uri="{BB962C8B-B14F-4D97-AF65-F5344CB8AC3E}">
        <p14:creationId xmlns:p14="http://schemas.microsoft.com/office/powerpoint/2010/main" val="3996908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7784" y="1074363"/>
            <a:ext cx="6197600" cy="5600700"/>
          </a:xfrm>
          <a:prstGeom prst="rect">
            <a:avLst/>
          </a:prstGeom>
        </p:spPr>
      </p:pic>
      <p:sp>
        <p:nvSpPr>
          <p:cNvPr id="5" name="TextBox 4"/>
          <p:cNvSpPr txBox="1"/>
          <p:nvPr/>
        </p:nvSpPr>
        <p:spPr>
          <a:xfrm>
            <a:off x="1767154" y="102742"/>
            <a:ext cx="5547031" cy="461665"/>
          </a:xfrm>
          <a:prstGeom prst="rect">
            <a:avLst/>
          </a:prstGeom>
          <a:noFill/>
        </p:spPr>
        <p:txBody>
          <a:bodyPr wrap="none" rtlCol="0">
            <a:spAutoFit/>
          </a:bodyPr>
          <a:lstStyle/>
          <a:p>
            <a:r>
              <a:rPr lang="en-US" sz="2400" b="1" dirty="0" smtClean="0">
                <a:latin typeface="American Typewriter Semibold" charset="0"/>
                <a:ea typeface="American Typewriter Semibold" charset="0"/>
                <a:cs typeface="American Typewriter Semibold" charset="0"/>
              </a:rPr>
              <a:t>Festivals : a Worldwide Phenomenon</a:t>
            </a:r>
            <a:endParaRPr lang="en-US" sz="2400" b="1" dirty="0">
              <a:latin typeface="American Typewriter Semibold" charset="0"/>
              <a:ea typeface="American Typewriter Semibold" charset="0"/>
              <a:cs typeface="American Typewriter Semibold" charset="0"/>
            </a:endParaRPr>
          </a:p>
        </p:txBody>
      </p:sp>
      <p:sp>
        <p:nvSpPr>
          <p:cNvPr id="6" name="Slide Number Placeholder 5"/>
          <p:cNvSpPr>
            <a:spLocks noGrp="1"/>
          </p:cNvSpPr>
          <p:nvPr>
            <p:ph type="sldNum" sz="quarter" idx="12"/>
          </p:nvPr>
        </p:nvSpPr>
        <p:spPr/>
        <p:txBody>
          <a:bodyPr/>
          <a:lstStyle/>
          <a:p>
            <a:fld id="{6A83DA91-1E09-2041-8333-5AA75F2BC3DA}" type="slidenum">
              <a:rPr lang="en-US" smtClean="0"/>
              <a:t>4</a:t>
            </a:fld>
            <a:endParaRPr lang="en-US"/>
          </a:p>
        </p:txBody>
      </p:sp>
    </p:spTree>
    <p:extLst>
      <p:ext uri="{BB962C8B-B14F-4D97-AF65-F5344CB8AC3E}">
        <p14:creationId xmlns:p14="http://schemas.microsoft.com/office/powerpoint/2010/main" val="636004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92813" y="848484"/>
            <a:ext cx="8953930" cy="3354765"/>
          </a:xfrm>
          <a:prstGeom prst="rect">
            <a:avLst/>
          </a:prstGeom>
          <a:noFill/>
        </p:spPr>
        <p:txBody>
          <a:bodyPr wrap="square" rtlCol="0">
            <a:spAutoFit/>
          </a:bodyPr>
          <a:lstStyle/>
          <a:p>
            <a:pPr algn="ctr"/>
            <a:r>
              <a:rPr lang="en-US" sz="2400" dirty="0" smtClean="0">
                <a:solidFill>
                  <a:srgbClr val="FF0000"/>
                </a:solidFill>
                <a:latin typeface="American Typewriter" charset="0"/>
                <a:ea typeface="American Typewriter" charset="0"/>
                <a:cs typeface="American Typewriter" charset="0"/>
              </a:rPr>
              <a:t>Faced with stiff competition </a:t>
            </a:r>
            <a:r>
              <a:rPr lang="en-US" sz="2400" dirty="0" smtClean="0">
                <a:latin typeface="American Typewriter" charset="0"/>
                <a:ea typeface="American Typewriter" charset="0"/>
                <a:cs typeface="American Typewriter" charset="0"/>
              </a:rPr>
              <a:t>from an ever growing number of festivals, </a:t>
            </a:r>
            <a:r>
              <a:rPr lang="en-US" sz="2400" dirty="0" err="1" smtClean="0">
                <a:latin typeface="American Typewriter" charset="0"/>
                <a:ea typeface="American Typewriter" charset="0"/>
                <a:cs typeface="American Typewriter" charset="0"/>
              </a:rPr>
              <a:t>organisers</a:t>
            </a:r>
            <a:r>
              <a:rPr lang="en-US" sz="2400" dirty="0">
                <a:latin typeface="American Typewriter" charset="0"/>
                <a:ea typeface="American Typewriter" charset="0"/>
                <a:cs typeface="American Typewriter" charset="0"/>
              </a:rPr>
              <a:t> </a:t>
            </a:r>
            <a:r>
              <a:rPr lang="en-US" sz="2400" dirty="0" smtClean="0">
                <a:latin typeface="American Typewriter" charset="0"/>
                <a:ea typeface="American Typewriter" charset="0"/>
                <a:cs typeface="American Typewriter" charset="0"/>
              </a:rPr>
              <a:t>are looking to add areas and activities that are a bit different, something unexpected</a:t>
            </a:r>
          </a:p>
          <a:p>
            <a:endParaRPr lang="en-US" dirty="0">
              <a:latin typeface="American Typewriter" charset="0"/>
              <a:ea typeface="American Typewriter" charset="0"/>
              <a:cs typeface="American Typewriter" charset="0"/>
            </a:endParaRPr>
          </a:p>
          <a:p>
            <a:endParaRPr lang="en-US" dirty="0" smtClean="0">
              <a:latin typeface="American Typewriter" charset="0"/>
              <a:ea typeface="American Typewriter" charset="0"/>
              <a:cs typeface="American Typewriter" charset="0"/>
            </a:endParaRPr>
          </a:p>
          <a:p>
            <a:pPr algn="ctr"/>
            <a:r>
              <a:rPr lang="en-US" sz="3200" dirty="0">
                <a:latin typeface="American Typewriter" charset="0"/>
                <a:ea typeface="American Typewriter" charset="0"/>
                <a:cs typeface="American Typewriter" charset="0"/>
              </a:rPr>
              <a:t> And that</a:t>
            </a:r>
            <a:r>
              <a:rPr lang="mr-IN" sz="3200" dirty="0">
                <a:latin typeface="American Typewriter" charset="0"/>
                <a:ea typeface="American Typewriter" charset="0"/>
                <a:cs typeface="American Typewriter" charset="0"/>
              </a:rPr>
              <a:t>’</a:t>
            </a:r>
            <a:r>
              <a:rPr lang="en-US" sz="3200" dirty="0">
                <a:latin typeface="American Typewriter" charset="0"/>
                <a:ea typeface="American Typewriter" charset="0"/>
                <a:cs typeface="American Typewriter" charset="0"/>
              </a:rPr>
              <a:t>s where we come </a:t>
            </a:r>
            <a:r>
              <a:rPr lang="en-US" sz="3200" dirty="0" smtClean="0">
                <a:latin typeface="American Typewriter" charset="0"/>
                <a:ea typeface="American Typewriter" charset="0"/>
                <a:cs typeface="American Typewriter" charset="0"/>
              </a:rPr>
              <a:t>in</a:t>
            </a:r>
            <a:r>
              <a:rPr lang="mr-IN" sz="3200" dirty="0" smtClean="0">
                <a:latin typeface="American Typewriter" charset="0"/>
                <a:ea typeface="American Typewriter" charset="0"/>
                <a:cs typeface="American Typewriter" charset="0"/>
              </a:rPr>
              <a:t>…</a:t>
            </a:r>
            <a:r>
              <a:rPr lang="en-US" sz="3200" dirty="0" smtClean="0">
                <a:latin typeface="American Typewriter" charset="0"/>
                <a:ea typeface="American Typewriter" charset="0"/>
                <a:cs typeface="American Typewriter" charset="0"/>
              </a:rPr>
              <a:t>   </a:t>
            </a:r>
            <a:endParaRPr lang="en-US" sz="3200" dirty="0">
              <a:latin typeface="American Typewriter" charset="0"/>
              <a:ea typeface="American Typewriter" charset="0"/>
              <a:cs typeface="American Typewriter" charset="0"/>
            </a:endParaRPr>
          </a:p>
          <a:p>
            <a:endParaRPr lang="en-US" dirty="0" smtClean="0">
              <a:latin typeface="American Typewriter" charset="0"/>
              <a:ea typeface="American Typewriter" charset="0"/>
              <a:cs typeface="American Typewriter" charset="0"/>
            </a:endParaRPr>
          </a:p>
          <a:p>
            <a:endParaRPr lang="en-US" dirty="0" smtClean="0">
              <a:latin typeface="American Typewriter" charset="0"/>
              <a:ea typeface="American Typewriter" charset="0"/>
              <a:cs typeface="American Typewriter" charset="0"/>
            </a:endParaRPr>
          </a:p>
          <a:p>
            <a:r>
              <a:rPr lang="en-US" b="1" dirty="0" smtClean="0">
                <a:solidFill>
                  <a:srgbClr val="00B050"/>
                </a:solidFill>
                <a:latin typeface="American Typewriter" charset="0"/>
                <a:ea typeface="American Typewriter" charset="0"/>
                <a:cs typeface="American Typewriter" charset="0"/>
              </a:rPr>
              <a:t>                    </a:t>
            </a:r>
            <a:endParaRPr lang="en-US" dirty="0" smtClean="0">
              <a:latin typeface="American Typewriter" charset="0"/>
              <a:ea typeface="American Typewriter" charset="0"/>
              <a:cs typeface="American Typewriter" charset="0"/>
            </a:endParaRPr>
          </a:p>
          <a:p>
            <a:endParaRPr lang="en-US" dirty="0">
              <a:latin typeface="American Typewriter" charset="0"/>
              <a:ea typeface="American Typewriter" charset="0"/>
              <a:cs typeface="American Typewriter" charset="0"/>
            </a:endParaRPr>
          </a:p>
        </p:txBody>
      </p:sp>
      <p:sp>
        <p:nvSpPr>
          <p:cNvPr id="10" name="Slide Number Placeholder 9"/>
          <p:cNvSpPr>
            <a:spLocks noGrp="1"/>
          </p:cNvSpPr>
          <p:nvPr>
            <p:ph type="sldNum" sz="quarter" idx="12"/>
          </p:nvPr>
        </p:nvSpPr>
        <p:spPr/>
        <p:txBody>
          <a:bodyPr/>
          <a:lstStyle/>
          <a:p>
            <a:fld id="{6A83DA91-1E09-2041-8333-5AA75F2BC3DA}" type="slidenum">
              <a:rPr lang="en-US" smtClean="0"/>
              <a:t>5</a:t>
            </a:fld>
            <a:endParaRPr lang="en-US"/>
          </a:p>
        </p:txBody>
      </p:sp>
    </p:spTree>
    <p:extLst>
      <p:ext uri="{BB962C8B-B14F-4D97-AF65-F5344CB8AC3E}">
        <p14:creationId xmlns:p14="http://schemas.microsoft.com/office/powerpoint/2010/main" val="825158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7-10-06 at 2.30.0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3941"/>
            <a:ext cx="9144000" cy="3732441"/>
          </a:xfrm>
          <a:prstGeom prst="rect">
            <a:avLst/>
          </a:prstGeom>
        </p:spPr>
      </p:pic>
      <p:sp>
        <p:nvSpPr>
          <p:cNvPr id="7" name="TextBox 6"/>
          <p:cNvSpPr txBox="1"/>
          <p:nvPr/>
        </p:nvSpPr>
        <p:spPr>
          <a:xfrm>
            <a:off x="510617" y="5269884"/>
            <a:ext cx="8304005" cy="1200329"/>
          </a:xfrm>
          <a:prstGeom prst="rect">
            <a:avLst/>
          </a:prstGeom>
          <a:noFill/>
        </p:spPr>
        <p:txBody>
          <a:bodyPr wrap="none" rtlCol="0">
            <a:spAutoFit/>
          </a:bodyPr>
          <a:lstStyle/>
          <a:p>
            <a:pPr algn="ctr"/>
            <a:r>
              <a:rPr lang="en-US" sz="2400" dirty="0" smtClean="0">
                <a:latin typeface="American Typewriter"/>
                <a:cs typeface="American Typewriter"/>
              </a:rPr>
              <a:t>People camping for three days - are going for the music,</a:t>
            </a:r>
          </a:p>
          <a:p>
            <a:pPr algn="ctr"/>
            <a:r>
              <a:rPr lang="en-US" sz="2400" dirty="0" smtClean="0">
                <a:latin typeface="American Typewriter"/>
                <a:cs typeface="American Typewriter"/>
              </a:rPr>
              <a:t> the literature, the culture</a:t>
            </a:r>
          </a:p>
          <a:p>
            <a:pPr algn="ctr"/>
            <a:r>
              <a:rPr lang="en-US" sz="2400" dirty="0" smtClean="0">
                <a:latin typeface="American Typewriter"/>
                <a:cs typeface="American Typewriter"/>
              </a:rPr>
              <a:t>but </a:t>
            </a:r>
            <a:r>
              <a:rPr lang="en-US" sz="2400" b="1" i="1" dirty="0" smtClean="0">
                <a:latin typeface="American Typewriter Semibold" charset="0"/>
                <a:ea typeface="American Typewriter Semibold" charset="0"/>
                <a:cs typeface="American Typewriter Semibold" charset="0"/>
              </a:rPr>
              <a:t>not</a:t>
            </a:r>
            <a:r>
              <a:rPr lang="en-US" sz="2400" dirty="0" smtClean="0">
                <a:latin typeface="American Typewriter"/>
                <a:cs typeface="American Typewriter"/>
              </a:rPr>
              <a:t> for any science.. </a:t>
            </a:r>
            <a:r>
              <a:rPr lang="en-US" sz="2400" b="1" i="1" dirty="0" smtClean="0">
                <a:latin typeface="American Typewriter" charset="0"/>
                <a:ea typeface="American Typewriter" charset="0"/>
                <a:cs typeface="American Typewriter" charset="0"/>
              </a:rPr>
              <a:t>At least not until</a:t>
            </a:r>
            <a:r>
              <a:rPr lang="is-IS" sz="2400" b="1" i="1" dirty="0" smtClean="0">
                <a:latin typeface="American Typewriter" charset="0"/>
                <a:ea typeface="American Typewriter" charset="0"/>
                <a:cs typeface="American Typewriter" charset="0"/>
              </a:rPr>
              <a:t>…..</a:t>
            </a:r>
            <a:endParaRPr lang="en-US" sz="2400" b="1" i="1" dirty="0">
              <a:latin typeface="American Typewriter" charset="0"/>
              <a:ea typeface="American Typewriter" charset="0"/>
              <a:cs typeface="American Typewriter" charset="0"/>
            </a:endParaRPr>
          </a:p>
        </p:txBody>
      </p:sp>
      <p:sp>
        <p:nvSpPr>
          <p:cNvPr id="2" name="Slide Number Placeholder 1"/>
          <p:cNvSpPr>
            <a:spLocks noGrp="1"/>
          </p:cNvSpPr>
          <p:nvPr>
            <p:ph type="sldNum" sz="quarter" idx="12"/>
          </p:nvPr>
        </p:nvSpPr>
        <p:spPr/>
        <p:txBody>
          <a:bodyPr/>
          <a:lstStyle/>
          <a:p>
            <a:fld id="{6A83DA91-1E09-2041-8333-5AA75F2BC3DA}" type="slidenum">
              <a:rPr lang="en-US" smtClean="0"/>
              <a:t>6</a:t>
            </a:fld>
            <a:endParaRPr lang="en-US"/>
          </a:p>
        </p:txBody>
      </p:sp>
    </p:spTree>
    <p:extLst>
      <p:ext uri="{BB962C8B-B14F-4D97-AF65-F5344CB8AC3E}">
        <p14:creationId xmlns:p14="http://schemas.microsoft.com/office/powerpoint/2010/main" val="3755200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06520" y="192354"/>
            <a:ext cx="4049314" cy="769441"/>
          </a:xfrm>
          <a:prstGeom prst="rect">
            <a:avLst/>
          </a:prstGeom>
          <a:noFill/>
        </p:spPr>
        <p:txBody>
          <a:bodyPr wrap="none" rtlCol="0">
            <a:spAutoFit/>
          </a:bodyPr>
          <a:lstStyle/>
          <a:p>
            <a:pPr algn="ctr"/>
            <a:r>
              <a:rPr lang="en-US" sz="2200" b="1" dirty="0" smtClean="0">
                <a:latin typeface="American Typewriter"/>
                <a:cs typeface="American Typewriter"/>
              </a:rPr>
              <a:t>WOMAD2016</a:t>
            </a:r>
          </a:p>
          <a:p>
            <a:pPr algn="ctr"/>
            <a:r>
              <a:rPr lang="en-US" sz="2200" dirty="0" smtClean="0">
                <a:latin typeface="American Typewriter"/>
                <a:cs typeface="American Typewriter"/>
              </a:rPr>
              <a:t>Charlton Park, Wiltshire, UK</a:t>
            </a:r>
            <a:endParaRPr lang="en-US" sz="2200" dirty="0">
              <a:latin typeface="American Typewriter"/>
              <a:cs typeface="American Typewriter"/>
            </a:endParaRPr>
          </a:p>
        </p:txBody>
      </p:sp>
      <p:sp>
        <p:nvSpPr>
          <p:cNvPr id="7" name="TextBox 6"/>
          <p:cNvSpPr txBox="1"/>
          <p:nvPr/>
        </p:nvSpPr>
        <p:spPr>
          <a:xfrm>
            <a:off x="276472" y="1605958"/>
            <a:ext cx="8768652" cy="3970318"/>
          </a:xfrm>
          <a:prstGeom prst="rect">
            <a:avLst/>
          </a:prstGeom>
          <a:noFill/>
        </p:spPr>
        <p:txBody>
          <a:bodyPr wrap="square" rtlCol="0">
            <a:spAutoFit/>
          </a:bodyPr>
          <a:lstStyle/>
          <a:p>
            <a:pPr algn="ctr"/>
            <a:r>
              <a:rPr lang="en-US" dirty="0" smtClean="0">
                <a:latin typeface="American Typewriter"/>
                <a:cs typeface="American Typewriter"/>
              </a:rPr>
              <a:t>At the invitation of the director of the Festival (after a special visit to CERN)</a:t>
            </a:r>
          </a:p>
          <a:p>
            <a:pPr algn="ctr"/>
            <a:r>
              <a:rPr lang="en-US" i="1" dirty="0" smtClean="0">
                <a:latin typeface="American Typewriter"/>
                <a:cs typeface="American Typewriter"/>
              </a:rPr>
              <a:t>“Why don’t we have a World of Physics?”  </a:t>
            </a:r>
          </a:p>
          <a:p>
            <a:pPr algn="ctr"/>
            <a:endParaRPr lang="en-US" dirty="0" smtClean="0">
              <a:latin typeface="American Typewriter"/>
              <a:cs typeface="American Typewriter"/>
            </a:endParaRPr>
          </a:p>
          <a:p>
            <a:pPr algn="ctr"/>
            <a:r>
              <a:rPr lang="en-US" dirty="0" smtClean="0">
                <a:latin typeface="American Typewriter"/>
                <a:cs typeface="American Typewriter"/>
              </a:rPr>
              <a:t>Partners:</a:t>
            </a:r>
          </a:p>
          <a:p>
            <a:pPr algn="ctr"/>
            <a:endParaRPr lang="en-US" sz="600" dirty="0" smtClean="0">
              <a:latin typeface="American Typewriter"/>
              <a:cs typeface="American Typewriter"/>
            </a:endParaRPr>
          </a:p>
          <a:p>
            <a:pPr algn="ctr"/>
            <a:r>
              <a:rPr lang="en-US" dirty="0" smtClean="0">
                <a:latin typeface="American Typewriter"/>
                <a:cs typeface="American Typewriter"/>
              </a:rPr>
              <a:t>with the Lancaster University ATLAS group </a:t>
            </a:r>
            <a:r>
              <a:rPr lang="en-US" sz="1700" dirty="0" smtClean="0">
                <a:latin typeface="American Typewriter"/>
                <a:cs typeface="American Typewriter"/>
              </a:rPr>
              <a:t>and the UK Institute of Physics</a:t>
            </a:r>
          </a:p>
          <a:p>
            <a:pPr algn="ctr"/>
            <a:r>
              <a:rPr lang="en-US" sz="1600" dirty="0" smtClean="0">
                <a:latin typeface="American Typewriter"/>
                <a:cs typeface="American Typewriter"/>
              </a:rPr>
              <a:t> with support from the STFC</a:t>
            </a:r>
          </a:p>
          <a:p>
            <a:pPr algn="ctr"/>
            <a:endParaRPr lang="en-US" sz="1600" dirty="0">
              <a:latin typeface="American Typewriter"/>
              <a:cs typeface="American Typewriter"/>
            </a:endParaRPr>
          </a:p>
          <a:p>
            <a:pPr algn="ctr"/>
            <a:endParaRPr lang="en-US" sz="1600" dirty="0" smtClean="0">
              <a:latin typeface="American Typewriter"/>
              <a:cs typeface="American Typewriter"/>
            </a:endParaRPr>
          </a:p>
          <a:p>
            <a:pPr algn="ctr"/>
            <a:endParaRPr lang="en-US" sz="1600" dirty="0" smtClean="0">
              <a:latin typeface="American Typewriter"/>
              <a:cs typeface="American Typewriter"/>
            </a:endParaRPr>
          </a:p>
          <a:p>
            <a:pPr algn="ctr"/>
            <a:endParaRPr lang="en-US" sz="1600" dirty="0" smtClean="0">
              <a:latin typeface="American Typewriter"/>
              <a:cs typeface="American Typewriter"/>
            </a:endParaRPr>
          </a:p>
          <a:p>
            <a:pPr algn="ctr"/>
            <a:r>
              <a:rPr lang="en-US" sz="1600" dirty="0" smtClean="0">
                <a:latin typeface="American Typewriter"/>
                <a:cs typeface="American Typewriter"/>
              </a:rPr>
              <a:t>Team camped in basic tents provided by the festival</a:t>
            </a:r>
          </a:p>
          <a:p>
            <a:pPr algn="ctr"/>
            <a:endParaRPr lang="en-US" sz="2000" dirty="0" smtClean="0">
              <a:latin typeface="American Typewriter"/>
              <a:cs typeface="American Typewriter"/>
            </a:endParaRPr>
          </a:p>
          <a:p>
            <a:pPr algn="ctr"/>
            <a:r>
              <a:rPr lang="en-US" sz="2000" dirty="0" smtClean="0">
                <a:latin typeface="American Typewriter"/>
                <a:cs typeface="American Typewriter"/>
              </a:rPr>
              <a:t>Physics Pavilion ran for the full 3 days</a:t>
            </a:r>
            <a:endParaRPr lang="en-US" sz="2000" dirty="0"/>
          </a:p>
          <a:p>
            <a:pPr algn="ctr"/>
            <a:r>
              <a:rPr lang="en-US" sz="2000" dirty="0" smtClean="0">
                <a:latin typeface="American Typewriter"/>
                <a:cs typeface="American Typewriter"/>
              </a:rPr>
              <a:t> offering talks … workshops … ATLAS virtual visit</a:t>
            </a:r>
          </a:p>
        </p:txBody>
      </p:sp>
      <p:sp>
        <p:nvSpPr>
          <p:cNvPr id="8" name="TextBox 7"/>
          <p:cNvSpPr txBox="1"/>
          <p:nvPr/>
        </p:nvSpPr>
        <p:spPr>
          <a:xfrm>
            <a:off x="1785971" y="5956240"/>
            <a:ext cx="5749651" cy="400110"/>
          </a:xfrm>
          <a:prstGeom prst="rect">
            <a:avLst/>
          </a:prstGeom>
          <a:noFill/>
        </p:spPr>
        <p:txBody>
          <a:bodyPr wrap="none" rtlCol="0">
            <a:spAutoFit/>
          </a:bodyPr>
          <a:lstStyle/>
          <a:p>
            <a:r>
              <a:rPr lang="en-US" sz="2000" dirty="0" smtClean="0">
                <a:latin typeface="American Typewriter"/>
                <a:cs typeface="American Typewriter"/>
              </a:rPr>
              <a:t>It was a first for WOMAD</a:t>
            </a:r>
            <a:r>
              <a:rPr lang="en-US" sz="2000" dirty="0">
                <a:latin typeface="American Typewriter"/>
                <a:cs typeface="American Typewriter"/>
              </a:rPr>
              <a:t> </a:t>
            </a:r>
            <a:r>
              <a:rPr lang="en-US" sz="2000" dirty="0" smtClean="0">
                <a:latin typeface="American Typewriter"/>
                <a:cs typeface="American Typewriter"/>
              </a:rPr>
              <a:t>and a </a:t>
            </a:r>
            <a:r>
              <a:rPr lang="en-US" sz="2000" smtClean="0">
                <a:latin typeface="American Typewriter"/>
                <a:cs typeface="American Typewriter"/>
              </a:rPr>
              <a:t>first for CERN</a:t>
            </a:r>
            <a:endParaRPr lang="en-US" sz="2000" dirty="0">
              <a:latin typeface="American Typewriter"/>
              <a:cs typeface="American Typewriter"/>
            </a:endParaRPr>
          </a:p>
        </p:txBody>
      </p:sp>
      <p:sp>
        <p:nvSpPr>
          <p:cNvPr id="2" name="Slide Number Placeholder 1"/>
          <p:cNvSpPr>
            <a:spLocks noGrp="1"/>
          </p:cNvSpPr>
          <p:nvPr>
            <p:ph type="sldNum" sz="quarter" idx="12"/>
          </p:nvPr>
        </p:nvSpPr>
        <p:spPr/>
        <p:txBody>
          <a:bodyPr/>
          <a:lstStyle/>
          <a:p>
            <a:fld id="{6A83DA91-1E09-2041-8333-5AA75F2BC3DA}" type="slidenum">
              <a:rPr lang="en-US" smtClean="0"/>
              <a:t>7</a:t>
            </a:fld>
            <a:endParaRPr lang="en-US" dirty="0"/>
          </a:p>
        </p:txBody>
      </p:sp>
      <p:pic>
        <p:nvPicPr>
          <p:cNvPr id="1026" name="Picture 2" descr="mage result for lancaster university lo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4603" y="3289091"/>
            <a:ext cx="182880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lated imag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4162" y="3201932"/>
            <a:ext cx="905838" cy="905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FC log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3180" y="3567692"/>
            <a:ext cx="1695235" cy="370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0956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9-30 at 19.55.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500"/>
            <a:ext cx="9144000" cy="6454588"/>
          </a:xfrm>
          <a:prstGeom prst="rect">
            <a:avLst/>
          </a:prstGeom>
        </p:spPr>
      </p:pic>
      <p:sp>
        <p:nvSpPr>
          <p:cNvPr id="2" name="Slide Number Placeholder 1"/>
          <p:cNvSpPr>
            <a:spLocks noGrp="1"/>
          </p:cNvSpPr>
          <p:nvPr>
            <p:ph type="sldNum" sz="quarter" idx="12"/>
          </p:nvPr>
        </p:nvSpPr>
        <p:spPr/>
        <p:txBody>
          <a:bodyPr/>
          <a:lstStyle/>
          <a:p>
            <a:fld id="{6A83DA91-1E09-2041-8333-5AA75F2BC3DA}" type="slidenum">
              <a:rPr lang="en-US" smtClean="0"/>
              <a:t>8</a:t>
            </a:fld>
            <a:endParaRPr lang="en-US"/>
          </a:p>
        </p:txBody>
      </p:sp>
    </p:spTree>
    <p:extLst>
      <p:ext uri="{BB962C8B-B14F-4D97-AF65-F5344CB8AC3E}">
        <p14:creationId xmlns:p14="http://schemas.microsoft.com/office/powerpoint/2010/main" val="291346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A83DA91-1E09-2041-8333-5AA75F2BC3DA}" type="slidenum">
              <a:rPr lang="en-US" smtClean="0"/>
              <a:t>9</a:t>
            </a:fld>
            <a:endParaRPr lang="en-US"/>
          </a:p>
        </p:txBody>
      </p:sp>
      <p:pic>
        <p:nvPicPr>
          <p:cNvPr id="2050" name="Picture 2" descr="MG_v9h4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254" y="164387"/>
            <a:ext cx="3541656" cy="35240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C_05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9311" y="31195"/>
            <a:ext cx="3653157" cy="2739867"/>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OMAD 2016 tea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3746" y="2771062"/>
            <a:ext cx="4143054" cy="399151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C_054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427" y="3688423"/>
            <a:ext cx="4136702" cy="3102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552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6612</TotalTime>
  <Words>783</Words>
  <Application>Microsoft Macintosh PowerPoint</Application>
  <PresentationFormat>On-screen Show (4:3)</PresentationFormat>
  <Paragraphs>164</Paragraphs>
  <Slides>22</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Abadi MT Condensed Light</vt:lpstr>
      <vt:lpstr>American Typewriter</vt:lpstr>
      <vt:lpstr>American Typewriter Condensed</vt:lpstr>
      <vt:lpstr>American Typewriter Semibold</vt:lpstr>
      <vt:lpstr>Calibri</vt:lpstr>
      <vt:lpstr>Cracked</vt:lpstr>
      <vt:lpstr>Goudy Old Style</vt:lpstr>
      <vt:lpstr>Mangal</vt:lpstr>
      <vt:lpstr>Open Sans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Connie Potter</dc:creator>
  <cp:lastModifiedBy>Microsoft Office User</cp:lastModifiedBy>
  <cp:revision>66</cp:revision>
  <cp:lastPrinted>2017-11-02T12:15:26Z</cp:lastPrinted>
  <dcterms:created xsi:type="dcterms:W3CDTF">2017-09-22T10:10:23Z</dcterms:created>
  <dcterms:modified xsi:type="dcterms:W3CDTF">2017-11-02T12:15:40Z</dcterms:modified>
</cp:coreProperties>
</file>