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17" r:id="rId2"/>
    <p:sldId id="334" r:id="rId3"/>
    <p:sldId id="327" r:id="rId4"/>
    <p:sldId id="322" r:id="rId5"/>
    <p:sldId id="326" r:id="rId6"/>
    <p:sldId id="328" r:id="rId7"/>
    <p:sldId id="329" r:id="rId8"/>
    <p:sldId id="330" r:id="rId9"/>
    <p:sldId id="336" r:id="rId10"/>
    <p:sldId id="321" r:id="rId11"/>
    <p:sldId id="331" r:id="rId12"/>
    <p:sldId id="332" r:id="rId13"/>
    <p:sldId id="335" r:id="rId14"/>
    <p:sldId id="333" r:id="rId15"/>
    <p:sldId id="319" r:id="rId16"/>
    <p:sldId id="31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0000"/>
    <a:srgbClr val="CC0033"/>
    <a:srgbClr val="660000"/>
    <a:srgbClr val="990000"/>
    <a:srgbClr val="01E2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85" autoAdjust="0"/>
    <p:restoredTop sz="96291"/>
  </p:normalViewPr>
  <p:slideViewPr>
    <p:cSldViewPr snapToGrid="0" snapToObjects="1">
      <p:cViewPr>
        <p:scale>
          <a:sx n="140" d="100"/>
          <a:sy n="140" d="100"/>
        </p:scale>
        <p:origin x="520" y="-536"/>
      </p:cViewPr>
      <p:guideLst>
        <p:guide orient="horz" pos="2160"/>
        <p:guide pos="2880"/>
        <p:guide orient="horz" pos="2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49A01-F59F-0744-B8CF-CD679D1579A4}" type="datetimeFigureOut">
              <a:rPr lang="en-US" smtClean="0"/>
              <a:pPr/>
              <a:t>11/1/17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C97EB-FD81-C741-A287-33766ECA4F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8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C97EB-FD81-C741-A287-33766ECA4F5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347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C97EB-FD81-C741-A287-33766ECA4F5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34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CC97EB-FD81-C741-A287-33766ECA4F5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538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5547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Cosmic Ray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213640"/>
            <a:ext cx="6400800" cy="1752600"/>
          </a:xfrm>
        </p:spPr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rgbClr val="00009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QuarkNet</a:t>
            </a:r>
            <a:r>
              <a:rPr lang="en-US" dirty="0" smtClean="0"/>
              <a:t> Student Investigations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84632" y="4956048"/>
            <a:ext cx="233172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aseline="0" dirty="0" smtClean="0">
                <a:solidFill>
                  <a:srgbClr val="000099"/>
                </a:solidFill>
                <a:latin typeface="Helvetica" charset="0"/>
                <a:ea typeface="Helvetica" charset="0"/>
                <a:cs typeface="Helvetica" charset="0"/>
              </a:rPr>
              <a:t>Marge Bardeen </a:t>
            </a:r>
          </a:p>
          <a:p>
            <a:r>
              <a:rPr lang="en-US" sz="2000" baseline="0" dirty="0" err="1" smtClean="0">
                <a:solidFill>
                  <a:srgbClr val="000099"/>
                </a:solidFill>
                <a:latin typeface="Helvetica" charset="0"/>
                <a:ea typeface="Helvetica" charset="0"/>
                <a:cs typeface="Helvetica" charset="0"/>
              </a:rPr>
              <a:t>Fermilab</a:t>
            </a:r>
            <a:endParaRPr lang="en-US" sz="2000" baseline="0" dirty="0" smtClean="0">
              <a:solidFill>
                <a:srgbClr val="000099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" name="Picture 9" descr="qnet-logos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28" y="5967350"/>
            <a:ext cx="3657600" cy="624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indent="0"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800"/>
            </a:lvl4pPr>
            <a:lvl5pPr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4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 indent="0">
              <a:defRPr sz="2400"/>
            </a:lvl1pPr>
            <a:lvl2pPr>
              <a:defRPr sz="2400"/>
            </a:lvl2pPr>
            <a:lvl3pPr>
              <a:defRPr sz="2400"/>
            </a:lvl3pPr>
            <a:lvl4pPr>
              <a:buNone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 indent="0"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 marL="0" indent="0"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42900" y="307975"/>
            <a:ext cx="8480425" cy="1279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92062" y="594483"/>
            <a:ext cx="5894738" cy="675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044771" y="4954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114800" y="27463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defTabSz="822325">
              <a:tabLst>
                <a:tab pos="754063" algn="l"/>
                <a:tab pos="4468813" algn="l"/>
              </a:tabLst>
              <a:defRPr/>
            </a:pPr>
            <a:r>
              <a:rPr lang="en-US" sz="1200" b="1" i="0" dirty="0" smtClean="0">
                <a:solidFill>
                  <a:srgbClr val="CE000F"/>
                </a:solidFill>
                <a:latin typeface="Helvetica"/>
                <a:ea typeface="Helvetica" pitchFamily="-1" charset="0"/>
                <a:cs typeface="Helvetica"/>
                <a:sym typeface="Helvetica" pitchFamily="-1" charset="0"/>
              </a:rPr>
              <a:t>Helping Develop America’s Technological Workforce</a:t>
            </a:r>
            <a:endParaRPr lang="en-US" sz="1200" b="1" i="0" dirty="0">
              <a:solidFill>
                <a:srgbClr val="CE000F"/>
              </a:solidFill>
              <a:latin typeface="Helvetica"/>
              <a:ea typeface="Helvetica" pitchFamily="-1" charset="0"/>
              <a:cs typeface="Helvetica"/>
              <a:sym typeface="Helvetica" pitchFamily="-1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18889" y="6271445"/>
            <a:ext cx="3867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>
                <a:solidFill>
                  <a:srgbClr val="000099"/>
                </a:solidFill>
                <a:latin typeface="Arial"/>
                <a:cs typeface="Arial"/>
              </a:rPr>
              <a:t>M.Bardeen</a:t>
            </a:r>
            <a:r>
              <a:rPr lang="en-US" sz="1200" baseline="0" dirty="0" smtClean="0">
                <a:solidFill>
                  <a:srgbClr val="000099"/>
                </a:solidFill>
                <a:latin typeface="Arial"/>
                <a:cs typeface="Arial"/>
              </a:rPr>
              <a:t>, IPPOG, November 2017 </a:t>
            </a:r>
            <a:endParaRPr lang="en-US" sz="1200" dirty="0" smtClean="0">
              <a:solidFill>
                <a:srgbClr val="000099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iming>
    <p:tnLst>
      <p:par>
        <p:cTn id="1" dur="indefinite" restart="never" nodeType="tmRoot"/>
      </p:par>
    </p:tnLst>
  </p:timing>
  <p:txStyles>
    <p:titleStyle>
      <a:lvl1pPr algn="r" defTabSz="457200" rtl="0" eaLnBrk="1" latinLnBrk="0" hangingPunct="1">
        <a:spcBef>
          <a:spcPct val="0"/>
        </a:spcBef>
        <a:buNone/>
        <a:defRPr sz="3200" b="1" i="0" kern="1200">
          <a:solidFill>
            <a:srgbClr val="000099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None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1pPr>
      <a:lvl2pPr marL="458788" indent="-233363" algn="l" defTabSz="457200" rtl="0" eaLnBrk="1" latinLnBrk="0" hangingPunct="1">
        <a:spcBef>
          <a:spcPct val="20000"/>
        </a:spcBef>
        <a:buClr>
          <a:srgbClr val="CC0000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2pPr>
      <a:lvl3pPr marL="684213" indent="-225425" algn="l" defTabSz="457200" rtl="0" eaLnBrk="1" latinLnBrk="0" hangingPunct="1">
        <a:spcBef>
          <a:spcPct val="20000"/>
        </a:spcBef>
        <a:buClr>
          <a:srgbClr val="CC0033"/>
        </a:buClr>
        <a:buFont typeface="Arial"/>
        <a:buChar char="•"/>
        <a:defRPr sz="2400" b="1" i="0" kern="1200">
          <a:solidFill>
            <a:srgbClr val="000099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Macintosh%20HD:Users:mr18adams:Documents:UIC:QuarkNet:Histogram_suggestions_Eclipse_Telescopes.docx!OLE_LINK2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6171" y="1402361"/>
            <a:ext cx="8174736" cy="4166335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200"/>
              </a:spcAft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dirty="0" smtClean="0">
                <a:latin typeface="+mn-lt"/>
                <a:ea typeface="Arial" charset="0"/>
                <a:cs typeface="Arial" charset="0"/>
              </a:rPr>
              <a:t>Special </a:t>
            </a:r>
            <a:r>
              <a:rPr lang="en-US" sz="2800" dirty="0" smtClean="0">
                <a:latin typeface="+mn-lt"/>
                <a:ea typeface="Arial" charset="0"/>
                <a:cs typeface="Arial" charset="0"/>
              </a:rPr>
              <a:t>Cosmic Ray Projects</a:t>
            </a:r>
            <a:r>
              <a:rPr lang="en-US" sz="2800" dirty="0">
                <a:latin typeface="+mn-lt"/>
                <a:ea typeface="Arial" charset="0"/>
                <a:cs typeface="Arial" charset="0"/>
              </a:rPr>
              <a:t/>
            </a:r>
            <a:br>
              <a:rPr lang="en-US" sz="2800" dirty="0">
                <a:latin typeface="+mn-lt"/>
                <a:ea typeface="Arial" charset="0"/>
                <a:cs typeface="Arial" charset="0"/>
              </a:rPr>
            </a:br>
            <a:r>
              <a:rPr lang="en-US" sz="2400" dirty="0" smtClean="0">
                <a:latin typeface="+mn-lt"/>
                <a:ea typeface="Arial" charset="0"/>
                <a:cs typeface="Arial" charset="0"/>
              </a:rPr>
              <a:t>Solar Eclipse Project</a:t>
            </a:r>
            <a:r>
              <a:rPr lang="en-US" sz="2400" dirty="0">
                <a:latin typeface="+mn-lt"/>
                <a:ea typeface="Arial" charset="0"/>
                <a:cs typeface="Arial" charset="0"/>
              </a:rPr>
              <a:t/>
            </a:r>
            <a:br>
              <a:rPr lang="en-US" sz="2400" dirty="0">
                <a:latin typeface="+mn-lt"/>
                <a:ea typeface="Arial" charset="0"/>
                <a:cs typeface="Arial" charset="0"/>
              </a:rPr>
            </a:br>
            <a:r>
              <a:rPr lang="en-US" sz="2400" dirty="0" err="1" smtClean="0">
                <a:latin typeface="+mn-lt"/>
                <a:ea typeface="Arial" charset="0"/>
                <a:cs typeface="Arial" charset="0"/>
              </a:rPr>
              <a:t>Cosmics</a:t>
            </a:r>
            <a:r>
              <a:rPr lang="en-US" sz="2400" dirty="0" smtClean="0">
                <a:latin typeface="+mn-lt"/>
                <a:ea typeface="Arial" charset="0"/>
                <a:cs typeface="Arial" charset="0"/>
              </a:rPr>
              <a:t> at </a:t>
            </a:r>
            <a:r>
              <a:rPr lang="en-US" sz="2400" dirty="0" err="1" smtClean="0">
                <a:latin typeface="+mn-lt"/>
                <a:ea typeface="Arial" charset="0"/>
                <a:cs typeface="Arial" charset="0"/>
              </a:rPr>
              <a:t>Fermilab’s</a:t>
            </a:r>
            <a:r>
              <a:rPr lang="en-US" sz="2400" dirty="0" smtClean="0">
                <a:latin typeface="+mn-lt"/>
                <a:ea typeface="Arial" charset="0"/>
                <a:cs typeface="Arial" charset="0"/>
              </a:rPr>
              <a:t> 50</a:t>
            </a:r>
            <a:r>
              <a:rPr lang="en-US" sz="2400" baseline="30000" dirty="0" smtClean="0">
                <a:latin typeface="+mn-lt"/>
                <a:ea typeface="Arial" charset="0"/>
                <a:cs typeface="Arial" charset="0"/>
              </a:rPr>
              <a:t>th</a:t>
            </a:r>
            <a:r>
              <a:rPr lang="en-US" sz="2400" dirty="0" smtClean="0">
                <a:latin typeface="+mn-lt"/>
                <a:ea typeface="Arial" charset="0"/>
                <a:cs typeface="Arial" charset="0"/>
              </a:rPr>
              <a:t> Open House</a:t>
            </a:r>
            <a:br>
              <a:rPr lang="en-US" sz="2400" dirty="0" smtClean="0">
                <a:latin typeface="+mn-lt"/>
                <a:ea typeface="Arial" charset="0"/>
                <a:cs typeface="Arial" charset="0"/>
              </a:rPr>
            </a:br>
            <a:r>
              <a:rPr lang="en-US" sz="2400" dirty="0">
                <a:latin typeface="+mn-lt"/>
                <a:ea typeface="Arial" charset="0"/>
                <a:cs typeface="Arial" charset="0"/>
              </a:rPr>
              <a:t/>
            </a:r>
            <a:br>
              <a:rPr lang="en-US" sz="2400" dirty="0">
                <a:latin typeface="+mn-lt"/>
                <a:ea typeface="Arial" charset="0"/>
                <a:cs typeface="Arial" charset="0"/>
              </a:rPr>
            </a:br>
            <a:endParaRPr lang="en-US" sz="2400" dirty="0">
              <a:latin typeface="+mn-lt"/>
            </a:endParaRPr>
          </a:p>
        </p:txBody>
      </p:sp>
      <p:pic>
        <p:nvPicPr>
          <p:cNvPr id="4" name="Picture 3" descr="qnet-logo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68" y="6049646"/>
            <a:ext cx="3657600" cy="6248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694176" y="5111496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959023" y="649224"/>
            <a:ext cx="37369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000099"/>
                </a:solidFill>
                <a:latin typeface="Arial" charset="0"/>
                <a:ea typeface="Arial" charset="0"/>
                <a:cs typeface="Arial" charset="0"/>
              </a:rPr>
              <a:t>An Inspiring Story</a:t>
            </a:r>
            <a:endParaRPr lang="en-US" sz="3200" b="1" dirty="0">
              <a:solidFill>
                <a:srgbClr val="000099"/>
              </a:solidFill>
            </a:endParaRPr>
          </a:p>
        </p:txBody>
      </p:sp>
      <p:pic>
        <p:nvPicPr>
          <p:cNvPr id="6" name="Picture 5" descr="DSC_03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204" y="1522899"/>
            <a:ext cx="2580671" cy="171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98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Tracking Telescope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248" y="2155599"/>
            <a:ext cx="4514313" cy="3385735"/>
          </a:xfr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182113" y="5724144"/>
            <a:ext cx="731520" cy="3753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Ohio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1598" y="1856005"/>
            <a:ext cx="4058086" cy="3879109"/>
            <a:chOff x="4370430" y="1819429"/>
            <a:chExt cx="4058086" cy="387910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21" t="5995" r="12516" b="5226"/>
            <a:stretch/>
          </p:blipFill>
          <p:spPr>
            <a:xfrm>
              <a:off x="4370430" y="3840479"/>
              <a:ext cx="1868628" cy="185805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729" y="3840479"/>
              <a:ext cx="2095787" cy="185774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7" r="15267"/>
            <a:stretch/>
          </p:blipFill>
          <p:spPr>
            <a:xfrm rot="5400000">
              <a:off x="4426513" y="1890551"/>
              <a:ext cx="1883667" cy="174142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72"/>
            <a:stretch/>
          </p:blipFill>
          <p:spPr>
            <a:xfrm rot="5400000">
              <a:off x="6322413" y="1829745"/>
              <a:ext cx="1889259" cy="18686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45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Student  Preparation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52" y="1522984"/>
            <a:ext cx="8458200" cy="4457192"/>
          </a:xfrm>
        </p:spPr>
        <p:txBody>
          <a:bodyPr>
            <a:normAutofit fontScale="92500" lnSpcReduction="20000"/>
          </a:bodyPr>
          <a:lstStyle/>
          <a:p>
            <a:pPr marL="7938" indent="-7938">
              <a:lnSpc>
                <a:spcPct val="110000"/>
              </a:lnSpc>
            </a:pPr>
            <a:r>
              <a:rPr lang="en-US" dirty="0" smtClean="0">
                <a:latin typeface="+mn-lt"/>
              </a:rPr>
              <a:t>Provided directions for building telescopes.</a:t>
            </a:r>
          </a:p>
          <a:p>
            <a:pPr marL="7938" indent="-7938">
              <a:lnSpc>
                <a:spcPct val="110000"/>
              </a:lnSpc>
            </a:pPr>
            <a:r>
              <a:rPr lang="en-US" dirty="0" smtClean="0">
                <a:latin typeface="+mn-lt"/>
              </a:rPr>
              <a:t>Measured muon rates during empty sky, sky with moon </a:t>
            </a:r>
            <a:r>
              <a:rPr lang="en-US" dirty="0">
                <a:latin typeface="+mn-lt"/>
              </a:rPr>
              <a:t>&amp;</a:t>
            </a:r>
            <a:r>
              <a:rPr lang="en-US" dirty="0" smtClean="0">
                <a:latin typeface="+mn-lt"/>
              </a:rPr>
              <a:t> sky with sun.</a:t>
            </a:r>
          </a:p>
          <a:p>
            <a:pPr marL="7938" indent="-7938">
              <a:lnSpc>
                <a:spcPct val="110000"/>
              </a:lnSpc>
            </a:pPr>
            <a:r>
              <a:rPr lang="en-US" dirty="0" smtClean="0">
                <a:latin typeface="+mn-lt"/>
              </a:rPr>
              <a:t>Developed tracking procedures—align with telescope’s shadow; laser to transfer position vs. time to ground; use laser to reproduce during eclipse if cloudy. </a:t>
            </a:r>
          </a:p>
          <a:p>
            <a:pPr marL="3429000" indent="0">
              <a:lnSpc>
                <a:spcPct val="110000"/>
              </a:lnSpc>
            </a:pPr>
            <a:r>
              <a:rPr lang="en-US" dirty="0" smtClean="0">
                <a:latin typeface="+mn-lt"/>
              </a:rPr>
              <a:t>Measured 2-muon backgrounds to be </a:t>
            </a:r>
          </a:p>
          <a:p>
            <a:pPr marL="342900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latin typeface="+mn-lt"/>
              </a:rPr>
              <a:t>&lt; 3% of muons reconstructed in direction of the sun.</a:t>
            </a:r>
          </a:p>
          <a:p>
            <a:pPr marL="3429000" indent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latin typeface="+mn-lt"/>
              </a:rPr>
              <a:t>4-day trip to total eclipse location, so baselines could be measured ahead of the eclipse.</a:t>
            </a:r>
          </a:p>
          <a:p>
            <a:pPr marL="3429000" indent="0">
              <a:lnSpc>
                <a:spcPct val="110000"/>
              </a:lnSpc>
            </a:pPr>
            <a:endParaRPr lang="en-US" sz="2200" dirty="0">
              <a:latin typeface="+mn-lt"/>
            </a:endParaRPr>
          </a:p>
          <a:p>
            <a:pPr marL="7938" indent="-7938">
              <a:spcBef>
                <a:spcPts val="24"/>
              </a:spcBef>
            </a:pPr>
            <a:r>
              <a:rPr lang="en-US" sz="1900" dirty="0" err="1" smtClean="0">
                <a:latin typeface="+mn-lt"/>
              </a:rPr>
              <a:t>QuarkNet</a:t>
            </a:r>
            <a:r>
              <a:rPr lang="en-US" sz="1900" dirty="0" smtClean="0">
                <a:latin typeface="+mn-lt"/>
              </a:rPr>
              <a:t> staff helped by developing an e-Lab analysis tool the students requested to measure rates vs. time for various combinations of counters.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64" y="3264409"/>
            <a:ext cx="3279410" cy="21802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436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Eclipse Analysis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7904"/>
            <a:ext cx="8394192" cy="4617720"/>
          </a:xfrm>
        </p:spPr>
        <p:txBody>
          <a:bodyPr/>
          <a:lstStyle/>
          <a:p>
            <a:pPr marL="7938" indent="-7938">
              <a:spcAft>
                <a:spcPts val="1200"/>
              </a:spcAft>
            </a:pPr>
            <a:r>
              <a:rPr lang="en-US" dirty="0" smtClean="0">
                <a:latin typeface="+mn-lt"/>
              </a:rPr>
              <a:t>Students measured initial muon rates vs. time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using normalization techniques to reduce effects due to changes in atmospheric pressure.</a:t>
            </a:r>
          </a:p>
          <a:p>
            <a:pPr marL="7938" indent="-7938">
              <a:spcAft>
                <a:spcPts val="1200"/>
              </a:spcAft>
            </a:pPr>
            <a:r>
              <a:rPr lang="en-US" dirty="0" smtClean="0">
                <a:latin typeface="+mn-lt"/>
              </a:rPr>
              <a:t>Learned that normalization counter pairs could identify periods when counters were working stably and help correct counter efficiencies when problems occurred.</a:t>
            </a:r>
          </a:p>
          <a:p>
            <a:pPr marL="7938" indent="-7938">
              <a:spcAft>
                <a:spcPts val="1200"/>
              </a:spcAft>
            </a:pPr>
            <a:r>
              <a:rPr lang="en-US" dirty="0" smtClean="0">
                <a:latin typeface="+mn-lt"/>
              </a:rPr>
              <a:t>Identified &amp; </a:t>
            </a:r>
            <a:r>
              <a:rPr lang="en-US" smtClean="0">
                <a:latin typeface="+mn-lt"/>
              </a:rPr>
              <a:t>solved new problems—due </a:t>
            </a:r>
            <a:r>
              <a:rPr lang="en-US" dirty="0" smtClean="0">
                <a:latin typeface="+mn-lt"/>
              </a:rPr>
              <a:t>to intense heat buildup in sun during eclipse, counters were wrapped in dark bags—led to </a:t>
            </a:r>
            <a:r>
              <a:rPr lang="en-US" dirty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isconnected </a:t>
            </a:r>
            <a:r>
              <a:rPr lang="en-US">
                <a:latin typeface="+mn-lt"/>
              </a:rPr>
              <a:t>c</a:t>
            </a:r>
            <a:r>
              <a:rPr lang="en-US" smtClean="0">
                <a:latin typeface="+mn-lt"/>
              </a:rPr>
              <a:t>ounters &amp; </a:t>
            </a:r>
            <a:r>
              <a:rPr lang="en-US" dirty="0" smtClean="0">
                <a:latin typeface="+mn-lt"/>
              </a:rPr>
              <a:t>flakey </a:t>
            </a:r>
            <a:r>
              <a:rPr lang="en-US" smtClean="0">
                <a:latin typeface="+mn-lt"/>
              </a:rPr>
              <a:t>connections.</a:t>
            </a:r>
            <a:endParaRPr lang="en-US" dirty="0" smtClean="0">
              <a:latin typeface="+mn-lt"/>
            </a:endParaRPr>
          </a:p>
          <a:p>
            <a:pPr marL="7938" indent="-7938">
              <a:spcAft>
                <a:spcPts val="600"/>
              </a:spcAft>
            </a:pPr>
            <a:r>
              <a:rPr lang="en-US" dirty="0" smtClean="0">
                <a:latin typeface="+mn-lt"/>
              </a:rPr>
              <a:t>Future—combine results from sites around the U. 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Fixed-Angle Telescopes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Content Placeholder 6" descr="IMG_1508_ND_Worksho_eclips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4169" r="-34169"/>
          <a:stretch>
            <a:fillRect/>
          </a:stretch>
        </p:blipFill>
        <p:spPr>
          <a:xfrm>
            <a:off x="4828032" y="2843173"/>
            <a:ext cx="4848061" cy="3841906"/>
          </a:xfr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752494" y="6295789"/>
            <a:ext cx="9251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Indiana</a:t>
            </a:r>
            <a:endParaRPr lang="en-US" dirty="0"/>
          </a:p>
        </p:txBody>
      </p:sp>
      <p:pic>
        <p:nvPicPr>
          <p:cNvPr id="11" name="Picture 10" descr="6994_13and14_pointers_eclips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72" y="3938041"/>
            <a:ext cx="5261760" cy="27470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8374" y="1535677"/>
            <a:ext cx="833243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 smtClean="0">
                <a:solidFill>
                  <a:srgbClr val="000099"/>
                </a:solidFill>
                <a:ea typeface="Arial" charset="0"/>
                <a:cs typeface="Arial" charset="0"/>
              </a:rPr>
              <a:t>Rates of muons from the direction of the sun during the eclipse</a:t>
            </a:r>
          </a:p>
          <a:p>
            <a:r>
              <a:rPr lang="en-US" sz="2400" b="1" dirty="0" smtClean="0">
                <a:solidFill>
                  <a:srgbClr val="000099"/>
                </a:solidFill>
                <a:ea typeface="Arial" charset="0"/>
                <a:cs typeface="Arial" charset="0"/>
              </a:rPr>
              <a:t>Compare with empty sky, moon or sun</a:t>
            </a:r>
          </a:p>
          <a:p>
            <a:pPr marL="234950" indent="-234950"/>
            <a:r>
              <a:rPr lang="en-US" sz="2400" b="1" dirty="0" smtClean="0">
                <a:solidFill>
                  <a:srgbClr val="000099"/>
                </a:solidFill>
                <a:ea typeface="Arial" charset="0"/>
                <a:cs typeface="Arial" charset="0"/>
              </a:rPr>
              <a:t>	Muons every </a:t>
            </a:r>
            <a:r>
              <a:rPr lang="en-US" sz="2400" b="1" dirty="0" smtClean="0">
                <a:solidFill>
                  <a:srgbClr val="C00000"/>
                </a:solidFill>
                <a:ea typeface="Arial" charset="0"/>
                <a:cs typeface="Arial" charset="0"/>
              </a:rPr>
              <a:t>10</a:t>
            </a:r>
            <a:r>
              <a:rPr lang="en-US" sz="2400" b="1" dirty="0" smtClean="0">
                <a:solidFill>
                  <a:srgbClr val="000099"/>
                </a:solidFill>
                <a:ea typeface="Arial" charset="0"/>
                <a:cs typeface="Arial" charset="0"/>
              </a:rPr>
              <a:t> minutes</a:t>
            </a:r>
          </a:p>
          <a:p>
            <a:pPr marL="234950" indent="-234950"/>
            <a:r>
              <a:rPr lang="en-US" sz="2400" b="1" dirty="0" smtClean="0">
                <a:solidFill>
                  <a:srgbClr val="CC0000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 smtClean="0">
                <a:solidFill>
                  <a:srgbClr val="C00000"/>
                </a:solidFill>
                <a:ea typeface="Arial" charset="0"/>
                <a:cs typeface="Arial" charset="0"/>
              </a:rPr>
              <a:t>Parallel to the sun</a:t>
            </a:r>
          </a:p>
          <a:p>
            <a:pPr marL="234950" indent="-234950"/>
            <a:r>
              <a:rPr lang="en-US" sz="2400" b="1" dirty="0" smtClean="0">
                <a:solidFill>
                  <a:srgbClr val="3366FF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 smtClean="0">
                <a:solidFill>
                  <a:srgbClr val="C00000"/>
                </a:solidFill>
                <a:ea typeface="Arial" charset="0"/>
                <a:cs typeface="Arial" charset="0"/>
              </a:rPr>
              <a:t>5 </a:t>
            </a:r>
            <a:r>
              <a:rPr lang="en-US" sz="2400" b="1" dirty="0" smtClean="0">
                <a:solidFill>
                  <a:srgbClr val="000099"/>
                </a:solidFill>
                <a:ea typeface="Arial" charset="0"/>
                <a:cs typeface="Arial" charset="0"/>
              </a:rPr>
              <a:t>degrees east of the sun</a:t>
            </a:r>
            <a:endParaRPr lang="en-US" sz="2400" b="1" dirty="0">
              <a:solidFill>
                <a:srgbClr val="000099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85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Solar Project Summary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6193"/>
            <a:ext cx="8229600" cy="4800600"/>
          </a:xfrm>
        </p:spPr>
        <p:txBody>
          <a:bodyPr>
            <a:normAutofit lnSpcReduction="10000"/>
          </a:bodyPr>
          <a:lstStyle/>
          <a:p>
            <a:pPr marL="7938" indent="-7938">
              <a:spcAft>
                <a:spcPts val="1200"/>
              </a:spcAft>
              <a:buClr>
                <a:srgbClr val="C00000"/>
              </a:buClr>
            </a:pPr>
            <a:r>
              <a:rPr lang="en-US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Teachers and students around the U. S. collaborated to carry out original research with QuarkNet cosmic ray detectors during the 2017 total solar eclipse.</a:t>
            </a:r>
          </a:p>
          <a:p>
            <a:pPr marL="2286000" indent="0">
              <a:buClr>
                <a:srgbClr val="C00000"/>
              </a:buClr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Developed analysis tools and detectors.</a:t>
            </a:r>
          </a:p>
          <a:p>
            <a:pPr marL="2286000" indent="0">
              <a:buClr>
                <a:srgbClr val="C00000"/>
              </a:buClr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Constructed prototypes.</a:t>
            </a:r>
          </a:p>
          <a:p>
            <a:pPr marL="2286000" indent="0">
              <a:buClr>
                <a:srgbClr val="C00000"/>
              </a:buClr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Collected data - during summer break!</a:t>
            </a:r>
          </a:p>
          <a:p>
            <a:pPr marL="2286000" indent="0">
              <a:buClr>
                <a:srgbClr val="C00000"/>
              </a:buClr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Observed the total solar eclipse.</a:t>
            </a:r>
          </a:p>
          <a:p>
            <a:pPr marL="2286000" indent="0">
              <a:buClr>
                <a:srgbClr val="C00000"/>
              </a:buClr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Analysis taking place during fall, results in Jan. 2018</a:t>
            </a:r>
            <a:endParaRPr lang="en-US" dirty="0" smtClean="0">
              <a:solidFill>
                <a:srgbClr val="000090"/>
              </a:solidFill>
              <a:latin typeface="+mn-lt"/>
              <a:ea typeface="Helvetica" charset="0"/>
              <a:cs typeface="Helvetica" charset="0"/>
            </a:endParaRPr>
          </a:p>
          <a:p>
            <a:pPr marL="7938" indent="-7938">
              <a:buClr>
                <a:srgbClr val="C00000"/>
              </a:buClr>
            </a:pPr>
            <a:endParaRPr lang="en-US" dirty="0">
              <a:solidFill>
                <a:srgbClr val="000090"/>
              </a:solidFill>
              <a:latin typeface="+mn-lt"/>
              <a:ea typeface="Helvetica" charset="0"/>
              <a:cs typeface="Helvetica" charset="0"/>
            </a:endParaRPr>
          </a:p>
          <a:p>
            <a:pPr marL="7938" indent="-7938">
              <a:buClr>
                <a:srgbClr val="C00000"/>
              </a:buClr>
            </a:pPr>
            <a:r>
              <a:rPr lang="en-US" dirty="0" smtClean="0">
                <a:solidFill>
                  <a:srgbClr val="000090"/>
                </a:solidFill>
                <a:latin typeface="+mn-lt"/>
                <a:ea typeface="Helvetica" charset="0"/>
                <a:cs typeface="Helvetica" charset="0"/>
              </a:rPr>
              <a:t>If that is not enough—groups have telescopes and are currently trying to observe the muon deficit around sun and rate changes due to solar activity.</a:t>
            </a:r>
          </a:p>
          <a:p>
            <a:pPr>
              <a:buClr>
                <a:srgbClr val="C00000"/>
              </a:buClr>
            </a:pPr>
            <a:endParaRPr lang="en-US" dirty="0" smtClean="0">
              <a:solidFill>
                <a:srgbClr val="00009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6" y="2728803"/>
            <a:ext cx="1935586" cy="171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3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456" y="594483"/>
            <a:ext cx="6181344" cy="675554"/>
          </a:xfrm>
        </p:spPr>
        <p:txBody>
          <a:bodyPr>
            <a:noAutofit/>
          </a:bodyPr>
          <a:lstStyle/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Cosmics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at Open House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4296" y="2197608"/>
            <a:ext cx="4608576" cy="34564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7" t="7637"/>
          <a:stretch/>
        </p:blipFill>
        <p:spPr>
          <a:xfrm>
            <a:off x="3913632" y="1618488"/>
            <a:ext cx="2962656" cy="27455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8912" y="1618488"/>
            <a:ext cx="31455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9"/>
                </a:solidFill>
              </a:rPr>
              <a:t>Families used scintillators to prove muons come form the sun.</a:t>
            </a:r>
          </a:p>
          <a:p>
            <a:endParaRPr lang="en-US" sz="2400" b="1" dirty="0">
              <a:solidFill>
                <a:srgbClr val="000099"/>
              </a:solidFill>
            </a:endParaRPr>
          </a:p>
          <a:p>
            <a:r>
              <a:rPr lang="en-US" sz="2400" b="1" dirty="0" smtClean="0">
                <a:solidFill>
                  <a:srgbClr val="000099"/>
                </a:solidFill>
              </a:rPr>
              <a:t>The average of children measuring muon rates vs. zenith angle was 8 (OK maybe 9). They recorded their data too.</a:t>
            </a:r>
            <a:endParaRPr lang="en-US" sz="24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84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456" y="594483"/>
            <a:ext cx="6181344" cy="675554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CR Data at Open House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92" y="1655064"/>
            <a:ext cx="5443204" cy="45537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" t="609"/>
          <a:stretch/>
        </p:blipFill>
        <p:spPr>
          <a:xfrm>
            <a:off x="5431536" y="2029968"/>
            <a:ext cx="3364992" cy="37947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Down Arrow 4"/>
          <p:cNvSpPr/>
          <p:nvPr/>
        </p:nvSpPr>
        <p:spPr>
          <a:xfrm rot="18672953">
            <a:off x="5177862" y="2420584"/>
            <a:ext cx="507347" cy="551216"/>
          </a:xfrm>
          <a:prstGeom prst="downArrow">
            <a:avLst/>
          </a:prstGeom>
          <a:solidFill>
            <a:srgbClr val="CC0033"/>
          </a:solidFill>
          <a:ln>
            <a:solidFill>
              <a:srgbClr val="CC00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754598"/>
            <a:ext cx="5020057" cy="675554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Eclipse Path and </a:t>
            </a:r>
            <a:br>
              <a:rPr lang="en-US" sz="2400" dirty="0" smtClean="0">
                <a:latin typeface="Arial" charset="0"/>
                <a:ea typeface="Arial" charset="0"/>
                <a:cs typeface="Arial" charset="0"/>
              </a:rPr>
            </a:b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Telescope Locations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6" name="Content Placeholder 5" descr="NASA_map_508.pdf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77" t="4469" r="2054" b="9316"/>
          <a:stretch/>
        </p:blipFill>
        <p:spPr>
          <a:xfrm>
            <a:off x="2390377" y="1526045"/>
            <a:ext cx="4405893" cy="2318755"/>
          </a:xfrm>
          <a:ln>
            <a:solidFill>
              <a:schemeClr val="tx1"/>
            </a:solidFill>
          </a:ln>
        </p:spPr>
      </p:pic>
      <p:grpSp>
        <p:nvGrpSpPr>
          <p:cNvPr id="3" name="Group 2"/>
          <p:cNvGrpSpPr/>
          <p:nvPr/>
        </p:nvGrpSpPr>
        <p:grpSpPr>
          <a:xfrm>
            <a:off x="1751187" y="3959804"/>
            <a:ext cx="5665447" cy="2285547"/>
            <a:chOff x="1751187" y="3959804"/>
            <a:chExt cx="5665447" cy="2285547"/>
          </a:xfrm>
        </p:grpSpPr>
        <p:pic>
          <p:nvPicPr>
            <p:cNvPr id="9" name="Picture 8" descr="Eclipse_map_HI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1187" y="3959804"/>
              <a:ext cx="5665447" cy="22855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0" name="Picture 9" descr="Eclipse_logo_v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1187" y="3959804"/>
              <a:ext cx="1778397" cy="12818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53385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Solar Eclipse Goals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49" y="3178486"/>
            <a:ext cx="4165499" cy="2855070"/>
          </a:xfrm>
        </p:spPr>
        <p:txBody>
          <a:bodyPr>
            <a:noAutofit/>
          </a:bodyPr>
          <a:lstStyle/>
          <a:p>
            <a:pPr marL="234950" indent="-234950">
              <a:lnSpc>
                <a:spcPct val="110000"/>
              </a:lnSpc>
              <a:buClr>
                <a:srgbClr val="990000"/>
              </a:buClr>
              <a:buFont typeface="Arial" charset="0"/>
              <a:buChar char="•"/>
            </a:pP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Compare eclipse muon rates to rates </a:t>
            </a: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for an empty </a:t>
            </a: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sky, moon only and sun only.</a:t>
            </a:r>
          </a:p>
          <a:p>
            <a:pPr marL="234950" indent="-234950">
              <a:lnSpc>
                <a:spcPct val="110000"/>
              </a:lnSpc>
              <a:buClr>
                <a:srgbClr val="990000"/>
              </a:buClr>
              <a:buFont typeface="Arial" charset="0"/>
              <a:buChar char="•"/>
            </a:pP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Show sun is not a major source of cosmic rays.</a:t>
            </a:r>
          </a:p>
          <a:p>
            <a:pPr marL="234950" indent="-234950">
              <a:lnSpc>
                <a:spcPct val="110000"/>
              </a:lnSpc>
              <a:buClr>
                <a:srgbClr val="990000"/>
              </a:buClr>
              <a:buFont typeface="Arial" charset="0"/>
              <a:buChar char="•"/>
            </a:pP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Search for global changes in muon rates.</a:t>
            </a:r>
          </a:p>
          <a:p>
            <a:pPr marL="234950" indent="-234950">
              <a:lnSpc>
                <a:spcPct val="110000"/>
              </a:lnSpc>
              <a:buClr>
                <a:srgbClr val="990000"/>
              </a:buClr>
              <a:buFont typeface="Arial" charset="0"/>
              <a:buChar char="•"/>
            </a:pPr>
            <a:r>
              <a:rPr lang="en-US" sz="2200" dirty="0" smtClean="0">
                <a:solidFill>
                  <a:srgbClr val="000090"/>
                </a:solidFill>
                <a:latin typeface="+mn-lt"/>
              </a:rPr>
              <a:t>Over 45 groups participate.</a:t>
            </a:r>
          </a:p>
        </p:txBody>
      </p:sp>
      <p:pic>
        <p:nvPicPr>
          <p:cNvPr id="4" name="Picture 3" descr="Group Tracking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097" y="3084467"/>
            <a:ext cx="4782312" cy="35867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Eclipse_logo_v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86" y="1555744"/>
            <a:ext cx="2074065" cy="14949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544524" y="1887731"/>
            <a:ext cx="67183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Measure cosmic ray rates near the sun during the August 21</a:t>
            </a:r>
            <a:r>
              <a:rPr lang="en-US" sz="2400" b="1" baseline="30000" dirty="0" smtClean="0">
                <a:solidFill>
                  <a:srgbClr val="000090"/>
                </a:solidFill>
              </a:rPr>
              <a:t>st</a:t>
            </a:r>
            <a:r>
              <a:rPr lang="en-US" sz="2400" b="1" dirty="0" smtClean="0">
                <a:solidFill>
                  <a:srgbClr val="000090"/>
                </a:solidFill>
              </a:rPr>
              <a:t> solar eclipse.  Never done before!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85643" y="6276186"/>
            <a:ext cx="5060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Build telescope from QuarkNet cosmic ray detectors</a:t>
            </a:r>
          </a:p>
        </p:txBody>
      </p:sp>
    </p:spTree>
    <p:extLst>
      <p:ext uri="{BB962C8B-B14F-4D97-AF65-F5344CB8AC3E}">
        <p14:creationId xmlns:p14="http://schemas.microsoft.com/office/powerpoint/2010/main" val="3939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0" y="594483"/>
            <a:ext cx="4343400" cy="675554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Eclipse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Project Stats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527048"/>
            <a:ext cx="8229600" cy="4940300"/>
          </a:xfrm>
        </p:spPr>
        <p:txBody>
          <a:bodyPr>
            <a:normAutofit fontScale="92500" lnSpcReduction="20000"/>
          </a:bodyPr>
          <a:lstStyle/>
          <a:p>
            <a:pPr marL="7938" indent="-7938" algn="ctr"/>
            <a:r>
              <a:rPr lang="en-US" sz="2600" dirty="0" smtClean="0">
                <a:latin typeface="+mn-lt"/>
              </a:rPr>
              <a:t>Solar Cosmic Ray experiment was an idea from teachers.</a:t>
            </a:r>
          </a:p>
          <a:p>
            <a:pPr marL="7938" indent="-7938" algn="ctr"/>
            <a:r>
              <a:rPr lang="en-US" sz="2600" dirty="0" smtClean="0">
                <a:latin typeface="+mn-lt"/>
              </a:rPr>
              <a:t>Muons at surface never measured before during eclipse.</a:t>
            </a:r>
          </a:p>
          <a:p>
            <a:pPr algn="ctr">
              <a:spcAft>
                <a:spcPts val="1200"/>
              </a:spcAft>
            </a:pPr>
            <a:r>
              <a:rPr lang="en-US" sz="2600" dirty="0" smtClean="0">
                <a:latin typeface="+mn-lt"/>
              </a:rPr>
              <a:t>	Designed and prototyped by students.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Data from </a:t>
            </a:r>
            <a:r>
              <a:rPr lang="en-US" dirty="0" smtClean="0">
                <a:solidFill>
                  <a:srgbClr val="C00000"/>
                </a:solidFill>
                <a:latin typeface="+mn-lt"/>
              </a:rPr>
              <a:t>55</a:t>
            </a:r>
            <a:r>
              <a:rPr lang="en-US" dirty="0" smtClean="0">
                <a:latin typeface="+mn-lt"/>
              </a:rPr>
              <a:t> detectors</a:t>
            </a:r>
          </a:p>
          <a:p>
            <a:r>
              <a:rPr lang="en-US" dirty="0" smtClean="0">
                <a:solidFill>
                  <a:srgbClr val="C00000"/>
                </a:solidFill>
                <a:latin typeface="+mn-lt"/>
              </a:rPr>
              <a:t>48</a:t>
            </a:r>
            <a:r>
              <a:rPr lang="en-US" dirty="0" smtClean="0">
                <a:latin typeface="+mn-lt"/>
              </a:rPr>
              <a:t> </a:t>
            </a:r>
            <a:r>
              <a:rPr lang="en-US" dirty="0" err="1" smtClean="0">
                <a:latin typeface="+mn-lt"/>
              </a:rPr>
              <a:t>QuarkNet</a:t>
            </a:r>
            <a:r>
              <a:rPr lang="en-US" dirty="0" smtClean="0">
                <a:latin typeface="+mn-lt"/>
              </a:rPr>
              <a:t> centers</a:t>
            </a:r>
          </a:p>
          <a:p>
            <a:r>
              <a:rPr lang="en-US" dirty="0" smtClean="0">
                <a:solidFill>
                  <a:srgbClr val="C00000"/>
                </a:solidFill>
                <a:latin typeface="+mn-lt"/>
              </a:rPr>
              <a:t>4</a:t>
            </a:r>
            <a:r>
              <a:rPr lang="en-US" dirty="0" smtClean="0">
                <a:latin typeface="+mn-lt"/>
              </a:rPr>
              <a:t> tracking telescopes </a:t>
            </a:r>
          </a:p>
          <a:p>
            <a:r>
              <a:rPr lang="en-US" dirty="0" smtClean="0">
                <a:latin typeface="+mn-lt"/>
              </a:rPr>
              <a:t>Over </a:t>
            </a:r>
            <a:r>
              <a:rPr lang="en-US" dirty="0" smtClean="0">
                <a:solidFill>
                  <a:srgbClr val="C00000"/>
                </a:solidFill>
                <a:latin typeface="+mn-lt"/>
              </a:rPr>
              <a:t>20</a:t>
            </a:r>
            <a:r>
              <a:rPr lang="en-US" dirty="0" smtClean="0">
                <a:latin typeface="+mn-lt"/>
              </a:rPr>
              <a:t> fixed angle telescopes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+mn-lt"/>
              </a:rPr>
              <a:t>Remaining detectors were vertically stacked.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88542" y="4646333"/>
            <a:ext cx="4343401" cy="1911979"/>
            <a:chOff x="4366511" y="4461960"/>
            <a:chExt cx="4600508" cy="217887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11899" r="3963"/>
            <a:stretch/>
          </p:blipFill>
          <p:spPr>
            <a:xfrm>
              <a:off x="4366511" y="4461960"/>
              <a:ext cx="4600508" cy="21788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7882266" y="4469996"/>
              <a:ext cx="1080675" cy="42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Missouri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3135" y="4644242"/>
            <a:ext cx="3402793" cy="1914071"/>
            <a:chOff x="593135" y="4644242"/>
            <a:chExt cx="3402793" cy="19140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3135" y="4644242"/>
              <a:ext cx="3402793" cy="191407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807208" y="6188981"/>
              <a:ext cx="11887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Mississippi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5060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Timeline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0561"/>
            <a:ext cx="8366760" cy="4517572"/>
          </a:xfrm>
        </p:spPr>
        <p:txBody>
          <a:bodyPr>
            <a:normAutofit fontScale="92500" lnSpcReduction="10000"/>
          </a:bodyPr>
          <a:lstStyle/>
          <a:p>
            <a:pPr marL="688975" indent="-688975"/>
            <a:r>
              <a:rPr lang="en-US" dirty="0" smtClean="0">
                <a:latin typeface="+mn-lt"/>
              </a:rPr>
              <a:t>Feb. - Idea originated with a teacher at an APS conference. Brand new research question! No previous publications on surface muons during an eclipse exist! </a:t>
            </a:r>
          </a:p>
          <a:p>
            <a:pPr marL="1314450" indent="-1306513"/>
            <a:r>
              <a:rPr lang="en-US" dirty="0" smtClean="0">
                <a:latin typeface="+mn-lt"/>
              </a:rPr>
              <a:t>Feb.-Aug. - 6 months to design experiment &amp; assemble collaboration of teachers &amp; students</a:t>
            </a:r>
          </a:p>
          <a:p>
            <a:pPr marL="979488" indent="-979488"/>
            <a:r>
              <a:rPr lang="en-US" dirty="0" smtClean="0">
                <a:latin typeface="+mn-lt"/>
              </a:rPr>
              <a:t>Spring </a:t>
            </a:r>
            <a:r>
              <a:rPr lang="mr-IN" dirty="0" smtClean="0">
                <a:latin typeface="+mn-lt"/>
              </a:rPr>
              <a:t>–</a:t>
            </a:r>
            <a:r>
              <a:rPr lang="en-US" dirty="0" smtClean="0">
                <a:latin typeface="+mn-lt"/>
              </a:rPr>
              <a:t> Teachers &amp; students design measurement goals &amp; techniques.  </a:t>
            </a:r>
          </a:p>
          <a:p>
            <a:pPr marL="979488" indent="-979488"/>
            <a:r>
              <a:rPr lang="en-US" dirty="0">
                <a:latin typeface="+mn-lt"/>
              </a:rPr>
              <a:t>	</a:t>
            </a:r>
            <a:r>
              <a:rPr lang="en-US" dirty="0" smtClean="0">
                <a:latin typeface="+mn-lt"/>
              </a:rPr>
              <a:t>Invite </a:t>
            </a:r>
            <a:r>
              <a:rPr lang="en-US" dirty="0" err="1" smtClean="0">
                <a:latin typeface="+mn-lt"/>
              </a:rPr>
              <a:t>QuarkNet</a:t>
            </a:r>
            <a:r>
              <a:rPr lang="en-US" dirty="0" smtClean="0">
                <a:latin typeface="+mn-lt"/>
              </a:rPr>
              <a:t> participants.</a:t>
            </a:r>
          </a:p>
          <a:p>
            <a:pPr marL="979488" indent="0"/>
            <a:r>
              <a:rPr lang="en-US" dirty="0" smtClean="0">
                <a:latin typeface="+mn-lt"/>
              </a:rPr>
              <a:t>Create website to host instructions, logbook, collaborator comments.</a:t>
            </a:r>
          </a:p>
          <a:p>
            <a:r>
              <a:rPr lang="en-US" dirty="0" smtClean="0">
                <a:latin typeface="+mn-lt"/>
              </a:rPr>
              <a:t>Summer - Assemble prototypes during workshops.</a:t>
            </a:r>
          </a:p>
          <a:p>
            <a:r>
              <a:rPr lang="en-US" dirty="0" smtClean="0">
                <a:latin typeface="+mn-lt"/>
              </a:rPr>
              <a:t>Aug. 21 - ECLIPSE</a:t>
            </a:r>
          </a:p>
          <a:p>
            <a:r>
              <a:rPr lang="en-US" dirty="0" smtClean="0">
                <a:latin typeface="+mn-lt"/>
              </a:rPr>
              <a:t>Sept.-Dec. – Analyze independent site results; </a:t>
            </a:r>
            <a:r>
              <a:rPr lang="en-US" dirty="0">
                <a:latin typeface="+mn-lt"/>
              </a:rPr>
              <a:t>c</a:t>
            </a:r>
            <a:r>
              <a:rPr lang="en-US" dirty="0" smtClean="0">
                <a:latin typeface="+mn-lt"/>
              </a:rPr>
              <a:t>ombine results.</a:t>
            </a:r>
          </a:p>
          <a:p>
            <a:r>
              <a:rPr lang="en-US" dirty="0" smtClean="0">
                <a:latin typeface="+mn-lt"/>
              </a:rPr>
              <a:t>Jan. 2018 - Announce results.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54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Central Logbook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685032" y="1557375"/>
            <a:ext cx="5001768" cy="4239921"/>
            <a:chOff x="3685032" y="1557375"/>
            <a:chExt cx="5001768" cy="4239921"/>
          </a:xfrm>
        </p:grpSpPr>
        <p:pic>
          <p:nvPicPr>
            <p:cNvPr id="4" name="Picture 3" descr="EclipseSite1.tif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85032" y="1557375"/>
              <a:ext cx="5001768" cy="26757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 descr="EclipseSite2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5032" y="4233155"/>
              <a:ext cx="5001768" cy="156414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535" y="6367665"/>
            <a:ext cx="5778499" cy="399143"/>
          </a:xfrm>
        </p:spPr>
        <p:txBody>
          <a:bodyPr>
            <a:normAutofit/>
          </a:bodyPr>
          <a:lstStyle/>
          <a:p>
            <a:r>
              <a:rPr lang="en-US" sz="1200" dirty="0" smtClean="0"/>
              <a:t>https://sites.google.com/view/quarknet2017eclipse/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1480" y="1549110"/>
            <a:ext cx="3355848" cy="3699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Communication Required!</a:t>
            </a:r>
            <a:endParaRPr lang="en-US" sz="2200" b="1" dirty="0" smtClean="0">
              <a:solidFill>
                <a:srgbClr val="000099"/>
              </a:solidFill>
              <a:cs typeface="Helvetica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Eclipse Website: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200" b="1" dirty="0" smtClean="0">
                <a:solidFill>
                  <a:srgbClr val="000099"/>
                </a:solidFill>
                <a:cs typeface="Helvetica"/>
              </a:rPr>
              <a:t>Goals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Instructions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200" b="1" noProof="0" dirty="0" smtClean="0">
                <a:solidFill>
                  <a:srgbClr val="000099"/>
                </a:solidFill>
                <a:cs typeface="Helvetica"/>
              </a:rPr>
              <a:t>Collaborator information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1" i="0" u="none" strike="noStrike" kern="1200" cap="none" spc="0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Eclipse</a:t>
            </a:r>
            <a:r>
              <a:rPr kumimoji="0" lang="en-US" sz="2200" b="1" i="0" u="none" strike="noStrike" kern="1200" cap="none" spc="0" normalizeH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 maps </a:t>
            </a:r>
            <a:r>
              <a:rPr lang="en-US" sz="2200" b="1" dirty="0">
                <a:solidFill>
                  <a:srgbClr val="000099"/>
                </a:solidFill>
                <a:cs typeface="Helvetica"/>
              </a:rPr>
              <a:t>&amp;</a:t>
            </a:r>
            <a:r>
              <a:rPr kumimoji="0" lang="en-US" sz="2200" b="1" i="0" u="none" strike="noStrike" kern="1200" cap="none" spc="0" normalizeH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 info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200" b="1" baseline="0" noProof="0" dirty="0" smtClean="0">
                <a:solidFill>
                  <a:srgbClr val="000099"/>
                </a:solidFill>
                <a:cs typeface="Helvetica"/>
              </a:rPr>
              <a:t>Analysis</a:t>
            </a:r>
            <a:r>
              <a:rPr lang="en-US" sz="2200" b="1" noProof="0" dirty="0" smtClean="0">
                <a:solidFill>
                  <a:srgbClr val="000099"/>
                </a:solidFill>
                <a:cs typeface="Helvetica"/>
              </a:rPr>
              <a:t> tools </a:t>
            </a:r>
            <a:r>
              <a:rPr lang="en-US" sz="2200" b="1" dirty="0">
                <a:solidFill>
                  <a:srgbClr val="000099"/>
                </a:solidFill>
                <a:cs typeface="Helvetica"/>
              </a:rPr>
              <a:t>&amp;</a:t>
            </a:r>
            <a:r>
              <a:rPr lang="en-US" sz="2200" b="1" noProof="0" dirty="0" smtClean="0">
                <a:solidFill>
                  <a:srgbClr val="000099"/>
                </a:solidFill>
                <a:cs typeface="Helvetica"/>
              </a:rPr>
              <a:t> examples</a:t>
            </a:r>
          </a:p>
          <a:p>
            <a:pPr marL="117475"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1" i="0" u="none" strike="noStrike" kern="1200" cap="none" spc="0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Logbook</a:t>
            </a:r>
            <a:r>
              <a:rPr kumimoji="0" lang="en-US" sz="2200" b="1" i="0" u="none" strike="noStrike" kern="1200" cap="none" spc="0" normalizeH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cs typeface="Helvetica"/>
              </a:rPr>
              <a:t> for datasets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057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Design and Prototypes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699" y="3327406"/>
            <a:ext cx="8597901" cy="451757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6690" y="1502328"/>
            <a:ext cx="8376414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cs typeface="Helvetica"/>
              </a:rPr>
              <a:t>Build on ICD, IMW &amp; previous </a:t>
            </a:r>
          </a:p>
          <a:p>
            <a:r>
              <a:rPr lang="en-US" sz="2400" b="1" dirty="0" smtClean="0">
                <a:solidFill>
                  <a:srgbClr val="000090"/>
                </a:solidFill>
                <a:cs typeface="Helvetica"/>
              </a:rPr>
              <a:t>attempts to measure muon </a:t>
            </a:r>
          </a:p>
          <a:p>
            <a:r>
              <a:rPr lang="en-US" sz="2400" b="1" dirty="0" smtClean="0">
                <a:solidFill>
                  <a:srgbClr val="000090"/>
                </a:solidFill>
                <a:cs typeface="Helvetica"/>
              </a:rPr>
              <a:t>shadow caused by sun.</a:t>
            </a:r>
          </a:p>
          <a:p>
            <a:endParaRPr lang="en-US" sz="2400" b="1" dirty="0" smtClean="0">
              <a:solidFill>
                <a:srgbClr val="990000"/>
              </a:solidFill>
              <a:cs typeface="Helvetica"/>
            </a:endParaRPr>
          </a:p>
          <a:p>
            <a:pPr algn="r"/>
            <a:r>
              <a:rPr lang="en-US" b="1" dirty="0" smtClean="0">
                <a:solidFill>
                  <a:srgbClr val="990000"/>
                </a:solidFill>
                <a:cs typeface="Helvetica"/>
              </a:rPr>
              <a:t>Muons </a:t>
            </a:r>
            <a:r>
              <a:rPr lang="en-US" b="1" dirty="0">
                <a:solidFill>
                  <a:srgbClr val="990000"/>
                </a:solidFill>
                <a:cs typeface="Helvetica"/>
              </a:rPr>
              <a:t>in direction of sun </a:t>
            </a:r>
            <a:r>
              <a:rPr lang="en-US" b="1" dirty="0" smtClean="0">
                <a:solidFill>
                  <a:srgbClr val="990000"/>
                </a:solidFill>
                <a:cs typeface="Helvetica"/>
              </a:rPr>
              <a:t>vs. </a:t>
            </a:r>
            <a:r>
              <a:rPr lang="en-US" b="1" dirty="0">
                <a:solidFill>
                  <a:srgbClr val="990000"/>
                </a:solidFill>
                <a:cs typeface="Helvetica"/>
              </a:rPr>
              <a:t>30-minute bins, 30 days overlapped (2016)</a:t>
            </a:r>
          </a:p>
          <a:p>
            <a:pPr algn="r">
              <a:spcAft>
                <a:spcPts val="1800"/>
              </a:spcAft>
            </a:pPr>
            <a:r>
              <a:rPr lang="en-US" b="1" dirty="0">
                <a:solidFill>
                  <a:srgbClr val="990000"/>
                </a:solidFill>
                <a:cs typeface="Helvetica"/>
              </a:rPr>
              <a:t>Will any effect be 0.5 degrees (moon size) or wider due to earth’s magnetic field? </a:t>
            </a:r>
          </a:p>
          <a:p>
            <a:pPr marL="342900" indent="-342900">
              <a:buClr>
                <a:srgbClr val="990000"/>
              </a:buClr>
              <a:buFont typeface="Arial" charset="0"/>
              <a:buChar char="•"/>
            </a:pPr>
            <a:r>
              <a:rPr lang="en-US" sz="2200" b="1" dirty="0">
                <a:solidFill>
                  <a:srgbClr val="000099"/>
                </a:solidFill>
              </a:rPr>
              <a:t>All high school groups can </a:t>
            </a:r>
            <a:r>
              <a:rPr lang="en-US" sz="2200" b="1" dirty="0" smtClean="0">
                <a:solidFill>
                  <a:srgbClr val="000099"/>
                </a:solidFill>
              </a:rPr>
              <a:t>contribute: use </a:t>
            </a:r>
            <a:r>
              <a:rPr lang="en-US" sz="2200" b="1" dirty="0">
                <a:solidFill>
                  <a:srgbClr val="000099"/>
                </a:solidFill>
              </a:rPr>
              <a:t>existing detectors &amp;</a:t>
            </a:r>
            <a:r>
              <a:rPr lang="en-US" sz="2200" b="1" dirty="0" smtClean="0">
                <a:solidFill>
                  <a:srgbClr val="000099"/>
                </a:solidFill>
              </a:rPr>
              <a:t> </a:t>
            </a:r>
            <a:r>
              <a:rPr lang="en-US" sz="2200" b="1" dirty="0">
                <a:solidFill>
                  <a:srgbClr val="000099"/>
                </a:solidFill>
              </a:rPr>
              <a:t>design telescope frames.  </a:t>
            </a:r>
          </a:p>
          <a:p>
            <a:pPr marL="342900" indent="-342900">
              <a:buClr>
                <a:srgbClr val="990000"/>
              </a:buClr>
              <a:buFont typeface="Arial" charset="0"/>
              <a:buChar char="•"/>
            </a:pPr>
            <a:r>
              <a:rPr lang="en-US" sz="2200" b="1" dirty="0">
                <a:solidFill>
                  <a:srgbClr val="000099"/>
                </a:solidFill>
              </a:rPr>
              <a:t>Three telescope designs: </a:t>
            </a:r>
            <a:r>
              <a:rPr lang="en-US" sz="2200" b="1" dirty="0" smtClean="0">
                <a:solidFill>
                  <a:srgbClr val="000099"/>
                </a:solidFill>
              </a:rPr>
              <a:t>tracking </a:t>
            </a:r>
            <a:r>
              <a:rPr lang="en-US" sz="2200" b="1" dirty="0">
                <a:solidFill>
                  <a:srgbClr val="000099"/>
                </a:solidFill>
              </a:rPr>
              <a:t>to follow sun; fixed angle to let sun move across acceptance; normal stack</a:t>
            </a:r>
          </a:p>
          <a:p>
            <a:pPr marL="342900" indent="-342900">
              <a:buClr>
                <a:srgbClr val="990000"/>
              </a:buClr>
              <a:buFont typeface="Arial" charset="0"/>
              <a:buChar char="•"/>
            </a:pPr>
            <a:r>
              <a:rPr lang="en-US" sz="2200" b="1" dirty="0" smtClean="0">
                <a:solidFill>
                  <a:srgbClr val="000099"/>
                </a:solidFill>
              </a:rPr>
              <a:t>Telescope frame: </a:t>
            </a:r>
            <a:r>
              <a:rPr lang="en-US" sz="2200" b="1" dirty="0">
                <a:solidFill>
                  <a:srgbClr val="000099"/>
                </a:solidFill>
              </a:rPr>
              <a:t>cheap; light; parts available at local hardware stores; support with telescope mount</a:t>
            </a:r>
          </a:p>
          <a:p>
            <a:pPr marL="342900" indent="-342900">
              <a:buClr>
                <a:srgbClr val="990000"/>
              </a:buClr>
              <a:buFont typeface="Arial" charset="0"/>
              <a:buChar char="•"/>
            </a:pPr>
            <a:r>
              <a:rPr lang="en-US" sz="2200" b="1" dirty="0">
                <a:solidFill>
                  <a:srgbClr val="000099"/>
                </a:solidFill>
              </a:rPr>
              <a:t>Students improved design with three stages of prototype. </a:t>
            </a:r>
            <a:endParaRPr lang="en-US" sz="2200" b="1" dirty="0" smtClean="0">
              <a:solidFill>
                <a:srgbClr val="000090"/>
              </a:solidFill>
              <a:cs typeface="Helvetic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416195" y="1502328"/>
            <a:ext cx="3275685" cy="1465957"/>
            <a:chOff x="5461915" y="1502328"/>
            <a:chExt cx="3275685" cy="1465957"/>
          </a:xfrm>
        </p:grpSpPr>
        <p:pic>
          <p:nvPicPr>
            <p:cNvPr id="4" name="Picture 6" descr="Sun_4f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61915" y="1502328"/>
              <a:ext cx="3275685" cy="14659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883732" y="2091702"/>
              <a:ext cx="24320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990000"/>
                  </a:solidFill>
                  <a:latin typeface="Helvetica"/>
                  <a:cs typeface="Helvetica"/>
                </a:rPr>
                <a:t>Loss around noon?</a:t>
              </a:r>
            </a:p>
            <a:p>
              <a:endParaRPr lang="en-US" dirty="0"/>
            </a:p>
          </p:txBody>
        </p:sp>
        <p:sp>
          <p:nvSpPr>
            <p:cNvPr id="8" name="Donut 7"/>
            <p:cNvSpPr/>
            <p:nvPr/>
          </p:nvSpPr>
          <p:spPr>
            <a:xfrm>
              <a:off x="5686882" y="1801608"/>
              <a:ext cx="444501" cy="308321"/>
            </a:xfrm>
            <a:prstGeom prst="donut">
              <a:avLst>
                <a:gd name="adj" fmla="val 6979"/>
              </a:avLst>
            </a:prstGeom>
            <a:solidFill>
              <a:srgbClr val="990000"/>
            </a:solidFill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Donut 8"/>
            <p:cNvSpPr/>
            <p:nvPr/>
          </p:nvSpPr>
          <p:spPr>
            <a:xfrm>
              <a:off x="7924505" y="1800995"/>
              <a:ext cx="444501" cy="272969"/>
            </a:xfrm>
            <a:prstGeom prst="donut">
              <a:avLst>
                <a:gd name="adj" fmla="val 6979"/>
              </a:avLst>
            </a:prstGeom>
            <a:solidFill>
              <a:srgbClr val="990000"/>
            </a:solidFill>
            <a:ln>
              <a:solidFill>
                <a:srgbClr val="99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90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Student-designed Prototypes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6192"/>
            <a:ext cx="8229600" cy="47731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n-lt"/>
              </a:rPr>
              <a:t>Design Challenges:</a:t>
            </a:r>
          </a:p>
          <a:p>
            <a:pPr marL="344488" indent="-109538"/>
            <a:r>
              <a:rPr lang="en-US" dirty="0" smtClean="0">
                <a:latin typeface="+mn-lt"/>
              </a:rPr>
              <a:t>Muon rates vs. pointing resolution</a:t>
            </a:r>
          </a:p>
          <a:p>
            <a:pPr marL="344488" indent="-109538"/>
            <a:r>
              <a:rPr lang="en-US" dirty="0" smtClean="0">
                <a:latin typeface="+mn-lt"/>
              </a:rPr>
              <a:t>Overlap of counter pairs</a:t>
            </a:r>
          </a:p>
          <a:p>
            <a:pPr marL="344488" indent="-109538"/>
            <a:r>
              <a:rPr lang="en-US" dirty="0" smtClean="0">
                <a:latin typeface="+mn-lt"/>
              </a:rPr>
              <a:t>Separation of counters</a:t>
            </a:r>
          </a:p>
          <a:p>
            <a:pPr marL="344488" indent="-109538"/>
            <a:r>
              <a:rPr lang="en-US" dirty="0" smtClean="0">
                <a:latin typeface="+mn-lt"/>
              </a:rPr>
              <a:t>Normalization with pairs</a:t>
            </a:r>
          </a:p>
          <a:p>
            <a:endParaRPr lang="en-US" dirty="0" smtClean="0">
              <a:latin typeface="+mn-lt"/>
            </a:endParaRPr>
          </a:p>
          <a:p>
            <a:pPr marL="2974975" indent="0"/>
            <a:r>
              <a:rPr lang="en-US" dirty="0" smtClean="0">
                <a:latin typeface="+mn-lt"/>
              </a:rPr>
              <a:t>Constructed telescope </a:t>
            </a:r>
          </a:p>
          <a:p>
            <a:pPr marL="2974975" indent="0"/>
            <a:r>
              <a:rPr lang="en-US" dirty="0" smtClean="0">
                <a:latin typeface="+mn-lt"/>
              </a:rPr>
              <a:t>frames for Tracking </a:t>
            </a:r>
            <a:r>
              <a:rPr lang="en-US" dirty="0">
                <a:latin typeface="+mn-lt"/>
              </a:rPr>
              <a:t>&amp;</a:t>
            </a:r>
            <a:r>
              <a:rPr lang="en-US" dirty="0" smtClean="0">
                <a:latin typeface="+mn-lt"/>
              </a:rPr>
              <a:t> </a:t>
            </a:r>
          </a:p>
          <a:p>
            <a:pPr marL="2974975" indent="0"/>
            <a:r>
              <a:rPr lang="en-US" dirty="0" smtClean="0">
                <a:latin typeface="+mn-lt"/>
              </a:rPr>
              <a:t>Fixed Telescopes.</a:t>
            </a:r>
          </a:p>
          <a:p>
            <a:endParaRPr lang="en-US" dirty="0" smtClean="0">
              <a:latin typeface="+mn-lt"/>
            </a:endParaRPr>
          </a:p>
          <a:p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Measured muon rates to identify optimum separation.</a:t>
            </a:r>
          </a:p>
          <a:p>
            <a:r>
              <a:rPr lang="en-US" dirty="0" smtClean="0">
                <a:latin typeface="+mn-lt"/>
              </a:rPr>
              <a:t>(</a:t>
            </a:r>
            <a:r>
              <a:rPr lang="en-US" dirty="0" smtClean="0">
                <a:solidFill>
                  <a:srgbClr val="CC0000"/>
                </a:solidFill>
                <a:latin typeface="+mn-lt"/>
              </a:rPr>
              <a:t>10</a:t>
            </a:r>
            <a:r>
              <a:rPr lang="en-US" dirty="0" smtClean="0">
                <a:latin typeface="+mn-lt"/>
              </a:rPr>
              <a:t> feet for tracking; </a:t>
            </a:r>
            <a:r>
              <a:rPr lang="en-US" dirty="0" smtClean="0">
                <a:solidFill>
                  <a:srgbClr val="CC0000"/>
                </a:solidFill>
                <a:latin typeface="+mn-lt"/>
              </a:rPr>
              <a:t>6</a:t>
            </a:r>
            <a:r>
              <a:rPr lang="en-US" dirty="0" smtClean="0">
                <a:latin typeface="+mn-lt"/>
              </a:rPr>
              <a:t> feet for fixed </a:t>
            </a:r>
            <a:r>
              <a:rPr lang="en-US" dirty="0">
                <a:latin typeface="+mn-lt"/>
              </a:rPr>
              <a:t>t</a:t>
            </a:r>
            <a:r>
              <a:rPr lang="en-US" dirty="0" smtClean="0">
                <a:latin typeface="+mn-lt"/>
              </a:rPr>
              <a:t>elescopes)</a:t>
            </a:r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929373" y="1609916"/>
            <a:ext cx="4429180" cy="3343087"/>
            <a:chOff x="5929373" y="1609916"/>
            <a:chExt cx="4429180" cy="3343087"/>
          </a:xfrm>
        </p:grpSpPr>
        <p:graphicFrame>
          <p:nvGraphicFramePr>
            <p:cNvPr id="1741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1616062"/>
                </p:ext>
              </p:extLst>
            </p:nvPr>
          </p:nvGraphicFramePr>
          <p:xfrm>
            <a:off x="6553197" y="1609916"/>
            <a:ext cx="3805356" cy="3225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4" name="Document" r:id="rId3" imgW="5600700" imgH="4635500" progId="Word.Document.12">
                    <p:link updateAutomatic="1"/>
                  </p:oleObj>
                </mc:Choice>
                <mc:Fallback>
                  <p:oleObj name="Document" r:id="rId3" imgW="5600700" imgH="4635500" progId="Word.Document.12">
                    <p:link updateAutomatic="1"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197" y="1609916"/>
                          <a:ext cx="3805356" cy="32258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5929373" y="3222816"/>
              <a:ext cx="1905006" cy="1730187"/>
              <a:chOff x="5892797" y="3222816"/>
              <a:chExt cx="1905006" cy="1730187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rot="16200000" flipH="1">
                <a:off x="7179736" y="4334936"/>
                <a:ext cx="643468" cy="592666"/>
              </a:xfrm>
              <a:prstGeom prst="straightConnector1">
                <a:avLst/>
              </a:prstGeom>
              <a:ln>
                <a:solidFill>
                  <a:srgbClr val="01E283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6200000" flipH="1">
                <a:off x="6540496" y="3543295"/>
                <a:ext cx="465669" cy="440266"/>
              </a:xfrm>
              <a:prstGeom prst="line">
                <a:avLst/>
              </a:prstGeom>
              <a:ln>
                <a:solidFill>
                  <a:srgbClr val="01E28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892797" y="3222816"/>
                <a:ext cx="17526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1E283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muon not from sun</a:t>
                </a:r>
                <a:endParaRPr lang="en-US" sz="1200" dirty="0">
                  <a:solidFill>
                    <a:srgbClr val="01E283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p:grp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r="9835"/>
          <a:stretch/>
        </p:blipFill>
        <p:spPr>
          <a:xfrm>
            <a:off x="557785" y="3439015"/>
            <a:ext cx="2880360" cy="21288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9633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</a:t>
            </a:r>
            <a:r>
              <a:rPr lang="en-US" dirty="0" smtClean="0"/>
              <a:t>Telescope</a:t>
            </a:r>
            <a:endParaRPr lang="en-US" dirty="0"/>
          </a:p>
        </p:txBody>
      </p:sp>
      <p:sp>
        <p:nvSpPr>
          <p:cNvPr id="147" name="Rectangle 146"/>
          <p:cNvSpPr/>
          <p:nvPr/>
        </p:nvSpPr>
        <p:spPr>
          <a:xfrm>
            <a:off x="775255" y="1896533"/>
            <a:ext cx="2016807" cy="10038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1473202" y="2133601"/>
            <a:ext cx="617657" cy="5042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Oval 148"/>
          <p:cNvSpPr/>
          <p:nvPr/>
        </p:nvSpPr>
        <p:spPr>
          <a:xfrm>
            <a:off x="1624802" y="2279650"/>
            <a:ext cx="245537" cy="209550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1669252" y="2314575"/>
            <a:ext cx="245537" cy="20955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TextBox 150"/>
          <p:cNvSpPr txBox="1"/>
          <p:nvPr/>
        </p:nvSpPr>
        <p:spPr>
          <a:xfrm>
            <a:off x="206367" y="3042323"/>
            <a:ext cx="3283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Muons traversing all 4 counters come from the blue </a:t>
            </a:r>
            <a:r>
              <a:rPr lang="en-US" b="1" dirty="0" smtClean="0">
                <a:solidFill>
                  <a:srgbClr val="000099"/>
                </a:solidFill>
              </a:rPr>
              <a:t>region.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955577" y="3042323"/>
            <a:ext cx="3283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</a:rPr>
              <a:t>Muons traversing one counter from each end come from the gray </a:t>
            </a:r>
            <a:r>
              <a:rPr lang="en-US" b="1" dirty="0" smtClean="0">
                <a:solidFill>
                  <a:srgbClr val="000099"/>
                </a:solidFill>
              </a:rPr>
              <a:t>region.</a:t>
            </a:r>
            <a:endParaRPr lang="en-US" b="1" dirty="0">
              <a:solidFill>
                <a:srgbClr val="000099"/>
              </a:solidFill>
            </a:endParaRPr>
          </a:p>
        </p:txBody>
      </p:sp>
      <p:cxnSp>
        <p:nvCxnSpPr>
          <p:cNvPr id="155" name="Straight Arrow Connector 154"/>
          <p:cNvCxnSpPr/>
          <p:nvPr/>
        </p:nvCxnSpPr>
        <p:spPr>
          <a:xfrm flipH="1" flipV="1">
            <a:off x="2432615" y="2524126"/>
            <a:ext cx="1522962" cy="6822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V="1">
            <a:off x="462086" y="2524126"/>
            <a:ext cx="1147903" cy="541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2143727" y="4186463"/>
            <a:ext cx="4706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cs typeface="Helvetica"/>
              </a:rPr>
              <a:t>Compare muon rates during eclipse above </a:t>
            </a:r>
            <a:endParaRPr lang="en-US" sz="2000" b="1" dirty="0" smtClean="0">
              <a:solidFill>
                <a:srgbClr val="C00000"/>
              </a:solidFill>
              <a:cs typeface="Helvetica"/>
            </a:endParaRPr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cs typeface="Helvetica"/>
              </a:rPr>
              <a:t>to </a:t>
            </a:r>
            <a:r>
              <a:rPr lang="en-US" sz="2000" b="1" dirty="0" smtClean="0">
                <a:solidFill>
                  <a:srgbClr val="C00000"/>
                </a:solidFill>
                <a:cs typeface="Helvetica"/>
              </a:rPr>
              <a:t>rates under conditions </a:t>
            </a:r>
            <a:r>
              <a:rPr lang="en-US" sz="2000" b="1" dirty="0" smtClean="0">
                <a:solidFill>
                  <a:srgbClr val="C00000"/>
                </a:solidFill>
                <a:cs typeface="Helvetica"/>
              </a:rPr>
              <a:t>below.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3490009" y="1954068"/>
            <a:ext cx="515164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9"/>
                </a:solidFill>
                <a:cs typeface="Helvetica"/>
              </a:rPr>
              <a:t>Using a shadow of a target on the frame, 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adjust the the telescope to 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follow the position of the sun. 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M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onitor the 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region around the </a:t>
            </a:r>
            <a:r>
              <a:rPr lang="en-US" b="1" dirty="0" smtClean="0">
                <a:solidFill>
                  <a:srgbClr val="000099"/>
                </a:solidFill>
                <a:cs typeface="Helvetica"/>
              </a:rPr>
              <a:t>sun continuously</a:t>
            </a:r>
            <a:r>
              <a:rPr lang="en-US" dirty="0" smtClean="0">
                <a:solidFill>
                  <a:srgbClr val="000099"/>
                </a:solidFill>
              </a:rPr>
              <a:t>. </a:t>
            </a:r>
            <a:endParaRPr lang="en-US" dirty="0">
              <a:solidFill>
                <a:srgbClr val="000099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78389" y="4842991"/>
            <a:ext cx="6872443" cy="1373162"/>
            <a:chOff x="1993173" y="4740788"/>
            <a:chExt cx="6872443" cy="1373162"/>
          </a:xfrm>
        </p:grpSpPr>
        <p:grpSp>
          <p:nvGrpSpPr>
            <p:cNvPr id="9" name="Group 8"/>
            <p:cNvGrpSpPr/>
            <p:nvPr/>
          </p:nvGrpSpPr>
          <p:grpSpPr>
            <a:xfrm>
              <a:off x="1993173" y="4740788"/>
              <a:ext cx="6872443" cy="1373162"/>
              <a:chOff x="456981" y="4769406"/>
              <a:chExt cx="6872443" cy="137316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56981" y="4786531"/>
                <a:ext cx="2016807" cy="1356037"/>
                <a:chOff x="456981" y="4786531"/>
                <a:chExt cx="2016807" cy="1356037"/>
              </a:xfrm>
            </p:grpSpPr>
            <p:sp>
              <p:nvSpPr>
                <p:cNvPr id="159" name="Rectangle 158"/>
                <p:cNvSpPr/>
                <p:nvPr/>
              </p:nvSpPr>
              <p:spPr>
                <a:xfrm>
                  <a:off x="456981" y="5138738"/>
                  <a:ext cx="2016807" cy="10038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642074" y="4786531"/>
                  <a:ext cx="166225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000099"/>
                      </a:solidFill>
                      <a:cs typeface="Helvetica"/>
                    </a:rPr>
                    <a:t>Empty Sky</a:t>
                  </a:r>
                  <a:endParaRPr lang="en-US" dirty="0">
                    <a:solidFill>
                      <a:srgbClr val="000099"/>
                    </a:solidFill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2792062" y="4769406"/>
                <a:ext cx="2040542" cy="1373162"/>
                <a:chOff x="2792062" y="4769406"/>
                <a:chExt cx="2040542" cy="1373162"/>
              </a:xfrm>
            </p:grpSpPr>
            <p:sp>
              <p:nvSpPr>
                <p:cNvPr id="163" name="Rectangle 162"/>
                <p:cNvSpPr/>
                <p:nvPr/>
              </p:nvSpPr>
              <p:spPr>
                <a:xfrm>
                  <a:off x="2792062" y="5138738"/>
                  <a:ext cx="2016807" cy="10038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3490009" y="5375806"/>
                  <a:ext cx="617657" cy="504297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3641609" y="5521855"/>
                  <a:ext cx="245537" cy="20955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TextBox 172"/>
                <p:cNvSpPr txBox="1"/>
                <p:nvPr/>
              </p:nvSpPr>
              <p:spPr>
                <a:xfrm>
                  <a:off x="2826254" y="4769406"/>
                  <a:ext cx="20063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000099"/>
                      </a:solidFill>
                      <a:cs typeface="Helvetica"/>
                    </a:rPr>
                    <a:t>Sun only in Sky</a:t>
                  </a:r>
                  <a:endParaRPr lang="en-US" dirty="0">
                    <a:solidFill>
                      <a:srgbClr val="000099"/>
                    </a:solidFill>
                  </a:endParaRPr>
                </a:p>
              </p:txBody>
            </p:sp>
          </p:grpSp>
          <p:grpSp>
            <p:nvGrpSpPr>
              <p:cNvPr id="7" name="Group 6"/>
              <p:cNvGrpSpPr/>
              <p:nvPr/>
            </p:nvGrpSpPr>
            <p:grpSpPr>
              <a:xfrm>
                <a:off x="5163849" y="4786531"/>
                <a:ext cx="2165575" cy="1356037"/>
                <a:chOff x="5163849" y="4786531"/>
                <a:chExt cx="2165575" cy="1356037"/>
              </a:xfrm>
            </p:grpSpPr>
            <p:sp>
              <p:nvSpPr>
                <p:cNvPr id="167" name="Rectangle 166"/>
                <p:cNvSpPr/>
                <p:nvPr/>
              </p:nvSpPr>
              <p:spPr>
                <a:xfrm>
                  <a:off x="5222412" y="5138738"/>
                  <a:ext cx="2016807" cy="100383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Rectangle 167"/>
                <p:cNvSpPr/>
                <p:nvPr/>
              </p:nvSpPr>
              <p:spPr>
                <a:xfrm>
                  <a:off x="5920359" y="5375806"/>
                  <a:ext cx="617657" cy="504297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6116409" y="5529348"/>
                  <a:ext cx="245537" cy="20955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TextBox 173"/>
                <p:cNvSpPr txBox="1"/>
                <p:nvPr/>
              </p:nvSpPr>
              <p:spPr>
                <a:xfrm>
                  <a:off x="5163849" y="4786531"/>
                  <a:ext cx="21655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rgbClr val="000099"/>
                      </a:solidFill>
                      <a:cs typeface="Helvetica"/>
                    </a:rPr>
                    <a:t>Moon only in Sky</a:t>
                  </a:r>
                  <a:endParaRPr lang="en-US" dirty="0">
                    <a:solidFill>
                      <a:srgbClr val="000099"/>
                    </a:solidFill>
                  </a:endParaRPr>
                </a:p>
              </p:txBody>
            </p:sp>
          </p:grpSp>
        </p:grpSp>
        <p:sp>
          <p:nvSpPr>
            <p:cNvPr id="160" name="Rectangle 159"/>
            <p:cNvSpPr/>
            <p:nvPr/>
          </p:nvSpPr>
          <p:spPr>
            <a:xfrm>
              <a:off x="2692747" y="5345863"/>
              <a:ext cx="617657" cy="50429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374136" y="2304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83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4952</TotalTime>
  <Words>786</Words>
  <Application>Microsoft Macintosh PowerPoint</Application>
  <PresentationFormat>On-screen Show (4:3)</PresentationFormat>
  <Paragraphs>119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Helvetica</vt:lpstr>
      <vt:lpstr>Times New Roman</vt:lpstr>
      <vt:lpstr>Arial</vt:lpstr>
      <vt:lpstr>Office Theme</vt:lpstr>
      <vt:lpstr>Macintosh HD:Users:mr18adams:Documents:UIC:QuarkNet:Histogram_suggestions_Eclipse_Telescopes.docx!OLE_LINK2</vt:lpstr>
      <vt:lpstr>   Special Cosmic Ray Projects Solar Eclipse Project Cosmics at Fermilab’s 50th Open House  </vt:lpstr>
      <vt:lpstr>Eclipse Path and  Telescope Locations </vt:lpstr>
      <vt:lpstr>Solar Eclipse Goals</vt:lpstr>
      <vt:lpstr>Eclipse Project Stats </vt:lpstr>
      <vt:lpstr>Timeline</vt:lpstr>
      <vt:lpstr>Central Logbook</vt:lpstr>
      <vt:lpstr>Design and Prototypes</vt:lpstr>
      <vt:lpstr>Student-designed Prototypes</vt:lpstr>
      <vt:lpstr>Tracking Telescope</vt:lpstr>
      <vt:lpstr>Tracking Telescope</vt:lpstr>
      <vt:lpstr>Student  Preparation</vt:lpstr>
      <vt:lpstr>Eclipse Analysis</vt:lpstr>
      <vt:lpstr>Fixed-Angle Telescopes</vt:lpstr>
      <vt:lpstr>Solar Project Summary</vt:lpstr>
      <vt:lpstr>Cosmics at Open House</vt:lpstr>
      <vt:lpstr>CR Data at Open House</vt:lpstr>
    </vt:vector>
  </TitlesOfParts>
  <Company>Fermilab</Company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does this go?</dc:title>
  <dc:creator>Marge Bardeen</dc:creator>
  <cp:lastModifiedBy>Microsoft Office User</cp:lastModifiedBy>
  <cp:revision>289</cp:revision>
  <cp:lastPrinted>2017-07-31T16:27:58Z</cp:lastPrinted>
  <dcterms:created xsi:type="dcterms:W3CDTF">2017-07-27T18:29:07Z</dcterms:created>
  <dcterms:modified xsi:type="dcterms:W3CDTF">2017-11-01T09:13:15Z</dcterms:modified>
</cp:coreProperties>
</file>