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8"/>
  </p:notesMasterIdLst>
  <p:handoutMasterIdLst>
    <p:handoutMasterId r:id="rId9"/>
  </p:handoutMasterIdLst>
  <p:sldIdLst>
    <p:sldId id="256" r:id="rId2"/>
    <p:sldId id="310" r:id="rId3"/>
    <p:sldId id="314" r:id="rId4"/>
    <p:sldId id="312" r:id="rId5"/>
    <p:sldId id="315" r:id="rId6"/>
    <p:sldId id="311" r:id="rId7"/>
  </p:sldIdLst>
  <p:sldSz cx="9144000" cy="6858000" type="screen4x3"/>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11"/>
    <p:restoredTop sz="94681"/>
  </p:normalViewPr>
  <p:slideViewPr>
    <p:cSldViewPr snapToGrid="0" snapToObjects="1">
      <p:cViewPr varScale="1">
        <p:scale>
          <a:sx n="104" d="100"/>
          <a:sy n="104" d="100"/>
        </p:scale>
        <p:origin x="216" y="280"/>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03/11/2017</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03/11/2017</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76575"/>
            <a:ext cx="6858000" cy="433388"/>
          </a:xfrm>
        </p:spPr>
        <p:txBody>
          <a:bodyPr anchor="b">
            <a:normAutofit/>
          </a:bodyPr>
          <a:lstStyle>
            <a:lvl1pPr algn="l">
              <a:defRPr sz="2000"/>
            </a:lvl1pPr>
          </a:lstStyle>
          <a:p>
            <a:r>
              <a:rPr lang="en-US" smtClean="0"/>
              <a:t>Click to edit Master title style</a:t>
            </a:r>
            <a:endParaRPr lang="en-GB"/>
          </a:p>
        </p:txBody>
      </p:sp>
      <p:sp>
        <p:nvSpPr>
          <p:cNvPr id="3" name="Subtitle 2"/>
          <p:cNvSpPr>
            <a:spLocks noGrp="1"/>
          </p:cNvSpPr>
          <p:nvPr>
            <p:ph type="subTitle" idx="1"/>
          </p:nvPr>
        </p:nvSpPr>
        <p:spPr>
          <a:xfrm>
            <a:off x="1143000" y="3714749"/>
            <a:ext cx="6858000" cy="1771651"/>
          </a:xfrm>
        </p:spPr>
        <p:txBody>
          <a:bodyPr>
            <a:noAutofit/>
          </a:bodyPr>
          <a:lstStyle>
            <a:lvl1pPr marL="0" indent="0" algn="l">
              <a:buNone/>
              <a:defRPr sz="60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cxnSp>
        <p:nvCxnSpPr>
          <p:cNvPr id="7" name="Straight Connector 6"/>
          <p:cNvCxnSpPr/>
          <p:nvPr userDrawn="1"/>
        </p:nvCxnSpPr>
        <p:spPr>
          <a:xfrm>
            <a:off x="1143000" y="3592099"/>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70" y="174020"/>
            <a:ext cx="1960764" cy="1960764"/>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cxnSp>
        <p:nvCxnSpPr>
          <p:cNvPr id="9" name="Straight Connector 8"/>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cxnSp>
        <p:nvCxnSpPr>
          <p:cNvPr id="9" name="Straight Connector 8"/>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52424"/>
            <a:ext cx="7877175" cy="915131"/>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638175" y="1512195"/>
            <a:ext cx="7867650" cy="4556826"/>
          </a:xfrm>
        </p:spPr>
        <p:txBody>
          <a:bodyPr/>
          <a:lstStyle>
            <a:lvl1pPr>
              <a:defRPr sz="2400">
                <a:latin typeface="Arial" charset="0"/>
                <a:ea typeface="Arial" charset="0"/>
                <a:cs typeface="Arial" charset="0"/>
              </a:defRPr>
            </a:lvl1pPr>
            <a:lvl2pPr>
              <a:defRPr sz="2000">
                <a:latin typeface="Arial" charset="0"/>
                <a:ea typeface="Arial" charset="0"/>
                <a:cs typeface="Arial" charset="0"/>
              </a:defRPr>
            </a:lvl2pPr>
            <a:lvl3pPr>
              <a:defRPr sz="1800">
                <a:latin typeface="Arial" charset="0"/>
                <a:ea typeface="Arial" charset="0"/>
                <a:cs typeface="Arial" charset="0"/>
              </a:defRPr>
            </a:lvl3pPr>
            <a:lvl4pPr>
              <a:defRPr sz="1600">
                <a:latin typeface="Arial" charset="0"/>
                <a:ea typeface="Arial" charset="0"/>
                <a:cs typeface="Arial" charset="0"/>
              </a:defRPr>
            </a:lvl4pPr>
            <a:lvl5pPr>
              <a:defRPr sz="1400">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solidFill>
                  <a:schemeClr val="accent1"/>
                </a:solidFill>
              </a:defRPr>
            </a:lvl1pPr>
          </a:lstStyle>
          <a:p>
            <a:r>
              <a:rPr lang="fr-FR" smtClean="0"/>
              <a:t>2 Nov 2017</a:t>
            </a:r>
            <a:endParaRPr lang="en-GB"/>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145765" y="62212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V="1">
            <a:off x="628650" y="1267555"/>
            <a:ext cx="7877175" cy="24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3619500"/>
            <a:ext cx="7886700" cy="805437"/>
          </a:xfrm>
        </p:spPr>
        <p:txBody>
          <a:bodyPr anchor="b"/>
          <a:lstStyle>
            <a:lvl1pPr>
              <a:defRPr sz="4500"/>
            </a:lvl1pPr>
          </a:lstStyle>
          <a:p>
            <a:r>
              <a:rPr lang="en-US" smtClean="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solidFill>
              </a:defRPr>
            </a:lvl1pPr>
          </a:lstStyle>
          <a:p>
            <a:r>
              <a:rPr lang="fr-FR" smtClean="0"/>
              <a:t>2 Nov 2017</a:t>
            </a:r>
            <a:endParaRPr lang="en-GB"/>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638174" y="4558286"/>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45765" y="62212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539915"/>
            <a:ext cx="3886200" cy="4637048"/>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29150" y="1539915"/>
            <a:ext cx="3886200" cy="4637048"/>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r>
              <a:rPr lang="fr-FR" smtClean="0"/>
              <a:t>2 Nov 2017</a:t>
            </a:r>
            <a:endParaRPr lang="en-GB"/>
          </a:p>
        </p:txBody>
      </p:sp>
      <p:sp>
        <p:nvSpPr>
          <p:cNvPr id="6" name="Footer Placeholder 5"/>
          <p:cNvSpPr>
            <a:spLocks noGrp="1"/>
          </p:cNvSpPr>
          <p:nvPr>
            <p:ph type="ftr" sz="quarter" idx="11"/>
          </p:nvPr>
        </p:nvSpPr>
        <p:spPr/>
        <p:txBody>
          <a:bodyPr/>
          <a:lstStyle/>
          <a:p>
            <a:r>
              <a:rPr lang="en-GB" smtClean="0"/>
              <a:t>14th International Particle Physics Outreach Group Meeting, CERN</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628650" y="1372192"/>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145765" y="625938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7"/>
            <a:ext cx="7886700" cy="892174"/>
          </a:xfrm>
        </p:spPr>
        <p:txBody>
          <a:bodyPr/>
          <a:lstStyle/>
          <a:p>
            <a:r>
              <a:rPr lang="en-US" smtClean="0"/>
              <a:t>Click to edit Master title style</a:t>
            </a:r>
            <a:endParaRPr lang="en-GB" dirty="0"/>
          </a:p>
        </p:txBody>
      </p:sp>
      <p:sp>
        <p:nvSpPr>
          <p:cNvPr id="3" name="Text Placeholder 2"/>
          <p:cNvSpPr>
            <a:spLocks noGrp="1"/>
          </p:cNvSpPr>
          <p:nvPr>
            <p:ph type="body" idx="1"/>
          </p:nvPr>
        </p:nvSpPr>
        <p:spPr>
          <a:xfrm>
            <a:off x="629842" y="1522451"/>
            <a:ext cx="3868340" cy="87798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563946"/>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27959" y="1522451"/>
            <a:ext cx="3887391" cy="87798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563946"/>
          </a:xfr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lvl1pPr>
              <a:defRPr>
                <a:solidFill>
                  <a:schemeClr val="accent1"/>
                </a:solidFill>
              </a:defRPr>
            </a:lvl1pPr>
          </a:lstStyle>
          <a:p>
            <a:r>
              <a:rPr lang="fr-FR" smtClean="0"/>
              <a:t>2 Nov 2017</a:t>
            </a:r>
            <a:endParaRPr lang="en-GB"/>
          </a:p>
        </p:txBody>
      </p:sp>
      <p:sp>
        <p:nvSpPr>
          <p:cNvPr id="8" name="Footer Placeholder 7"/>
          <p:cNvSpPr>
            <a:spLocks noGrp="1"/>
          </p:cNvSpPr>
          <p:nvPr>
            <p:ph type="ftr" sz="quarter" idx="11"/>
          </p:nvPr>
        </p:nvSpPr>
        <p:spPr/>
        <p:txBody>
          <a:bodyPr/>
          <a:lstStyle>
            <a:lvl1pPr>
              <a:defRPr>
                <a:solidFill>
                  <a:schemeClr val="accent1"/>
                </a:solidFill>
              </a:defRPr>
            </a:lvl1pPr>
          </a:lstStyle>
          <a:p>
            <a:r>
              <a:rPr lang="en-GB" smtClean="0"/>
              <a:t>14th International Particle Physics Outreach Group Meeting, CERN</a:t>
            </a:r>
            <a:endParaRPr lang="en-GB"/>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10" name="Straight Connector 9"/>
          <p:cNvCxnSpPr/>
          <p:nvPr userDrawn="1"/>
        </p:nvCxnSpPr>
        <p:spPr>
          <a:xfrm>
            <a:off x="628650" y="1372192"/>
            <a:ext cx="7886700" cy="35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145765" y="6202231"/>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fr-FR" smtClean="0"/>
              <a:t>2 Nov 2017</a:t>
            </a:r>
            <a:endParaRPr lang="en-GB"/>
          </a:p>
        </p:txBody>
      </p:sp>
      <p:sp>
        <p:nvSpPr>
          <p:cNvPr id="4" name="Footer Placeholder 3"/>
          <p:cNvSpPr>
            <a:spLocks noGrp="1"/>
          </p:cNvSpPr>
          <p:nvPr>
            <p:ph type="ftr" sz="quarter" idx="11"/>
          </p:nvPr>
        </p:nvSpPr>
        <p:spPr/>
        <p:txBody>
          <a:bodyPr/>
          <a:lstStyle/>
          <a:p>
            <a:r>
              <a:rPr lang="en-GB" smtClean="0"/>
              <a:t>14th International Particle Physics Outreach Group Meeting, CERN</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a:t>
            </a:fld>
            <a:endParaRPr lang="en-GB"/>
          </a:p>
        </p:txBody>
      </p:sp>
      <p:cxnSp>
        <p:nvCxnSpPr>
          <p:cNvPr id="8" name="Straight Connector 7"/>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 Nov 2017</a:t>
            </a:r>
            <a:endParaRPr lang="en-GB"/>
          </a:p>
        </p:txBody>
      </p:sp>
      <p:sp>
        <p:nvSpPr>
          <p:cNvPr id="3" name="Footer Placeholder 2"/>
          <p:cNvSpPr>
            <a:spLocks noGrp="1"/>
          </p:cNvSpPr>
          <p:nvPr>
            <p:ph type="ftr" sz="quarter" idx="11"/>
          </p:nvPr>
        </p:nvSpPr>
        <p:spPr/>
        <p:txBody>
          <a:bodyPr/>
          <a:lstStyle/>
          <a:p>
            <a:r>
              <a:rPr lang="en-GB" smtClean="0"/>
              <a:t>14th International Particle Physics Outreach Group Meeting, CERN</a:t>
            </a:r>
            <a:endParaRPr lang="en-GB"/>
          </a:p>
        </p:txBody>
      </p:sp>
      <p:sp>
        <p:nvSpPr>
          <p:cNvPr id="4" name="Slide Number Placeholder 3"/>
          <p:cNvSpPr>
            <a:spLocks noGrp="1"/>
          </p:cNvSpPr>
          <p:nvPr>
            <p:ph type="sldNum" sz="quarter" idx="12"/>
          </p:nvPr>
        </p:nvSpPr>
        <p:spPr/>
        <p:txBody>
          <a:bodyPr/>
          <a:lstStyle/>
          <a:p>
            <a:fld id="{8DE9D450-AD3B-A24D-8A95-F027C5FCDEC4}" type="slidenum">
              <a:rPr lang="en-GB" smtClean="0"/>
              <a:t>‹#›</a:t>
            </a:fld>
            <a:endParaRPr lang="en-GB"/>
          </a:p>
        </p:txBody>
      </p:sp>
      <p:cxnSp>
        <p:nvCxnSpPr>
          <p:cNvPr id="7" name="Straight Connector 6"/>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 Nov 2017</a:t>
            </a:r>
            <a:endParaRPr lang="en-GB"/>
          </a:p>
        </p:txBody>
      </p:sp>
      <p:sp>
        <p:nvSpPr>
          <p:cNvPr id="6" name="Footer Placeholder 5"/>
          <p:cNvSpPr>
            <a:spLocks noGrp="1"/>
          </p:cNvSpPr>
          <p:nvPr>
            <p:ph type="ftr" sz="quarter" idx="11"/>
          </p:nvPr>
        </p:nvSpPr>
        <p:spPr/>
        <p:txBody>
          <a:bodyPr/>
          <a:lstStyle/>
          <a:p>
            <a:r>
              <a:rPr lang="en-GB" smtClean="0"/>
              <a:t>14th International Particle Physics Outreach Group Meeting, CERN</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 Nov 2017</a:t>
            </a:r>
            <a:endParaRPr lang="en-GB"/>
          </a:p>
        </p:txBody>
      </p:sp>
      <p:sp>
        <p:nvSpPr>
          <p:cNvPr id="6" name="Footer Placeholder 5"/>
          <p:cNvSpPr>
            <a:spLocks noGrp="1"/>
          </p:cNvSpPr>
          <p:nvPr>
            <p:ph type="ftr" sz="quarter" idx="11"/>
          </p:nvPr>
        </p:nvSpPr>
        <p:spPr/>
        <p:txBody>
          <a:bodyPr/>
          <a:lstStyle/>
          <a:p>
            <a:r>
              <a:rPr lang="en-GB" smtClean="0"/>
              <a:t>14th International Particle Physics Outreach Group Meeting, CERN</a:t>
            </a:r>
            <a:endParaRPr lang="en-GB"/>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145765" y="6173656"/>
            <a:ext cx="7607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52424"/>
            <a:ext cx="7877175" cy="88741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638175" y="1419225"/>
            <a:ext cx="7867650" cy="47577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5629777" y="6356348"/>
            <a:ext cx="2123573" cy="365125"/>
          </a:xfrm>
          <a:prstGeom prst="rect">
            <a:avLst/>
          </a:prstGeom>
        </p:spPr>
        <p:txBody>
          <a:bodyPr vert="horz" lIns="91440" tIns="45720" rIns="91440" bIns="45720" rtlCol="0" anchor="ctr"/>
          <a:lstStyle>
            <a:lvl1pPr algn="r">
              <a:defRPr sz="1200">
                <a:solidFill>
                  <a:schemeClr val="tx1">
                    <a:tint val="75000"/>
                  </a:schemeClr>
                </a:solidFill>
                <a:latin typeface="Arial" charset="0"/>
                <a:ea typeface="Arial" charset="0"/>
                <a:cs typeface="Arial" charset="0"/>
              </a:defRPr>
            </a:lvl1pPr>
          </a:lstStyle>
          <a:p>
            <a:r>
              <a:rPr lang="fr-FR" smtClean="0"/>
              <a:t>2 Nov 2017</a:t>
            </a:r>
            <a:endParaRPr lang="en-GB" dirty="0"/>
          </a:p>
        </p:txBody>
      </p:sp>
      <p:sp>
        <p:nvSpPr>
          <p:cNvPr id="5" name="Footer Placeholder 4"/>
          <p:cNvSpPr>
            <a:spLocks noGrp="1"/>
          </p:cNvSpPr>
          <p:nvPr>
            <p:ph type="ftr" sz="quarter" idx="3"/>
          </p:nvPr>
        </p:nvSpPr>
        <p:spPr>
          <a:xfrm>
            <a:off x="638175" y="6356348"/>
            <a:ext cx="4896352"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Arial" charset="0"/>
                <a:cs typeface="Arial" charset="0"/>
              </a:defRPr>
            </a:lvl1pPr>
          </a:lstStyle>
          <a:p>
            <a:r>
              <a:rPr lang="en-GB" smtClean="0"/>
              <a:t>14th International Particle Physics Outreach Group Meeting, CERN</a:t>
            </a:r>
            <a:endParaRPr lang="en-GB"/>
          </a:p>
        </p:txBody>
      </p:sp>
      <p:sp>
        <p:nvSpPr>
          <p:cNvPr id="6" name="Slide Number Placeholder 5"/>
          <p:cNvSpPr>
            <a:spLocks noGrp="1"/>
          </p:cNvSpPr>
          <p:nvPr>
            <p:ph type="sldNum" sz="quarter" idx="4"/>
          </p:nvPr>
        </p:nvSpPr>
        <p:spPr>
          <a:xfrm>
            <a:off x="133350" y="6356350"/>
            <a:ext cx="409575" cy="365125"/>
          </a:xfrm>
          <a:prstGeom prst="rect">
            <a:avLst/>
          </a:prstGeom>
        </p:spPr>
        <p:txBody>
          <a:bodyPr vert="horz" lIns="91440" tIns="45720" rIns="91440" bIns="45720" rtlCol="0" anchor="ctr"/>
          <a:lstStyle>
            <a:lvl1pPr algn="r">
              <a:defRPr sz="1200">
                <a:solidFill>
                  <a:schemeClr val="tx1">
                    <a:tint val="75000"/>
                  </a:schemeClr>
                </a:solidFill>
                <a:latin typeface="Arial" charset="0"/>
                <a:ea typeface="Arial" charset="0"/>
                <a:cs typeface="Arial" charset="0"/>
              </a:defRPr>
            </a:lvl1pPr>
          </a:lstStyle>
          <a:p>
            <a:fld id="{8DE9D450-AD3B-A24D-8A95-F027C5FCDEC4}" type="slidenum">
              <a:rPr lang="en-GB" smtClean="0"/>
              <a:pPr/>
              <a:t>‹#›</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l" defTabSz="685800" rtl="0" eaLnBrk="1" latinLnBrk="0" hangingPunct="1">
        <a:lnSpc>
          <a:spcPct val="90000"/>
        </a:lnSpc>
        <a:spcBef>
          <a:spcPct val="0"/>
        </a:spcBef>
        <a:buNone/>
        <a:defRPr sz="4400" kern="1200">
          <a:solidFill>
            <a:schemeClr val="tx1">
              <a:lumMod val="65000"/>
              <a:lumOff val="35000"/>
            </a:schemeClr>
          </a:solidFill>
          <a:latin typeface="Arial" charset="0"/>
          <a:ea typeface="Arial" charset="0"/>
          <a:cs typeface="Arial" charset="0"/>
        </a:defRPr>
      </a:lvl1pPr>
    </p:titleStyle>
    <p:bodyStyle>
      <a:lvl1pPr marL="0" indent="0" algn="l" defTabSz="685800" rtl="0" eaLnBrk="1" latinLnBrk="0" hangingPunct="1">
        <a:lnSpc>
          <a:spcPct val="90000"/>
        </a:lnSpc>
        <a:spcBef>
          <a:spcPts val="750"/>
        </a:spcBef>
        <a:buFont typeface="Arial"/>
        <a:buNone/>
        <a:defRPr sz="2800" kern="1200">
          <a:solidFill>
            <a:schemeClr val="accent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a:buChar char="•"/>
        <a:defRPr sz="2400" kern="1200">
          <a:solidFill>
            <a:schemeClr val="tx1">
              <a:lumMod val="65000"/>
              <a:lumOff val="35000"/>
            </a:schemeClr>
          </a:solidFill>
          <a:latin typeface="Arial" charset="0"/>
          <a:ea typeface="Arial" charset="0"/>
          <a:cs typeface="Arial" charset="0"/>
        </a:defRPr>
      </a:lvl2pPr>
      <a:lvl3pPr marL="857250" indent="-171450" algn="l" defTabSz="685800" rtl="0" eaLnBrk="1" latinLnBrk="0" hangingPunct="1">
        <a:lnSpc>
          <a:spcPct val="90000"/>
        </a:lnSpc>
        <a:spcBef>
          <a:spcPts val="375"/>
        </a:spcBef>
        <a:buFont typeface="Arial"/>
        <a:buChar char="•"/>
        <a:defRPr sz="2000" kern="1200">
          <a:solidFill>
            <a:schemeClr val="accent1"/>
          </a:solidFill>
          <a:latin typeface="Arial" charset="0"/>
          <a:ea typeface="Arial" charset="0"/>
          <a:cs typeface="Arial" charset="0"/>
        </a:defRPr>
      </a:lvl3pPr>
      <a:lvl4pPr marL="1200150" indent="-171450" algn="l" defTabSz="685800" rtl="0" eaLnBrk="1" latinLnBrk="0" hangingPunct="1">
        <a:lnSpc>
          <a:spcPct val="90000"/>
        </a:lnSpc>
        <a:spcBef>
          <a:spcPts val="375"/>
        </a:spcBef>
        <a:buFont typeface="Arial"/>
        <a:buChar char="•"/>
        <a:defRPr sz="1800" kern="1200">
          <a:solidFill>
            <a:schemeClr val="tx1">
              <a:lumMod val="65000"/>
              <a:lumOff val="35000"/>
            </a:schemeClr>
          </a:solidFill>
          <a:latin typeface="Arial" charset="0"/>
          <a:ea typeface="Arial" charset="0"/>
          <a:cs typeface="Arial" charset="0"/>
        </a:defRPr>
      </a:lvl4pPr>
      <a:lvl5pPr marL="1543050" indent="-171450" algn="l" defTabSz="685800" rtl="0" eaLnBrk="1" latinLnBrk="0" hangingPunct="1">
        <a:lnSpc>
          <a:spcPct val="90000"/>
        </a:lnSpc>
        <a:spcBef>
          <a:spcPts val="375"/>
        </a:spcBef>
        <a:buFont typeface="Arial"/>
        <a:buChar char="•"/>
        <a:defRPr sz="1600" kern="1200">
          <a:solidFill>
            <a:schemeClr val="accent1"/>
          </a:solidFill>
          <a:latin typeface="Arial" charset="0"/>
          <a:ea typeface="Arial" charset="0"/>
          <a:cs typeface="Arial"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d.lee@eps.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14</a:t>
            </a:r>
            <a:r>
              <a:rPr lang="en-GB" baseline="30000" dirty="0" smtClean="0"/>
              <a:t>th</a:t>
            </a:r>
            <a:r>
              <a:rPr lang="en-GB" dirty="0" smtClean="0"/>
              <a:t> IPPOG Meeting </a:t>
            </a:r>
            <a:r>
              <a:rPr lang="mr-IN" dirty="0" smtClean="0"/>
              <a:t>–</a:t>
            </a:r>
            <a:r>
              <a:rPr lang="en-GB" dirty="0" smtClean="0"/>
              <a:t> CERN</a:t>
            </a:r>
            <a:endParaRPr lang="en-GB" dirty="0"/>
          </a:p>
        </p:txBody>
      </p:sp>
      <p:sp>
        <p:nvSpPr>
          <p:cNvPr id="3" name="Subtitle 2"/>
          <p:cNvSpPr>
            <a:spLocks noGrp="1"/>
          </p:cNvSpPr>
          <p:nvPr>
            <p:ph type="subTitle" idx="1"/>
          </p:nvPr>
        </p:nvSpPr>
        <p:spPr/>
        <p:txBody>
          <a:bodyPr/>
          <a:lstStyle/>
          <a:p>
            <a:r>
              <a:rPr lang="en-GB" sz="3600" dirty="0" smtClean="0"/>
              <a:t>Particles </a:t>
            </a:r>
            <a:r>
              <a:rPr lang="en-GB" sz="3600" dirty="0" smtClean="0"/>
              <a:t>4 U</a:t>
            </a:r>
            <a:endParaRPr lang="en-GB" sz="3600" dirty="0" smtClean="0"/>
          </a:p>
          <a:p>
            <a:endParaRPr lang="en-GB" sz="1800" b="1" smtClean="0"/>
          </a:p>
          <a:p>
            <a:r>
              <a:rPr lang="en-GB" sz="1800" b="1" smtClean="0"/>
              <a:t>H.P</a:t>
            </a:r>
            <a:r>
              <a:rPr lang="en-GB" sz="1800" b="1" dirty="0" smtClean="0"/>
              <a:t>. </a:t>
            </a:r>
            <a:r>
              <a:rPr lang="en-GB" sz="1800" b="1" dirty="0" smtClean="0"/>
              <a:t>Beck</a:t>
            </a:r>
            <a:r>
              <a:rPr lang="en-GB" sz="1800" dirty="0" smtClean="0"/>
              <a:t>, S. Goldfarb, B. </a:t>
            </a:r>
            <a:r>
              <a:rPr lang="en-GB" sz="1800" dirty="0" err="1" smtClean="0"/>
              <a:t>Gulejova</a:t>
            </a:r>
            <a:endParaRPr lang="en-GB" sz="1800" dirty="0"/>
          </a:p>
        </p:txBody>
      </p:sp>
    </p:spTree>
    <p:extLst>
      <p:ext uri="{BB962C8B-B14F-4D97-AF65-F5344CB8AC3E}">
        <p14:creationId xmlns:p14="http://schemas.microsoft.com/office/powerpoint/2010/main" val="1793753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EPS Call in February 2017</a:t>
            </a:r>
            <a:endParaRPr lang="en-GB" dirty="0"/>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pPr/>
              <a:t>2</a:t>
            </a:fld>
            <a:endParaRPr lang="en-GB"/>
          </a:p>
        </p:txBody>
      </p:sp>
      <p:sp>
        <p:nvSpPr>
          <p:cNvPr id="8" name="Rectangle 1"/>
          <p:cNvSpPr>
            <a:spLocks noChangeArrowheads="1"/>
          </p:cNvSpPr>
          <p:nvPr/>
        </p:nvSpPr>
        <p:spPr bwMode="auto">
          <a:xfrm>
            <a:off x="133351" y="1271746"/>
            <a:ext cx="8850012" cy="567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Arial" charset="0"/>
              </a:rPr>
              <a:t>Dear </a:t>
            </a:r>
            <a:r>
              <a:rPr kumimoji="0" lang="en-US" altLang="en-US" sz="1100" b="0" i="0" u="none" strike="noStrike" cap="none" normalizeH="0" baseline="0" dirty="0">
                <a:ln>
                  <a:noFill/>
                </a:ln>
                <a:solidFill>
                  <a:schemeClr val="tx1"/>
                </a:solidFill>
                <a:effectLst/>
                <a:latin typeface="Arial" charset="0"/>
              </a:rPr>
              <a:t>Council Delegates,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As we discussed at Council 2016, the Executive Committee would like to use the ideas and experience from EPS Council members to propose and develop new activity projects with high impact. Indeed the review group on EPS strategy submitted at Council an Action Plan with various recommendations in relation to communication, internal and external cooperation, presence in Brussels, membership and funding. It requested also to regularly measure the success of EPS activities. Much has been undertaken by the Executive Committee in the past year, but now it is also the responsibility of the delegates to pick up the challenge.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For the first time, 60 to 90 minutes will be set aside in the 2017 EPS Council agenda to allow delegates (EPS Divisions and Groups, Member Societies, IM and AM Delegates, and Action Committees) to present original ideas for new projects.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charset="0"/>
              </a:rPr>
              <a:t>Scope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Projects in any field of EPS main stream can be submitted, including (but not limited to) scientific excellence, education, communication and outreach, publication, diversity, etc. Projects to enhance current EPS </a:t>
            </a:r>
            <a:r>
              <a:rPr kumimoji="0" lang="en-US" altLang="en-US" sz="1100" b="0" i="0" u="none" strike="noStrike" cap="none" normalizeH="0" baseline="0" dirty="0" err="1">
                <a:ln>
                  <a:noFill/>
                </a:ln>
                <a:solidFill>
                  <a:schemeClr val="tx1"/>
                </a:solidFill>
                <a:effectLst/>
                <a:latin typeface="Arial" charset="0"/>
              </a:rPr>
              <a:t>programmes</a:t>
            </a:r>
            <a:r>
              <a:rPr kumimoji="0" lang="en-US" altLang="en-US" sz="1100" b="0" i="0" u="none" strike="noStrike" cap="none" normalizeH="0" baseline="0" dirty="0">
                <a:ln>
                  <a:noFill/>
                </a:ln>
                <a:solidFill>
                  <a:schemeClr val="tx1"/>
                </a:solidFill>
                <a:effectLst/>
                <a:latin typeface="Arial" charset="0"/>
              </a:rPr>
              <a:t> such as Physics for Development, Young Minds, etc. are also welcome. They should start in the first half of 2017 and are limited in time, with possibility of extension if very successful.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charset="0"/>
              </a:rPr>
              <a:t>Budget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Euro 30,000 will be allocated in the 2017 budget to finance these projects. Up to Euro 5,000 per project will be allocated.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charset="0"/>
              </a:rPr>
              <a:t>Application for funding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The application should be no longer than 2 A4 pages.                                                              </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It should include:         - a concise description of the project/activity                                                                                                                                            </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                        - the expected outcome</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                        - the partners and their roles</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                        - the target audience for the activity</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The projects will be reviewed by the Executive Committee</a:t>
            </a:r>
            <a:br>
              <a:rPr kumimoji="0" lang="en-US" altLang="en-US" sz="1100" b="0" i="0" u="none" strike="noStrike" cap="none" normalizeH="0" baseline="0" dirty="0">
                <a:ln>
                  <a:noFill/>
                </a:ln>
                <a:solidFill>
                  <a:schemeClr val="tx1"/>
                </a:solidFill>
                <a:effectLst/>
                <a:latin typeface="Arial" charset="0"/>
              </a:rPr>
            </a:br>
            <a:r>
              <a:rPr kumimoji="0" lang="en-US" altLang="en-US" sz="1100" b="0" i="0" u="none" strike="noStrike" cap="none" normalizeH="0" baseline="0" dirty="0">
                <a:ln>
                  <a:noFill/>
                </a:ln>
                <a:solidFill>
                  <a:schemeClr val="tx1"/>
                </a:solidFill>
                <a:effectLst/>
                <a:latin typeface="Arial" charset="0"/>
              </a:rPr>
              <a:t/>
            </a:r>
            <a:br>
              <a:rPr kumimoji="0" lang="en-US" altLang="en-US" sz="1100" b="0" i="0" u="none" strike="noStrike" cap="none" normalizeH="0" baseline="0" dirty="0">
                <a:ln>
                  <a:noFill/>
                </a:ln>
                <a:solidFill>
                  <a:schemeClr val="tx1"/>
                </a:solidFill>
                <a:effectLst/>
                <a:latin typeface="Arial" charset="0"/>
              </a:rPr>
            </a:br>
            <a:r>
              <a:rPr kumimoji="0" lang="en-US" altLang="en-US" sz="1100" b="1" i="0" u="none" strike="noStrike" cap="none" normalizeH="0" baseline="0" dirty="0">
                <a:ln>
                  <a:noFill/>
                </a:ln>
                <a:solidFill>
                  <a:schemeClr val="tx1"/>
                </a:solidFill>
                <a:effectLst/>
                <a:latin typeface="Arial" charset="0"/>
              </a:rPr>
              <a:t>Duration and reporting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Accepted projects will be implemented during 2017, with a report to Council in 2018.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The </a:t>
            </a:r>
            <a:r>
              <a:rPr kumimoji="0" lang="en-US" altLang="en-US" sz="1100" b="1" i="0" u="none" strike="noStrike" cap="none" normalizeH="0" baseline="0" dirty="0">
                <a:ln>
                  <a:noFill/>
                </a:ln>
                <a:solidFill>
                  <a:schemeClr val="tx1"/>
                </a:solidFill>
                <a:effectLst/>
                <a:latin typeface="Arial" charset="0"/>
              </a:rPr>
              <a:t>deadline for applications is 15 March 2017. Please send applications directly to David Lee (</a:t>
            </a:r>
            <a:r>
              <a:rPr kumimoji="0" lang="en-US" altLang="en-US" sz="1100" b="0" i="0" u="none" strike="noStrike" cap="none" normalizeH="0" baseline="0" dirty="0">
                <a:ln>
                  <a:noFill/>
                </a:ln>
                <a:solidFill>
                  <a:schemeClr val="tx1"/>
                </a:solidFill>
                <a:effectLst/>
                <a:latin typeface="Arial" charset="0"/>
                <a:hlinkClick r:id="rId2"/>
              </a:rPr>
              <a:t>d.lee@eps.org</a:t>
            </a:r>
            <a:r>
              <a:rPr kumimoji="0" lang="en-US" altLang="en-US" sz="1100" b="0" i="0" u="none" strike="noStrike" cap="none" normalizeH="0" baseline="0" dirty="0">
                <a:ln>
                  <a:noFill/>
                </a:ln>
                <a:solidFill>
                  <a:schemeClr val="tx1"/>
                </a:solidFill>
                <a:effectLst/>
                <a:latin typeface="Arial"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Thank you. Best regards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David LEE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charset="0"/>
              </a:rPr>
              <a:t>EPS Secretary General</a:t>
            </a:r>
          </a:p>
        </p:txBody>
      </p:sp>
    </p:spTree>
    <p:extLst>
      <p:ext uri="{BB962C8B-B14F-4D97-AF65-F5344CB8AC3E}">
        <p14:creationId xmlns:p14="http://schemas.microsoft.com/office/powerpoint/2010/main" val="677389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 y="352424"/>
            <a:ext cx="8825299" cy="915131"/>
          </a:xfrm>
        </p:spPr>
        <p:txBody>
          <a:bodyPr>
            <a:normAutofit fontScale="90000"/>
          </a:bodyPr>
          <a:lstStyle/>
          <a:p>
            <a:r>
              <a:rPr lang="en-GB" dirty="0" smtClean="0"/>
              <a:t>Proposal submitted on 5</a:t>
            </a:r>
            <a:r>
              <a:rPr lang="en-GB" baseline="30000" dirty="0" smtClean="0"/>
              <a:t>th</a:t>
            </a:r>
            <a:r>
              <a:rPr lang="en-GB" dirty="0" smtClean="0"/>
              <a:t> March 2017</a:t>
            </a:r>
            <a:endParaRPr lang="en-GB" dirty="0"/>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pPr/>
              <a:t>3</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0180" y="1267555"/>
            <a:ext cx="3743170" cy="529705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71" y="1095610"/>
            <a:ext cx="3839009" cy="5432682"/>
          </a:xfrm>
          <a:prstGeom prst="rect">
            <a:avLst/>
          </a:prstGeom>
        </p:spPr>
      </p:pic>
    </p:spTree>
    <p:extLst>
      <p:ext uri="{BB962C8B-B14F-4D97-AF65-F5344CB8AC3E}">
        <p14:creationId xmlns:p14="http://schemas.microsoft.com/office/powerpoint/2010/main" val="985964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778" y="352424"/>
            <a:ext cx="8600303" cy="915131"/>
          </a:xfrm>
        </p:spPr>
        <p:txBody>
          <a:bodyPr>
            <a:normAutofit fontScale="90000"/>
          </a:bodyPr>
          <a:lstStyle/>
          <a:p>
            <a:r>
              <a:rPr lang="en-GB" dirty="0"/>
              <a:t>Proposal </a:t>
            </a:r>
            <a:r>
              <a:rPr lang="en-GB" dirty="0" smtClean="0"/>
              <a:t>accepted </a:t>
            </a:r>
            <a:r>
              <a:rPr lang="en-GB" smtClean="0"/>
              <a:t>on 28</a:t>
            </a:r>
            <a:r>
              <a:rPr lang="en-GB" baseline="30000" smtClean="0"/>
              <a:t>th</a:t>
            </a:r>
            <a:r>
              <a:rPr lang="en-GB" smtClean="0"/>
              <a:t> April 2017</a:t>
            </a:r>
            <a:endParaRPr lang="en-GB" dirty="0"/>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pPr/>
              <a:t>4</a:t>
            </a:fld>
            <a:endParaRPr lang="en-GB"/>
          </a:p>
        </p:txBody>
      </p:sp>
      <p:sp>
        <p:nvSpPr>
          <p:cNvPr id="7" name="Rectangle 6"/>
          <p:cNvSpPr/>
          <p:nvPr/>
        </p:nvSpPr>
        <p:spPr>
          <a:xfrm>
            <a:off x="542925" y="1621984"/>
            <a:ext cx="7210425" cy="3970318"/>
          </a:xfrm>
          <a:prstGeom prst="rect">
            <a:avLst/>
          </a:prstGeom>
        </p:spPr>
        <p:txBody>
          <a:bodyPr wrap="square">
            <a:spAutoFit/>
          </a:bodyPr>
          <a:lstStyle/>
          <a:p>
            <a:r>
              <a:rPr lang="en-US" dirty="0"/>
              <a:t>Dear Hans Peter, </a:t>
            </a:r>
            <a:endParaRPr lang="en-US" dirty="0" smtClean="0"/>
          </a:p>
          <a:p>
            <a:endParaRPr lang="en-US" dirty="0"/>
          </a:p>
          <a:p>
            <a:r>
              <a:rPr lang="en-US" dirty="0" smtClean="0"/>
              <a:t>I </a:t>
            </a:r>
            <a:r>
              <a:rPr lang="en-US" dirty="0"/>
              <a:t>am pleased to inform the project Creating tools showcasing particle physics in every day life has been retained for funding. The EPS has agreed to provide Euro 3000. </a:t>
            </a:r>
            <a:endParaRPr lang="en-US" dirty="0" smtClean="0"/>
          </a:p>
          <a:p>
            <a:endParaRPr lang="en-US" dirty="0"/>
          </a:p>
          <a:p>
            <a:r>
              <a:rPr lang="en-US" dirty="0" smtClean="0"/>
              <a:t>By </a:t>
            </a:r>
            <a:r>
              <a:rPr lang="en-US" dirty="0"/>
              <a:t>accepting the grant, you undertake to provide a publishable summary of the project no later than 31 January 2018</a:t>
            </a:r>
            <a:r>
              <a:rPr lang="en-US" dirty="0" smtClean="0"/>
              <a:t>.</a:t>
            </a:r>
          </a:p>
          <a:p>
            <a:endParaRPr lang="en-US" dirty="0"/>
          </a:p>
          <a:p>
            <a:r>
              <a:rPr lang="en-US" dirty="0" smtClean="0"/>
              <a:t>In </a:t>
            </a:r>
            <a:r>
              <a:rPr lang="en-US" dirty="0"/>
              <a:t>the attached form, we request that you provide us with the bank coordinates of the institution that is responsible for implementing the project</a:t>
            </a:r>
            <a:r>
              <a:rPr lang="en-US" dirty="0" smtClean="0"/>
              <a:t>.</a:t>
            </a:r>
          </a:p>
          <a:p>
            <a:endParaRPr lang="en-US" dirty="0"/>
          </a:p>
          <a:p>
            <a:r>
              <a:rPr lang="en-US" dirty="0" smtClean="0"/>
              <a:t>Best </a:t>
            </a:r>
            <a:r>
              <a:rPr lang="en-US" dirty="0"/>
              <a:t>regards David</a:t>
            </a:r>
          </a:p>
        </p:txBody>
      </p:sp>
    </p:spTree>
    <p:extLst>
      <p:ext uri="{BB962C8B-B14F-4D97-AF65-F5344CB8AC3E}">
        <p14:creationId xmlns:p14="http://schemas.microsoft.com/office/powerpoint/2010/main" val="603756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Particles4U Competition</a:t>
            </a:r>
            <a:endParaRPr lang="en-GB" dirty="0"/>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pPr/>
              <a:t>5</a:t>
            </a:fld>
            <a:endParaRPr lang="en-GB"/>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4946" y="1385857"/>
            <a:ext cx="4424582" cy="4739645"/>
          </a:xfrm>
        </p:spPr>
      </p:pic>
    </p:spTree>
    <p:extLst>
      <p:ext uri="{BB962C8B-B14F-4D97-AF65-F5344CB8AC3E}">
        <p14:creationId xmlns:p14="http://schemas.microsoft.com/office/powerpoint/2010/main" val="201369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Particles4U Competition</a:t>
            </a:r>
            <a:endParaRPr lang="en-GB" dirty="0"/>
          </a:p>
        </p:txBody>
      </p:sp>
      <p:sp>
        <p:nvSpPr>
          <p:cNvPr id="4" name="Date Placeholder 3"/>
          <p:cNvSpPr>
            <a:spLocks noGrp="1"/>
          </p:cNvSpPr>
          <p:nvPr>
            <p:ph type="dt" sz="half" idx="10"/>
          </p:nvPr>
        </p:nvSpPr>
        <p:spPr/>
        <p:txBody>
          <a:bodyPr/>
          <a:lstStyle/>
          <a:p>
            <a:r>
              <a:rPr lang="fr-FR" smtClean="0"/>
              <a:t>2 Nov 2017</a:t>
            </a:r>
            <a:endParaRPr lang="en-GB"/>
          </a:p>
        </p:txBody>
      </p:sp>
      <p:sp>
        <p:nvSpPr>
          <p:cNvPr id="5" name="Footer Placeholder 4"/>
          <p:cNvSpPr>
            <a:spLocks noGrp="1"/>
          </p:cNvSpPr>
          <p:nvPr>
            <p:ph type="ftr" sz="quarter" idx="11"/>
          </p:nvPr>
        </p:nvSpPr>
        <p:spPr/>
        <p:txBody>
          <a:bodyPr/>
          <a:lstStyle/>
          <a:p>
            <a:r>
              <a:rPr lang="en-GB" smtClean="0"/>
              <a:t>14th International Particle Physics Outreach Group Meeting, CERN</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pPr/>
              <a:t>6</a:t>
            </a:fld>
            <a:endParaRPr lang="en-GB"/>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9746" y="1434905"/>
            <a:ext cx="5887955" cy="4729869"/>
          </a:xfrm>
          <a:prstGeom prst="rect">
            <a:avLst/>
          </a:prstGeom>
        </p:spPr>
      </p:pic>
      <p:sp>
        <p:nvSpPr>
          <p:cNvPr id="11" name="Content Placeholder 7"/>
          <p:cNvSpPr txBox="1">
            <a:spLocks/>
          </p:cNvSpPr>
          <p:nvPr/>
        </p:nvSpPr>
        <p:spPr>
          <a:xfrm rot="20038691">
            <a:off x="5009753" y="3571578"/>
            <a:ext cx="2961831" cy="702899"/>
          </a:xfrm>
          <a:prstGeom prst="rect">
            <a:avLst/>
          </a:prstGeom>
          <a:solidFill>
            <a:schemeClr val="bg1">
              <a:lumMod val="95000"/>
            </a:schemeClr>
          </a:solidFill>
          <a:ln>
            <a:solidFill>
              <a:schemeClr val="tx1"/>
            </a:solidFill>
          </a:ln>
        </p:spPr>
        <p:txBody>
          <a:bodyPr vert="horz" lIns="91440" tIns="45720" rIns="91440" bIns="45720" rtlCol="0">
            <a:normAutofit/>
          </a:bodyPr>
          <a:lstStyle>
            <a:lvl1pPr marL="0" indent="0" algn="l" defTabSz="685800" rtl="0" eaLnBrk="1" latinLnBrk="0" hangingPunct="1">
              <a:lnSpc>
                <a:spcPct val="90000"/>
              </a:lnSpc>
              <a:spcBef>
                <a:spcPts val="750"/>
              </a:spcBef>
              <a:buFont typeface="Arial"/>
              <a:buNone/>
              <a:defRPr sz="2400" kern="1200">
                <a:solidFill>
                  <a:schemeClr val="accent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a:buChar char="•"/>
              <a:defRPr sz="2000" kern="1200">
                <a:solidFill>
                  <a:schemeClr val="tx1">
                    <a:lumMod val="65000"/>
                    <a:lumOff val="35000"/>
                  </a:schemeClr>
                </a:solidFill>
                <a:latin typeface="Arial" charset="0"/>
                <a:ea typeface="Arial" charset="0"/>
                <a:cs typeface="Arial" charset="0"/>
              </a:defRPr>
            </a:lvl2pPr>
            <a:lvl3pPr marL="857250" indent="-171450" algn="l" defTabSz="685800" rtl="0" eaLnBrk="1" latinLnBrk="0" hangingPunct="1">
              <a:lnSpc>
                <a:spcPct val="90000"/>
              </a:lnSpc>
              <a:spcBef>
                <a:spcPts val="375"/>
              </a:spcBef>
              <a:buFont typeface="Arial"/>
              <a:buChar char="•"/>
              <a:defRPr sz="1800" kern="1200">
                <a:solidFill>
                  <a:schemeClr val="accent1"/>
                </a:solidFill>
                <a:latin typeface="Arial" charset="0"/>
                <a:ea typeface="Arial" charset="0"/>
                <a:cs typeface="Arial" charset="0"/>
              </a:defRPr>
            </a:lvl3pPr>
            <a:lvl4pPr marL="1200150" indent="-171450" algn="l" defTabSz="685800" rtl="0" eaLnBrk="1" latinLnBrk="0" hangingPunct="1">
              <a:lnSpc>
                <a:spcPct val="90000"/>
              </a:lnSpc>
              <a:spcBef>
                <a:spcPts val="375"/>
              </a:spcBef>
              <a:buFont typeface="Arial"/>
              <a:buChar char="•"/>
              <a:defRPr sz="1600" kern="1200">
                <a:solidFill>
                  <a:schemeClr val="tx1">
                    <a:lumMod val="65000"/>
                    <a:lumOff val="35000"/>
                  </a:schemeClr>
                </a:solidFill>
                <a:latin typeface="Arial" charset="0"/>
                <a:ea typeface="Arial" charset="0"/>
                <a:cs typeface="Arial" charset="0"/>
              </a:defRPr>
            </a:lvl4pPr>
            <a:lvl5pPr marL="1543050" indent="-171450" algn="l" defTabSz="685800" rtl="0" eaLnBrk="1" latinLnBrk="0" hangingPunct="1">
              <a:lnSpc>
                <a:spcPct val="90000"/>
              </a:lnSpc>
              <a:spcBef>
                <a:spcPts val="375"/>
              </a:spcBef>
              <a:buFont typeface="Arial"/>
              <a:buChar char="•"/>
              <a:defRPr sz="1400" kern="1200">
                <a:solidFill>
                  <a:schemeClr val="accent1"/>
                </a:solidFill>
                <a:latin typeface="Arial" charset="0"/>
                <a:ea typeface="Arial" charset="0"/>
                <a:cs typeface="Arial"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GB" sz="1800" b="1" smtClean="0">
                <a:solidFill>
                  <a:schemeClr val="accent6"/>
                </a:solidFill>
              </a:rPr>
              <a:t>To </a:t>
            </a:r>
            <a:r>
              <a:rPr lang="en-GB" sz="1800" b="1" dirty="0" smtClean="0">
                <a:solidFill>
                  <a:schemeClr val="accent6"/>
                </a:solidFill>
              </a:rPr>
              <a:t>be officially launched following the meeting</a:t>
            </a:r>
          </a:p>
        </p:txBody>
      </p:sp>
    </p:spTree>
    <p:extLst>
      <p:ext uri="{BB962C8B-B14F-4D97-AF65-F5344CB8AC3E}">
        <p14:creationId xmlns:p14="http://schemas.microsoft.com/office/powerpoint/2010/main" val="11858623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450671DF-9FF3-154B-81B5-D7F51F42CEDF}" vid="{A6A1C8D5-2A1D-7540-90D9-2153E2BFC6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IPPOG-Template</Template>
  <TotalTime>15619</TotalTime>
  <Words>310</Words>
  <Application>Microsoft Macintosh PowerPoint</Application>
  <PresentationFormat>On-screen Show (4:3)</PresentationFormat>
  <Paragraphs>51</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Calibri</vt:lpstr>
      <vt:lpstr>Arial</vt:lpstr>
      <vt:lpstr>Office Theme</vt:lpstr>
      <vt:lpstr>14th IPPOG Meeting – CERN</vt:lpstr>
      <vt:lpstr>EPS Call in February 2017</vt:lpstr>
      <vt:lpstr>Proposal submitted on 5th March 2017</vt:lpstr>
      <vt:lpstr>Proposal accepted on 28th April 2017</vt:lpstr>
      <vt:lpstr>Particles4U Competition</vt:lpstr>
      <vt:lpstr>Particles4U Competition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Goldfarb</dc:creator>
  <cp:lastModifiedBy>Hans Peter Beck</cp:lastModifiedBy>
  <cp:revision>158</cp:revision>
  <cp:lastPrinted>2017-04-18T15:30:31Z</cp:lastPrinted>
  <dcterms:created xsi:type="dcterms:W3CDTF">2017-02-11T18:00:55Z</dcterms:created>
  <dcterms:modified xsi:type="dcterms:W3CDTF">2017-11-03T09:37:09Z</dcterms:modified>
</cp:coreProperties>
</file>