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68" r:id="rId3"/>
    <p:sldId id="269" r:id="rId4"/>
    <p:sldId id="257" r:id="rId5"/>
    <p:sldId id="270" r:id="rId6"/>
    <p:sldId id="258" r:id="rId7"/>
    <p:sldId id="259" r:id="rId8"/>
    <p:sldId id="260" r:id="rId9"/>
    <p:sldId id="264" r:id="rId10"/>
    <p:sldId id="265" r:id="rId11"/>
    <p:sldId id="266" r:id="rId12"/>
    <p:sldId id="261" r:id="rId13"/>
    <p:sldId id="262" r:id="rId14"/>
    <p:sldId id="263" r:id="rId15"/>
    <p:sldId id="271" r:id="rId16"/>
    <p:sldId id="267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79" d="100"/>
          <a:sy n="79" d="100"/>
        </p:scale>
        <p:origin x="72" y="22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AA93BE-3A81-44F4-BAEF-7053F5D8CD9B}" type="datetimeFigureOut">
              <a:rPr lang="en-GB" smtClean="0"/>
              <a:t>19/09/2017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03D6ED-522D-4833-915F-32671D6009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34951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Shape 27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76" name="Shape 27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fr-CH"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Telescopes are great for looking at things far away.</a:t>
            </a:r>
          </a:p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fr-CH"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Cosmic rays from far away.</a:t>
            </a:r>
          </a:p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fr-CH"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Discovered in 1912 by Victor Hess, they come from outside the earth’s atmosphere. </a:t>
            </a:r>
          </a:p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fr-CH"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They hit the atmosphere.</a:t>
            </a:r>
          </a:p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fr-CH"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atmosphere protects us from radiation in space.</a:t>
            </a:r>
          </a:p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fr-CH"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Like a raindrop hitting an umbrella, they make smaller drops.</a:t>
            </a:r>
          </a:p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fr-CH"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These fall to earth,</a:t>
            </a:r>
          </a:p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fr-CH"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passing through our bodies right now. </a:t>
            </a:r>
          </a:p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fr-CH"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We just can’t feel them.</a:t>
            </a:r>
          </a:p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fr-CH"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Study because the origins aren’t known!</a:t>
            </a:r>
          </a:p>
        </p:txBody>
      </p:sp>
    </p:spTree>
    <p:extLst>
      <p:ext uri="{BB962C8B-B14F-4D97-AF65-F5344CB8AC3E}">
        <p14:creationId xmlns:p14="http://schemas.microsoft.com/office/powerpoint/2010/main" val="10513493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6EEEA-5725-4AE0-A172-154B0346F110}" type="datetimeFigureOut">
              <a:rPr lang="en-GB" smtClean="0"/>
              <a:t>19/09/2017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F7C10-7AC1-484A-8FB2-EE94C256E1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09372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6EEEA-5725-4AE0-A172-154B0346F110}" type="datetimeFigureOut">
              <a:rPr lang="en-GB" smtClean="0"/>
              <a:t>19/09/2017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F7C10-7AC1-484A-8FB2-EE94C256E1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42730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6EEEA-5725-4AE0-A172-154B0346F110}" type="datetimeFigureOut">
              <a:rPr lang="en-GB" smtClean="0"/>
              <a:t>19/09/2017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F7C10-7AC1-484A-8FB2-EE94C256E1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005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609600" y="274637"/>
            <a:ext cx="10972800" cy="1143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body" idx="1"/>
          </p:nvPr>
        </p:nvSpPr>
        <p:spPr>
          <a:xfrm>
            <a:off x="609600" y="1600200"/>
            <a:ext cx="10972800" cy="49675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sldNum" idx="12"/>
          </p:nvPr>
        </p:nvSpPr>
        <p:spPr>
          <a:xfrm>
            <a:off x="11409054" y="6333133"/>
            <a:ext cx="731599" cy="52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buClr>
                <a:schemeClr val="lt1"/>
              </a:buClr>
              <a:buSzPct val="25000"/>
            </a:pPr>
            <a:fld id="{00000000-1234-1234-1234-123412341234}" type="slidenum">
              <a:rPr lang="fr-CH" sz="1733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pPr>
                <a:buClr>
                  <a:schemeClr val="lt1"/>
                </a:buClr>
                <a:buSzPct val="25000"/>
              </a:pPr>
              <a:t>‹#›</a:t>
            </a:fld>
            <a:endParaRPr lang="fr-CH" sz="1733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64527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6EEEA-5725-4AE0-A172-154B0346F110}" type="datetimeFigureOut">
              <a:rPr lang="en-GB" smtClean="0"/>
              <a:t>19/09/2017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F7C10-7AC1-484A-8FB2-EE94C256E1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65767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6EEEA-5725-4AE0-A172-154B0346F110}" type="datetimeFigureOut">
              <a:rPr lang="en-GB" smtClean="0"/>
              <a:t>19/09/2017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F7C10-7AC1-484A-8FB2-EE94C256E1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01671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6EEEA-5725-4AE0-A172-154B0346F110}" type="datetimeFigureOut">
              <a:rPr lang="en-GB" smtClean="0"/>
              <a:t>19/09/2017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F7C10-7AC1-484A-8FB2-EE94C256E1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31694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6EEEA-5725-4AE0-A172-154B0346F110}" type="datetimeFigureOut">
              <a:rPr lang="en-GB" smtClean="0"/>
              <a:t>19/09/2017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F7C10-7AC1-484A-8FB2-EE94C256E1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95274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6EEEA-5725-4AE0-A172-154B0346F110}" type="datetimeFigureOut">
              <a:rPr lang="en-GB" smtClean="0"/>
              <a:t>19/09/2017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F7C10-7AC1-484A-8FB2-EE94C256E1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66378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6EEEA-5725-4AE0-A172-154B0346F110}" type="datetimeFigureOut">
              <a:rPr lang="en-GB" smtClean="0"/>
              <a:t>19/09/2017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F7C10-7AC1-484A-8FB2-EE94C256E1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689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6EEEA-5725-4AE0-A172-154B0346F110}" type="datetimeFigureOut">
              <a:rPr lang="en-GB" smtClean="0"/>
              <a:t>19/09/2017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F7C10-7AC1-484A-8FB2-EE94C256E1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08976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6EEEA-5725-4AE0-A172-154B0346F110}" type="datetimeFigureOut">
              <a:rPr lang="en-GB" smtClean="0"/>
              <a:t>19/09/2017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F7C10-7AC1-484A-8FB2-EE94C256E1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04255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36EEEA-5725-4AE0-A172-154B0346F110}" type="datetimeFigureOut">
              <a:rPr lang="en-GB" smtClean="0"/>
              <a:t>19/09/2017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8F7C10-7AC1-484A-8FB2-EE94C256E1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4132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hape 24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rot="5400000">
            <a:off x="1190911" y="-3817379"/>
            <a:ext cx="9837972" cy="1221979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914587"/>
            <a:ext cx="9144000" cy="2387600"/>
          </a:xfrm>
        </p:spPr>
        <p:txBody>
          <a:bodyPr/>
          <a:lstStyle/>
          <a:p>
            <a:r>
              <a:rPr lang="en-GB" dirty="0" smtClean="0">
                <a:solidFill>
                  <a:schemeClr val="bg1"/>
                </a:solidFill>
                <a:latin typeface="Swis721 Cn BT" panose="020B0506020202030204" pitchFamily="34" charset="0"/>
              </a:rPr>
              <a:t>Cosmic Pi</a:t>
            </a:r>
            <a:endParaRPr lang="en-GB" dirty="0">
              <a:solidFill>
                <a:schemeClr val="bg1"/>
              </a:solidFill>
              <a:latin typeface="Swis721 Cn BT" panose="020B050602020203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5312304"/>
            <a:ext cx="9144000" cy="1655762"/>
          </a:xfrm>
        </p:spPr>
        <p:txBody>
          <a:bodyPr/>
          <a:lstStyle/>
          <a:p>
            <a:r>
              <a:rPr lang="en-GB" dirty="0" smtClean="0">
                <a:solidFill>
                  <a:schemeClr val="bg1"/>
                </a:solidFill>
              </a:rPr>
              <a:t>an open source detector for cosmic rays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5" name="Shape 507"/>
          <p:cNvPicPr preferRelativeResize="0"/>
          <p:nvPr/>
        </p:nvPicPr>
        <p:blipFill rotWithShape="1"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alphaModFix/>
          </a:blip>
          <a:srcRect/>
          <a:stretch/>
        </p:blipFill>
        <p:spPr>
          <a:xfrm>
            <a:off x="4428223" y="828782"/>
            <a:ext cx="3224606" cy="322460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46576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bg1"/>
                </a:solidFill>
                <a:latin typeface="Swis721 Cn BT" panose="020B0506020202030204" pitchFamily="34" charset="0"/>
              </a:rPr>
              <a:t>How to collect this information?</a:t>
            </a:r>
            <a:endParaRPr lang="en-GB" dirty="0">
              <a:solidFill>
                <a:schemeClr val="bg1"/>
              </a:solidFill>
              <a:latin typeface="Swis721 Cn BT" panose="020B050602020203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>
                <a:solidFill>
                  <a:schemeClr val="bg1"/>
                </a:solidFill>
                <a:latin typeface="Swis721 Cn BT" panose="020B0506020202030204" pitchFamily="34" charset="0"/>
              </a:rPr>
              <a:t>we need a cosmic ray (muon) detector</a:t>
            </a:r>
          </a:p>
          <a:p>
            <a:r>
              <a:rPr lang="en-GB" dirty="0" smtClean="0">
                <a:solidFill>
                  <a:schemeClr val="bg1"/>
                </a:solidFill>
                <a:latin typeface="Swis721 Cn BT" panose="020B0506020202030204" pitchFamily="34" charset="0"/>
              </a:rPr>
              <a:t>we need to locate the detector in space (GPS)</a:t>
            </a:r>
          </a:p>
          <a:p>
            <a:r>
              <a:rPr lang="en-GB" dirty="0" smtClean="0">
                <a:solidFill>
                  <a:schemeClr val="bg1"/>
                </a:solidFill>
                <a:latin typeface="Swis721 Cn BT" panose="020B0506020202030204" pitchFamily="34" charset="0"/>
              </a:rPr>
              <a:t>we need to mark events in time (GPS + high precision timer)</a:t>
            </a:r>
          </a:p>
          <a:p>
            <a:r>
              <a:rPr lang="en-GB" dirty="0" smtClean="0">
                <a:solidFill>
                  <a:schemeClr val="bg1"/>
                </a:solidFill>
                <a:latin typeface="Swis721 Cn BT" panose="020B0506020202030204" pitchFamily="34" charset="0"/>
              </a:rPr>
              <a:t>we need to monitor the detector status</a:t>
            </a:r>
          </a:p>
          <a:p>
            <a:r>
              <a:rPr lang="en-GB" dirty="0" smtClean="0">
                <a:solidFill>
                  <a:schemeClr val="bg1"/>
                </a:solidFill>
                <a:latin typeface="Swis721 Cn BT" panose="020B0506020202030204" pitchFamily="34" charset="0"/>
              </a:rPr>
              <a:t>additional sensors are probably a good idea:</a:t>
            </a:r>
          </a:p>
          <a:p>
            <a:pPr lvl="1"/>
            <a:r>
              <a:rPr lang="en-GB" dirty="0" smtClean="0">
                <a:solidFill>
                  <a:schemeClr val="bg1"/>
                </a:solidFill>
                <a:latin typeface="Swis721 Cn BT" panose="020B0506020202030204" pitchFamily="34" charset="0"/>
              </a:rPr>
              <a:t>temperature</a:t>
            </a:r>
          </a:p>
          <a:p>
            <a:pPr lvl="1"/>
            <a:r>
              <a:rPr lang="en-GB" dirty="0">
                <a:solidFill>
                  <a:schemeClr val="bg1"/>
                </a:solidFill>
                <a:latin typeface="Swis721 Cn BT" panose="020B0506020202030204" pitchFamily="34" charset="0"/>
              </a:rPr>
              <a:t>a</a:t>
            </a:r>
            <a:r>
              <a:rPr lang="en-GB" dirty="0" smtClean="0">
                <a:solidFill>
                  <a:schemeClr val="bg1"/>
                </a:solidFill>
                <a:latin typeface="Swis721 Cn BT" panose="020B0506020202030204" pitchFamily="34" charset="0"/>
              </a:rPr>
              <a:t>ltitude</a:t>
            </a:r>
          </a:p>
          <a:p>
            <a:pPr lvl="1"/>
            <a:r>
              <a:rPr lang="en-GB" dirty="0">
                <a:solidFill>
                  <a:schemeClr val="bg1"/>
                </a:solidFill>
                <a:latin typeface="Swis721 Cn BT" panose="020B0506020202030204" pitchFamily="34" charset="0"/>
              </a:rPr>
              <a:t>h</a:t>
            </a:r>
            <a:r>
              <a:rPr lang="en-GB" dirty="0" smtClean="0">
                <a:solidFill>
                  <a:schemeClr val="bg1"/>
                </a:solidFill>
                <a:latin typeface="Swis721 Cn BT" panose="020B0506020202030204" pitchFamily="34" charset="0"/>
              </a:rPr>
              <a:t>umidity</a:t>
            </a:r>
          </a:p>
          <a:p>
            <a:pPr lvl="1"/>
            <a:r>
              <a:rPr lang="en-GB" dirty="0" smtClean="0">
                <a:solidFill>
                  <a:schemeClr val="bg1"/>
                </a:solidFill>
                <a:latin typeface="Swis721 Cn BT" panose="020B0506020202030204" pitchFamily="34" charset="0"/>
              </a:rPr>
              <a:t>acceleration</a:t>
            </a:r>
          </a:p>
          <a:p>
            <a:pPr lvl="1"/>
            <a:r>
              <a:rPr lang="en-GB" dirty="0" smtClean="0">
                <a:solidFill>
                  <a:schemeClr val="bg1"/>
                </a:solidFill>
                <a:latin typeface="Swis721 Cn BT" panose="020B0506020202030204" pitchFamily="34" charset="0"/>
              </a:rPr>
              <a:t>magnetic field</a:t>
            </a:r>
          </a:p>
          <a:p>
            <a:endParaRPr lang="en-GB" dirty="0">
              <a:solidFill>
                <a:schemeClr val="bg1"/>
              </a:solidFill>
              <a:latin typeface="Swis721 Cn BT" panose="020B05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1982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bg1"/>
                </a:solidFill>
                <a:latin typeface="Swis721 Cn BT" panose="020B0506020202030204" pitchFamily="34" charset="0"/>
              </a:rPr>
              <a:t>How do you catch a cosmic ray?</a:t>
            </a:r>
            <a:endParaRPr lang="en-GB" dirty="0">
              <a:solidFill>
                <a:schemeClr val="bg1"/>
              </a:solidFill>
              <a:latin typeface="Swis721 Cn BT" panose="020B050602020203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615" y="3517087"/>
            <a:ext cx="2518884" cy="2514686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>
            <a:off x="421436" y="2545537"/>
            <a:ext cx="1358378" cy="967015"/>
          </a:xfrm>
          <a:prstGeom prst="straightConnector1">
            <a:avLst/>
          </a:prstGeom>
          <a:ln w="762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838200" y="2484102"/>
            <a:ext cx="31207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  <a:latin typeface="Swis721 Cn BT" panose="020B0506020202030204" pitchFamily="34" charset="0"/>
              </a:rPr>
              <a:t>High energy cosmic ray (particle)</a:t>
            </a:r>
            <a:endParaRPr lang="en-GB" dirty="0">
              <a:solidFill>
                <a:schemeClr val="bg1"/>
              </a:solidFill>
              <a:latin typeface="Swis721 Cn BT" panose="020B050602020203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79814" y="3172914"/>
            <a:ext cx="29017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  <a:latin typeface="Swis721 Cn BT" panose="020B0506020202030204" pitchFamily="34" charset="0"/>
              </a:rPr>
              <a:t>Atmosphere + Magnetosphere</a:t>
            </a:r>
            <a:endParaRPr lang="en-GB" dirty="0">
              <a:solidFill>
                <a:schemeClr val="bg1"/>
              </a:solidFill>
              <a:latin typeface="Swis721 Cn BT" panose="020B0506020202030204" pitchFamily="34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1755321" y="3517087"/>
            <a:ext cx="48986" cy="48177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1804307" y="3512552"/>
            <a:ext cx="231706" cy="3067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1915102" y="3512552"/>
            <a:ext cx="401603" cy="15335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1804307" y="3512552"/>
            <a:ext cx="664798" cy="30575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1779814" y="3532346"/>
            <a:ext cx="256199" cy="74151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734878" y="3701753"/>
            <a:ext cx="26807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  <a:latin typeface="Swis721 Cn BT" panose="020B0506020202030204" pitchFamily="34" charset="0"/>
              </a:rPr>
              <a:t>Cosmic ray shower, Muons</a:t>
            </a:r>
            <a:endParaRPr lang="en-GB" dirty="0">
              <a:solidFill>
                <a:schemeClr val="bg1"/>
              </a:solidFill>
              <a:latin typeface="Swis721 Cn BT" panose="020B050602020203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5927272" y="2365414"/>
            <a:ext cx="5657850" cy="12654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Scintillator</a:t>
            </a:r>
            <a:endParaRPr lang="en-GB" dirty="0">
              <a:solidFill>
                <a:schemeClr val="bg1"/>
              </a:solidFill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5723164" y="1690688"/>
            <a:ext cx="2008415" cy="239961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7331529" y="1563902"/>
            <a:ext cx="1208315" cy="249915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H="1">
            <a:off x="9792293" y="1470679"/>
            <a:ext cx="270190" cy="261962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6331404" y="4121730"/>
            <a:ext cx="48495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  <a:latin typeface="Swis721 Cn BT" panose="020B0506020202030204" pitchFamily="34" charset="0"/>
              </a:rPr>
              <a:t>Muons, typically 1 event/cm2/minute at sea level</a:t>
            </a:r>
            <a:endParaRPr lang="en-GB" dirty="0">
              <a:solidFill>
                <a:schemeClr val="bg1"/>
              </a:solidFill>
              <a:latin typeface="Swis721 Cn BT" panose="020B0506020202030204" pitchFamily="34" charset="0"/>
            </a:endParaRPr>
          </a:p>
        </p:txBody>
      </p:sp>
      <p:cxnSp>
        <p:nvCxnSpPr>
          <p:cNvPr id="34" name="Straight Arrow Connector 33"/>
          <p:cNvCxnSpPr/>
          <p:nvPr/>
        </p:nvCxnSpPr>
        <p:spPr>
          <a:xfrm flipV="1">
            <a:off x="9927388" y="2813479"/>
            <a:ext cx="580048" cy="452235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V="1">
            <a:off x="10012834" y="2543197"/>
            <a:ext cx="580048" cy="452235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V="1">
            <a:off x="9907554" y="3173215"/>
            <a:ext cx="685328" cy="308589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10568744" y="2689738"/>
            <a:ext cx="9550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Photons</a:t>
            </a:r>
            <a:endParaRPr lang="en-GB" dirty="0">
              <a:solidFill>
                <a:schemeClr val="bg1"/>
              </a:solidFill>
            </a:endParaRPr>
          </a:p>
        </p:txBody>
      </p:sp>
      <p:cxnSp>
        <p:nvCxnSpPr>
          <p:cNvPr id="39" name="Straight Arrow Connector 38"/>
          <p:cNvCxnSpPr/>
          <p:nvPr/>
        </p:nvCxnSpPr>
        <p:spPr>
          <a:xfrm flipV="1">
            <a:off x="7194254" y="2949690"/>
            <a:ext cx="357572" cy="283406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V="1">
            <a:off x="7096341" y="2813479"/>
            <a:ext cx="97913" cy="277914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V="1">
            <a:off x="7290930" y="3227804"/>
            <a:ext cx="281658" cy="12496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6892391" y="2512253"/>
            <a:ext cx="9550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Photons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075685" y="3181784"/>
            <a:ext cx="9550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Photons</a:t>
            </a:r>
            <a:endParaRPr lang="en-GB" dirty="0">
              <a:solidFill>
                <a:schemeClr val="bg1"/>
              </a:solidFill>
            </a:endParaRPr>
          </a:p>
        </p:txBody>
      </p:sp>
      <p:cxnSp>
        <p:nvCxnSpPr>
          <p:cNvPr id="48" name="Straight Arrow Connector 47"/>
          <p:cNvCxnSpPr/>
          <p:nvPr/>
        </p:nvCxnSpPr>
        <p:spPr>
          <a:xfrm flipH="1" flipV="1">
            <a:off x="6385989" y="3169131"/>
            <a:ext cx="415141" cy="2725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 flipH="1" flipV="1">
            <a:off x="6656213" y="3523866"/>
            <a:ext cx="415141" cy="2725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 flipH="1" flipV="1">
            <a:off x="7592425" y="3108440"/>
            <a:ext cx="415141" cy="2725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 flipH="1" flipV="1">
            <a:off x="7711816" y="3358333"/>
            <a:ext cx="415141" cy="2725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flipV="1">
            <a:off x="8323800" y="3283684"/>
            <a:ext cx="281658" cy="12496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 flipV="1">
            <a:off x="8023517" y="2578468"/>
            <a:ext cx="357572" cy="283406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 flipH="1" flipV="1">
            <a:off x="9319521" y="3454554"/>
            <a:ext cx="415141" cy="2725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 flipH="1" flipV="1">
            <a:off x="9371424" y="3278230"/>
            <a:ext cx="415141" cy="2725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 flipH="1" flipV="1">
            <a:off x="9371423" y="2597029"/>
            <a:ext cx="415141" cy="2725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 flipH="1" flipV="1">
            <a:off x="9415077" y="2814739"/>
            <a:ext cx="415141" cy="2725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 flipH="1" flipV="1">
            <a:off x="9412244" y="3089941"/>
            <a:ext cx="415141" cy="2725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 flipH="1" flipV="1">
            <a:off x="6169604" y="2882830"/>
            <a:ext cx="415141" cy="2725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6331404" y="4682108"/>
            <a:ext cx="48495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  <a:latin typeface="Swis721 Cn BT" panose="020B0506020202030204" pitchFamily="34" charset="0"/>
              </a:rPr>
              <a:t>We collect the photons with a photon detector, based on the photoelectric effect (A. Einstein)</a:t>
            </a:r>
            <a:endParaRPr lang="en-GB" dirty="0">
              <a:solidFill>
                <a:schemeClr val="bg1"/>
              </a:solidFill>
              <a:latin typeface="Swis721 Cn BT" panose="020B0506020202030204" pitchFamily="34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6332332" y="5415870"/>
            <a:ext cx="48495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  <a:latin typeface="Swis721 Cn BT" panose="020B0506020202030204" pitchFamily="34" charset="0"/>
              </a:rPr>
              <a:t>Our photon detector is called a Silicon Photomultiplier, a highly complex type of diode.</a:t>
            </a:r>
            <a:endParaRPr lang="en-GB" dirty="0">
              <a:solidFill>
                <a:schemeClr val="bg1"/>
              </a:solidFill>
              <a:latin typeface="Swis721 Cn BT" panose="020B0506020202030204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6331404" y="6149632"/>
            <a:ext cx="48495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  <a:latin typeface="Swis721 Cn BT" panose="020B0506020202030204" pitchFamily="34" charset="0"/>
              </a:rPr>
              <a:t>Other methods are possible, this is simply the one we chose!</a:t>
            </a:r>
            <a:endParaRPr lang="en-GB" dirty="0">
              <a:solidFill>
                <a:schemeClr val="bg1"/>
              </a:solidFill>
              <a:latin typeface="Swis721 Cn BT" panose="020B05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1783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32" grpId="0"/>
      <p:bldP spid="38" grpId="0"/>
      <p:bldP spid="42" grpId="0"/>
      <p:bldP spid="47" grpId="0"/>
      <p:bldP spid="62" grpId="0"/>
      <p:bldP spid="63" grpId="0"/>
      <p:bldP spid="6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bg1"/>
                </a:solidFill>
                <a:latin typeface="Swis721 Cn BT" panose="020B0506020202030204" pitchFamily="34" charset="0"/>
              </a:rPr>
              <a:t>Hardware</a:t>
            </a:r>
            <a:endParaRPr lang="en-GB" dirty="0">
              <a:solidFill>
                <a:schemeClr val="bg1"/>
              </a:solidFill>
              <a:latin typeface="Swis721 Cn BT" panose="020B050602020203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673680" y="2310493"/>
            <a:ext cx="1069522" cy="368209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dirty="0" smtClean="0"/>
              <a:t>Scintillator</a:t>
            </a:r>
            <a:endParaRPr lang="en-GB" dirty="0"/>
          </a:p>
        </p:txBody>
      </p:sp>
      <p:sp>
        <p:nvSpPr>
          <p:cNvPr id="21" name="Rectangle 20"/>
          <p:cNvSpPr/>
          <p:nvPr/>
        </p:nvSpPr>
        <p:spPr>
          <a:xfrm>
            <a:off x="2862944" y="3086099"/>
            <a:ext cx="1069522" cy="2906485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Silicon </a:t>
            </a:r>
            <a:r>
              <a:rPr lang="en-GB" dirty="0" err="1" smtClean="0">
                <a:solidFill>
                  <a:schemeClr val="tx1"/>
                </a:solidFill>
              </a:rPr>
              <a:t>Photomultipler</a:t>
            </a:r>
            <a:r>
              <a:rPr lang="en-GB" dirty="0" smtClean="0">
                <a:solidFill>
                  <a:schemeClr val="tx1"/>
                </a:solidFill>
              </a:rPr>
              <a:t> (</a:t>
            </a:r>
            <a:r>
              <a:rPr lang="en-GB" dirty="0" err="1" smtClean="0">
                <a:solidFill>
                  <a:schemeClr val="tx1"/>
                </a:solidFill>
              </a:rPr>
              <a:t>SiPM</a:t>
            </a:r>
            <a:r>
              <a:rPr lang="en-GB" dirty="0" smtClean="0">
                <a:solidFill>
                  <a:schemeClr val="tx1"/>
                </a:solidFill>
              </a:rPr>
              <a:t>)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4060372" y="3086099"/>
            <a:ext cx="1069522" cy="290648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Amplifier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5257800" y="2310493"/>
            <a:ext cx="1069522" cy="3682092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Shaper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2862944" y="2310494"/>
            <a:ext cx="1069522" cy="775606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HV PSU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4060372" y="2310493"/>
            <a:ext cx="1069522" cy="775606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Trigger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6455228" y="2310492"/>
            <a:ext cx="1069522" cy="368209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Analogue to Digital Converter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 rot="5400000">
            <a:off x="5257800" y="-41501"/>
            <a:ext cx="1069522" cy="3464378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Timing system (GPS)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7652656" y="2310492"/>
            <a:ext cx="1069522" cy="3682092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Microprocessor control</a:t>
            </a:r>
          </a:p>
          <a:p>
            <a:pPr algn="ctr"/>
            <a:r>
              <a:rPr lang="en-GB" dirty="0" smtClean="0">
                <a:solidFill>
                  <a:schemeClr val="bg1"/>
                </a:solidFill>
              </a:rPr>
              <a:t>&amp; communications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 rot="5400000">
            <a:off x="8247288" y="561295"/>
            <a:ext cx="1069522" cy="225878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Extra sensors:</a:t>
            </a:r>
          </a:p>
          <a:p>
            <a:pPr algn="ctr"/>
            <a:r>
              <a:rPr lang="en-GB" sz="1400" dirty="0" smtClean="0">
                <a:solidFill>
                  <a:schemeClr val="tx1"/>
                </a:solidFill>
              </a:rPr>
              <a:t>Temperature, Pressure, Humidity, Acceleration, Magnetic field…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8841920" y="2310492"/>
            <a:ext cx="1069522" cy="368209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Raspberry Pi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9684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/>
          <p:cNvSpPr/>
          <p:nvPr/>
        </p:nvSpPr>
        <p:spPr>
          <a:xfrm rot="5400000">
            <a:off x="6927056" y="1432493"/>
            <a:ext cx="4256994" cy="3682092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Server 2</a:t>
            </a:r>
            <a:endParaRPr lang="en-GB" dirty="0">
              <a:solidFill>
                <a:schemeClr val="tx1"/>
              </a:solidFill>
            </a:endParaRPr>
          </a:p>
          <a:p>
            <a:pPr algn="ctr"/>
            <a:endParaRPr lang="en-GB" dirty="0" smtClean="0">
              <a:solidFill>
                <a:schemeClr val="tx1"/>
              </a:solidFill>
            </a:endParaRPr>
          </a:p>
          <a:p>
            <a:pPr algn="ctr"/>
            <a:endParaRPr lang="en-GB" dirty="0">
              <a:solidFill>
                <a:schemeClr val="tx1"/>
              </a:solidFill>
            </a:endParaRPr>
          </a:p>
          <a:p>
            <a:pPr algn="ctr"/>
            <a:endParaRPr lang="en-GB" dirty="0" smtClean="0">
              <a:solidFill>
                <a:schemeClr val="tx1"/>
              </a:solidFill>
            </a:endParaRPr>
          </a:p>
          <a:p>
            <a:pPr algn="ctr"/>
            <a:endParaRPr lang="en-GB" dirty="0">
              <a:solidFill>
                <a:schemeClr val="tx1"/>
              </a:solidFill>
            </a:endParaRPr>
          </a:p>
          <a:p>
            <a:pPr algn="ctr"/>
            <a:endParaRPr lang="en-GB" dirty="0" smtClean="0">
              <a:solidFill>
                <a:schemeClr val="tx1"/>
              </a:solidFill>
            </a:endParaRPr>
          </a:p>
          <a:p>
            <a:pPr algn="ctr"/>
            <a:endParaRPr lang="en-GB" dirty="0">
              <a:solidFill>
                <a:schemeClr val="tx1"/>
              </a:solidFill>
            </a:endParaRPr>
          </a:p>
          <a:p>
            <a:pPr algn="ctr"/>
            <a:endParaRPr lang="en-GB" dirty="0" smtClean="0">
              <a:solidFill>
                <a:schemeClr val="tx1"/>
              </a:solidFill>
            </a:endParaRPr>
          </a:p>
          <a:p>
            <a:pPr algn="ctr"/>
            <a:endParaRPr lang="en-GB" dirty="0">
              <a:solidFill>
                <a:schemeClr val="tx1"/>
              </a:solidFill>
            </a:endParaRPr>
          </a:p>
          <a:p>
            <a:pPr algn="ctr"/>
            <a:endParaRPr lang="en-GB" dirty="0" smtClean="0">
              <a:solidFill>
                <a:schemeClr val="tx1"/>
              </a:solidFill>
            </a:endParaRPr>
          </a:p>
          <a:p>
            <a:pPr algn="ctr"/>
            <a:endParaRPr lang="en-GB" dirty="0">
              <a:solidFill>
                <a:schemeClr val="tx1"/>
              </a:solidFill>
            </a:endParaRPr>
          </a:p>
          <a:p>
            <a:pPr algn="ctr"/>
            <a:endParaRPr lang="en-GB" dirty="0" smtClean="0">
              <a:solidFill>
                <a:schemeClr val="tx1"/>
              </a:solidFill>
            </a:endParaRPr>
          </a:p>
          <a:p>
            <a:pPr algn="ctr"/>
            <a:endParaRPr lang="en-GB" dirty="0">
              <a:solidFill>
                <a:schemeClr val="tx1"/>
              </a:solidFill>
            </a:endParaRPr>
          </a:p>
          <a:p>
            <a:pPr algn="ctr"/>
            <a:endParaRPr lang="en-GB" dirty="0" smtClean="0">
              <a:solidFill>
                <a:schemeClr val="tx1"/>
              </a:solidFill>
            </a:endParaRP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SA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 rot="5400000">
            <a:off x="8720816" y="3204484"/>
            <a:ext cx="669474" cy="3513364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dirty="0" err="1" smtClean="0">
                <a:solidFill>
                  <a:schemeClr val="tx1"/>
                </a:solidFill>
              </a:rPr>
              <a:t>Debian</a:t>
            </a:r>
            <a:r>
              <a:rPr lang="en-GB" dirty="0" smtClean="0">
                <a:solidFill>
                  <a:schemeClr val="tx1"/>
                </a:solidFill>
              </a:rPr>
              <a:t> Linux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 rot="5400000">
            <a:off x="8720816" y="2428877"/>
            <a:ext cx="669474" cy="3513364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Main database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 rot="5400000">
            <a:off x="8715372" y="1653270"/>
            <a:ext cx="669474" cy="3513364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Main webserver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 rot="5400000">
            <a:off x="8715372" y="102056"/>
            <a:ext cx="669474" cy="3513364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Communication scripts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 rot="5400000">
            <a:off x="8715372" y="877662"/>
            <a:ext cx="669474" cy="3513364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Data Analysis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bg1"/>
                </a:solidFill>
                <a:latin typeface="Swis721 Cn BT" panose="020B0506020202030204" pitchFamily="34" charset="0"/>
              </a:rPr>
              <a:t>Software</a:t>
            </a:r>
            <a:endParaRPr lang="en-GB" dirty="0">
              <a:solidFill>
                <a:schemeClr val="bg1"/>
              </a:solidFill>
              <a:latin typeface="Swis721 Cn BT" panose="020B050602020203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 rot="5400000">
            <a:off x="5925570" y="1982221"/>
            <a:ext cx="4256994" cy="3682092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Server 1</a:t>
            </a:r>
            <a:endParaRPr lang="en-GB" dirty="0">
              <a:solidFill>
                <a:schemeClr val="tx1"/>
              </a:solidFill>
            </a:endParaRPr>
          </a:p>
          <a:p>
            <a:pPr algn="ctr"/>
            <a:endParaRPr lang="en-GB" dirty="0" smtClean="0">
              <a:solidFill>
                <a:schemeClr val="tx1"/>
              </a:solidFill>
            </a:endParaRPr>
          </a:p>
          <a:p>
            <a:pPr algn="ctr"/>
            <a:endParaRPr lang="en-GB" dirty="0">
              <a:solidFill>
                <a:schemeClr val="tx1"/>
              </a:solidFill>
            </a:endParaRPr>
          </a:p>
          <a:p>
            <a:pPr algn="ctr"/>
            <a:endParaRPr lang="en-GB" dirty="0" smtClean="0">
              <a:solidFill>
                <a:schemeClr val="tx1"/>
              </a:solidFill>
            </a:endParaRPr>
          </a:p>
          <a:p>
            <a:pPr algn="ctr"/>
            <a:endParaRPr lang="en-GB" dirty="0">
              <a:solidFill>
                <a:schemeClr val="tx1"/>
              </a:solidFill>
            </a:endParaRPr>
          </a:p>
          <a:p>
            <a:pPr algn="ctr"/>
            <a:endParaRPr lang="en-GB" dirty="0" smtClean="0">
              <a:solidFill>
                <a:schemeClr val="tx1"/>
              </a:solidFill>
            </a:endParaRPr>
          </a:p>
          <a:p>
            <a:pPr algn="ctr"/>
            <a:endParaRPr lang="en-GB" dirty="0">
              <a:solidFill>
                <a:schemeClr val="tx1"/>
              </a:solidFill>
            </a:endParaRPr>
          </a:p>
          <a:p>
            <a:pPr algn="ctr"/>
            <a:endParaRPr lang="en-GB" dirty="0" smtClean="0">
              <a:solidFill>
                <a:schemeClr val="tx1"/>
              </a:solidFill>
            </a:endParaRPr>
          </a:p>
          <a:p>
            <a:pPr algn="ctr"/>
            <a:endParaRPr lang="en-GB" dirty="0">
              <a:solidFill>
                <a:schemeClr val="tx1"/>
              </a:solidFill>
            </a:endParaRPr>
          </a:p>
          <a:p>
            <a:pPr algn="ctr"/>
            <a:endParaRPr lang="en-GB" dirty="0" smtClean="0">
              <a:solidFill>
                <a:schemeClr val="tx1"/>
              </a:solidFill>
            </a:endParaRPr>
          </a:p>
          <a:p>
            <a:pPr algn="ctr"/>
            <a:endParaRPr lang="en-GB" dirty="0">
              <a:solidFill>
                <a:schemeClr val="tx1"/>
              </a:solidFill>
            </a:endParaRPr>
          </a:p>
          <a:p>
            <a:pPr algn="ctr"/>
            <a:endParaRPr lang="en-GB" dirty="0" smtClean="0">
              <a:solidFill>
                <a:schemeClr val="tx1"/>
              </a:solidFill>
            </a:endParaRPr>
          </a:p>
          <a:p>
            <a:pPr algn="ctr"/>
            <a:endParaRPr lang="en-GB" dirty="0">
              <a:solidFill>
                <a:schemeClr val="tx1"/>
              </a:solidFill>
            </a:endParaRPr>
          </a:p>
          <a:p>
            <a:pPr algn="ctr"/>
            <a:endParaRPr lang="en-GB" dirty="0" smtClean="0">
              <a:solidFill>
                <a:schemeClr val="tx1"/>
              </a:solidFill>
            </a:endParaRPr>
          </a:p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 rot="5400000">
            <a:off x="460941" y="1982220"/>
            <a:ext cx="4256995" cy="368209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Client (Cosmic Pi)</a:t>
            </a:r>
          </a:p>
          <a:p>
            <a:pPr algn="ctr"/>
            <a:endParaRPr lang="en-GB" dirty="0">
              <a:solidFill>
                <a:schemeClr val="tx1"/>
              </a:solidFill>
            </a:endParaRPr>
          </a:p>
          <a:p>
            <a:pPr algn="ctr"/>
            <a:endParaRPr lang="en-GB" dirty="0" smtClean="0">
              <a:solidFill>
                <a:schemeClr val="tx1"/>
              </a:solidFill>
            </a:endParaRPr>
          </a:p>
          <a:p>
            <a:pPr algn="ctr"/>
            <a:endParaRPr lang="en-GB" dirty="0">
              <a:solidFill>
                <a:schemeClr val="tx1"/>
              </a:solidFill>
            </a:endParaRPr>
          </a:p>
          <a:p>
            <a:pPr algn="ctr"/>
            <a:endParaRPr lang="en-GB" dirty="0" smtClean="0">
              <a:solidFill>
                <a:schemeClr val="tx1"/>
              </a:solidFill>
            </a:endParaRPr>
          </a:p>
          <a:p>
            <a:pPr algn="ctr"/>
            <a:endParaRPr lang="en-GB" dirty="0">
              <a:solidFill>
                <a:schemeClr val="tx1"/>
              </a:solidFill>
            </a:endParaRPr>
          </a:p>
          <a:p>
            <a:pPr algn="ctr"/>
            <a:endParaRPr lang="en-GB" dirty="0" smtClean="0">
              <a:solidFill>
                <a:schemeClr val="tx1"/>
              </a:solidFill>
            </a:endParaRPr>
          </a:p>
          <a:p>
            <a:pPr algn="ctr"/>
            <a:endParaRPr lang="en-GB" dirty="0">
              <a:solidFill>
                <a:schemeClr val="tx1"/>
              </a:solidFill>
            </a:endParaRPr>
          </a:p>
          <a:p>
            <a:pPr algn="ctr"/>
            <a:endParaRPr lang="en-GB" dirty="0" smtClean="0">
              <a:solidFill>
                <a:schemeClr val="tx1"/>
              </a:solidFill>
            </a:endParaRPr>
          </a:p>
          <a:p>
            <a:pPr algn="ctr"/>
            <a:endParaRPr lang="en-GB" dirty="0">
              <a:solidFill>
                <a:schemeClr val="tx1"/>
              </a:solidFill>
            </a:endParaRPr>
          </a:p>
          <a:p>
            <a:pPr algn="ctr"/>
            <a:endParaRPr lang="en-GB" dirty="0" smtClean="0">
              <a:solidFill>
                <a:schemeClr val="tx1"/>
              </a:solidFill>
            </a:endParaRPr>
          </a:p>
          <a:p>
            <a:pPr algn="ctr"/>
            <a:endParaRPr lang="en-GB" dirty="0">
              <a:solidFill>
                <a:schemeClr val="tx1"/>
              </a:solidFill>
            </a:endParaRPr>
          </a:p>
          <a:p>
            <a:pPr algn="ctr"/>
            <a:endParaRPr lang="en-GB" dirty="0" smtClean="0">
              <a:solidFill>
                <a:schemeClr val="tx1"/>
              </a:solidFill>
            </a:endParaRPr>
          </a:p>
          <a:p>
            <a:pPr algn="ctr"/>
            <a:endParaRPr lang="en-GB" dirty="0">
              <a:solidFill>
                <a:schemeClr val="tx1"/>
              </a:solidFill>
            </a:endParaRPr>
          </a:p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 rot="5400000">
            <a:off x="2260145" y="3754212"/>
            <a:ext cx="669474" cy="3513364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dirty="0" err="1" smtClean="0">
                <a:solidFill>
                  <a:schemeClr val="tx1"/>
                </a:solidFill>
              </a:rPr>
              <a:t>Raspbian</a:t>
            </a:r>
            <a:r>
              <a:rPr lang="en-GB" dirty="0" smtClean="0">
                <a:solidFill>
                  <a:schemeClr val="tx1"/>
                </a:solidFill>
              </a:rPr>
              <a:t> Linux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 rot="5400000">
            <a:off x="2260145" y="2978605"/>
            <a:ext cx="669474" cy="3513364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Local database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 rot="5400000">
            <a:off x="2254701" y="2202998"/>
            <a:ext cx="669474" cy="3513364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Local webserver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 rot="5400000">
            <a:off x="2254701" y="651783"/>
            <a:ext cx="669474" cy="3513364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Arduino Firmware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 rot="5400000">
            <a:off x="2254701" y="1427390"/>
            <a:ext cx="669474" cy="3513364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Communications scripts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 rot="5400000">
            <a:off x="7719330" y="3754212"/>
            <a:ext cx="669474" cy="3513364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dirty="0" err="1" smtClean="0">
                <a:solidFill>
                  <a:schemeClr val="tx1"/>
                </a:solidFill>
              </a:rPr>
              <a:t>Debian</a:t>
            </a:r>
            <a:r>
              <a:rPr lang="en-GB" dirty="0" smtClean="0">
                <a:solidFill>
                  <a:schemeClr val="tx1"/>
                </a:solidFill>
              </a:rPr>
              <a:t> Linux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 rot="5400000">
            <a:off x="7719330" y="2978605"/>
            <a:ext cx="669474" cy="3513364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Main database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 rot="5400000">
            <a:off x="7713886" y="2202998"/>
            <a:ext cx="669474" cy="3513364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Main webserver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 rot="5400000">
            <a:off x="7713886" y="651784"/>
            <a:ext cx="669474" cy="3513364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Communication scripts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 rot="5400000">
            <a:off x="7713886" y="1427390"/>
            <a:ext cx="669474" cy="3513364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Data Analysis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3763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14" grpId="0" animBg="1"/>
      <p:bldP spid="15" grpId="0" animBg="1"/>
      <p:bldP spid="16" grpId="0" animBg="1"/>
      <p:bldP spid="17" grpId="0" animBg="1"/>
      <p:bldP spid="20" grpId="0" animBg="1"/>
      <p:bldP spid="23" grpId="0" animBg="1"/>
      <p:bldP spid="24" grpId="0" animBg="1"/>
      <p:bldP spid="3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bg1"/>
                </a:solidFill>
              </a:rPr>
              <a:t>Firmware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 rot="5400000">
            <a:off x="3985193" y="-1759744"/>
            <a:ext cx="4256995" cy="1116602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Arduino DUE</a:t>
            </a:r>
          </a:p>
          <a:p>
            <a:pPr algn="ctr"/>
            <a:endParaRPr lang="en-GB" dirty="0">
              <a:solidFill>
                <a:schemeClr val="tx1"/>
              </a:solidFill>
            </a:endParaRPr>
          </a:p>
          <a:p>
            <a:pPr algn="ctr"/>
            <a:endParaRPr lang="en-GB" dirty="0" smtClean="0">
              <a:solidFill>
                <a:schemeClr val="tx1"/>
              </a:solidFill>
            </a:endParaRPr>
          </a:p>
          <a:p>
            <a:pPr algn="ctr"/>
            <a:endParaRPr lang="en-GB" dirty="0">
              <a:solidFill>
                <a:schemeClr val="tx1"/>
              </a:solidFill>
            </a:endParaRPr>
          </a:p>
          <a:p>
            <a:pPr algn="ctr"/>
            <a:endParaRPr lang="en-GB" dirty="0" smtClean="0">
              <a:solidFill>
                <a:schemeClr val="tx1"/>
              </a:solidFill>
            </a:endParaRPr>
          </a:p>
          <a:p>
            <a:pPr algn="ctr"/>
            <a:endParaRPr lang="en-GB" dirty="0">
              <a:solidFill>
                <a:schemeClr val="tx1"/>
              </a:solidFill>
            </a:endParaRPr>
          </a:p>
          <a:p>
            <a:pPr algn="ctr"/>
            <a:endParaRPr lang="en-GB" dirty="0" smtClean="0">
              <a:solidFill>
                <a:schemeClr val="tx1"/>
              </a:solidFill>
            </a:endParaRPr>
          </a:p>
          <a:p>
            <a:pPr algn="ctr"/>
            <a:endParaRPr lang="en-GB" dirty="0">
              <a:solidFill>
                <a:schemeClr val="tx1"/>
              </a:solidFill>
            </a:endParaRPr>
          </a:p>
          <a:p>
            <a:pPr algn="ctr"/>
            <a:endParaRPr lang="en-GB" dirty="0" smtClean="0">
              <a:solidFill>
                <a:schemeClr val="tx1"/>
              </a:solidFill>
            </a:endParaRPr>
          </a:p>
          <a:p>
            <a:pPr algn="ctr"/>
            <a:endParaRPr lang="en-GB" dirty="0">
              <a:solidFill>
                <a:schemeClr val="tx1"/>
              </a:solidFill>
            </a:endParaRPr>
          </a:p>
          <a:p>
            <a:pPr algn="ctr"/>
            <a:endParaRPr lang="en-GB" dirty="0" smtClean="0">
              <a:solidFill>
                <a:schemeClr val="tx1"/>
              </a:solidFill>
            </a:endParaRPr>
          </a:p>
          <a:p>
            <a:pPr algn="ctr"/>
            <a:endParaRPr lang="en-GB" dirty="0">
              <a:solidFill>
                <a:schemeClr val="tx1"/>
              </a:solidFill>
            </a:endParaRPr>
          </a:p>
          <a:p>
            <a:pPr algn="ctr"/>
            <a:endParaRPr lang="en-GB" dirty="0" smtClean="0">
              <a:solidFill>
                <a:schemeClr val="tx1"/>
              </a:solidFill>
            </a:endParaRPr>
          </a:p>
          <a:p>
            <a:pPr algn="ctr"/>
            <a:endParaRPr lang="en-GB" dirty="0">
              <a:solidFill>
                <a:schemeClr val="tx1"/>
              </a:solidFill>
            </a:endParaRPr>
          </a:p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 rot="5400000">
            <a:off x="9490980" y="2202998"/>
            <a:ext cx="669474" cy="3513364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GPS input (date + timestamp)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 rot="5400000">
            <a:off x="9490980" y="1427391"/>
            <a:ext cx="669474" cy="3513364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Event timing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 rot="5400000">
            <a:off x="5758541" y="21773"/>
            <a:ext cx="669474" cy="1097824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Arduino Bootloader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 rot="5400000">
            <a:off x="9490980" y="2978605"/>
            <a:ext cx="669474" cy="3513364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Serial Output Routines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 rot="5400000">
            <a:off x="2026102" y="2978605"/>
            <a:ext cx="669474" cy="3513364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Accelerometer &amp; Magnetometer readout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 rot="5400000">
            <a:off x="5758541" y="2978605"/>
            <a:ext cx="669474" cy="3513364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Detection Threshold Control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 rot="5400000">
            <a:off x="2026102" y="2202998"/>
            <a:ext cx="669474" cy="3513364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Temperature &amp; Humidity readout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 rot="5400000">
            <a:off x="2026102" y="1427390"/>
            <a:ext cx="669474" cy="3513364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Altimeter readout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 rot="5400000">
            <a:off x="5758541" y="2202997"/>
            <a:ext cx="669474" cy="3513364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HV Power Supply Control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 rot="5400000">
            <a:off x="5758541" y="1427389"/>
            <a:ext cx="669474" cy="3513364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Analogue to Digital Conversion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6082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7" grpId="0" animBg="1"/>
      <p:bldP spid="21" grpId="0" animBg="1"/>
      <p:bldP spid="26" grpId="0" animBg="1"/>
      <p:bldP spid="27" grpId="0" animBg="1"/>
      <p:bldP spid="29" grpId="0" animBg="1"/>
      <p:bldP spid="30" grpId="0" animBg="1"/>
      <p:bldP spid="3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bg1"/>
                </a:solidFill>
                <a:latin typeface="Swis721 Cn BT" panose="020B0506020202030204" pitchFamily="34" charset="0"/>
              </a:rPr>
              <a:t>Assembly</a:t>
            </a:r>
            <a:endParaRPr lang="en-GB" dirty="0">
              <a:solidFill>
                <a:schemeClr val="bg1"/>
              </a:solidFill>
              <a:latin typeface="Swis721 Cn BT" panose="020B050602020203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 rot="5400000">
            <a:off x="5184587" y="-560349"/>
            <a:ext cx="4256995" cy="8767236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Metal enclosure</a:t>
            </a:r>
          </a:p>
          <a:p>
            <a:pPr algn="ctr"/>
            <a:endParaRPr lang="en-GB" dirty="0">
              <a:solidFill>
                <a:schemeClr val="tx1"/>
              </a:solidFill>
            </a:endParaRPr>
          </a:p>
          <a:p>
            <a:pPr algn="ctr"/>
            <a:endParaRPr lang="en-GB" dirty="0" smtClean="0">
              <a:solidFill>
                <a:schemeClr val="tx1"/>
              </a:solidFill>
            </a:endParaRPr>
          </a:p>
          <a:p>
            <a:pPr algn="ctr"/>
            <a:endParaRPr lang="en-GB" dirty="0">
              <a:solidFill>
                <a:schemeClr val="tx1"/>
              </a:solidFill>
            </a:endParaRPr>
          </a:p>
          <a:p>
            <a:pPr algn="ctr"/>
            <a:endParaRPr lang="en-GB" dirty="0" smtClean="0">
              <a:solidFill>
                <a:schemeClr val="tx1"/>
              </a:solidFill>
            </a:endParaRPr>
          </a:p>
          <a:p>
            <a:pPr algn="ctr"/>
            <a:endParaRPr lang="en-GB" dirty="0">
              <a:solidFill>
                <a:schemeClr val="tx1"/>
              </a:solidFill>
            </a:endParaRPr>
          </a:p>
          <a:p>
            <a:pPr algn="ctr"/>
            <a:endParaRPr lang="en-GB" dirty="0" smtClean="0">
              <a:solidFill>
                <a:schemeClr val="tx1"/>
              </a:solidFill>
            </a:endParaRPr>
          </a:p>
          <a:p>
            <a:pPr algn="ctr"/>
            <a:endParaRPr lang="en-GB" dirty="0">
              <a:solidFill>
                <a:schemeClr val="tx1"/>
              </a:solidFill>
            </a:endParaRPr>
          </a:p>
          <a:p>
            <a:pPr algn="ctr"/>
            <a:endParaRPr lang="en-GB" dirty="0" smtClean="0">
              <a:solidFill>
                <a:schemeClr val="tx1"/>
              </a:solidFill>
            </a:endParaRPr>
          </a:p>
          <a:p>
            <a:pPr algn="ctr"/>
            <a:endParaRPr lang="en-GB" dirty="0">
              <a:solidFill>
                <a:schemeClr val="tx1"/>
              </a:solidFill>
            </a:endParaRPr>
          </a:p>
          <a:p>
            <a:pPr algn="ctr"/>
            <a:endParaRPr lang="en-GB" dirty="0" smtClean="0">
              <a:solidFill>
                <a:schemeClr val="tx1"/>
              </a:solidFill>
            </a:endParaRPr>
          </a:p>
          <a:p>
            <a:pPr algn="ctr"/>
            <a:endParaRPr lang="en-GB" dirty="0">
              <a:solidFill>
                <a:schemeClr val="tx1"/>
              </a:solidFill>
            </a:endParaRPr>
          </a:p>
          <a:p>
            <a:pPr algn="ctr"/>
            <a:endParaRPr lang="en-GB" dirty="0" smtClean="0">
              <a:solidFill>
                <a:schemeClr val="tx1"/>
              </a:solidFill>
            </a:endParaRPr>
          </a:p>
          <a:p>
            <a:pPr algn="ctr"/>
            <a:endParaRPr lang="en-GB" dirty="0">
              <a:solidFill>
                <a:schemeClr val="tx1"/>
              </a:solidFill>
            </a:endParaRPr>
          </a:p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 rot="5400000">
            <a:off x="6260796" y="1963360"/>
            <a:ext cx="669474" cy="7095067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Arduino DUE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 rot="5400000">
            <a:off x="6963530" y="485019"/>
            <a:ext cx="669474" cy="8500536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Cosmic Pi PCB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 rot="5400000">
            <a:off x="6963530" y="2202995"/>
            <a:ext cx="669474" cy="3513364"/>
          </a:xfrm>
          <a:prstGeom prst="rect">
            <a:avLst/>
          </a:prstGeom>
          <a:solidFill>
            <a:schemeClr val="accent4">
              <a:lumMod val="75000"/>
            </a:schemeClr>
          </a:solidFill>
          <a:ln w="762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Wrapped Scintillator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 rot="5400000">
            <a:off x="4988946" y="3741999"/>
            <a:ext cx="669474" cy="435805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SIPM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 rot="16200000">
            <a:off x="8938114" y="3741775"/>
            <a:ext cx="669474" cy="435805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SIPM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" name="Right Arrow 1"/>
          <p:cNvSpPr/>
          <p:nvPr/>
        </p:nvSpPr>
        <p:spPr>
          <a:xfrm>
            <a:off x="660400" y="2370667"/>
            <a:ext cx="1879600" cy="88053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GPS Antenna</a:t>
            </a:r>
            <a:endParaRPr lang="en-GB" dirty="0"/>
          </a:p>
        </p:txBody>
      </p:sp>
      <p:sp>
        <p:nvSpPr>
          <p:cNvPr id="39" name="Right Arrow 38"/>
          <p:cNvSpPr/>
          <p:nvPr/>
        </p:nvSpPr>
        <p:spPr>
          <a:xfrm>
            <a:off x="2002365" y="4965098"/>
            <a:ext cx="778933" cy="88053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USB</a:t>
            </a:r>
            <a:endParaRPr lang="en-GB" dirty="0"/>
          </a:p>
        </p:txBody>
      </p:sp>
      <p:pic>
        <p:nvPicPr>
          <p:cNvPr id="40" name="Shape 46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79814" y="4159669"/>
            <a:ext cx="1866341" cy="20329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54087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bg1"/>
                </a:solidFill>
                <a:latin typeface="Swis721 Cn BT" panose="020B0506020202030204" pitchFamily="34" charset="0"/>
              </a:rPr>
              <a:t>Why is Cosmic Pi different?</a:t>
            </a:r>
            <a:endParaRPr lang="en-GB" dirty="0">
              <a:solidFill>
                <a:schemeClr val="bg1"/>
              </a:solidFill>
              <a:latin typeface="Swis721 Cn BT" panose="020B050602020203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solidFill>
                  <a:schemeClr val="bg1"/>
                </a:solidFill>
                <a:latin typeface="Swis721 Cn BT" panose="020B0506020202030204" pitchFamily="34" charset="0"/>
              </a:rPr>
              <a:t>open source (hardware and software)</a:t>
            </a:r>
          </a:p>
          <a:p>
            <a:r>
              <a:rPr lang="en-GB" dirty="0" smtClean="0">
                <a:solidFill>
                  <a:schemeClr val="bg1"/>
                </a:solidFill>
                <a:latin typeface="Swis721 Cn BT" panose="020B0506020202030204" pitchFamily="34" charset="0"/>
              </a:rPr>
              <a:t>distributed system</a:t>
            </a:r>
          </a:p>
          <a:p>
            <a:r>
              <a:rPr lang="en-GB" dirty="0" smtClean="0">
                <a:solidFill>
                  <a:schemeClr val="bg1"/>
                </a:solidFill>
                <a:latin typeface="Swis721 Cn BT" panose="020B0506020202030204" pitchFamily="34" charset="0"/>
              </a:rPr>
              <a:t>scintillator detector</a:t>
            </a:r>
          </a:p>
          <a:p>
            <a:r>
              <a:rPr lang="en-GB" dirty="0" smtClean="0">
                <a:solidFill>
                  <a:schemeClr val="bg1"/>
                </a:solidFill>
                <a:latin typeface="Swis721 Cn BT" panose="020B0506020202030204" pitchFamily="34" charset="0"/>
              </a:rPr>
              <a:t>Cheap (&lt;500 EUR)</a:t>
            </a:r>
          </a:p>
          <a:p>
            <a:r>
              <a:rPr lang="en-GB" dirty="0" smtClean="0">
                <a:solidFill>
                  <a:schemeClr val="bg1"/>
                </a:solidFill>
                <a:latin typeface="Swis721 Cn BT" panose="020B0506020202030204" pitchFamily="34" charset="0"/>
              </a:rPr>
              <a:t>something anyone can build</a:t>
            </a:r>
          </a:p>
          <a:p>
            <a:endParaRPr lang="en-GB" dirty="0">
              <a:solidFill>
                <a:schemeClr val="bg1"/>
              </a:solidFill>
              <a:latin typeface="Swis721 Cn BT" panose="020B050602020203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076700" y="4972050"/>
            <a:ext cx="72771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600" dirty="0" smtClean="0">
                <a:solidFill>
                  <a:schemeClr val="bg1"/>
                </a:solidFill>
              </a:rPr>
              <a:t>Cosmicpi.org</a:t>
            </a:r>
            <a:endParaRPr lang="en-GB" sz="6600" dirty="0">
              <a:solidFill>
                <a:schemeClr val="bg1"/>
              </a:solidFill>
            </a:endParaRPr>
          </a:p>
        </p:txBody>
      </p:sp>
      <p:pic>
        <p:nvPicPr>
          <p:cNvPr id="5" name="Shape 50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610442" y="1419755"/>
            <a:ext cx="3006759" cy="3006759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Shape 512" descr="http://phandroid.s3.amazonaws.com/wp-content/uploads/2014/06/kickstar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-2700000">
            <a:off x="8766176" y="4299364"/>
            <a:ext cx="3163569" cy="168723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36915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hape 495"/>
          <p:cNvPicPr preferRelativeResize="0"/>
          <p:nvPr/>
        </p:nvPicPr>
        <p:blipFill rotWithShape="1">
          <a:blip r:embed="rId2">
            <a:alphaModFix/>
          </a:blip>
          <a:srcRect l="-600" t="12567" r="600" b="33028"/>
          <a:stretch/>
        </p:blipFill>
        <p:spPr>
          <a:xfrm>
            <a:off x="-445477" y="-351693"/>
            <a:ext cx="12817236" cy="720969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9447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265"/>
          <p:cNvSpPr txBox="1">
            <a:spLocks noGrp="1"/>
          </p:cNvSpPr>
          <p:nvPr/>
        </p:nvSpPr>
        <p:spPr>
          <a:xfrm>
            <a:off x="1981200" y="1171170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/>
            </a:lvl2pPr>
            <a:lvl3pPr marL="0" marR="0" lvl="2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/>
            </a:lvl3pPr>
            <a:lvl4pPr marL="0" marR="0" lvl="3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/>
            </a:lvl4pPr>
            <a:lvl5pPr marL="0" marR="0" lvl="4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/>
            </a:lvl5pPr>
            <a:lvl6pPr marL="0" marR="0" lvl="5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/>
            </a:lvl6pPr>
            <a:lvl7pPr marL="0" marR="0" lvl="6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/>
            </a:lvl7pPr>
            <a:lvl8pPr marL="0" marR="0" lvl="7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/>
            </a:lvl8pPr>
            <a:lvl9pPr marL="0" marR="0" lvl="8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/>
            </a:lvl9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fr-CH" sz="3600" b="1" i="0" u="none" strike="noStrike" cap="none" dirty="0" err="1">
                <a:solidFill>
                  <a:schemeClr val="lt1"/>
                </a:solidFill>
                <a:latin typeface="Swis721 Cn BT" panose="020B0506020202030204" pitchFamily="34" charset="0"/>
                <a:sym typeface="Arial"/>
              </a:rPr>
              <a:t>Scientists</a:t>
            </a:r>
            <a:endParaRPr lang="fr-CH" sz="3600" b="1" i="0" u="none" strike="noStrike" cap="none" dirty="0">
              <a:solidFill>
                <a:schemeClr val="lt1"/>
              </a:solidFill>
              <a:latin typeface="Swis721 Cn BT" panose="020B0506020202030204" pitchFamily="34" charset="0"/>
              <a:sym typeface="Arial"/>
            </a:endParaRPr>
          </a:p>
        </p:txBody>
      </p:sp>
      <p:sp>
        <p:nvSpPr>
          <p:cNvPr id="5" name="Shape 266"/>
          <p:cNvSpPr txBox="1"/>
          <p:nvPr/>
        </p:nvSpPr>
        <p:spPr>
          <a:xfrm>
            <a:off x="3017180" y="5287454"/>
            <a:ext cx="2004600" cy="399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Arial"/>
              <a:buNone/>
            </a:pPr>
            <a:r>
              <a:rPr lang="fr-CH" sz="1400" b="0" i="0" u="none" strike="noStrike" cap="none" dirty="0" err="1">
                <a:solidFill>
                  <a:schemeClr val="lt2"/>
                </a:solidFill>
                <a:latin typeface="Swis721 Cn BT" panose="020B0506020202030204" pitchFamily="34" charset="0"/>
                <a:sym typeface="Arial"/>
              </a:rPr>
              <a:t>Professionals</a:t>
            </a:r>
            <a:endParaRPr lang="fr-CH" sz="1400" b="0" i="0" u="none" strike="noStrike" cap="none" dirty="0">
              <a:solidFill>
                <a:schemeClr val="lt2"/>
              </a:solidFill>
              <a:latin typeface="Swis721 Cn BT" panose="020B0506020202030204" pitchFamily="34" charset="0"/>
              <a:sym typeface="Arial"/>
            </a:endParaRPr>
          </a:p>
        </p:txBody>
      </p:sp>
      <p:sp>
        <p:nvSpPr>
          <p:cNvPr id="6" name="Shape 267"/>
          <p:cNvSpPr txBox="1"/>
          <p:nvPr/>
        </p:nvSpPr>
        <p:spPr>
          <a:xfrm>
            <a:off x="6840344" y="5287529"/>
            <a:ext cx="2351999" cy="399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Arial"/>
              <a:buNone/>
            </a:pPr>
            <a:r>
              <a:rPr lang="fr-CH" sz="1400" b="0" i="0" u="none" strike="noStrike" cap="none" dirty="0" err="1">
                <a:solidFill>
                  <a:schemeClr val="lt2"/>
                </a:solidFill>
                <a:latin typeface="Swis721 Cn BT" panose="020B0506020202030204" pitchFamily="34" charset="0"/>
                <a:sym typeface="Arial"/>
              </a:rPr>
              <a:t>Citizens</a:t>
            </a:r>
            <a:endParaRPr lang="fr-CH" sz="1400" b="0" i="0" u="none" strike="noStrike" cap="none" dirty="0">
              <a:solidFill>
                <a:schemeClr val="lt2"/>
              </a:solidFill>
              <a:latin typeface="Swis721 Cn BT" panose="020B0506020202030204" pitchFamily="34" charset="0"/>
              <a:sym typeface="Arial"/>
            </a:endParaRPr>
          </a:p>
        </p:txBody>
      </p:sp>
      <p:pic>
        <p:nvPicPr>
          <p:cNvPr id="7" name="Shape 26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25653" y="2308754"/>
            <a:ext cx="2352014" cy="744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Shape 26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flipH="1">
            <a:off x="6825653" y="3065767"/>
            <a:ext cx="2352014" cy="744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Shape 27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25653" y="3803858"/>
            <a:ext cx="2352014" cy="744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Shape 27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flipH="1">
            <a:off x="6825653" y="4548443"/>
            <a:ext cx="2352014" cy="744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Shape 272"/>
          <p:cNvPicPr preferRelativeResize="0"/>
          <p:nvPr/>
        </p:nvPicPr>
        <p:blipFill rotWithShape="1">
          <a:blip r:embed="rId3">
            <a:alphaModFix/>
          </a:blip>
          <a:srcRect l="14429" t="5906" r="14349" b="25884"/>
          <a:stretch/>
        </p:blipFill>
        <p:spPr>
          <a:xfrm>
            <a:off x="2711624" y="2260879"/>
            <a:ext cx="2592287" cy="30266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20728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bg1"/>
                </a:solidFill>
                <a:latin typeface="Swis721 Cn BT" panose="020B0506020202030204" pitchFamily="34" charset="0"/>
              </a:rPr>
              <a:t>The mysteries of the universe</a:t>
            </a:r>
            <a:endParaRPr lang="en-GB" dirty="0">
              <a:solidFill>
                <a:schemeClr val="bg1"/>
              </a:solidFill>
              <a:latin typeface="Swis721 Cn BT" panose="020B050602020203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bg1"/>
                </a:solidFill>
                <a:latin typeface="Swis721 Cn BT" panose="020B0506020202030204" pitchFamily="34" charset="0"/>
              </a:rPr>
              <a:t>wouldn‘t it be great to see the invisible?</a:t>
            </a:r>
          </a:p>
          <a:p>
            <a:r>
              <a:rPr lang="en-GB" dirty="0" smtClean="0">
                <a:solidFill>
                  <a:schemeClr val="bg1"/>
                </a:solidFill>
                <a:latin typeface="Swis721 Cn BT" panose="020B0506020202030204" pitchFamily="34" charset="0"/>
              </a:rPr>
              <a:t>aren’t far away galaxies at the edge of the universe exciting?</a:t>
            </a:r>
          </a:p>
          <a:p>
            <a:r>
              <a:rPr lang="en-GB" dirty="0" smtClean="0">
                <a:solidFill>
                  <a:schemeClr val="bg1"/>
                </a:solidFill>
                <a:latin typeface="Swis721 Cn BT" panose="020B0506020202030204" pitchFamily="34" charset="0"/>
              </a:rPr>
              <a:t>why not use the internet to network these detectors?</a:t>
            </a:r>
          </a:p>
          <a:p>
            <a:r>
              <a:rPr lang="en-GB" dirty="0" smtClean="0">
                <a:solidFill>
                  <a:schemeClr val="bg1"/>
                </a:solidFill>
                <a:latin typeface="Swis721 Cn BT" panose="020B0506020202030204" pitchFamily="34" charset="0"/>
              </a:rPr>
              <a:t>what can we do if we all work together on a distributed system?</a:t>
            </a:r>
          </a:p>
          <a:p>
            <a:r>
              <a:rPr lang="en-GB" dirty="0" smtClean="0">
                <a:solidFill>
                  <a:schemeClr val="bg1"/>
                </a:solidFill>
                <a:latin typeface="Swis721 Cn BT" panose="020B0506020202030204" pitchFamily="34" charset="0"/>
              </a:rPr>
              <a:t>CERN is a very exciting place, let’s replicate some of it in your pocket…</a:t>
            </a:r>
            <a:endParaRPr lang="en-GB" dirty="0">
              <a:solidFill>
                <a:schemeClr val="bg1"/>
              </a:solidFill>
              <a:latin typeface="Swis721 Cn BT" panose="020B05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6024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8" name="Shape 27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255573" y="68627"/>
            <a:ext cx="11521280" cy="11521280"/>
          </a:xfrm>
          <a:prstGeom prst="rect">
            <a:avLst/>
          </a:prstGeom>
          <a:noFill/>
          <a:ln>
            <a:noFill/>
          </a:ln>
        </p:spPr>
      </p:pic>
      <p:sp>
        <p:nvSpPr>
          <p:cNvPr id="279" name="Shape 279"/>
          <p:cNvSpPr/>
          <p:nvPr/>
        </p:nvSpPr>
        <p:spPr>
          <a:xfrm>
            <a:off x="7728180" y="2852935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0" name="Shape 280"/>
          <p:cNvSpPr/>
          <p:nvPr/>
        </p:nvSpPr>
        <p:spPr>
          <a:xfrm>
            <a:off x="7920201" y="3056135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1" name="Shape 281"/>
          <p:cNvSpPr/>
          <p:nvPr/>
        </p:nvSpPr>
        <p:spPr>
          <a:xfrm>
            <a:off x="7824192" y="3429000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2" name="Shape 282"/>
          <p:cNvSpPr/>
          <p:nvPr/>
        </p:nvSpPr>
        <p:spPr>
          <a:xfrm>
            <a:off x="8112223" y="3525011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3" name="Shape 283"/>
          <p:cNvSpPr/>
          <p:nvPr/>
        </p:nvSpPr>
        <p:spPr>
          <a:xfrm>
            <a:off x="7824192" y="3813043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4" name="Shape 284"/>
          <p:cNvSpPr/>
          <p:nvPr/>
        </p:nvSpPr>
        <p:spPr>
          <a:xfrm>
            <a:off x="7440149" y="3525011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5" name="Shape 285"/>
          <p:cNvSpPr/>
          <p:nvPr/>
        </p:nvSpPr>
        <p:spPr>
          <a:xfrm>
            <a:off x="7344137" y="3813043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6" name="Shape 286"/>
          <p:cNvSpPr/>
          <p:nvPr/>
        </p:nvSpPr>
        <p:spPr>
          <a:xfrm>
            <a:off x="7152116" y="3429000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7" name="Shape 287"/>
          <p:cNvSpPr/>
          <p:nvPr/>
        </p:nvSpPr>
        <p:spPr>
          <a:xfrm>
            <a:off x="7728180" y="3632200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8" name="Shape 288"/>
          <p:cNvSpPr/>
          <p:nvPr/>
        </p:nvSpPr>
        <p:spPr>
          <a:xfrm>
            <a:off x="8304244" y="3835400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9" name="Shape 289"/>
          <p:cNvSpPr/>
          <p:nvPr/>
        </p:nvSpPr>
        <p:spPr>
          <a:xfrm>
            <a:off x="8507444" y="3621021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0" name="Shape 290"/>
          <p:cNvSpPr/>
          <p:nvPr/>
        </p:nvSpPr>
        <p:spPr>
          <a:xfrm>
            <a:off x="8784299" y="3909053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1" name="Shape 291"/>
          <p:cNvSpPr/>
          <p:nvPr/>
        </p:nvSpPr>
        <p:spPr>
          <a:xfrm>
            <a:off x="8987499" y="3621021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2" name="Shape 292"/>
          <p:cNvSpPr/>
          <p:nvPr/>
        </p:nvSpPr>
        <p:spPr>
          <a:xfrm>
            <a:off x="9072329" y="3909053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3" name="Shape 293"/>
          <p:cNvSpPr/>
          <p:nvPr/>
        </p:nvSpPr>
        <p:spPr>
          <a:xfrm>
            <a:off x="9072329" y="4112253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4" name="Shape 294"/>
          <p:cNvSpPr/>
          <p:nvPr/>
        </p:nvSpPr>
        <p:spPr>
          <a:xfrm>
            <a:off x="8976319" y="4485116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5" name="Shape 295"/>
          <p:cNvSpPr/>
          <p:nvPr/>
        </p:nvSpPr>
        <p:spPr>
          <a:xfrm>
            <a:off x="8784299" y="4688316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6" name="Shape 296"/>
          <p:cNvSpPr/>
          <p:nvPr/>
        </p:nvSpPr>
        <p:spPr>
          <a:xfrm>
            <a:off x="8208235" y="4869159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7" name="Shape 297"/>
          <p:cNvSpPr/>
          <p:nvPr/>
        </p:nvSpPr>
        <p:spPr>
          <a:xfrm>
            <a:off x="8400256" y="4677137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8" name="Shape 298"/>
          <p:cNvSpPr/>
          <p:nvPr/>
        </p:nvSpPr>
        <p:spPr>
          <a:xfrm>
            <a:off x="8496267" y="4880337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9" name="Shape 299"/>
          <p:cNvSpPr/>
          <p:nvPr/>
        </p:nvSpPr>
        <p:spPr>
          <a:xfrm>
            <a:off x="8688288" y="5083537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0" name="Shape 300"/>
          <p:cNvSpPr/>
          <p:nvPr/>
        </p:nvSpPr>
        <p:spPr>
          <a:xfrm>
            <a:off x="9264352" y="4869159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1" name="Shape 301"/>
          <p:cNvSpPr/>
          <p:nvPr/>
        </p:nvSpPr>
        <p:spPr>
          <a:xfrm>
            <a:off x="9456372" y="5157192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2" name="Shape 302"/>
          <p:cNvSpPr/>
          <p:nvPr/>
        </p:nvSpPr>
        <p:spPr>
          <a:xfrm>
            <a:off x="9456372" y="5349213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3" name="Shape 303"/>
          <p:cNvSpPr/>
          <p:nvPr/>
        </p:nvSpPr>
        <p:spPr>
          <a:xfrm>
            <a:off x="9659572" y="5637244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4" name="Shape 304"/>
          <p:cNvSpPr/>
          <p:nvPr/>
        </p:nvSpPr>
        <p:spPr>
          <a:xfrm>
            <a:off x="9840415" y="5840444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5" name="Shape 305"/>
          <p:cNvSpPr/>
          <p:nvPr/>
        </p:nvSpPr>
        <p:spPr>
          <a:xfrm>
            <a:off x="10320469" y="5253201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6" name="Shape 306"/>
          <p:cNvSpPr/>
          <p:nvPr/>
        </p:nvSpPr>
        <p:spPr>
          <a:xfrm>
            <a:off x="9936427" y="4965171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7" name="Shape 307"/>
          <p:cNvSpPr/>
          <p:nvPr/>
        </p:nvSpPr>
        <p:spPr>
          <a:xfrm>
            <a:off x="9744404" y="4581128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8" name="Shape 308"/>
          <p:cNvSpPr/>
          <p:nvPr/>
        </p:nvSpPr>
        <p:spPr>
          <a:xfrm>
            <a:off x="9947604" y="4293096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9" name="Shape 309"/>
          <p:cNvSpPr/>
          <p:nvPr/>
        </p:nvSpPr>
        <p:spPr>
          <a:xfrm>
            <a:off x="10320469" y="4293096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0" name="Shape 310"/>
          <p:cNvSpPr/>
          <p:nvPr/>
        </p:nvSpPr>
        <p:spPr>
          <a:xfrm>
            <a:off x="9456372" y="4496295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1" name="Shape 311"/>
          <p:cNvSpPr/>
          <p:nvPr/>
        </p:nvSpPr>
        <p:spPr>
          <a:xfrm>
            <a:off x="9659572" y="4197085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2" name="Shape 312"/>
          <p:cNvSpPr/>
          <p:nvPr/>
        </p:nvSpPr>
        <p:spPr>
          <a:xfrm>
            <a:off x="9360361" y="4197085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3" name="Shape 313"/>
          <p:cNvSpPr/>
          <p:nvPr/>
        </p:nvSpPr>
        <p:spPr>
          <a:xfrm>
            <a:off x="9563561" y="3909053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4" name="Shape 314"/>
          <p:cNvSpPr/>
          <p:nvPr/>
        </p:nvSpPr>
        <p:spPr>
          <a:xfrm>
            <a:off x="10032437" y="4112253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5" name="Shape 315"/>
          <p:cNvSpPr/>
          <p:nvPr/>
        </p:nvSpPr>
        <p:spPr>
          <a:xfrm>
            <a:off x="10512489" y="4581128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6" name="Shape 316"/>
          <p:cNvSpPr/>
          <p:nvPr/>
        </p:nvSpPr>
        <p:spPr>
          <a:xfrm>
            <a:off x="10992543" y="4581128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7" name="Shape 317"/>
          <p:cNvSpPr/>
          <p:nvPr/>
        </p:nvSpPr>
        <p:spPr>
          <a:xfrm>
            <a:off x="11280576" y="4581128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8" name="Shape 318"/>
          <p:cNvSpPr/>
          <p:nvPr/>
        </p:nvSpPr>
        <p:spPr>
          <a:xfrm>
            <a:off x="7536159" y="4677137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9" name="Shape 319"/>
          <p:cNvSpPr/>
          <p:nvPr/>
        </p:nvSpPr>
        <p:spPr>
          <a:xfrm>
            <a:off x="7728180" y="4485116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0" name="Shape 320"/>
          <p:cNvSpPr/>
          <p:nvPr/>
        </p:nvSpPr>
        <p:spPr>
          <a:xfrm>
            <a:off x="7824192" y="4688316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1" name="Shape 321"/>
          <p:cNvSpPr/>
          <p:nvPr/>
        </p:nvSpPr>
        <p:spPr>
          <a:xfrm>
            <a:off x="8016213" y="4891516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2" name="Shape 322"/>
          <p:cNvSpPr/>
          <p:nvPr/>
        </p:nvSpPr>
        <p:spPr>
          <a:xfrm>
            <a:off x="6384031" y="4677137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3" name="Shape 323"/>
          <p:cNvSpPr/>
          <p:nvPr/>
        </p:nvSpPr>
        <p:spPr>
          <a:xfrm>
            <a:off x="6576052" y="4485116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4" name="Shape 324"/>
          <p:cNvSpPr/>
          <p:nvPr/>
        </p:nvSpPr>
        <p:spPr>
          <a:xfrm>
            <a:off x="6672064" y="4688316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5" name="Shape 325"/>
          <p:cNvSpPr/>
          <p:nvPr/>
        </p:nvSpPr>
        <p:spPr>
          <a:xfrm>
            <a:off x="6864085" y="4891516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6" name="Shape 326"/>
          <p:cNvSpPr/>
          <p:nvPr/>
        </p:nvSpPr>
        <p:spPr>
          <a:xfrm>
            <a:off x="6864085" y="4581128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7" name="Shape 327"/>
          <p:cNvSpPr/>
          <p:nvPr/>
        </p:nvSpPr>
        <p:spPr>
          <a:xfrm>
            <a:off x="7056107" y="4389107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8" name="Shape 328"/>
          <p:cNvSpPr/>
          <p:nvPr/>
        </p:nvSpPr>
        <p:spPr>
          <a:xfrm>
            <a:off x="7152116" y="4592307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9" name="Shape 329"/>
          <p:cNvSpPr/>
          <p:nvPr/>
        </p:nvSpPr>
        <p:spPr>
          <a:xfrm>
            <a:off x="7344137" y="4795507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0" name="Shape 330"/>
          <p:cNvSpPr/>
          <p:nvPr/>
        </p:nvSpPr>
        <p:spPr>
          <a:xfrm>
            <a:off x="6288021" y="4174728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1" name="Shape 331"/>
          <p:cNvSpPr/>
          <p:nvPr/>
        </p:nvSpPr>
        <p:spPr>
          <a:xfrm>
            <a:off x="6480043" y="3982707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2" name="Shape 332"/>
          <p:cNvSpPr/>
          <p:nvPr/>
        </p:nvSpPr>
        <p:spPr>
          <a:xfrm>
            <a:off x="6576052" y="4185907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3" name="Shape 333"/>
          <p:cNvSpPr/>
          <p:nvPr/>
        </p:nvSpPr>
        <p:spPr>
          <a:xfrm>
            <a:off x="6768073" y="4389107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4" name="Shape 334"/>
          <p:cNvSpPr/>
          <p:nvPr/>
        </p:nvSpPr>
        <p:spPr>
          <a:xfrm>
            <a:off x="5604768" y="4270737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5" name="Shape 335"/>
          <p:cNvSpPr/>
          <p:nvPr/>
        </p:nvSpPr>
        <p:spPr>
          <a:xfrm>
            <a:off x="5796789" y="4078717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6" name="Shape 336"/>
          <p:cNvSpPr/>
          <p:nvPr/>
        </p:nvSpPr>
        <p:spPr>
          <a:xfrm>
            <a:off x="5892800" y="4281917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7" name="Shape 337"/>
          <p:cNvSpPr/>
          <p:nvPr/>
        </p:nvSpPr>
        <p:spPr>
          <a:xfrm>
            <a:off x="6084821" y="4485116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8" name="Shape 338"/>
          <p:cNvSpPr/>
          <p:nvPr/>
        </p:nvSpPr>
        <p:spPr>
          <a:xfrm>
            <a:off x="5231904" y="4544301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9" name="Shape 339"/>
          <p:cNvSpPr/>
          <p:nvPr/>
        </p:nvSpPr>
        <p:spPr>
          <a:xfrm>
            <a:off x="5423925" y="4352279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0" name="Shape 340"/>
          <p:cNvSpPr/>
          <p:nvPr/>
        </p:nvSpPr>
        <p:spPr>
          <a:xfrm>
            <a:off x="5519935" y="4555480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1" name="Shape 341"/>
          <p:cNvSpPr/>
          <p:nvPr/>
        </p:nvSpPr>
        <p:spPr>
          <a:xfrm>
            <a:off x="5711956" y="4758680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2" name="Shape 342"/>
          <p:cNvSpPr/>
          <p:nvPr/>
        </p:nvSpPr>
        <p:spPr>
          <a:xfrm>
            <a:off x="5700777" y="3727556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3" name="Shape 343"/>
          <p:cNvSpPr/>
          <p:nvPr/>
        </p:nvSpPr>
        <p:spPr>
          <a:xfrm>
            <a:off x="5892800" y="3535535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4" name="Shape 344"/>
          <p:cNvSpPr/>
          <p:nvPr/>
        </p:nvSpPr>
        <p:spPr>
          <a:xfrm>
            <a:off x="5988809" y="3738735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5" name="Shape 345"/>
          <p:cNvSpPr/>
          <p:nvPr/>
        </p:nvSpPr>
        <p:spPr>
          <a:xfrm>
            <a:off x="6180831" y="3941935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6" name="Shape 346"/>
          <p:cNvSpPr/>
          <p:nvPr/>
        </p:nvSpPr>
        <p:spPr>
          <a:xfrm>
            <a:off x="5788913" y="3279177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7" name="Shape 347"/>
          <p:cNvSpPr/>
          <p:nvPr/>
        </p:nvSpPr>
        <p:spPr>
          <a:xfrm>
            <a:off x="6084821" y="3317540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8" name="Shape 348"/>
          <p:cNvSpPr/>
          <p:nvPr/>
        </p:nvSpPr>
        <p:spPr>
          <a:xfrm>
            <a:off x="6480043" y="3589345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9" name="Shape 349"/>
          <p:cNvSpPr/>
          <p:nvPr/>
        </p:nvSpPr>
        <p:spPr>
          <a:xfrm>
            <a:off x="6420859" y="3242567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0" name="Shape 350"/>
          <p:cNvSpPr/>
          <p:nvPr/>
        </p:nvSpPr>
        <p:spPr>
          <a:xfrm>
            <a:off x="6768073" y="3600524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1" name="Shape 351"/>
          <p:cNvSpPr/>
          <p:nvPr/>
        </p:nvSpPr>
        <p:spPr>
          <a:xfrm>
            <a:off x="6568177" y="3140967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2" name="Shape 352"/>
          <p:cNvSpPr/>
          <p:nvPr/>
        </p:nvSpPr>
        <p:spPr>
          <a:xfrm>
            <a:off x="6864085" y="3179329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3" name="Shape 353"/>
          <p:cNvSpPr/>
          <p:nvPr/>
        </p:nvSpPr>
        <p:spPr>
          <a:xfrm>
            <a:off x="6384031" y="3445767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4" name="Shape 354"/>
          <p:cNvSpPr/>
          <p:nvPr/>
        </p:nvSpPr>
        <p:spPr>
          <a:xfrm>
            <a:off x="6324847" y="2852935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5" name="Shape 355"/>
          <p:cNvSpPr/>
          <p:nvPr/>
        </p:nvSpPr>
        <p:spPr>
          <a:xfrm>
            <a:off x="6768073" y="2789697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6" name="Shape 356"/>
          <p:cNvSpPr/>
          <p:nvPr/>
        </p:nvSpPr>
        <p:spPr>
          <a:xfrm>
            <a:off x="6612880" y="2916175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7" name="Shape 357"/>
          <p:cNvSpPr/>
          <p:nvPr/>
        </p:nvSpPr>
        <p:spPr>
          <a:xfrm>
            <a:off x="7056107" y="2852935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8" name="Shape 358"/>
          <p:cNvSpPr/>
          <p:nvPr/>
        </p:nvSpPr>
        <p:spPr>
          <a:xfrm>
            <a:off x="6900911" y="2948945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9" name="Shape 359"/>
          <p:cNvSpPr/>
          <p:nvPr/>
        </p:nvSpPr>
        <p:spPr>
          <a:xfrm>
            <a:off x="7344137" y="2885708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0" name="Shape 360"/>
          <p:cNvSpPr/>
          <p:nvPr/>
        </p:nvSpPr>
        <p:spPr>
          <a:xfrm>
            <a:off x="7056107" y="3204207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1" name="Shape 361"/>
          <p:cNvSpPr/>
          <p:nvPr/>
        </p:nvSpPr>
        <p:spPr>
          <a:xfrm>
            <a:off x="7499333" y="3140967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2" name="Shape 362"/>
          <p:cNvSpPr/>
          <p:nvPr/>
        </p:nvSpPr>
        <p:spPr>
          <a:xfrm>
            <a:off x="7536159" y="3332988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3" name="Shape 363"/>
          <p:cNvSpPr/>
          <p:nvPr/>
        </p:nvSpPr>
        <p:spPr>
          <a:xfrm>
            <a:off x="7979385" y="3269751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4" name="Shape 364"/>
          <p:cNvSpPr/>
          <p:nvPr/>
        </p:nvSpPr>
        <p:spPr>
          <a:xfrm>
            <a:off x="6336025" y="2578877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5" name="Shape 365"/>
          <p:cNvSpPr/>
          <p:nvPr/>
        </p:nvSpPr>
        <p:spPr>
          <a:xfrm>
            <a:off x="6132825" y="2468892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6" name="Shape 366"/>
          <p:cNvSpPr/>
          <p:nvPr/>
        </p:nvSpPr>
        <p:spPr>
          <a:xfrm>
            <a:off x="6295380" y="2278028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7" name="Shape 367"/>
          <p:cNvSpPr/>
          <p:nvPr/>
        </p:nvSpPr>
        <p:spPr>
          <a:xfrm>
            <a:off x="6498580" y="2481228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8" name="Shape 368"/>
          <p:cNvSpPr/>
          <p:nvPr/>
        </p:nvSpPr>
        <p:spPr>
          <a:xfrm>
            <a:off x="6564873" y="2259833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9" name="Shape 369"/>
          <p:cNvSpPr/>
          <p:nvPr/>
        </p:nvSpPr>
        <p:spPr>
          <a:xfrm>
            <a:off x="6515080" y="2071288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0" name="Shape 370"/>
          <p:cNvSpPr/>
          <p:nvPr/>
        </p:nvSpPr>
        <p:spPr>
          <a:xfrm>
            <a:off x="7146011" y="2442361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1" name="Shape 371"/>
          <p:cNvSpPr/>
          <p:nvPr/>
        </p:nvSpPr>
        <p:spPr>
          <a:xfrm>
            <a:off x="6960095" y="2549669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2" name="Shape 372"/>
          <p:cNvSpPr/>
          <p:nvPr/>
        </p:nvSpPr>
        <p:spPr>
          <a:xfrm>
            <a:off x="7344137" y="2326811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3" name="Shape 373"/>
          <p:cNvSpPr/>
          <p:nvPr/>
        </p:nvSpPr>
        <p:spPr>
          <a:xfrm>
            <a:off x="7547337" y="2530011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4" name="Shape 374"/>
          <p:cNvSpPr/>
          <p:nvPr/>
        </p:nvSpPr>
        <p:spPr>
          <a:xfrm>
            <a:off x="7253716" y="2619148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5" name="Shape 375"/>
          <p:cNvSpPr/>
          <p:nvPr/>
        </p:nvSpPr>
        <p:spPr>
          <a:xfrm>
            <a:off x="7503125" y="2708920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6" name="Shape 376"/>
          <p:cNvSpPr/>
          <p:nvPr/>
        </p:nvSpPr>
        <p:spPr>
          <a:xfrm>
            <a:off x="7284955" y="1835577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7" name="Shape 377"/>
          <p:cNvSpPr/>
          <p:nvPr/>
        </p:nvSpPr>
        <p:spPr>
          <a:xfrm>
            <a:off x="7488155" y="2038777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8" name="Shape 378"/>
          <p:cNvSpPr/>
          <p:nvPr/>
        </p:nvSpPr>
        <p:spPr>
          <a:xfrm>
            <a:off x="7443943" y="2217688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9" name="Shape 379"/>
          <p:cNvSpPr/>
          <p:nvPr/>
        </p:nvSpPr>
        <p:spPr>
          <a:xfrm>
            <a:off x="7480513" y="1661004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0" name="Shape 380"/>
          <p:cNvSpPr/>
          <p:nvPr/>
        </p:nvSpPr>
        <p:spPr>
          <a:xfrm>
            <a:off x="7691549" y="1669812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1" name="Shape 381"/>
          <p:cNvSpPr/>
          <p:nvPr/>
        </p:nvSpPr>
        <p:spPr>
          <a:xfrm>
            <a:off x="7562759" y="1898967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2" name="Shape 382"/>
          <p:cNvSpPr/>
          <p:nvPr/>
        </p:nvSpPr>
        <p:spPr>
          <a:xfrm>
            <a:off x="7923735" y="1960353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3" name="Shape 383"/>
          <p:cNvSpPr/>
          <p:nvPr/>
        </p:nvSpPr>
        <p:spPr>
          <a:xfrm>
            <a:off x="8112223" y="1931588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4" name="Shape 384"/>
          <p:cNvSpPr/>
          <p:nvPr/>
        </p:nvSpPr>
        <p:spPr>
          <a:xfrm>
            <a:off x="8179589" y="2417895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5" name="Shape 385"/>
          <p:cNvSpPr/>
          <p:nvPr/>
        </p:nvSpPr>
        <p:spPr>
          <a:xfrm>
            <a:off x="8371609" y="2621095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6" name="Shape 386"/>
          <p:cNvSpPr/>
          <p:nvPr/>
        </p:nvSpPr>
        <p:spPr>
          <a:xfrm>
            <a:off x="8275600" y="2993957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7" name="Shape 387"/>
          <p:cNvSpPr/>
          <p:nvPr/>
        </p:nvSpPr>
        <p:spPr>
          <a:xfrm>
            <a:off x="7950740" y="2705925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8" name="Shape 388"/>
          <p:cNvSpPr/>
          <p:nvPr/>
        </p:nvSpPr>
        <p:spPr>
          <a:xfrm>
            <a:off x="7987568" y="2897947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9" name="Shape 389"/>
          <p:cNvSpPr/>
          <p:nvPr/>
        </p:nvSpPr>
        <p:spPr>
          <a:xfrm>
            <a:off x="8430795" y="2834709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0" name="Shape 390"/>
          <p:cNvSpPr/>
          <p:nvPr/>
        </p:nvSpPr>
        <p:spPr>
          <a:xfrm>
            <a:off x="8563631" y="1496548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1" name="Shape 391"/>
          <p:cNvSpPr/>
          <p:nvPr/>
        </p:nvSpPr>
        <p:spPr>
          <a:xfrm>
            <a:off x="8465616" y="2361703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2" name="Shape 392"/>
          <p:cNvSpPr/>
          <p:nvPr/>
        </p:nvSpPr>
        <p:spPr>
          <a:xfrm>
            <a:off x="8657637" y="2564903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3" name="Shape 393"/>
          <p:cNvSpPr/>
          <p:nvPr/>
        </p:nvSpPr>
        <p:spPr>
          <a:xfrm>
            <a:off x="8561625" y="2937767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4" name="Shape 394"/>
          <p:cNvSpPr/>
          <p:nvPr/>
        </p:nvSpPr>
        <p:spPr>
          <a:xfrm>
            <a:off x="8236768" y="2649735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5" name="Shape 395"/>
          <p:cNvSpPr/>
          <p:nvPr/>
        </p:nvSpPr>
        <p:spPr>
          <a:xfrm>
            <a:off x="8273595" y="2841756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6" name="Shape 396"/>
          <p:cNvSpPr/>
          <p:nvPr/>
        </p:nvSpPr>
        <p:spPr>
          <a:xfrm>
            <a:off x="8716821" y="2778519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7" name="Shape 397"/>
          <p:cNvSpPr/>
          <p:nvPr/>
        </p:nvSpPr>
        <p:spPr>
          <a:xfrm>
            <a:off x="8521731" y="1836864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8" name="Shape 398"/>
          <p:cNvSpPr/>
          <p:nvPr/>
        </p:nvSpPr>
        <p:spPr>
          <a:xfrm>
            <a:off x="8713752" y="2040064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9" name="Shape 399"/>
          <p:cNvSpPr/>
          <p:nvPr/>
        </p:nvSpPr>
        <p:spPr>
          <a:xfrm>
            <a:off x="8617743" y="2412928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0" name="Shape 400"/>
          <p:cNvSpPr/>
          <p:nvPr/>
        </p:nvSpPr>
        <p:spPr>
          <a:xfrm>
            <a:off x="8292883" y="2124895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1" name="Shape 401"/>
          <p:cNvSpPr/>
          <p:nvPr/>
        </p:nvSpPr>
        <p:spPr>
          <a:xfrm>
            <a:off x="8329709" y="2316917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2" name="Shape 402"/>
          <p:cNvSpPr/>
          <p:nvPr/>
        </p:nvSpPr>
        <p:spPr>
          <a:xfrm>
            <a:off x="8772937" y="2253677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3" name="Shape 403"/>
          <p:cNvSpPr/>
          <p:nvPr/>
        </p:nvSpPr>
        <p:spPr>
          <a:xfrm>
            <a:off x="9241812" y="1496548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4" name="Shape 404"/>
          <p:cNvSpPr/>
          <p:nvPr/>
        </p:nvSpPr>
        <p:spPr>
          <a:xfrm>
            <a:off x="9433833" y="1699748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5" name="Shape 405"/>
          <p:cNvSpPr/>
          <p:nvPr/>
        </p:nvSpPr>
        <p:spPr>
          <a:xfrm>
            <a:off x="9337823" y="2072611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6" name="Shape 406"/>
          <p:cNvSpPr/>
          <p:nvPr/>
        </p:nvSpPr>
        <p:spPr>
          <a:xfrm>
            <a:off x="9012963" y="1784579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7" name="Shape 407"/>
          <p:cNvSpPr/>
          <p:nvPr/>
        </p:nvSpPr>
        <p:spPr>
          <a:xfrm>
            <a:off x="9049789" y="1976600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8" name="Shape 408"/>
          <p:cNvSpPr/>
          <p:nvPr/>
        </p:nvSpPr>
        <p:spPr>
          <a:xfrm>
            <a:off x="9493017" y="1913361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9" name="Shape 409"/>
          <p:cNvSpPr/>
          <p:nvPr/>
        </p:nvSpPr>
        <p:spPr>
          <a:xfrm>
            <a:off x="9515556" y="2369480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0" name="Shape 410"/>
          <p:cNvSpPr/>
          <p:nvPr/>
        </p:nvSpPr>
        <p:spPr>
          <a:xfrm>
            <a:off x="9276171" y="2631728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1" name="Shape 411"/>
          <p:cNvSpPr/>
          <p:nvPr/>
        </p:nvSpPr>
        <p:spPr>
          <a:xfrm>
            <a:off x="9324176" y="3091709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2" name="Shape 412"/>
          <p:cNvSpPr/>
          <p:nvPr/>
        </p:nvSpPr>
        <p:spPr>
          <a:xfrm>
            <a:off x="9004271" y="2634501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3" name="Shape 413"/>
          <p:cNvSpPr/>
          <p:nvPr/>
        </p:nvSpPr>
        <p:spPr>
          <a:xfrm>
            <a:off x="9041099" y="2826523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4" name="Shape 414"/>
          <p:cNvSpPr/>
          <p:nvPr/>
        </p:nvSpPr>
        <p:spPr>
          <a:xfrm>
            <a:off x="9484324" y="2763285"/>
            <a:ext cx="96011" cy="96011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15" name="Shape 415"/>
          <p:cNvGrpSpPr/>
          <p:nvPr/>
        </p:nvGrpSpPr>
        <p:grpSpPr>
          <a:xfrm>
            <a:off x="-144691" y="-123394"/>
            <a:ext cx="7680852" cy="3648404"/>
            <a:chOff x="-108519" y="-92546"/>
            <a:chExt cx="5760639" cy="2736303"/>
          </a:xfrm>
        </p:grpSpPr>
        <p:cxnSp>
          <p:nvCxnSpPr>
            <p:cNvPr id="416" name="Shape 416"/>
            <p:cNvCxnSpPr/>
            <p:nvPr/>
          </p:nvCxnSpPr>
          <p:spPr>
            <a:xfrm>
              <a:off x="-108519" y="-92546"/>
              <a:ext cx="3168351" cy="1224135"/>
            </a:xfrm>
            <a:prstGeom prst="straightConnector1">
              <a:avLst/>
            </a:prstGeom>
            <a:noFill/>
            <a:ln w="76200" cap="flat" cmpd="sng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17" name="Shape 417"/>
            <p:cNvCxnSpPr/>
            <p:nvPr/>
          </p:nvCxnSpPr>
          <p:spPr>
            <a:xfrm rot="10800000" flipH="1">
              <a:off x="3059832" y="841507"/>
              <a:ext cx="872380" cy="272937"/>
            </a:xfrm>
            <a:prstGeom prst="straightConnector1">
              <a:avLst/>
            </a:prstGeom>
            <a:noFill/>
            <a:ln w="28575" cap="flat" cmpd="sng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18" name="Shape 418"/>
            <p:cNvCxnSpPr/>
            <p:nvPr/>
          </p:nvCxnSpPr>
          <p:spPr>
            <a:xfrm>
              <a:off x="3054116" y="1131590"/>
              <a:ext cx="1224135" cy="432047"/>
            </a:xfrm>
            <a:prstGeom prst="straightConnector1">
              <a:avLst/>
            </a:prstGeom>
            <a:noFill/>
            <a:ln w="28575" cap="flat" cmpd="sng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19" name="Shape 419"/>
            <p:cNvCxnSpPr/>
            <p:nvPr/>
          </p:nvCxnSpPr>
          <p:spPr>
            <a:xfrm>
              <a:off x="3043068" y="1137228"/>
              <a:ext cx="664834" cy="1002474"/>
            </a:xfrm>
            <a:prstGeom prst="straightConnector1">
              <a:avLst/>
            </a:prstGeom>
            <a:noFill/>
            <a:ln w="28575" cap="flat" cmpd="sng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20" name="Shape 420"/>
            <p:cNvCxnSpPr/>
            <p:nvPr/>
          </p:nvCxnSpPr>
          <p:spPr>
            <a:xfrm>
              <a:off x="3707903" y="2139701"/>
              <a:ext cx="432047" cy="288032"/>
            </a:xfrm>
            <a:prstGeom prst="straightConnector1">
              <a:avLst/>
            </a:prstGeom>
            <a:noFill/>
            <a:ln w="28575" cap="flat" cmpd="sng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21" name="Shape 421"/>
            <p:cNvCxnSpPr/>
            <p:nvPr/>
          </p:nvCxnSpPr>
          <p:spPr>
            <a:xfrm>
              <a:off x="3707903" y="2139701"/>
              <a:ext cx="144016" cy="504056"/>
            </a:xfrm>
            <a:prstGeom prst="straightConnector1">
              <a:avLst/>
            </a:prstGeom>
            <a:noFill/>
            <a:ln w="28575" cap="flat" cmpd="sng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22" name="Shape 422"/>
            <p:cNvCxnSpPr/>
            <p:nvPr/>
          </p:nvCxnSpPr>
          <p:spPr>
            <a:xfrm>
              <a:off x="4283967" y="1563066"/>
              <a:ext cx="1008112" cy="838094"/>
            </a:xfrm>
            <a:prstGeom prst="straightConnector1">
              <a:avLst/>
            </a:prstGeom>
            <a:noFill/>
            <a:ln w="28575" cap="flat" cmpd="sng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23" name="Shape 423"/>
            <p:cNvCxnSpPr/>
            <p:nvPr/>
          </p:nvCxnSpPr>
          <p:spPr>
            <a:xfrm>
              <a:off x="4283967" y="1563066"/>
              <a:ext cx="569490" cy="828663"/>
            </a:xfrm>
            <a:prstGeom prst="straightConnector1">
              <a:avLst/>
            </a:prstGeom>
            <a:noFill/>
            <a:ln w="28575" cap="flat" cmpd="sng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24" name="Shape 424"/>
            <p:cNvCxnSpPr/>
            <p:nvPr/>
          </p:nvCxnSpPr>
          <p:spPr>
            <a:xfrm rot="10800000" flipH="1">
              <a:off x="3932212" y="555240"/>
              <a:ext cx="783802" cy="288318"/>
            </a:xfrm>
            <a:prstGeom prst="straightConnector1">
              <a:avLst/>
            </a:prstGeom>
            <a:noFill/>
            <a:ln w="28575" cap="flat" cmpd="sng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25" name="Shape 425"/>
            <p:cNvCxnSpPr/>
            <p:nvPr/>
          </p:nvCxnSpPr>
          <p:spPr>
            <a:xfrm>
              <a:off x="3903637" y="847367"/>
              <a:ext cx="711795" cy="0"/>
            </a:xfrm>
            <a:prstGeom prst="straightConnector1">
              <a:avLst/>
            </a:prstGeom>
            <a:noFill/>
            <a:ln w="28575" cap="flat" cmpd="sng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26" name="Shape 426"/>
            <p:cNvCxnSpPr/>
            <p:nvPr/>
          </p:nvCxnSpPr>
          <p:spPr>
            <a:xfrm>
              <a:off x="4277394" y="1563066"/>
              <a:ext cx="870669" cy="90295"/>
            </a:xfrm>
            <a:prstGeom prst="straightConnector1">
              <a:avLst/>
            </a:prstGeom>
            <a:noFill/>
            <a:ln w="28575" cap="flat" cmpd="sng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27" name="Shape 427"/>
            <p:cNvCxnSpPr/>
            <p:nvPr/>
          </p:nvCxnSpPr>
          <p:spPr>
            <a:xfrm rot="10800000" flipH="1">
              <a:off x="3923928" y="707641"/>
              <a:ext cx="944487" cy="135916"/>
            </a:xfrm>
            <a:prstGeom prst="straightConnector1">
              <a:avLst/>
            </a:prstGeom>
            <a:noFill/>
            <a:ln w="28575" cap="flat" cmpd="sng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28" name="Shape 428"/>
            <p:cNvCxnSpPr/>
            <p:nvPr/>
          </p:nvCxnSpPr>
          <p:spPr>
            <a:xfrm>
              <a:off x="3707903" y="2139701"/>
              <a:ext cx="864095" cy="143444"/>
            </a:xfrm>
            <a:prstGeom prst="straightConnector1">
              <a:avLst/>
            </a:prstGeom>
            <a:noFill/>
            <a:ln w="28575" cap="flat" cmpd="sng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29" name="Shape 429"/>
            <p:cNvCxnSpPr/>
            <p:nvPr/>
          </p:nvCxnSpPr>
          <p:spPr>
            <a:xfrm>
              <a:off x="3389014" y="1633648"/>
              <a:ext cx="864095" cy="143444"/>
            </a:xfrm>
            <a:prstGeom prst="straightConnector1">
              <a:avLst/>
            </a:prstGeom>
            <a:noFill/>
            <a:ln w="28575" cap="flat" cmpd="sng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30" name="Shape 430"/>
            <p:cNvCxnSpPr/>
            <p:nvPr/>
          </p:nvCxnSpPr>
          <p:spPr>
            <a:xfrm>
              <a:off x="3805064" y="1396345"/>
              <a:ext cx="1198983" cy="58137"/>
            </a:xfrm>
            <a:prstGeom prst="straightConnector1">
              <a:avLst/>
            </a:prstGeom>
            <a:noFill/>
            <a:ln w="28575" cap="flat" cmpd="sng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31" name="Shape 431"/>
            <p:cNvCxnSpPr/>
            <p:nvPr/>
          </p:nvCxnSpPr>
          <p:spPr>
            <a:xfrm>
              <a:off x="4592960" y="841507"/>
              <a:ext cx="483096" cy="249375"/>
            </a:xfrm>
            <a:prstGeom prst="straightConnector1">
              <a:avLst/>
            </a:prstGeom>
            <a:noFill/>
            <a:ln w="28575" cap="flat" cmpd="sng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32" name="Shape 432"/>
            <p:cNvCxnSpPr/>
            <p:nvPr/>
          </p:nvCxnSpPr>
          <p:spPr>
            <a:xfrm>
              <a:off x="3750383" y="891809"/>
              <a:ext cx="483096" cy="249375"/>
            </a:xfrm>
            <a:prstGeom prst="straightConnector1">
              <a:avLst/>
            </a:prstGeom>
            <a:noFill/>
            <a:ln w="28575" cap="flat" cmpd="sng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33" name="Shape 433"/>
            <p:cNvCxnSpPr/>
            <p:nvPr/>
          </p:nvCxnSpPr>
          <p:spPr>
            <a:xfrm>
              <a:off x="4219767" y="1140125"/>
              <a:ext cx="601588" cy="9585"/>
            </a:xfrm>
            <a:prstGeom prst="straightConnector1">
              <a:avLst/>
            </a:prstGeom>
            <a:noFill/>
            <a:ln w="28575" cap="flat" cmpd="sng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34" name="Shape 434"/>
            <p:cNvCxnSpPr/>
            <p:nvPr/>
          </p:nvCxnSpPr>
          <p:spPr>
            <a:xfrm>
              <a:off x="4838030" y="2375159"/>
              <a:ext cx="159444" cy="52001"/>
            </a:xfrm>
            <a:prstGeom prst="straightConnector1">
              <a:avLst/>
            </a:prstGeom>
            <a:noFill/>
            <a:ln w="28575" cap="flat" cmpd="sng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35" name="Shape 435"/>
            <p:cNvCxnSpPr/>
            <p:nvPr/>
          </p:nvCxnSpPr>
          <p:spPr>
            <a:xfrm>
              <a:off x="4834507" y="2375159"/>
              <a:ext cx="49808" cy="268597"/>
            </a:xfrm>
            <a:prstGeom prst="straightConnector1">
              <a:avLst/>
            </a:prstGeom>
            <a:noFill/>
            <a:ln w="28575" cap="flat" cmpd="sng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36" name="Shape 436"/>
            <p:cNvCxnSpPr/>
            <p:nvPr/>
          </p:nvCxnSpPr>
          <p:spPr>
            <a:xfrm flipH="1">
              <a:off x="4644007" y="2375159"/>
              <a:ext cx="190500" cy="268597"/>
            </a:xfrm>
            <a:prstGeom prst="straightConnector1">
              <a:avLst/>
            </a:prstGeom>
            <a:noFill/>
            <a:ln w="28575" cap="flat" cmpd="sng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37" name="Shape 437"/>
            <p:cNvCxnSpPr/>
            <p:nvPr/>
          </p:nvCxnSpPr>
          <p:spPr>
            <a:xfrm>
              <a:off x="5148064" y="2283146"/>
              <a:ext cx="72008" cy="319333"/>
            </a:xfrm>
            <a:prstGeom prst="straightConnector1">
              <a:avLst/>
            </a:prstGeom>
            <a:noFill/>
            <a:ln w="28575" cap="flat" cmpd="sng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38" name="Shape 438"/>
            <p:cNvCxnSpPr/>
            <p:nvPr/>
          </p:nvCxnSpPr>
          <p:spPr>
            <a:xfrm>
              <a:off x="4952616" y="2107831"/>
              <a:ext cx="117393" cy="267328"/>
            </a:xfrm>
            <a:prstGeom prst="straightConnector1">
              <a:avLst/>
            </a:prstGeom>
            <a:noFill/>
            <a:ln w="28575" cap="flat" cmpd="sng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39" name="Shape 439"/>
            <p:cNvCxnSpPr/>
            <p:nvPr/>
          </p:nvCxnSpPr>
          <p:spPr>
            <a:xfrm rot="10800000" flipH="1">
              <a:off x="5086350" y="2211423"/>
              <a:ext cx="277738" cy="17426"/>
            </a:xfrm>
            <a:prstGeom prst="straightConnector1">
              <a:avLst/>
            </a:prstGeom>
            <a:noFill/>
            <a:ln w="28575" cap="flat" cmpd="sng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40" name="Shape 440"/>
            <p:cNvCxnSpPr/>
            <p:nvPr/>
          </p:nvCxnSpPr>
          <p:spPr>
            <a:xfrm>
              <a:off x="5368607" y="2220136"/>
              <a:ext cx="283511" cy="181023"/>
            </a:xfrm>
            <a:prstGeom prst="straightConnector1">
              <a:avLst/>
            </a:prstGeom>
            <a:noFill/>
            <a:ln w="28575" cap="flat" cmpd="sng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41" name="Shape 441"/>
            <p:cNvCxnSpPr/>
            <p:nvPr/>
          </p:nvCxnSpPr>
          <p:spPr>
            <a:xfrm>
              <a:off x="5364087" y="2220136"/>
              <a:ext cx="288032" cy="63009"/>
            </a:xfrm>
            <a:prstGeom prst="straightConnector1">
              <a:avLst/>
            </a:prstGeom>
            <a:noFill/>
            <a:ln w="28575" cap="flat" cmpd="sng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42" name="Shape 442"/>
            <p:cNvCxnSpPr/>
            <p:nvPr/>
          </p:nvCxnSpPr>
          <p:spPr>
            <a:xfrm>
              <a:off x="5148064" y="1653361"/>
              <a:ext cx="360040" cy="269743"/>
            </a:xfrm>
            <a:prstGeom prst="straightConnector1">
              <a:avLst/>
            </a:prstGeom>
            <a:noFill/>
            <a:ln w="28575" cap="flat" cmpd="sng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43" name="Shape 443"/>
            <p:cNvCxnSpPr/>
            <p:nvPr/>
          </p:nvCxnSpPr>
          <p:spPr>
            <a:xfrm>
              <a:off x="5148064" y="1653648"/>
              <a:ext cx="183305" cy="346418"/>
            </a:xfrm>
            <a:prstGeom prst="straightConnector1">
              <a:avLst/>
            </a:prstGeom>
            <a:noFill/>
            <a:ln w="28575" cap="flat" cmpd="sng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</p:spTree>
    <p:extLst>
      <p:ext uri="{BB962C8B-B14F-4D97-AF65-F5344CB8AC3E}">
        <p14:creationId xmlns:p14="http://schemas.microsoft.com/office/powerpoint/2010/main" val="4001903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4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3500"/>
                            </p:stCondLst>
                            <p:childTnLst>
                              <p:par>
                                <p:cTn id="10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4000"/>
                            </p:stCondLst>
                            <p:childTnLst>
                              <p:par>
                                <p:cTn id="1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500"/>
                                        <p:tgtEl>
                                          <p:spTgt spid="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500"/>
                                        <p:tgtEl>
                                          <p:spTgt spid="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4500"/>
                            </p:stCondLst>
                            <p:childTnLst>
                              <p:par>
                                <p:cTn id="18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" dur="50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500"/>
                                        <p:tgtEl>
                                          <p:spTgt spid="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" dur="500"/>
                                        <p:tgtEl>
                                          <p:spTgt spid="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" dur="500"/>
                                        <p:tgtEl>
                                          <p:spTgt spid="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500"/>
                                        <p:tgtEl>
                                          <p:spTgt spid="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" dur="500"/>
                                        <p:tgtEl>
                                          <p:spTgt spid="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" dur="500"/>
                                        <p:tgtEl>
                                          <p:spTgt spid="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" dur="500"/>
                                        <p:tgtEl>
                                          <p:spTgt spid="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500"/>
                                        <p:tgtEl>
                                          <p:spTgt spid="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" dur="500"/>
                                        <p:tgtEl>
                                          <p:spTgt spid="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" dur="500"/>
                                        <p:tgtEl>
                                          <p:spTgt spid="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" dur="500"/>
                                        <p:tgtEl>
                                          <p:spTgt spid="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" dur="500"/>
                                        <p:tgtEl>
                                          <p:spTgt spid="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" dur="500"/>
                                        <p:tgtEl>
                                          <p:spTgt spid="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" dur="500"/>
                                        <p:tgtEl>
                                          <p:spTgt spid="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500"/>
                                        <p:tgtEl>
                                          <p:spTgt spid="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3" dur="500"/>
                                        <p:tgtEl>
                                          <p:spTgt spid="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6" dur="500"/>
                                        <p:tgtEl>
                                          <p:spTgt spid="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9" dur="500"/>
                                        <p:tgtEl>
                                          <p:spTgt spid="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0" fill="hold">
                            <p:stCondLst>
                              <p:cond delay="5000"/>
                            </p:stCondLst>
                            <p:childTnLst>
                              <p:par>
                                <p:cTn id="2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3" dur="500"/>
                                        <p:tgtEl>
                                          <p:spTgt spid="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6" dur="500"/>
                                        <p:tgtEl>
                                          <p:spTgt spid="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9" dur="500"/>
                                        <p:tgtEl>
                                          <p:spTgt spid="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2" dur="500"/>
                                        <p:tgtEl>
                                          <p:spTgt spid="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3" fill="hold">
                            <p:stCondLst>
                              <p:cond delay="5500"/>
                            </p:stCondLst>
                            <p:childTnLst>
                              <p:par>
                                <p:cTn id="2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6" dur="500"/>
                                        <p:tgtEl>
                                          <p:spTgt spid="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9" dur="500"/>
                                        <p:tgtEl>
                                          <p:spTgt spid="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2" dur="500"/>
                                        <p:tgtEl>
                                          <p:spTgt spid="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5" dur="500"/>
                                        <p:tgtEl>
                                          <p:spTgt spid="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8" dur="500"/>
                                        <p:tgtEl>
                                          <p:spTgt spid="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500"/>
                                        <p:tgtEl>
                                          <p:spTgt spid="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4" dur="500"/>
                                        <p:tgtEl>
                                          <p:spTgt spid="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7" dur="500"/>
                                        <p:tgtEl>
                                          <p:spTgt spid="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0" dur="500"/>
                                        <p:tgtEl>
                                          <p:spTgt spid="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3" dur="500"/>
                                        <p:tgtEl>
                                          <p:spTgt spid="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4" fill="hold">
                            <p:stCondLst>
                              <p:cond delay="6000"/>
                            </p:stCondLst>
                            <p:childTnLst>
                              <p:par>
                                <p:cTn id="28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7" dur="500"/>
                                        <p:tgtEl>
                                          <p:spTgt spid="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0" dur="500"/>
                                        <p:tgtEl>
                                          <p:spTgt spid="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3" dur="500"/>
                                        <p:tgtEl>
                                          <p:spTgt spid="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6" dur="500"/>
                                        <p:tgtEl>
                                          <p:spTgt spid="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9" dur="500"/>
                                        <p:tgtEl>
                                          <p:spTgt spid="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2" dur="500"/>
                                        <p:tgtEl>
                                          <p:spTgt spid="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5" dur="500"/>
                                        <p:tgtEl>
                                          <p:spTgt spid="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8" dur="500"/>
                                        <p:tgtEl>
                                          <p:spTgt spid="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1" dur="500"/>
                                        <p:tgtEl>
                                          <p:spTgt spid="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4" dur="500"/>
                                        <p:tgtEl>
                                          <p:spTgt spid="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7" dur="500"/>
                                        <p:tgtEl>
                                          <p:spTgt spid="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8" fill="hold">
                            <p:stCondLst>
                              <p:cond delay="6500"/>
                            </p:stCondLst>
                            <p:childTnLst>
                              <p:par>
                                <p:cTn id="3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1" dur="500"/>
                                        <p:tgtEl>
                                          <p:spTgt spid="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2" fill="hold">
                            <p:stCondLst>
                              <p:cond delay="7000"/>
                            </p:stCondLst>
                            <p:childTnLst>
                              <p:par>
                                <p:cTn id="3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5" dur="500"/>
                                        <p:tgtEl>
                                          <p:spTgt spid="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6" fill="hold">
                            <p:stCondLst>
                              <p:cond delay="7500"/>
                            </p:stCondLst>
                            <p:childTnLst>
                              <p:par>
                                <p:cTn id="3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9" dur="500"/>
                                        <p:tgtEl>
                                          <p:spTgt spid="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2" dur="500"/>
                                        <p:tgtEl>
                                          <p:spTgt spid="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5" dur="500"/>
                                        <p:tgtEl>
                                          <p:spTgt spid="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8" dur="500"/>
                                        <p:tgtEl>
                                          <p:spTgt spid="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1" dur="500"/>
                                        <p:tgtEl>
                                          <p:spTgt spid="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4" dur="500"/>
                                        <p:tgtEl>
                                          <p:spTgt spid="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7" dur="500"/>
                                        <p:tgtEl>
                                          <p:spTgt spid="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8" fill="hold">
                            <p:stCondLst>
                              <p:cond delay="8000"/>
                            </p:stCondLst>
                            <p:childTnLst>
                              <p:par>
                                <p:cTn id="3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1" dur="500"/>
                                        <p:tgtEl>
                                          <p:spTgt spid="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4" dur="500"/>
                                        <p:tgtEl>
                                          <p:spTgt spid="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7" dur="500"/>
                                        <p:tgtEl>
                                          <p:spTgt spid="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0" dur="500"/>
                                        <p:tgtEl>
                                          <p:spTgt spid="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1" fill="hold">
                            <p:stCondLst>
                              <p:cond delay="8500"/>
                            </p:stCondLst>
                            <p:childTnLst>
                              <p:par>
                                <p:cTn id="36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4" dur="500"/>
                                        <p:tgtEl>
                                          <p:spTgt spid="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5" fill="hold">
                            <p:stCondLst>
                              <p:cond delay="9000"/>
                            </p:stCondLst>
                            <p:childTnLst>
                              <p:par>
                                <p:cTn id="36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8" dur="500"/>
                                        <p:tgtEl>
                                          <p:spTgt spid="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1" dur="500"/>
                                        <p:tgtEl>
                                          <p:spTgt spid="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4" dur="500"/>
                                        <p:tgtEl>
                                          <p:spTgt spid="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7" dur="500"/>
                                        <p:tgtEl>
                                          <p:spTgt spid="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0" dur="500"/>
                                        <p:tgtEl>
                                          <p:spTgt spid="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3" dur="500"/>
                                        <p:tgtEl>
                                          <p:spTgt spid="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6" dur="500"/>
                                        <p:tgtEl>
                                          <p:spTgt spid="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9" dur="500"/>
                                        <p:tgtEl>
                                          <p:spTgt spid="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2" dur="500"/>
                                        <p:tgtEl>
                                          <p:spTgt spid="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5" dur="500"/>
                                        <p:tgtEl>
                                          <p:spTgt spid="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8" dur="500"/>
                                        <p:tgtEl>
                                          <p:spTgt spid="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1" dur="500"/>
                                        <p:tgtEl>
                                          <p:spTgt spid="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2" fill="hold">
                            <p:stCondLst>
                              <p:cond delay="9500"/>
                            </p:stCondLst>
                            <p:childTnLst>
                              <p:par>
                                <p:cTn id="40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5" dur="500"/>
                                        <p:tgtEl>
                                          <p:spTgt spid="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8" dur="500"/>
                                        <p:tgtEl>
                                          <p:spTgt spid="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1" dur="500"/>
                                        <p:tgtEl>
                                          <p:spTgt spid="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4" dur="500"/>
                                        <p:tgtEl>
                                          <p:spTgt spid="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7" dur="500"/>
                                        <p:tgtEl>
                                          <p:spTgt spid="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8" fill="hold">
                            <p:stCondLst>
                              <p:cond delay="10000"/>
                            </p:stCondLst>
                            <p:childTnLst>
                              <p:par>
                                <p:cTn id="4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1" dur="500"/>
                                        <p:tgtEl>
                                          <p:spTgt spid="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4" dur="500"/>
                                        <p:tgtEl>
                                          <p:spTgt spid="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7" dur="500"/>
                                        <p:tgtEl>
                                          <p:spTgt spid="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0" dur="500"/>
                                        <p:tgtEl>
                                          <p:spTgt spid="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3" dur="500"/>
                                        <p:tgtEl>
                                          <p:spTgt spid="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4" fill="hold">
                            <p:stCondLst>
                              <p:cond delay="10500"/>
                            </p:stCondLst>
                            <p:childTnLst>
                              <p:par>
                                <p:cTn id="4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7" dur="500"/>
                                        <p:tgtEl>
                                          <p:spTgt spid="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8" fill="hold">
                            <p:stCondLst>
                              <p:cond delay="11000"/>
                            </p:stCondLst>
                            <p:childTnLst>
                              <p:par>
                                <p:cTn id="4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1" dur="500"/>
                                        <p:tgtEl>
                                          <p:spTgt spid="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2" fill="hold">
                            <p:stCondLst>
                              <p:cond delay="11500"/>
                            </p:stCondLst>
                            <p:childTnLst>
                              <p:par>
                                <p:cTn id="4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5" dur="500"/>
                                        <p:tgtEl>
                                          <p:spTgt spid="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6" fill="hold">
                      <p:stCondLst>
                        <p:cond delay="indefinite"/>
                      </p:stCondLst>
                      <p:childTnLst>
                        <p:par>
                          <p:cTn id="447" fill="hold">
                            <p:stCondLst>
                              <p:cond delay="0"/>
                            </p:stCondLst>
                            <p:childTnLst>
                              <p:par>
                                <p:cTn id="4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0" dur="500"/>
                                        <p:tgtEl>
                                          <p:spTgt spid="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1" fill="hold">
                            <p:stCondLst>
                              <p:cond delay="500"/>
                            </p:stCondLst>
                            <p:childTnLst>
                              <p:par>
                                <p:cTn id="45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3" dur="500"/>
                                        <p:tgtEl>
                                          <p:spTgt spid="4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4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5" fill="hold">
                      <p:stCondLst>
                        <p:cond delay="indefinite"/>
                      </p:stCondLst>
                      <p:childTnLst>
                        <p:par>
                          <p:cTn id="456" fill="hold">
                            <p:stCondLst>
                              <p:cond delay="0"/>
                            </p:stCondLst>
                            <p:childTnLst>
                              <p:par>
                                <p:cTn id="4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9" dur="5000"/>
                                        <p:tgtEl>
                                          <p:spTgt spid="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bg1"/>
                </a:solidFill>
                <a:latin typeface="Swis721 Cn BT" panose="020B0506020202030204" pitchFamily="34" charset="0"/>
              </a:rPr>
              <a:t>What do we need to do?</a:t>
            </a:r>
            <a:endParaRPr lang="en-GB" dirty="0">
              <a:solidFill>
                <a:schemeClr val="bg1"/>
              </a:solidFill>
              <a:latin typeface="Swis721 Cn BT" panose="020B050602020203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bg1"/>
                </a:solidFill>
                <a:latin typeface="Swis721 Cn BT" panose="020B0506020202030204" pitchFamily="34" charset="0"/>
              </a:rPr>
              <a:t>accelerate particles</a:t>
            </a:r>
          </a:p>
          <a:p>
            <a:r>
              <a:rPr lang="en-GB" dirty="0">
                <a:solidFill>
                  <a:schemeClr val="bg1"/>
                </a:solidFill>
                <a:latin typeface="Swis721 Cn BT" panose="020B0506020202030204" pitchFamily="34" charset="0"/>
              </a:rPr>
              <a:t>c</a:t>
            </a:r>
            <a:r>
              <a:rPr lang="en-GB" dirty="0" smtClean="0">
                <a:solidFill>
                  <a:schemeClr val="bg1"/>
                </a:solidFill>
                <a:latin typeface="Swis721 Cn BT" panose="020B0506020202030204" pitchFamily="34" charset="0"/>
              </a:rPr>
              <a:t>onvert a particle into something we can detect</a:t>
            </a:r>
          </a:p>
          <a:p>
            <a:r>
              <a:rPr lang="en-GB" dirty="0" smtClean="0">
                <a:solidFill>
                  <a:schemeClr val="bg1"/>
                </a:solidFill>
                <a:latin typeface="Swis721 Cn BT" panose="020B0506020202030204" pitchFamily="34" charset="0"/>
              </a:rPr>
              <a:t>time the arrival of each particle as precisely as possible</a:t>
            </a:r>
          </a:p>
          <a:p>
            <a:r>
              <a:rPr lang="en-GB" dirty="0">
                <a:solidFill>
                  <a:schemeClr val="bg1"/>
                </a:solidFill>
                <a:latin typeface="Swis721 Cn BT" panose="020B0506020202030204" pitchFamily="34" charset="0"/>
              </a:rPr>
              <a:t>s</a:t>
            </a:r>
            <a:r>
              <a:rPr lang="en-GB" dirty="0" smtClean="0">
                <a:solidFill>
                  <a:schemeClr val="bg1"/>
                </a:solidFill>
                <a:latin typeface="Swis721 Cn BT" panose="020B0506020202030204" pitchFamily="34" charset="0"/>
              </a:rPr>
              <a:t>tore &amp; share the data</a:t>
            </a:r>
          </a:p>
          <a:p>
            <a:r>
              <a:rPr lang="en-GB" dirty="0">
                <a:solidFill>
                  <a:schemeClr val="bg1"/>
                </a:solidFill>
                <a:latin typeface="Swis721 Cn BT" panose="020B0506020202030204" pitchFamily="34" charset="0"/>
              </a:rPr>
              <a:t>a</a:t>
            </a:r>
            <a:r>
              <a:rPr lang="en-GB" dirty="0" smtClean="0">
                <a:solidFill>
                  <a:schemeClr val="bg1"/>
                </a:solidFill>
                <a:latin typeface="Swis721 Cn BT" panose="020B0506020202030204" pitchFamily="34" charset="0"/>
              </a:rPr>
              <a:t>nalyse the results</a:t>
            </a:r>
          </a:p>
          <a:p>
            <a:endParaRPr lang="en-GB" dirty="0">
              <a:solidFill>
                <a:schemeClr val="bg1"/>
              </a:solidFill>
              <a:latin typeface="Swis721 Cn BT" panose="020B05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1403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bg1"/>
                </a:solidFill>
                <a:latin typeface="Swis721 Cn BT" panose="020B0506020202030204" pitchFamily="34" charset="0"/>
              </a:rPr>
              <a:t>A way of looking at High Energy Physics</a:t>
            </a:r>
            <a:endParaRPr lang="en-GB" dirty="0">
              <a:solidFill>
                <a:schemeClr val="bg1"/>
              </a:solidFill>
              <a:latin typeface="Swis721 Cn BT" panose="020B050602020203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461659" y="2188029"/>
            <a:ext cx="1069522" cy="368209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dirty="0" smtClean="0"/>
              <a:t>Accelerators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4659087" y="2188029"/>
            <a:ext cx="1069522" cy="368209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Detectors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856515" y="2188029"/>
            <a:ext cx="1069522" cy="368209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Computing Power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053943" y="2188029"/>
            <a:ext cx="1069522" cy="3682092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Analysis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0" name="Right Arrow 9"/>
          <p:cNvSpPr/>
          <p:nvPr/>
        </p:nvSpPr>
        <p:spPr>
          <a:xfrm>
            <a:off x="1215466" y="1684567"/>
            <a:ext cx="2237014" cy="2073726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Electricity</a:t>
            </a:r>
          </a:p>
        </p:txBody>
      </p:sp>
      <p:sp>
        <p:nvSpPr>
          <p:cNvPr id="11" name="Right Arrow 10"/>
          <p:cNvSpPr/>
          <p:nvPr/>
        </p:nvSpPr>
        <p:spPr>
          <a:xfrm>
            <a:off x="8251371" y="3298370"/>
            <a:ext cx="2237014" cy="1461407"/>
          </a:xfrm>
          <a:prstGeom prst="rightArrow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Results</a:t>
            </a:r>
          </a:p>
          <a:p>
            <a:pPr algn="ctr"/>
            <a:r>
              <a:rPr lang="en-GB" dirty="0" smtClean="0"/>
              <a:t>Knowledge</a:t>
            </a:r>
            <a:endParaRPr lang="en-GB" dirty="0"/>
          </a:p>
        </p:txBody>
      </p:sp>
      <p:sp>
        <p:nvSpPr>
          <p:cNvPr id="12" name="Right Arrow 11"/>
          <p:cNvSpPr/>
          <p:nvPr/>
        </p:nvSpPr>
        <p:spPr>
          <a:xfrm>
            <a:off x="1223287" y="4016825"/>
            <a:ext cx="2237014" cy="2073726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People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9" name="Right Arrow 8"/>
          <p:cNvSpPr/>
          <p:nvPr/>
        </p:nvSpPr>
        <p:spPr>
          <a:xfrm>
            <a:off x="1207645" y="2850696"/>
            <a:ext cx="2237014" cy="2073726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Money</a:t>
            </a:r>
          </a:p>
        </p:txBody>
      </p:sp>
    </p:spTree>
    <p:extLst>
      <p:ext uri="{BB962C8B-B14F-4D97-AF65-F5344CB8AC3E}">
        <p14:creationId xmlns:p14="http://schemas.microsoft.com/office/powerpoint/2010/main" val="1180297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0" grpId="0" animBg="1"/>
      <p:bldP spid="11" grpId="0" animBg="1"/>
      <p:bldP spid="12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Arrow 9"/>
          <p:cNvSpPr/>
          <p:nvPr/>
        </p:nvSpPr>
        <p:spPr>
          <a:xfrm>
            <a:off x="1946630" y="2996293"/>
            <a:ext cx="1387123" cy="128587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solidFill>
                  <a:schemeClr val="tx1"/>
                </a:solidFill>
              </a:rPr>
              <a:t>Electricity</a:t>
            </a:r>
          </a:p>
          <a:p>
            <a:pPr algn="ctr"/>
            <a:r>
              <a:rPr lang="en-GB" sz="1100" dirty="0" smtClean="0">
                <a:solidFill>
                  <a:schemeClr val="tx1"/>
                </a:solidFill>
              </a:rPr>
              <a:t>Money</a:t>
            </a:r>
          </a:p>
          <a:p>
            <a:pPr algn="ctr"/>
            <a:r>
              <a:rPr lang="en-GB" sz="1100" dirty="0" smtClean="0">
                <a:solidFill>
                  <a:schemeClr val="tx1"/>
                </a:solidFill>
              </a:rPr>
              <a:t>Time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15" name="Right Arrow 14"/>
          <p:cNvSpPr/>
          <p:nvPr/>
        </p:nvSpPr>
        <p:spPr>
          <a:xfrm>
            <a:off x="1943909" y="3148693"/>
            <a:ext cx="1387123" cy="128587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solidFill>
                  <a:schemeClr val="tx1"/>
                </a:solidFill>
              </a:rPr>
              <a:t>Electricity</a:t>
            </a:r>
          </a:p>
          <a:p>
            <a:pPr algn="ctr"/>
            <a:r>
              <a:rPr lang="en-GB" sz="1100" dirty="0" smtClean="0">
                <a:solidFill>
                  <a:schemeClr val="tx1"/>
                </a:solidFill>
              </a:rPr>
              <a:t>Money</a:t>
            </a:r>
          </a:p>
          <a:p>
            <a:pPr algn="ctr"/>
            <a:r>
              <a:rPr lang="en-GB" sz="1100" dirty="0" smtClean="0">
                <a:solidFill>
                  <a:schemeClr val="tx1"/>
                </a:solidFill>
              </a:rPr>
              <a:t>Time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16" name="Right Arrow 15"/>
          <p:cNvSpPr/>
          <p:nvPr/>
        </p:nvSpPr>
        <p:spPr>
          <a:xfrm>
            <a:off x="1949350" y="3301093"/>
            <a:ext cx="1387123" cy="128587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solidFill>
                  <a:schemeClr val="tx1"/>
                </a:solidFill>
              </a:rPr>
              <a:t>Electricity</a:t>
            </a:r>
          </a:p>
          <a:p>
            <a:pPr algn="ctr"/>
            <a:r>
              <a:rPr lang="en-GB" sz="1100" dirty="0" smtClean="0">
                <a:solidFill>
                  <a:schemeClr val="tx1"/>
                </a:solidFill>
              </a:rPr>
              <a:t>Money</a:t>
            </a:r>
          </a:p>
          <a:p>
            <a:pPr algn="ctr"/>
            <a:r>
              <a:rPr lang="en-GB" sz="1100" dirty="0" smtClean="0">
                <a:solidFill>
                  <a:schemeClr val="tx1"/>
                </a:solidFill>
              </a:rPr>
              <a:t>Time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17" name="Right Arrow 16"/>
          <p:cNvSpPr/>
          <p:nvPr/>
        </p:nvSpPr>
        <p:spPr>
          <a:xfrm>
            <a:off x="1954796" y="3453493"/>
            <a:ext cx="1387123" cy="128587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solidFill>
                  <a:schemeClr val="tx1"/>
                </a:solidFill>
              </a:rPr>
              <a:t>Electricity</a:t>
            </a:r>
          </a:p>
          <a:p>
            <a:pPr algn="ctr"/>
            <a:r>
              <a:rPr lang="en-GB" sz="1100" dirty="0" smtClean="0">
                <a:solidFill>
                  <a:schemeClr val="tx1"/>
                </a:solidFill>
              </a:rPr>
              <a:t>Money</a:t>
            </a:r>
          </a:p>
          <a:p>
            <a:pPr algn="ctr"/>
            <a:r>
              <a:rPr lang="en-GB" sz="1100" dirty="0" smtClean="0">
                <a:solidFill>
                  <a:schemeClr val="tx1"/>
                </a:solidFill>
              </a:rPr>
              <a:t>Time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18" name="Right Arrow 17"/>
          <p:cNvSpPr/>
          <p:nvPr/>
        </p:nvSpPr>
        <p:spPr>
          <a:xfrm>
            <a:off x="1935744" y="3605893"/>
            <a:ext cx="1387123" cy="128587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solidFill>
                  <a:schemeClr val="tx1"/>
                </a:solidFill>
              </a:rPr>
              <a:t>Electricity</a:t>
            </a:r>
          </a:p>
          <a:p>
            <a:pPr algn="ctr"/>
            <a:r>
              <a:rPr lang="en-GB" sz="1100" dirty="0" smtClean="0">
                <a:solidFill>
                  <a:schemeClr val="tx1"/>
                </a:solidFill>
              </a:rPr>
              <a:t>Money</a:t>
            </a:r>
          </a:p>
          <a:p>
            <a:pPr algn="ctr"/>
            <a:r>
              <a:rPr lang="en-GB" sz="1100" dirty="0" smtClean="0">
                <a:solidFill>
                  <a:schemeClr val="tx1"/>
                </a:solidFill>
              </a:rPr>
              <a:t>Time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1659" y="5633356"/>
            <a:ext cx="10515600" cy="1325563"/>
          </a:xfrm>
        </p:spPr>
        <p:txBody>
          <a:bodyPr/>
          <a:lstStyle/>
          <a:p>
            <a:r>
              <a:rPr lang="en-GB" dirty="0" smtClean="0"/>
              <a:t>a distributed system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3461659" y="2188029"/>
            <a:ext cx="1069522" cy="368209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dirty="0" smtClean="0"/>
              <a:t>Cosmic Rays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5856515" y="2188029"/>
            <a:ext cx="1069522" cy="368209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GB" sz="1050" dirty="0">
                <a:solidFill>
                  <a:schemeClr val="tx1"/>
                </a:solidFill>
              </a:rPr>
              <a:t>Raspberry </a:t>
            </a:r>
            <a:r>
              <a:rPr lang="en-GB" sz="1050" dirty="0" smtClean="0">
                <a:solidFill>
                  <a:schemeClr val="tx1"/>
                </a:solidFill>
              </a:rPr>
              <a:t>Pi</a:t>
            </a:r>
          </a:p>
          <a:p>
            <a:pPr algn="ctr"/>
            <a:r>
              <a:rPr lang="en-GB" sz="1050" dirty="0">
                <a:solidFill>
                  <a:schemeClr val="tx1"/>
                </a:solidFill>
              </a:rPr>
              <a:t>Raspberry Pi</a:t>
            </a:r>
          </a:p>
          <a:p>
            <a:pPr algn="ctr"/>
            <a:r>
              <a:rPr lang="en-GB" sz="1050" dirty="0">
                <a:solidFill>
                  <a:schemeClr val="tx1"/>
                </a:solidFill>
              </a:rPr>
              <a:t>Raspberry Pi</a:t>
            </a:r>
          </a:p>
          <a:p>
            <a:pPr algn="ctr"/>
            <a:r>
              <a:rPr lang="en-GB" sz="1050" dirty="0">
                <a:solidFill>
                  <a:schemeClr val="tx1"/>
                </a:solidFill>
              </a:rPr>
              <a:t>Raspberry Pi</a:t>
            </a:r>
          </a:p>
          <a:p>
            <a:pPr algn="ctr"/>
            <a:r>
              <a:rPr lang="en-GB" sz="1050" dirty="0">
                <a:solidFill>
                  <a:schemeClr val="tx1"/>
                </a:solidFill>
              </a:rPr>
              <a:t>Raspberry Pi</a:t>
            </a:r>
          </a:p>
          <a:p>
            <a:pPr algn="ctr"/>
            <a:r>
              <a:rPr lang="en-GB" sz="1050" dirty="0">
                <a:solidFill>
                  <a:schemeClr val="tx1"/>
                </a:solidFill>
              </a:rPr>
              <a:t>Raspberry Pi</a:t>
            </a:r>
          </a:p>
          <a:p>
            <a:pPr algn="ctr"/>
            <a:r>
              <a:rPr lang="en-GB" sz="1050" dirty="0">
                <a:solidFill>
                  <a:schemeClr val="tx1"/>
                </a:solidFill>
              </a:rPr>
              <a:t>Raspberry Pi</a:t>
            </a:r>
          </a:p>
          <a:p>
            <a:pPr algn="ctr"/>
            <a:r>
              <a:rPr lang="en-GB" sz="1050" dirty="0">
                <a:solidFill>
                  <a:schemeClr val="tx1"/>
                </a:solidFill>
              </a:rPr>
              <a:t>Raspberry Pi</a:t>
            </a:r>
          </a:p>
          <a:p>
            <a:pPr algn="ctr"/>
            <a:r>
              <a:rPr lang="en-GB" sz="1050" dirty="0">
                <a:solidFill>
                  <a:schemeClr val="tx1"/>
                </a:solidFill>
              </a:rPr>
              <a:t>Raspberry Pi</a:t>
            </a:r>
          </a:p>
          <a:p>
            <a:pPr algn="ctr"/>
            <a:r>
              <a:rPr lang="en-GB" sz="1050" dirty="0">
                <a:solidFill>
                  <a:schemeClr val="tx1"/>
                </a:solidFill>
              </a:rPr>
              <a:t>Raspberry Pi</a:t>
            </a:r>
          </a:p>
          <a:p>
            <a:pPr algn="ctr"/>
            <a:r>
              <a:rPr lang="en-GB" sz="1050" dirty="0">
                <a:solidFill>
                  <a:schemeClr val="tx1"/>
                </a:solidFill>
              </a:rPr>
              <a:t>Raspberry Pi</a:t>
            </a:r>
          </a:p>
          <a:p>
            <a:pPr algn="ctr"/>
            <a:r>
              <a:rPr lang="en-GB" sz="1050" dirty="0">
                <a:solidFill>
                  <a:schemeClr val="tx1"/>
                </a:solidFill>
              </a:rPr>
              <a:t>Raspberry Pi</a:t>
            </a:r>
          </a:p>
          <a:p>
            <a:pPr algn="ctr"/>
            <a:r>
              <a:rPr lang="en-GB" sz="1050" dirty="0">
                <a:solidFill>
                  <a:schemeClr val="tx1"/>
                </a:solidFill>
              </a:rPr>
              <a:t>Raspberry Pi</a:t>
            </a:r>
          </a:p>
          <a:p>
            <a:pPr algn="ctr"/>
            <a:r>
              <a:rPr lang="en-GB" sz="1050" dirty="0">
                <a:solidFill>
                  <a:schemeClr val="tx1"/>
                </a:solidFill>
              </a:rPr>
              <a:t>Raspberry Pi</a:t>
            </a:r>
          </a:p>
          <a:p>
            <a:pPr algn="ctr"/>
            <a:r>
              <a:rPr lang="en-GB" sz="1050" dirty="0">
                <a:solidFill>
                  <a:schemeClr val="tx1"/>
                </a:solidFill>
              </a:rPr>
              <a:t>Raspberry Pi</a:t>
            </a:r>
          </a:p>
          <a:p>
            <a:pPr algn="ctr"/>
            <a:r>
              <a:rPr lang="en-GB" sz="1050" dirty="0">
                <a:solidFill>
                  <a:schemeClr val="tx1"/>
                </a:solidFill>
              </a:rPr>
              <a:t>Raspberry Pi</a:t>
            </a:r>
          </a:p>
          <a:p>
            <a:pPr algn="ctr"/>
            <a:r>
              <a:rPr lang="en-GB" sz="1050" dirty="0">
                <a:solidFill>
                  <a:schemeClr val="tx1"/>
                </a:solidFill>
              </a:rPr>
              <a:t>Raspberry Pi</a:t>
            </a:r>
          </a:p>
          <a:p>
            <a:pPr algn="ctr"/>
            <a:r>
              <a:rPr lang="en-GB" sz="1050" dirty="0">
                <a:solidFill>
                  <a:schemeClr val="tx1"/>
                </a:solidFill>
              </a:rPr>
              <a:t>Raspberry Pi</a:t>
            </a:r>
          </a:p>
          <a:p>
            <a:pPr algn="ctr"/>
            <a:r>
              <a:rPr lang="en-GB" sz="1050" dirty="0">
                <a:solidFill>
                  <a:schemeClr val="tx1"/>
                </a:solidFill>
              </a:rPr>
              <a:t>Raspberry Pi</a:t>
            </a:r>
          </a:p>
          <a:p>
            <a:pPr algn="ctr"/>
            <a:r>
              <a:rPr lang="en-GB" sz="1050" dirty="0">
                <a:solidFill>
                  <a:schemeClr val="tx1"/>
                </a:solidFill>
              </a:rPr>
              <a:t>Raspberry Pi</a:t>
            </a:r>
          </a:p>
          <a:p>
            <a:pPr algn="ctr"/>
            <a:r>
              <a:rPr lang="en-GB" sz="1050" dirty="0">
                <a:solidFill>
                  <a:schemeClr val="tx1"/>
                </a:solidFill>
              </a:rPr>
              <a:t>Raspberry Pi</a:t>
            </a:r>
          </a:p>
          <a:p>
            <a:pPr algn="ctr"/>
            <a:r>
              <a:rPr lang="en-GB" sz="1050" dirty="0">
                <a:solidFill>
                  <a:schemeClr val="tx1"/>
                </a:solidFill>
              </a:rPr>
              <a:t>Raspberry Pi</a:t>
            </a:r>
          </a:p>
          <a:p>
            <a:pPr algn="ctr"/>
            <a:r>
              <a:rPr lang="en-GB" sz="1050" dirty="0">
                <a:solidFill>
                  <a:schemeClr val="tx1"/>
                </a:solidFill>
              </a:rPr>
              <a:t>Raspberry </a:t>
            </a:r>
            <a:r>
              <a:rPr lang="en-GB" sz="1050" dirty="0" smtClean="0">
                <a:solidFill>
                  <a:schemeClr val="tx1"/>
                </a:solidFill>
              </a:rPr>
              <a:t>Pi</a:t>
            </a:r>
            <a:endParaRPr lang="en-GB" sz="105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053943" y="2188029"/>
            <a:ext cx="1069522" cy="3682092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Analysis Framework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1" name="Right Arrow 10"/>
          <p:cNvSpPr/>
          <p:nvPr/>
        </p:nvSpPr>
        <p:spPr>
          <a:xfrm>
            <a:off x="8251371" y="3298370"/>
            <a:ext cx="2237014" cy="1461407"/>
          </a:xfrm>
          <a:prstGeom prst="rightArrow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Results</a:t>
            </a:r>
          </a:p>
          <a:p>
            <a:pPr algn="ctr"/>
            <a:r>
              <a:rPr lang="en-GB" dirty="0" smtClean="0"/>
              <a:t>Knowledge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10393135" y="3098049"/>
            <a:ext cx="1477736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500" dirty="0" smtClean="0"/>
              <a:t>?</a:t>
            </a:r>
            <a:endParaRPr lang="en-GB" sz="11500" dirty="0"/>
          </a:p>
        </p:txBody>
      </p:sp>
      <p:sp>
        <p:nvSpPr>
          <p:cNvPr id="23" name="Rectangle 22"/>
          <p:cNvSpPr/>
          <p:nvPr/>
        </p:nvSpPr>
        <p:spPr>
          <a:xfrm>
            <a:off x="4661809" y="2188029"/>
            <a:ext cx="1069522" cy="368209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GB" sz="1050" dirty="0" smtClean="0">
                <a:solidFill>
                  <a:schemeClr val="tx1"/>
                </a:solidFill>
              </a:rPr>
              <a:t>Detector</a:t>
            </a:r>
          </a:p>
          <a:p>
            <a:pPr algn="ctr"/>
            <a:r>
              <a:rPr lang="en-GB" sz="1050" dirty="0">
                <a:solidFill>
                  <a:schemeClr val="tx1"/>
                </a:solidFill>
              </a:rPr>
              <a:t>Detector</a:t>
            </a:r>
          </a:p>
          <a:p>
            <a:pPr algn="ctr"/>
            <a:r>
              <a:rPr lang="en-GB" sz="1050" dirty="0">
                <a:solidFill>
                  <a:schemeClr val="tx1"/>
                </a:solidFill>
              </a:rPr>
              <a:t>Detector</a:t>
            </a:r>
          </a:p>
          <a:p>
            <a:pPr algn="ctr"/>
            <a:r>
              <a:rPr lang="en-GB" sz="1050" dirty="0">
                <a:solidFill>
                  <a:schemeClr val="tx1"/>
                </a:solidFill>
              </a:rPr>
              <a:t>Detector</a:t>
            </a:r>
          </a:p>
          <a:p>
            <a:pPr algn="ctr"/>
            <a:r>
              <a:rPr lang="en-GB" sz="1050" dirty="0">
                <a:solidFill>
                  <a:schemeClr val="tx1"/>
                </a:solidFill>
              </a:rPr>
              <a:t>Detector</a:t>
            </a:r>
          </a:p>
          <a:p>
            <a:pPr algn="ctr"/>
            <a:r>
              <a:rPr lang="en-GB" sz="1050" dirty="0">
                <a:solidFill>
                  <a:schemeClr val="tx1"/>
                </a:solidFill>
              </a:rPr>
              <a:t>Detector</a:t>
            </a:r>
          </a:p>
          <a:p>
            <a:pPr algn="ctr"/>
            <a:r>
              <a:rPr lang="en-GB" sz="1050" dirty="0">
                <a:solidFill>
                  <a:schemeClr val="tx1"/>
                </a:solidFill>
              </a:rPr>
              <a:t>Detector</a:t>
            </a:r>
          </a:p>
          <a:p>
            <a:pPr algn="ctr"/>
            <a:r>
              <a:rPr lang="en-GB" sz="1050" dirty="0">
                <a:solidFill>
                  <a:schemeClr val="tx1"/>
                </a:solidFill>
              </a:rPr>
              <a:t>Detector</a:t>
            </a:r>
          </a:p>
          <a:p>
            <a:pPr algn="ctr"/>
            <a:r>
              <a:rPr lang="en-GB" sz="1050" dirty="0">
                <a:solidFill>
                  <a:schemeClr val="tx1"/>
                </a:solidFill>
              </a:rPr>
              <a:t>Detector</a:t>
            </a:r>
          </a:p>
          <a:p>
            <a:pPr algn="ctr"/>
            <a:r>
              <a:rPr lang="en-GB" sz="1050" dirty="0">
                <a:solidFill>
                  <a:schemeClr val="tx1"/>
                </a:solidFill>
              </a:rPr>
              <a:t>Detector</a:t>
            </a:r>
          </a:p>
          <a:p>
            <a:pPr algn="ctr"/>
            <a:r>
              <a:rPr lang="en-GB" sz="1050" dirty="0">
                <a:solidFill>
                  <a:schemeClr val="tx1"/>
                </a:solidFill>
              </a:rPr>
              <a:t>Detector</a:t>
            </a:r>
          </a:p>
          <a:p>
            <a:pPr algn="ctr"/>
            <a:r>
              <a:rPr lang="en-GB" sz="1050" dirty="0">
                <a:solidFill>
                  <a:schemeClr val="tx1"/>
                </a:solidFill>
              </a:rPr>
              <a:t>Detector</a:t>
            </a:r>
          </a:p>
          <a:p>
            <a:pPr algn="ctr"/>
            <a:r>
              <a:rPr lang="en-GB" sz="1050" dirty="0">
                <a:solidFill>
                  <a:schemeClr val="tx1"/>
                </a:solidFill>
              </a:rPr>
              <a:t>Detector</a:t>
            </a:r>
          </a:p>
          <a:p>
            <a:pPr algn="ctr"/>
            <a:r>
              <a:rPr lang="en-GB" sz="1050" dirty="0">
                <a:solidFill>
                  <a:schemeClr val="tx1"/>
                </a:solidFill>
              </a:rPr>
              <a:t>Detector</a:t>
            </a:r>
          </a:p>
          <a:p>
            <a:pPr algn="ctr"/>
            <a:r>
              <a:rPr lang="en-GB" sz="1050" dirty="0">
                <a:solidFill>
                  <a:schemeClr val="tx1"/>
                </a:solidFill>
              </a:rPr>
              <a:t>Detector</a:t>
            </a:r>
          </a:p>
          <a:p>
            <a:pPr algn="ctr"/>
            <a:r>
              <a:rPr lang="en-GB" sz="1050" dirty="0">
                <a:solidFill>
                  <a:schemeClr val="tx1"/>
                </a:solidFill>
              </a:rPr>
              <a:t>Detector</a:t>
            </a:r>
          </a:p>
          <a:p>
            <a:pPr algn="ctr"/>
            <a:r>
              <a:rPr lang="en-GB" sz="1050" dirty="0">
                <a:solidFill>
                  <a:schemeClr val="tx1"/>
                </a:solidFill>
              </a:rPr>
              <a:t>Detector</a:t>
            </a:r>
          </a:p>
          <a:p>
            <a:pPr algn="ctr"/>
            <a:r>
              <a:rPr lang="en-GB" sz="1050" dirty="0">
                <a:solidFill>
                  <a:schemeClr val="tx1"/>
                </a:solidFill>
              </a:rPr>
              <a:t>Detector</a:t>
            </a:r>
          </a:p>
          <a:p>
            <a:pPr algn="ctr"/>
            <a:r>
              <a:rPr lang="en-GB" sz="1050" dirty="0">
                <a:solidFill>
                  <a:schemeClr val="tx1"/>
                </a:solidFill>
              </a:rPr>
              <a:t>Detector</a:t>
            </a:r>
          </a:p>
          <a:p>
            <a:pPr algn="ctr"/>
            <a:r>
              <a:rPr lang="en-GB" sz="1050" dirty="0">
                <a:solidFill>
                  <a:schemeClr val="tx1"/>
                </a:solidFill>
              </a:rPr>
              <a:t>Detector</a:t>
            </a:r>
          </a:p>
          <a:p>
            <a:pPr algn="ctr"/>
            <a:r>
              <a:rPr lang="en-GB" sz="1050" dirty="0">
                <a:solidFill>
                  <a:schemeClr val="tx1"/>
                </a:solidFill>
              </a:rPr>
              <a:t>Detector</a:t>
            </a:r>
          </a:p>
          <a:p>
            <a:pPr algn="ctr"/>
            <a:r>
              <a:rPr lang="en-GB" sz="1050" dirty="0">
                <a:solidFill>
                  <a:schemeClr val="tx1"/>
                </a:solidFill>
              </a:rPr>
              <a:t>Detector</a:t>
            </a:r>
          </a:p>
          <a:p>
            <a:pPr algn="ctr"/>
            <a:r>
              <a:rPr lang="en-GB" sz="1050" dirty="0" smtClean="0">
                <a:solidFill>
                  <a:schemeClr val="tx1"/>
                </a:solidFill>
              </a:rPr>
              <a:t>Detector</a:t>
            </a:r>
            <a:endParaRPr lang="en-GB" sz="1050" dirty="0">
              <a:solidFill>
                <a:schemeClr val="tx1"/>
              </a:solidFill>
            </a:endParaRPr>
          </a:p>
        </p:txBody>
      </p:sp>
      <p:sp>
        <p:nvSpPr>
          <p:cNvPr id="24" name="Title 1"/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>
                <a:solidFill>
                  <a:schemeClr val="bg1"/>
                </a:solidFill>
                <a:latin typeface="Swis721 Cn BT" panose="020B0506020202030204" pitchFamily="34" charset="0"/>
              </a:rPr>
              <a:t>How Cosmic Pi compares</a:t>
            </a:r>
            <a:endParaRPr lang="en-GB" dirty="0">
              <a:solidFill>
                <a:schemeClr val="bg1"/>
              </a:solidFill>
              <a:latin typeface="Swis721 Cn BT" panose="020B05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1388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000"/>
                            </p:stCondLst>
                            <p:childTnLst>
                              <p:par>
                                <p:cTn id="70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000"/>
                            </p:stCondLst>
                            <p:childTnLst>
                              <p:par>
                                <p:cTn id="87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5" grpId="0" animBg="1"/>
      <p:bldP spid="16" grpId="0" animBg="1"/>
      <p:bldP spid="17" grpId="0" animBg="1"/>
      <p:bldP spid="18" grpId="0" animBg="1"/>
      <p:bldP spid="2" grpId="0"/>
      <p:bldP spid="7" grpId="0" animBg="1"/>
      <p:bldP spid="8" grpId="0" animBg="1"/>
      <p:bldP spid="11" grpId="0" animBg="1"/>
      <p:bldP spid="3" grpId="0"/>
      <p:bldP spid="2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bg1"/>
                </a:solidFill>
                <a:latin typeface="Swis721 Cn BT" panose="020B0506020202030204" pitchFamily="34" charset="0"/>
              </a:rPr>
              <a:t>What is important for distributed detection?</a:t>
            </a:r>
            <a:endParaRPr lang="en-GB" dirty="0">
              <a:solidFill>
                <a:schemeClr val="bg1"/>
              </a:solidFill>
              <a:latin typeface="Swis721 Cn BT" panose="020B050602020203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bg1"/>
                </a:solidFill>
                <a:latin typeface="Swis721 Cn BT" panose="020B0506020202030204" pitchFamily="34" charset="0"/>
              </a:rPr>
              <a:t>what is happening </a:t>
            </a:r>
          </a:p>
          <a:p>
            <a:r>
              <a:rPr lang="en-GB" dirty="0" smtClean="0">
                <a:solidFill>
                  <a:schemeClr val="bg1"/>
                </a:solidFill>
                <a:latin typeface="Swis721 Cn BT" panose="020B0506020202030204" pitchFamily="34" charset="0"/>
              </a:rPr>
              <a:t>where is it happening </a:t>
            </a:r>
          </a:p>
          <a:p>
            <a:r>
              <a:rPr lang="en-GB" dirty="0" smtClean="0">
                <a:solidFill>
                  <a:schemeClr val="bg1"/>
                </a:solidFill>
                <a:latin typeface="Swis721 Cn BT" panose="020B0506020202030204" pitchFamily="34" charset="0"/>
              </a:rPr>
              <a:t>when did it happen</a:t>
            </a:r>
          </a:p>
          <a:p>
            <a:r>
              <a:rPr lang="en-GB" dirty="0" smtClean="0">
                <a:solidFill>
                  <a:schemeClr val="bg1"/>
                </a:solidFill>
                <a:latin typeface="Swis721 Cn BT" panose="020B0506020202030204" pitchFamily="34" charset="0"/>
              </a:rPr>
              <a:t>what is the detector status</a:t>
            </a:r>
          </a:p>
          <a:p>
            <a:endParaRPr lang="en-GB" dirty="0">
              <a:solidFill>
                <a:schemeClr val="bg1"/>
              </a:solidFill>
              <a:latin typeface="Swis721 Cn BT" panose="020B0506020202030204" pitchFamily="34" charset="0"/>
            </a:endParaRPr>
          </a:p>
          <a:p>
            <a:pPr marL="0" indent="0">
              <a:buNone/>
            </a:pPr>
            <a:r>
              <a:rPr lang="en-GB" sz="3600" dirty="0" smtClean="0">
                <a:solidFill>
                  <a:schemeClr val="bg1"/>
                </a:solidFill>
                <a:latin typeface="Swis721 Cn BT" panose="020B0506020202030204" pitchFamily="34" charset="0"/>
              </a:rPr>
              <a:t>If we know all these things, we can collect useful data.</a:t>
            </a:r>
          </a:p>
          <a:p>
            <a:endParaRPr lang="en-GB" dirty="0">
              <a:solidFill>
                <a:schemeClr val="bg1"/>
              </a:solidFill>
              <a:latin typeface="Swis721 Cn BT" panose="020B05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2777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564</TotalTime>
  <Words>653</Words>
  <Application>Microsoft Office PowerPoint</Application>
  <PresentationFormat>Widescreen</PresentationFormat>
  <Paragraphs>258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Swis721 Cn BT</vt:lpstr>
      <vt:lpstr>Office Theme</vt:lpstr>
      <vt:lpstr>Cosmic Pi</vt:lpstr>
      <vt:lpstr>PowerPoint Presentation</vt:lpstr>
      <vt:lpstr>PowerPoint Presentation</vt:lpstr>
      <vt:lpstr>The mysteries of the universe</vt:lpstr>
      <vt:lpstr>PowerPoint Presentation</vt:lpstr>
      <vt:lpstr>What do we need to do?</vt:lpstr>
      <vt:lpstr>A way of looking at High Energy Physics</vt:lpstr>
      <vt:lpstr>a distributed system</vt:lpstr>
      <vt:lpstr>What is important for distributed detection?</vt:lpstr>
      <vt:lpstr>How to collect this information?</vt:lpstr>
      <vt:lpstr>How do you catch a cosmic ray?</vt:lpstr>
      <vt:lpstr>Hardware</vt:lpstr>
      <vt:lpstr>Software</vt:lpstr>
      <vt:lpstr>Firmware</vt:lpstr>
      <vt:lpstr>Assembly</vt:lpstr>
      <vt:lpstr>Why is Cosmic Pi different?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Cosmic Pi</dc:title>
  <dc:creator>James Devine</dc:creator>
  <cp:lastModifiedBy>James Dilwyn Devine</cp:lastModifiedBy>
  <cp:revision>12</cp:revision>
  <dcterms:created xsi:type="dcterms:W3CDTF">2016-07-05T09:04:09Z</dcterms:created>
  <dcterms:modified xsi:type="dcterms:W3CDTF">2017-09-19T12:18:02Z</dcterms:modified>
</cp:coreProperties>
</file>