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7" r:id="rId2"/>
    <p:sldId id="265" r:id="rId3"/>
    <p:sldId id="268" r:id="rId4"/>
    <p:sldId id="276" r:id="rId5"/>
    <p:sldId id="275" r:id="rId6"/>
    <p:sldId id="277" r:id="rId7"/>
    <p:sldId id="270" r:id="rId8"/>
    <p:sldId id="271" r:id="rId9"/>
    <p:sldId id="272" r:id="rId10"/>
    <p:sldId id="274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4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1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94" autoAdjust="0"/>
    <p:restoredTop sz="94660"/>
  </p:normalViewPr>
  <p:slideViewPr>
    <p:cSldViewPr showGuides="1">
      <p:cViewPr>
        <p:scale>
          <a:sx n="112" d="100"/>
          <a:sy n="112" d="100"/>
        </p:scale>
        <p:origin x="344" y="120"/>
      </p:cViewPr>
      <p:guideLst>
        <p:guide orient="horz" pos="913"/>
        <p:guide pos="2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8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03.11.17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03.11.17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0952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Relationship Id="rId3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349611"/>
            <a:ext cx="83534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287" y="2335013"/>
            <a:ext cx="83534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Master-Untertitelformat bearbeiten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00043" y="4096779"/>
            <a:ext cx="834866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| Common Website for Cosmic Education Projects | Carolin Schwerdt, 3. November 2017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1" y="0"/>
            <a:ext cx="9143998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smtClean="0"/>
              <a:t>Bild auf Platzhalter ziehen oder durch Klicken auf Symbol hinzufügen</a:t>
            </a:r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800" y="5669579"/>
            <a:ext cx="793750" cy="7947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349611"/>
            <a:ext cx="83534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287" y="2335013"/>
            <a:ext cx="83534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Master-Untertitelformat bearbeiten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00043" y="4096779"/>
            <a:ext cx="834866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Mastertextformat bearbeiten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xmlns="" id="{73EA3D06-F290-490A-B173-F02C3BA2E8B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12" y="6273316"/>
            <a:ext cx="2196000" cy="14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349610"/>
            <a:ext cx="8353425" cy="185400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287" y="2335013"/>
            <a:ext cx="83534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| Common Website for Cosmic Education Projects | Carolin Schwerdt, 3. November 2017</a:t>
            </a:r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406426"/>
            <a:ext cx="4105276" cy="5010249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| Common Website for Cosmic Education Projects | Carolin Schwerdt, 3. November 2017</a:t>
            </a:r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643438" y="1406426"/>
            <a:ext cx="4116548" cy="5010249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| Common Website for Cosmic Education Projects | Carolin Schwerdt, 3. November 2017</a:t>
            </a:r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95289" y="1406427"/>
            <a:ext cx="4105276" cy="2454374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95289" y="3963533"/>
            <a:ext cx="4105276" cy="2454374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643438" y="1449389"/>
            <a:ext cx="4105274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smtClean="0"/>
              <a:t>Bild auf Platzhalter ziehen oder durch Klicken auf Symbol hinzufügen</a:t>
            </a:r>
            <a:endParaRPr lang="de-DE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643439" y="4005263"/>
            <a:ext cx="4105274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smtClean="0"/>
              <a:t>Bild auf Platzhalter ziehen oder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| Common Website for Cosmic Education Projects | Carolin Schwerdt, 3. November 2017</a:t>
            </a:r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95289" y="1406427"/>
            <a:ext cx="4105276" cy="2454374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95289" y="3963533"/>
            <a:ext cx="4105276" cy="2454374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7EF1FC51-A3E9-4C66-A350-B79C99483BE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4643438" y="1449389"/>
            <a:ext cx="4105274" cy="2411411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 anchor="t"/>
          <a:lstStyle>
            <a:lvl1pPr marL="0" indent="0" algn="l">
              <a:buNone/>
              <a:defRPr/>
            </a:lvl1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12" name="Inhaltsplatzhalter 3">
            <a:extLst>
              <a:ext uri="{FF2B5EF4-FFF2-40B4-BE49-F238E27FC236}">
                <a16:creationId xmlns:a16="http://schemas.microsoft.com/office/drawing/2014/main" xmlns="" id="{561DC222-2C4A-4CDC-84BF-2CE9081D1EF1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4643438" y="4005263"/>
            <a:ext cx="4105274" cy="2412644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 anchor="t"/>
          <a:lstStyle>
            <a:lvl1pPr marL="0" indent="0" algn="l">
              <a:buNone/>
              <a:defRPr/>
            </a:lvl1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38480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| Common Website for Cosmic Education Projects | Carolin Schwerdt, 3. November 2017</a:t>
            </a:r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395288" y="1449388"/>
            <a:ext cx="83534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smtClean="0"/>
              <a:t>Bild auf Platzhalter ziehen oder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| Common Website for Cosmic Education Projects | Carolin Schwerdt, 3. November 2017</a:t>
            </a:r>
            <a:endParaRPr lang="de-DE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95287" y="817500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287" y="349611"/>
            <a:ext cx="8353425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287" y="1406426"/>
            <a:ext cx="83534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8433" y="6554527"/>
            <a:ext cx="7315956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| Common Website for Cosmic Education Projects | Carolin Schwerdt, 3. November 2017</a:t>
            </a:r>
            <a:endParaRPr lang="de-DE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8136396" y="6554527"/>
            <a:ext cx="612316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de-DE" sz="900" b="1" dirty="0"/>
              <a:t>Seite </a:t>
            </a:r>
            <a:fld id="{0427E4B2-AC28-443E-BE04-5CD55098A90B}" type="slidenum">
              <a:rPr lang="de-DE" sz="900" b="1" smtClean="0"/>
              <a:pPr algn="r"/>
              <a:t>‹#›</a:t>
            </a:fld>
            <a:endParaRPr lang="de-DE" sz="900" b="1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D0413CDD-1731-4D93-9A3D-69BC8CC9888F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17" y="6582959"/>
            <a:ext cx="287966" cy="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62" r:id="rId4"/>
    <p:sldLayoutId id="2147483668" r:id="rId5"/>
    <p:sldLayoutId id="2147483670" r:id="rId6"/>
    <p:sldLayoutId id="2147483673" r:id="rId7"/>
    <p:sldLayoutId id="2147483669" r:id="rId8"/>
    <p:sldLayoutId id="2147483666" r:id="rId9"/>
    <p:sldLayoutId id="2147483667" r:id="rId10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tabLst>
          <a:tab pos="2667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2925" userDrawn="1">
          <p15:clr>
            <a:srgbClr val="F26B43"/>
          </p15:clr>
        </p15:guide>
        <p15:guide id="3" pos="2835" userDrawn="1">
          <p15:clr>
            <a:srgbClr val="F26B43"/>
          </p15:clr>
        </p15:guide>
        <p15:guide id="4" pos="5511" userDrawn="1">
          <p15:clr>
            <a:srgbClr val="F26B43"/>
          </p15:clr>
        </p15:guide>
        <p15:guide id="5" pos="249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fileadmin/user_upload/Redaktion/Netzwerk_Teilchenwelt/Material_Lehrkraefte/Selbstbau_einer_Nebelkammer.pdf" TargetMode="External"/><Relationship Id="rId4" Type="http://schemas.openxmlformats.org/officeDocument/2006/relationships/hyperlink" Target="https://physik-begreifen-zeuthen.desy.de/e2198/e203474/e203567/e204056/" TargetMode="External"/><Relationship Id="rId5" Type="http://schemas.openxmlformats.org/officeDocument/2006/relationships/hyperlink" Target="https://physik-begreifen-zeuthen.desy.de/angebote/kosmische_teilchen/schuelerexperimente/kamiokannen_experiment" TargetMode="External"/><Relationship Id="rId6" Type="http://schemas.openxmlformats.org/officeDocument/2006/relationships/hyperlink" Target="http://auger.uni-wuppertal.de/ED/" TargetMode="External"/><Relationship Id="rId7" Type="http://schemas.openxmlformats.org/officeDocument/2006/relationships/hyperlink" Target="https://masterclass.icecube.wisc.edu/de" TargetMode="External"/><Relationship Id="rId8" Type="http://schemas.openxmlformats.org/officeDocument/2006/relationships/hyperlink" Target="http://physik-begreifen-zeuthen.desy.de/angebote/kosmische_teilchen/cosmicweb" TargetMode="External"/><Relationship Id="rId9" Type="http://schemas.openxmlformats.org/officeDocument/2006/relationships/image" Target="../media/image5.tiff"/><Relationship Id="rId10" Type="http://schemas.openxmlformats.org/officeDocument/2006/relationships/image" Target="../media/image6.tiff"/><Relationship Id="rId11" Type="http://schemas.openxmlformats.org/officeDocument/2006/relationships/image" Target="../media/image7.tif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icd.desy.de/e49245/" TargetMode="External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7200" dirty="0" smtClean="0">
                <a:solidFill>
                  <a:srgbClr val="007193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GLOBALCOSMICS.ORG</a:t>
            </a:r>
            <a:endParaRPr lang="de-DE" sz="7200" dirty="0">
              <a:solidFill>
                <a:srgbClr val="007193"/>
              </a:solidFill>
              <a:latin typeface="Helvetica Neue Condensed" charset="0"/>
              <a:ea typeface="Helvetica Neue Condensed" charset="0"/>
              <a:cs typeface="Helvetica Neue Condensed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95287" y="1700808"/>
            <a:ext cx="8353425" cy="1525787"/>
          </a:xfrm>
        </p:spPr>
        <p:txBody>
          <a:bodyPr/>
          <a:lstStyle/>
          <a:p>
            <a:r>
              <a:rPr lang="de-DE" b="0" dirty="0">
                <a:solidFill>
                  <a:schemeClr val="tx2">
                    <a:lumMod val="75000"/>
                  </a:schemeClr>
                </a:solidFill>
                <a:latin typeface="Helvetica Neue Medium" charset="0"/>
                <a:ea typeface="Helvetica Neue Medium" charset="0"/>
                <a:cs typeface="Helvetica Neue Medium" charset="0"/>
              </a:rPr>
              <a:t>Common Website </a:t>
            </a:r>
            <a:r>
              <a:rPr lang="de-DE" b="0" dirty="0" err="1">
                <a:solidFill>
                  <a:schemeClr val="tx2">
                    <a:lumMod val="75000"/>
                  </a:schemeClr>
                </a:solidFill>
                <a:latin typeface="Helvetica Neue Medium" charset="0"/>
                <a:ea typeface="Helvetica Neue Medium" charset="0"/>
                <a:cs typeface="Helvetica Neue Medium" charset="0"/>
              </a:rPr>
              <a:t>for</a:t>
            </a:r>
            <a:r>
              <a:rPr lang="de-DE" b="0" dirty="0">
                <a:solidFill>
                  <a:schemeClr val="tx2">
                    <a:lumMod val="75000"/>
                  </a:schemeClr>
                </a:solidFill>
                <a:latin typeface="Helvetica Neue Medium" charset="0"/>
                <a:ea typeface="Helvetica Neue Medium" charset="0"/>
                <a:cs typeface="Helvetica Neue Medium" charset="0"/>
              </a:rPr>
              <a:t> Cosmic Ray Education Projects Worldwide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395286" y="2526222"/>
            <a:ext cx="8348669" cy="700373"/>
          </a:xfrm>
        </p:spPr>
        <p:txBody>
          <a:bodyPr/>
          <a:lstStyle/>
          <a:p>
            <a:r>
              <a:rPr lang="de-DE" dirty="0" smtClean="0"/>
              <a:t>Carolin Schwerdt</a:t>
            </a:r>
          </a:p>
          <a:p>
            <a:r>
              <a:rPr lang="de-DE" dirty="0" smtClean="0"/>
              <a:t>Marge Bardeen</a:t>
            </a:r>
            <a:endParaRPr lang="de-DE" dirty="0"/>
          </a:p>
          <a:p>
            <a:r>
              <a:rPr lang="de-DE" dirty="0" smtClean="0"/>
              <a:t>14th IPPOG Meeting at CERN, 3. November 2017</a:t>
            </a:r>
            <a:endParaRPr lang="de-DE" dirty="0"/>
          </a:p>
          <a:p>
            <a:endParaRPr lang="de-DE" dirty="0"/>
          </a:p>
        </p:txBody>
      </p:sp>
      <p:pic>
        <p:nvPicPr>
          <p:cNvPr id="5" name="Bild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" t="11478" r="1472" b="24418"/>
          <a:stretch/>
        </p:blipFill>
        <p:spPr bwMode="auto">
          <a:xfrm>
            <a:off x="0" y="3226595"/>
            <a:ext cx="9144000" cy="36460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6123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7193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Globalcosmics.org</a:t>
            </a:r>
            <a:r>
              <a:rPr lang="de-DE" dirty="0">
                <a:latin typeface="Helvetica Neue Condensed" charset="0"/>
                <a:ea typeface="Helvetica Neue Condensed" charset="0"/>
                <a:cs typeface="Helvetica Neue Condensed" charset="0"/>
              </a:rPr>
              <a:t/>
            </a:r>
            <a:br>
              <a:rPr lang="de-DE" dirty="0">
                <a:latin typeface="Helvetica Neue Condensed" charset="0"/>
                <a:ea typeface="Helvetica Neue Condensed" charset="0"/>
                <a:cs typeface="Helvetica Neue Condensed" charset="0"/>
              </a:rPr>
            </a:br>
            <a:endParaRPr lang="de-DE" dirty="0">
              <a:latin typeface="Helvetica Neue Condensed" charset="0"/>
              <a:ea typeface="Helvetica Neue Condensed" charset="0"/>
              <a:cs typeface="Helvetica Neue Condensed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| Common Website for Cosmic Education Projects | Carolin Schwerdt, 3. November 2017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0" dirty="0" smtClean="0">
                <a:solidFill>
                  <a:schemeClr val="tx2">
                    <a:lumMod val="75000"/>
                  </a:schemeClr>
                </a:solidFill>
                <a:latin typeface="Helvetica Neue Medium" charset="0"/>
                <a:ea typeface="Helvetica Neue Medium" charset="0"/>
                <a:cs typeface="Helvetica Neue Medium" charset="0"/>
              </a:rPr>
              <a:t>Next Steps</a:t>
            </a:r>
            <a:endParaRPr lang="de-DE" b="0" dirty="0">
              <a:solidFill>
                <a:schemeClr val="tx2">
                  <a:lumMod val="75000"/>
                </a:schemeClr>
              </a:solidFill>
              <a:latin typeface="Helvetica Neue Medium" charset="0"/>
              <a:ea typeface="Helvetica Neue Medium" charset="0"/>
              <a:cs typeface="Helvetica Neue Medium" charset="0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395288" y="1406427"/>
            <a:ext cx="6985023" cy="2454374"/>
          </a:xfrm>
        </p:spPr>
        <p:txBody>
          <a:bodyPr/>
          <a:lstStyle/>
          <a:p>
            <a:r>
              <a:rPr lang="en-US" dirty="0"/>
              <a:t>Requirements for </a:t>
            </a:r>
            <a:r>
              <a:rPr lang="en-US"/>
              <a:t>the </a:t>
            </a:r>
            <a:r>
              <a:rPr lang="en-US" smtClean="0"/>
              <a:t>design of the </a:t>
            </a:r>
            <a:r>
              <a:rPr lang="en-US"/>
              <a:t>website </a:t>
            </a:r>
            <a:r>
              <a:rPr lang="en-US" smtClean="0"/>
              <a:t>have </a:t>
            </a:r>
            <a:r>
              <a:rPr lang="en-US" dirty="0" smtClean="0"/>
              <a:t>to be discussed</a:t>
            </a:r>
          </a:p>
          <a:p>
            <a:r>
              <a:rPr lang="en-US" dirty="0"/>
              <a:t>Financing has to be clarified </a:t>
            </a:r>
            <a:r>
              <a:rPr lang="en-US" dirty="0" smtClean="0"/>
              <a:t>(preparation of the website)</a:t>
            </a:r>
            <a:r>
              <a:rPr lang="en-US" dirty="0"/>
              <a:t> 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578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Carolin Schwerdt aka Caro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| Common Website for Cosmic Education Projects | Carolin Schwerdt, 3. November 2017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Office: DESY, Zeuthen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395289" y="1333372"/>
            <a:ext cx="4248720" cy="5047956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Scientific </a:t>
            </a:r>
            <a:r>
              <a:rPr lang="de-DE" dirty="0" err="1"/>
              <a:t>Coordination</a:t>
            </a:r>
            <a:r>
              <a:rPr lang="de-DE" dirty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Cosmic-Education-Project at DESY in Zeuthen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inside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German-</a:t>
            </a:r>
            <a:r>
              <a:rPr lang="de-DE" dirty="0" err="1" smtClean="0"/>
              <a:t>wide</a:t>
            </a:r>
            <a:r>
              <a:rPr lang="de-DE" dirty="0" smtClean="0"/>
              <a:t> Network „Netzwerk Teilchenwelt“</a:t>
            </a:r>
          </a:p>
          <a:p>
            <a:pPr marL="0" indent="0">
              <a:spcAft>
                <a:spcPts val="200"/>
              </a:spcAft>
              <a:buNone/>
            </a:pPr>
            <a:r>
              <a:rPr lang="de-DE" b="1" dirty="0" err="1" smtClean="0"/>
              <a:t>CosmicLab</a:t>
            </a:r>
            <a:r>
              <a:rPr lang="de-DE" dirty="0" smtClean="0"/>
              <a:t>: </a:t>
            </a:r>
          </a:p>
          <a:p>
            <a:pPr marL="0" indent="0">
              <a:buNone/>
            </a:pPr>
            <a:r>
              <a:rPr lang="de-DE" dirty="0" err="1"/>
              <a:t>internship</a:t>
            </a:r>
            <a:r>
              <a:rPr lang="de-DE" dirty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/>
              <a:t>interested</a:t>
            </a:r>
            <a:r>
              <a:rPr lang="de-DE" dirty="0"/>
              <a:t> </a:t>
            </a:r>
            <a:r>
              <a:rPr lang="de-DE" dirty="0" err="1"/>
              <a:t>high-school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2 </a:t>
            </a:r>
            <a:r>
              <a:rPr lang="de-DE" dirty="0" err="1" smtClean="0"/>
              <a:t>weeks</a:t>
            </a:r>
            <a:r>
              <a:rPr lang="de-DE" dirty="0" smtClean="0"/>
              <a:t>; </a:t>
            </a:r>
            <a:r>
              <a:rPr lang="de-DE" dirty="0" err="1" smtClean="0"/>
              <a:t>support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teachers</a:t>
            </a:r>
            <a:r>
              <a:rPr lang="de-DE" dirty="0"/>
              <a:t> </a:t>
            </a:r>
            <a:endParaRPr lang="de-DE" dirty="0" smtClean="0"/>
          </a:p>
          <a:p>
            <a:pPr marL="0" indent="0">
              <a:buNone/>
            </a:pPr>
            <a:endParaRPr lang="de-DE" b="1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sz="800" dirty="0"/>
          </a:p>
          <a:p>
            <a:pPr marL="0" indent="0">
              <a:buNone/>
            </a:pPr>
            <a:r>
              <a:rPr lang="de-DE" dirty="0" err="1" smtClean="0"/>
              <a:t>network</a:t>
            </a:r>
            <a:r>
              <a:rPr lang="de-DE" dirty="0" smtClean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scientists</a:t>
            </a:r>
            <a:r>
              <a:rPr lang="de-DE" dirty="0"/>
              <a:t>, </a:t>
            </a:r>
            <a:r>
              <a:rPr lang="de-DE" dirty="0" err="1"/>
              <a:t>students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teachers</a:t>
            </a:r>
            <a:r>
              <a:rPr lang="de-DE" dirty="0"/>
              <a:t>; </a:t>
            </a:r>
            <a:r>
              <a:rPr lang="de-DE" dirty="0" smtClean="0"/>
              <a:t>29 </a:t>
            </a:r>
            <a:r>
              <a:rPr lang="de-DE" dirty="0" err="1"/>
              <a:t>institutes</a:t>
            </a:r>
            <a:r>
              <a:rPr lang="de-DE" dirty="0"/>
              <a:t> at 25 </a:t>
            </a:r>
            <a:r>
              <a:rPr lang="de-DE" dirty="0" err="1"/>
              <a:t>cities</a:t>
            </a:r>
            <a:r>
              <a:rPr lang="de-DE" dirty="0"/>
              <a:t> 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spcAft>
                <a:spcPts val="200"/>
              </a:spcAft>
              <a:buNone/>
            </a:pPr>
            <a:r>
              <a:rPr lang="de-DE" b="1" dirty="0"/>
              <a:t>Experiments, Tools </a:t>
            </a:r>
            <a:r>
              <a:rPr lang="de-DE" b="1" dirty="0" err="1"/>
              <a:t>and</a:t>
            </a:r>
            <a:r>
              <a:rPr lang="de-DE" b="1" dirty="0"/>
              <a:t> </a:t>
            </a:r>
            <a:r>
              <a:rPr lang="de-DE" b="1" dirty="0" err="1"/>
              <a:t>Programs</a:t>
            </a:r>
            <a:r>
              <a:rPr lang="de-DE" dirty="0"/>
              <a:t>: </a:t>
            </a:r>
            <a:endParaRPr lang="de-DE" dirty="0" smtClean="0"/>
          </a:p>
          <a:p>
            <a:pPr marL="0" indent="0">
              <a:spcAft>
                <a:spcPts val="200"/>
              </a:spcAft>
              <a:buNone/>
            </a:pPr>
            <a:r>
              <a:rPr lang="de-DE" dirty="0" smtClean="0">
                <a:hlinkClick r:id="rId3"/>
              </a:rPr>
              <a:t>Cloud </a:t>
            </a:r>
            <a:r>
              <a:rPr lang="de-DE" dirty="0">
                <a:hlinkClick r:id="rId3"/>
              </a:rPr>
              <a:t>Chamber</a:t>
            </a:r>
            <a:r>
              <a:rPr lang="de-DE" dirty="0"/>
              <a:t>, </a:t>
            </a:r>
            <a:r>
              <a:rPr lang="de-DE" dirty="0">
                <a:hlinkClick r:id="rId4"/>
              </a:rPr>
              <a:t>CosMO</a:t>
            </a:r>
            <a:r>
              <a:rPr lang="de-DE" dirty="0"/>
              <a:t> (</a:t>
            </a:r>
            <a:r>
              <a:rPr lang="de-DE" dirty="0" err="1" smtClean="0"/>
              <a:t>scintillation</a:t>
            </a:r>
            <a:r>
              <a:rPr lang="de-DE" dirty="0" smtClean="0"/>
              <a:t> </a:t>
            </a:r>
            <a:r>
              <a:rPr lang="de-DE" dirty="0" err="1"/>
              <a:t>counters</a:t>
            </a:r>
            <a:r>
              <a:rPr lang="de-DE" dirty="0"/>
              <a:t>), </a:t>
            </a:r>
            <a:r>
              <a:rPr lang="de-DE" dirty="0" smtClean="0">
                <a:hlinkClick r:id="rId5"/>
              </a:rPr>
              <a:t>Kamiokannen</a:t>
            </a:r>
            <a:r>
              <a:rPr lang="de-DE" dirty="0"/>
              <a:t> (</a:t>
            </a:r>
            <a:r>
              <a:rPr lang="de-DE" dirty="0" err="1"/>
              <a:t>cherenkov</a:t>
            </a:r>
            <a:r>
              <a:rPr lang="de-DE" dirty="0"/>
              <a:t> </a:t>
            </a:r>
            <a:r>
              <a:rPr lang="de-DE" dirty="0" err="1" smtClean="0"/>
              <a:t>counters</a:t>
            </a:r>
            <a:r>
              <a:rPr lang="de-DE" dirty="0" smtClean="0"/>
              <a:t>); </a:t>
            </a:r>
          </a:p>
          <a:p>
            <a:pPr marL="0" indent="0">
              <a:spcAft>
                <a:spcPts val="200"/>
              </a:spcAft>
              <a:buNone/>
            </a:pPr>
            <a:r>
              <a:rPr lang="de-DE" dirty="0" smtClean="0">
                <a:hlinkClick r:id="rId6"/>
              </a:rPr>
              <a:t>Auger</a:t>
            </a:r>
            <a:r>
              <a:rPr lang="de-DE" dirty="0" smtClean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>
                <a:hlinkClick r:id="rId7"/>
              </a:rPr>
              <a:t>IceCube </a:t>
            </a:r>
            <a:r>
              <a:rPr lang="de-DE" dirty="0" err="1" smtClean="0"/>
              <a:t>Masterclass</a:t>
            </a:r>
            <a:r>
              <a:rPr lang="de-DE" dirty="0" smtClean="0"/>
              <a:t>; </a:t>
            </a:r>
          </a:p>
          <a:p>
            <a:pPr marL="0" indent="0">
              <a:spcAft>
                <a:spcPts val="200"/>
              </a:spcAft>
              <a:buNone/>
            </a:pPr>
            <a:r>
              <a:rPr lang="de-DE" dirty="0" smtClean="0"/>
              <a:t>Web </a:t>
            </a:r>
            <a:r>
              <a:rPr lang="de-DE" dirty="0" err="1" smtClean="0"/>
              <a:t>base</a:t>
            </a:r>
            <a:r>
              <a:rPr lang="de-DE" dirty="0" smtClean="0"/>
              <a:t> </a:t>
            </a:r>
            <a:r>
              <a:rPr lang="de-DE" dirty="0">
                <a:hlinkClick r:id="rId8"/>
              </a:rPr>
              <a:t>Cosmic@Web</a:t>
            </a:r>
            <a:r>
              <a:rPr lang="de-DE" dirty="0"/>
              <a:t> 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04047" y="1052736"/>
            <a:ext cx="3755939" cy="2562659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/>
        </p:nvPicPr>
        <p:blipFill rotWithShape="1">
          <a:blip r:embed="rId10"/>
          <a:srcRect t="11342"/>
          <a:stretch/>
        </p:blipFill>
        <p:spPr>
          <a:xfrm>
            <a:off x="5004047" y="3997668"/>
            <a:ext cx="3755939" cy="2208533"/>
          </a:xfrm>
          <a:prstGeom prst="rect">
            <a:avLst/>
          </a:prstGeom>
        </p:spPr>
      </p:pic>
      <p:pic>
        <p:nvPicPr>
          <p:cNvPr id="12" name="Bild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5536" y="3212976"/>
            <a:ext cx="2037135" cy="643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51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7193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Globalcosmics.org</a:t>
            </a:r>
            <a:r>
              <a:rPr lang="de-DE" dirty="0">
                <a:latin typeface="Helvetica Neue Condensed" charset="0"/>
                <a:ea typeface="Helvetica Neue Condensed" charset="0"/>
                <a:cs typeface="Helvetica Neue Condensed" charset="0"/>
              </a:rPr>
              <a:t/>
            </a:r>
            <a:br>
              <a:rPr lang="de-DE" dirty="0">
                <a:latin typeface="Helvetica Neue Condensed" charset="0"/>
                <a:ea typeface="Helvetica Neue Condensed" charset="0"/>
                <a:cs typeface="Helvetica Neue Condensed" charset="0"/>
              </a:rPr>
            </a:br>
            <a:endParaRPr lang="de-DE" dirty="0">
              <a:latin typeface="Helvetica Neue Condensed" charset="0"/>
              <a:ea typeface="Helvetica Neue Condensed" charset="0"/>
              <a:cs typeface="Helvetica Neue Condensed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| Common Website for Cosmic Education Projects | Carolin Schwerdt, 3. November 2017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0" dirty="0" smtClean="0">
                <a:solidFill>
                  <a:schemeClr val="tx2">
                    <a:lumMod val="75000"/>
                  </a:schemeClr>
                </a:solidFill>
                <a:latin typeface="Helvetica Neue Medium" charset="0"/>
                <a:ea typeface="Helvetica Neue Medium" charset="0"/>
                <a:cs typeface="Helvetica Neue Medium" charset="0"/>
              </a:rPr>
              <a:t>Aim</a:t>
            </a:r>
            <a:endParaRPr lang="de-DE" b="0" dirty="0">
              <a:solidFill>
                <a:schemeClr val="tx2">
                  <a:lumMod val="75000"/>
                </a:schemeClr>
              </a:solidFill>
              <a:latin typeface="Helvetica Neue Medium" charset="0"/>
              <a:ea typeface="Helvetica Neue Medium" charset="0"/>
              <a:cs typeface="Helvetica Neue Medium" charset="0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395288" y="1406427"/>
            <a:ext cx="6985023" cy="245437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Build a </a:t>
            </a:r>
            <a:r>
              <a:rPr lang="en-US" dirty="0" smtClean="0"/>
              <a:t>Website:</a:t>
            </a:r>
          </a:p>
          <a:p>
            <a:r>
              <a:rPr lang="en-US" dirty="0" smtClean="0"/>
              <a:t>that </a:t>
            </a:r>
            <a:r>
              <a:rPr lang="en-US" dirty="0"/>
              <a:t>gives an overview of all </a:t>
            </a:r>
            <a:r>
              <a:rPr lang="en-US" dirty="0" smtClean="0"/>
              <a:t>cosmic-ray </a:t>
            </a:r>
            <a:r>
              <a:rPr lang="en-US" dirty="0"/>
              <a:t>education projects </a:t>
            </a:r>
            <a:r>
              <a:rPr lang="en-US" dirty="0" smtClean="0"/>
              <a:t>worldwide,</a:t>
            </a:r>
          </a:p>
          <a:p>
            <a:r>
              <a:rPr lang="en-US" dirty="0" smtClean="0"/>
              <a:t>links </a:t>
            </a:r>
            <a:r>
              <a:rPr lang="en-US" dirty="0"/>
              <a:t>all of them and </a:t>
            </a:r>
            <a:endParaRPr lang="en-US" dirty="0" smtClean="0"/>
          </a:p>
          <a:p>
            <a:r>
              <a:rPr lang="en-US" dirty="0" smtClean="0"/>
              <a:t>lists </a:t>
            </a:r>
            <a:r>
              <a:rPr lang="en-US" dirty="0"/>
              <a:t>events in which </a:t>
            </a:r>
            <a:r>
              <a:rPr lang="en-US" dirty="0" smtClean="0"/>
              <a:t>high-school students </a:t>
            </a:r>
            <a:r>
              <a:rPr lang="en-US" dirty="0"/>
              <a:t>can participate. </a:t>
            </a:r>
            <a:endParaRPr lang="de-DE" dirty="0"/>
          </a:p>
          <a:p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6"/>
          </p:nvPr>
        </p:nvSpPr>
        <p:spPr>
          <a:xfrm>
            <a:off x="395287" y="2918842"/>
            <a:ext cx="4105276" cy="245437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First try</a:t>
            </a:r>
            <a:r>
              <a:rPr lang="de-DE" dirty="0" smtClean="0"/>
              <a:t>:</a:t>
            </a:r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icd.desy.de/e49245/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/>
              <a:t>B</a:t>
            </a:r>
            <a:r>
              <a:rPr lang="en-US" dirty="0" smtClean="0"/>
              <a:t>ecome an </a:t>
            </a:r>
            <a:r>
              <a:rPr lang="en-US" dirty="0"/>
              <a:t>independent website.</a:t>
            </a: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10" name="Bild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342"/>
          <a:stretch/>
        </p:blipFill>
        <p:spPr>
          <a:xfrm>
            <a:off x="3491880" y="2896174"/>
            <a:ext cx="5436976" cy="3447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19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7193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Globalcosmics.org</a:t>
            </a:r>
            <a:r>
              <a:rPr lang="de-DE" dirty="0">
                <a:latin typeface="Helvetica Neue Condensed" charset="0"/>
                <a:ea typeface="Helvetica Neue Condensed" charset="0"/>
                <a:cs typeface="Helvetica Neue Condensed" charset="0"/>
              </a:rPr>
              <a:t/>
            </a:r>
            <a:br>
              <a:rPr lang="de-DE" dirty="0">
                <a:latin typeface="Helvetica Neue Condensed" charset="0"/>
                <a:ea typeface="Helvetica Neue Condensed" charset="0"/>
                <a:cs typeface="Helvetica Neue Condensed" charset="0"/>
              </a:rPr>
            </a:br>
            <a:endParaRPr lang="de-DE" dirty="0">
              <a:latin typeface="Helvetica Neue Condensed" charset="0"/>
              <a:ea typeface="Helvetica Neue Condensed" charset="0"/>
              <a:cs typeface="Helvetica Neue Condensed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| Common Website for Cosmic Education Projects | Carolin Schwerdt, 3. November 2017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0" dirty="0" smtClean="0">
                <a:solidFill>
                  <a:schemeClr val="tx2">
                    <a:lumMod val="75000"/>
                  </a:schemeClr>
                </a:solidFill>
                <a:latin typeface="Helvetica Neue Medium" charset="0"/>
                <a:ea typeface="Helvetica Neue Medium" charset="0"/>
                <a:cs typeface="Helvetica Neue Medium" charset="0"/>
              </a:rPr>
              <a:t>Audience </a:t>
            </a:r>
            <a:endParaRPr lang="de-DE" b="0" dirty="0">
              <a:solidFill>
                <a:schemeClr val="tx2">
                  <a:lumMod val="75000"/>
                </a:schemeClr>
              </a:solidFill>
              <a:latin typeface="Helvetica Neue Medium" charset="0"/>
              <a:ea typeface="Helvetica Neue Medium" charset="0"/>
              <a:cs typeface="Helvetica Neue Medium" charset="0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395288" y="1406427"/>
            <a:ext cx="6985023" cy="245437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Projects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6"/>
          </p:nvPr>
        </p:nvSpPr>
        <p:spPr>
          <a:xfrm>
            <a:off x="395287" y="3494435"/>
            <a:ext cx="6768999" cy="245437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Instructors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707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7193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Globalcosmics.org</a:t>
            </a:r>
            <a:r>
              <a:rPr lang="de-DE" dirty="0">
                <a:latin typeface="Helvetica Neue Condensed" charset="0"/>
                <a:ea typeface="Helvetica Neue Condensed" charset="0"/>
                <a:cs typeface="Helvetica Neue Condensed" charset="0"/>
              </a:rPr>
              <a:t/>
            </a:r>
            <a:br>
              <a:rPr lang="de-DE" dirty="0">
                <a:latin typeface="Helvetica Neue Condensed" charset="0"/>
                <a:ea typeface="Helvetica Neue Condensed" charset="0"/>
                <a:cs typeface="Helvetica Neue Condensed" charset="0"/>
              </a:rPr>
            </a:br>
            <a:endParaRPr lang="de-DE" dirty="0">
              <a:latin typeface="Helvetica Neue Condensed" charset="0"/>
              <a:ea typeface="Helvetica Neue Condensed" charset="0"/>
              <a:cs typeface="Helvetica Neue Condensed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| Common Website for Cosmic Education Projects | Carolin Schwerdt, 3. November 2017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0" dirty="0" smtClean="0">
                <a:solidFill>
                  <a:schemeClr val="tx2">
                    <a:lumMod val="75000"/>
                  </a:schemeClr>
                </a:solidFill>
                <a:latin typeface="Helvetica Neue Medium" charset="0"/>
                <a:ea typeface="Helvetica Neue Medium" charset="0"/>
                <a:cs typeface="Helvetica Neue Medium" charset="0"/>
              </a:rPr>
              <a:t>Audience </a:t>
            </a:r>
            <a:endParaRPr lang="de-DE" b="0" dirty="0">
              <a:solidFill>
                <a:schemeClr val="tx2">
                  <a:lumMod val="75000"/>
                </a:schemeClr>
              </a:solidFill>
              <a:latin typeface="Helvetica Neue Medium" charset="0"/>
              <a:ea typeface="Helvetica Neue Medium" charset="0"/>
              <a:cs typeface="Helvetica Neue Medium" charset="0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395288" y="1406427"/>
            <a:ext cx="6985023" cy="245437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Projects will have a common node where they can: </a:t>
            </a:r>
            <a:endParaRPr lang="de-DE" dirty="0"/>
          </a:p>
          <a:p>
            <a:pPr lvl="0"/>
            <a:r>
              <a:rPr lang="en-US" dirty="0"/>
              <a:t>present themselves.</a:t>
            </a:r>
            <a:endParaRPr lang="de-DE" dirty="0"/>
          </a:p>
          <a:p>
            <a:pPr lvl="0"/>
            <a:r>
              <a:rPr lang="en-US" dirty="0"/>
              <a:t>help build a network.</a:t>
            </a:r>
            <a:endParaRPr lang="de-DE" dirty="0"/>
          </a:p>
          <a:p>
            <a:pPr lvl="0"/>
            <a:r>
              <a:rPr lang="en-US" dirty="0"/>
              <a:t>find contacts to other projects.</a:t>
            </a:r>
            <a:endParaRPr lang="de-DE" dirty="0"/>
          </a:p>
          <a:p>
            <a:pPr lvl="0"/>
            <a:r>
              <a:rPr lang="en-US" dirty="0"/>
              <a:t>join forces and apply for events together.</a:t>
            </a:r>
            <a:endParaRPr lang="de-DE" dirty="0"/>
          </a:p>
          <a:p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6"/>
          </p:nvPr>
        </p:nvSpPr>
        <p:spPr>
          <a:xfrm>
            <a:off x="395287" y="3494435"/>
            <a:ext cx="6768999" cy="245437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Instructors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740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7193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Globalcosmics.org</a:t>
            </a:r>
            <a:r>
              <a:rPr lang="de-DE" dirty="0">
                <a:latin typeface="Helvetica Neue Condensed" charset="0"/>
                <a:ea typeface="Helvetica Neue Condensed" charset="0"/>
                <a:cs typeface="Helvetica Neue Condensed" charset="0"/>
              </a:rPr>
              <a:t/>
            </a:r>
            <a:br>
              <a:rPr lang="de-DE" dirty="0">
                <a:latin typeface="Helvetica Neue Condensed" charset="0"/>
                <a:ea typeface="Helvetica Neue Condensed" charset="0"/>
                <a:cs typeface="Helvetica Neue Condensed" charset="0"/>
              </a:rPr>
            </a:br>
            <a:endParaRPr lang="de-DE" dirty="0">
              <a:latin typeface="Helvetica Neue Condensed" charset="0"/>
              <a:ea typeface="Helvetica Neue Condensed" charset="0"/>
              <a:cs typeface="Helvetica Neue Condensed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| Common Website for Cosmic Education Projects | Carolin Schwerdt, 3. November 2017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0" dirty="0" smtClean="0">
                <a:solidFill>
                  <a:schemeClr val="tx2">
                    <a:lumMod val="75000"/>
                  </a:schemeClr>
                </a:solidFill>
                <a:latin typeface="Helvetica Neue Medium" charset="0"/>
                <a:ea typeface="Helvetica Neue Medium" charset="0"/>
                <a:cs typeface="Helvetica Neue Medium" charset="0"/>
              </a:rPr>
              <a:t>Audience </a:t>
            </a:r>
            <a:endParaRPr lang="de-DE" b="0" dirty="0">
              <a:solidFill>
                <a:schemeClr val="tx2">
                  <a:lumMod val="75000"/>
                </a:schemeClr>
              </a:solidFill>
              <a:latin typeface="Helvetica Neue Medium" charset="0"/>
              <a:ea typeface="Helvetica Neue Medium" charset="0"/>
              <a:cs typeface="Helvetica Neue Medium" charset="0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395288" y="1406427"/>
            <a:ext cx="6985023" cy="245437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Projects will have a common node where they can: </a:t>
            </a:r>
            <a:endParaRPr lang="de-DE" dirty="0"/>
          </a:p>
          <a:p>
            <a:pPr lvl="0"/>
            <a:r>
              <a:rPr lang="en-US" dirty="0"/>
              <a:t>present themselves.</a:t>
            </a:r>
            <a:endParaRPr lang="de-DE" dirty="0"/>
          </a:p>
          <a:p>
            <a:pPr lvl="0"/>
            <a:r>
              <a:rPr lang="en-US" dirty="0"/>
              <a:t>help build a network.</a:t>
            </a:r>
            <a:endParaRPr lang="de-DE" dirty="0"/>
          </a:p>
          <a:p>
            <a:pPr lvl="0"/>
            <a:r>
              <a:rPr lang="en-US" dirty="0"/>
              <a:t>find contacts to other projects.</a:t>
            </a:r>
            <a:endParaRPr lang="de-DE" dirty="0"/>
          </a:p>
          <a:p>
            <a:pPr lvl="0"/>
            <a:r>
              <a:rPr lang="en-US" dirty="0"/>
              <a:t>join forces and apply for events together.</a:t>
            </a:r>
            <a:endParaRPr lang="de-DE" dirty="0"/>
          </a:p>
          <a:p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6"/>
          </p:nvPr>
        </p:nvSpPr>
        <p:spPr>
          <a:xfrm>
            <a:off x="395287" y="3494435"/>
            <a:ext cx="6768999" cy="245437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Instructors who act as mediators between science and </a:t>
            </a:r>
            <a:r>
              <a:rPr lang="en-US" dirty="0" smtClean="0"/>
              <a:t>school:</a:t>
            </a:r>
            <a:endParaRPr lang="de-DE" dirty="0"/>
          </a:p>
          <a:p>
            <a:pPr lvl="0"/>
            <a:r>
              <a:rPr lang="en-US" dirty="0" smtClean="0"/>
              <a:t>have access </a:t>
            </a:r>
            <a:r>
              <a:rPr lang="en-US" dirty="0"/>
              <a:t>to lessons and activities for their </a:t>
            </a:r>
            <a:r>
              <a:rPr lang="en-US" dirty="0" smtClean="0"/>
              <a:t>students. </a:t>
            </a:r>
          </a:p>
          <a:p>
            <a:pPr lvl="0"/>
            <a:r>
              <a:rPr lang="en-US" dirty="0"/>
              <a:t>f</a:t>
            </a:r>
            <a:r>
              <a:rPr lang="en-US" dirty="0" smtClean="0"/>
              <a:t>ind information </a:t>
            </a:r>
            <a:r>
              <a:rPr lang="en-US" dirty="0"/>
              <a:t>for themselves to inspire </a:t>
            </a:r>
            <a:r>
              <a:rPr lang="en-US" dirty="0" smtClean="0"/>
              <a:t>and for professional </a:t>
            </a:r>
            <a:r>
              <a:rPr lang="en-US" dirty="0"/>
              <a:t>development </a:t>
            </a:r>
            <a:r>
              <a:rPr lang="en-US" dirty="0" smtClean="0"/>
              <a:t>of their </a:t>
            </a:r>
            <a:r>
              <a:rPr lang="en-US" dirty="0"/>
              <a:t>teaching </a:t>
            </a:r>
            <a:r>
              <a:rPr lang="en-US" dirty="0" smtClean="0"/>
              <a:t>about current research.</a:t>
            </a:r>
          </a:p>
          <a:p>
            <a:pPr lvl="0"/>
            <a:r>
              <a:rPr lang="en-US" dirty="0"/>
              <a:t>contacts to projects, some may even be near </a:t>
            </a:r>
            <a:r>
              <a:rPr lang="en-US" dirty="0" smtClean="0"/>
              <a:t>by.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240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7193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Globalcosmics.org</a:t>
            </a:r>
            <a:r>
              <a:rPr lang="de-DE" dirty="0">
                <a:latin typeface="Helvetica Neue Condensed" charset="0"/>
                <a:ea typeface="Helvetica Neue Condensed" charset="0"/>
                <a:cs typeface="Helvetica Neue Condensed" charset="0"/>
              </a:rPr>
              <a:t/>
            </a:r>
            <a:br>
              <a:rPr lang="de-DE" dirty="0">
                <a:latin typeface="Helvetica Neue Condensed" charset="0"/>
                <a:ea typeface="Helvetica Neue Condensed" charset="0"/>
                <a:cs typeface="Helvetica Neue Condensed" charset="0"/>
              </a:rPr>
            </a:br>
            <a:endParaRPr lang="de-DE" dirty="0">
              <a:latin typeface="Helvetica Neue Condensed" charset="0"/>
              <a:ea typeface="Helvetica Neue Condensed" charset="0"/>
              <a:cs typeface="Helvetica Neue Condensed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| Common Website for Cosmic Education Projects | Carolin Schwerdt, 3. November 2017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0" dirty="0" smtClean="0">
                <a:solidFill>
                  <a:schemeClr val="tx2">
                    <a:lumMod val="75000"/>
                  </a:schemeClr>
                </a:solidFill>
                <a:latin typeface="Helvetica Neue Medium" charset="0"/>
                <a:ea typeface="Helvetica Neue Medium" charset="0"/>
                <a:cs typeface="Helvetica Neue Medium" charset="0"/>
              </a:rPr>
              <a:t>Audience </a:t>
            </a:r>
            <a:endParaRPr lang="de-DE" b="0" dirty="0">
              <a:solidFill>
                <a:schemeClr val="tx2">
                  <a:lumMod val="75000"/>
                </a:schemeClr>
              </a:solidFill>
              <a:latin typeface="Helvetica Neue Medium" charset="0"/>
              <a:ea typeface="Helvetica Neue Medium" charset="0"/>
              <a:cs typeface="Helvetica Neue Medium" charset="0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395288" y="1406426"/>
            <a:ext cx="6985023" cy="353474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 addition, these groups can be addressed.</a:t>
            </a:r>
          </a:p>
          <a:p>
            <a:pPr marL="0" indent="0">
              <a:buNone/>
            </a:pPr>
            <a:r>
              <a:rPr lang="de-DE" dirty="0" err="1"/>
              <a:t>Students</a:t>
            </a:r>
            <a:r>
              <a:rPr lang="de-DE" dirty="0"/>
              <a:t> will find:</a:t>
            </a:r>
          </a:p>
          <a:p>
            <a:pPr lvl="0"/>
            <a:r>
              <a:rPr lang="en-US" dirty="0"/>
              <a:t>information about </a:t>
            </a:r>
            <a:r>
              <a:rPr lang="en-US" dirty="0" err="1"/>
              <a:t>astroparticle</a:t>
            </a:r>
            <a:r>
              <a:rPr lang="en-US" dirty="0"/>
              <a:t> physics</a:t>
            </a:r>
            <a:r>
              <a:rPr lang="en-US" dirty="0" smtClean="0"/>
              <a:t>.</a:t>
            </a:r>
          </a:p>
          <a:p>
            <a:r>
              <a:rPr lang="en-US" dirty="0"/>
              <a:t>contacts to a project of a local institute and projects worldwide</a:t>
            </a:r>
            <a:r>
              <a:rPr lang="en-US" dirty="0" smtClean="0"/>
              <a:t>.</a:t>
            </a:r>
            <a:endParaRPr lang="de-DE" dirty="0"/>
          </a:p>
          <a:p>
            <a:r>
              <a:rPr lang="en-US" dirty="0"/>
              <a:t>overview of opportunities for them.</a:t>
            </a:r>
            <a:endParaRPr lang="de-DE" dirty="0"/>
          </a:p>
          <a:p>
            <a:pPr marL="0" indent="0">
              <a:buNone/>
            </a:pPr>
            <a:r>
              <a:rPr lang="en-US" dirty="0"/>
              <a:t> </a:t>
            </a:r>
            <a:endParaRPr lang="de-DE" dirty="0"/>
          </a:p>
          <a:p>
            <a:pPr marL="0" indent="0">
              <a:buNone/>
            </a:pPr>
            <a:r>
              <a:rPr lang="de-DE" dirty="0" err="1" smtClean="0"/>
              <a:t>Scientists</a:t>
            </a:r>
            <a:r>
              <a:rPr lang="de-DE" dirty="0" smtClean="0"/>
              <a:t> </a:t>
            </a:r>
            <a:r>
              <a:rPr lang="de-DE" dirty="0"/>
              <a:t>will find:</a:t>
            </a:r>
          </a:p>
          <a:p>
            <a:pPr lvl="0"/>
            <a:r>
              <a:rPr lang="en-US" dirty="0" smtClean="0"/>
              <a:t>inspiration and </a:t>
            </a:r>
            <a:r>
              <a:rPr lang="en-US" dirty="0"/>
              <a:t>ideas about how to incorporate cosmic ray studies with their own outreach activities</a:t>
            </a:r>
            <a:endParaRPr lang="de-DE" dirty="0"/>
          </a:p>
          <a:p>
            <a:pPr lvl="0"/>
            <a:r>
              <a:rPr lang="en-US" dirty="0"/>
              <a:t>contact information</a:t>
            </a:r>
            <a:endParaRPr lang="de-DE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67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7193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Globalcosmics.org</a:t>
            </a:r>
            <a:r>
              <a:rPr lang="de-DE" dirty="0">
                <a:latin typeface="Helvetica Neue Condensed" charset="0"/>
                <a:ea typeface="Helvetica Neue Condensed" charset="0"/>
                <a:cs typeface="Helvetica Neue Condensed" charset="0"/>
              </a:rPr>
              <a:t/>
            </a:r>
            <a:br>
              <a:rPr lang="de-DE" dirty="0">
                <a:latin typeface="Helvetica Neue Condensed" charset="0"/>
                <a:ea typeface="Helvetica Neue Condensed" charset="0"/>
                <a:cs typeface="Helvetica Neue Condensed" charset="0"/>
              </a:rPr>
            </a:br>
            <a:endParaRPr lang="de-DE" dirty="0">
              <a:latin typeface="Helvetica Neue Condensed" charset="0"/>
              <a:ea typeface="Helvetica Neue Condensed" charset="0"/>
              <a:cs typeface="Helvetica Neue Condensed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| Common Website for Cosmic Education Projects | Carolin Schwerdt, 3. November 2017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2">
                    <a:lumMod val="75000"/>
                  </a:schemeClr>
                </a:solidFill>
                <a:latin typeface="Helvetica Neue Medium" charset="0"/>
                <a:ea typeface="Helvetica Neue Medium" charset="0"/>
                <a:cs typeface="Helvetica Neue Medium" charset="0"/>
              </a:rPr>
              <a:t>Contents of the website </a:t>
            </a:r>
            <a:endParaRPr lang="de-DE" b="0" dirty="0">
              <a:solidFill>
                <a:schemeClr val="tx2">
                  <a:lumMod val="75000"/>
                </a:schemeClr>
              </a:solidFill>
              <a:latin typeface="Helvetica Neue Medium" charset="0"/>
              <a:ea typeface="Helvetica Neue Medium" charset="0"/>
              <a:cs typeface="Helvetica Neue Medium" charset="0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395289" y="1406426"/>
            <a:ext cx="6696992" cy="4614861"/>
          </a:xfrm>
        </p:spPr>
        <p:txBody>
          <a:bodyPr/>
          <a:lstStyle/>
          <a:p>
            <a:pPr marL="0" indent="0">
              <a:buNone/>
            </a:pPr>
            <a:r>
              <a:rPr lang="de-DE" dirty="0" err="1" smtClean="0"/>
              <a:t>Introduction</a:t>
            </a:r>
            <a:endParaRPr lang="de-DE" dirty="0" smtClean="0"/>
          </a:p>
          <a:p>
            <a:pPr lvl="1"/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/>
              <a:t>gives</a:t>
            </a:r>
            <a:r>
              <a:rPr lang="de-DE" dirty="0"/>
              <a:t> a </a:t>
            </a:r>
            <a:r>
              <a:rPr lang="de-DE" dirty="0" err="1"/>
              <a:t>rough</a:t>
            </a:r>
            <a:r>
              <a:rPr lang="de-DE" dirty="0"/>
              <a:t> </a:t>
            </a:r>
            <a:r>
              <a:rPr lang="de-DE" dirty="0" err="1"/>
              <a:t>overview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astroparticle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/>
              <a:t>key</a:t>
            </a:r>
            <a:r>
              <a:rPr lang="de-DE" dirty="0"/>
              <a:t> </a:t>
            </a:r>
            <a:r>
              <a:rPr lang="de-DE" dirty="0" err="1"/>
              <a:t>topics</a:t>
            </a:r>
            <a:r>
              <a:rPr lang="de-DE" dirty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.</a:t>
            </a:r>
            <a:endParaRPr lang="de-DE" dirty="0"/>
          </a:p>
          <a:p>
            <a:pPr marL="0" indent="0">
              <a:buNone/>
            </a:pPr>
            <a:r>
              <a:rPr lang="en-US" dirty="0"/>
              <a:t>All Cosmic Ray </a:t>
            </a:r>
            <a:r>
              <a:rPr lang="en-US" dirty="0" smtClean="0"/>
              <a:t>education projects </a:t>
            </a:r>
          </a:p>
          <a:p>
            <a:pPr lvl="1"/>
            <a:r>
              <a:rPr lang="en-US" dirty="0" smtClean="0"/>
              <a:t>introduce themselves.</a:t>
            </a:r>
            <a:endParaRPr lang="de-DE" dirty="0"/>
          </a:p>
          <a:p>
            <a:pPr marL="0" indent="0">
              <a:buNone/>
            </a:pPr>
            <a:r>
              <a:rPr lang="en-US" dirty="0"/>
              <a:t>Maybe a </a:t>
            </a:r>
            <a:r>
              <a:rPr lang="en-US" dirty="0" smtClean="0"/>
              <a:t>world map, </a:t>
            </a:r>
          </a:p>
          <a:p>
            <a:pPr lvl="1"/>
            <a:r>
              <a:rPr lang="en-US" dirty="0" smtClean="0"/>
              <a:t>which </a:t>
            </a:r>
            <a:r>
              <a:rPr lang="en-US" dirty="0"/>
              <a:t>highlights cities or countries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Description of global activities for young people, e.g.:</a:t>
            </a:r>
            <a:endParaRPr lang="de-DE" dirty="0"/>
          </a:p>
          <a:p>
            <a:pPr lvl="1"/>
            <a:r>
              <a:rPr lang="en-US" dirty="0"/>
              <a:t>International muon week</a:t>
            </a:r>
            <a:endParaRPr lang="de-DE" dirty="0"/>
          </a:p>
          <a:p>
            <a:pPr lvl="1"/>
            <a:r>
              <a:rPr lang="en-US" dirty="0"/>
              <a:t>International Cosmic Day</a:t>
            </a:r>
            <a:endParaRPr lang="de-DE" dirty="0"/>
          </a:p>
          <a:p>
            <a:pPr lvl="1"/>
            <a:r>
              <a:rPr lang="en-US" dirty="0"/>
              <a:t>https://</a:t>
            </a:r>
            <a:r>
              <a:rPr lang="en-US" dirty="0" err="1"/>
              <a:t>spexperiment.icecube.wisc.edu</a:t>
            </a:r>
            <a:r>
              <a:rPr lang="en-US" dirty="0"/>
              <a:t>/</a:t>
            </a:r>
            <a:endParaRPr lang="de-DE" dirty="0"/>
          </a:p>
          <a:p>
            <a:pPr lvl="1"/>
            <a:r>
              <a:rPr lang="en-US" dirty="0"/>
              <a:t>https://</a:t>
            </a:r>
            <a:r>
              <a:rPr lang="en-US" dirty="0" err="1"/>
              <a:t>masterclass.icecube.wisc.edu</a:t>
            </a:r>
            <a:r>
              <a:rPr lang="en-US" dirty="0"/>
              <a:t>/ </a:t>
            </a:r>
            <a:endParaRPr lang="de-DE" dirty="0"/>
          </a:p>
          <a:p>
            <a:pPr lvl="1"/>
            <a:r>
              <a:rPr lang="en-US" dirty="0"/>
              <a:t>http://</a:t>
            </a:r>
            <a:r>
              <a:rPr lang="en-US" dirty="0" err="1"/>
              <a:t>www.cazadoresderayosgamma.com</a:t>
            </a:r>
            <a:r>
              <a:rPr lang="en-US" dirty="0"/>
              <a:t>/</a:t>
            </a:r>
            <a:endParaRPr lang="de-DE" dirty="0"/>
          </a:p>
          <a:p>
            <a:pPr lvl="1"/>
            <a:r>
              <a:rPr lang="en-US" dirty="0"/>
              <a:t>https://</a:t>
            </a:r>
            <a:r>
              <a:rPr lang="en-US" dirty="0" err="1"/>
              <a:t>www.zooniverse.org</a:t>
            </a:r>
            <a:r>
              <a:rPr lang="en-US" dirty="0"/>
              <a:t>/projects/</a:t>
            </a:r>
            <a:r>
              <a:rPr lang="en-US" dirty="0" err="1"/>
              <a:t>zooniverse</a:t>
            </a:r>
            <a:r>
              <a:rPr lang="en-US" dirty="0"/>
              <a:t>/muon-hunter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891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007193"/>
                </a:solidFill>
                <a:latin typeface="Helvetica Neue Condensed" charset="0"/>
                <a:ea typeface="Helvetica Neue Condensed" charset="0"/>
                <a:cs typeface="Helvetica Neue Condensed" charset="0"/>
              </a:rPr>
              <a:t>Globalcosmics.org</a:t>
            </a:r>
            <a:r>
              <a:rPr lang="de-DE" dirty="0">
                <a:latin typeface="Helvetica Neue Condensed" charset="0"/>
                <a:ea typeface="Helvetica Neue Condensed" charset="0"/>
                <a:cs typeface="Helvetica Neue Condensed" charset="0"/>
              </a:rPr>
              <a:t/>
            </a:r>
            <a:br>
              <a:rPr lang="de-DE" dirty="0">
                <a:latin typeface="Helvetica Neue Condensed" charset="0"/>
                <a:ea typeface="Helvetica Neue Condensed" charset="0"/>
                <a:cs typeface="Helvetica Neue Condensed" charset="0"/>
              </a:rPr>
            </a:br>
            <a:endParaRPr lang="de-DE" dirty="0">
              <a:latin typeface="Helvetica Neue Condensed" charset="0"/>
              <a:ea typeface="Helvetica Neue Condensed" charset="0"/>
              <a:cs typeface="Helvetica Neue Condensed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| Common Website for Cosmic Education Projects | Carolin Schwerdt, 3. November 2017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2">
                    <a:lumMod val="75000"/>
                  </a:schemeClr>
                </a:solidFill>
                <a:latin typeface="Helvetica Neue Medium" charset="0"/>
                <a:ea typeface="Helvetica Neue Medium" charset="0"/>
                <a:cs typeface="Helvetica Neue Medium" charset="0"/>
              </a:rPr>
              <a:t>Contents of the website </a:t>
            </a:r>
            <a:endParaRPr lang="de-DE" b="0" dirty="0">
              <a:solidFill>
                <a:schemeClr val="tx2">
                  <a:lumMod val="75000"/>
                </a:schemeClr>
              </a:solidFill>
              <a:latin typeface="Helvetica Neue Medium" charset="0"/>
              <a:ea typeface="Helvetica Neue Medium" charset="0"/>
              <a:cs typeface="Helvetica Neue Medium" charset="0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395288" y="1406427"/>
            <a:ext cx="6985023" cy="245437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Contact</a:t>
            </a:r>
            <a:endParaRPr lang="de-DE" dirty="0"/>
          </a:p>
          <a:p>
            <a:pPr marL="0" indent="0">
              <a:buNone/>
            </a:pPr>
            <a:r>
              <a:rPr lang="en-US" dirty="0"/>
              <a:t> </a:t>
            </a:r>
            <a:endParaRPr lang="de-DE" dirty="0"/>
          </a:p>
          <a:p>
            <a:pPr marL="0" indent="0">
              <a:buNone/>
            </a:pPr>
            <a:r>
              <a:rPr lang="en-US" dirty="0" err="1" smtClean="0"/>
              <a:t>Carolin</a:t>
            </a:r>
            <a:r>
              <a:rPr lang="en-US" dirty="0" smtClean="0"/>
              <a:t> </a:t>
            </a:r>
            <a:r>
              <a:rPr lang="en-US" dirty="0" err="1" smtClean="0"/>
              <a:t>Schwerdt</a:t>
            </a:r>
            <a:r>
              <a:rPr lang="de-DE" dirty="0" smtClean="0"/>
              <a:t>, </a:t>
            </a:r>
            <a:r>
              <a:rPr lang="en-US" dirty="0" smtClean="0"/>
              <a:t>Marge Bardeen and ??? responsible </a:t>
            </a:r>
            <a:r>
              <a:rPr lang="en-US" dirty="0"/>
              <a:t>for maintenance of the </a:t>
            </a:r>
            <a:r>
              <a:rPr lang="en-US" dirty="0" smtClean="0"/>
              <a:t>website.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</a:t>
            </a:r>
            <a:r>
              <a:rPr lang="en-US" dirty="0" smtClean="0"/>
              <a:t>very </a:t>
            </a:r>
            <a:r>
              <a:rPr lang="en-US" dirty="0"/>
              <a:t>institute is responsible for its own content.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471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Y">
  <a:themeElements>
    <a:clrScheme name="Benutzerdefiniert 63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DESY_PowerPoint_4x3_de.potx" id="{66BECF0C-0FC3-4B13-9877-ABAB3322A1AE}" vid="{BA15BEE3-53DF-4000-B496-34AB8431CBDA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DESY_PowerPoint_4x3_de</Template>
  <TotalTime>0</TotalTime>
  <Words>503</Words>
  <Application>Microsoft Macintosh PowerPoint</Application>
  <PresentationFormat>On-screen Show (4:3)</PresentationFormat>
  <Paragraphs>102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Helvetica Neue Condensed</vt:lpstr>
      <vt:lpstr>Helvetica Neue Medium</vt:lpstr>
      <vt:lpstr>Arial</vt:lpstr>
      <vt:lpstr>DESY</vt:lpstr>
      <vt:lpstr>GLOBALCOSMICS.ORG</vt:lpstr>
      <vt:lpstr>Carolin Schwerdt aka Caro</vt:lpstr>
      <vt:lpstr>Globalcosmics.org </vt:lpstr>
      <vt:lpstr>Globalcosmics.org </vt:lpstr>
      <vt:lpstr>Globalcosmics.org </vt:lpstr>
      <vt:lpstr>Globalcosmics.org </vt:lpstr>
      <vt:lpstr>Globalcosmics.org </vt:lpstr>
      <vt:lpstr>Globalcosmics.org </vt:lpstr>
      <vt:lpstr>Globalcosmics.org </vt:lpstr>
      <vt:lpstr>Globalcosmics.org 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GLOBALCOSMICS.ORG</dc:title>
  <dc:creator>Carolin Schwerdt</dc:creator>
  <cp:lastModifiedBy>Microsoft Office User</cp:lastModifiedBy>
  <cp:revision>19</cp:revision>
  <dcterms:created xsi:type="dcterms:W3CDTF">2017-11-01T09:37:23Z</dcterms:created>
  <dcterms:modified xsi:type="dcterms:W3CDTF">2017-11-03T11:19:56Z</dcterms:modified>
</cp:coreProperties>
</file>