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1" r:id="rId2"/>
    <p:sldId id="364" r:id="rId3"/>
    <p:sldId id="362" r:id="rId4"/>
    <p:sldId id="363" r:id="rId5"/>
    <p:sldId id="365" r:id="rId6"/>
    <p:sldId id="3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E20079"/>
    <a:srgbClr val="659C1D"/>
    <a:srgbClr val="009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3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C74EE-1E27-474D-9405-FADE20B2E2A4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A9DB0-F474-4654-AE47-AB3DFB315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4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3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5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96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4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8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10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7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19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0" y="30258"/>
            <a:ext cx="467858" cy="36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4"/>
          <p:cNvSpPr txBox="1"/>
          <p:nvPr userDrawn="1"/>
        </p:nvSpPr>
        <p:spPr>
          <a:xfrm>
            <a:off x="3957490" y="10125"/>
            <a:ext cx="3963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International Particle Physics Outreach Group</a:t>
            </a:r>
            <a:endParaRPr lang="sk-SK" sz="1600" b="0" dirty="0"/>
          </a:p>
        </p:txBody>
      </p:sp>
      <p:pic>
        <p:nvPicPr>
          <p:cNvPr id="7" name="Picture 2" descr="LogoOutline-Blue-0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6244" y="30259"/>
            <a:ext cx="366306" cy="36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A509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11111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11111"/>
                  </a:outerShdw>
                </a:effectLst>
              </a14:hiddenEffects>
            </a:ext>
          </a:extLst>
        </p:spPr>
      </p:pic>
      <p:cxnSp>
        <p:nvCxnSpPr>
          <p:cNvPr id="9" name="Connecteur droit 46"/>
          <p:cNvCxnSpPr/>
          <p:nvPr userDrawn="1"/>
        </p:nvCxnSpPr>
        <p:spPr>
          <a:xfrm flipV="1">
            <a:off x="-2296" y="408575"/>
            <a:ext cx="12192000" cy="15718"/>
          </a:xfrm>
          <a:prstGeom prst="line">
            <a:avLst/>
          </a:prstGeom>
          <a:ln w="63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4"/>
          <p:cNvSpPr txBox="1"/>
          <p:nvPr userDrawn="1"/>
        </p:nvSpPr>
        <p:spPr>
          <a:xfrm>
            <a:off x="3808875" y="6519446"/>
            <a:ext cx="4304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1</a:t>
            </a:r>
            <a:r>
              <a:rPr lang="en-GB" sz="1600" b="0" dirty="0" smtClean="0"/>
              <a:t>4</a:t>
            </a:r>
            <a:r>
              <a:rPr lang="sk-SK" sz="1600" b="0" baseline="30000" dirty="0" err="1" smtClean="0"/>
              <a:t>th</a:t>
            </a:r>
            <a:r>
              <a:rPr lang="sk-SK" sz="1600" b="0" baseline="0" dirty="0" smtClean="0"/>
              <a:t> </a:t>
            </a:r>
            <a:r>
              <a:rPr lang="sk-SK" sz="1600" b="0" baseline="0" dirty="0" smtClean="0"/>
              <a:t>IPPOG </a:t>
            </a:r>
            <a:r>
              <a:rPr lang="sk-SK" sz="1600" b="0" baseline="0" dirty="0" err="1" smtClean="0"/>
              <a:t>meeting</a:t>
            </a:r>
            <a:r>
              <a:rPr lang="sk-SK" sz="1600" b="0" baseline="0" dirty="0" smtClean="0"/>
              <a:t>, </a:t>
            </a:r>
            <a:r>
              <a:rPr lang="en-GB" sz="1600" b="0" baseline="0" dirty="0" smtClean="0"/>
              <a:t>3</a:t>
            </a:r>
            <a:r>
              <a:rPr lang="en-GB" sz="1600" b="0" baseline="30000" dirty="0" smtClean="0"/>
              <a:t>rd</a:t>
            </a:r>
            <a:r>
              <a:rPr lang="sk-SK" sz="1600" b="0" baseline="0" dirty="0" smtClean="0"/>
              <a:t> </a:t>
            </a:r>
            <a:r>
              <a:rPr lang="sk-SK" sz="1600" b="0" baseline="0" dirty="0" smtClean="0"/>
              <a:t>of November </a:t>
            </a:r>
            <a:r>
              <a:rPr lang="sk-SK" sz="1600" b="0" baseline="0" dirty="0" smtClean="0"/>
              <a:t>201</a:t>
            </a:r>
            <a:r>
              <a:rPr lang="en-GB" sz="1600" b="0" baseline="0" dirty="0" smtClean="0"/>
              <a:t>7</a:t>
            </a:r>
            <a:r>
              <a:rPr lang="sk-SK" sz="1600" b="0" baseline="0" dirty="0" smtClean="0"/>
              <a:t>, </a:t>
            </a:r>
            <a:r>
              <a:rPr lang="sk-SK" sz="1600" b="0" baseline="0" dirty="0" smtClean="0"/>
              <a:t>CERN</a:t>
            </a:r>
            <a:endParaRPr lang="sk-SK" sz="1600" b="0" dirty="0"/>
          </a:p>
        </p:txBody>
      </p:sp>
      <p:sp>
        <p:nvSpPr>
          <p:cNvPr id="11" name="ZoneTexte 4"/>
          <p:cNvSpPr txBox="1"/>
          <p:nvPr userDrawn="1"/>
        </p:nvSpPr>
        <p:spPr>
          <a:xfrm>
            <a:off x="68654" y="6519446"/>
            <a:ext cx="223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0" dirty="0" smtClean="0"/>
              <a:t>Barbora</a:t>
            </a:r>
            <a:r>
              <a:rPr lang="sk-SK" sz="1600" b="0" baseline="0" dirty="0" smtClean="0"/>
              <a:t> </a:t>
            </a:r>
            <a:r>
              <a:rPr lang="en-GB" sz="1600" b="0" baseline="0" dirty="0" err="1" smtClean="0"/>
              <a:t>Bruant</a:t>
            </a:r>
            <a:r>
              <a:rPr lang="en-GB" sz="1600" b="0" baseline="0" dirty="0" smtClean="0"/>
              <a:t> </a:t>
            </a:r>
            <a:r>
              <a:rPr lang="sk-SK" sz="1600" b="0" baseline="0" dirty="0" err="1" smtClean="0"/>
              <a:t>Gulejova</a:t>
            </a:r>
            <a:endParaRPr lang="sk-SK" sz="1600" b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663290" y="650405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B3FEBC8-E779-4AA9-A7B8-C58404C5F8A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Connecteur droit 46"/>
          <p:cNvCxnSpPr/>
          <p:nvPr userDrawn="1"/>
        </p:nvCxnSpPr>
        <p:spPr>
          <a:xfrm flipV="1">
            <a:off x="21766" y="6560723"/>
            <a:ext cx="12192000" cy="15718"/>
          </a:xfrm>
          <a:prstGeom prst="line">
            <a:avLst/>
          </a:prstGeom>
          <a:ln w="6350">
            <a:solidFill>
              <a:srgbClr val="3F9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00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24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5418C-0E1F-4246-8BE2-18AEF4D87DE5}" type="datetimeFigureOut">
              <a:rPr lang="en-GB" smtClean="0"/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B78D1-694B-46FD-80A1-AA14B032D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52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c-geneve-international.us12.list-manage.com/track/click?u=9ae6e988882d31070b634b4ee&amp;id=2b0abb1a81&amp;e=313e55a22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157" y="2381250"/>
            <a:ext cx="6257925" cy="4076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4639" y="533400"/>
            <a:ext cx="72590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2060"/>
                </a:solidFill>
                <a:latin typeface="+mj-lt"/>
              </a:rPr>
              <a:t>Rotary Day at the United </a:t>
            </a:r>
            <a:r>
              <a:rPr lang="en-GB" sz="4000" b="1" dirty="0" smtClean="0">
                <a:solidFill>
                  <a:srgbClr val="002060"/>
                </a:solidFill>
                <a:latin typeface="+mj-lt"/>
              </a:rPr>
              <a:t>Nations</a:t>
            </a:r>
          </a:p>
          <a:p>
            <a:pPr algn="ctr"/>
            <a:r>
              <a:rPr lang="en-GB" sz="4000" b="1" dirty="0" smtClean="0">
                <a:solidFill>
                  <a:srgbClr val="002060"/>
                </a:solidFill>
                <a:latin typeface="+mj-lt"/>
              </a:rPr>
              <a:t>Peace </a:t>
            </a:r>
            <a:r>
              <a:rPr lang="en-GB" sz="4000" b="1" dirty="0">
                <a:solidFill>
                  <a:srgbClr val="002060"/>
                </a:solidFill>
                <a:latin typeface="+mj-lt"/>
              </a:rPr>
              <a:t>: Making a Difference</a:t>
            </a:r>
            <a:r>
              <a:rPr lang="en-GB" sz="4000" b="1" dirty="0">
                <a:latin typeface="+mj-lt"/>
              </a:rPr>
              <a:t> </a:t>
            </a:r>
          </a:p>
          <a:p>
            <a:pPr algn="ctr"/>
            <a:r>
              <a:rPr lang="en-GB" sz="3000" b="1" dirty="0" smtClean="0">
                <a:latin typeface="+mj-lt"/>
              </a:rPr>
              <a:t>10 </a:t>
            </a:r>
            <a:r>
              <a:rPr lang="en-GB" sz="3000" b="1" dirty="0">
                <a:latin typeface="+mj-lt"/>
              </a:rPr>
              <a:t>&amp; </a:t>
            </a:r>
            <a:r>
              <a:rPr lang="en-GB" sz="3000" b="1" dirty="0" smtClean="0">
                <a:latin typeface="+mj-lt"/>
              </a:rPr>
              <a:t>11 </a:t>
            </a:r>
            <a:r>
              <a:rPr lang="en-GB" sz="3000" b="1" dirty="0">
                <a:latin typeface="+mj-lt"/>
              </a:rPr>
              <a:t>November 2017</a:t>
            </a:r>
            <a:endParaRPr lang="en-GB" sz="3000" b="1" dirty="0">
              <a:latin typeface="+mj-lt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1000175"/>
            <a:ext cx="2682240" cy="1128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240" y="1000175"/>
            <a:ext cx="1813560" cy="153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732384"/>
            <a:ext cx="11369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dirty="0"/>
              <a:t>Rotary International is the most important global humanitarian service organization, bringing together 35,000 clubs in 537 districts in more than 200 countries and territories.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6719" y="603833"/>
            <a:ext cx="2682240" cy="112855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1919" y="3512096"/>
            <a:ext cx="12070081" cy="2395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en-US" sz="3000" b="1" dirty="0" smtClean="0">
                <a:solidFill>
                  <a:srgbClr val="002060"/>
                </a:solidFill>
              </a:rPr>
              <a:t>Rotary Day at UN in November: </a:t>
            </a:r>
            <a:r>
              <a:rPr lang="en-US" sz="3200" b="1" i="1" dirty="0">
                <a:solidFill>
                  <a:srgbClr val="002060"/>
                </a:solidFill>
              </a:rPr>
              <a:t>Peace: Making A Difference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endParaRPr lang="en-US" sz="3000" b="1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en-US" sz="2500" dirty="0" smtClean="0"/>
              <a:t> Celebrate Rotary’s </a:t>
            </a:r>
            <a:r>
              <a:rPr lang="en-US" sz="2500" dirty="0"/>
              <a:t>privileged relationship with </a:t>
            </a:r>
            <a:r>
              <a:rPr lang="en-US" sz="2500" dirty="0" smtClean="0"/>
              <a:t>UN </a:t>
            </a:r>
            <a:r>
              <a:rPr lang="en-US" sz="2500" dirty="0"/>
              <a:t>and </a:t>
            </a:r>
            <a:r>
              <a:rPr lang="en-US" sz="2500" dirty="0" smtClean="0"/>
              <a:t>shared </a:t>
            </a:r>
            <a:r>
              <a:rPr lang="en-US" sz="2500" dirty="0"/>
              <a:t>vision for a peaceful </a:t>
            </a:r>
            <a:r>
              <a:rPr lang="en-US" sz="2500" dirty="0" smtClean="0"/>
              <a:t>world</a:t>
            </a:r>
            <a:endParaRPr lang="en-US" sz="2500" dirty="0"/>
          </a:p>
          <a:p>
            <a:pPr marL="285750" indent="-285750"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en-US" sz="2500" dirty="0" smtClean="0"/>
              <a:t> Formulate the recommendations </a:t>
            </a:r>
            <a:r>
              <a:rPr lang="en-US" sz="2500" dirty="0"/>
              <a:t>to the international </a:t>
            </a:r>
            <a:r>
              <a:rPr lang="en-US" sz="2500" dirty="0" smtClean="0"/>
              <a:t>community</a:t>
            </a:r>
            <a:endParaRPr lang="en-US" sz="25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02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457200"/>
            <a:ext cx="11877675" cy="594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2038" y="1476494"/>
            <a:ext cx="3023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8F8F8"/>
                </a:solidFill>
              </a:rPr>
              <a:t>http://</a:t>
            </a:r>
            <a:r>
              <a:rPr lang="en-GB" dirty="0" smtClean="0">
                <a:solidFill>
                  <a:srgbClr val="F8F8F8"/>
                </a:solidFill>
              </a:rPr>
              <a:t>rotarydaygeneva.com/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64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" y="1360674"/>
            <a:ext cx="12047785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 smtClean="0"/>
              <a:t>Organized </a:t>
            </a:r>
            <a:r>
              <a:rPr lang="en-US" sz="2000" dirty="0"/>
              <a:t>for the very first time in Geneva, the city known as the international center for diplomacy and </a:t>
            </a:r>
            <a:r>
              <a:rPr lang="en-US" sz="2000" dirty="0" smtClean="0"/>
              <a:t>peace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 smtClean="0"/>
              <a:t>Theme </a:t>
            </a:r>
            <a:r>
              <a:rPr lang="en-US" sz="2000" dirty="0"/>
              <a:t>– </a:t>
            </a:r>
            <a:r>
              <a:rPr lang="en-US" sz="2000" b="1" i="1" dirty="0"/>
              <a:t>Peace: Making A </a:t>
            </a:r>
            <a:r>
              <a:rPr lang="en-US" sz="2000" b="1" i="1" dirty="0" smtClean="0"/>
              <a:t>Difference</a:t>
            </a:r>
            <a:r>
              <a:rPr lang="en-US" sz="2000" dirty="0" smtClean="0"/>
              <a:t> </a:t>
            </a:r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 smtClean="0"/>
              <a:t>Global </a:t>
            </a:r>
            <a:r>
              <a:rPr lang="en-US" sz="2000" dirty="0"/>
              <a:t>event will be the perfect conclusion to this year’s </a:t>
            </a:r>
            <a:r>
              <a:rPr lang="en-US" sz="2000" u="sng" dirty="0">
                <a:hlinkClick r:id="rId2"/>
              </a:rPr>
              <a:t>Geneva Peace </a:t>
            </a:r>
            <a:r>
              <a:rPr lang="en-US" sz="2000" u="sng" dirty="0" smtClean="0">
                <a:hlinkClick r:id="rId2"/>
              </a:rPr>
              <a:t>Week</a:t>
            </a:r>
            <a:r>
              <a:rPr lang="en-US" sz="2000" u="sng" dirty="0"/>
              <a:t> </a:t>
            </a:r>
            <a:endParaRPr lang="en-US" sz="2000" u="sng" dirty="0" smtClean="0"/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/>
              <a:t>E</a:t>
            </a:r>
            <a:r>
              <a:rPr lang="en-US" sz="2000" dirty="0" smtClean="0"/>
              <a:t>ducate </a:t>
            </a:r>
            <a:r>
              <a:rPr lang="en-US" sz="2000" dirty="0"/>
              <a:t>and inspire the large audience on how to actively build peace at the local, regional and global </a:t>
            </a:r>
            <a:r>
              <a:rPr lang="en-US" sz="2000" dirty="0" smtClean="0"/>
              <a:t>levels</a:t>
            </a:r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 smtClean="0"/>
              <a:t>More than </a:t>
            </a:r>
            <a:r>
              <a:rPr lang="en-US" sz="2000" b="1" dirty="0" smtClean="0"/>
              <a:t>1000 participants</a:t>
            </a:r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dirty="0"/>
              <a:t>Plenary sessions and workshops </a:t>
            </a:r>
            <a:r>
              <a:rPr lang="en-US" sz="2000" dirty="0" smtClean="0"/>
              <a:t>- elucidate </a:t>
            </a:r>
            <a:r>
              <a:rPr lang="en-US" sz="2000" dirty="0"/>
              <a:t>the objectives of the </a:t>
            </a:r>
            <a:r>
              <a:rPr lang="en-US" sz="2000" b="1" dirty="0"/>
              <a:t>Sustainable Development Goals (</a:t>
            </a:r>
            <a:r>
              <a:rPr lang="en-US" sz="2000" b="1" dirty="0" smtClean="0"/>
              <a:t>SDGs)</a:t>
            </a:r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2000" b="1" dirty="0" smtClean="0"/>
              <a:t>Special </a:t>
            </a:r>
            <a:r>
              <a:rPr lang="en-US" sz="2000" b="1" dirty="0"/>
              <a:t>session, organized by young leaders for young </a:t>
            </a:r>
            <a:r>
              <a:rPr lang="en-US" sz="2000" b="1" dirty="0" smtClean="0"/>
              <a:t>leaders</a:t>
            </a:r>
          </a:p>
          <a:p>
            <a:pPr>
              <a:spcAft>
                <a:spcPts val="2400"/>
              </a:spcAft>
            </a:pPr>
            <a:r>
              <a:rPr lang="en-US" sz="2000" b="1" dirty="0"/>
              <a:t> </a:t>
            </a:r>
            <a:r>
              <a:rPr lang="en-US" sz="2000" b="1" dirty="0" smtClean="0"/>
              <a:t>    - underline </a:t>
            </a:r>
            <a:r>
              <a:rPr lang="en-US" sz="2000" b="1" dirty="0"/>
              <a:t>the importance of education in the peace-building process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45036" y="569045"/>
            <a:ext cx="9766648" cy="713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en-US" sz="3000" b="1" dirty="0">
                <a:solidFill>
                  <a:srgbClr val="002060"/>
                </a:solidFill>
              </a:rPr>
              <a:t>Rotary Day at UN in November: </a:t>
            </a:r>
            <a:r>
              <a:rPr lang="en-US" sz="3000" b="1" i="1" dirty="0">
                <a:solidFill>
                  <a:srgbClr val="002060"/>
                </a:solidFill>
              </a:rPr>
              <a:t>Peace: Making A Difference</a:t>
            </a:r>
            <a:r>
              <a:rPr lang="en-US" sz="3000" dirty="0">
                <a:solidFill>
                  <a:srgbClr val="002060"/>
                </a:solidFill>
              </a:rPr>
              <a:t> </a:t>
            </a:r>
            <a:endParaRPr lang="en-US" sz="3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033408" y="520534"/>
            <a:ext cx="121920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Special workshop for young leaders </a:t>
            </a:r>
          </a:p>
          <a:p>
            <a:pPr algn="ctr"/>
            <a:r>
              <a:rPr lang="en-US" sz="3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”</a:t>
            </a:r>
            <a:r>
              <a:rPr lang="en-US" sz="3000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Education</a:t>
            </a:r>
            <a:r>
              <a:rPr lang="en-US" sz="30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science, a pathway to </a:t>
            </a:r>
            <a:r>
              <a:rPr lang="en-US" sz="3000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peace</a:t>
            </a:r>
            <a:r>
              <a:rPr lang="en-US" sz="3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”</a:t>
            </a:r>
          </a:p>
          <a:p>
            <a:pPr algn="ctr"/>
            <a:endParaRPr lang="en-US" sz="500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20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Barbora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: 5 minutes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sharp </a:t>
            </a:r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</a:rPr>
              <a:t>speech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without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slides </a:t>
            </a:r>
          </a:p>
          <a:p>
            <a:pPr algn="ctr"/>
            <a:endParaRPr lang="en-US" sz="20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…followed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by the </a:t>
            </a:r>
            <a:r>
              <a:rPr lang="en-US" sz="2000" b="1" u="sng" dirty="0">
                <a:latin typeface="Calibri" panose="020F0502020204030204" pitchFamily="34" charset="0"/>
                <a:ea typeface="Calibri" panose="020F0502020204030204" pitchFamily="34" charset="0"/>
              </a:rPr>
              <a:t>panel </a:t>
            </a:r>
            <a:r>
              <a:rPr lang="en-US" sz="2000" b="1" u="sng" dirty="0" smtClean="0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</a:p>
          <a:p>
            <a:pPr algn="ctr"/>
            <a:endParaRPr lang="en-US" sz="1000" u="sng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u="sng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0852" y="1464138"/>
            <a:ext cx="3243324" cy="1631216"/>
          </a:xfrm>
          <a:prstGeom prst="rect">
            <a:avLst/>
          </a:prstGeom>
          <a:solidFill>
            <a:schemeClr val="accent1">
              <a:lumMod val="60000"/>
              <a:lumOff val="40000"/>
              <a:alpha val="54000"/>
            </a:schemeClr>
          </a:solidFill>
        </p:spPr>
        <p:txBody>
          <a:bodyPr wrap="none" rtlCol="0">
            <a:spAutoFit/>
          </a:bodyPr>
          <a:lstStyle/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r>
              <a:rPr lang="en-GB" sz="2500" dirty="0" smtClean="0"/>
              <a:t> Feedback &amp; Advice! </a:t>
            </a:r>
            <a:r>
              <a:rPr lang="en-GB" sz="2500" dirty="0" smtClean="0">
                <a:sym typeface="Wingdings" panose="05000000000000000000" pitchFamily="2" charset="2"/>
              </a:rPr>
              <a:t></a:t>
            </a:r>
            <a:endParaRPr lang="en-GB" sz="2500" dirty="0"/>
          </a:p>
        </p:txBody>
      </p:sp>
      <p:sp>
        <p:nvSpPr>
          <p:cNvPr id="5" name="Rectangle 4"/>
          <p:cNvSpPr/>
          <p:nvPr/>
        </p:nvSpPr>
        <p:spPr>
          <a:xfrm>
            <a:off x="411143" y="2228222"/>
            <a:ext cx="1372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 messages: 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4083" y="195122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- Links between science and peace (example CERN)</a:t>
            </a:r>
            <a:endParaRPr lang="en-US" dirty="0"/>
          </a:p>
          <a:p>
            <a:pPr lvl="0">
              <a:spcAft>
                <a:spcPts val="600"/>
              </a:spcAft>
            </a:pPr>
            <a:r>
              <a:rPr lang="en-GB" dirty="0"/>
              <a:t>- Youth empowerment through education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GB" dirty="0"/>
              <a:t>- Peacebuilding though education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Shape 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87208" y="1653478"/>
            <a:ext cx="1005848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89482" y="3593154"/>
            <a:ext cx="11789158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Questions: </a:t>
            </a:r>
            <a:endParaRPr lang="en-US" b="1" u="sng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000" b="1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400" dirty="0"/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/>
              <a:t>What could/should each individual do to promote peace?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/>
              <a:t>What expectations are addressed to civil society organizations, in particular, what could/should Rotary do to promote peace?</a:t>
            </a:r>
            <a:endParaRPr lang="en-US" dirty="0"/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/>
              <a:t>What are the expectations to Governments and international organizations?</a:t>
            </a:r>
          </a:p>
          <a:p>
            <a:endParaRPr lang="en-GB" sz="400" dirty="0"/>
          </a:p>
          <a:p>
            <a:r>
              <a:rPr lang="en-GB" b="1" u="sng" dirty="0">
                <a:solidFill>
                  <a:srgbClr val="002060"/>
                </a:solidFill>
              </a:rPr>
              <a:t>Recommendation to the international community?</a:t>
            </a:r>
            <a:endParaRPr lang="en-US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933" y="460097"/>
            <a:ext cx="7566027" cy="605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7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>
            <a:alpha val="23000"/>
          </a:srgbClr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</TotalTime>
  <Words>212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Barbora Gulejova</dc:creator>
  <cp:lastModifiedBy>Barbora Gulejova</cp:lastModifiedBy>
  <cp:revision>271</cp:revision>
  <dcterms:created xsi:type="dcterms:W3CDTF">2016-11-09T10:36:24Z</dcterms:created>
  <dcterms:modified xsi:type="dcterms:W3CDTF">2017-11-01T16:09:56Z</dcterms:modified>
</cp:coreProperties>
</file>