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60" r:id="rId2"/>
    <p:sldId id="265" r:id="rId3"/>
    <p:sldId id="286" r:id="rId4"/>
    <p:sldId id="266" r:id="rId5"/>
    <p:sldId id="267" r:id="rId6"/>
    <p:sldId id="268" r:id="rId7"/>
    <p:sldId id="256" r:id="rId8"/>
    <p:sldId id="270" r:id="rId9"/>
    <p:sldId id="271" r:id="rId10"/>
    <p:sldId id="272" r:id="rId11"/>
    <p:sldId id="273" r:id="rId12"/>
    <p:sldId id="289" r:id="rId13"/>
    <p:sldId id="274" r:id="rId14"/>
    <p:sldId id="275" r:id="rId15"/>
    <p:sldId id="276" r:id="rId16"/>
    <p:sldId id="278" r:id="rId17"/>
    <p:sldId id="279" r:id="rId18"/>
    <p:sldId id="280" r:id="rId19"/>
    <p:sldId id="281" r:id="rId20"/>
    <p:sldId id="282" r:id="rId21"/>
    <p:sldId id="283" r:id="rId22"/>
    <p:sldId id="284" r:id="rId23"/>
    <p:sldId id="285" r:id="rId24"/>
    <p:sldId id="291" r:id="rId25"/>
    <p:sldId id="292" r:id="rId26"/>
    <p:sldId id="287" r:id="rId27"/>
    <p:sldId id="294" r:id="rId28"/>
    <p:sldId id="290" r:id="rId29"/>
    <p:sldId id="293" r:id="rId30"/>
    <p:sldId id="288" r:id="rId3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500" autoAdjust="0"/>
    <p:restoredTop sz="94662" autoAdjust="0"/>
  </p:normalViewPr>
  <p:slideViewPr>
    <p:cSldViewPr>
      <p:cViewPr>
        <p:scale>
          <a:sx n="116" d="100"/>
          <a:sy n="116" d="100"/>
        </p:scale>
        <p:origin x="-368"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144"/>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8F233-D72F-44A9-9F2B-0F8161AE12B0}" type="datetimeFigureOut">
              <a:rPr lang="fr-FR" smtClean="0"/>
              <a:t>28/11/17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770B85-9E3F-4B9F-8E18-A0EED69704D4}" type="slidenum">
              <a:rPr lang="fr-FR" smtClean="0"/>
              <a:t>‹#›</a:t>
            </a:fld>
            <a:endParaRPr lang="fr-FR"/>
          </a:p>
        </p:txBody>
      </p:sp>
    </p:spTree>
    <p:extLst>
      <p:ext uri="{BB962C8B-B14F-4D97-AF65-F5344CB8AC3E}">
        <p14:creationId xmlns:p14="http://schemas.microsoft.com/office/powerpoint/2010/main" val="2719529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7BC4AD45-5635-47CA-89FB-9372022F4B73}" type="datetime1">
              <a:rPr lang="fr-FR" smtClean="0"/>
              <a:t>28/11/17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8EE98002-C641-4A70-97C9-041A70C807B0}" type="datetime1">
              <a:rPr lang="fr-FR" smtClean="0"/>
              <a:t>28/11/17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C918358F-54E2-48A8-B70E-21D1AE2D545D}" type="datetime1">
              <a:rPr lang="fr-FR" smtClean="0"/>
              <a:t>28/11/17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11961404-5A28-4E1C-AC63-B9E0767C6976}" type="datetime1">
              <a:rPr lang="fr-FR" smtClean="0"/>
              <a:t>28/11/17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2F48A8AB-88F9-49FD-9439-F696B16D57F4}" type="datetime1">
              <a:rPr lang="fr-FR" smtClean="0"/>
              <a:t>28/11/17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1346044A-247C-4C48-A9C5-231E11BE6613}" type="datetime1">
              <a:rPr lang="fr-FR" smtClean="0"/>
              <a:t>28/11/17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2A800C7E-E1BF-4567-857C-D61199BB226E}" type="datetime1">
              <a:rPr lang="fr-FR" smtClean="0"/>
              <a:t>28/11/17</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5A963F7C-89EF-496A-8182-8A7AD204F8FF}" type="datetime1">
              <a:rPr lang="fr-FR" smtClean="0"/>
              <a:t>28/11/17</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EEBA6EF-48F4-4ABF-9148-141007941B92}" type="datetime1">
              <a:rPr lang="fr-FR" smtClean="0"/>
              <a:t>28/11/17</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F0CFC71E-B4F8-4A59-AFCE-F4ED715E44E8}" type="datetime1">
              <a:rPr lang="fr-FR" smtClean="0"/>
              <a:t>28/11/17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DF19E935-AFC8-46EA-8CF6-58929B452567}" type="datetime1">
              <a:rPr lang="fr-FR" smtClean="0"/>
              <a:t>28/11/17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2FCD1D-C664-4990-96E3-4BCB8C48C4FB}" type="datetime1">
              <a:rPr lang="fr-FR" smtClean="0"/>
              <a:t>28/11/17</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oleObject" Target="../embeddings/oleObject3.bin"/><Relationship Id="rId8" Type="http://schemas.openxmlformats.org/officeDocument/2006/relationships/image" Target="../media/image3.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 Id="rId3"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hyperlink" Target="mailto:omar.benhar@roma1.infn.it" TargetMode="External"/><Relationship Id="rId4" Type="http://schemas.openxmlformats.org/officeDocument/2006/relationships/hyperlink" Target="mailto:uribarri@ornl.gov" TargetMode="External"/><Relationship Id="rId5" Type="http://schemas.openxmlformats.org/officeDocument/2006/relationships/hyperlink" Target="mailto:lovato@anl.gov" TargetMode="External"/><Relationship Id="rId6" Type="http://schemas.openxmlformats.org/officeDocument/2006/relationships/hyperlink" Target="mailto:menendez@cns.s.u-tokyo.ac.jp" TargetMode="External"/><Relationship Id="rId7" Type="http://schemas.openxmlformats.org/officeDocument/2006/relationships/hyperlink" Target="mailto:faraway@uw.edu" TargetMode="External"/><Relationship Id="rId8" Type="http://schemas.openxmlformats.org/officeDocument/2006/relationships/image" Target="../media/image38.jpg"/><Relationship Id="rId1" Type="http://schemas.openxmlformats.org/officeDocument/2006/relationships/slideLayout" Target="../slideLayouts/slideLayout7.xml"/><Relationship Id="rId2" Type="http://schemas.openxmlformats.org/officeDocument/2006/relationships/hyperlink" Target="mailto:c.barbieri@surrey.ac.uk"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mailto:rjh@fnal.gov" TargetMode="External"/><Relationship Id="rId4" Type="http://schemas.openxmlformats.org/officeDocument/2006/relationships/hyperlink" Target="mailto:saori@lanl.gov" TargetMode="External"/><Relationship Id="rId5" Type="http://schemas.openxmlformats.org/officeDocument/2006/relationships/hyperlink" Target="mailto:phillid1@ohio.edu" TargetMode="External"/><Relationship Id="rId6" Type="http://schemas.openxmlformats.org/officeDocument/2006/relationships/image" Target="../media/image39.jpg"/><Relationship Id="rId1" Type="http://schemas.openxmlformats.org/officeDocument/2006/relationships/slideLayout" Target="../slideLayouts/slideLayout7.xml"/><Relationship Id="rId2" Type="http://schemas.openxmlformats.org/officeDocument/2006/relationships/hyperlink" Target="mailto:s.bacca@uni-mainz.d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twiki.cern.ch/twiki/bin/view/CENF/NearDetectorWG2"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wmf"/><Relationship Id="rId5" Type="http://schemas.openxmlformats.org/officeDocument/2006/relationships/oleObject" Target="../embeddings/oleObject1.bin"/><Relationship Id="rId6" Type="http://schemas.openxmlformats.org/officeDocument/2006/relationships/image" Target="../media/image3.wmf"/><Relationship Id="rId7" Type="http://schemas.openxmlformats.org/officeDocument/2006/relationships/oleObject" Target="../embeddings/oleObject2.bin"/><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2130425"/>
            <a:ext cx="9144000" cy="1470025"/>
          </a:xfrm>
        </p:spPr>
        <p:txBody>
          <a:bodyPr>
            <a:normAutofit/>
          </a:bodyPr>
          <a:lstStyle/>
          <a:p>
            <a:r>
              <a:rPr lang="en-US" dirty="0" smtClean="0"/>
              <a:t>CENF-ND-WG2</a:t>
            </a:r>
            <a:br>
              <a:rPr lang="en-US" dirty="0" smtClean="0"/>
            </a:br>
            <a:r>
              <a:rPr lang="en-US" dirty="0" smtClean="0"/>
              <a:t>Cross Sections: theory and generators</a:t>
            </a:r>
            <a:endParaRPr lang="en-US" dirty="0"/>
          </a:p>
        </p:txBody>
      </p:sp>
      <p:sp>
        <p:nvSpPr>
          <p:cNvPr id="3" name="Sous-titre 2"/>
          <p:cNvSpPr>
            <a:spLocks noGrp="1"/>
          </p:cNvSpPr>
          <p:nvPr>
            <p:ph type="subTitle" idx="1"/>
          </p:nvPr>
        </p:nvSpPr>
        <p:spPr/>
        <p:txBody>
          <a:bodyPr/>
          <a:lstStyle/>
          <a:p>
            <a:r>
              <a:rPr lang="fr-FR" dirty="0" smtClean="0"/>
              <a:t>Marco Martini and Federico Sanchez </a:t>
            </a:r>
            <a:endParaRPr lang="fr-FR"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1</a:t>
            </a:fld>
            <a:endParaRPr lang="fr-BE"/>
          </a:p>
        </p:txBody>
      </p:sp>
    </p:spTree>
    <p:extLst>
      <p:ext uri="{BB962C8B-B14F-4D97-AF65-F5344CB8AC3E}">
        <p14:creationId xmlns:p14="http://schemas.microsoft.com/office/powerpoint/2010/main" val="257671809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10296" y="1988840"/>
            <a:ext cx="6114032" cy="475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2775" name="Text Box 8"/>
          <p:cNvSpPr txBox="1">
            <a:spLocks noChangeArrowheads="1"/>
          </p:cNvSpPr>
          <p:nvPr/>
        </p:nvSpPr>
        <p:spPr bwMode="auto">
          <a:xfrm>
            <a:off x="5004048" y="6351711"/>
            <a:ext cx="28438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r" eaLnBrk="1" hangingPunct="1"/>
            <a:r>
              <a:rPr lang="en-US" altLang="fr-FR" sz="1200" i="1" dirty="0">
                <a:latin typeface="+mj-lt"/>
              </a:rPr>
              <a:t>Martini, Ericson, </a:t>
            </a:r>
            <a:r>
              <a:rPr lang="en-US" altLang="fr-FR" sz="1200" i="1" dirty="0" err="1">
                <a:latin typeface="+mj-lt"/>
              </a:rPr>
              <a:t>Chanfray</a:t>
            </a:r>
            <a:r>
              <a:rPr lang="en-US" altLang="fr-FR" sz="1200" i="1" dirty="0">
                <a:latin typeface="+mj-lt"/>
              </a:rPr>
              <a:t>, </a:t>
            </a:r>
            <a:endParaRPr lang="en-US" altLang="fr-FR" sz="1200" i="1" dirty="0" smtClean="0">
              <a:latin typeface="+mj-lt"/>
            </a:endParaRPr>
          </a:p>
          <a:p>
            <a:pPr algn="r" eaLnBrk="1" hangingPunct="1"/>
            <a:r>
              <a:rPr lang="en-US" altLang="fr-FR" sz="1200" i="1" dirty="0" smtClean="0">
                <a:latin typeface="+mj-lt"/>
              </a:rPr>
              <a:t>Phys</a:t>
            </a:r>
            <a:r>
              <a:rPr lang="en-US" altLang="fr-FR" sz="1200" i="1" dirty="0">
                <a:latin typeface="+mj-lt"/>
              </a:rPr>
              <a:t>. Rev. C 84 055502  (2011)</a:t>
            </a:r>
          </a:p>
        </p:txBody>
      </p:sp>
      <p:sp>
        <p:nvSpPr>
          <p:cNvPr id="12" name="Text Box 7"/>
          <p:cNvSpPr txBox="1">
            <a:spLocks noChangeArrowheads="1"/>
          </p:cNvSpPr>
          <p:nvPr/>
        </p:nvSpPr>
        <p:spPr bwMode="auto">
          <a:xfrm>
            <a:off x="35496" y="15007"/>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dirty="0" smtClean="0">
                <a:solidFill>
                  <a:srgbClr val="FF0066"/>
                </a:solidFill>
                <a:latin typeface="+mj-lt"/>
                <a:ea typeface="Arial Unicode MS" pitchFamily="34" charset="-128"/>
                <a:cs typeface="Arial Unicode MS" pitchFamily="34" charset="-128"/>
              </a:rPr>
              <a:t>CCQE-like </a:t>
            </a:r>
            <a:r>
              <a:rPr lang="en-US" altLang="fr-FR" dirty="0">
                <a:solidFill>
                  <a:srgbClr val="FF0066"/>
                </a:solidFill>
                <a:latin typeface="+mj-lt"/>
                <a:ea typeface="Arial Unicode MS" pitchFamily="34" charset="-128"/>
                <a:cs typeface="Arial Unicode MS" pitchFamily="34" charset="-128"/>
              </a:rPr>
              <a:t>flux-integrated double </a:t>
            </a:r>
            <a:r>
              <a:rPr lang="en-US" altLang="fr-FR" dirty="0" smtClean="0">
                <a:solidFill>
                  <a:srgbClr val="FF0066"/>
                </a:solidFill>
                <a:latin typeface="+mj-lt"/>
                <a:ea typeface="Arial Unicode MS" pitchFamily="34" charset="-128"/>
                <a:cs typeface="Arial Unicode MS" pitchFamily="34" charset="-128"/>
              </a:rPr>
              <a:t>differential cross </a:t>
            </a:r>
            <a:r>
              <a:rPr lang="en-US" altLang="fr-FR" dirty="0">
                <a:solidFill>
                  <a:srgbClr val="FF0066"/>
                </a:solidFill>
                <a:latin typeface="+mj-lt"/>
                <a:ea typeface="Arial Unicode MS" pitchFamily="34" charset="-128"/>
                <a:cs typeface="Arial Unicode MS" pitchFamily="34" charset="-128"/>
              </a:rPr>
              <a:t>section </a:t>
            </a:r>
          </a:p>
        </p:txBody>
      </p:sp>
      <p:grpSp>
        <p:nvGrpSpPr>
          <p:cNvPr id="13" name="Groupe 12"/>
          <p:cNvGrpSpPr/>
          <p:nvPr/>
        </p:nvGrpSpPr>
        <p:grpSpPr>
          <a:xfrm>
            <a:off x="179512" y="674148"/>
            <a:ext cx="3456384" cy="738628"/>
            <a:chOff x="488504" y="598699"/>
            <a:chExt cx="5640413" cy="886085"/>
          </a:xfrm>
        </p:grpSpPr>
        <p:pic>
          <p:nvPicPr>
            <p:cNvPr id="14" name="Picture 9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8504" y="603722"/>
              <a:ext cx="1776411" cy="881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9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16696" y="598699"/>
              <a:ext cx="3912221" cy="814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6"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2252" y="420849"/>
            <a:ext cx="1775460"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oup 24"/>
          <p:cNvGrpSpPr>
            <a:grpSpLocks/>
          </p:cNvGrpSpPr>
          <p:nvPr/>
        </p:nvGrpSpPr>
        <p:grpSpPr bwMode="auto">
          <a:xfrm>
            <a:off x="4627313" y="875184"/>
            <a:ext cx="633046" cy="609600"/>
            <a:chOff x="3312" y="432"/>
            <a:chExt cx="432" cy="384"/>
          </a:xfrm>
        </p:grpSpPr>
        <p:grpSp>
          <p:nvGrpSpPr>
            <p:cNvPr id="18" name="Group 25"/>
            <p:cNvGrpSpPr>
              <a:grpSpLocks/>
            </p:cNvGrpSpPr>
            <p:nvPr/>
          </p:nvGrpSpPr>
          <p:grpSpPr bwMode="auto">
            <a:xfrm>
              <a:off x="3312" y="432"/>
              <a:ext cx="432" cy="384"/>
              <a:chOff x="2352" y="384"/>
              <a:chExt cx="1728" cy="1728"/>
            </a:xfrm>
          </p:grpSpPr>
          <p:sp>
            <p:nvSpPr>
              <p:cNvPr id="20" name="Oval 26"/>
              <p:cNvSpPr>
                <a:spLocks noChangeArrowheads="1"/>
              </p:cNvSpPr>
              <p:nvPr/>
            </p:nvSpPr>
            <p:spPr bwMode="auto">
              <a:xfrm>
                <a:off x="2352" y="384"/>
                <a:ext cx="1728" cy="1707"/>
              </a:xfrm>
              <a:prstGeom prst="ellipse">
                <a:avLst/>
              </a:prstGeom>
              <a:noFill/>
              <a:ln w="25400">
                <a:solidFill>
                  <a:schemeClr val="tx1"/>
                </a:solidFill>
                <a:round/>
                <a:headEnd/>
                <a:tailEnd type="none" w="med" len="lg"/>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1" name="Oval 27"/>
              <p:cNvSpPr>
                <a:spLocks noChangeAspect="1" noChangeArrowheads="1"/>
              </p:cNvSpPr>
              <p:nvPr/>
            </p:nvSpPr>
            <p:spPr bwMode="auto">
              <a:xfrm>
                <a:off x="3543" y="1029"/>
                <a:ext cx="526" cy="520"/>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1400">
                    <a:solidFill>
                      <a:schemeClr val="bg1"/>
                    </a:solidFill>
                    <a:latin typeface="Comic Sans MS" pitchFamily="66" charset="0"/>
                  </a:rPr>
                  <a:t>p</a:t>
                </a:r>
              </a:p>
            </p:txBody>
          </p:sp>
          <p:sp>
            <p:nvSpPr>
              <p:cNvPr id="22" name="Oval 28"/>
              <p:cNvSpPr>
                <a:spLocks noChangeAspect="1" noChangeArrowheads="1"/>
              </p:cNvSpPr>
              <p:nvPr/>
            </p:nvSpPr>
            <p:spPr bwMode="auto">
              <a:xfrm>
                <a:off x="2920" y="1232"/>
                <a:ext cx="524" cy="518"/>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3" name="Oval 29"/>
              <p:cNvSpPr>
                <a:spLocks noChangeAspect="1" noChangeArrowheads="1"/>
              </p:cNvSpPr>
              <p:nvPr/>
            </p:nvSpPr>
            <p:spPr bwMode="auto">
              <a:xfrm>
                <a:off x="3366" y="1387"/>
                <a:ext cx="525"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1400">
                    <a:solidFill>
                      <a:schemeClr val="bg1"/>
                    </a:solidFill>
                    <a:latin typeface="Comic Sans MS" pitchFamily="66" charset="0"/>
                  </a:rPr>
                  <a:t>n</a:t>
                </a:r>
              </a:p>
            </p:txBody>
          </p:sp>
          <p:sp>
            <p:nvSpPr>
              <p:cNvPr id="24" name="Oval 30"/>
              <p:cNvSpPr>
                <a:spLocks noChangeAspect="1" noChangeArrowheads="1"/>
              </p:cNvSpPr>
              <p:nvPr/>
            </p:nvSpPr>
            <p:spPr bwMode="auto">
              <a:xfrm>
                <a:off x="2927" y="811"/>
                <a:ext cx="526"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5" name="Oval 31"/>
              <p:cNvSpPr>
                <a:spLocks noChangeAspect="1" noChangeArrowheads="1"/>
              </p:cNvSpPr>
              <p:nvPr/>
            </p:nvSpPr>
            <p:spPr bwMode="auto">
              <a:xfrm>
                <a:off x="2571" y="526"/>
                <a:ext cx="526" cy="520"/>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1400">
                    <a:solidFill>
                      <a:schemeClr val="bg1"/>
                    </a:solidFill>
                    <a:latin typeface="Comic Sans MS" pitchFamily="66" charset="0"/>
                  </a:rPr>
                  <a:t>n</a:t>
                </a:r>
              </a:p>
            </p:txBody>
          </p:sp>
          <p:sp>
            <p:nvSpPr>
              <p:cNvPr id="26" name="Oval 32"/>
              <p:cNvSpPr>
                <a:spLocks noChangeAspect="1" noChangeArrowheads="1"/>
              </p:cNvSpPr>
              <p:nvPr/>
            </p:nvSpPr>
            <p:spPr bwMode="auto">
              <a:xfrm>
                <a:off x="3217" y="1095"/>
                <a:ext cx="524" cy="520"/>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1400" dirty="0">
                    <a:solidFill>
                      <a:schemeClr val="bg1"/>
                    </a:solidFill>
                    <a:latin typeface="Comic Sans MS" pitchFamily="66" charset="0"/>
                  </a:rPr>
                  <a:t>p</a:t>
                </a:r>
              </a:p>
            </p:txBody>
          </p:sp>
          <p:sp>
            <p:nvSpPr>
              <p:cNvPr id="27" name="Oval 33"/>
              <p:cNvSpPr>
                <a:spLocks noChangeAspect="1" noChangeArrowheads="1"/>
              </p:cNvSpPr>
              <p:nvPr/>
            </p:nvSpPr>
            <p:spPr bwMode="auto">
              <a:xfrm>
                <a:off x="2352" y="953"/>
                <a:ext cx="526" cy="518"/>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1400">
                    <a:solidFill>
                      <a:schemeClr val="bg1"/>
                    </a:solidFill>
                    <a:latin typeface="Comic Sans MS" pitchFamily="66" charset="0"/>
                  </a:rPr>
                  <a:t>p</a:t>
                </a:r>
              </a:p>
            </p:txBody>
          </p:sp>
          <p:sp>
            <p:nvSpPr>
              <p:cNvPr id="28" name="Oval 34"/>
              <p:cNvSpPr>
                <a:spLocks noChangeAspect="1" noChangeArrowheads="1"/>
              </p:cNvSpPr>
              <p:nvPr/>
            </p:nvSpPr>
            <p:spPr bwMode="auto">
              <a:xfrm>
                <a:off x="2497" y="1380"/>
                <a:ext cx="524"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1400">
                    <a:solidFill>
                      <a:schemeClr val="bg1"/>
                    </a:solidFill>
                    <a:latin typeface="Comic Sans MS" pitchFamily="66" charset="0"/>
                  </a:rPr>
                  <a:t>n</a:t>
                </a:r>
              </a:p>
            </p:txBody>
          </p:sp>
          <p:sp>
            <p:nvSpPr>
              <p:cNvPr id="29" name="Oval 35"/>
              <p:cNvSpPr>
                <a:spLocks noChangeAspect="1" noChangeArrowheads="1"/>
              </p:cNvSpPr>
              <p:nvPr/>
            </p:nvSpPr>
            <p:spPr bwMode="auto">
              <a:xfrm>
                <a:off x="2927" y="1594"/>
                <a:ext cx="526" cy="518"/>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1400">
                    <a:solidFill>
                      <a:schemeClr val="bg1"/>
                    </a:solidFill>
                    <a:latin typeface="Comic Sans MS" pitchFamily="66" charset="0"/>
                  </a:rPr>
                  <a:t>p</a:t>
                </a:r>
              </a:p>
            </p:txBody>
          </p:sp>
          <p:sp>
            <p:nvSpPr>
              <p:cNvPr id="30" name="Oval 36"/>
              <p:cNvSpPr>
                <a:spLocks noChangeAspect="1" noChangeArrowheads="1"/>
              </p:cNvSpPr>
              <p:nvPr/>
            </p:nvSpPr>
            <p:spPr bwMode="auto">
              <a:xfrm>
                <a:off x="3011" y="392"/>
                <a:ext cx="526" cy="519"/>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1400">
                    <a:solidFill>
                      <a:schemeClr val="bg1"/>
                    </a:solidFill>
                    <a:latin typeface="Comic Sans MS" pitchFamily="66" charset="0"/>
                  </a:rPr>
                  <a:t>p</a:t>
                </a:r>
              </a:p>
            </p:txBody>
          </p:sp>
          <p:sp>
            <p:nvSpPr>
              <p:cNvPr id="31" name="Oval 37"/>
              <p:cNvSpPr>
                <a:spLocks noChangeAspect="1" noChangeArrowheads="1"/>
              </p:cNvSpPr>
              <p:nvPr/>
            </p:nvSpPr>
            <p:spPr bwMode="auto">
              <a:xfrm>
                <a:off x="3442" y="627"/>
                <a:ext cx="524"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1400">
                    <a:solidFill>
                      <a:schemeClr val="bg1"/>
                    </a:solidFill>
                    <a:latin typeface="Comic Sans MS" pitchFamily="66" charset="0"/>
                  </a:rPr>
                  <a:t>n</a:t>
                </a:r>
              </a:p>
            </p:txBody>
          </p:sp>
          <p:sp>
            <p:nvSpPr>
              <p:cNvPr id="32" name="Oval 38"/>
              <p:cNvSpPr>
                <a:spLocks noChangeAspect="1" noChangeArrowheads="1"/>
              </p:cNvSpPr>
              <p:nvPr/>
            </p:nvSpPr>
            <p:spPr bwMode="auto">
              <a:xfrm>
                <a:off x="2688" y="912"/>
                <a:ext cx="524"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endParaRPr lang="en-US" altLang="fr-FR" sz="2000">
                  <a:solidFill>
                    <a:schemeClr val="bg1"/>
                  </a:solidFill>
                  <a:latin typeface="Comic Sans MS" pitchFamily="66" charset="0"/>
                </a:endParaRPr>
              </a:p>
            </p:txBody>
          </p:sp>
        </p:grpSp>
        <p:sp>
          <p:nvSpPr>
            <p:cNvPr id="19" name="Text Box 39"/>
            <p:cNvSpPr txBox="1">
              <a:spLocks noChangeArrowheads="1"/>
            </p:cNvSpPr>
            <p:nvPr/>
          </p:nvSpPr>
          <p:spPr bwMode="auto">
            <a:xfrm>
              <a:off x="3377" y="480"/>
              <a:ext cx="19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fr-FR" altLang="fr-FR" sz="1400">
                  <a:solidFill>
                    <a:schemeClr val="bg1"/>
                  </a:solidFill>
                  <a:latin typeface="Comic Sans MS" pitchFamily="66" charset="0"/>
                </a:rPr>
                <a:t>n</a:t>
              </a:r>
            </a:p>
          </p:txBody>
        </p:sp>
      </p:grpSp>
      <p:sp>
        <p:nvSpPr>
          <p:cNvPr id="33" name="Text Box 40"/>
          <p:cNvSpPr txBox="1">
            <a:spLocks noChangeArrowheads="1"/>
          </p:cNvSpPr>
          <p:nvPr/>
        </p:nvSpPr>
        <p:spPr bwMode="auto">
          <a:xfrm>
            <a:off x="3923928" y="848197"/>
            <a:ext cx="35169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fr-FR" altLang="fr-FR" sz="2000" b="1">
                <a:latin typeface="Arial Unicode MS" pitchFamily="34" charset="-128"/>
                <a:ea typeface="Arial Unicode MS" pitchFamily="34" charset="-128"/>
                <a:cs typeface="Arial Unicode MS" pitchFamily="34" charset="-128"/>
              </a:rPr>
              <a:t>Ʋ</a:t>
            </a:r>
            <a:endParaRPr lang="fr-FR" altLang="fr-FR" sz="2000">
              <a:latin typeface="Comic Sans MS" pitchFamily="66" charset="0"/>
            </a:endParaRPr>
          </a:p>
        </p:txBody>
      </p:sp>
      <p:sp>
        <p:nvSpPr>
          <p:cNvPr id="34" name="Line 41"/>
          <p:cNvSpPr>
            <a:spLocks noChangeShapeType="1"/>
          </p:cNvSpPr>
          <p:nvPr/>
        </p:nvSpPr>
        <p:spPr bwMode="auto">
          <a:xfrm>
            <a:off x="4064605" y="1179984"/>
            <a:ext cx="492369"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35" name="Line 42"/>
          <p:cNvSpPr>
            <a:spLocks noChangeShapeType="1"/>
          </p:cNvSpPr>
          <p:nvPr/>
        </p:nvSpPr>
        <p:spPr bwMode="auto">
          <a:xfrm flipV="1">
            <a:off x="5330698" y="765646"/>
            <a:ext cx="876300" cy="3381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nvGrpSpPr>
          <p:cNvPr id="36" name="Group 43"/>
          <p:cNvGrpSpPr>
            <a:grpSpLocks/>
          </p:cNvGrpSpPr>
          <p:nvPr/>
        </p:nvGrpSpPr>
        <p:grpSpPr bwMode="auto">
          <a:xfrm rot="19886545">
            <a:off x="5471374" y="798984"/>
            <a:ext cx="422031" cy="304800"/>
            <a:chOff x="1728" y="2976"/>
            <a:chExt cx="1200" cy="1152"/>
          </a:xfrm>
        </p:grpSpPr>
        <p:sp>
          <p:nvSpPr>
            <p:cNvPr id="37" name="Oval 44"/>
            <p:cNvSpPr>
              <a:spLocks noChangeArrowheads="1"/>
            </p:cNvSpPr>
            <p:nvPr/>
          </p:nvSpPr>
          <p:spPr bwMode="auto">
            <a:xfrm>
              <a:off x="2640" y="2976"/>
              <a:ext cx="288" cy="1152"/>
            </a:xfrm>
            <a:prstGeom prst="ellipse">
              <a:avLst/>
            </a:prstGeom>
            <a:noFill/>
            <a:ln w="9525">
              <a:solidFill>
                <a:srgbClr val="0066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38" name="Line 45"/>
            <p:cNvSpPr>
              <a:spLocks noChangeShapeType="1"/>
            </p:cNvSpPr>
            <p:nvPr/>
          </p:nvSpPr>
          <p:spPr bwMode="auto">
            <a:xfrm flipH="1">
              <a:off x="1728" y="2976"/>
              <a:ext cx="1056" cy="528"/>
            </a:xfrm>
            <a:prstGeom prst="line">
              <a:avLst/>
            </a:prstGeom>
            <a:noFill/>
            <a:ln w="9525">
              <a:solidFill>
                <a:srgbClr val="0066FF"/>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39" name="Line 46"/>
            <p:cNvSpPr>
              <a:spLocks noChangeShapeType="1"/>
            </p:cNvSpPr>
            <p:nvPr/>
          </p:nvSpPr>
          <p:spPr bwMode="auto">
            <a:xfrm>
              <a:off x="1728" y="3504"/>
              <a:ext cx="1056" cy="624"/>
            </a:xfrm>
            <a:prstGeom prst="line">
              <a:avLst/>
            </a:prstGeom>
            <a:noFill/>
            <a:ln w="9525">
              <a:solidFill>
                <a:srgbClr val="0066FF"/>
              </a:solidFill>
              <a:round/>
              <a:headEnd/>
              <a:tailEnd/>
            </a:ln>
            <a:extLst>
              <a:ext uri="{909E8E84-426E-40dd-AFC4-6F175D3DCCD1}">
                <a14:hiddenFill xmlns:a14="http://schemas.microsoft.com/office/drawing/2010/main">
                  <a:noFill/>
                </a14:hiddenFill>
              </a:ext>
            </a:extLst>
          </p:spPr>
          <p:txBody>
            <a:bodyPr/>
            <a:lstStyle/>
            <a:p>
              <a:endParaRPr lang="fr-FR"/>
            </a:p>
          </p:txBody>
        </p:sp>
      </p:grpSp>
      <p:graphicFrame>
        <p:nvGraphicFramePr>
          <p:cNvPr id="40" name="Object 47"/>
          <p:cNvGraphicFramePr>
            <a:graphicFrameLocks noChangeAspect="1"/>
          </p:cNvGraphicFramePr>
          <p:nvPr>
            <p:extLst>
              <p:ext uri="{D42A27DB-BD31-4B8C-83A1-F6EECF244321}">
                <p14:modId xmlns:p14="http://schemas.microsoft.com/office/powerpoint/2010/main" val="2364070309"/>
              </p:ext>
            </p:extLst>
          </p:nvPr>
        </p:nvGraphicFramePr>
        <p:xfrm>
          <a:off x="6340348" y="595784"/>
          <a:ext cx="307731" cy="457200"/>
        </p:xfrm>
        <a:graphic>
          <a:graphicData uri="http://schemas.openxmlformats.org/presentationml/2006/ole">
            <mc:AlternateContent xmlns:mc="http://schemas.openxmlformats.org/markup-compatibility/2006">
              <mc:Choice xmlns:v="urn:schemas-microsoft-com:vml" Requires="v">
                <p:oleObj spid="_x0000_s2092" name="Clip" r:id="rId7" imgW="2309813" imgH="3176588" progId="MS_ClipArt_Gallery.2">
                  <p:embed/>
                </p:oleObj>
              </mc:Choice>
              <mc:Fallback>
                <p:oleObj name="Clip" r:id="rId7" imgW="2309813" imgH="3176588" progId="MS_ClipArt_Gallery.2">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40348" y="595784"/>
                        <a:ext cx="307731"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 name="Text Box 48"/>
          <p:cNvSpPr txBox="1">
            <a:spLocks noChangeArrowheads="1"/>
          </p:cNvSpPr>
          <p:nvPr/>
        </p:nvSpPr>
        <p:spPr bwMode="auto">
          <a:xfrm>
            <a:off x="5823067" y="379884"/>
            <a:ext cx="4876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fr-FR" altLang="fr-FR">
                <a:latin typeface="Comic Sans MS" pitchFamily="66" charset="0"/>
              </a:rPr>
              <a:t>T</a:t>
            </a:r>
            <a:r>
              <a:rPr lang="el-GR" altLang="fr-FR" sz="1400">
                <a:latin typeface="Comic Sans MS" pitchFamily="66" charset="0"/>
              </a:rPr>
              <a:t>μ</a:t>
            </a:r>
          </a:p>
        </p:txBody>
      </p:sp>
      <p:sp>
        <p:nvSpPr>
          <p:cNvPr id="42" name="Text Box 49"/>
          <p:cNvSpPr txBox="1">
            <a:spLocks noChangeArrowheads="1"/>
          </p:cNvSpPr>
          <p:nvPr/>
        </p:nvSpPr>
        <p:spPr bwMode="auto">
          <a:xfrm>
            <a:off x="5276479" y="667221"/>
            <a:ext cx="3449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l-GR" altLang="fr-FR">
                <a:latin typeface="Comic Sans MS" pitchFamily="66" charset="0"/>
              </a:rPr>
              <a:t>μ</a:t>
            </a:r>
          </a:p>
        </p:txBody>
      </p:sp>
      <p:sp>
        <p:nvSpPr>
          <p:cNvPr id="43" name="Line 50"/>
          <p:cNvSpPr>
            <a:spLocks noChangeShapeType="1"/>
          </p:cNvSpPr>
          <p:nvPr/>
        </p:nvSpPr>
        <p:spPr bwMode="auto">
          <a:xfrm>
            <a:off x="5342421" y="1197446"/>
            <a:ext cx="1063869" cy="0"/>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fr-FR"/>
          </a:p>
        </p:txBody>
      </p:sp>
      <p:sp>
        <p:nvSpPr>
          <p:cNvPr id="44" name="Text Box 53"/>
          <p:cNvSpPr txBox="1">
            <a:spLocks noChangeArrowheads="1"/>
          </p:cNvSpPr>
          <p:nvPr/>
        </p:nvSpPr>
        <p:spPr bwMode="auto">
          <a:xfrm>
            <a:off x="5868494" y="765646"/>
            <a:ext cx="2968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fr-FR" altLang="fr-FR">
                <a:latin typeface="Comic Sans MS" pitchFamily="66" charset="0"/>
              </a:rPr>
              <a:t>)</a:t>
            </a:r>
          </a:p>
        </p:txBody>
      </p:sp>
      <p:sp>
        <p:nvSpPr>
          <p:cNvPr id="45" name="Text Box 54"/>
          <p:cNvSpPr txBox="1">
            <a:spLocks noChangeArrowheads="1"/>
          </p:cNvSpPr>
          <p:nvPr/>
        </p:nvSpPr>
        <p:spPr bwMode="auto">
          <a:xfrm>
            <a:off x="6007706" y="811684"/>
            <a:ext cx="4651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l-GR" altLang="fr-FR">
                <a:latin typeface="Comic Sans MS" pitchFamily="66" charset="0"/>
              </a:rPr>
              <a:t>θ</a:t>
            </a:r>
            <a:r>
              <a:rPr lang="el-GR" altLang="fr-FR" sz="1400">
                <a:latin typeface="Comic Sans MS" pitchFamily="66" charset="0"/>
              </a:rPr>
              <a:t>μ</a:t>
            </a:r>
          </a:p>
        </p:txBody>
      </p:sp>
      <p:sp>
        <p:nvSpPr>
          <p:cNvPr id="46" name="Text Box 8"/>
          <p:cNvSpPr txBox="1">
            <a:spLocks noChangeArrowheads="1"/>
          </p:cNvSpPr>
          <p:nvPr/>
        </p:nvSpPr>
        <p:spPr bwMode="auto">
          <a:xfrm>
            <a:off x="6444208" y="1628800"/>
            <a:ext cx="268413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r" eaLnBrk="1" hangingPunct="1"/>
            <a:r>
              <a:rPr lang="en-US" altLang="fr-FR" sz="1000" i="1" dirty="0" err="1">
                <a:latin typeface="+mj-lt"/>
              </a:rPr>
              <a:t>MiniBooNE</a:t>
            </a:r>
            <a:r>
              <a:rPr lang="en-US" altLang="fr-FR" sz="1000" i="1" dirty="0">
                <a:latin typeface="+mj-lt"/>
              </a:rPr>
              <a:t>,  Phys. Rev. D 81, 092005 (2010) </a:t>
            </a:r>
          </a:p>
        </p:txBody>
      </p:sp>
      <p:sp>
        <p:nvSpPr>
          <p:cNvPr id="50" name="Text Box 35"/>
          <p:cNvSpPr txBox="1">
            <a:spLocks noChangeArrowheads="1"/>
          </p:cNvSpPr>
          <p:nvPr/>
        </p:nvSpPr>
        <p:spPr bwMode="auto">
          <a:xfrm>
            <a:off x="35496" y="1475492"/>
            <a:ext cx="37750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285750" indent="-285750" eaLnBrk="1" hangingPunct="1">
              <a:buFont typeface="Arial" panose="020B0604020202020204" pitchFamily="34" charset="0"/>
              <a:buChar char="•"/>
            </a:pPr>
            <a:r>
              <a:rPr lang="en-US" altLang="fr-FR" sz="1800" dirty="0" smtClean="0">
                <a:latin typeface="+mj-lt"/>
                <a:ea typeface="Arial Unicode MS" pitchFamily="34" charset="-128"/>
                <a:cs typeface="Arial Unicode MS" pitchFamily="34" charset="-128"/>
              </a:rPr>
              <a:t>Less model dependent than </a:t>
            </a:r>
            <a:r>
              <a:rPr lang="en-US" altLang="fr-FR" sz="1800" dirty="0" smtClean="0">
                <a:latin typeface="+mj-lt"/>
                <a:ea typeface="Arial Unicode MS" pitchFamily="34" charset="-128"/>
                <a:cs typeface="Arial Unicode MS" pitchFamily="34" charset="-128"/>
                <a:sym typeface="Symbol"/>
              </a:rPr>
              <a:t>(E</a:t>
            </a:r>
            <a:r>
              <a:rPr lang="en-US" altLang="fr-FR" sz="1800" baseline="-25000" dirty="0" smtClean="0">
                <a:latin typeface="+mj-lt"/>
                <a:ea typeface="Arial Unicode MS" pitchFamily="34" charset="-128"/>
                <a:cs typeface="Arial Unicode MS" pitchFamily="34" charset="-128"/>
                <a:sym typeface="Symbol"/>
              </a:rPr>
              <a:t></a:t>
            </a:r>
            <a:r>
              <a:rPr lang="en-US" altLang="fr-FR" sz="1800" dirty="0" smtClean="0">
                <a:latin typeface="+mj-lt"/>
                <a:ea typeface="Arial Unicode MS" pitchFamily="34" charset="-128"/>
                <a:cs typeface="Arial Unicode MS" pitchFamily="34" charset="-128"/>
                <a:sym typeface="Symbol"/>
              </a:rPr>
              <a:t>)</a:t>
            </a:r>
            <a:r>
              <a:rPr lang="en-US" altLang="fr-FR" sz="1800" dirty="0" smtClean="0">
                <a:latin typeface="+mj-lt"/>
                <a:ea typeface="Arial Unicode MS" pitchFamily="34" charset="-128"/>
                <a:cs typeface="Arial Unicode MS" pitchFamily="34" charset="-128"/>
              </a:rPr>
              <a:t> </a:t>
            </a:r>
            <a:endParaRPr lang="en-US" altLang="fr-FR" sz="1800" dirty="0">
              <a:latin typeface="+mj-lt"/>
              <a:ea typeface="Arial Unicode MS" pitchFamily="34" charset="-128"/>
              <a:cs typeface="Arial Unicode MS" pitchFamily="34" charset="-128"/>
            </a:endParaRPr>
          </a:p>
        </p:txBody>
      </p:sp>
      <p:sp>
        <p:nvSpPr>
          <p:cNvPr id="51" name="Text Box 35"/>
          <p:cNvSpPr txBox="1">
            <a:spLocks noChangeArrowheads="1"/>
          </p:cNvSpPr>
          <p:nvPr/>
        </p:nvSpPr>
        <p:spPr bwMode="auto">
          <a:xfrm>
            <a:off x="35496" y="1844824"/>
            <a:ext cx="37750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285750" indent="-285750" eaLnBrk="1" hangingPunct="1">
              <a:buFont typeface="Arial" panose="020B0604020202020204" pitchFamily="34" charset="0"/>
              <a:buChar char="•"/>
            </a:pPr>
            <a:r>
              <a:rPr lang="en-US" altLang="fr-FR" sz="1800" dirty="0" smtClean="0">
                <a:latin typeface="+mj-lt"/>
                <a:ea typeface="Arial Unicode MS" pitchFamily="34" charset="-128"/>
                <a:cs typeface="Arial Unicode MS" pitchFamily="34" charset="-128"/>
              </a:rPr>
              <a:t>Flux dependent  </a:t>
            </a:r>
            <a:endParaRPr lang="en-US" altLang="fr-FR" sz="1800" dirty="0">
              <a:latin typeface="+mj-lt"/>
              <a:ea typeface="Arial Unicode MS" pitchFamily="34" charset="-128"/>
              <a:cs typeface="Arial Unicode MS" pitchFamily="34" charset="-128"/>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10</a:t>
            </a:fld>
            <a:endParaRPr lang="fr-BE"/>
          </a:p>
        </p:txBody>
      </p:sp>
    </p:spTree>
    <p:extLst>
      <p:ext uri="{BB962C8B-B14F-4D97-AF65-F5344CB8AC3E}">
        <p14:creationId xmlns:p14="http://schemas.microsoft.com/office/powerpoint/2010/main" val="17478282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10"/>
          <p:cNvSpPr txBox="1">
            <a:spLocks noChangeArrowheads="1"/>
          </p:cNvSpPr>
          <p:nvPr/>
        </p:nvSpPr>
        <p:spPr bwMode="auto">
          <a:xfrm>
            <a:off x="-14356" y="15007"/>
            <a:ext cx="9158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dirty="0" smtClean="0">
                <a:solidFill>
                  <a:srgbClr val="FF0066"/>
                </a:solidFill>
                <a:latin typeface="+mj-lt"/>
              </a:rPr>
              <a:t> </a:t>
            </a:r>
            <a:r>
              <a:rPr lang="en-US" altLang="fr-FR" dirty="0" smtClean="0">
                <a:solidFill>
                  <a:srgbClr val="FF0066"/>
                </a:solidFill>
                <a:latin typeface="+mj-lt"/>
                <a:ea typeface="Arial Unicode MS" pitchFamily="34" charset="-128"/>
                <a:cs typeface="Arial Unicode MS" pitchFamily="34" charset="-128"/>
              </a:rPr>
              <a:t> The </a:t>
            </a:r>
            <a:r>
              <a:rPr lang="en-US" altLang="fr-FR" dirty="0" err="1" smtClean="0">
                <a:solidFill>
                  <a:srgbClr val="FF0066"/>
                </a:solidFill>
                <a:latin typeface="+mj-lt"/>
                <a:ea typeface="Arial Unicode MS" pitchFamily="34" charset="-128"/>
                <a:cs typeface="Arial Unicode MS" pitchFamily="34" charset="-128"/>
              </a:rPr>
              <a:t>multinucleon</a:t>
            </a:r>
            <a:r>
              <a:rPr lang="en-US" altLang="fr-FR" dirty="0" smtClean="0">
                <a:solidFill>
                  <a:srgbClr val="FF0066"/>
                </a:solidFill>
                <a:latin typeface="+mj-lt"/>
                <a:ea typeface="Arial Unicode MS" pitchFamily="34" charset="-128"/>
                <a:cs typeface="Arial Unicode MS" pitchFamily="34" charset="-128"/>
              </a:rPr>
              <a:t> emission channel (or 2p-2h, or np-</a:t>
            </a:r>
            <a:r>
              <a:rPr lang="en-US" altLang="fr-FR" dirty="0" err="1" smtClean="0">
                <a:solidFill>
                  <a:srgbClr val="FF0066"/>
                </a:solidFill>
                <a:latin typeface="+mj-lt"/>
                <a:ea typeface="Arial Unicode MS" pitchFamily="34" charset="-128"/>
                <a:cs typeface="Arial Unicode MS" pitchFamily="34" charset="-128"/>
              </a:rPr>
              <a:t>nh</a:t>
            </a:r>
            <a:r>
              <a:rPr lang="en-US" altLang="fr-FR" dirty="0" smtClean="0">
                <a:solidFill>
                  <a:srgbClr val="FF0066"/>
                </a:solidFill>
                <a:latin typeface="+mj-lt"/>
                <a:ea typeface="Arial Unicode MS" pitchFamily="34" charset="-128"/>
                <a:cs typeface="Arial Unicode MS" pitchFamily="34" charset="-128"/>
              </a:rPr>
              <a:t>)</a:t>
            </a:r>
            <a:endParaRPr lang="en-US" altLang="fr-FR" dirty="0">
              <a:solidFill>
                <a:srgbClr val="FF0066"/>
              </a:solidFill>
              <a:latin typeface="+mj-lt"/>
              <a:ea typeface="Arial Unicode MS" pitchFamily="34" charset="-128"/>
              <a:cs typeface="Arial Unicode MS" pitchFamily="34" charset="-128"/>
            </a:endParaRPr>
          </a:p>
        </p:txBody>
      </p:sp>
      <p:sp>
        <p:nvSpPr>
          <p:cNvPr id="10" name="Text Box 35"/>
          <p:cNvSpPr txBox="1">
            <a:spLocks noChangeArrowheads="1"/>
          </p:cNvSpPr>
          <p:nvPr/>
        </p:nvSpPr>
        <p:spPr bwMode="auto">
          <a:xfrm>
            <a:off x="171019" y="1052736"/>
            <a:ext cx="46890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285750" indent="-285750" eaLnBrk="1" hangingPunct="1">
              <a:buFont typeface="Arial" panose="020B0604020202020204" pitchFamily="34" charset="0"/>
              <a:buChar char="•"/>
            </a:pPr>
            <a:r>
              <a:rPr lang="en-US" altLang="fr-FR" sz="1800" dirty="0" smtClean="0">
                <a:latin typeface="+mj-lt"/>
                <a:ea typeface="Arial Unicode MS" pitchFamily="34" charset="-128"/>
                <a:cs typeface="Arial Unicode MS" pitchFamily="34" charset="-128"/>
              </a:rPr>
              <a:t>Explanation of the axial mass puzzle</a:t>
            </a:r>
            <a:endParaRPr lang="en-US" altLang="fr-FR" sz="1800" dirty="0">
              <a:latin typeface="+mj-lt"/>
              <a:ea typeface="Arial Unicode MS" pitchFamily="34" charset="-128"/>
              <a:cs typeface="Arial Unicode MS" pitchFamily="34" charset="-128"/>
            </a:endParaRPr>
          </a:p>
        </p:txBody>
      </p:sp>
      <p:sp>
        <p:nvSpPr>
          <p:cNvPr id="12" name="Text Box 7"/>
          <p:cNvSpPr txBox="1">
            <a:spLocks noChangeArrowheads="1"/>
          </p:cNvSpPr>
          <p:nvPr/>
        </p:nvSpPr>
        <p:spPr bwMode="auto">
          <a:xfrm>
            <a:off x="179512" y="1907540"/>
            <a:ext cx="88574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285750" indent="-285750" eaLnBrk="1" hangingPunct="1">
              <a:buFont typeface="Arial" panose="020B0604020202020204" pitchFamily="34" charset="0"/>
              <a:buChar char="•"/>
            </a:pPr>
            <a:r>
              <a:rPr lang="en-US" altLang="fr-FR" sz="1800" dirty="0" smtClean="0">
                <a:latin typeface="+mj-lt"/>
              </a:rPr>
              <a:t>Today there is an effort to include this np-</a:t>
            </a:r>
            <a:r>
              <a:rPr lang="en-US" altLang="fr-FR" sz="1800" dirty="0" err="1" smtClean="0">
                <a:latin typeface="+mj-lt"/>
              </a:rPr>
              <a:t>nh</a:t>
            </a:r>
            <a:r>
              <a:rPr lang="en-US" altLang="fr-FR" sz="1800" dirty="0" smtClean="0">
                <a:latin typeface="+mj-lt"/>
              </a:rPr>
              <a:t> channel in several Monte Carlo</a:t>
            </a:r>
            <a:endParaRPr lang="en-US" altLang="fr-FR" sz="1800" dirty="0">
              <a:latin typeface="+mj-lt"/>
            </a:endParaRPr>
          </a:p>
        </p:txBody>
      </p:sp>
      <p:sp>
        <p:nvSpPr>
          <p:cNvPr id="13" name="Text Box 35"/>
          <p:cNvSpPr txBox="1">
            <a:spLocks noChangeArrowheads="1"/>
          </p:cNvSpPr>
          <p:nvPr/>
        </p:nvSpPr>
        <p:spPr bwMode="auto">
          <a:xfrm>
            <a:off x="148863" y="611396"/>
            <a:ext cx="46890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285750" indent="-285750" eaLnBrk="1" hangingPunct="1">
              <a:buFont typeface="Arial" panose="020B0604020202020204" pitchFamily="34" charset="0"/>
              <a:buChar char="•"/>
            </a:pPr>
            <a:r>
              <a:rPr lang="en-US" altLang="fr-FR" sz="1800" dirty="0" smtClean="0">
                <a:latin typeface="+mj-lt"/>
                <a:ea typeface="Arial Unicode MS" pitchFamily="34" charset="-128"/>
                <a:cs typeface="Arial Unicode MS" pitchFamily="34" charset="-128"/>
              </a:rPr>
              <a:t>A lot of interest in these last years</a:t>
            </a:r>
            <a:endParaRPr lang="en-US" altLang="fr-FR" sz="1800" dirty="0">
              <a:latin typeface="+mj-lt"/>
              <a:ea typeface="Arial Unicode MS" pitchFamily="34" charset="-128"/>
              <a:cs typeface="Arial Unicode MS" pitchFamily="34" charset="-128"/>
            </a:endParaRPr>
          </a:p>
        </p:txBody>
      </p:sp>
      <p:sp>
        <p:nvSpPr>
          <p:cNvPr id="15" name="Text Box 35"/>
          <p:cNvSpPr txBox="1">
            <a:spLocks noChangeArrowheads="1"/>
          </p:cNvSpPr>
          <p:nvPr/>
        </p:nvSpPr>
        <p:spPr bwMode="auto">
          <a:xfrm>
            <a:off x="179512" y="1475492"/>
            <a:ext cx="90254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marL="285750" indent="-285750" algn="just">
              <a:buFont typeface="Arial" panose="020B0604020202020204" pitchFamily="34" charset="0"/>
              <a:buChar char="•"/>
            </a:pPr>
            <a:r>
              <a:rPr lang="en-US" sz="1800" dirty="0" smtClean="0">
                <a:latin typeface="+mj-lt"/>
              </a:rPr>
              <a:t>It was not included in the generators used for the analyses </a:t>
            </a:r>
            <a:r>
              <a:rPr lang="en-US" sz="1800" dirty="0">
                <a:latin typeface="+mj-lt"/>
              </a:rPr>
              <a:t>of </a:t>
            </a:r>
            <a:r>
              <a:rPr lang="en-US" sz="1800" dirty="0" smtClean="0">
                <a:latin typeface="+mj-lt"/>
                <a:sym typeface="Symbol"/>
              </a:rPr>
              <a:t></a:t>
            </a:r>
            <a:r>
              <a:rPr lang="en-US" sz="1800" dirty="0" smtClean="0">
                <a:latin typeface="+mj-lt"/>
              </a:rPr>
              <a:t> experiments</a:t>
            </a:r>
            <a:endParaRPr lang="en-US" sz="1800" dirty="0">
              <a:latin typeface="+mj-lt"/>
            </a:endParaRPr>
          </a:p>
        </p:txBody>
      </p:sp>
      <p:pic>
        <p:nvPicPr>
          <p:cNvPr id="1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0646" y="3501008"/>
            <a:ext cx="4535850" cy="28138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 Box 14"/>
          <p:cNvSpPr txBox="1">
            <a:spLocks noChangeArrowheads="1"/>
          </p:cNvSpPr>
          <p:nvPr/>
        </p:nvSpPr>
        <p:spPr bwMode="auto">
          <a:xfrm>
            <a:off x="4572000" y="2348880"/>
            <a:ext cx="4489606" cy="1200329"/>
          </a:xfrm>
          <a:prstGeom prst="rect">
            <a:avLst/>
          </a:prstGeom>
          <a:noFill/>
          <a:ln w="12700">
            <a:noFill/>
            <a:miter lim="800000"/>
            <a:headEnd/>
            <a:tailEnd/>
          </a:ln>
        </p:spPr>
        <p:txBody>
          <a:bodyPr wrap="square">
            <a:spAutoFit/>
          </a:bodyPr>
          <a:lstStyle/>
          <a:p>
            <a:pPr marL="342900" indent="-342900" algn="just">
              <a:buFont typeface="Arial" panose="020B0604020202020204" pitchFamily="34" charset="0"/>
              <a:buChar char="•"/>
              <a:defRPr/>
            </a:pPr>
            <a:r>
              <a:rPr lang="en-US" sz="1800" dirty="0" smtClean="0">
                <a:latin typeface="+mj-lt"/>
              </a:rPr>
              <a:t>Several theoretical calculations agree on its crucial role but there are some differences on the results obtained for this channel</a:t>
            </a:r>
            <a:endParaRPr lang="fr-CH" sz="1800" dirty="0">
              <a:latin typeface="+mj-lt"/>
              <a:ea typeface="Arial Unicode MS" pitchFamily="34" charset="-128"/>
              <a:cs typeface="Times New Roman"/>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11</a:t>
            </a:fld>
            <a:endParaRPr lang="fr-BE"/>
          </a:p>
        </p:txBody>
      </p:sp>
      <p:sp>
        <p:nvSpPr>
          <p:cNvPr id="23" name="ZoneTexte 22"/>
          <p:cNvSpPr txBox="1"/>
          <p:nvPr/>
        </p:nvSpPr>
        <p:spPr>
          <a:xfrm>
            <a:off x="4763923" y="6093296"/>
            <a:ext cx="2112987" cy="246221"/>
          </a:xfrm>
          <a:prstGeom prst="rect">
            <a:avLst/>
          </a:prstGeom>
          <a:noFill/>
        </p:spPr>
        <p:txBody>
          <a:bodyPr wrap="square" rtlCol="0">
            <a:spAutoFit/>
          </a:bodyPr>
          <a:lstStyle/>
          <a:p>
            <a:r>
              <a:rPr lang="en-US" sz="1000" dirty="0" err="1" smtClean="0">
                <a:latin typeface="+mj-lt"/>
              </a:rPr>
              <a:t>Morfin</a:t>
            </a:r>
            <a:r>
              <a:rPr lang="en-US" sz="1000" dirty="0">
                <a:latin typeface="+mj-lt"/>
              </a:rPr>
              <a:t> </a:t>
            </a:r>
            <a:r>
              <a:rPr lang="en-US" sz="1000" dirty="0" smtClean="0">
                <a:latin typeface="+mj-lt"/>
              </a:rPr>
              <a:t>et al.  Adv. HEP </a:t>
            </a:r>
            <a:r>
              <a:rPr lang="en-US" sz="1000" dirty="0">
                <a:latin typeface="+mj-lt"/>
              </a:rPr>
              <a:t>2012 </a:t>
            </a:r>
            <a:r>
              <a:rPr lang="en-US" sz="1000" dirty="0" smtClean="0">
                <a:latin typeface="+mj-lt"/>
              </a:rPr>
              <a:t>934597</a:t>
            </a:r>
            <a:endParaRPr lang="fr-FR" sz="1000" dirty="0">
              <a:latin typeface="+mj-lt"/>
            </a:endParaRPr>
          </a:p>
        </p:txBody>
      </p:sp>
      <p:pic>
        <p:nvPicPr>
          <p:cNvPr id="2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528" y="3451649"/>
            <a:ext cx="4586356" cy="271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3"/>
          <p:cNvSpPr txBox="1">
            <a:spLocks noChangeArrowheads="1"/>
          </p:cNvSpPr>
          <p:nvPr/>
        </p:nvSpPr>
        <p:spPr bwMode="auto">
          <a:xfrm>
            <a:off x="539552" y="6165304"/>
            <a:ext cx="40490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ltLang="fr-FR" sz="1000" i="1" dirty="0" smtClean="0">
                <a:latin typeface="+mj-lt"/>
              </a:rPr>
              <a:t>M. Martini,  M. Ericson, G. </a:t>
            </a:r>
            <a:r>
              <a:rPr lang="en-US" altLang="fr-FR" sz="1000" i="1" dirty="0" err="1" smtClean="0">
                <a:latin typeface="+mj-lt"/>
              </a:rPr>
              <a:t>Chanfray</a:t>
            </a:r>
            <a:r>
              <a:rPr lang="en-US" altLang="fr-FR" sz="1000" i="1" dirty="0" smtClean="0">
                <a:latin typeface="+mj-lt"/>
              </a:rPr>
              <a:t>, </a:t>
            </a:r>
            <a:r>
              <a:rPr lang="it-IT" altLang="fr-FR" sz="1000" i="1" dirty="0" smtClean="0">
                <a:latin typeface="+mj-lt"/>
              </a:rPr>
              <a:t>Phys</a:t>
            </a:r>
            <a:r>
              <a:rPr lang="it-IT" altLang="fr-FR" sz="1000" i="1" dirty="0">
                <a:latin typeface="+mj-lt"/>
              </a:rPr>
              <a:t>. Rev. D 87 013009 (2013)</a:t>
            </a:r>
            <a:endParaRPr lang="en-US" altLang="fr-FR" sz="1000" i="1" dirty="0">
              <a:latin typeface="+mj-lt"/>
            </a:endParaRPr>
          </a:p>
        </p:txBody>
      </p:sp>
      <p:sp>
        <p:nvSpPr>
          <p:cNvPr id="18" name="Text Box 14"/>
          <p:cNvSpPr txBox="1">
            <a:spLocks noChangeArrowheads="1"/>
          </p:cNvSpPr>
          <p:nvPr/>
        </p:nvSpPr>
        <p:spPr bwMode="auto">
          <a:xfrm>
            <a:off x="179512" y="2348880"/>
            <a:ext cx="4043881" cy="1200329"/>
          </a:xfrm>
          <a:prstGeom prst="rect">
            <a:avLst/>
          </a:prstGeom>
          <a:noFill/>
          <a:ln w="12700">
            <a:noFill/>
            <a:miter lim="800000"/>
            <a:headEnd/>
            <a:tailEnd/>
          </a:ln>
        </p:spPr>
        <p:txBody>
          <a:bodyPr wrap="square">
            <a:spAutoFit/>
          </a:bodyPr>
          <a:lstStyle/>
          <a:p>
            <a:pPr marL="342900" indent="-342900" algn="just">
              <a:buFont typeface="Arial" panose="020B0604020202020204" pitchFamily="34" charset="0"/>
              <a:buChar char="•"/>
              <a:defRPr/>
            </a:pPr>
            <a:r>
              <a:rPr lang="en-US" dirty="0" smtClean="0">
                <a:latin typeface="+mj-lt"/>
              </a:rPr>
              <a:t>An important source of systematic errors in oscillation experiments because it </a:t>
            </a:r>
            <a:r>
              <a:rPr lang="en-US" b="1" dirty="0" smtClean="0">
                <a:latin typeface="+mj-lt"/>
              </a:rPr>
              <a:t>affects the </a:t>
            </a:r>
            <a:r>
              <a:rPr lang="en-US" b="1" dirty="0" smtClean="0">
                <a:latin typeface="+mj-lt"/>
                <a:sym typeface="Symbol"/>
              </a:rPr>
              <a:t>neutrino energy reconstruction</a:t>
            </a:r>
            <a:endParaRPr lang="fr-CH" sz="1800" b="1" dirty="0">
              <a:latin typeface="+mj-lt"/>
              <a:ea typeface="Arial Unicode MS" pitchFamily="34" charset="-128"/>
              <a:cs typeface="Times New Roman"/>
            </a:endParaRPr>
          </a:p>
        </p:txBody>
      </p:sp>
    </p:spTree>
    <p:extLst>
      <p:ext uri="{BB962C8B-B14F-4D97-AF65-F5344CB8AC3E}">
        <p14:creationId xmlns:p14="http://schemas.microsoft.com/office/powerpoint/2010/main" val="32568164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
          <p:cNvSpPr txBox="1">
            <a:spLocks noChangeArrowheads="1"/>
          </p:cNvSpPr>
          <p:nvPr/>
        </p:nvSpPr>
        <p:spPr bwMode="auto">
          <a:xfrm>
            <a:off x="0" y="-27384"/>
            <a:ext cx="909124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2800" dirty="0">
                <a:solidFill>
                  <a:srgbClr val="FF0066"/>
                </a:solidFill>
                <a:latin typeface="+mj-lt"/>
              </a:rPr>
              <a:t>Main difficulties in the </a:t>
            </a:r>
            <a:r>
              <a:rPr lang="en-US" altLang="fr-FR" sz="2800" dirty="0" smtClean="0">
                <a:solidFill>
                  <a:srgbClr val="FF0066"/>
                </a:solidFill>
                <a:latin typeface="+mj-lt"/>
              </a:rPr>
              <a:t>2p-2h </a:t>
            </a:r>
            <a:r>
              <a:rPr lang="en-US" altLang="fr-FR" sz="2800" dirty="0">
                <a:solidFill>
                  <a:srgbClr val="FF0066"/>
                </a:solidFill>
                <a:latin typeface="+mj-lt"/>
              </a:rPr>
              <a:t>sector</a:t>
            </a:r>
          </a:p>
        </p:txBody>
      </p:sp>
      <p:sp>
        <p:nvSpPr>
          <p:cNvPr id="7" name="Text Box 5"/>
          <p:cNvSpPr txBox="1">
            <a:spLocks noChangeArrowheads="1"/>
          </p:cNvSpPr>
          <p:nvPr/>
        </p:nvSpPr>
        <p:spPr bwMode="auto">
          <a:xfrm>
            <a:off x="49806" y="2319843"/>
            <a:ext cx="41932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buFontTx/>
              <a:buChar char="•"/>
            </a:pPr>
            <a:r>
              <a:rPr lang="en-US" altLang="fr-FR" sz="2000" dirty="0" smtClean="0">
                <a:latin typeface="+mj-lt"/>
              </a:rPr>
              <a:t> Huge </a:t>
            </a:r>
            <a:r>
              <a:rPr lang="en-US" altLang="fr-FR" sz="2000" dirty="0">
                <a:latin typeface="+mj-lt"/>
              </a:rPr>
              <a:t>number of </a:t>
            </a:r>
            <a:r>
              <a:rPr lang="en-US" altLang="fr-FR" sz="2000" dirty="0" smtClean="0">
                <a:latin typeface="+mj-lt"/>
              </a:rPr>
              <a:t>diagrams and terms</a:t>
            </a:r>
            <a:endParaRPr lang="en-US" altLang="fr-FR" sz="2000" dirty="0">
              <a:latin typeface="+mj-lt"/>
            </a:endParaRPr>
          </a:p>
        </p:txBody>
      </p:sp>
      <p:sp>
        <p:nvSpPr>
          <p:cNvPr id="15" name="Text Box 22"/>
          <p:cNvSpPr txBox="1">
            <a:spLocks noChangeArrowheads="1"/>
          </p:cNvSpPr>
          <p:nvPr/>
        </p:nvSpPr>
        <p:spPr bwMode="auto">
          <a:xfrm>
            <a:off x="0" y="3687415"/>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fr-FR" b="1" dirty="0">
                <a:solidFill>
                  <a:srgbClr val="0000FF"/>
                </a:solidFill>
                <a:latin typeface="+mj-lt"/>
              </a:rPr>
              <a:t>C</a:t>
            </a:r>
            <a:r>
              <a:rPr lang="en-US" altLang="fr-FR" b="1" dirty="0" smtClean="0">
                <a:solidFill>
                  <a:srgbClr val="0000FF"/>
                </a:solidFill>
                <a:latin typeface="+mj-lt"/>
              </a:rPr>
              <a:t>omputing very demanding</a:t>
            </a:r>
            <a:endParaRPr lang="en-US" altLang="fr-FR" b="1" dirty="0">
              <a:solidFill>
                <a:srgbClr val="0000FF"/>
              </a:solidFill>
              <a:latin typeface="+mj-lt"/>
            </a:endParaRPr>
          </a:p>
        </p:txBody>
      </p:sp>
      <p:sp>
        <p:nvSpPr>
          <p:cNvPr id="20" name="Text Box 5"/>
          <p:cNvSpPr txBox="1">
            <a:spLocks noChangeArrowheads="1"/>
          </p:cNvSpPr>
          <p:nvPr/>
        </p:nvSpPr>
        <p:spPr bwMode="auto">
          <a:xfrm>
            <a:off x="52114" y="1913324"/>
            <a:ext cx="286091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buFontTx/>
              <a:buChar char="•"/>
            </a:pPr>
            <a:r>
              <a:rPr lang="en-US" altLang="fr-FR" sz="2000" dirty="0" smtClean="0">
                <a:latin typeface="+mj-lt"/>
              </a:rPr>
              <a:t> 7-dimensional integrals </a:t>
            </a:r>
            <a:endParaRPr lang="en-US" altLang="fr-FR" sz="2000" dirty="0">
              <a:latin typeface="+mj-lt"/>
            </a:endParaRPr>
          </a:p>
        </p:txBody>
      </p:sp>
      <p:sp>
        <p:nvSpPr>
          <p:cNvPr id="21" name="Text Box 5"/>
          <p:cNvSpPr txBox="1">
            <a:spLocks noChangeArrowheads="1"/>
          </p:cNvSpPr>
          <p:nvPr/>
        </p:nvSpPr>
        <p:spPr bwMode="auto">
          <a:xfrm>
            <a:off x="71180" y="3100898"/>
            <a:ext cx="89803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buFontTx/>
              <a:buChar char="•"/>
            </a:pPr>
            <a:r>
              <a:rPr lang="en-US" altLang="fr-FR" sz="2000" dirty="0" smtClean="0">
                <a:latin typeface="+mj-lt"/>
              </a:rPr>
              <a:t> Calculations for all the kinematics compatible with the experimental neutrino flux  </a:t>
            </a:r>
            <a:endParaRPr lang="en-US" altLang="fr-FR" sz="2000" dirty="0">
              <a:latin typeface="+mj-lt"/>
            </a:endParaRPr>
          </a:p>
        </p:txBody>
      </p:sp>
      <p:sp>
        <p:nvSpPr>
          <p:cNvPr id="23" name="Text Box 5"/>
          <p:cNvSpPr txBox="1">
            <a:spLocks noChangeArrowheads="1"/>
          </p:cNvSpPr>
          <p:nvPr/>
        </p:nvSpPr>
        <p:spPr bwMode="auto">
          <a:xfrm>
            <a:off x="52113" y="2700788"/>
            <a:ext cx="72866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buFontTx/>
              <a:buChar char="•"/>
            </a:pPr>
            <a:r>
              <a:rPr lang="en-US" altLang="fr-FR" sz="2000" dirty="0" smtClean="0">
                <a:latin typeface="+mj-lt"/>
              </a:rPr>
              <a:t> Divergences (angular distribution;  NN correlations contributions)  </a:t>
            </a:r>
            <a:endParaRPr lang="en-US" altLang="fr-FR" sz="2000" dirty="0">
              <a:latin typeface="+mj-lt"/>
            </a:endParaRPr>
          </a:p>
        </p:txBody>
      </p:sp>
      <p:sp>
        <p:nvSpPr>
          <p:cNvPr id="24" name="Text Box 22"/>
          <p:cNvSpPr txBox="1">
            <a:spLocks noChangeArrowheads="1"/>
          </p:cNvSpPr>
          <p:nvPr/>
        </p:nvSpPr>
        <p:spPr bwMode="auto">
          <a:xfrm>
            <a:off x="185051" y="4194374"/>
            <a:ext cx="611641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200" dirty="0" smtClean="0">
                <a:solidFill>
                  <a:srgbClr val="FF0066"/>
                </a:solidFill>
                <a:latin typeface="+mj-lt"/>
              </a:rPr>
              <a:t>Hence different approximations by different groups:</a:t>
            </a:r>
            <a:endParaRPr lang="en-US" altLang="fr-FR" sz="2200" dirty="0">
              <a:solidFill>
                <a:srgbClr val="FF0066"/>
              </a:solidFill>
              <a:latin typeface="+mj-lt"/>
            </a:endParaRPr>
          </a:p>
        </p:txBody>
      </p:sp>
      <p:sp>
        <p:nvSpPr>
          <p:cNvPr id="25" name="Text Box 5"/>
          <p:cNvSpPr txBox="1">
            <a:spLocks noChangeArrowheads="1"/>
          </p:cNvSpPr>
          <p:nvPr/>
        </p:nvSpPr>
        <p:spPr bwMode="auto">
          <a:xfrm>
            <a:off x="325091" y="5170547"/>
            <a:ext cx="58033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1800" dirty="0" smtClean="0">
                <a:latin typeface="+mj-lt"/>
              </a:rPr>
              <a:t>- reduce the dimension of the integrals </a:t>
            </a:r>
          </a:p>
          <a:p>
            <a:r>
              <a:rPr lang="en-US" altLang="fr-FR" sz="1800" dirty="0" smtClean="0">
                <a:latin typeface="+mj-lt"/>
              </a:rPr>
              <a:t>(7D --&gt; 2D if non relativistic; 7D --&gt;1D if h</a:t>
            </a:r>
            <a:r>
              <a:rPr lang="en-US" altLang="fr-FR" sz="1800" baseline="-25000" dirty="0" smtClean="0">
                <a:latin typeface="+mj-lt"/>
              </a:rPr>
              <a:t>1</a:t>
            </a:r>
            <a:r>
              <a:rPr lang="en-US" altLang="fr-FR" sz="1800" dirty="0" smtClean="0">
                <a:latin typeface="+mj-lt"/>
              </a:rPr>
              <a:t> = h</a:t>
            </a:r>
            <a:r>
              <a:rPr lang="en-US" altLang="fr-FR" sz="1800" baseline="-25000" dirty="0" smtClean="0">
                <a:latin typeface="+mj-lt"/>
              </a:rPr>
              <a:t>2</a:t>
            </a:r>
            <a:r>
              <a:rPr lang="en-US" altLang="fr-FR" sz="1800" dirty="0" smtClean="0">
                <a:latin typeface="+mj-lt"/>
              </a:rPr>
              <a:t> =0)</a:t>
            </a:r>
            <a:endParaRPr lang="en-US" altLang="fr-FR" sz="1800" dirty="0">
              <a:latin typeface="+mj-lt"/>
            </a:endParaRPr>
          </a:p>
        </p:txBody>
      </p:sp>
      <p:sp>
        <p:nvSpPr>
          <p:cNvPr id="27" name="Text Box 5"/>
          <p:cNvSpPr txBox="1">
            <a:spLocks noChangeArrowheads="1"/>
          </p:cNvSpPr>
          <p:nvPr/>
        </p:nvSpPr>
        <p:spPr bwMode="auto">
          <a:xfrm>
            <a:off x="295541" y="4522475"/>
            <a:ext cx="40991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1800" dirty="0" smtClean="0">
                <a:latin typeface="+mj-lt"/>
              </a:rPr>
              <a:t>-</a:t>
            </a:r>
            <a:r>
              <a:rPr lang="en-US" altLang="fr-FR" sz="1800" dirty="0">
                <a:latin typeface="+mj-lt"/>
              </a:rPr>
              <a:t> </a:t>
            </a:r>
            <a:r>
              <a:rPr lang="en-US" altLang="fr-FR" sz="1800" dirty="0" smtClean="0">
                <a:latin typeface="+mj-lt"/>
              </a:rPr>
              <a:t>choice of subset of diagrams and terms; </a:t>
            </a:r>
            <a:endParaRPr lang="en-US" altLang="fr-FR" sz="1800" dirty="0">
              <a:latin typeface="+mj-lt"/>
            </a:endParaRPr>
          </a:p>
        </p:txBody>
      </p:sp>
      <p:sp>
        <p:nvSpPr>
          <p:cNvPr id="28" name="Text Box 5"/>
          <p:cNvSpPr txBox="1">
            <a:spLocks noChangeArrowheads="1"/>
          </p:cNvSpPr>
          <p:nvPr/>
        </p:nvSpPr>
        <p:spPr bwMode="auto">
          <a:xfrm>
            <a:off x="296992" y="4830251"/>
            <a:ext cx="52681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1800" dirty="0" smtClean="0">
                <a:latin typeface="+mj-lt"/>
              </a:rPr>
              <a:t>-</a:t>
            </a:r>
            <a:r>
              <a:rPr lang="en-US" altLang="fr-FR" sz="1800" dirty="0">
                <a:latin typeface="+mj-lt"/>
              </a:rPr>
              <a:t> d</a:t>
            </a:r>
            <a:r>
              <a:rPr lang="en-US" altLang="fr-FR" sz="1800" dirty="0" smtClean="0">
                <a:latin typeface="+mj-lt"/>
              </a:rPr>
              <a:t>ifferent prescriptions to regularize the divergences; </a:t>
            </a:r>
            <a:endParaRPr lang="en-US" altLang="fr-FR" sz="1800" dirty="0">
              <a:latin typeface="+mj-lt"/>
            </a:endParaRPr>
          </a:p>
        </p:txBody>
      </p:sp>
      <p:pic>
        <p:nvPicPr>
          <p:cNvPr id="12595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9356" y="724634"/>
            <a:ext cx="8796061" cy="920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 Box 5"/>
          <p:cNvSpPr txBox="1">
            <a:spLocks noChangeArrowheads="1"/>
          </p:cNvSpPr>
          <p:nvPr/>
        </p:nvSpPr>
        <p:spPr bwMode="auto">
          <a:xfrm>
            <a:off x="4213868" y="1913324"/>
            <a:ext cx="25351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000" dirty="0" smtClean="0">
                <a:latin typeface="+mj-lt"/>
              </a:rPr>
              <a:t> of thousands of terms</a:t>
            </a:r>
            <a:endParaRPr lang="en-US" altLang="fr-FR" sz="2000" dirty="0">
              <a:latin typeface="+mj-lt"/>
            </a:endParaRPr>
          </a:p>
        </p:txBody>
      </p:sp>
      <p:pic>
        <p:nvPicPr>
          <p:cNvPr id="1259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800" y="1809378"/>
            <a:ext cx="1455764" cy="643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ZoneTexte 25"/>
          <p:cNvSpPr txBox="1"/>
          <p:nvPr/>
        </p:nvSpPr>
        <p:spPr>
          <a:xfrm rot="16200000">
            <a:off x="1060560" y="5733897"/>
            <a:ext cx="324128" cy="369332"/>
          </a:xfrm>
          <a:prstGeom prst="rect">
            <a:avLst/>
          </a:prstGeom>
          <a:noFill/>
        </p:spPr>
        <p:txBody>
          <a:bodyPr wrap="none" rtlCol="0">
            <a:spAutoFit/>
          </a:bodyPr>
          <a:lstStyle/>
          <a:p>
            <a:r>
              <a:rPr lang="fr-FR" dirty="0" smtClean="0">
                <a:latin typeface="+mj-lt"/>
                <a:sym typeface="Symbol"/>
              </a:rPr>
              <a:t></a:t>
            </a:r>
            <a:endParaRPr lang="fr-FR" dirty="0">
              <a:latin typeface="+mj-lt"/>
            </a:endParaRPr>
          </a:p>
        </p:txBody>
      </p:sp>
      <p:sp>
        <p:nvSpPr>
          <p:cNvPr id="29" name="Text Box 22"/>
          <p:cNvSpPr txBox="1">
            <a:spLocks noChangeArrowheads="1"/>
          </p:cNvSpPr>
          <p:nvPr/>
        </p:nvSpPr>
        <p:spPr bwMode="auto">
          <a:xfrm>
            <a:off x="1335399" y="5734417"/>
            <a:ext cx="498796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200" dirty="0" smtClean="0">
                <a:solidFill>
                  <a:srgbClr val="FF0066"/>
                </a:solidFill>
                <a:latin typeface="+mj-lt"/>
              </a:rPr>
              <a:t>Different final results </a:t>
            </a:r>
            <a:r>
              <a:rPr lang="en-US" altLang="fr-FR" sz="2200" dirty="0">
                <a:solidFill>
                  <a:srgbClr val="FF0066"/>
                </a:solidFill>
                <a:latin typeface="+mj-lt"/>
              </a:rPr>
              <a:t>by different groups</a:t>
            </a:r>
          </a:p>
        </p:txBody>
      </p:sp>
      <p:cxnSp>
        <p:nvCxnSpPr>
          <p:cNvPr id="4" name="Connecteur droit 3"/>
          <p:cNvCxnSpPr/>
          <p:nvPr/>
        </p:nvCxnSpPr>
        <p:spPr>
          <a:xfrm>
            <a:off x="1763688" y="1644868"/>
            <a:ext cx="278193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Text Box 5"/>
          <p:cNvSpPr txBox="1">
            <a:spLocks noChangeArrowheads="1"/>
          </p:cNvSpPr>
          <p:nvPr/>
        </p:nvSpPr>
        <p:spPr bwMode="auto">
          <a:xfrm>
            <a:off x="2509887" y="1588730"/>
            <a:ext cx="14140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1400" dirty="0">
                <a:solidFill>
                  <a:srgbClr val="FF0000"/>
                </a:solidFill>
                <a:latin typeface="+mj-lt"/>
              </a:rPr>
              <a:t>m</a:t>
            </a:r>
            <a:r>
              <a:rPr lang="en-US" altLang="fr-FR" sz="1400" dirty="0" smtClean="0">
                <a:solidFill>
                  <a:srgbClr val="FF0000"/>
                </a:solidFill>
                <a:latin typeface="+mj-lt"/>
              </a:rPr>
              <a:t>atrix elements </a:t>
            </a:r>
            <a:endParaRPr lang="en-US" altLang="fr-FR" sz="1400" dirty="0">
              <a:solidFill>
                <a:srgbClr val="FF0000"/>
              </a:solidFill>
              <a:latin typeface="+mj-lt"/>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12</a:t>
            </a:fld>
            <a:endParaRPr lang="fr-BE"/>
          </a:p>
        </p:txBody>
      </p:sp>
    </p:spTree>
    <p:extLst>
      <p:ext uri="{BB962C8B-B14F-4D97-AF65-F5344CB8AC3E}">
        <p14:creationId xmlns:p14="http://schemas.microsoft.com/office/powerpoint/2010/main" val="275823169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D0A9E4A4-6F34-40C5-A064-13773D3BD9EF}" type="slidenum">
              <a:rPr lang="fr-FR" smtClean="0"/>
              <a:pPr>
                <a:defRPr/>
              </a:pPr>
              <a:t>13</a:t>
            </a:fld>
            <a:endParaRPr lang="fr-FR"/>
          </a:p>
        </p:txBody>
      </p:sp>
      <p:pic>
        <p:nvPicPr>
          <p:cNvPr id="15360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70" y="1563111"/>
            <a:ext cx="4565730" cy="3522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0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7549" y="1563111"/>
            <a:ext cx="4550807" cy="3526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 Box 7"/>
          <p:cNvSpPr txBox="1">
            <a:spLocks noChangeArrowheads="1"/>
          </p:cNvSpPr>
          <p:nvPr/>
        </p:nvSpPr>
        <p:spPr bwMode="auto">
          <a:xfrm>
            <a:off x="2298" y="44624"/>
            <a:ext cx="91948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dirty="0" smtClean="0">
                <a:solidFill>
                  <a:srgbClr val="FF0066"/>
                </a:solidFill>
                <a:latin typeface="+mj-lt"/>
                <a:ea typeface="Arial Unicode MS" pitchFamily="34" charset="-128"/>
                <a:cs typeface="Arial Unicode MS" pitchFamily="34" charset="-128"/>
              </a:rPr>
              <a:t>CC0</a:t>
            </a:r>
            <a:r>
              <a:rPr lang="en-US" altLang="fr-FR" dirty="0" smtClean="0">
                <a:solidFill>
                  <a:srgbClr val="FF0066"/>
                </a:solidFill>
                <a:latin typeface="+mj-lt"/>
                <a:ea typeface="Arial Unicode MS" pitchFamily="34" charset="-128"/>
                <a:cs typeface="Arial Unicode MS" pitchFamily="34" charset="-128"/>
                <a:sym typeface="Symbol"/>
              </a:rPr>
              <a:t> = CCQE-like without subtraction of  absorption background</a:t>
            </a:r>
            <a:r>
              <a:rPr lang="en-US" altLang="fr-FR" i="1" dirty="0" smtClean="0">
                <a:solidFill>
                  <a:srgbClr val="FF0066"/>
                </a:solidFill>
                <a:latin typeface="+mj-lt"/>
                <a:ea typeface="Arial Unicode MS" pitchFamily="34" charset="-128"/>
                <a:cs typeface="Arial Unicode MS" pitchFamily="34" charset="-128"/>
                <a:sym typeface="Symbol"/>
              </a:rPr>
              <a:t> </a:t>
            </a:r>
            <a:r>
              <a:rPr lang="en-US" altLang="fr-FR" dirty="0" smtClean="0">
                <a:solidFill>
                  <a:srgbClr val="FF0066"/>
                </a:solidFill>
                <a:latin typeface="+mj-lt"/>
                <a:ea typeface="Arial Unicode MS" pitchFamily="34" charset="-128"/>
                <a:cs typeface="Arial Unicode MS" pitchFamily="34" charset="-128"/>
              </a:rPr>
              <a:t> </a:t>
            </a:r>
            <a:endParaRPr lang="en-US" altLang="fr-FR" dirty="0">
              <a:solidFill>
                <a:srgbClr val="FF0066"/>
              </a:solidFill>
              <a:latin typeface="+mj-lt"/>
              <a:ea typeface="Arial Unicode MS" pitchFamily="34" charset="-128"/>
              <a:cs typeface="Arial Unicode MS" pitchFamily="34" charset="-128"/>
            </a:endParaRPr>
          </a:p>
        </p:txBody>
      </p:sp>
      <p:cxnSp>
        <p:nvCxnSpPr>
          <p:cNvPr id="6" name="Connecteur droit 5"/>
          <p:cNvCxnSpPr/>
          <p:nvPr/>
        </p:nvCxnSpPr>
        <p:spPr>
          <a:xfrm>
            <a:off x="4612412" y="1268760"/>
            <a:ext cx="0" cy="4248472"/>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12" name="Text Box 12"/>
          <p:cNvSpPr txBox="1">
            <a:spLocks noChangeArrowheads="1"/>
          </p:cNvSpPr>
          <p:nvPr/>
        </p:nvSpPr>
        <p:spPr bwMode="auto">
          <a:xfrm>
            <a:off x="35496" y="1104999"/>
            <a:ext cx="44465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ltLang="fr-FR" sz="1400" i="1" dirty="0" smtClean="0">
                <a:latin typeface="+mj-lt"/>
              </a:rPr>
              <a:t>T2K collaboration: Abe et al. Phys. Rev. D 93 11012 (2016)</a:t>
            </a:r>
            <a:endParaRPr lang="en-US" altLang="fr-FR" sz="1400" i="1" dirty="0">
              <a:latin typeface="+mj-lt"/>
            </a:endParaRPr>
          </a:p>
        </p:txBody>
      </p:sp>
      <p:sp>
        <p:nvSpPr>
          <p:cNvPr id="11" name="ZoneTexte 10"/>
          <p:cNvSpPr txBox="1"/>
          <p:nvPr/>
        </p:nvSpPr>
        <p:spPr>
          <a:xfrm>
            <a:off x="1" y="5661248"/>
            <a:ext cx="9144000" cy="646331"/>
          </a:xfrm>
          <a:prstGeom prst="rect">
            <a:avLst/>
          </a:prstGeom>
          <a:noFill/>
        </p:spPr>
        <p:txBody>
          <a:bodyPr wrap="square" rtlCol="0">
            <a:spAutoFit/>
          </a:bodyPr>
          <a:lstStyle/>
          <a:p>
            <a:pPr algn="ctr"/>
            <a:r>
              <a:rPr lang="en-US" sz="1800" dirty="0" smtClean="0">
                <a:solidFill>
                  <a:srgbClr val="0000FF"/>
                </a:solidFill>
                <a:latin typeface="+mj-lt"/>
              </a:rPr>
              <a:t>The two theoretical models including np-</a:t>
            </a:r>
            <a:r>
              <a:rPr lang="en-US" sz="1800" dirty="0" err="1" smtClean="0">
                <a:solidFill>
                  <a:srgbClr val="0000FF"/>
                </a:solidFill>
                <a:latin typeface="+mj-lt"/>
              </a:rPr>
              <a:t>nh</a:t>
            </a:r>
            <a:r>
              <a:rPr lang="en-US" sz="1800" dirty="0" smtClean="0">
                <a:solidFill>
                  <a:srgbClr val="0000FF"/>
                </a:solidFill>
                <a:latin typeface="+mj-lt"/>
              </a:rPr>
              <a:t> are compatible with data </a:t>
            </a:r>
          </a:p>
          <a:p>
            <a:pPr algn="ctr"/>
            <a:r>
              <a:rPr lang="en-US" sz="1800" dirty="0" smtClean="0">
                <a:solidFill>
                  <a:srgbClr val="0000FF"/>
                </a:solidFill>
                <a:latin typeface="+mj-lt"/>
              </a:rPr>
              <a:t>at present level of  experimental accuracy</a:t>
            </a:r>
          </a:p>
        </p:txBody>
      </p:sp>
      <p:cxnSp>
        <p:nvCxnSpPr>
          <p:cNvPr id="14" name="Connecteur droit 13"/>
          <p:cNvCxnSpPr/>
          <p:nvPr/>
        </p:nvCxnSpPr>
        <p:spPr>
          <a:xfrm>
            <a:off x="118582" y="5207714"/>
            <a:ext cx="39881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133301" y="5423738"/>
            <a:ext cx="398814" cy="0"/>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532115" y="5013176"/>
            <a:ext cx="1312090" cy="338554"/>
          </a:xfrm>
          <a:prstGeom prst="rect">
            <a:avLst/>
          </a:prstGeom>
          <a:noFill/>
        </p:spPr>
        <p:txBody>
          <a:bodyPr wrap="none" rtlCol="0">
            <a:spAutoFit/>
          </a:bodyPr>
          <a:lstStyle/>
          <a:p>
            <a:r>
              <a:rPr lang="en-US" sz="1600" i="1" dirty="0" smtClean="0">
                <a:latin typeface="+mj-lt"/>
              </a:rPr>
              <a:t>Martini et al. </a:t>
            </a:r>
            <a:endParaRPr lang="fr-FR" sz="1600" i="1" dirty="0">
              <a:latin typeface="+mj-lt"/>
            </a:endParaRPr>
          </a:p>
        </p:txBody>
      </p:sp>
      <p:sp>
        <p:nvSpPr>
          <p:cNvPr id="17" name="ZoneTexte 16"/>
          <p:cNvSpPr txBox="1"/>
          <p:nvPr/>
        </p:nvSpPr>
        <p:spPr>
          <a:xfrm>
            <a:off x="532115" y="5229200"/>
            <a:ext cx="1238672" cy="338554"/>
          </a:xfrm>
          <a:prstGeom prst="rect">
            <a:avLst/>
          </a:prstGeom>
          <a:noFill/>
        </p:spPr>
        <p:txBody>
          <a:bodyPr wrap="none" rtlCol="0">
            <a:spAutoFit/>
          </a:bodyPr>
          <a:lstStyle/>
          <a:p>
            <a:r>
              <a:rPr lang="en-US" sz="1600" i="1" dirty="0" smtClean="0">
                <a:latin typeface="+mj-lt"/>
              </a:rPr>
              <a:t>Nieves et al. </a:t>
            </a:r>
            <a:endParaRPr lang="fr-FR" sz="1600" i="1" dirty="0">
              <a:latin typeface="+mj-lt"/>
            </a:endParaRPr>
          </a:p>
        </p:txBody>
      </p:sp>
      <p:sp>
        <p:nvSpPr>
          <p:cNvPr id="18" name="Text Box 7"/>
          <p:cNvSpPr txBox="1">
            <a:spLocks noChangeArrowheads="1"/>
          </p:cNvSpPr>
          <p:nvPr/>
        </p:nvSpPr>
        <p:spPr bwMode="auto">
          <a:xfrm>
            <a:off x="4860032" y="1028054"/>
            <a:ext cx="26642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fr-FR" dirty="0" smtClean="0">
                <a:latin typeface="+mj-lt"/>
                <a:ea typeface="Arial Unicode MS" pitchFamily="34" charset="-128"/>
                <a:cs typeface="Arial Unicode MS" pitchFamily="34" charset="-128"/>
              </a:rPr>
              <a:t>d</a:t>
            </a:r>
            <a:r>
              <a:rPr lang="en-US" altLang="fr-FR" baseline="30000" dirty="0" smtClean="0">
                <a:latin typeface="+mj-lt"/>
                <a:ea typeface="Arial Unicode MS" pitchFamily="34" charset="-128"/>
                <a:cs typeface="Arial Unicode MS" pitchFamily="34" charset="-128"/>
              </a:rPr>
              <a:t>2</a:t>
            </a:r>
            <a:r>
              <a:rPr lang="en-US" altLang="fr-FR" dirty="0">
                <a:latin typeface="+mj-lt"/>
                <a:ea typeface="Arial Unicode MS" pitchFamily="34" charset="-128"/>
                <a:cs typeface="Arial Unicode MS" pitchFamily="34" charset="-128"/>
                <a:sym typeface="Symbol"/>
              </a:rPr>
              <a:t> </a:t>
            </a:r>
            <a:r>
              <a:rPr lang="en-US" altLang="fr-FR" dirty="0">
                <a:latin typeface="+mj-lt"/>
                <a:ea typeface="Arial Unicode MS" pitchFamily="34" charset="-128"/>
                <a:cs typeface="Arial Unicode MS" pitchFamily="34" charset="-128"/>
              </a:rPr>
              <a:t>CC0</a:t>
            </a:r>
            <a:r>
              <a:rPr lang="en-US" altLang="fr-FR" dirty="0" smtClean="0">
                <a:latin typeface="+mj-lt"/>
                <a:ea typeface="Arial Unicode MS" pitchFamily="34" charset="-128"/>
                <a:cs typeface="Arial Unicode MS" pitchFamily="34" charset="-128"/>
                <a:sym typeface="Symbol"/>
              </a:rPr>
              <a:t> on</a:t>
            </a:r>
            <a:r>
              <a:rPr lang="en-US" altLang="fr-FR" baseline="30000" dirty="0" smtClean="0">
                <a:latin typeface="+mj-lt"/>
                <a:ea typeface="Arial Unicode MS" pitchFamily="34" charset="-128"/>
                <a:cs typeface="Arial Unicode MS" pitchFamily="34" charset="-128"/>
                <a:sym typeface="Symbol"/>
              </a:rPr>
              <a:t>12</a:t>
            </a:r>
            <a:r>
              <a:rPr lang="en-US" altLang="fr-FR" dirty="0" smtClean="0">
                <a:latin typeface="+mj-lt"/>
                <a:ea typeface="Arial Unicode MS" pitchFamily="34" charset="-128"/>
                <a:cs typeface="Arial Unicode MS" pitchFamily="34" charset="-128"/>
                <a:sym typeface="Symbol"/>
              </a:rPr>
              <a:t>C </a:t>
            </a:r>
            <a:endParaRPr lang="en-US" altLang="fr-FR" dirty="0">
              <a:latin typeface="+mj-lt"/>
              <a:ea typeface="Arial Unicode MS" pitchFamily="34" charset="-128"/>
              <a:cs typeface="Arial Unicode MS" pitchFamily="34" charset="-128"/>
            </a:endParaRPr>
          </a:p>
        </p:txBody>
      </p:sp>
      <p:sp>
        <p:nvSpPr>
          <p:cNvPr id="19" name="Text Box 7"/>
          <p:cNvSpPr txBox="1">
            <a:spLocks noChangeArrowheads="1"/>
          </p:cNvSpPr>
          <p:nvPr/>
        </p:nvSpPr>
        <p:spPr bwMode="auto">
          <a:xfrm>
            <a:off x="-41277" y="548680"/>
            <a:ext cx="91948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1600" b="1" dirty="0" smtClean="0">
                <a:solidFill>
                  <a:srgbClr val="0000FF"/>
                </a:solidFill>
                <a:latin typeface="+mj-lt"/>
                <a:ea typeface="Arial Unicode MS" pitchFamily="34" charset="-128"/>
                <a:cs typeface="Arial Unicode MS" pitchFamily="34" charset="-128"/>
                <a:sym typeface="Symbol"/>
              </a:rPr>
              <a:t>It is increasingly more popular to present the data in terms of final state particles (e.g. 1, 0, any p) </a:t>
            </a:r>
            <a:r>
              <a:rPr lang="en-US" altLang="fr-FR" sz="1600" b="1" i="1" dirty="0" smtClean="0">
                <a:solidFill>
                  <a:srgbClr val="0000FF"/>
                </a:solidFill>
                <a:latin typeface="+mj-lt"/>
                <a:ea typeface="Arial Unicode MS" pitchFamily="34" charset="-128"/>
                <a:cs typeface="Arial Unicode MS" pitchFamily="34" charset="-128"/>
                <a:sym typeface="Symbol"/>
              </a:rPr>
              <a:t> </a:t>
            </a:r>
            <a:r>
              <a:rPr lang="en-US" altLang="fr-FR" sz="1600" b="1" dirty="0" smtClean="0">
                <a:solidFill>
                  <a:srgbClr val="0000FF"/>
                </a:solidFill>
                <a:latin typeface="+mj-lt"/>
                <a:ea typeface="Arial Unicode MS" pitchFamily="34" charset="-128"/>
                <a:cs typeface="Arial Unicode MS" pitchFamily="34" charset="-128"/>
              </a:rPr>
              <a:t> </a:t>
            </a:r>
            <a:endParaRPr lang="en-US" altLang="fr-FR" sz="1600" b="1" dirty="0">
              <a:solidFill>
                <a:srgbClr val="0000FF"/>
              </a:solidFill>
              <a:latin typeface="+mj-lt"/>
              <a:ea typeface="Arial Unicode MS" pitchFamily="34" charset="-128"/>
              <a:cs typeface="Arial Unicode MS" pitchFamily="34" charset="-128"/>
            </a:endParaRPr>
          </a:p>
        </p:txBody>
      </p:sp>
    </p:spTree>
    <p:extLst>
      <p:ext uri="{BB962C8B-B14F-4D97-AF65-F5344CB8AC3E}">
        <p14:creationId xmlns:p14="http://schemas.microsoft.com/office/powerpoint/2010/main" val="333121441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CF4668DC-857F-487D-BFFA-8C0CA5037977}" type="slidenum">
              <a:rPr lang="fr-BE" smtClean="0"/>
              <a:t>14</a:t>
            </a:fld>
            <a:endParaRPr lang="fr-BE"/>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787925"/>
            <a:ext cx="4615479" cy="5449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Box 7"/>
          <p:cNvSpPr txBox="1">
            <a:spLocks noChangeArrowheads="1"/>
          </p:cNvSpPr>
          <p:nvPr/>
        </p:nvSpPr>
        <p:spPr bwMode="auto">
          <a:xfrm>
            <a:off x="2298" y="15007"/>
            <a:ext cx="91948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dirty="0" smtClean="0">
                <a:solidFill>
                  <a:srgbClr val="FF0066"/>
                </a:solidFill>
                <a:latin typeface="+mj-lt"/>
                <a:ea typeface="Arial Unicode MS" pitchFamily="34" charset="-128"/>
                <a:cs typeface="Arial Unicode MS" pitchFamily="34" charset="-128"/>
              </a:rPr>
              <a:t>Another very recent example: T2K CC0</a:t>
            </a:r>
            <a:r>
              <a:rPr lang="en-US" altLang="fr-FR" dirty="0" smtClean="0">
                <a:solidFill>
                  <a:srgbClr val="FF0066"/>
                </a:solidFill>
                <a:latin typeface="+mj-lt"/>
                <a:ea typeface="Arial Unicode MS" pitchFamily="34" charset="-128"/>
                <a:cs typeface="Arial Unicode MS" pitchFamily="34" charset="-128"/>
                <a:sym typeface="Symbol"/>
              </a:rPr>
              <a:t> on water</a:t>
            </a:r>
            <a:r>
              <a:rPr lang="en-US" altLang="fr-FR" i="1" dirty="0" smtClean="0">
                <a:solidFill>
                  <a:srgbClr val="FF0066"/>
                </a:solidFill>
                <a:latin typeface="+mj-lt"/>
                <a:ea typeface="Arial Unicode MS" pitchFamily="34" charset="-128"/>
                <a:cs typeface="Arial Unicode MS" pitchFamily="34" charset="-128"/>
                <a:sym typeface="Symbol"/>
              </a:rPr>
              <a:t> </a:t>
            </a:r>
            <a:r>
              <a:rPr lang="en-US" altLang="fr-FR" dirty="0" smtClean="0">
                <a:solidFill>
                  <a:srgbClr val="FF0066"/>
                </a:solidFill>
                <a:latin typeface="+mj-lt"/>
                <a:ea typeface="Arial Unicode MS" pitchFamily="34" charset="-128"/>
                <a:cs typeface="Arial Unicode MS" pitchFamily="34" charset="-128"/>
              </a:rPr>
              <a:t> </a:t>
            </a:r>
            <a:endParaRPr lang="en-US" altLang="fr-FR" dirty="0">
              <a:solidFill>
                <a:srgbClr val="FF0066"/>
              </a:solidFill>
              <a:latin typeface="+mj-lt"/>
              <a:ea typeface="Arial Unicode MS" pitchFamily="34" charset="-128"/>
              <a:cs typeface="Arial Unicode MS" pitchFamily="34" charset="-128"/>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04664"/>
            <a:ext cx="4104456" cy="5856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Connecteur droit 5"/>
          <p:cNvCxnSpPr/>
          <p:nvPr/>
        </p:nvCxnSpPr>
        <p:spPr>
          <a:xfrm>
            <a:off x="4716016" y="571901"/>
            <a:ext cx="0" cy="5953443"/>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375454" y="6201533"/>
            <a:ext cx="1312090" cy="338554"/>
          </a:xfrm>
          <a:prstGeom prst="rect">
            <a:avLst/>
          </a:prstGeom>
          <a:noFill/>
        </p:spPr>
        <p:txBody>
          <a:bodyPr wrap="none" rtlCol="0">
            <a:spAutoFit/>
          </a:bodyPr>
          <a:lstStyle/>
          <a:p>
            <a:r>
              <a:rPr lang="en-US" sz="1600" dirty="0" smtClean="0">
                <a:latin typeface="+mj-lt"/>
              </a:rPr>
              <a:t>Martini et al. </a:t>
            </a:r>
            <a:endParaRPr lang="fr-FR" sz="1600" dirty="0">
              <a:latin typeface="+mj-lt"/>
            </a:endParaRPr>
          </a:p>
        </p:txBody>
      </p:sp>
      <p:sp>
        <p:nvSpPr>
          <p:cNvPr id="10" name="ZoneTexte 9"/>
          <p:cNvSpPr txBox="1"/>
          <p:nvPr/>
        </p:nvSpPr>
        <p:spPr>
          <a:xfrm>
            <a:off x="5060110" y="6258798"/>
            <a:ext cx="2362378" cy="338554"/>
          </a:xfrm>
          <a:prstGeom prst="rect">
            <a:avLst/>
          </a:prstGeom>
          <a:noFill/>
        </p:spPr>
        <p:txBody>
          <a:bodyPr wrap="none" rtlCol="0">
            <a:spAutoFit/>
          </a:bodyPr>
          <a:lstStyle/>
          <a:p>
            <a:r>
              <a:rPr lang="en-US" sz="1600" dirty="0" smtClean="0">
                <a:latin typeface="+mj-lt"/>
              </a:rPr>
              <a:t>SuSAv2+MEC </a:t>
            </a:r>
            <a:r>
              <a:rPr lang="en-US" sz="1600" b="1" dirty="0" err="1" smtClean="0">
                <a:latin typeface="+mj-lt"/>
              </a:rPr>
              <a:t>Megias</a:t>
            </a:r>
            <a:r>
              <a:rPr lang="en-US" sz="1600" b="1" dirty="0" smtClean="0">
                <a:latin typeface="+mj-lt"/>
              </a:rPr>
              <a:t> Talk </a:t>
            </a:r>
            <a:endParaRPr lang="fr-FR" sz="1600" b="1" dirty="0">
              <a:latin typeface="+mj-lt"/>
            </a:endParaRPr>
          </a:p>
        </p:txBody>
      </p:sp>
      <p:sp>
        <p:nvSpPr>
          <p:cNvPr id="11" name="Text Box 12"/>
          <p:cNvSpPr txBox="1">
            <a:spLocks noChangeArrowheads="1"/>
          </p:cNvSpPr>
          <p:nvPr/>
        </p:nvSpPr>
        <p:spPr bwMode="auto">
          <a:xfrm>
            <a:off x="35496" y="476672"/>
            <a:ext cx="44465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ltLang="fr-FR" sz="1400" i="1" dirty="0" smtClean="0">
                <a:latin typeface="+mj-lt"/>
              </a:rPr>
              <a:t>T2K collaboration: Abe et al. 1708.06771 (2017)</a:t>
            </a:r>
            <a:endParaRPr lang="en-US" altLang="fr-FR" sz="1400" i="1" dirty="0">
              <a:latin typeface="+mj-lt"/>
            </a:endParaRPr>
          </a:p>
        </p:txBody>
      </p:sp>
      <p:sp>
        <p:nvSpPr>
          <p:cNvPr id="3" name="TextBox 2"/>
          <p:cNvSpPr txBox="1"/>
          <p:nvPr/>
        </p:nvSpPr>
        <p:spPr>
          <a:xfrm>
            <a:off x="7524328" y="6093296"/>
            <a:ext cx="1351902" cy="646331"/>
          </a:xfrm>
          <a:prstGeom prst="rect">
            <a:avLst/>
          </a:prstGeom>
          <a:noFill/>
        </p:spPr>
        <p:txBody>
          <a:bodyPr wrap="none" rtlCol="0">
            <a:spAutoFit/>
          </a:bodyPr>
          <a:lstStyle/>
          <a:p>
            <a:r>
              <a:rPr lang="en-US" dirty="0" smtClean="0"/>
              <a:t>No pion </a:t>
            </a:r>
          </a:p>
          <a:p>
            <a:r>
              <a:rPr lang="en-US" dirty="0" smtClean="0"/>
              <a:t>contribution</a:t>
            </a:r>
            <a:endParaRPr lang="en-US" dirty="0"/>
          </a:p>
        </p:txBody>
      </p:sp>
    </p:spTree>
    <p:extLst>
      <p:ext uri="{BB962C8B-B14F-4D97-AF65-F5344CB8AC3E}">
        <p14:creationId xmlns:p14="http://schemas.microsoft.com/office/powerpoint/2010/main" val="3575089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CF4668DC-857F-487D-BFFA-8C0CA5037977}" type="slidenum">
              <a:rPr lang="fr-BE" smtClean="0"/>
              <a:t>15</a:t>
            </a:fld>
            <a:endParaRPr lang="fr-BE"/>
          </a:p>
        </p:txBody>
      </p:sp>
      <p:sp>
        <p:nvSpPr>
          <p:cNvPr id="3" name="Text Box 7"/>
          <p:cNvSpPr txBox="1">
            <a:spLocks noChangeArrowheads="1"/>
          </p:cNvSpPr>
          <p:nvPr/>
        </p:nvSpPr>
        <p:spPr bwMode="auto">
          <a:xfrm>
            <a:off x="2298" y="-27384"/>
            <a:ext cx="91417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dirty="0" smtClean="0">
                <a:solidFill>
                  <a:srgbClr val="FF0066"/>
                </a:solidFill>
                <a:latin typeface="+mj-lt"/>
                <a:ea typeface="Arial Unicode MS" pitchFamily="34" charset="-128"/>
                <a:cs typeface="Arial Unicode MS" pitchFamily="34" charset="-128"/>
                <a:sym typeface="Symbol"/>
              </a:rPr>
              <a:t>Status of implementation of theoretical models including 2p-2h into MC</a:t>
            </a:r>
            <a:r>
              <a:rPr lang="en-US" altLang="fr-FR" i="1" dirty="0" smtClean="0">
                <a:solidFill>
                  <a:srgbClr val="FF0066"/>
                </a:solidFill>
                <a:latin typeface="+mj-lt"/>
                <a:ea typeface="Arial Unicode MS" pitchFamily="34" charset="-128"/>
                <a:cs typeface="Arial Unicode MS" pitchFamily="34" charset="-128"/>
                <a:sym typeface="Symbol"/>
              </a:rPr>
              <a:t> </a:t>
            </a:r>
            <a:r>
              <a:rPr lang="en-US" altLang="fr-FR" dirty="0" smtClean="0">
                <a:solidFill>
                  <a:srgbClr val="FF0066"/>
                </a:solidFill>
                <a:latin typeface="+mj-lt"/>
                <a:ea typeface="Arial Unicode MS" pitchFamily="34" charset="-128"/>
                <a:cs typeface="Arial Unicode MS" pitchFamily="34" charset="-128"/>
              </a:rPr>
              <a:t> </a:t>
            </a:r>
            <a:endParaRPr lang="en-US" altLang="fr-FR" dirty="0">
              <a:solidFill>
                <a:srgbClr val="FF0066"/>
              </a:solidFill>
              <a:latin typeface="+mj-lt"/>
              <a:ea typeface="Arial Unicode MS" pitchFamily="34" charset="-128"/>
              <a:cs typeface="Arial Unicode MS" pitchFamily="34" charset="-128"/>
            </a:endParaRPr>
          </a:p>
        </p:txBody>
      </p:sp>
      <p:sp>
        <p:nvSpPr>
          <p:cNvPr id="4" name="ZoneTexte 3"/>
          <p:cNvSpPr txBox="1"/>
          <p:nvPr/>
        </p:nvSpPr>
        <p:spPr>
          <a:xfrm>
            <a:off x="2298" y="349488"/>
            <a:ext cx="9141702" cy="6247864"/>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Nieves et al. </a:t>
            </a:r>
          </a:p>
          <a:p>
            <a:r>
              <a:rPr lang="en-US" sz="2000" dirty="0" smtClean="0"/>
              <a:t>	- implemented in GENIE, NEUT, </a:t>
            </a:r>
            <a:r>
              <a:rPr lang="en-US" sz="2000" dirty="0" err="1" smtClean="0"/>
              <a:t>NuWro</a:t>
            </a:r>
            <a:endParaRPr lang="en-US" sz="2000" dirty="0" smtClean="0"/>
          </a:p>
          <a:p>
            <a:r>
              <a:rPr lang="en-US" sz="2000" dirty="0"/>
              <a:t>	</a:t>
            </a:r>
            <a:r>
              <a:rPr lang="en-US" sz="2000" dirty="0" smtClean="0"/>
              <a:t>- used in </a:t>
            </a:r>
            <a:r>
              <a:rPr lang="en-US" sz="2000" dirty="0" err="1" smtClean="0"/>
              <a:t>MINERvA</a:t>
            </a:r>
            <a:r>
              <a:rPr lang="en-US" sz="2000" dirty="0" smtClean="0"/>
              <a:t> and T2K analyses</a:t>
            </a:r>
          </a:p>
          <a:p>
            <a:pPr marL="342900" indent="-342900">
              <a:buFont typeface="Arial" panose="020B0604020202020204" pitchFamily="34" charset="0"/>
              <a:buChar char="•"/>
            </a:pPr>
            <a:endParaRPr lang="en-US" sz="2000" dirty="0" smtClean="0"/>
          </a:p>
          <a:p>
            <a:pPr marL="342900" indent="-342900">
              <a:buFont typeface="Arial" panose="020B0604020202020204" pitchFamily="34" charset="0"/>
              <a:buChar char="•"/>
            </a:pPr>
            <a:r>
              <a:rPr lang="en-US" sz="2000" dirty="0" smtClean="0"/>
              <a:t>Martini et al.</a:t>
            </a:r>
          </a:p>
          <a:p>
            <a:r>
              <a:rPr lang="en-US" sz="2000" dirty="0"/>
              <a:t>	</a:t>
            </a:r>
            <a:r>
              <a:rPr lang="en-US" sz="2000" dirty="0" smtClean="0"/>
              <a:t>- implementation in GENIE started </a:t>
            </a:r>
          </a:p>
          <a:p>
            <a:r>
              <a:rPr lang="en-US" sz="2000" dirty="0"/>
              <a:t>	</a:t>
            </a:r>
            <a:r>
              <a:rPr lang="en-US" sz="2000" dirty="0" smtClean="0"/>
              <a:t>(work in progress: S. </a:t>
            </a:r>
            <a:r>
              <a:rPr lang="en-US" sz="2000" dirty="0" err="1" smtClean="0"/>
              <a:t>Bolognesi</a:t>
            </a:r>
            <a:r>
              <a:rPr lang="en-US" sz="2000" dirty="0" smtClean="0"/>
              <a:t>, S. Dolan, M. Martini)</a:t>
            </a:r>
          </a:p>
          <a:p>
            <a:r>
              <a:rPr lang="en-US" sz="2000" dirty="0"/>
              <a:t>	</a:t>
            </a:r>
            <a:r>
              <a:rPr lang="en-US" sz="2000" dirty="0" smtClean="0"/>
              <a:t>- the consequent implementation in NEUT and </a:t>
            </a:r>
            <a:r>
              <a:rPr lang="en-US" sz="2000" dirty="0" err="1" smtClean="0"/>
              <a:t>NuWro</a:t>
            </a:r>
            <a:r>
              <a:rPr lang="en-US" sz="2000" dirty="0" smtClean="0"/>
              <a:t> should be 	straightforward</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smtClean="0"/>
              <a:t>SuSAv2+MEC</a:t>
            </a:r>
            <a:endParaRPr lang="en-US" sz="2000" dirty="0"/>
          </a:p>
          <a:p>
            <a:r>
              <a:rPr lang="en-US" sz="2000" dirty="0"/>
              <a:t> 	</a:t>
            </a:r>
            <a:r>
              <a:rPr lang="en-US" sz="2000" dirty="0" smtClean="0"/>
              <a:t>- G. </a:t>
            </a:r>
            <a:r>
              <a:rPr lang="en-US" sz="2000" dirty="0" err="1" smtClean="0"/>
              <a:t>Megias</a:t>
            </a:r>
            <a:r>
              <a:rPr lang="en-US" sz="2000" dirty="0" smtClean="0"/>
              <a:t> and M. </a:t>
            </a:r>
            <a:r>
              <a:rPr lang="en-US" sz="2000" dirty="0" err="1" smtClean="0"/>
              <a:t>Barbaro</a:t>
            </a:r>
            <a:r>
              <a:rPr lang="en-US" sz="2000" dirty="0" smtClean="0"/>
              <a:t> will spend time in </a:t>
            </a:r>
            <a:r>
              <a:rPr lang="en-US" sz="2000" dirty="0" err="1" smtClean="0"/>
              <a:t>Saclay</a:t>
            </a:r>
            <a:r>
              <a:rPr lang="en-US" sz="2000" dirty="0" smtClean="0"/>
              <a:t>  to collaborate with </a:t>
            </a:r>
          </a:p>
          <a:p>
            <a:r>
              <a:rPr lang="en-US" sz="2000" dirty="0"/>
              <a:t>	</a:t>
            </a:r>
            <a:r>
              <a:rPr lang="en-US" sz="2000" dirty="0" smtClean="0"/>
              <a:t>S. </a:t>
            </a:r>
            <a:r>
              <a:rPr lang="en-US" sz="2000" dirty="0" err="1" smtClean="0"/>
              <a:t>Bolognesi</a:t>
            </a:r>
            <a:r>
              <a:rPr lang="en-US" sz="2000" dirty="0" smtClean="0"/>
              <a:t> and S. Dolan</a:t>
            </a:r>
          </a:p>
          <a:p>
            <a:r>
              <a:rPr lang="en-US" sz="2000" dirty="0"/>
              <a:t>	</a:t>
            </a:r>
            <a:r>
              <a:rPr lang="en-US" sz="2000" dirty="0" smtClean="0"/>
              <a:t>- implementation in NEUT by </a:t>
            </a:r>
            <a:r>
              <a:rPr lang="en-US" sz="2000" dirty="0" err="1" smtClean="0"/>
              <a:t>B.Bourguille</a:t>
            </a:r>
            <a:r>
              <a:rPr lang="en-US" sz="2000" dirty="0" smtClean="0"/>
              <a:t> &amp; F. Sanchez</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smtClean="0"/>
              <a:t>Ghent model</a:t>
            </a:r>
          </a:p>
          <a:p>
            <a:r>
              <a:rPr lang="en-US" sz="2000" dirty="0"/>
              <a:t> </a:t>
            </a:r>
            <a:r>
              <a:rPr lang="en-US" sz="2000" dirty="0" smtClean="0"/>
              <a:t>	- project of implementation in </a:t>
            </a:r>
            <a:r>
              <a:rPr lang="en-US" sz="2000" dirty="0" err="1" smtClean="0"/>
              <a:t>NuWro</a:t>
            </a:r>
            <a:r>
              <a:rPr lang="en-US" sz="2000" dirty="0" smtClean="0"/>
              <a:t>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err="1" smtClean="0"/>
              <a:t>GiBUU</a:t>
            </a:r>
            <a:endParaRPr lang="en-US" sz="2000" dirty="0" smtClean="0"/>
          </a:p>
          <a:p>
            <a:pPr lvl="1"/>
            <a:r>
              <a:rPr lang="en-US" sz="2000" dirty="0" smtClean="0"/>
              <a:t>- 2p-2h implemented using an empirical response function based on </a:t>
            </a:r>
            <a:r>
              <a:rPr lang="en-US" sz="2000" i="1" dirty="0" smtClean="0"/>
              <a:t>e</a:t>
            </a:r>
            <a:r>
              <a:rPr lang="en-US" sz="2000" dirty="0" smtClean="0"/>
              <a:t> scattering</a:t>
            </a:r>
            <a:endParaRPr lang="en-US" sz="2000" dirty="0"/>
          </a:p>
        </p:txBody>
      </p:sp>
    </p:spTree>
    <p:extLst>
      <p:ext uri="{BB962C8B-B14F-4D97-AF65-F5344CB8AC3E}">
        <p14:creationId xmlns:p14="http://schemas.microsoft.com/office/powerpoint/2010/main" val="2667931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16</a:t>
            </a:fld>
            <a:endParaRPr lang="fr-BE"/>
          </a:p>
        </p:txBody>
      </p:sp>
      <p:sp>
        <p:nvSpPr>
          <p:cNvPr id="6" name="Text Box 2"/>
          <p:cNvSpPr txBox="1">
            <a:spLocks noChangeArrowheads="1"/>
          </p:cNvSpPr>
          <p:nvPr/>
        </p:nvSpPr>
        <p:spPr bwMode="auto">
          <a:xfrm>
            <a:off x="36512" y="2066072"/>
            <a:ext cx="910748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4000" dirty="0" smtClean="0">
                <a:solidFill>
                  <a:srgbClr val="0000FF"/>
                </a:solidFill>
                <a:latin typeface="+mj-lt"/>
              </a:rPr>
              <a:t>Examples of recent </a:t>
            </a:r>
          </a:p>
          <a:p>
            <a:pPr algn="ctr" eaLnBrk="1" hangingPunct="1"/>
            <a:r>
              <a:rPr lang="en-US" altLang="fr-FR" sz="4000" dirty="0" smtClean="0">
                <a:solidFill>
                  <a:srgbClr val="0000FF"/>
                </a:solidFill>
                <a:latin typeface="+mj-lt"/>
              </a:rPr>
              <a:t>Experimental and Monte Carlo analyses considering the Nieves et al. model</a:t>
            </a:r>
            <a:endParaRPr lang="en-US" altLang="fr-FR" sz="4000" dirty="0">
              <a:solidFill>
                <a:srgbClr val="0000FF"/>
              </a:solidFill>
              <a:latin typeface="+mj-lt"/>
            </a:endParaRPr>
          </a:p>
        </p:txBody>
      </p:sp>
    </p:spTree>
    <p:extLst>
      <p:ext uri="{BB962C8B-B14F-4D97-AF65-F5344CB8AC3E}">
        <p14:creationId xmlns:p14="http://schemas.microsoft.com/office/powerpoint/2010/main" val="50012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BE" smtClean="0"/>
              <a:t>17</a:t>
            </a:fld>
            <a:endParaRPr lang="fr-BE"/>
          </a:p>
        </p:txBody>
      </p:sp>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09956"/>
            <a:ext cx="8280920" cy="607137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Text Box 32"/>
          <p:cNvSpPr txBox="1">
            <a:spLocks noChangeArrowheads="1"/>
          </p:cNvSpPr>
          <p:nvPr/>
        </p:nvSpPr>
        <p:spPr bwMode="auto">
          <a:xfrm>
            <a:off x="4427984" y="-27384"/>
            <a:ext cx="4680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25963">
              <a:defRPr sz="2400">
                <a:solidFill>
                  <a:schemeClr val="tx1"/>
                </a:solidFill>
                <a:latin typeface="Arial" charset="0"/>
              </a:defRPr>
            </a:lvl1pPr>
            <a:lvl2pPr marL="742950" indent="-285750" defTabSz="4525963">
              <a:defRPr sz="2400">
                <a:solidFill>
                  <a:schemeClr val="tx1"/>
                </a:solidFill>
                <a:latin typeface="Arial" charset="0"/>
              </a:defRPr>
            </a:lvl2pPr>
            <a:lvl3pPr marL="1143000" indent="-228600" defTabSz="4525963">
              <a:defRPr sz="2400">
                <a:solidFill>
                  <a:schemeClr val="tx1"/>
                </a:solidFill>
                <a:latin typeface="Arial" charset="0"/>
              </a:defRPr>
            </a:lvl3pPr>
            <a:lvl4pPr marL="1600200" indent="-228600" defTabSz="4525963">
              <a:defRPr sz="2400">
                <a:solidFill>
                  <a:schemeClr val="tx1"/>
                </a:solidFill>
                <a:latin typeface="Arial" charset="0"/>
              </a:defRPr>
            </a:lvl4pPr>
            <a:lvl5pPr marL="2057400" indent="-228600" defTabSz="4525963">
              <a:defRPr sz="2400">
                <a:solidFill>
                  <a:schemeClr val="tx1"/>
                </a:solidFill>
                <a:latin typeface="Arial" charset="0"/>
              </a:defRPr>
            </a:lvl5pPr>
            <a:lvl6pPr marL="2514600" indent="-228600" defTabSz="4525963" eaLnBrk="0" fontAlgn="base" hangingPunct="0">
              <a:spcBef>
                <a:spcPct val="0"/>
              </a:spcBef>
              <a:spcAft>
                <a:spcPct val="0"/>
              </a:spcAft>
              <a:defRPr sz="2400">
                <a:solidFill>
                  <a:schemeClr val="tx1"/>
                </a:solidFill>
                <a:latin typeface="Arial" charset="0"/>
              </a:defRPr>
            </a:lvl6pPr>
            <a:lvl7pPr marL="2971800" indent="-228600" defTabSz="4525963" eaLnBrk="0" fontAlgn="base" hangingPunct="0">
              <a:spcBef>
                <a:spcPct val="0"/>
              </a:spcBef>
              <a:spcAft>
                <a:spcPct val="0"/>
              </a:spcAft>
              <a:defRPr sz="2400">
                <a:solidFill>
                  <a:schemeClr val="tx1"/>
                </a:solidFill>
                <a:latin typeface="Arial" charset="0"/>
              </a:defRPr>
            </a:lvl7pPr>
            <a:lvl8pPr marL="3429000" indent="-228600" defTabSz="4525963" eaLnBrk="0" fontAlgn="base" hangingPunct="0">
              <a:spcBef>
                <a:spcPct val="0"/>
              </a:spcBef>
              <a:spcAft>
                <a:spcPct val="0"/>
              </a:spcAft>
              <a:defRPr sz="2400">
                <a:solidFill>
                  <a:schemeClr val="tx1"/>
                </a:solidFill>
                <a:latin typeface="Arial" charset="0"/>
              </a:defRPr>
            </a:lvl8pPr>
            <a:lvl9pPr marL="3886200" indent="-228600" defTabSz="4525963" eaLnBrk="0" fontAlgn="base" hangingPunct="0">
              <a:spcBef>
                <a:spcPct val="0"/>
              </a:spcBef>
              <a:spcAft>
                <a:spcPct val="0"/>
              </a:spcAft>
              <a:defRPr sz="2400">
                <a:solidFill>
                  <a:schemeClr val="tx1"/>
                </a:solidFill>
                <a:latin typeface="Arial" charset="0"/>
              </a:defRPr>
            </a:lvl9pPr>
          </a:lstStyle>
          <a:p>
            <a:pPr algn="ctr"/>
            <a:r>
              <a:rPr lang="en-US" altLang="fr-FR" sz="2000" b="1" dirty="0" smtClean="0">
                <a:latin typeface="+mj-lt"/>
              </a:rPr>
              <a:t>Patrick Cheryl, Sandro </a:t>
            </a:r>
            <a:r>
              <a:rPr lang="en-US" altLang="fr-FR" sz="2000" b="1" dirty="0" err="1" smtClean="0">
                <a:latin typeface="+mj-lt"/>
              </a:rPr>
              <a:t>Bravar</a:t>
            </a:r>
            <a:r>
              <a:rPr lang="en-US" altLang="fr-FR" sz="2000" b="1" dirty="0" smtClean="0">
                <a:latin typeface="+mj-lt"/>
              </a:rPr>
              <a:t> NUFACT 17</a:t>
            </a:r>
          </a:p>
        </p:txBody>
      </p:sp>
      <p:sp>
        <p:nvSpPr>
          <p:cNvPr id="8" name="Text Box 32"/>
          <p:cNvSpPr txBox="1">
            <a:spLocks noChangeArrowheads="1"/>
          </p:cNvSpPr>
          <p:nvPr/>
        </p:nvSpPr>
        <p:spPr bwMode="auto">
          <a:xfrm>
            <a:off x="-900608" y="-67454"/>
            <a:ext cx="3744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25963">
              <a:defRPr sz="2400">
                <a:solidFill>
                  <a:schemeClr val="tx1"/>
                </a:solidFill>
                <a:latin typeface="Arial" charset="0"/>
              </a:defRPr>
            </a:lvl1pPr>
            <a:lvl2pPr marL="742950" indent="-285750" defTabSz="4525963">
              <a:defRPr sz="2400">
                <a:solidFill>
                  <a:schemeClr val="tx1"/>
                </a:solidFill>
                <a:latin typeface="Arial" charset="0"/>
              </a:defRPr>
            </a:lvl2pPr>
            <a:lvl3pPr marL="1143000" indent="-228600" defTabSz="4525963">
              <a:defRPr sz="2400">
                <a:solidFill>
                  <a:schemeClr val="tx1"/>
                </a:solidFill>
                <a:latin typeface="Arial" charset="0"/>
              </a:defRPr>
            </a:lvl3pPr>
            <a:lvl4pPr marL="1600200" indent="-228600" defTabSz="4525963">
              <a:defRPr sz="2400">
                <a:solidFill>
                  <a:schemeClr val="tx1"/>
                </a:solidFill>
                <a:latin typeface="Arial" charset="0"/>
              </a:defRPr>
            </a:lvl4pPr>
            <a:lvl5pPr marL="2057400" indent="-228600" defTabSz="4525963">
              <a:defRPr sz="2400">
                <a:solidFill>
                  <a:schemeClr val="tx1"/>
                </a:solidFill>
                <a:latin typeface="Arial" charset="0"/>
              </a:defRPr>
            </a:lvl5pPr>
            <a:lvl6pPr marL="2514600" indent="-228600" defTabSz="4525963" eaLnBrk="0" fontAlgn="base" hangingPunct="0">
              <a:spcBef>
                <a:spcPct val="0"/>
              </a:spcBef>
              <a:spcAft>
                <a:spcPct val="0"/>
              </a:spcAft>
              <a:defRPr sz="2400">
                <a:solidFill>
                  <a:schemeClr val="tx1"/>
                </a:solidFill>
                <a:latin typeface="Arial" charset="0"/>
              </a:defRPr>
            </a:lvl6pPr>
            <a:lvl7pPr marL="2971800" indent="-228600" defTabSz="4525963" eaLnBrk="0" fontAlgn="base" hangingPunct="0">
              <a:spcBef>
                <a:spcPct val="0"/>
              </a:spcBef>
              <a:spcAft>
                <a:spcPct val="0"/>
              </a:spcAft>
              <a:defRPr sz="2400">
                <a:solidFill>
                  <a:schemeClr val="tx1"/>
                </a:solidFill>
                <a:latin typeface="Arial" charset="0"/>
              </a:defRPr>
            </a:lvl7pPr>
            <a:lvl8pPr marL="3429000" indent="-228600" defTabSz="4525963" eaLnBrk="0" fontAlgn="base" hangingPunct="0">
              <a:spcBef>
                <a:spcPct val="0"/>
              </a:spcBef>
              <a:spcAft>
                <a:spcPct val="0"/>
              </a:spcAft>
              <a:defRPr sz="2400">
                <a:solidFill>
                  <a:schemeClr val="tx1"/>
                </a:solidFill>
                <a:latin typeface="Arial" charset="0"/>
              </a:defRPr>
            </a:lvl8pPr>
            <a:lvl9pPr marL="3886200" indent="-228600" defTabSz="4525963" eaLnBrk="0" fontAlgn="base" hangingPunct="0">
              <a:spcBef>
                <a:spcPct val="0"/>
              </a:spcBef>
              <a:spcAft>
                <a:spcPct val="0"/>
              </a:spcAft>
              <a:defRPr sz="2400">
                <a:solidFill>
                  <a:schemeClr val="tx1"/>
                </a:solidFill>
                <a:latin typeface="Arial" charset="0"/>
              </a:defRPr>
            </a:lvl9pPr>
          </a:lstStyle>
          <a:p>
            <a:pPr algn="ctr"/>
            <a:r>
              <a:rPr lang="en-US" altLang="fr-FR" sz="2000" b="1" dirty="0" err="1" smtClean="0">
                <a:solidFill>
                  <a:srgbClr val="0000FF"/>
                </a:solidFill>
                <a:latin typeface="+mj-lt"/>
              </a:rPr>
              <a:t>MINERvA</a:t>
            </a:r>
            <a:endParaRPr lang="en-US" altLang="fr-FR" sz="2000" b="1" dirty="0" smtClean="0">
              <a:solidFill>
                <a:srgbClr val="0000FF"/>
              </a:solidFill>
              <a:latin typeface="+mj-lt"/>
            </a:endParaRPr>
          </a:p>
        </p:txBody>
      </p:sp>
    </p:spTree>
    <p:extLst>
      <p:ext uri="{BB962C8B-B14F-4D97-AF65-F5344CB8AC3E}">
        <p14:creationId xmlns:p14="http://schemas.microsoft.com/office/powerpoint/2010/main" val="261656669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BE" smtClean="0"/>
              <a:t>18</a:t>
            </a:fld>
            <a:endParaRPr lang="fr-BE"/>
          </a:p>
        </p:txBody>
      </p:sp>
      <p:pic>
        <p:nvPicPr>
          <p:cNvPr id="7065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768" t="33717" r="-1086" b="4807"/>
          <a:stretch/>
        </p:blipFill>
        <p:spPr bwMode="auto">
          <a:xfrm>
            <a:off x="251520" y="1286636"/>
            <a:ext cx="8352928" cy="3510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ZoneTexte 6"/>
          <p:cNvSpPr txBox="1"/>
          <p:nvPr/>
        </p:nvSpPr>
        <p:spPr>
          <a:xfrm>
            <a:off x="0" y="4941168"/>
            <a:ext cx="9144000" cy="954107"/>
          </a:xfrm>
          <a:prstGeom prst="rect">
            <a:avLst/>
          </a:prstGeom>
          <a:noFill/>
        </p:spPr>
        <p:txBody>
          <a:bodyPr wrap="square" rtlCol="0">
            <a:spAutoFit/>
          </a:bodyPr>
          <a:lstStyle/>
          <a:p>
            <a:pPr algn="ctr"/>
            <a:r>
              <a:rPr lang="fr-FR" sz="2800" b="1" dirty="0" err="1" smtClean="0">
                <a:solidFill>
                  <a:srgbClr val="0000FF"/>
                </a:solidFill>
              </a:rPr>
              <a:t>Rather</a:t>
            </a:r>
            <a:r>
              <a:rPr lang="fr-FR" sz="2800" b="1" dirty="0" smtClean="0">
                <a:solidFill>
                  <a:srgbClr val="0000FF"/>
                </a:solidFill>
              </a:rPr>
              <a:t> large </a:t>
            </a:r>
            <a:r>
              <a:rPr lang="fr-FR" sz="2800" b="1" dirty="0" err="1" smtClean="0">
                <a:solidFill>
                  <a:srgbClr val="0000FF"/>
                </a:solidFill>
              </a:rPr>
              <a:t>scaling</a:t>
            </a:r>
            <a:r>
              <a:rPr lang="fr-FR" sz="2800" b="1" dirty="0" smtClean="0">
                <a:solidFill>
                  <a:srgbClr val="0000FF"/>
                </a:solidFill>
              </a:rPr>
              <a:t>  (</a:t>
            </a:r>
            <a:r>
              <a:rPr lang="fr-FR" sz="2800" b="1" dirty="0" smtClean="0">
                <a:solidFill>
                  <a:srgbClr val="0000FF"/>
                </a:solidFill>
                <a:sym typeface="Symbol"/>
              </a:rPr>
              <a:t> 50 % </a:t>
            </a:r>
            <a:r>
              <a:rPr lang="fr-FR" sz="2800" b="1" dirty="0" err="1" smtClean="0">
                <a:solidFill>
                  <a:srgbClr val="0000FF"/>
                </a:solidFill>
                <a:sym typeface="Symbol"/>
              </a:rPr>
              <a:t>overall</a:t>
            </a:r>
            <a:r>
              <a:rPr lang="fr-FR" sz="2800" b="1" dirty="0" smtClean="0">
                <a:solidFill>
                  <a:srgbClr val="0000FF"/>
                </a:solidFill>
                <a:sym typeface="Symbol"/>
              </a:rPr>
              <a:t>,  x2 in </a:t>
            </a:r>
            <a:r>
              <a:rPr lang="fr-FR" sz="2800" b="1" dirty="0" err="1" smtClean="0">
                <a:solidFill>
                  <a:srgbClr val="0000FF"/>
                </a:solidFill>
                <a:sym typeface="Symbol"/>
              </a:rPr>
              <a:t>dip</a:t>
            </a:r>
            <a:r>
              <a:rPr lang="fr-FR" sz="2800" b="1" dirty="0" smtClean="0">
                <a:solidFill>
                  <a:srgbClr val="0000FF"/>
                </a:solidFill>
                <a:sym typeface="Symbol"/>
              </a:rPr>
              <a:t> </a:t>
            </a:r>
            <a:r>
              <a:rPr lang="fr-FR" sz="2800" b="1" dirty="0" err="1" smtClean="0">
                <a:solidFill>
                  <a:srgbClr val="0000FF"/>
                </a:solidFill>
                <a:sym typeface="Symbol"/>
              </a:rPr>
              <a:t>region</a:t>
            </a:r>
            <a:r>
              <a:rPr lang="fr-FR" sz="2800" b="1" dirty="0" smtClean="0">
                <a:solidFill>
                  <a:srgbClr val="0000FF"/>
                </a:solidFill>
                <a:sym typeface="Symbol"/>
              </a:rPr>
              <a:t>) </a:t>
            </a:r>
          </a:p>
          <a:p>
            <a:pPr algn="ctr"/>
            <a:r>
              <a:rPr lang="fr-FR" sz="2800" b="1" dirty="0" err="1" smtClean="0">
                <a:solidFill>
                  <a:srgbClr val="0000FF"/>
                </a:solidFill>
                <a:sym typeface="Symbol"/>
              </a:rPr>
              <a:t>is</a:t>
            </a:r>
            <a:r>
              <a:rPr lang="fr-FR" sz="2800" b="1" dirty="0" smtClean="0">
                <a:solidFill>
                  <a:srgbClr val="0000FF"/>
                </a:solidFill>
                <a:sym typeface="Symbol"/>
              </a:rPr>
              <a:t> </a:t>
            </a:r>
            <a:r>
              <a:rPr lang="fr-FR" sz="2800" b="1" dirty="0" err="1" smtClean="0">
                <a:solidFill>
                  <a:srgbClr val="0000FF"/>
                </a:solidFill>
                <a:sym typeface="Symbol"/>
              </a:rPr>
              <a:t>necessary</a:t>
            </a:r>
            <a:endParaRPr lang="fr-FR" sz="2800" b="1" dirty="0">
              <a:solidFill>
                <a:srgbClr val="0000FF"/>
              </a:solidFill>
            </a:endParaRPr>
          </a:p>
        </p:txBody>
      </p:sp>
      <p:sp>
        <p:nvSpPr>
          <p:cNvPr id="17" name="Text Box 32"/>
          <p:cNvSpPr txBox="1">
            <a:spLocks noChangeArrowheads="1"/>
          </p:cNvSpPr>
          <p:nvPr/>
        </p:nvSpPr>
        <p:spPr bwMode="auto">
          <a:xfrm>
            <a:off x="-684584" y="332656"/>
            <a:ext cx="3744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25963">
              <a:defRPr sz="2400">
                <a:solidFill>
                  <a:schemeClr val="tx1"/>
                </a:solidFill>
                <a:latin typeface="Arial" charset="0"/>
              </a:defRPr>
            </a:lvl1pPr>
            <a:lvl2pPr marL="742950" indent="-285750" defTabSz="4525963">
              <a:defRPr sz="2400">
                <a:solidFill>
                  <a:schemeClr val="tx1"/>
                </a:solidFill>
                <a:latin typeface="Arial" charset="0"/>
              </a:defRPr>
            </a:lvl2pPr>
            <a:lvl3pPr marL="1143000" indent="-228600" defTabSz="4525963">
              <a:defRPr sz="2400">
                <a:solidFill>
                  <a:schemeClr val="tx1"/>
                </a:solidFill>
                <a:latin typeface="Arial" charset="0"/>
              </a:defRPr>
            </a:lvl3pPr>
            <a:lvl4pPr marL="1600200" indent="-228600" defTabSz="4525963">
              <a:defRPr sz="2400">
                <a:solidFill>
                  <a:schemeClr val="tx1"/>
                </a:solidFill>
                <a:latin typeface="Arial" charset="0"/>
              </a:defRPr>
            </a:lvl4pPr>
            <a:lvl5pPr marL="2057400" indent="-228600" defTabSz="4525963">
              <a:defRPr sz="2400">
                <a:solidFill>
                  <a:schemeClr val="tx1"/>
                </a:solidFill>
                <a:latin typeface="Arial" charset="0"/>
              </a:defRPr>
            </a:lvl5pPr>
            <a:lvl6pPr marL="2514600" indent="-228600" defTabSz="4525963" eaLnBrk="0" fontAlgn="base" hangingPunct="0">
              <a:spcBef>
                <a:spcPct val="0"/>
              </a:spcBef>
              <a:spcAft>
                <a:spcPct val="0"/>
              </a:spcAft>
              <a:defRPr sz="2400">
                <a:solidFill>
                  <a:schemeClr val="tx1"/>
                </a:solidFill>
                <a:latin typeface="Arial" charset="0"/>
              </a:defRPr>
            </a:lvl6pPr>
            <a:lvl7pPr marL="2971800" indent="-228600" defTabSz="4525963" eaLnBrk="0" fontAlgn="base" hangingPunct="0">
              <a:spcBef>
                <a:spcPct val="0"/>
              </a:spcBef>
              <a:spcAft>
                <a:spcPct val="0"/>
              </a:spcAft>
              <a:defRPr sz="2400">
                <a:solidFill>
                  <a:schemeClr val="tx1"/>
                </a:solidFill>
                <a:latin typeface="Arial" charset="0"/>
              </a:defRPr>
            </a:lvl7pPr>
            <a:lvl8pPr marL="3429000" indent="-228600" defTabSz="4525963" eaLnBrk="0" fontAlgn="base" hangingPunct="0">
              <a:spcBef>
                <a:spcPct val="0"/>
              </a:spcBef>
              <a:spcAft>
                <a:spcPct val="0"/>
              </a:spcAft>
              <a:defRPr sz="2400">
                <a:solidFill>
                  <a:schemeClr val="tx1"/>
                </a:solidFill>
                <a:latin typeface="Arial" charset="0"/>
              </a:defRPr>
            </a:lvl8pPr>
            <a:lvl9pPr marL="3886200" indent="-228600" defTabSz="4525963" eaLnBrk="0" fontAlgn="base" hangingPunct="0">
              <a:spcBef>
                <a:spcPct val="0"/>
              </a:spcBef>
              <a:spcAft>
                <a:spcPct val="0"/>
              </a:spcAft>
              <a:defRPr sz="2400">
                <a:solidFill>
                  <a:schemeClr val="tx1"/>
                </a:solidFill>
                <a:latin typeface="Arial" charset="0"/>
              </a:defRPr>
            </a:lvl9pPr>
          </a:lstStyle>
          <a:p>
            <a:pPr algn="ctr"/>
            <a:r>
              <a:rPr lang="en-US" altLang="fr-FR" sz="2000" b="1" dirty="0" err="1" smtClean="0">
                <a:solidFill>
                  <a:srgbClr val="0000FF"/>
                </a:solidFill>
                <a:latin typeface="+mj-lt"/>
              </a:rPr>
              <a:t>MINERvA</a:t>
            </a:r>
            <a:endParaRPr lang="en-US" altLang="fr-FR" sz="2000" b="1" dirty="0" smtClean="0">
              <a:solidFill>
                <a:srgbClr val="0000FF"/>
              </a:solidFill>
              <a:latin typeface="+mj-lt"/>
            </a:endParaRPr>
          </a:p>
        </p:txBody>
      </p:sp>
      <p:sp>
        <p:nvSpPr>
          <p:cNvPr id="18" name="Text Box 32"/>
          <p:cNvSpPr txBox="1">
            <a:spLocks noChangeArrowheads="1"/>
          </p:cNvSpPr>
          <p:nvPr/>
        </p:nvSpPr>
        <p:spPr bwMode="auto">
          <a:xfrm>
            <a:off x="4427984" y="724634"/>
            <a:ext cx="4680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25963">
              <a:defRPr sz="2400">
                <a:solidFill>
                  <a:schemeClr val="tx1"/>
                </a:solidFill>
                <a:latin typeface="Arial" charset="0"/>
              </a:defRPr>
            </a:lvl1pPr>
            <a:lvl2pPr marL="742950" indent="-285750" defTabSz="4525963">
              <a:defRPr sz="2400">
                <a:solidFill>
                  <a:schemeClr val="tx1"/>
                </a:solidFill>
                <a:latin typeface="Arial" charset="0"/>
              </a:defRPr>
            </a:lvl2pPr>
            <a:lvl3pPr marL="1143000" indent="-228600" defTabSz="4525963">
              <a:defRPr sz="2400">
                <a:solidFill>
                  <a:schemeClr val="tx1"/>
                </a:solidFill>
                <a:latin typeface="Arial" charset="0"/>
              </a:defRPr>
            </a:lvl3pPr>
            <a:lvl4pPr marL="1600200" indent="-228600" defTabSz="4525963">
              <a:defRPr sz="2400">
                <a:solidFill>
                  <a:schemeClr val="tx1"/>
                </a:solidFill>
                <a:latin typeface="Arial" charset="0"/>
              </a:defRPr>
            </a:lvl4pPr>
            <a:lvl5pPr marL="2057400" indent="-228600" defTabSz="4525963">
              <a:defRPr sz="2400">
                <a:solidFill>
                  <a:schemeClr val="tx1"/>
                </a:solidFill>
                <a:latin typeface="Arial" charset="0"/>
              </a:defRPr>
            </a:lvl5pPr>
            <a:lvl6pPr marL="2514600" indent="-228600" defTabSz="4525963" eaLnBrk="0" fontAlgn="base" hangingPunct="0">
              <a:spcBef>
                <a:spcPct val="0"/>
              </a:spcBef>
              <a:spcAft>
                <a:spcPct val="0"/>
              </a:spcAft>
              <a:defRPr sz="2400">
                <a:solidFill>
                  <a:schemeClr val="tx1"/>
                </a:solidFill>
                <a:latin typeface="Arial" charset="0"/>
              </a:defRPr>
            </a:lvl6pPr>
            <a:lvl7pPr marL="2971800" indent="-228600" defTabSz="4525963" eaLnBrk="0" fontAlgn="base" hangingPunct="0">
              <a:spcBef>
                <a:spcPct val="0"/>
              </a:spcBef>
              <a:spcAft>
                <a:spcPct val="0"/>
              </a:spcAft>
              <a:defRPr sz="2400">
                <a:solidFill>
                  <a:schemeClr val="tx1"/>
                </a:solidFill>
                <a:latin typeface="Arial" charset="0"/>
              </a:defRPr>
            </a:lvl7pPr>
            <a:lvl8pPr marL="3429000" indent="-228600" defTabSz="4525963" eaLnBrk="0" fontAlgn="base" hangingPunct="0">
              <a:spcBef>
                <a:spcPct val="0"/>
              </a:spcBef>
              <a:spcAft>
                <a:spcPct val="0"/>
              </a:spcAft>
              <a:defRPr sz="2400">
                <a:solidFill>
                  <a:schemeClr val="tx1"/>
                </a:solidFill>
                <a:latin typeface="Arial" charset="0"/>
              </a:defRPr>
            </a:lvl8pPr>
            <a:lvl9pPr marL="3886200" indent="-228600" defTabSz="4525963" eaLnBrk="0" fontAlgn="base" hangingPunct="0">
              <a:spcBef>
                <a:spcPct val="0"/>
              </a:spcBef>
              <a:spcAft>
                <a:spcPct val="0"/>
              </a:spcAft>
              <a:defRPr sz="2400">
                <a:solidFill>
                  <a:schemeClr val="tx1"/>
                </a:solidFill>
                <a:latin typeface="Arial" charset="0"/>
              </a:defRPr>
            </a:lvl9pPr>
          </a:lstStyle>
          <a:p>
            <a:pPr algn="ctr"/>
            <a:r>
              <a:rPr lang="en-US" altLang="fr-FR" sz="2000" b="1" dirty="0" smtClean="0">
                <a:latin typeface="+mj-lt"/>
              </a:rPr>
              <a:t>Patrick Cheryl, Sandro </a:t>
            </a:r>
            <a:r>
              <a:rPr lang="en-US" altLang="fr-FR" sz="2000" b="1" dirty="0" err="1" smtClean="0">
                <a:latin typeface="+mj-lt"/>
              </a:rPr>
              <a:t>Bravar</a:t>
            </a:r>
            <a:r>
              <a:rPr lang="en-US" altLang="fr-FR" sz="2000" b="1" dirty="0" smtClean="0">
                <a:latin typeface="+mj-lt"/>
              </a:rPr>
              <a:t> NUFACT 17</a:t>
            </a:r>
          </a:p>
        </p:txBody>
      </p:sp>
    </p:spTree>
    <p:extLst>
      <p:ext uri="{BB962C8B-B14F-4D97-AF65-F5344CB8AC3E}">
        <p14:creationId xmlns:p14="http://schemas.microsoft.com/office/powerpoint/2010/main" val="22676404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BE" smtClean="0"/>
              <a:t>19</a:t>
            </a:fld>
            <a:endParaRPr lang="fr-BE"/>
          </a:p>
        </p:txBody>
      </p:sp>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89211"/>
            <a:ext cx="8856984" cy="61641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 Box 32"/>
          <p:cNvSpPr txBox="1">
            <a:spLocks noChangeArrowheads="1"/>
          </p:cNvSpPr>
          <p:nvPr/>
        </p:nvSpPr>
        <p:spPr bwMode="auto">
          <a:xfrm>
            <a:off x="5364088" y="-67454"/>
            <a:ext cx="43204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25963">
              <a:defRPr sz="2400">
                <a:solidFill>
                  <a:schemeClr val="tx1"/>
                </a:solidFill>
                <a:latin typeface="Arial" charset="0"/>
              </a:defRPr>
            </a:lvl1pPr>
            <a:lvl2pPr marL="742950" indent="-285750" defTabSz="4525963">
              <a:defRPr sz="2400">
                <a:solidFill>
                  <a:schemeClr val="tx1"/>
                </a:solidFill>
                <a:latin typeface="Arial" charset="0"/>
              </a:defRPr>
            </a:lvl2pPr>
            <a:lvl3pPr marL="1143000" indent="-228600" defTabSz="4525963">
              <a:defRPr sz="2400">
                <a:solidFill>
                  <a:schemeClr val="tx1"/>
                </a:solidFill>
                <a:latin typeface="Arial" charset="0"/>
              </a:defRPr>
            </a:lvl3pPr>
            <a:lvl4pPr marL="1600200" indent="-228600" defTabSz="4525963">
              <a:defRPr sz="2400">
                <a:solidFill>
                  <a:schemeClr val="tx1"/>
                </a:solidFill>
                <a:latin typeface="Arial" charset="0"/>
              </a:defRPr>
            </a:lvl4pPr>
            <a:lvl5pPr marL="2057400" indent="-228600" defTabSz="4525963">
              <a:defRPr sz="2400">
                <a:solidFill>
                  <a:schemeClr val="tx1"/>
                </a:solidFill>
                <a:latin typeface="Arial" charset="0"/>
              </a:defRPr>
            </a:lvl5pPr>
            <a:lvl6pPr marL="2514600" indent="-228600" defTabSz="4525963" eaLnBrk="0" fontAlgn="base" hangingPunct="0">
              <a:spcBef>
                <a:spcPct val="0"/>
              </a:spcBef>
              <a:spcAft>
                <a:spcPct val="0"/>
              </a:spcAft>
              <a:defRPr sz="2400">
                <a:solidFill>
                  <a:schemeClr val="tx1"/>
                </a:solidFill>
                <a:latin typeface="Arial" charset="0"/>
              </a:defRPr>
            </a:lvl6pPr>
            <a:lvl7pPr marL="2971800" indent="-228600" defTabSz="4525963" eaLnBrk="0" fontAlgn="base" hangingPunct="0">
              <a:spcBef>
                <a:spcPct val="0"/>
              </a:spcBef>
              <a:spcAft>
                <a:spcPct val="0"/>
              </a:spcAft>
              <a:defRPr sz="2400">
                <a:solidFill>
                  <a:schemeClr val="tx1"/>
                </a:solidFill>
                <a:latin typeface="Arial" charset="0"/>
              </a:defRPr>
            </a:lvl7pPr>
            <a:lvl8pPr marL="3429000" indent="-228600" defTabSz="4525963" eaLnBrk="0" fontAlgn="base" hangingPunct="0">
              <a:spcBef>
                <a:spcPct val="0"/>
              </a:spcBef>
              <a:spcAft>
                <a:spcPct val="0"/>
              </a:spcAft>
              <a:defRPr sz="2400">
                <a:solidFill>
                  <a:schemeClr val="tx1"/>
                </a:solidFill>
                <a:latin typeface="Arial" charset="0"/>
              </a:defRPr>
            </a:lvl8pPr>
            <a:lvl9pPr marL="3886200" indent="-228600" defTabSz="4525963" eaLnBrk="0" fontAlgn="base" hangingPunct="0">
              <a:spcBef>
                <a:spcPct val="0"/>
              </a:spcBef>
              <a:spcAft>
                <a:spcPct val="0"/>
              </a:spcAft>
              <a:defRPr sz="2400">
                <a:solidFill>
                  <a:schemeClr val="tx1"/>
                </a:solidFill>
                <a:latin typeface="Arial" charset="0"/>
              </a:defRPr>
            </a:lvl9pPr>
          </a:lstStyle>
          <a:p>
            <a:pPr algn="ctr"/>
            <a:r>
              <a:rPr lang="en-US" altLang="fr-FR" sz="2000" b="1" dirty="0" err="1" smtClean="0">
                <a:latin typeface="+mj-lt"/>
              </a:rPr>
              <a:t>Keigo</a:t>
            </a:r>
            <a:r>
              <a:rPr lang="en-US" altLang="fr-FR" sz="2000" b="1" dirty="0" smtClean="0">
                <a:latin typeface="+mj-lt"/>
              </a:rPr>
              <a:t> Nakamura NUFACT 17</a:t>
            </a:r>
          </a:p>
        </p:txBody>
      </p:sp>
      <p:sp>
        <p:nvSpPr>
          <p:cNvPr id="9" name="Text Box 32"/>
          <p:cNvSpPr txBox="1">
            <a:spLocks noChangeArrowheads="1"/>
          </p:cNvSpPr>
          <p:nvPr/>
        </p:nvSpPr>
        <p:spPr bwMode="auto">
          <a:xfrm>
            <a:off x="5796136" y="364594"/>
            <a:ext cx="43204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25963">
              <a:defRPr sz="2400">
                <a:solidFill>
                  <a:schemeClr val="tx1"/>
                </a:solidFill>
                <a:latin typeface="Arial" charset="0"/>
              </a:defRPr>
            </a:lvl1pPr>
            <a:lvl2pPr marL="742950" indent="-285750" defTabSz="4525963">
              <a:defRPr sz="2400">
                <a:solidFill>
                  <a:schemeClr val="tx1"/>
                </a:solidFill>
                <a:latin typeface="Arial" charset="0"/>
              </a:defRPr>
            </a:lvl2pPr>
            <a:lvl3pPr marL="1143000" indent="-228600" defTabSz="4525963">
              <a:defRPr sz="2400">
                <a:solidFill>
                  <a:schemeClr val="tx1"/>
                </a:solidFill>
                <a:latin typeface="Arial" charset="0"/>
              </a:defRPr>
            </a:lvl3pPr>
            <a:lvl4pPr marL="1600200" indent="-228600" defTabSz="4525963">
              <a:defRPr sz="2400">
                <a:solidFill>
                  <a:schemeClr val="tx1"/>
                </a:solidFill>
                <a:latin typeface="Arial" charset="0"/>
              </a:defRPr>
            </a:lvl4pPr>
            <a:lvl5pPr marL="2057400" indent="-228600" defTabSz="4525963">
              <a:defRPr sz="2400">
                <a:solidFill>
                  <a:schemeClr val="tx1"/>
                </a:solidFill>
                <a:latin typeface="Arial" charset="0"/>
              </a:defRPr>
            </a:lvl5pPr>
            <a:lvl6pPr marL="2514600" indent="-228600" defTabSz="4525963" eaLnBrk="0" fontAlgn="base" hangingPunct="0">
              <a:spcBef>
                <a:spcPct val="0"/>
              </a:spcBef>
              <a:spcAft>
                <a:spcPct val="0"/>
              </a:spcAft>
              <a:defRPr sz="2400">
                <a:solidFill>
                  <a:schemeClr val="tx1"/>
                </a:solidFill>
                <a:latin typeface="Arial" charset="0"/>
              </a:defRPr>
            </a:lvl6pPr>
            <a:lvl7pPr marL="2971800" indent="-228600" defTabSz="4525963" eaLnBrk="0" fontAlgn="base" hangingPunct="0">
              <a:spcBef>
                <a:spcPct val="0"/>
              </a:spcBef>
              <a:spcAft>
                <a:spcPct val="0"/>
              </a:spcAft>
              <a:defRPr sz="2400">
                <a:solidFill>
                  <a:schemeClr val="tx1"/>
                </a:solidFill>
                <a:latin typeface="Arial" charset="0"/>
              </a:defRPr>
            </a:lvl7pPr>
            <a:lvl8pPr marL="3429000" indent="-228600" defTabSz="4525963" eaLnBrk="0" fontAlgn="base" hangingPunct="0">
              <a:spcBef>
                <a:spcPct val="0"/>
              </a:spcBef>
              <a:spcAft>
                <a:spcPct val="0"/>
              </a:spcAft>
              <a:defRPr sz="2400">
                <a:solidFill>
                  <a:schemeClr val="tx1"/>
                </a:solidFill>
                <a:latin typeface="Arial" charset="0"/>
              </a:defRPr>
            </a:lvl8pPr>
            <a:lvl9pPr marL="3886200" indent="-228600" defTabSz="4525963" eaLnBrk="0" fontAlgn="base" hangingPunct="0">
              <a:spcBef>
                <a:spcPct val="0"/>
              </a:spcBef>
              <a:spcAft>
                <a:spcPct val="0"/>
              </a:spcAft>
              <a:defRPr sz="2400">
                <a:solidFill>
                  <a:schemeClr val="tx1"/>
                </a:solidFill>
                <a:latin typeface="Arial" charset="0"/>
              </a:defRPr>
            </a:lvl9pPr>
          </a:lstStyle>
          <a:p>
            <a:pPr algn="ctr"/>
            <a:r>
              <a:rPr lang="en-US" altLang="fr-FR" sz="2000" b="1" dirty="0" smtClean="0">
                <a:solidFill>
                  <a:srgbClr val="0000FF"/>
                </a:solidFill>
                <a:latin typeface="+mj-lt"/>
              </a:rPr>
              <a:t>T2K</a:t>
            </a:r>
          </a:p>
        </p:txBody>
      </p:sp>
      <p:sp>
        <p:nvSpPr>
          <p:cNvPr id="2" name="Flèche droite 1"/>
          <p:cNvSpPr/>
          <p:nvPr/>
        </p:nvSpPr>
        <p:spPr>
          <a:xfrm rot="8474892">
            <a:off x="3919724" y="1256260"/>
            <a:ext cx="576064" cy="21602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droite 6"/>
          <p:cNvSpPr/>
          <p:nvPr/>
        </p:nvSpPr>
        <p:spPr>
          <a:xfrm rot="8474892">
            <a:off x="2415964" y="1936499"/>
            <a:ext cx="576064" cy="21602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94716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611560" y="1574790"/>
            <a:ext cx="7992888" cy="2862322"/>
          </a:xfrm>
          <a:prstGeom prst="rect">
            <a:avLst/>
          </a:prstGeom>
          <a:noFill/>
        </p:spPr>
        <p:txBody>
          <a:bodyPr wrap="square" rtlCol="0">
            <a:spAutoFit/>
          </a:bodyPr>
          <a:lstStyle/>
          <a:p>
            <a:pPr marL="342900" indent="-342900">
              <a:buFont typeface="+mj-lt"/>
              <a:buAutoNum type="arabicPeriod"/>
            </a:pPr>
            <a:r>
              <a:rPr lang="en-US" sz="3600" dirty="0" smtClean="0"/>
              <a:t>Status of the WG2</a:t>
            </a:r>
          </a:p>
          <a:p>
            <a:pPr marL="342900" indent="-342900">
              <a:buFont typeface="+mj-lt"/>
              <a:buAutoNum type="arabicPeriod"/>
            </a:pPr>
            <a:endParaRPr lang="en-US" sz="3600" dirty="0" smtClean="0"/>
          </a:p>
          <a:p>
            <a:pPr marL="342900" indent="-342900">
              <a:buFont typeface="+mj-lt"/>
              <a:buAutoNum type="arabicPeriod"/>
            </a:pPr>
            <a:r>
              <a:rPr lang="en-US" sz="3600" dirty="0" smtClean="0"/>
              <a:t>A bit of Physics</a:t>
            </a:r>
          </a:p>
          <a:p>
            <a:pPr marL="342900" indent="-342900">
              <a:buFont typeface="+mj-lt"/>
              <a:buAutoNum type="arabicPeriod"/>
            </a:pPr>
            <a:endParaRPr lang="en-US" sz="3600" dirty="0"/>
          </a:p>
          <a:p>
            <a:pPr marL="342900" indent="-342900">
              <a:buFont typeface="+mj-lt"/>
              <a:buAutoNum type="arabicPeriod"/>
            </a:pPr>
            <a:r>
              <a:rPr lang="en-US" sz="3600" dirty="0" smtClean="0"/>
              <a:t>Perspectives</a:t>
            </a:r>
            <a:endParaRPr lang="en-US" sz="3600"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2</a:t>
            </a:fld>
            <a:endParaRPr lang="fr-BE"/>
          </a:p>
        </p:txBody>
      </p:sp>
    </p:spTree>
    <p:extLst>
      <p:ext uri="{BB962C8B-B14F-4D97-AF65-F5344CB8AC3E}">
        <p14:creationId xmlns:p14="http://schemas.microsoft.com/office/powerpoint/2010/main" val="33981386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BE" smtClean="0"/>
              <a:t>20</a:t>
            </a:fld>
            <a:endParaRPr lang="fr-BE"/>
          </a:p>
        </p:txBody>
      </p:sp>
      <p:pic>
        <p:nvPicPr>
          <p:cNvPr id="61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2406"/>
            <a:ext cx="8784976" cy="605093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 name="Text Box 32"/>
          <p:cNvSpPr txBox="1">
            <a:spLocks noChangeArrowheads="1"/>
          </p:cNvSpPr>
          <p:nvPr/>
        </p:nvSpPr>
        <p:spPr bwMode="auto">
          <a:xfrm>
            <a:off x="6084168" y="6053226"/>
            <a:ext cx="29523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25963">
              <a:defRPr sz="2400">
                <a:solidFill>
                  <a:schemeClr val="tx1"/>
                </a:solidFill>
                <a:latin typeface="Arial" charset="0"/>
              </a:defRPr>
            </a:lvl1pPr>
            <a:lvl2pPr marL="742950" indent="-285750" defTabSz="4525963">
              <a:defRPr sz="2400">
                <a:solidFill>
                  <a:schemeClr val="tx1"/>
                </a:solidFill>
                <a:latin typeface="Arial" charset="0"/>
              </a:defRPr>
            </a:lvl2pPr>
            <a:lvl3pPr marL="1143000" indent="-228600" defTabSz="4525963">
              <a:defRPr sz="2400">
                <a:solidFill>
                  <a:schemeClr val="tx1"/>
                </a:solidFill>
                <a:latin typeface="Arial" charset="0"/>
              </a:defRPr>
            </a:lvl3pPr>
            <a:lvl4pPr marL="1600200" indent="-228600" defTabSz="4525963">
              <a:defRPr sz="2400">
                <a:solidFill>
                  <a:schemeClr val="tx1"/>
                </a:solidFill>
                <a:latin typeface="Arial" charset="0"/>
              </a:defRPr>
            </a:lvl4pPr>
            <a:lvl5pPr marL="2057400" indent="-228600" defTabSz="4525963">
              <a:defRPr sz="2400">
                <a:solidFill>
                  <a:schemeClr val="tx1"/>
                </a:solidFill>
                <a:latin typeface="Arial" charset="0"/>
              </a:defRPr>
            </a:lvl5pPr>
            <a:lvl6pPr marL="2514600" indent="-228600" defTabSz="4525963" eaLnBrk="0" fontAlgn="base" hangingPunct="0">
              <a:spcBef>
                <a:spcPct val="0"/>
              </a:spcBef>
              <a:spcAft>
                <a:spcPct val="0"/>
              </a:spcAft>
              <a:defRPr sz="2400">
                <a:solidFill>
                  <a:schemeClr val="tx1"/>
                </a:solidFill>
                <a:latin typeface="Arial" charset="0"/>
              </a:defRPr>
            </a:lvl6pPr>
            <a:lvl7pPr marL="2971800" indent="-228600" defTabSz="4525963" eaLnBrk="0" fontAlgn="base" hangingPunct="0">
              <a:spcBef>
                <a:spcPct val="0"/>
              </a:spcBef>
              <a:spcAft>
                <a:spcPct val="0"/>
              </a:spcAft>
              <a:defRPr sz="2400">
                <a:solidFill>
                  <a:schemeClr val="tx1"/>
                </a:solidFill>
                <a:latin typeface="Arial" charset="0"/>
              </a:defRPr>
            </a:lvl7pPr>
            <a:lvl8pPr marL="3429000" indent="-228600" defTabSz="4525963" eaLnBrk="0" fontAlgn="base" hangingPunct="0">
              <a:spcBef>
                <a:spcPct val="0"/>
              </a:spcBef>
              <a:spcAft>
                <a:spcPct val="0"/>
              </a:spcAft>
              <a:defRPr sz="2400">
                <a:solidFill>
                  <a:schemeClr val="tx1"/>
                </a:solidFill>
                <a:latin typeface="Arial" charset="0"/>
              </a:defRPr>
            </a:lvl8pPr>
            <a:lvl9pPr marL="3886200" indent="-228600" defTabSz="4525963" eaLnBrk="0" fontAlgn="base" hangingPunct="0">
              <a:spcBef>
                <a:spcPct val="0"/>
              </a:spcBef>
              <a:spcAft>
                <a:spcPct val="0"/>
              </a:spcAft>
              <a:defRPr sz="2400">
                <a:solidFill>
                  <a:schemeClr val="tx1"/>
                </a:solidFill>
                <a:latin typeface="Arial" charset="0"/>
              </a:defRPr>
            </a:lvl9pPr>
          </a:lstStyle>
          <a:p>
            <a:pPr algn="ctr"/>
            <a:r>
              <a:rPr lang="en-US" altLang="fr-FR" sz="2000" b="1" dirty="0" smtClean="0">
                <a:latin typeface="+mj-lt"/>
              </a:rPr>
              <a:t>Marco </a:t>
            </a:r>
            <a:r>
              <a:rPr lang="en-US" altLang="fr-FR" sz="2000" b="1" dirty="0" err="1" smtClean="0">
                <a:latin typeface="+mj-lt"/>
              </a:rPr>
              <a:t>Roda</a:t>
            </a:r>
            <a:r>
              <a:rPr lang="en-US" altLang="fr-FR" sz="2000" b="1" dirty="0" smtClean="0">
                <a:latin typeface="+mj-lt"/>
              </a:rPr>
              <a:t>, NUFACT 17</a:t>
            </a:r>
          </a:p>
        </p:txBody>
      </p:sp>
      <p:sp>
        <p:nvSpPr>
          <p:cNvPr id="11" name="Text Box 32"/>
          <p:cNvSpPr txBox="1">
            <a:spLocks noChangeArrowheads="1"/>
          </p:cNvSpPr>
          <p:nvPr/>
        </p:nvSpPr>
        <p:spPr bwMode="auto">
          <a:xfrm>
            <a:off x="0" y="-58162"/>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25963">
              <a:defRPr sz="2400">
                <a:solidFill>
                  <a:schemeClr val="tx1"/>
                </a:solidFill>
                <a:latin typeface="Arial" charset="0"/>
              </a:defRPr>
            </a:lvl1pPr>
            <a:lvl2pPr marL="742950" indent="-285750" defTabSz="4525963">
              <a:defRPr sz="2400">
                <a:solidFill>
                  <a:schemeClr val="tx1"/>
                </a:solidFill>
                <a:latin typeface="Arial" charset="0"/>
              </a:defRPr>
            </a:lvl2pPr>
            <a:lvl3pPr marL="1143000" indent="-228600" defTabSz="4525963">
              <a:defRPr sz="2400">
                <a:solidFill>
                  <a:schemeClr val="tx1"/>
                </a:solidFill>
                <a:latin typeface="Arial" charset="0"/>
              </a:defRPr>
            </a:lvl3pPr>
            <a:lvl4pPr marL="1600200" indent="-228600" defTabSz="4525963">
              <a:defRPr sz="2400">
                <a:solidFill>
                  <a:schemeClr val="tx1"/>
                </a:solidFill>
                <a:latin typeface="Arial" charset="0"/>
              </a:defRPr>
            </a:lvl4pPr>
            <a:lvl5pPr marL="2057400" indent="-228600" defTabSz="4525963">
              <a:defRPr sz="2400">
                <a:solidFill>
                  <a:schemeClr val="tx1"/>
                </a:solidFill>
                <a:latin typeface="Arial" charset="0"/>
              </a:defRPr>
            </a:lvl5pPr>
            <a:lvl6pPr marL="2514600" indent="-228600" defTabSz="4525963" eaLnBrk="0" fontAlgn="base" hangingPunct="0">
              <a:spcBef>
                <a:spcPct val="0"/>
              </a:spcBef>
              <a:spcAft>
                <a:spcPct val="0"/>
              </a:spcAft>
              <a:defRPr sz="2400">
                <a:solidFill>
                  <a:schemeClr val="tx1"/>
                </a:solidFill>
                <a:latin typeface="Arial" charset="0"/>
              </a:defRPr>
            </a:lvl6pPr>
            <a:lvl7pPr marL="2971800" indent="-228600" defTabSz="4525963" eaLnBrk="0" fontAlgn="base" hangingPunct="0">
              <a:spcBef>
                <a:spcPct val="0"/>
              </a:spcBef>
              <a:spcAft>
                <a:spcPct val="0"/>
              </a:spcAft>
              <a:defRPr sz="2400">
                <a:solidFill>
                  <a:schemeClr val="tx1"/>
                </a:solidFill>
                <a:latin typeface="Arial" charset="0"/>
              </a:defRPr>
            </a:lvl7pPr>
            <a:lvl8pPr marL="3429000" indent="-228600" defTabSz="4525963" eaLnBrk="0" fontAlgn="base" hangingPunct="0">
              <a:spcBef>
                <a:spcPct val="0"/>
              </a:spcBef>
              <a:spcAft>
                <a:spcPct val="0"/>
              </a:spcAft>
              <a:defRPr sz="2400">
                <a:solidFill>
                  <a:schemeClr val="tx1"/>
                </a:solidFill>
                <a:latin typeface="Arial" charset="0"/>
              </a:defRPr>
            </a:lvl8pPr>
            <a:lvl9pPr marL="3886200" indent="-228600" defTabSz="4525963" eaLnBrk="0" fontAlgn="base" hangingPunct="0">
              <a:spcBef>
                <a:spcPct val="0"/>
              </a:spcBef>
              <a:spcAft>
                <a:spcPct val="0"/>
              </a:spcAft>
              <a:defRPr sz="2400">
                <a:solidFill>
                  <a:schemeClr val="tx1"/>
                </a:solidFill>
                <a:latin typeface="Arial" charset="0"/>
              </a:defRPr>
            </a:lvl9pPr>
          </a:lstStyle>
          <a:p>
            <a:pPr algn="ctr"/>
            <a:r>
              <a:rPr lang="en-US" altLang="fr-FR" b="1" dirty="0" smtClean="0">
                <a:solidFill>
                  <a:srgbClr val="0000FF"/>
                </a:solidFill>
                <a:latin typeface="+mj-lt"/>
              </a:rPr>
              <a:t>GENIE Tuning against CC0</a:t>
            </a:r>
            <a:r>
              <a:rPr lang="en-US" altLang="fr-FR" b="1" dirty="0" smtClean="0">
                <a:solidFill>
                  <a:srgbClr val="0000FF"/>
                </a:solidFill>
                <a:latin typeface="+mj-lt"/>
                <a:sym typeface="Symbol"/>
              </a:rPr>
              <a:t> datasets (</a:t>
            </a:r>
            <a:r>
              <a:rPr lang="en-US" altLang="fr-FR" b="1" dirty="0" err="1" smtClean="0">
                <a:solidFill>
                  <a:srgbClr val="0000FF"/>
                </a:solidFill>
                <a:latin typeface="+mj-lt"/>
                <a:sym typeface="Symbol"/>
              </a:rPr>
              <a:t>MiniBooNE</a:t>
            </a:r>
            <a:r>
              <a:rPr lang="en-US" altLang="fr-FR" b="1" dirty="0" smtClean="0">
                <a:solidFill>
                  <a:srgbClr val="0000FF"/>
                </a:solidFill>
                <a:latin typeface="+mj-lt"/>
                <a:sym typeface="Symbol"/>
              </a:rPr>
              <a:t>, T2K, </a:t>
            </a:r>
            <a:r>
              <a:rPr lang="en-US" altLang="fr-FR" b="1" dirty="0" err="1" smtClean="0">
                <a:solidFill>
                  <a:srgbClr val="0000FF"/>
                </a:solidFill>
                <a:latin typeface="+mj-lt"/>
                <a:sym typeface="Symbol"/>
              </a:rPr>
              <a:t>MINERvA</a:t>
            </a:r>
            <a:r>
              <a:rPr lang="en-US" altLang="fr-FR" b="1" dirty="0" smtClean="0">
                <a:solidFill>
                  <a:srgbClr val="0000FF"/>
                </a:solidFill>
                <a:latin typeface="+mj-lt"/>
                <a:sym typeface="Symbol"/>
              </a:rPr>
              <a:t>)</a:t>
            </a:r>
            <a:endParaRPr lang="en-US" altLang="fr-FR" b="1" dirty="0" smtClean="0">
              <a:solidFill>
                <a:srgbClr val="0000FF"/>
              </a:solidFill>
              <a:latin typeface="+mj-lt"/>
            </a:endParaRPr>
          </a:p>
        </p:txBody>
      </p:sp>
      <p:cxnSp>
        <p:nvCxnSpPr>
          <p:cNvPr id="3" name="Connecteur droit 2"/>
          <p:cNvCxnSpPr/>
          <p:nvPr/>
        </p:nvCxnSpPr>
        <p:spPr>
          <a:xfrm>
            <a:off x="1331640" y="5733256"/>
            <a:ext cx="237626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Flèche droite 8"/>
          <p:cNvSpPr/>
          <p:nvPr/>
        </p:nvSpPr>
        <p:spPr>
          <a:xfrm rot="8474892">
            <a:off x="3856124" y="5288708"/>
            <a:ext cx="576064" cy="21602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4931999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21</a:t>
            </a:fld>
            <a:endParaRPr lang="fr-BE"/>
          </a:p>
        </p:txBody>
      </p:sp>
      <p:sp>
        <p:nvSpPr>
          <p:cNvPr id="6" name="Text Box 2"/>
          <p:cNvSpPr txBox="1">
            <a:spLocks noChangeArrowheads="1"/>
          </p:cNvSpPr>
          <p:nvPr/>
        </p:nvSpPr>
        <p:spPr bwMode="auto">
          <a:xfrm>
            <a:off x="36512" y="116632"/>
            <a:ext cx="91074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dirty="0" smtClean="0">
                <a:solidFill>
                  <a:srgbClr val="0000FF"/>
                </a:solidFill>
                <a:latin typeface="+mj-lt"/>
              </a:rPr>
              <a:t>General trend of the </a:t>
            </a:r>
            <a:r>
              <a:rPr lang="en-US" altLang="fr-FR" dirty="0" err="1" smtClean="0">
                <a:solidFill>
                  <a:srgbClr val="0000FF"/>
                </a:solidFill>
                <a:latin typeface="+mj-lt"/>
              </a:rPr>
              <a:t>MINERvA</a:t>
            </a:r>
            <a:r>
              <a:rPr lang="en-US" altLang="fr-FR" dirty="0" smtClean="0">
                <a:solidFill>
                  <a:srgbClr val="0000FF"/>
                </a:solidFill>
                <a:latin typeface="+mj-lt"/>
              </a:rPr>
              <a:t>, T2K and GENIE analyses: the 2p-2h contributions in the model of Nieves et al. seem to be underestimated</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20953" y="1965789"/>
            <a:ext cx="4234102" cy="2626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4304424"/>
            <a:ext cx="3240360" cy="2366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 Box 8"/>
          <p:cNvSpPr txBox="1">
            <a:spLocks noChangeArrowheads="1"/>
          </p:cNvSpPr>
          <p:nvPr/>
        </p:nvSpPr>
        <p:spPr bwMode="auto">
          <a:xfrm>
            <a:off x="2916322" y="5487571"/>
            <a:ext cx="14396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ltLang="fr-FR" sz="1200" i="1" dirty="0" err="1" smtClean="0">
                <a:latin typeface="+mj-lt"/>
              </a:rPr>
              <a:t>Megias</a:t>
            </a:r>
            <a:r>
              <a:rPr lang="en-US" altLang="fr-FR" sz="1200" i="1" dirty="0" smtClean="0">
                <a:latin typeface="+mj-lt"/>
              </a:rPr>
              <a:t> et al. </a:t>
            </a:r>
          </a:p>
          <a:p>
            <a:pPr eaLnBrk="1" hangingPunct="1"/>
            <a:r>
              <a:rPr lang="en-US" altLang="fr-FR" sz="1200" i="1" dirty="0" smtClean="0">
                <a:latin typeface="+mj-lt"/>
              </a:rPr>
              <a:t>PRD 94 (2016)</a:t>
            </a:r>
          </a:p>
        </p:txBody>
      </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330" y="2111733"/>
            <a:ext cx="3923926" cy="2158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ZoneTexte 9"/>
          <p:cNvSpPr txBox="1"/>
          <p:nvPr/>
        </p:nvSpPr>
        <p:spPr>
          <a:xfrm>
            <a:off x="36512" y="1156408"/>
            <a:ext cx="9144000" cy="830997"/>
          </a:xfrm>
          <a:prstGeom prst="rect">
            <a:avLst/>
          </a:prstGeom>
          <a:noFill/>
        </p:spPr>
        <p:txBody>
          <a:bodyPr wrap="square" rtlCol="0">
            <a:spAutoFit/>
          </a:bodyPr>
          <a:lstStyle/>
          <a:p>
            <a:pPr algn="ctr"/>
            <a:r>
              <a:rPr lang="en-US" sz="2400" dirty="0" smtClean="0"/>
              <a:t>Remind: other microscopic calculations have 2p-2h contributions larger than the Nieves et al. ones </a:t>
            </a:r>
            <a:endParaRPr lang="en-US" sz="2400" dirty="0"/>
          </a:p>
        </p:txBody>
      </p:sp>
      <p:grpSp>
        <p:nvGrpSpPr>
          <p:cNvPr id="11" name="Groupe 10"/>
          <p:cNvGrpSpPr/>
          <p:nvPr/>
        </p:nvGrpSpPr>
        <p:grpSpPr>
          <a:xfrm>
            <a:off x="5173024" y="4402369"/>
            <a:ext cx="1549869" cy="2170404"/>
            <a:chOff x="7236296" y="972947"/>
            <a:chExt cx="1549869" cy="2170404"/>
          </a:xfrm>
        </p:grpSpPr>
        <p:pic>
          <p:nvPicPr>
            <p:cNvPr id="1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6296" y="972947"/>
              <a:ext cx="1549869" cy="190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50000"/>
            <a:stretch/>
          </p:blipFill>
          <p:spPr bwMode="auto">
            <a:xfrm>
              <a:off x="7452320" y="2897065"/>
              <a:ext cx="1180356" cy="246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4" name="Text Box 8"/>
          <p:cNvSpPr txBox="1">
            <a:spLocks noChangeArrowheads="1"/>
          </p:cNvSpPr>
          <p:nvPr/>
        </p:nvSpPr>
        <p:spPr bwMode="auto">
          <a:xfrm>
            <a:off x="5004048" y="6532218"/>
            <a:ext cx="222099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1200" i="1" dirty="0" smtClean="0">
                <a:latin typeface="+mj-lt"/>
              </a:rPr>
              <a:t>   </a:t>
            </a:r>
            <a:r>
              <a:rPr lang="en-US" altLang="fr-FR" sz="1200" i="1" dirty="0" err="1" smtClean="0">
                <a:latin typeface="+mj-lt"/>
              </a:rPr>
              <a:t>Gallmeister</a:t>
            </a:r>
            <a:r>
              <a:rPr lang="en-US" altLang="fr-FR" sz="1200" i="1" dirty="0" smtClean="0">
                <a:latin typeface="+mj-lt"/>
              </a:rPr>
              <a:t> et </a:t>
            </a:r>
            <a:r>
              <a:rPr lang="en-US" altLang="fr-FR" sz="1200" i="1" dirty="0" err="1" smtClean="0">
                <a:latin typeface="+mj-lt"/>
              </a:rPr>
              <a:t>al.PRC</a:t>
            </a:r>
            <a:r>
              <a:rPr lang="en-US" altLang="fr-FR" sz="1200" i="1" dirty="0" smtClean="0">
                <a:latin typeface="+mj-lt"/>
              </a:rPr>
              <a:t> 94(2016)</a:t>
            </a:r>
          </a:p>
        </p:txBody>
      </p:sp>
      <p:sp>
        <p:nvSpPr>
          <p:cNvPr id="15" name="ZoneTexte 14"/>
          <p:cNvSpPr txBox="1"/>
          <p:nvPr/>
        </p:nvSpPr>
        <p:spPr>
          <a:xfrm>
            <a:off x="2698338" y="5250686"/>
            <a:ext cx="1369606" cy="338554"/>
          </a:xfrm>
          <a:prstGeom prst="rect">
            <a:avLst/>
          </a:prstGeom>
          <a:noFill/>
        </p:spPr>
        <p:txBody>
          <a:bodyPr wrap="none" rtlCol="0">
            <a:spAutoFit/>
          </a:bodyPr>
          <a:lstStyle/>
          <a:p>
            <a:r>
              <a:rPr lang="en-US" sz="1600" b="1" dirty="0" smtClean="0">
                <a:latin typeface="+mj-lt"/>
              </a:rPr>
              <a:t>SuSAv2+MEC </a:t>
            </a:r>
            <a:endParaRPr lang="fr-FR" sz="1600" b="1" dirty="0">
              <a:latin typeface="+mj-lt"/>
            </a:endParaRPr>
          </a:p>
        </p:txBody>
      </p:sp>
      <p:sp>
        <p:nvSpPr>
          <p:cNvPr id="16" name="ZoneTexte 15"/>
          <p:cNvSpPr txBox="1"/>
          <p:nvPr/>
        </p:nvSpPr>
        <p:spPr>
          <a:xfrm>
            <a:off x="6079243" y="4912132"/>
            <a:ext cx="797013" cy="338554"/>
          </a:xfrm>
          <a:prstGeom prst="rect">
            <a:avLst/>
          </a:prstGeom>
          <a:noFill/>
        </p:spPr>
        <p:txBody>
          <a:bodyPr wrap="none" rtlCol="0">
            <a:spAutoFit/>
          </a:bodyPr>
          <a:lstStyle/>
          <a:p>
            <a:r>
              <a:rPr lang="en-US" sz="1600" b="1" dirty="0" err="1" smtClean="0">
                <a:latin typeface="+mj-lt"/>
              </a:rPr>
              <a:t>GiBUU</a:t>
            </a:r>
            <a:r>
              <a:rPr lang="en-US" sz="1600" b="1" dirty="0" smtClean="0">
                <a:latin typeface="+mj-lt"/>
              </a:rPr>
              <a:t> </a:t>
            </a:r>
            <a:endParaRPr lang="fr-FR" sz="1600" b="1" dirty="0">
              <a:latin typeface="+mj-lt"/>
            </a:endParaRPr>
          </a:p>
        </p:txBody>
      </p:sp>
    </p:spTree>
    <p:extLst>
      <p:ext uri="{BB962C8B-B14F-4D97-AF65-F5344CB8AC3E}">
        <p14:creationId xmlns:p14="http://schemas.microsoft.com/office/powerpoint/2010/main" val="3829478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238" y="1540258"/>
            <a:ext cx="3265988" cy="40256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800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158" y="5517232"/>
            <a:ext cx="2865706" cy="2952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e 4"/>
          <p:cNvGrpSpPr/>
          <p:nvPr/>
        </p:nvGrpSpPr>
        <p:grpSpPr>
          <a:xfrm>
            <a:off x="4647240" y="1573698"/>
            <a:ext cx="4386949" cy="3672407"/>
            <a:chOff x="5169024" y="980729"/>
            <a:chExt cx="4464496" cy="3579006"/>
          </a:xfrm>
        </p:grpSpPr>
        <p:pic>
          <p:nvPicPr>
            <p:cNvPr id="12800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69024" y="980729"/>
              <a:ext cx="4464496" cy="32633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8006"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17096" y="4225324"/>
              <a:ext cx="3816424" cy="3344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2" name="ZoneTexte 11"/>
          <p:cNvSpPr txBox="1"/>
          <p:nvPr/>
        </p:nvSpPr>
        <p:spPr>
          <a:xfrm>
            <a:off x="847842" y="1423809"/>
            <a:ext cx="3004078" cy="276999"/>
          </a:xfrm>
          <a:prstGeom prst="rect">
            <a:avLst/>
          </a:prstGeom>
          <a:noFill/>
        </p:spPr>
        <p:txBody>
          <a:bodyPr wrap="square" rtlCol="0">
            <a:spAutoFit/>
          </a:bodyPr>
          <a:lstStyle/>
          <a:p>
            <a:r>
              <a:rPr lang="fr-FR" sz="1200" dirty="0" smtClean="0">
                <a:latin typeface="+mj-lt"/>
              </a:rPr>
              <a:t>Rodrigues, AIP </a:t>
            </a:r>
            <a:r>
              <a:rPr lang="fr-FR" sz="1200" dirty="0" err="1" smtClean="0">
                <a:latin typeface="+mj-lt"/>
              </a:rPr>
              <a:t>Conf</a:t>
            </a:r>
            <a:r>
              <a:rPr lang="fr-FR" sz="1200" dirty="0" smtClean="0">
                <a:latin typeface="+mj-lt"/>
              </a:rPr>
              <a:t>. Proc. 1663 (2015)</a:t>
            </a:r>
            <a:endParaRPr lang="fr-FR" sz="1200" dirty="0">
              <a:latin typeface="+mj-lt"/>
            </a:endParaRPr>
          </a:p>
        </p:txBody>
      </p:sp>
      <p:sp>
        <p:nvSpPr>
          <p:cNvPr id="13" name="ZoneTexte 12"/>
          <p:cNvSpPr txBox="1"/>
          <p:nvPr/>
        </p:nvSpPr>
        <p:spPr>
          <a:xfrm>
            <a:off x="5960410" y="1495817"/>
            <a:ext cx="3004078" cy="276999"/>
          </a:xfrm>
          <a:prstGeom prst="rect">
            <a:avLst/>
          </a:prstGeom>
          <a:noFill/>
        </p:spPr>
        <p:txBody>
          <a:bodyPr wrap="square" rtlCol="0">
            <a:spAutoFit/>
          </a:bodyPr>
          <a:lstStyle/>
          <a:p>
            <a:pPr algn="r"/>
            <a:r>
              <a:rPr lang="fr-FR" sz="1200" dirty="0" err="1" smtClean="0">
                <a:latin typeface="+mj-lt"/>
              </a:rPr>
              <a:t>Eberly</a:t>
            </a:r>
            <a:r>
              <a:rPr lang="fr-FR" sz="1200" dirty="0" smtClean="0">
                <a:latin typeface="+mj-lt"/>
              </a:rPr>
              <a:t> et al. , PRD 92 (2015)</a:t>
            </a:r>
            <a:endParaRPr lang="fr-FR" sz="1200" dirty="0">
              <a:latin typeface="+mj-lt"/>
            </a:endParaRPr>
          </a:p>
        </p:txBody>
      </p:sp>
      <p:sp>
        <p:nvSpPr>
          <p:cNvPr id="42" name="ZoneTexte 41"/>
          <p:cNvSpPr txBox="1"/>
          <p:nvPr/>
        </p:nvSpPr>
        <p:spPr>
          <a:xfrm>
            <a:off x="650334" y="1052736"/>
            <a:ext cx="2827120" cy="400110"/>
          </a:xfrm>
          <a:prstGeom prst="rect">
            <a:avLst/>
          </a:prstGeom>
          <a:noFill/>
        </p:spPr>
        <p:txBody>
          <a:bodyPr wrap="square" rtlCol="0">
            <a:spAutoFit/>
          </a:bodyPr>
          <a:lstStyle/>
          <a:p>
            <a:pPr algn="ctr"/>
            <a:r>
              <a:rPr lang="en-US" sz="2000" dirty="0" err="1" smtClean="0">
                <a:solidFill>
                  <a:srgbClr val="0000FF"/>
                </a:solidFill>
                <a:latin typeface="+mj-lt"/>
              </a:rPr>
              <a:t>MiniBooNE</a:t>
            </a:r>
            <a:endParaRPr lang="en-US" sz="2000" dirty="0">
              <a:solidFill>
                <a:srgbClr val="0000FF"/>
              </a:solidFill>
              <a:latin typeface="+mj-lt"/>
            </a:endParaRPr>
          </a:p>
        </p:txBody>
      </p:sp>
      <p:sp>
        <p:nvSpPr>
          <p:cNvPr id="43" name="ZoneTexte 42"/>
          <p:cNvSpPr txBox="1"/>
          <p:nvPr/>
        </p:nvSpPr>
        <p:spPr>
          <a:xfrm>
            <a:off x="5652120" y="1052736"/>
            <a:ext cx="3074645" cy="400110"/>
          </a:xfrm>
          <a:prstGeom prst="rect">
            <a:avLst/>
          </a:prstGeom>
          <a:noFill/>
        </p:spPr>
        <p:txBody>
          <a:bodyPr wrap="square" rtlCol="0">
            <a:spAutoFit/>
          </a:bodyPr>
          <a:lstStyle/>
          <a:p>
            <a:pPr algn="ctr"/>
            <a:r>
              <a:rPr lang="fr-FR" sz="2000" dirty="0" smtClean="0">
                <a:solidFill>
                  <a:srgbClr val="800080"/>
                </a:solidFill>
                <a:latin typeface="+mj-lt"/>
              </a:rPr>
              <a:t>MINER</a:t>
            </a:r>
            <a:r>
              <a:rPr lang="fr-FR" sz="2000" dirty="0" smtClean="0">
                <a:solidFill>
                  <a:srgbClr val="800080"/>
                </a:solidFill>
                <a:latin typeface="+mj-lt"/>
                <a:sym typeface="Symbol"/>
              </a:rPr>
              <a:t>A</a:t>
            </a:r>
            <a:endParaRPr lang="fr-FR" sz="2000" dirty="0">
              <a:solidFill>
                <a:srgbClr val="800080"/>
              </a:solidFill>
              <a:latin typeface="+mj-lt"/>
            </a:endParaRPr>
          </a:p>
        </p:txBody>
      </p:sp>
      <p:sp>
        <p:nvSpPr>
          <p:cNvPr id="44" name="Text Box 7"/>
          <p:cNvSpPr txBox="1">
            <a:spLocks noChangeArrowheads="1"/>
          </p:cNvSpPr>
          <p:nvPr/>
        </p:nvSpPr>
        <p:spPr bwMode="auto">
          <a:xfrm>
            <a:off x="3059832" y="5343599"/>
            <a:ext cx="30288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b="1" dirty="0" smtClean="0">
                <a:solidFill>
                  <a:srgbClr val="FF0000"/>
                </a:solidFill>
                <a:latin typeface="+mj-lt"/>
              </a:rPr>
              <a:t>The pion puzzle</a:t>
            </a:r>
            <a:endParaRPr lang="en-US" altLang="fr-FR" b="1" i="1" dirty="0">
              <a:solidFill>
                <a:srgbClr val="FF0000"/>
              </a:solidFill>
              <a:latin typeface="+mj-lt"/>
            </a:endParaRPr>
          </a:p>
        </p:txBody>
      </p:sp>
      <p:grpSp>
        <p:nvGrpSpPr>
          <p:cNvPr id="45" name="Groupe 44"/>
          <p:cNvGrpSpPr/>
          <p:nvPr/>
        </p:nvGrpSpPr>
        <p:grpSpPr>
          <a:xfrm>
            <a:off x="3202767" y="260648"/>
            <a:ext cx="2111939" cy="1152128"/>
            <a:chOff x="504825" y="1196752"/>
            <a:chExt cx="8896350" cy="3684811"/>
          </a:xfrm>
        </p:grpSpPr>
        <p:grpSp>
          <p:nvGrpSpPr>
            <p:cNvPr id="46" name="Groupe 45"/>
            <p:cNvGrpSpPr/>
            <p:nvPr/>
          </p:nvGrpSpPr>
          <p:grpSpPr>
            <a:xfrm>
              <a:off x="504825" y="1196752"/>
              <a:ext cx="8896350" cy="3684811"/>
              <a:chOff x="504825" y="1196752"/>
              <a:chExt cx="8896350" cy="3684811"/>
            </a:xfrm>
          </p:grpSpPr>
          <p:grpSp>
            <p:nvGrpSpPr>
              <p:cNvPr id="49" name="Groupe 48"/>
              <p:cNvGrpSpPr/>
              <p:nvPr/>
            </p:nvGrpSpPr>
            <p:grpSpPr>
              <a:xfrm>
                <a:off x="504825" y="1976438"/>
                <a:ext cx="8896350" cy="2905125"/>
                <a:chOff x="504825" y="1976438"/>
                <a:chExt cx="8896350" cy="2905125"/>
              </a:xfrm>
            </p:grpSpPr>
            <p:pic>
              <p:nvPicPr>
                <p:cNvPr id="59"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4825" y="1976438"/>
                  <a:ext cx="8896350" cy="290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 name="Rectangle 59"/>
                <p:cNvSpPr/>
                <p:nvPr/>
              </p:nvSpPr>
              <p:spPr>
                <a:xfrm>
                  <a:off x="3368824" y="1976438"/>
                  <a:ext cx="1224136" cy="8764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Rectangle 60"/>
                <p:cNvSpPr/>
                <p:nvPr/>
              </p:nvSpPr>
              <p:spPr>
                <a:xfrm>
                  <a:off x="3368824" y="2708920"/>
                  <a:ext cx="28803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Rectangle 61"/>
                <p:cNvSpPr/>
                <p:nvPr/>
              </p:nvSpPr>
              <p:spPr>
                <a:xfrm>
                  <a:off x="4592960" y="2960948"/>
                  <a:ext cx="1800200" cy="9721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Rectangle 62"/>
                <p:cNvSpPr/>
                <p:nvPr/>
              </p:nvSpPr>
              <p:spPr>
                <a:xfrm rot="20008871">
                  <a:off x="2822970" y="3558528"/>
                  <a:ext cx="648072"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Rectangle 63"/>
                <p:cNvSpPr/>
                <p:nvPr/>
              </p:nvSpPr>
              <p:spPr>
                <a:xfrm>
                  <a:off x="2792760" y="3817800"/>
                  <a:ext cx="720080" cy="115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Rectangle 64"/>
                <p:cNvSpPr/>
                <p:nvPr/>
              </p:nvSpPr>
              <p:spPr>
                <a:xfrm>
                  <a:off x="3152800" y="3861048"/>
                  <a:ext cx="720080" cy="115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Rectangle 65"/>
                <p:cNvSpPr/>
                <p:nvPr/>
              </p:nvSpPr>
              <p:spPr>
                <a:xfrm rot="17259548">
                  <a:off x="1069228" y="3122659"/>
                  <a:ext cx="1506374"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Rectangle 66"/>
                <p:cNvSpPr/>
                <p:nvPr/>
              </p:nvSpPr>
              <p:spPr>
                <a:xfrm rot="17259548">
                  <a:off x="1065702" y="3185566"/>
                  <a:ext cx="1506374"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Rectangle 67"/>
                <p:cNvSpPr/>
                <p:nvPr/>
              </p:nvSpPr>
              <p:spPr>
                <a:xfrm rot="17259548">
                  <a:off x="1443341" y="2791643"/>
                  <a:ext cx="82180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Rectangle 68"/>
                <p:cNvSpPr/>
                <p:nvPr/>
              </p:nvSpPr>
              <p:spPr>
                <a:xfrm rot="20481335">
                  <a:off x="2563657" y="2260843"/>
                  <a:ext cx="111127" cy="1287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0" name="Rectangle 49"/>
              <p:cNvSpPr/>
              <p:nvPr/>
            </p:nvSpPr>
            <p:spPr>
              <a:xfrm rot="1766949">
                <a:off x="2009309" y="1429281"/>
                <a:ext cx="131678" cy="9485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Rectangle 50"/>
              <p:cNvSpPr/>
              <p:nvPr/>
            </p:nvSpPr>
            <p:spPr>
              <a:xfrm>
                <a:off x="2504728" y="1196752"/>
                <a:ext cx="73215" cy="8702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Rectangle 51"/>
              <p:cNvSpPr/>
              <p:nvPr/>
            </p:nvSpPr>
            <p:spPr>
              <a:xfrm>
                <a:off x="2504728" y="2270671"/>
                <a:ext cx="114492" cy="8702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Rectangle 52"/>
              <p:cNvSpPr/>
              <p:nvPr/>
            </p:nvSpPr>
            <p:spPr>
              <a:xfrm>
                <a:off x="1898743" y="2420889"/>
                <a:ext cx="73216" cy="6617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Rectangle 53"/>
              <p:cNvSpPr/>
              <p:nvPr/>
            </p:nvSpPr>
            <p:spPr>
              <a:xfrm rot="3736461">
                <a:off x="2602562" y="3594804"/>
                <a:ext cx="93555" cy="4742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Rectangle 54"/>
              <p:cNvSpPr/>
              <p:nvPr/>
            </p:nvSpPr>
            <p:spPr>
              <a:xfrm rot="3736461">
                <a:off x="2730342" y="3328178"/>
                <a:ext cx="93555" cy="4742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Rectangle 55"/>
              <p:cNvSpPr/>
              <p:nvPr/>
            </p:nvSpPr>
            <p:spPr>
              <a:xfrm flipH="1">
                <a:off x="2550446" y="1631901"/>
                <a:ext cx="45719" cy="11826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Rectangle 56"/>
              <p:cNvSpPr/>
              <p:nvPr/>
            </p:nvSpPr>
            <p:spPr>
              <a:xfrm>
                <a:off x="1856656" y="3933056"/>
                <a:ext cx="755528" cy="57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Rectangle 57"/>
              <p:cNvSpPr/>
              <p:nvPr/>
            </p:nvSpPr>
            <p:spPr>
              <a:xfrm>
                <a:off x="2253256" y="3875428"/>
                <a:ext cx="755528" cy="57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7" name="Rectangle 46"/>
            <p:cNvSpPr/>
            <p:nvPr/>
          </p:nvSpPr>
          <p:spPr>
            <a:xfrm>
              <a:off x="3333376" y="3933056"/>
              <a:ext cx="755528" cy="57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Rectangle 47"/>
            <p:cNvSpPr/>
            <p:nvPr/>
          </p:nvSpPr>
          <p:spPr>
            <a:xfrm rot="20535359">
              <a:off x="3328983" y="2998669"/>
              <a:ext cx="978041" cy="1389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70" name="ZoneTexte 69"/>
          <p:cNvSpPr txBox="1"/>
          <p:nvPr/>
        </p:nvSpPr>
        <p:spPr>
          <a:xfrm>
            <a:off x="3549313" y="415698"/>
            <a:ext cx="1022687" cy="276999"/>
          </a:xfrm>
          <a:prstGeom prst="rect">
            <a:avLst/>
          </a:prstGeom>
          <a:noFill/>
        </p:spPr>
        <p:txBody>
          <a:bodyPr wrap="square" rtlCol="0">
            <a:spAutoFit/>
          </a:bodyPr>
          <a:lstStyle/>
          <a:p>
            <a:pPr algn="r"/>
            <a:r>
              <a:rPr lang="fr-FR" sz="1200" b="1" dirty="0" err="1" smtClean="0">
                <a:solidFill>
                  <a:srgbClr val="0000FF"/>
                </a:solidFill>
                <a:latin typeface="+mj-lt"/>
              </a:rPr>
              <a:t>MiniBooNE</a:t>
            </a:r>
            <a:endParaRPr lang="fr-FR" sz="1200" b="1" dirty="0">
              <a:solidFill>
                <a:srgbClr val="0000FF"/>
              </a:solidFill>
              <a:latin typeface="+mj-lt"/>
            </a:endParaRPr>
          </a:p>
        </p:txBody>
      </p:sp>
      <p:sp>
        <p:nvSpPr>
          <p:cNvPr id="71" name="ZoneTexte 70"/>
          <p:cNvSpPr txBox="1"/>
          <p:nvPr/>
        </p:nvSpPr>
        <p:spPr>
          <a:xfrm>
            <a:off x="4384141" y="548681"/>
            <a:ext cx="852627" cy="276999"/>
          </a:xfrm>
          <a:prstGeom prst="rect">
            <a:avLst/>
          </a:prstGeom>
          <a:noFill/>
        </p:spPr>
        <p:txBody>
          <a:bodyPr wrap="square" rtlCol="0">
            <a:spAutoFit/>
          </a:bodyPr>
          <a:lstStyle/>
          <a:p>
            <a:pPr algn="r"/>
            <a:r>
              <a:rPr lang="fr-FR" sz="1200" b="1" dirty="0" smtClean="0">
                <a:solidFill>
                  <a:srgbClr val="800080"/>
                </a:solidFill>
                <a:latin typeface="+mj-lt"/>
              </a:rPr>
              <a:t>MINER</a:t>
            </a:r>
            <a:r>
              <a:rPr lang="fr-FR" sz="1200" b="1" dirty="0" smtClean="0">
                <a:solidFill>
                  <a:srgbClr val="800080"/>
                </a:solidFill>
                <a:latin typeface="+mj-lt"/>
                <a:sym typeface="Symbol"/>
              </a:rPr>
              <a:t>A</a:t>
            </a:r>
            <a:endParaRPr lang="fr-FR" sz="1200" b="1" dirty="0">
              <a:solidFill>
                <a:srgbClr val="800080"/>
              </a:solidFill>
              <a:latin typeface="+mj-lt"/>
            </a:endParaRPr>
          </a:p>
        </p:txBody>
      </p:sp>
      <p:sp>
        <p:nvSpPr>
          <p:cNvPr id="72" name="ZoneTexte 71"/>
          <p:cNvSpPr txBox="1"/>
          <p:nvPr/>
        </p:nvSpPr>
        <p:spPr>
          <a:xfrm rot="16200000">
            <a:off x="2825050" y="711455"/>
            <a:ext cx="602547" cy="276999"/>
          </a:xfrm>
          <a:prstGeom prst="rect">
            <a:avLst/>
          </a:prstGeom>
          <a:noFill/>
        </p:spPr>
        <p:txBody>
          <a:bodyPr wrap="square" rtlCol="0">
            <a:spAutoFit/>
          </a:bodyPr>
          <a:lstStyle/>
          <a:p>
            <a:pPr algn="r"/>
            <a:r>
              <a:rPr lang="fr-FR" sz="1200" dirty="0">
                <a:latin typeface="+mj-lt"/>
              </a:rPr>
              <a:t>F</a:t>
            </a:r>
            <a:r>
              <a:rPr lang="fr-FR" sz="1200" dirty="0" smtClean="0">
                <a:latin typeface="+mj-lt"/>
              </a:rPr>
              <a:t>luxes</a:t>
            </a:r>
            <a:endParaRPr lang="fr-FR" sz="1200" dirty="0">
              <a:latin typeface="+mj-lt"/>
            </a:endParaRPr>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22</a:t>
            </a:fld>
            <a:endParaRPr lang="fr-BE"/>
          </a:p>
        </p:txBody>
      </p:sp>
      <p:sp>
        <p:nvSpPr>
          <p:cNvPr id="3" name="Espace réservé de la date 2"/>
          <p:cNvSpPr>
            <a:spLocks noGrp="1"/>
          </p:cNvSpPr>
          <p:nvPr>
            <p:ph type="dt" sz="half" idx="10"/>
          </p:nvPr>
        </p:nvSpPr>
        <p:spPr/>
        <p:txBody>
          <a:bodyPr/>
          <a:lstStyle/>
          <a:p>
            <a:r>
              <a:rPr lang="fr-FR" smtClean="0"/>
              <a:t>12/12/2016</a:t>
            </a:r>
            <a:endParaRPr lang="fr-BE"/>
          </a:p>
        </p:txBody>
      </p:sp>
      <p:sp>
        <p:nvSpPr>
          <p:cNvPr id="4" name="Espace réservé du pied de page 3"/>
          <p:cNvSpPr>
            <a:spLocks noGrp="1"/>
          </p:cNvSpPr>
          <p:nvPr>
            <p:ph type="ftr" sz="quarter" idx="11"/>
          </p:nvPr>
        </p:nvSpPr>
        <p:spPr/>
        <p:txBody>
          <a:bodyPr/>
          <a:lstStyle/>
          <a:p>
            <a:r>
              <a:rPr lang="fr-FR" smtClean="0"/>
              <a:t>M.Martini - NuPhys2016</a:t>
            </a:r>
            <a:endParaRPr lang="fr-BE"/>
          </a:p>
        </p:txBody>
      </p:sp>
      <p:sp>
        <p:nvSpPr>
          <p:cNvPr id="75" name="Text Box 6"/>
          <p:cNvSpPr txBox="1">
            <a:spLocks noChangeArrowheads="1"/>
          </p:cNvSpPr>
          <p:nvPr/>
        </p:nvSpPr>
        <p:spPr bwMode="auto">
          <a:xfrm>
            <a:off x="44686" y="19472"/>
            <a:ext cx="909931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dirty="0" smtClean="0">
                <a:solidFill>
                  <a:srgbClr val="FF0066"/>
                </a:solidFill>
                <a:latin typeface="+mj-lt"/>
                <a:ea typeface="Arial Unicode MS" pitchFamily="34" charset="-128"/>
                <a:cs typeface="Arial Unicode MS" pitchFamily="34" charset="-128"/>
                <a:sym typeface="Symbol"/>
              </a:rPr>
              <a:t>Few words on other channels: I) The CC1 puzzle</a:t>
            </a:r>
            <a:r>
              <a:rPr lang="en-US" altLang="fr-FR" dirty="0" smtClean="0">
                <a:solidFill>
                  <a:srgbClr val="FF0066"/>
                </a:solidFill>
                <a:latin typeface="+mj-lt"/>
                <a:ea typeface="Arial Unicode MS" pitchFamily="34" charset="-128"/>
                <a:cs typeface="Arial Unicode MS" pitchFamily="34" charset="-128"/>
              </a:rPr>
              <a:t>  </a:t>
            </a:r>
            <a:endParaRPr lang="en-US" altLang="fr-FR" dirty="0">
              <a:solidFill>
                <a:srgbClr val="FF0066"/>
              </a:solidFill>
              <a:latin typeface="+mj-lt"/>
              <a:ea typeface="Arial Unicode MS" pitchFamily="34" charset="-128"/>
              <a:cs typeface="Arial Unicode MS" pitchFamily="34" charset="-128"/>
            </a:endParaRPr>
          </a:p>
        </p:txBody>
      </p:sp>
      <p:sp>
        <p:nvSpPr>
          <p:cNvPr id="76" name="Rectangle 75"/>
          <p:cNvSpPr/>
          <p:nvPr/>
        </p:nvSpPr>
        <p:spPr>
          <a:xfrm>
            <a:off x="0" y="6042774"/>
            <a:ext cx="9144000" cy="338554"/>
          </a:xfrm>
          <a:prstGeom prst="rect">
            <a:avLst/>
          </a:prstGeom>
        </p:spPr>
        <p:txBody>
          <a:bodyPr wrap="square">
            <a:spAutoFit/>
          </a:bodyPr>
          <a:lstStyle/>
          <a:p>
            <a:pPr algn="ctr"/>
            <a:r>
              <a:rPr lang="en-US" sz="1600" dirty="0" smtClean="0"/>
              <a:t>normalization of data, normalization of theory, </a:t>
            </a:r>
            <a:r>
              <a:rPr lang="en-US" sz="1600" dirty="0" smtClean="0">
                <a:sym typeface="Symbol"/>
              </a:rPr>
              <a:t>FSI, DIS, </a:t>
            </a:r>
            <a:r>
              <a:rPr lang="en-US" sz="1600" dirty="0" err="1" smtClean="0">
                <a:sym typeface="Symbol"/>
              </a:rPr>
              <a:t>hadronization</a:t>
            </a:r>
            <a:r>
              <a:rPr lang="en-US" sz="1600" dirty="0" smtClean="0">
                <a:sym typeface="Symbol"/>
              </a:rPr>
              <a:t>, detector efficiency,…?</a:t>
            </a:r>
            <a:r>
              <a:rPr lang="en-US" sz="1600" dirty="0" smtClean="0"/>
              <a:t> </a:t>
            </a:r>
            <a:endParaRPr lang="en-US" sz="1600" dirty="0"/>
          </a:p>
        </p:txBody>
      </p:sp>
      <p:sp>
        <p:nvSpPr>
          <p:cNvPr id="77" name="Text Box 7"/>
          <p:cNvSpPr txBox="1">
            <a:spLocks noChangeArrowheads="1"/>
          </p:cNvSpPr>
          <p:nvPr/>
        </p:nvSpPr>
        <p:spPr bwMode="auto">
          <a:xfrm>
            <a:off x="3059832" y="5703639"/>
            <a:ext cx="30288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b="1" dirty="0">
                <a:solidFill>
                  <a:srgbClr val="FF0000"/>
                </a:solidFill>
                <a:latin typeface="+mj-lt"/>
              </a:rPr>
              <a:t>i</a:t>
            </a:r>
            <a:r>
              <a:rPr lang="en-US" altLang="fr-FR" b="1" dirty="0" smtClean="0">
                <a:solidFill>
                  <a:srgbClr val="FF0000"/>
                </a:solidFill>
                <a:latin typeface="+mj-lt"/>
              </a:rPr>
              <a:t>s an open question</a:t>
            </a:r>
            <a:endParaRPr lang="en-US" altLang="fr-FR" b="1" i="1" dirty="0">
              <a:solidFill>
                <a:srgbClr val="FF0000"/>
              </a:solidFill>
              <a:latin typeface="+mj-lt"/>
            </a:endParaRPr>
          </a:p>
        </p:txBody>
      </p:sp>
    </p:spTree>
    <p:extLst>
      <p:ext uri="{BB962C8B-B14F-4D97-AF65-F5344CB8AC3E}">
        <p14:creationId xmlns:p14="http://schemas.microsoft.com/office/powerpoint/2010/main" val="259522194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CF4668DC-857F-487D-BFFA-8C0CA5037977}" type="slidenum">
              <a:rPr lang="fr-BE" smtClean="0"/>
              <a:t>23</a:t>
            </a:fld>
            <a:endParaRPr lang="fr-BE"/>
          </a:p>
        </p:txBody>
      </p:sp>
      <p:sp>
        <p:nvSpPr>
          <p:cNvPr id="3" name="Text Box 6"/>
          <p:cNvSpPr txBox="1">
            <a:spLocks noChangeArrowheads="1"/>
          </p:cNvSpPr>
          <p:nvPr/>
        </p:nvSpPr>
        <p:spPr bwMode="auto">
          <a:xfrm>
            <a:off x="44686" y="19472"/>
            <a:ext cx="909931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dirty="0" smtClean="0">
                <a:solidFill>
                  <a:srgbClr val="FF0066"/>
                </a:solidFill>
                <a:latin typeface="+mj-lt"/>
                <a:ea typeface="Arial Unicode MS" pitchFamily="34" charset="-128"/>
                <a:cs typeface="Arial Unicode MS" pitchFamily="34" charset="-128"/>
                <a:sym typeface="Symbol"/>
              </a:rPr>
              <a:t>Few words on other channels: II) DIS and SIS</a:t>
            </a:r>
            <a:r>
              <a:rPr lang="en-US" altLang="fr-FR" dirty="0" smtClean="0">
                <a:solidFill>
                  <a:srgbClr val="FF0066"/>
                </a:solidFill>
                <a:latin typeface="+mj-lt"/>
                <a:ea typeface="Arial Unicode MS" pitchFamily="34" charset="-128"/>
                <a:cs typeface="Arial Unicode MS" pitchFamily="34" charset="-128"/>
              </a:rPr>
              <a:t>  </a:t>
            </a:r>
            <a:endParaRPr lang="en-US" altLang="fr-FR" dirty="0">
              <a:solidFill>
                <a:srgbClr val="FF0066"/>
              </a:solidFill>
              <a:latin typeface="+mj-lt"/>
              <a:ea typeface="Arial Unicode MS" pitchFamily="34" charset="-128"/>
              <a:cs typeface="Arial Unicode MS" pitchFamily="34" charset="-128"/>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374" y="980729"/>
            <a:ext cx="4746459"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5"/>
          <p:cNvSpPr txBox="1"/>
          <p:nvPr/>
        </p:nvSpPr>
        <p:spPr>
          <a:xfrm>
            <a:off x="4860032" y="2483018"/>
            <a:ext cx="4233903" cy="3970318"/>
          </a:xfrm>
          <a:prstGeom prst="rect">
            <a:avLst/>
          </a:prstGeom>
          <a:noFill/>
        </p:spPr>
        <p:txBody>
          <a:bodyPr wrap="square" rtlCol="0">
            <a:spAutoFit/>
          </a:bodyPr>
          <a:lstStyle/>
          <a:p>
            <a:pPr marL="457200" indent="-457200">
              <a:buFont typeface="Arial" panose="020B0604020202020204" pitchFamily="34" charset="0"/>
              <a:buChar char="•"/>
            </a:pPr>
            <a:r>
              <a:rPr lang="en-US" sz="2800" dirty="0" smtClean="0"/>
              <a:t>The DIS and SIS (from </a:t>
            </a:r>
            <a:r>
              <a:rPr lang="en-US" sz="2800" dirty="0" smtClean="0">
                <a:sym typeface="Symbol"/>
              </a:rPr>
              <a:t> to DIS) regions need further experimental, theoretical and MC investigations</a:t>
            </a:r>
            <a:r>
              <a:rPr lang="en-US" sz="2800" dirty="0" smtClean="0"/>
              <a:t> </a:t>
            </a:r>
          </a:p>
          <a:p>
            <a:pPr marL="457200" indent="-457200">
              <a:buFont typeface="Arial" panose="020B0604020202020204" pitchFamily="34" charset="0"/>
              <a:buChar char="•"/>
            </a:pPr>
            <a:endParaRPr lang="en-US" sz="2800" dirty="0" smtClean="0"/>
          </a:p>
          <a:p>
            <a:pPr marL="457200" indent="-457200">
              <a:buFont typeface="Arial" panose="020B0604020202020204" pitchFamily="34" charset="0"/>
              <a:buChar char="•"/>
            </a:pPr>
            <a:r>
              <a:rPr lang="en-US" sz="2800" dirty="0" smtClean="0"/>
              <a:t>These regions are particularly important for DUNE</a:t>
            </a:r>
            <a:endParaRPr lang="en-US" sz="2800" dirty="0"/>
          </a:p>
        </p:txBody>
      </p:sp>
    </p:spTree>
    <p:extLst>
      <p:ext uri="{BB962C8B-B14F-4D97-AF65-F5344CB8AC3E}">
        <p14:creationId xmlns:p14="http://schemas.microsoft.com/office/powerpoint/2010/main" val="3079974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4668DC-857F-487D-BFFA-8C0CA5037977}" type="slidenum">
              <a:rPr lang="fr-BE" smtClean="0"/>
              <a:t>24</a:t>
            </a:fld>
            <a:endParaRPr lang="fr-BE"/>
          </a:p>
        </p:txBody>
      </p:sp>
      <p:sp>
        <p:nvSpPr>
          <p:cNvPr id="3" name="TextBox 2"/>
          <p:cNvSpPr txBox="1"/>
          <p:nvPr/>
        </p:nvSpPr>
        <p:spPr>
          <a:xfrm>
            <a:off x="1835696" y="241484"/>
            <a:ext cx="5328592" cy="523220"/>
          </a:xfrm>
          <a:prstGeom prst="rect">
            <a:avLst/>
          </a:prstGeom>
          <a:noFill/>
        </p:spPr>
        <p:txBody>
          <a:bodyPr wrap="square" rtlCol="0">
            <a:spAutoFit/>
          </a:bodyPr>
          <a:lstStyle/>
          <a:p>
            <a:r>
              <a:rPr lang="en-US" sz="2800" dirty="0" smtClean="0"/>
              <a:t>Electron neutrino cross-sections</a:t>
            </a:r>
            <a:endParaRPr lang="en-US" sz="2800" dirty="0"/>
          </a:p>
        </p:txBody>
      </p:sp>
      <p:sp>
        <p:nvSpPr>
          <p:cNvPr id="4" name="Rectangle 3"/>
          <p:cNvSpPr/>
          <p:nvPr/>
        </p:nvSpPr>
        <p:spPr>
          <a:xfrm>
            <a:off x="395536" y="908720"/>
            <a:ext cx="8748464" cy="2677656"/>
          </a:xfrm>
          <a:prstGeom prst="rect">
            <a:avLst/>
          </a:prstGeom>
        </p:spPr>
        <p:txBody>
          <a:bodyPr wrap="square">
            <a:spAutoFit/>
          </a:bodyPr>
          <a:lstStyle/>
          <a:p>
            <a:pPr marL="285750" indent="-285750">
              <a:buFont typeface="Arial"/>
              <a:buChar char="•"/>
            </a:pPr>
            <a:r>
              <a:rPr lang="en-US" sz="2400" dirty="0" smtClean="0"/>
              <a:t>Soon the knowledge of the electron neutrino cross-section will be critical. </a:t>
            </a:r>
          </a:p>
          <a:p>
            <a:pPr marL="742950" lvl="1" indent="-285750">
              <a:buFont typeface="Arial"/>
              <a:buChar char="•"/>
            </a:pPr>
            <a:r>
              <a:rPr lang="en-US" sz="2400" dirty="0" smtClean="0"/>
              <a:t>Electron mass effect convolves with nuclear uncertainties.</a:t>
            </a:r>
          </a:p>
          <a:p>
            <a:pPr marL="742950" lvl="1" indent="-285750">
              <a:buFont typeface="Arial"/>
              <a:buChar char="•"/>
            </a:pPr>
            <a:r>
              <a:rPr lang="en-US" sz="2400" dirty="0" smtClean="0"/>
              <a:t>Electron neutrino suffers from </a:t>
            </a:r>
            <a:r>
              <a:rPr lang="en-US" sz="2400" dirty="0" err="1" smtClean="0"/>
              <a:t>radiative</a:t>
            </a:r>
            <a:r>
              <a:rPr lang="en-US" sz="2400" dirty="0" smtClean="0"/>
              <a:t> corrections in the final state that needs to be computed inside the nucleus. </a:t>
            </a:r>
            <a:endParaRPr lang="en-US" sz="2400" dirty="0"/>
          </a:p>
          <a:p>
            <a:pPr marL="1200150" lvl="2" indent="-285750">
              <a:buFont typeface="Arial"/>
              <a:buChar char="•"/>
            </a:pPr>
            <a:r>
              <a:rPr lang="en-US" sz="2400" dirty="0" smtClean="0"/>
              <a:t>Corrections will alter the cross-section and the energy reconstruction depending on the detector technology. </a:t>
            </a:r>
          </a:p>
        </p:txBody>
      </p:sp>
      <p:sp>
        <p:nvSpPr>
          <p:cNvPr id="5" name="Rectangle 4"/>
          <p:cNvSpPr/>
          <p:nvPr/>
        </p:nvSpPr>
        <p:spPr>
          <a:xfrm>
            <a:off x="179512" y="4581128"/>
            <a:ext cx="3840563" cy="1200329"/>
          </a:xfrm>
          <a:prstGeom prst="rect">
            <a:avLst/>
          </a:prstGeom>
        </p:spPr>
        <p:txBody>
          <a:bodyPr wrap="square">
            <a:spAutoFit/>
          </a:bodyPr>
          <a:lstStyle/>
          <a:p>
            <a:r>
              <a:rPr lang="en-US" dirty="0"/>
              <a:t>T</a:t>
            </a:r>
            <a:r>
              <a:rPr lang="en-US" dirty="0" smtClean="0"/>
              <a:t>his </a:t>
            </a:r>
            <a:r>
              <a:rPr lang="en-US" dirty="0"/>
              <a:t>is a very nice topic for a HEP theorist with no nuclear background and it could be computed in a reasonable time. </a:t>
            </a:r>
          </a:p>
        </p:txBody>
      </p:sp>
      <p:pic>
        <p:nvPicPr>
          <p:cNvPr id="6" name="Picture 5"/>
          <p:cNvPicPr>
            <a:picLocks noChangeAspect="1"/>
          </p:cNvPicPr>
          <p:nvPr/>
        </p:nvPicPr>
        <p:blipFill>
          <a:blip r:embed="rId2"/>
          <a:stretch>
            <a:fillRect/>
          </a:stretch>
        </p:blipFill>
        <p:spPr>
          <a:xfrm>
            <a:off x="4355976" y="3703300"/>
            <a:ext cx="4390752" cy="3154700"/>
          </a:xfrm>
          <a:prstGeom prst="rect">
            <a:avLst/>
          </a:prstGeom>
        </p:spPr>
      </p:pic>
    </p:spTree>
    <p:extLst>
      <p:ext uri="{BB962C8B-B14F-4D97-AF65-F5344CB8AC3E}">
        <p14:creationId xmlns:p14="http://schemas.microsoft.com/office/powerpoint/2010/main" val="35636218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4668DC-857F-487D-BFFA-8C0CA5037977}" type="slidenum">
              <a:rPr lang="fr-BE" smtClean="0"/>
              <a:t>25</a:t>
            </a:fld>
            <a:endParaRPr lang="fr-BE"/>
          </a:p>
        </p:txBody>
      </p:sp>
      <p:sp>
        <p:nvSpPr>
          <p:cNvPr id="3" name="TextBox 2"/>
          <p:cNvSpPr txBox="1"/>
          <p:nvPr/>
        </p:nvSpPr>
        <p:spPr>
          <a:xfrm>
            <a:off x="1835696" y="188640"/>
            <a:ext cx="4536504" cy="523220"/>
          </a:xfrm>
          <a:prstGeom prst="rect">
            <a:avLst/>
          </a:prstGeom>
          <a:noFill/>
        </p:spPr>
        <p:txBody>
          <a:bodyPr wrap="square" rtlCol="0">
            <a:spAutoFit/>
          </a:bodyPr>
          <a:lstStyle/>
          <a:p>
            <a:r>
              <a:rPr lang="en-US" sz="2800" dirty="0" smtClean="0"/>
              <a:t>Form factors and lattice QCD</a:t>
            </a:r>
            <a:endParaRPr lang="en-US" sz="2800" dirty="0"/>
          </a:p>
        </p:txBody>
      </p:sp>
      <p:pic>
        <p:nvPicPr>
          <p:cNvPr id="4" name="Picture 3"/>
          <p:cNvPicPr>
            <a:picLocks noChangeAspect="1"/>
          </p:cNvPicPr>
          <p:nvPr/>
        </p:nvPicPr>
        <p:blipFill>
          <a:blip r:embed="rId2"/>
          <a:stretch>
            <a:fillRect/>
          </a:stretch>
        </p:blipFill>
        <p:spPr>
          <a:xfrm>
            <a:off x="3006105" y="836712"/>
            <a:ext cx="6137895" cy="4760650"/>
          </a:xfrm>
          <a:prstGeom prst="rect">
            <a:avLst/>
          </a:prstGeom>
        </p:spPr>
      </p:pic>
      <p:sp>
        <p:nvSpPr>
          <p:cNvPr id="5" name="TextBox 4"/>
          <p:cNvSpPr txBox="1"/>
          <p:nvPr/>
        </p:nvSpPr>
        <p:spPr>
          <a:xfrm>
            <a:off x="0" y="1268760"/>
            <a:ext cx="3326050" cy="4154983"/>
          </a:xfrm>
          <a:prstGeom prst="rect">
            <a:avLst/>
          </a:prstGeom>
          <a:noFill/>
        </p:spPr>
        <p:txBody>
          <a:bodyPr wrap="square" rtlCol="0">
            <a:spAutoFit/>
          </a:bodyPr>
          <a:lstStyle/>
          <a:p>
            <a:r>
              <a:rPr lang="en-US" sz="2400" dirty="0" smtClean="0"/>
              <a:t>Still problems at the nucleon level.</a:t>
            </a:r>
          </a:p>
          <a:p>
            <a:endParaRPr lang="en-US" sz="2400" dirty="0"/>
          </a:p>
          <a:p>
            <a:pPr marL="285750" indent="-285750">
              <a:buFont typeface="Arial"/>
              <a:buChar char="•"/>
            </a:pPr>
            <a:r>
              <a:rPr lang="en-US" sz="2400" dirty="0" smtClean="0"/>
              <a:t>Scalar, </a:t>
            </a:r>
            <a:r>
              <a:rPr lang="en-US" sz="2400" dirty="0" err="1" smtClean="0"/>
              <a:t>Pseudoscalar</a:t>
            </a:r>
            <a:r>
              <a:rPr lang="en-US" sz="2400" smtClean="0"/>
              <a:t> and tensor </a:t>
            </a:r>
            <a:r>
              <a:rPr lang="en-US" sz="2400" dirty="0" smtClean="0"/>
              <a:t>derived from models.</a:t>
            </a:r>
            <a:endParaRPr lang="en-US" sz="2400" dirty="0"/>
          </a:p>
          <a:p>
            <a:pPr marL="285750" indent="-285750">
              <a:buFont typeface="Arial"/>
              <a:buChar char="•"/>
            </a:pPr>
            <a:r>
              <a:rPr lang="en-US" sz="2400" dirty="0" smtClean="0"/>
              <a:t>Vector form factors from electron scattering. </a:t>
            </a:r>
          </a:p>
          <a:p>
            <a:pPr marL="285750" indent="-285750">
              <a:buFont typeface="Arial"/>
              <a:buChar char="•"/>
            </a:pPr>
            <a:r>
              <a:rPr lang="en-US" sz="2400" dirty="0" smtClean="0"/>
              <a:t>Axial form factor from formal guesses. </a:t>
            </a:r>
          </a:p>
        </p:txBody>
      </p:sp>
      <p:sp>
        <p:nvSpPr>
          <p:cNvPr id="6" name="TextBox 5"/>
          <p:cNvSpPr txBox="1"/>
          <p:nvPr/>
        </p:nvSpPr>
        <p:spPr>
          <a:xfrm>
            <a:off x="611560" y="5805264"/>
            <a:ext cx="8136904" cy="954107"/>
          </a:xfrm>
          <a:prstGeom prst="rect">
            <a:avLst/>
          </a:prstGeom>
          <a:noFill/>
        </p:spPr>
        <p:txBody>
          <a:bodyPr wrap="square" rtlCol="0">
            <a:spAutoFit/>
          </a:bodyPr>
          <a:lstStyle/>
          <a:p>
            <a:r>
              <a:rPr lang="en-US" sz="2800" dirty="0" smtClean="0"/>
              <a:t>Experiments will require deuterium targets.</a:t>
            </a:r>
          </a:p>
          <a:p>
            <a:r>
              <a:rPr lang="en-US" sz="2800" dirty="0" smtClean="0"/>
              <a:t>Lattice calculations will help. </a:t>
            </a:r>
          </a:p>
        </p:txBody>
      </p:sp>
      <p:sp>
        <p:nvSpPr>
          <p:cNvPr id="7" name="Rectangle 6"/>
          <p:cNvSpPr/>
          <p:nvPr/>
        </p:nvSpPr>
        <p:spPr>
          <a:xfrm>
            <a:off x="6876256" y="4941168"/>
            <a:ext cx="505555"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42592710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26</a:t>
            </a:fld>
            <a:endParaRPr lang="fr-BE"/>
          </a:p>
        </p:txBody>
      </p:sp>
      <p:sp>
        <p:nvSpPr>
          <p:cNvPr id="5" name="Text Box 2"/>
          <p:cNvSpPr txBox="1">
            <a:spLocks noChangeArrowheads="1"/>
          </p:cNvSpPr>
          <p:nvPr/>
        </p:nvSpPr>
        <p:spPr bwMode="auto">
          <a:xfrm>
            <a:off x="36512" y="2465601"/>
            <a:ext cx="9144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8000" dirty="0" smtClean="0">
                <a:solidFill>
                  <a:srgbClr val="0000FF"/>
                </a:solidFill>
                <a:latin typeface="+mj-lt"/>
              </a:rPr>
              <a:t>Perspectives </a:t>
            </a:r>
            <a:endParaRPr lang="en-US" altLang="fr-FR" sz="8000" dirty="0">
              <a:solidFill>
                <a:srgbClr val="0000FF"/>
              </a:solidFill>
              <a:latin typeface="+mj-lt"/>
            </a:endParaRPr>
          </a:p>
        </p:txBody>
      </p:sp>
    </p:spTree>
    <p:extLst>
      <p:ext uri="{BB962C8B-B14F-4D97-AF65-F5344CB8AC3E}">
        <p14:creationId xmlns:p14="http://schemas.microsoft.com/office/powerpoint/2010/main" val="9827559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4668DC-857F-487D-BFFA-8C0CA5037977}" type="slidenum">
              <a:rPr lang="fr-BE" smtClean="0"/>
              <a:t>27</a:t>
            </a:fld>
            <a:endParaRPr lang="fr-BE"/>
          </a:p>
        </p:txBody>
      </p:sp>
      <p:sp>
        <p:nvSpPr>
          <p:cNvPr id="3" name="Espace réservé du numéro de diapositive 1"/>
          <p:cNvSpPr txBox="1">
            <a:spLocks/>
          </p:cNvSpPr>
          <p:nvPr/>
        </p:nvSpPr>
        <p:spPr>
          <a:xfrm>
            <a:off x="6553200" y="6356350"/>
            <a:ext cx="2133600" cy="365125"/>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F4668DC-857F-487D-BFFA-8C0CA5037977}" type="slidenum">
              <a:rPr lang="fr-BE" smtClean="0"/>
              <a:pPr/>
              <a:t>27</a:t>
            </a:fld>
            <a:endParaRPr lang="fr-BE"/>
          </a:p>
        </p:txBody>
      </p:sp>
      <p:grpSp>
        <p:nvGrpSpPr>
          <p:cNvPr id="4" name="Groupe 2"/>
          <p:cNvGrpSpPr/>
          <p:nvPr/>
        </p:nvGrpSpPr>
        <p:grpSpPr>
          <a:xfrm>
            <a:off x="179512" y="116632"/>
            <a:ext cx="7647845" cy="6624736"/>
            <a:chOff x="755575" y="1815548"/>
            <a:chExt cx="5916258" cy="5140750"/>
          </a:xfrm>
        </p:grpSpPr>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676" t="51288" r="32981" b="11051"/>
            <a:stretch/>
          </p:blipFill>
          <p:spPr bwMode="auto">
            <a:xfrm>
              <a:off x="755575" y="1815548"/>
              <a:ext cx="5904657" cy="2180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009" t="15172" r="29731" b="31114"/>
            <a:stretch/>
          </p:blipFill>
          <p:spPr bwMode="auto">
            <a:xfrm>
              <a:off x="978392" y="4005064"/>
              <a:ext cx="5693441" cy="29512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7"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676" t="19927" r="65659" b="62578"/>
          <a:stretch/>
        </p:blipFill>
        <p:spPr bwMode="auto">
          <a:xfrm>
            <a:off x="6444208" y="116632"/>
            <a:ext cx="2539819" cy="1012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4" cstate="print"/>
          <a:srcRect t="34489" r="28342" b="29234"/>
          <a:stretch>
            <a:fillRect/>
          </a:stretch>
        </p:blipFill>
        <p:spPr bwMode="auto">
          <a:xfrm>
            <a:off x="-1" y="4341471"/>
            <a:ext cx="7812361" cy="2471905"/>
          </a:xfrm>
          <a:prstGeom prst="rect">
            <a:avLst/>
          </a:prstGeom>
          <a:noFill/>
          <a:ln w="9525">
            <a:noFill/>
            <a:miter lim="800000"/>
            <a:headEnd/>
            <a:tailEnd/>
          </a:ln>
        </p:spPr>
      </p:pic>
      <p:sp>
        <p:nvSpPr>
          <p:cNvPr id="9" name="Text Box 7"/>
          <p:cNvSpPr txBox="1">
            <a:spLocks noChangeArrowheads="1"/>
          </p:cNvSpPr>
          <p:nvPr/>
        </p:nvSpPr>
        <p:spPr bwMode="auto">
          <a:xfrm>
            <a:off x="6079646" y="4005064"/>
            <a:ext cx="302885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b="1" dirty="0" smtClean="0">
                <a:solidFill>
                  <a:srgbClr val="FF0000"/>
                </a:solidFill>
                <a:latin typeface="+mj-lt"/>
              </a:rPr>
              <a:t>Supported by </a:t>
            </a:r>
          </a:p>
          <a:p>
            <a:pPr algn="ctr" eaLnBrk="1" hangingPunct="1"/>
            <a:r>
              <a:rPr lang="en-US" altLang="fr-FR" b="1" dirty="0" smtClean="0">
                <a:solidFill>
                  <a:srgbClr val="FF0000"/>
                </a:solidFill>
                <a:latin typeface="+mj-lt"/>
              </a:rPr>
              <a:t>CERN CENF</a:t>
            </a:r>
            <a:endParaRPr lang="en-US" altLang="fr-FR" b="1" i="1" dirty="0">
              <a:solidFill>
                <a:srgbClr val="FF0000"/>
              </a:solidFill>
              <a:latin typeface="+mj-lt"/>
            </a:endParaRPr>
          </a:p>
        </p:txBody>
      </p:sp>
    </p:spTree>
    <p:extLst>
      <p:ext uri="{BB962C8B-B14F-4D97-AF65-F5344CB8AC3E}">
        <p14:creationId xmlns:p14="http://schemas.microsoft.com/office/powerpoint/2010/main" val="24786481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4668DC-857F-487D-BFFA-8C0CA5037977}" type="slidenum">
              <a:rPr lang="fr-BE" smtClean="0"/>
              <a:t>28</a:t>
            </a:fld>
            <a:endParaRPr lang="fr-BE"/>
          </a:p>
        </p:txBody>
      </p:sp>
      <p:sp>
        <p:nvSpPr>
          <p:cNvPr id="5" name="Rectangle 4"/>
          <p:cNvSpPr/>
          <p:nvPr/>
        </p:nvSpPr>
        <p:spPr>
          <a:xfrm>
            <a:off x="3743400" y="188640"/>
            <a:ext cx="5400600" cy="1015663"/>
          </a:xfrm>
          <a:prstGeom prst="rect">
            <a:avLst/>
          </a:prstGeom>
        </p:spPr>
        <p:txBody>
          <a:bodyPr wrap="square">
            <a:spAutoFit/>
          </a:bodyPr>
          <a:lstStyle/>
          <a:p>
            <a:r>
              <a:rPr lang="en-US" sz="2000" b="1" dirty="0"/>
              <a:t>INT Program INT-18-1a</a:t>
            </a:r>
          </a:p>
          <a:p>
            <a:r>
              <a:rPr lang="en-US" sz="2000" b="1" dirty="0"/>
              <a:t>Nuclear </a:t>
            </a:r>
            <a:r>
              <a:rPr lang="en-US" sz="2000" b="1" dirty="0" err="1"/>
              <a:t>ab</a:t>
            </a:r>
            <a:r>
              <a:rPr lang="en-US" sz="2000" b="1" dirty="0"/>
              <a:t> initio Theories and Neutrino Physics</a:t>
            </a:r>
          </a:p>
          <a:p>
            <a:r>
              <a:rPr lang="en-US" sz="2000" b="1" dirty="0" smtClean="0"/>
              <a:t>Seattle February </a:t>
            </a:r>
            <a:r>
              <a:rPr lang="en-US" sz="2000" b="1" dirty="0"/>
              <a:t>26 - March 30, 2018</a:t>
            </a:r>
            <a:endParaRPr lang="en-US" sz="2000" dirty="0"/>
          </a:p>
        </p:txBody>
      </p:sp>
      <p:sp>
        <p:nvSpPr>
          <p:cNvPr id="6" name="Rectangle 5"/>
          <p:cNvSpPr/>
          <p:nvPr/>
        </p:nvSpPr>
        <p:spPr>
          <a:xfrm>
            <a:off x="467544" y="404664"/>
            <a:ext cx="3096344" cy="6247866"/>
          </a:xfrm>
          <a:prstGeom prst="rect">
            <a:avLst/>
          </a:prstGeom>
          <a:solidFill>
            <a:schemeClr val="accent6">
              <a:lumMod val="40000"/>
              <a:lumOff val="60000"/>
            </a:schemeClr>
          </a:solidFill>
        </p:spPr>
        <p:txBody>
          <a:bodyPr wrap="square">
            <a:spAutoFit/>
          </a:bodyPr>
          <a:lstStyle/>
          <a:p>
            <a:r>
              <a:rPr lang="en-US" sz="1600" b="1" dirty="0"/>
              <a:t>Organizers:</a:t>
            </a:r>
          </a:p>
          <a:p>
            <a:r>
              <a:rPr lang="en-US" sz="1600" dirty="0"/>
              <a:t>C. </a:t>
            </a:r>
            <a:r>
              <a:rPr lang="en-US" sz="1600" dirty="0" err="1"/>
              <a:t>Barbieri</a:t>
            </a:r>
            <a:endParaRPr lang="en-US" sz="1600" dirty="0"/>
          </a:p>
          <a:p>
            <a:r>
              <a:rPr lang="en-US" sz="1600" dirty="0"/>
              <a:t>University of Surrey</a:t>
            </a:r>
          </a:p>
          <a:p>
            <a:r>
              <a:rPr lang="en-US" sz="1600" u="sng" dirty="0">
                <a:hlinkClick r:id="rId2"/>
              </a:rPr>
              <a:t>c.barbieri@surrey.ac.uk</a:t>
            </a:r>
          </a:p>
          <a:p>
            <a:endParaRPr lang="en-US" sz="1600" dirty="0"/>
          </a:p>
          <a:p>
            <a:r>
              <a:rPr lang="en-US" sz="1600" dirty="0"/>
              <a:t>O. </a:t>
            </a:r>
            <a:r>
              <a:rPr lang="en-US" sz="1600" dirty="0" err="1"/>
              <a:t>Benhar</a:t>
            </a:r>
            <a:endParaRPr lang="en-US" sz="1600" dirty="0"/>
          </a:p>
          <a:p>
            <a:r>
              <a:rPr lang="en-US" sz="1600" dirty="0" err="1"/>
              <a:t>Università</a:t>
            </a:r>
            <a:r>
              <a:rPr lang="en-US" sz="1600" dirty="0"/>
              <a:t> La </a:t>
            </a:r>
            <a:r>
              <a:rPr lang="en-US" sz="1600" dirty="0" err="1"/>
              <a:t>Sapienza</a:t>
            </a:r>
            <a:endParaRPr lang="en-US" sz="1600" dirty="0"/>
          </a:p>
          <a:p>
            <a:r>
              <a:rPr lang="en-US" sz="1600" u="sng" dirty="0">
                <a:hlinkClick r:id="rId3"/>
              </a:rPr>
              <a:t>omar.benhar@roma1.infn.it</a:t>
            </a:r>
          </a:p>
          <a:p>
            <a:endParaRPr lang="en-US" sz="1600" dirty="0"/>
          </a:p>
          <a:p>
            <a:r>
              <a:rPr lang="en-US" sz="1600" dirty="0"/>
              <a:t>A. Galindo-</a:t>
            </a:r>
            <a:r>
              <a:rPr lang="en-US" sz="1600" dirty="0" err="1"/>
              <a:t>Uribarri</a:t>
            </a:r>
            <a:endParaRPr lang="en-US" sz="1600" dirty="0"/>
          </a:p>
          <a:p>
            <a:r>
              <a:rPr lang="en-US" sz="1600" dirty="0"/>
              <a:t>Oak Ridge National Laboratory</a:t>
            </a:r>
          </a:p>
          <a:p>
            <a:r>
              <a:rPr lang="en-US" sz="1600" u="sng" dirty="0">
                <a:hlinkClick r:id="rId4"/>
              </a:rPr>
              <a:t>uribarri@ornl.gov</a:t>
            </a:r>
          </a:p>
          <a:p>
            <a:endParaRPr lang="en-US" sz="1600" dirty="0"/>
          </a:p>
          <a:p>
            <a:r>
              <a:rPr lang="en-US" sz="1600" dirty="0"/>
              <a:t>A. </a:t>
            </a:r>
            <a:r>
              <a:rPr lang="en-US" sz="1600" dirty="0" err="1"/>
              <a:t>Lovato</a:t>
            </a:r>
            <a:endParaRPr lang="en-US" sz="1600" dirty="0"/>
          </a:p>
          <a:p>
            <a:r>
              <a:rPr lang="en-US" sz="1600" dirty="0"/>
              <a:t>Argonne National Laboratory</a:t>
            </a:r>
          </a:p>
          <a:p>
            <a:r>
              <a:rPr lang="en-US" sz="1600" u="sng" dirty="0">
                <a:hlinkClick r:id="rId5"/>
              </a:rPr>
              <a:t>lovato@anl.gov</a:t>
            </a:r>
          </a:p>
          <a:p>
            <a:endParaRPr lang="en-US" sz="1600" dirty="0"/>
          </a:p>
          <a:p>
            <a:r>
              <a:rPr lang="en-US" sz="1600" dirty="0"/>
              <a:t>J. Menéndez</a:t>
            </a:r>
          </a:p>
          <a:p>
            <a:r>
              <a:rPr lang="en-US" sz="1600" dirty="0"/>
              <a:t>University of Tokyo</a:t>
            </a:r>
          </a:p>
          <a:p>
            <a:r>
              <a:rPr lang="en-US" sz="1600" u="sng" dirty="0">
                <a:hlinkClick r:id="rId6"/>
              </a:rPr>
              <a:t>menendez@cns.s.u-tokyo.ac.jp</a:t>
            </a:r>
          </a:p>
          <a:p>
            <a:endParaRPr lang="en-US" sz="1600" dirty="0"/>
          </a:p>
          <a:p>
            <a:r>
              <a:rPr lang="en-US" sz="1600" b="1" dirty="0"/>
              <a:t>Program Coordinator:</a:t>
            </a:r>
            <a:r>
              <a:rPr lang="en-US" sz="1600" dirty="0"/>
              <a:t> </a:t>
            </a:r>
          </a:p>
          <a:p>
            <a:r>
              <a:rPr lang="en-US" sz="1600" dirty="0" err="1"/>
              <a:t>Farha</a:t>
            </a:r>
            <a:r>
              <a:rPr lang="en-US" sz="1600" dirty="0"/>
              <a:t> </a:t>
            </a:r>
            <a:r>
              <a:rPr lang="en-US" sz="1600" dirty="0" err="1"/>
              <a:t>Habib</a:t>
            </a:r>
            <a:endParaRPr lang="en-US" sz="1600" dirty="0"/>
          </a:p>
          <a:p>
            <a:r>
              <a:rPr lang="en-US" sz="1600" u="sng" dirty="0">
                <a:hlinkClick r:id="rId7"/>
              </a:rPr>
              <a:t>faraway@uw.edu</a:t>
            </a:r>
          </a:p>
          <a:p>
            <a:r>
              <a:rPr lang="is-IS" sz="1600" dirty="0"/>
              <a:t>(206) 685-4286</a:t>
            </a:r>
          </a:p>
        </p:txBody>
      </p:sp>
      <p:pic>
        <p:nvPicPr>
          <p:cNvPr id="8" name="Picture 7" descr="fig1.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79912" y="1628800"/>
            <a:ext cx="4788024" cy="2899170"/>
          </a:xfrm>
          <a:prstGeom prst="rect">
            <a:avLst/>
          </a:prstGeom>
        </p:spPr>
      </p:pic>
      <p:sp>
        <p:nvSpPr>
          <p:cNvPr id="9" name="TextBox 8"/>
          <p:cNvSpPr txBox="1"/>
          <p:nvPr/>
        </p:nvSpPr>
        <p:spPr>
          <a:xfrm>
            <a:off x="3923928" y="5085184"/>
            <a:ext cx="4824537" cy="1384995"/>
          </a:xfrm>
          <a:prstGeom prst="rect">
            <a:avLst/>
          </a:prstGeom>
          <a:noFill/>
        </p:spPr>
        <p:txBody>
          <a:bodyPr wrap="square" rtlCol="0">
            <a:spAutoFit/>
          </a:bodyPr>
          <a:lstStyle/>
          <a:p>
            <a:r>
              <a:rPr lang="en-US" sz="2800" dirty="0" smtClean="0"/>
              <a:t>Broad scope, from neutrino cross-section to double beta decay nuclear modeling</a:t>
            </a:r>
            <a:endParaRPr lang="en-US" sz="2800" dirty="0"/>
          </a:p>
        </p:txBody>
      </p:sp>
    </p:spTree>
    <p:extLst>
      <p:ext uri="{BB962C8B-B14F-4D97-AF65-F5344CB8AC3E}">
        <p14:creationId xmlns:p14="http://schemas.microsoft.com/office/powerpoint/2010/main" val="33585156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F4668DC-857F-487D-BFFA-8C0CA5037977}" type="slidenum">
              <a:rPr lang="fr-BE" smtClean="0"/>
              <a:t>29</a:t>
            </a:fld>
            <a:endParaRPr lang="fr-BE"/>
          </a:p>
        </p:txBody>
      </p:sp>
      <p:sp>
        <p:nvSpPr>
          <p:cNvPr id="3" name="Rectangle 2"/>
          <p:cNvSpPr/>
          <p:nvPr/>
        </p:nvSpPr>
        <p:spPr>
          <a:xfrm>
            <a:off x="4565732" y="0"/>
            <a:ext cx="4572000" cy="1200329"/>
          </a:xfrm>
          <a:prstGeom prst="rect">
            <a:avLst/>
          </a:prstGeom>
        </p:spPr>
        <p:txBody>
          <a:bodyPr>
            <a:spAutoFit/>
          </a:bodyPr>
          <a:lstStyle/>
          <a:p>
            <a:r>
              <a:rPr lang="en-US" b="1" dirty="0"/>
              <a:t>NT Program INT-18-2a</a:t>
            </a:r>
          </a:p>
          <a:p>
            <a:r>
              <a:rPr lang="en-US" b="1" dirty="0"/>
              <a:t>Fundamental Physics with Electroweak Probes of Light Nuclei</a:t>
            </a:r>
          </a:p>
          <a:p>
            <a:r>
              <a:rPr lang="en-US" b="1" dirty="0"/>
              <a:t>June 12 - July 13, 2018</a:t>
            </a:r>
            <a:endParaRPr lang="en-US" dirty="0"/>
          </a:p>
        </p:txBody>
      </p:sp>
      <p:sp>
        <p:nvSpPr>
          <p:cNvPr id="4" name="Rectangle 3"/>
          <p:cNvSpPr/>
          <p:nvPr/>
        </p:nvSpPr>
        <p:spPr>
          <a:xfrm>
            <a:off x="107504" y="1196752"/>
            <a:ext cx="3582144" cy="4524316"/>
          </a:xfrm>
          <a:prstGeom prst="rect">
            <a:avLst/>
          </a:prstGeom>
          <a:solidFill>
            <a:schemeClr val="accent5">
              <a:lumMod val="40000"/>
              <a:lumOff val="60000"/>
            </a:schemeClr>
          </a:solidFill>
        </p:spPr>
        <p:txBody>
          <a:bodyPr wrap="square">
            <a:spAutoFit/>
          </a:bodyPr>
          <a:lstStyle/>
          <a:p>
            <a:r>
              <a:rPr lang="en-US" b="1" dirty="0"/>
              <a:t>Organizers:</a:t>
            </a:r>
          </a:p>
          <a:p>
            <a:r>
              <a:rPr lang="en-US" dirty="0"/>
              <a:t>Sonia </a:t>
            </a:r>
            <a:r>
              <a:rPr lang="en-US" dirty="0" err="1"/>
              <a:t>Bacca</a:t>
            </a:r>
            <a:endParaRPr lang="en-US" dirty="0"/>
          </a:p>
          <a:p>
            <a:r>
              <a:rPr lang="en-US" dirty="0"/>
              <a:t>University of Mainz &amp; TRIUMF</a:t>
            </a:r>
          </a:p>
          <a:p>
            <a:r>
              <a:rPr lang="en-US" u="sng" dirty="0">
                <a:hlinkClick r:id="rId2"/>
              </a:rPr>
              <a:t>s.bacca@uni-mainz.de</a:t>
            </a:r>
          </a:p>
          <a:p>
            <a:endParaRPr lang="en-US" dirty="0"/>
          </a:p>
          <a:p>
            <a:r>
              <a:rPr lang="en-US" dirty="0"/>
              <a:t>Richard Hill</a:t>
            </a:r>
          </a:p>
          <a:p>
            <a:r>
              <a:rPr lang="en-US" dirty="0"/>
              <a:t>University of Kentucky &amp; </a:t>
            </a:r>
            <a:r>
              <a:rPr lang="en-US" dirty="0" err="1"/>
              <a:t>Fermilab</a:t>
            </a:r>
            <a:endParaRPr lang="en-US" dirty="0"/>
          </a:p>
          <a:p>
            <a:r>
              <a:rPr lang="en-US" u="sng" dirty="0">
                <a:hlinkClick r:id="rId3"/>
              </a:rPr>
              <a:t>rjh@fnal.gov</a:t>
            </a:r>
          </a:p>
          <a:p>
            <a:endParaRPr lang="en-US" dirty="0"/>
          </a:p>
          <a:p>
            <a:r>
              <a:rPr lang="en-US" dirty="0" err="1"/>
              <a:t>Saori</a:t>
            </a:r>
            <a:r>
              <a:rPr lang="en-US" dirty="0"/>
              <a:t> </a:t>
            </a:r>
            <a:r>
              <a:rPr lang="en-US" dirty="0" err="1"/>
              <a:t>Pastore</a:t>
            </a:r>
            <a:endParaRPr lang="en-US" dirty="0"/>
          </a:p>
          <a:p>
            <a:r>
              <a:rPr lang="en-US" dirty="0"/>
              <a:t>Los Alamos National Lab</a:t>
            </a:r>
          </a:p>
          <a:p>
            <a:r>
              <a:rPr lang="en-US" u="sng" dirty="0">
                <a:hlinkClick r:id="rId4"/>
              </a:rPr>
              <a:t>saori@lanl.gov</a:t>
            </a:r>
          </a:p>
          <a:p>
            <a:endParaRPr lang="en-US" dirty="0"/>
          </a:p>
          <a:p>
            <a:r>
              <a:rPr lang="en-US" dirty="0"/>
              <a:t>Daniel Phillips</a:t>
            </a:r>
          </a:p>
          <a:p>
            <a:r>
              <a:rPr lang="en-US" dirty="0"/>
              <a:t>Ohio University</a:t>
            </a:r>
          </a:p>
          <a:p>
            <a:r>
              <a:rPr lang="en-US" u="sng" dirty="0">
                <a:hlinkClick r:id="rId5"/>
              </a:rPr>
              <a:t>phillid1@ohio.edu</a:t>
            </a:r>
          </a:p>
        </p:txBody>
      </p:sp>
      <p:pic>
        <p:nvPicPr>
          <p:cNvPr id="5" name="Picture 4" descr="fig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9952" y="1412776"/>
            <a:ext cx="4364788" cy="3021776"/>
          </a:xfrm>
          <a:prstGeom prst="rect">
            <a:avLst/>
          </a:prstGeom>
        </p:spPr>
      </p:pic>
      <p:sp>
        <p:nvSpPr>
          <p:cNvPr id="6" name="Rectangle 5"/>
          <p:cNvSpPr/>
          <p:nvPr/>
        </p:nvSpPr>
        <p:spPr>
          <a:xfrm>
            <a:off x="3923928" y="4257487"/>
            <a:ext cx="4572000" cy="2585323"/>
          </a:xfrm>
          <a:prstGeom prst="rect">
            <a:avLst/>
          </a:prstGeom>
        </p:spPr>
        <p:txBody>
          <a:bodyPr>
            <a:spAutoFit/>
          </a:bodyPr>
          <a:lstStyle/>
          <a:p>
            <a:r>
              <a:rPr lang="en-US" b="1" dirty="0"/>
              <a:t>Fundamental properties of neutrinos</a:t>
            </a:r>
            <a:r>
              <a:rPr lang="en-US" dirty="0"/>
              <a:t> </a:t>
            </a:r>
          </a:p>
          <a:p>
            <a:endParaRPr lang="en-US" dirty="0"/>
          </a:p>
          <a:p>
            <a:r>
              <a:rPr lang="en-US" b="1" dirty="0"/>
              <a:t>Identifying the particle nature of dark matter</a:t>
            </a:r>
            <a:r>
              <a:rPr lang="en-US" dirty="0"/>
              <a:t> </a:t>
            </a:r>
          </a:p>
          <a:p>
            <a:endParaRPr lang="en-US" dirty="0"/>
          </a:p>
          <a:p>
            <a:r>
              <a:rPr lang="en-US" b="1" dirty="0"/>
              <a:t>Resolving the proton-radius and deuteron-radius puzzle</a:t>
            </a:r>
            <a:endParaRPr lang="en-US" dirty="0"/>
          </a:p>
          <a:p>
            <a:endParaRPr lang="en-US" dirty="0"/>
          </a:p>
          <a:p>
            <a:r>
              <a:rPr lang="en-US" b="1" dirty="0"/>
              <a:t>Understanding light-element </a:t>
            </a:r>
            <a:r>
              <a:rPr lang="en-US" b="1" dirty="0" err="1"/>
              <a:t>nucleosynthesis</a:t>
            </a:r>
            <a:endParaRPr lang="en-US" dirty="0"/>
          </a:p>
          <a:p>
            <a:endParaRPr lang="en-US" dirty="0"/>
          </a:p>
        </p:txBody>
      </p:sp>
    </p:spTree>
    <p:extLst>
      <p:ext uri="{BB962C8B-B14F-4D97-AF65-F5344CB8AC3E}">
        <p14:creationId xmlns:p14="http://schemas.microsoft.com/office/powerpoint/2010/main" val="3953569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3</a:t>
            </a:fld>
            <a:endParaRPr lang="fr-BE"/>
          </a:p>
        </p:txBody>
      </p:sp>
      <p:sp>
        <p:nvSpPr>
          <p:cNvPr id="5" name="Text Box 2"/>
          <p:cNvSpPr txBox="1">
            <a:spLocks noChangeArrowheads="1"/>
          </p:cNvSpPr>
          <p:nvPr/>
        </p:nvSpPr>
        <p:spPr bwMode="auto">
          <a:xfrm>
            <a:off x="36512" y="2465601"/>
            <a:ext cx="9144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8000" dirty="0" smtClean="0">
                <a:solidFill>
                  <a:srgbClr val="0000FF"/>
                </a:solidFill>
                <a:latin typeface="+mj-lt"/>
              </a:rPr>
              <a:t>Status of the WG2 </a:t>
            </a:r>
            <a:endParaRPr lang="en-US" altLang="fr-FR" sz="8000" dirty="0">
              <a:solidFill>
                <a:srgbClr val="0000FF"/>
              </a:solidFill>
              <a:latin typeface="+mj-lt"/>
            </a:endParaRPr>
          </a:p>
        </p:txBody>
      </p:sp>
    </p:spTree>
    <p:extLst>
      <p:ext uri="{BB962C8B-B14F-4D97-AF65-F5344CB8AC3E}">
        <p14:creationId xmlns:p14="http://schemas.microsoft.com/office/powerpoint/2010/main" val="15473387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CF4668DC-857F-487D-BFFA-8C0CA5037977}" type="slidenum">
              <a:rPr lang="fr-BE" smtClean="0"/>
              <a:t>30</a:t>
            </a:fld>
            <a:endParaRPr lang="fr-BE"/>
          </a:p>
        </p:txBody>
      </p:sp>
      <p:sp>
        <p:nvSpPr>
          <p:cNvPr id="3" name="ZoneTexte 2"/>
          <p:cNvSpPr txBox="1"/>
          <p:nvPr/>
        </p:nvSpPr>
        <p:spPr>
          <a:xfrm>
            <a:off x="3" y="404664"/>
            <a:ext cx="9143998"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Coordinate the European effort</a:t>
            </a:r>
          </a:p>
          <a:p>
            <a:pPr marL="342900" indent="-342900">
              <a:buFont typeface="Arial" panose="020B0604020202020204" pitchFamily="34" charset="0"/>
              <a:buChar char="•"/>
            </a:pPr>
            <a:r>
              <a:rPr lang="en-US" sz="2000" dirty="0" smtClean="0"/>
              <a:t>Attract new people: </a:t>
            </a:r>
          </a:p>
          <a:p>
            <a:r>
              <a:rPr lang="en-US" sz="2000" dirty="0"/>
              <a:t> </a:t>
            </a:r>
            <a:r>
              <a:rPr lang="en-US" sz="2000" dirty="0" smtClean="0"/>
              <a:t>     CERN (high energy) theorists; European (low energy) nuclear structure theorists </a:t>
            </a:r>
          </a:p>
          <a:p>
            <a:pPr marL="342900" indent="-342900">
              <a:buFont typeface="Arial" panose="020B0604020202020204" pitchFamily="34" charset="0"/>
              <a:buChar char="•"/>
            </a:pPr>
            <a:r>
              <a:rPr lang="en-US" sz="2000" dirty="0" smtClean="0"/>
              <a:t>Synergies with </a:t>
            </a:r>
            <a:r>
              <a:rPr lang="en-US" sz="2000" dirty="0" err="1" smtClean="0"/>
              <a:t>NuSTEC</a:t>
            </a:r>
            <a:r>
              <a:rPr lang="en-US" sz="2000" dirty="0" smtClean="0"/>
              <a:t> </a:t>
            </a:r>
          </a:p>
          <a:p>
            <a:pPr marL="342900" indent="-342900">
              <a:buFont typeface="Arial" panose="020B0604020202020204" pitchFamily="34" charset="0"/>
              <a:buChar char="•"/>
            </a:pPr>
            <a:r>
              <a:rPr lang="en-US" sz="2000" dirty="0" smtClean="0"/>
              <a:t>Further stress the impact of the model uncertainties on the oscillation analyses </a:t>
            </a:r>
          </a:p>
        </p:txBody>
      </p:sp>
      <p:sp>
        <p:nvSpPr>
          <p:cNvPr id="4" name="Text Box 2"/>
          <p:cNvSpPr txBox="1">
            <a:spLocks noChangeArrowheads="1"/>
          </p:cNvSpPr>
          <p:nvPr/>
        </p:nvSpPr>
        <p:spPr bwMode="auto">
          <a:xfrm>
            <a:off x="1" y="-99392"/>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3200" dirty="0" smtClean="0">
                <a:solidFill>
                  <a:srgbClr val="0000FF"/>
                </a:solidFill>
                <a:latin typeface="+mj-lt"/>
              </a:rPr>
              <a:t>WG2 Actions </a:t>
            </a:r>
            <a:endParaRPr lang="en-US" altLang="fr-FR" sz="3200" dirty="0">
              <a:solidFill>
                <a:srgbClr val="0000FF"/>
              </a:solidFill>
              <a:latin typeface="+mj-lt"/>
            </a:endParaRPr>
          </a:p>
        </p:txBody>
      </p:sp>
      <p:sp>
        <p:nvSpPr>
          <p:cNvPr id="5" name="Text Box 2"/>
          <p:cNvSpPr txBox="1">
            <a:spLocks noChangeArrowheads="1"/>
          </p:cNvSpPr>
          <p:nvPr/>
        </p:nvSpPr>
        <p:spPr bwMode="auto">
          <a:xfrm>
            <a:off x="36512" y="1980129"/>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3200" dirty="0" smtClean="0">
                <a:solidFill>
                  <a:srgbClr val="0000FF"/>
                </a:solidFill>
                <a:latin typeface="+mj-lt"/>
              </a:rPr>
              <a:t>Some point to discuss </a:t>
            </a:r>
            <a:endParaRPr lang="en-US" altLang="fr-FR" sz="3200" dirty="0">
              <a:solidFill>
                <a:srgbClr val="0000FF"/>
              </a:solidFill>
              <a:latin typeface="+mj-lt"/>
            </a:endParaRPr>
          </a:p>
        </p:txBody>
      </p:sp>
      <p:sp>
        <p:nvSpPr>
          <p:cNvPr id="6" name="ZoneTexte 5"/>
          <p:cNvSpPr txBox="1"/>
          <p:nvPr/>
        </p:nvSpPr>
        <p:spPr>
          <a:xfrm>
            <a:off x="-11694" y="4769857"/>
            <a:ext cx="9120198" cy="13234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Neutrino cross sections database already exist inside some MC collaborations</a:t>
            </a:r>
          </a:p>
          <a:p>
            <a:r>
              <a:rPr lang="en-US" sz="2000" dirty="0"/>
              <a:t>	</a:t>
            </a:r>
            <a:r>
              <a:rPr lang="en-US" sz="2000" dirty="0" smtClean="0"/>
              <a:t>- It would be possible to share these data with the whole community as in the 	case of electron scattering?</a:t>
            </a:r>
          </a:p>
          <a:p>
            <a:r>
              <a:rPr lang="en-US" sz="2000" dirty="0"/>
              <a:t>	</a:t>
            </a:r>
            <a:r>
              <a:rPr lang="en-US" sz="2000" dirty="0" smtClean="0"/>
              <a:t>- If yes, how the “internal” work already done can be valorized?</a:t>
            </a:r>
          </a:p>
        </p:txBody>
      </p:sp>
      <p:sp>
        <p:nvSpPr>
          <p:cNvPr id="7" name="ZoneTexte 6"/>
          <p:cNvSpPr txBox="1"/>
          <p:nvPr/>
        </p:nvSpPr>
        <p:spPr>
          <a:xfrm>
            <a:off x="0" y="3473713"/>
            <a:ext cx="9143998" cy="13234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Up to now the collaboration between theorists and MC developers has been easy (maybe slow!) but essentially based on punctual and personal initiatives and favorable spatial-temporal conjunctures.  In the future CENF-ND can play an important role.  </a:t>
            </a:r>
          </a:p>
        </p:txBody>
      </p:sp>
      <p:sp>
        <p:nvSpPr>
          <p:cNvPr id="9" name="ZoneTexte 8"/>
          <p:cNvSpPr txBox="1"/>
          <p:nvPr/>
        </p:nvSpPr>
        <p:spPr>
          <a:xfrm>
            <a:off x="35496" y="6021288"/>
            <a:ext cx="9120198" cy="400110"/>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What will be the role of GENIE and NUANCE (for example?!) in the WG2?</a:t>
            </a:r>
          </a:p>
        </p:txBody>
      </p:sp>
      <p:sp>
        <p:nvSpPr>
          <p:cNvPr id="10" name="ZoneTexte 9"/>
          <p:cNvSpPr txBox="1"/>
          <p:nvPr/>
        </p:nvSpPr>
        <p:spPr>
          <a:xfrm>
            <a:off x="35496" y="2492896"/>
            <a:ext cx="9143998" cy="1015663"/>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Each theoretical group has its plans and perspectives which will be pursued (if founded!) independently of the WG2.  WG2 is the appropriate place where  informally discuss the state of the art of these researches even before publication.     </a:t>
            </a:r>
          </a:p>
        </p:txBody>
      </p:sp>
    </p:spTree>
    <p:extLst>
      <p:ext uri="{BB962C8B-B14F-4D97-AF65-F5344CB8AC3E}">
        <p14:creationId xmlns:p14="http://schemas.microsoft.com/office/powerpoint/2010/main" val="2526337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4</a:t>
            </a:fld>
            <a:endParaRPr lang="fr-BE"/>
          </a:p>
        </p:txBody>
      </p:sp>
      <p:sp>
        <p:nvSpPr>
          <p:cNvPr id="5" name="Text Box 2"/>
          <p:cNvSpPr txBox="1">
            <a:spLocks noChangeArrowheads="1"/>
          </p:cNvSpPr>
          <p:nvPr/>
        </p:nvSpPr>
        <p:spPr bwMode="auto">
          <a:xfrm>
            <a:off x="1" y="35913"/>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3200" dirty="0" smtClean="0">
                <a:solidFill>
                  <a:srgbClr val="0000FF"/>
                </a:solidFill>
                <a:latin typeface="+mj-lt"/>
              </a:rPr>
              <a:t>WG2 members </a:t>
            </a:r>
            <a:endParaRPr lang="en-US" altLang="fr-FR" sz="3200" dirty="0">
              <a:solidFill>
                <a:srgbClr val="0000FF"/>
              </a:solidFill>
              <a:latin typeface="+mj-lt"/>
            </a:endParaRPr>
          </a:p>
        </p:txBody>
      </p:sp>
      <p:sp>
        <p:nvSpPr>
          <p:cNvPr id="6" name="ZoneTexte 5"/>
          <p:cNvSpPr txBox="1"/>
          <p:nvPr/>
        </p:nvSpPr>
        <p:spPr>
          <a:xfrm>
            <a:off x="251520" y="1258882"/>
            <a:ext cx="8784976" cy="4401205"/>
          </a:xfrm>
          <a:prstGeom prst="rect">
            <a:avLst/>
          </a:prstGeom>
          <a:noFill/>
        </p:spPr>
        <p:txBody>
          <a:bodyPr wrap="square" rtlCol="0">
            <a:spAutoFit/>
          </a:bodyPr>
          <a:lstStyle/>
          <a:p>
            <a:pPr marL="571500" indent="-571500">
              <a:buFont typeface="Arial" panose="020B0604020202020204" pitchFamily="34" charset="0"/>
              <a:buChar char="•"/>
            </a:pPr>
            <a:r>
              <a:rPr lang="en-US" sz="2800" dirty="0" smtClean="0"/>
              <a:t>39 members have subscribed to the mailing list</a:t>
            </a:r>
          </a:p>
          <a:p>
            <a:pPr marL="571500" indent="-571500">
              <a:buFont typeface="Arial" panose="020B0604020202020204" pitchFamily="34" charset="0"/>
              <a:buChar char="•"/>
            </a:pPr>
            <a:endParaRPr lang="en-US" sz="2800" dirty="0" smtClean="0"/>
          </a:p>
          <a:p>
            <a:pPr marL="571500" indent="-571500">
              <a:buFont typeface="Arial" panose="020B0604020202020204" pitchFamily="34" charset="0"/>
              <a:buChar char="•"/>
            </a:pPr>
            <a:r>
              <a:rPr lang="en-US" sz="2800" dirty="0" smtClean="0"/>
              <a:t>All the theoretical models, at least for CCQE and 2p-2h (Ghent, Martini et al, Nieves et al, Spectral Function, SuSAv2+MEC) are represented by at least one member</a:t>
            </a:r>
          </a:p>
          <a:p>
            <a:pPr marL="571500" indent="-571500">
              <a:buFont typeface="Arial" panose="020B0604020202020204" pitchFamily="34" charset="0"/>
              <a:buChar char="•"/>
            </a:pPr>
            <a:endParaRPr lang="en-US" sz="2800" dirty="0"/>
          </a:p>
          <a:p>
            <a:pPr marL="571500" indent="-571500">
              <a:buFont typeface="Arial" panose="020B0604020202020204" pitchFamily="34" charset="0"/>
              <a:buChar char="•"/>
            </a:pPr>
            <a:r>
              <a:rPr lang="en-US" sz="2800" dirty="0" smtClean="0"/>
              <a:t>The main generators (FLUKA, </a:t>
            </a:r>
            <a:r>
              <a:rPr lang="en-US" sz="2800" dirty="0" err="1" smtClean="0"/>
              <a:t>GiBUU</a:t>
            </a:r>
            <a:r>
              <a:rPr lang="en-US" sz="2800" dirty="0" smtClean="0"/>
              <a:t>, GENIE, NEUT, </a:t>
            </a:r>
            <a:r>
              <a:rPr lang="en-US" sz="2800" dirty="0" err="1" smtClean="0"/>
              <a:t>NuWro</a:t>
            </a:r>
            <a:r>
              <a:rPr lang="en-US" sz="2800" dirty="0" smtClean="0"/>
              <a:t>) are represented</a:t>
            </a:r>
          </a:p>
          <a:p>
            <a:endParaRPr lang="en-US" sz="2800" dirty="0"/>
          </a:p>
          <a:p>
            <a:pPr marL="571500" indent="-571500">
              <a:buFont typeface="Arial" panose="020B0604020202020204" pitchFamily="34" charset="0"/>
              <a:buChar char="•"/>
            </a:pPr>
            <a:r>
              <a:rPr lang="en-US" sz="2800" dirty="0" smtClean="0"/>
              <a:t>Not only WG2 people subscribed the WG2 mailing list </a:t>
            </a:r>
            <a:endParaRPr lang="en-US" sz="2800" dirty="0"/>
          </a:p>
        </p:txBody>
      </p:sp>
    </p:spTree>
    <p:extLst>
      <p:ext uri="{BB962C8B-B14F-4D97-AF65-F5344CB8AC3E}">
        <p14:creationId xmlns:p14="http://schemas.microsoft.com/office/powerpoint/2010/main" val="788803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5</a:t>
            </a:fld>
            <a:endParaRPr lang="fr-BE"/>
          </a:p>
        </p:txBody>
      </p:sp>
      <p:sp>
        <p:nvSpPr>
          <p:cNvPr id="5" name="Text Box 2"/>
          <p:cNvSpPr txBox="1">
            <a:spLocks noChangeArrowheads="1"/>
          </p:cNvSpPr>
          <p:nvPr/>
        </p:nvSpPr>
        <p:spPr bwMode="auto">
          <a:xfrm>
            <a:off x="1" y="35913"/>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3200" dirty="0" smtClean="0">
                <a:solidFill>
                  <a:srgbClr val="0000FF"/>
                </a:solidFill>
                <a:latin typeface="+mj-lt"/>
              </a:rPr>
              <a:t>WG2 meetings </a:t>
            </a:r>
            <a:endParaRPr lang="en-US" altLang="fr-FR" sz="3200" dirty="0">
              <a:solidFill>
                <a:srgbClr val="0000FF"/>
              </a:solidFill>
              <a:latin typeface="+mj-lt"/>
            </a:endParaRPr>
          </a:p>
        </p:txBody>
      </p:sp>
      <p:sp>
        <p:nvSpPr>
          <p:cNvPr id="6" name="ZoneTexte 5"/>
          <p:cNvSpPr txBox="1"/>
          <p:nvPr/>
        </p:nvSpPr>
        <p:spPr>
          <a:xfrm>
            <a:off x="251520" y="1052736"/>
            <a:ext cx="8784976" cy="4832092"/>
          </a:xfrm>
          <a:prstGeom prst="rect">
            <a:avLst/>
          </a:prstGeom>
          <a:noFill/>
        </p:spPr>
        <p:txBody>
          <a:bodyPr wrap="square" rtlCol="0">
            <a:spAutoFit/>
          </a:bodyPr>
          <a:lstStyle/>
          <a:p>
            <a:pPr marL="571500" indent="-571500">
              <a:buFont typeface="Arial" panose="020B0604020202020204" pitchFamily="34" charset="0"/>
              <a:buChar char="•"/>
            </a:pPr>
            <a:r>
              <a:rPr lang="en-US" sz="2800" dirty="0" smtClean="0"/>
              <a:t>1 </a:t>
            </a:r>
            <a:r>
              <a:rPr lang="en-US" sz="2800" dirty="0" err="1" smtClean="0"/>
              <a:t>Vidyo</a:t>
            </a:r>
            <a:r>
              <a:rPr lang="en-US" sz="2800" dirty="0" smtClean="0"/>
              <a:t> meeting in September:</a:t>
            </a:r>
          </a:p>
          <a:p>
            <a:r>
              <a:rPr lang="en-US" sz="2800" dirty="0"/>
              <a:t>	</a:t>
            </a:r>
            <a:r>
              <a:rPr lang="en-US" sz="2800" dirty="0" smtClean="0"/>
              <a:t>11 participants (4 theory + 7 MC/Exp.)</a:t>
            </a:r>
          </a:p>
          <a:p>
            <a:pPr marL="571500" indent="-571500">
              <a:buFont typeface="Arial" panose="020B0604020202020204" pitchFamily="34" charset="0"/>
              <a:buChar char="•"/>
            </a:pPr>
            <a:endParaRPr lang="en-US" sz="2800" dirty="0" smtClean="0"/>
          </a:p>
          <a:p>
            <a:pPr marL="571500" indent="-571500">
              <a:buFont typeface="Arial" panose="020B0604020202020204" pitchFamily="34" charset="0"/>
              <a:buChar char="•"/>
            </a:pPr>
            <a:r>
              <a:rPr lang="en-US" sz="2800" dirty="0" smtClean="0"/>
              <a:t>Informal meetings and discussion during other workshops and conferences</a:t>
            </a:r>
          </a:p>
          <a:p>
            <a:endParaRPr lang="en-US" sz="2800" dirty="0"/>
          </a:p>
          <a:p>
            <a:pPr marL="571500" indent="-571500">
              <a:buFont typeface="Arial" panose="020B0604020202020204" pitchFamily="34" charset="0"/>
              <a:buChar char="•"/>
            </a:pPr>
            <a:r>
              <a:rPr lang="en-US" sz="2800" dirty="0" smtClean="0"/>
              <a:t>Several open collaborations among WG2 members to implement various theoretical models in different generators </a:t>
            </a:r>
          </a:p>
          <a:p>
            <a:pPr marL="571500" indent="-571500">
              <a:buFont typeface="Arial" panose="020B0604020202020204" pitchFamily="34" charset="0"/>
              <a:buChar char="•"/>
            </a:pPr>
            <a:endParaRPr lang="en-US" sz="2800" dirty="0"/>
          </a:p>
          <a:p>
            <a:pPr marL="571500" indent="-571500">
              <a:buFont typeface="Arial" panose="020B0604020202020204" pitchFamily="34" charset="0"/>
              <a:buChar char="•"/>
            </a:pPr>
            <a:r>
              <a:rPr lang="en-US" sz="2800" dirty="0"/>
              <a:t>1 </a:t>
            </a:r>
            <a:r>
              <a:rPr lang="en-US" sz="2800" dirty="0" err="1"/>
              <a:t>NuSTEC</a:t>
            </a:r>
            <a:r>
              <a:rPr lang="en-US" sz="2800" dirty="0"/>
              <a:t> meeting (16-17 November</a:t>
            </a:r>
            <a:r>
              <a:rPr lang="en-US" sz="2800" dirty="0" smtClean="0"/>
              <a:t>)</a:t>
            </a:r>
            <a:endParaRPr lang="en-US" sz="2800" dirty="0"/>
          </a:p>
        </p:txBody>
      </p:sp>
    </p:spTree>
    <p:extLst>
      <p:ext uri="{BB962C8B-B14F-4D97-AF65-F5344CB8AC3E}">
        <p14:creationId xmlns:p14="http://schemas.microsoft.com/office/powerpoint/2010/main" val="4148216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6</a:t>
            </a:fld>
            <a:endParaRPr lang="fr-BE"/>
          </a:p>
        </p:txBody>
      </p:sp>
      <p:grpSp>
        <p:nvGrpSpPr>
          <p:cNvPr id="7" name="Groupe 6"/>
          <p:cNvGrpSpPr/>
          <p:nvPr/>
        </p:nvGrpSpPr>
        <p:grpSpPr>
          <a:xfrm>
            <a:off x="4139952" y="-27384"/>
            <a:ext cx="4943061" cy="6741369"/>
            <a:chOff x="0" y="44623"/>
            <a:chExt cx="4943061" cy="6741369"/>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339" t="21367" r="30145" b="28776"/>
            <a:stretch/>
          </p:blipFill>
          <p:spPr bwMode="auto">
            <a:xfrm>
              <a:off x="0" y="44623"/>
              <a:ext cx="4943061" cy="3337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9426" t="17800" r="27868" b="25498"/>
            <a:stretch/>
          </p:blipFill>
          <p:spPr bwMode="auto">
            <a:xfrm>
              <a:off x="107504" y="3284984"/>
              <a:ext cx="4689783" cy="3501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5"/>
            <p:cNvSpPr txBox="1"/>
            <p:nvPr/>
          </p:nvSpPr>
          <p:spPr>
            <a:xfrm>
              <a:off x="128990" y="807095"/>
              <a:ext cx="338554" cy="461665"/>
            </a:xfrm>
            <a:prstGeom prst="rect">
              <a:avLst/>
            </a:prstGeom>
            <a:noFill/>
          </p:spPr>
          <p:txBody>
            <a:bodyPr wrap="none" rtlCol="0">
              <a:spAutoFit/>
            </a:bodyPr>
            <a:lstStyle/>
            <a:p>
              <a:r>
                <a:rPr lang="fr-FR" sz="2400" dirty="0" smtClean="0">
                  <a:solidFill>
                    <a:srgbClr val="008000"/>
                  </a:solidFill>
                </a:rPr>
                <a:t>*</a:t>
              </a:r>
              <a:endParaRPr lang="fr-FR" sz="2400" dirty="0">
                <a:solidFill>
                  <a:srgbClr val="008000"/>
                </a:solidFill>
              </a:endParaRPr>
            </a:p>
          </p:txBody>
        </p:sp>
        <p:sp>
          <p:nvSpPr>
            <p:cNvPr id="9" name="ZoneTexte 8"/>
            <p:cNvSpPr txBox="1"/>
            <p:nvPr/>
          </p:nvSpPr>
          <p:spPr>
            <a:xfrm>
              <a:off x="128990" y="1383159"/>
              <a:ext cx="338554" cy="461665"/>
            </a:xfrm>
            <a:prstGeom prst="rect">
              <a:avLst/>
            </a:prstGeom>
            <a:noFill/>
          </p:spPr>
          <p:txBody>
            <a:bodyPr wrap="none" rtlCol="0">
              <a:spAutoFit/>
            </a:bodyPr>
            <a:lstStyle/>
            <a:p>
              <a:r>
                <a:rPr lang="fr-FR" sz="2400" dirty="0" smtClean="0">
                  <a:solidFill>
                    <a:srgbClr val="008000"/>
                  </a:solidFill>
                </a:rPr>
                <a:t>*</a:t>
              </a:r>
              <a:endParaRPr lang="fr-FR" sz="2400" dirty="0">
                <a:solidFill>
                  <a:srgbClr val="008000"/>
                </a:solidFill>
              </a:endParaRPr>
            </a:p>
          </p:txBody>
        </p:sp>
        <p:sp>
          <p:nvSpPr>
            <p:cNvPr id="10" name="ZoneTexte 9"/>
            <p:cNvSpPr txBox="1"/>
            <p:nvPr/>
          </p:nvSpPr>
          <p:spPr>
            <a:xfrm>
              <a:off x="128990" y="1183903"/>
              <a:ext cx="338554" cy="461665"/>
            </a:xfrm>
            <a:prstGeom prst="rect">
              <a:avLst/>
            </a:prstGeom>
            <a:noFill/>
          </p:spPr>
          <p:txBody>
            <a:bodyPr wrap="none" rtlCol="0">
              <a:spAutoFit/>
            </a:bodyPr>
            <a:lstStyle/>
            <a:p>
              <a:r>
                <a:rPr lang="fr-FR" sz="2400" dirty="0" smtClean="0">
                  <a:solidFill>
                    <a:srgbClr val="008000"/>
                  </a:solidFill>
                </a:rPr>
                <a:t>*</a:t>
              </a:r>
              <a:endParaRPr lang="fr-FR" sz="2400" dirty="0">
                <a:solidFill>
                  <a:srgbClr val="008000"/>
                </a:solidFill>
              </a:endParaRPr>
            </a:p>
          </p:txBody>
        </p:sp>
        <p:sp>
          <p:nvSpPr>
            <p:cNvPr id="11" name="ZoneTexte 10"/>
            <p:cNvSpPr txBox="1"/>
            <p:nvPr/>
          </p:nvSpPr>
          <p:spPr>
            <a:xfrm>
              <a:off x="128990" y="1988840"/>
              <a:ext cx="338554" cy="461665"/>
            </a:xfrm>
            <a:prstGeom prst="rect">
              <a:avLst/>
            </a:prstGeom>
            <a:noFill/>
          </p:spPr>
          <p:txBody>
            <a:bodyPr wrap="none" rtlCol="0">
              <a:spAutoFit/>
            </a:bodyPr>
            <a:lstStyle/>
            <a:p>
              <a:r>
                <a:rPr lang="fr-FR" sz="2400" dirty="0" smtClean="0">
                  <a:solidFill>
                    <a:srgbClr val="008000"/>
                  </a:solidFill>
                </a:rPr>
                <a:t>*</a:t>
              </a:r>
              <a:endParaRPr lang="fr-FR" sz="2400" dirty="0">
                <a:solidFill>
                  <a:srgbClr val="008000"/>
                </a:solidFill>
              </a:endParaRPr>
            </a:p>
          </p:txBody>
        </p:sp>
        <p:sp>
          <p:nvSpPr>
            <p:cNvPr id="12" name="ZoneTexte 11"/>
            <p:cNvSpPr txBox="1"/>
            <p:nvPr/>
          </p:nvSpPr>
          <p:spPr>
            <a:xfrm>
              <a:off x="128990" y="2420888"/>
              <a:ext cx="338554" cy="461665"/>
            </a:xfrm>
            <a:prstGeom prst="rect">
              <a:avLst/>
            </a:prstGeom>
            <a:noFill/>
          </p:spPr>
          <p:txBody>
            <a:bodyPr wrap="none" rtlCol="0">
              <a:spAutoFit/>
            </a:bodyPr>
            <a:lstStyle/>
            <a:p>
              <a:r>
                <a:rPr lang="fr-FR" sz="2400" dirty="0" smtClean="0">
                  <a:solidFill>
                    <a:srgbClr val="FF0000"/>
                  </a:solidFill>
                </a:rPr>
                <a:t>*</a:t>
              </a:r>
              <a:endParaRPr lang="fr-FR" sz="2400" dirty="0">
                <a:solidFill>
                  <a:srgbClr val="FF0000"/>
                </a:solidFill>
              </a:endParaRPr>
            </a:p>
          </p:txBody>
        </p:sp>
        <p:sp>
          <p:nvSpPr>
            <p:cNvPr id="13" name="ZoneTexte 12"/>
            <p:cNvSpPr txBox="1"/>
            <p:nvPr/>
          </p:nvSpPr>
          <p:spPr>
            <a:xfrm>
              <a:off x="128990" y="3039343"/>
              <a:ext cx="338554" cy="461665"/>
            </a:xfrm>
            <a:prstGeom prst="rect">
              <a:avLst/>
            </a:prstGeom>
            <a:noFill/>
          </p:spPr>
          <p:txBody>
            <a:bodyPr wrap="none" rtlCol="0">
              <a:spAutoFit/>
            </a:bodyPr>
            <a:lstStyle/>
            <a:p>
              <a:r>
                <a:rPr lang="fr-FR" sz="2400" dirty="0" smtClean="0">
                  <a:solidFill>
                    <a:srgbClr val="008000"/>
                  </a:solidFill>
                </a:rPr>
                <a:t>*</a:t>
              </a:r>
              <a:endParaRPr lang="fr-FR" sz="2400" dirty="0">
                <a:solidFill>
                  <a:srgbClr val="008000"/>
                </a:solidFill>
              </a:endParaRPr>
            </a:p>
          </p:txBody>
        </p:sp>
        <p:sp>
          <p:nvSpPr>
            <p:cNvPr id="14" name="ZoneTexte 13"/>
            <p:cNvSpPr txBox="1"/>
            <p:nvPr/>
          </p:nvSpPr>
          <p:spPr>
            <a:xfrm>
              <a:off x="128990" y="4623519"/>
              <a:ext cx="338554" cy="461665"/>
            </a:xfrm>
            <a:prstGeom prst="rect">
              <a:avLst/>
            </a:prstGeom>
            <a:noFill/>
          </p:spPr>
          <p:txBody>
            <a:bodyPr wrap="none" rtlCol="0">
              <a:spAutoFit/>
            </a:bodyPr>
            <a:lstStyle/>
            <a:p>
              <a:r>
                <a:rPr lang="fr-FR" sz="2400" dirty="0" smtClean="0">
                  <a:solidFill>
                    <a:srgbClr val="008000"/>
                  </a:solidFill>
                </a:rPr>
                <a:t>*</a:t>
              </a:r>
              <a:endParaRPr lang="fr-FR" sz="2400" dirty="0">
                <a:solidFill>
                  <a:srgbClr val="008000"/>
                </a:solidFill>
              </a:endParaRPr>
            </a:p>
          </p:txBody>
        </p:sp>
        <p:sp>
          <p:nvSpPr>
            <p:cNvPr id="15" name="ZoneTexte 14"/>
            <p:cNvSpPr txBox="1"/>
            <p:nvPr/>
          </p:nvSpPr>
          <p:spPr>
            <a:xfrm>
              <a:off x="128990" y="4804655"/>
              <a:ext cx="338554" cy="461665"/>
            </a:xfrm>
            <a:prstGeom prst="rect">
              <a:avLst/>
            </a:prstGeom>
            <a:noFill/>
          </p:spPr>
          <p:txBody>
            <a:bodyPr wrap="none" rtlCol="0">
              <a:spAutoFit/>
            </a:bodyPr>
            <a:lstStyle/>
            <a:p>
              <a:r>
                <a:rPr lang="fr-FR" sz="2400" dirty="0" smtClean="0">
                  <a:solidFill>
                    <a:srgbClr val="008000"/>
                  </a:solidFill>
                </a:rPr>
                <a:t>*</a:t>
              </a:r>
              <a:endParaRPr lang="fr-FR" sz="2400" dirty="0">
                <a:solidFill>
                  <a:srgbClr val="008000"/>
                </a:solidFill>
              </a:endParaRPr>
            </a:p>
          </p:txBody>
        </p:sp>
        <p:sp>
          <p:nvSpPr>
            <p:cNvPr id="22" name="ZoneTexte 21"/>
            <p:cNvSpPr txBox="1"/>
            <p:nvPr/>
          </p:nvSpPr>
          <p:spPr>
            <a:xfrm>
              <a:off x="107504" y="3501008"/>
              <a:ext cx="338554" cy="461665"/>
            </a:xfrm>
            <a:prstGeom prst="rect">
              <a:avLst/>
            </a:prstGeom>
            <a:noFill/>
          </p:spPr>
          <p:txBody>
            <a:bodyPr wrap="none" rtlCol="0">
              <a:spAutoFit/>
            </a:bodyPr>
            <a:lstStyle/>
            <a:p>
              <a:r>
                <a:rPr lang="fr-FR" sz="2400" dirty="0" smtClean="0">
                  <a:solidFill>
                    <a:srgbClr val="FF0000"/>
                  </a:solidFill>
                </a:rPr>
                <a:t>*</a:t>
              </a:r>
              <a:endParaRPr lang="fr-FR" sz="2400" dirty="0">
                <a:solidFill>
                  <a:srgbClr val="FF0000"/>
                </a:solidFill>
              </a:endParaRPr>
            </a:p>
          </p:txBody>
        </p:sp>
        <p:sp>
          <p:nvSpPr>
            <p:cNvPr id="23" name="ZoneTexte 22"/>
            <p:cNvSpPr txBox="1"/>
            <p:nvPr/>
          </p:nvSpPr>
          <p:spPr>
            <a:xfrm>
              <a:off x="107504" y="6309320"/>
              <a:ext cx="338554" cy="461665"/>
            </a:xfrm>
            <a:prstGeom prst="rect">
              <a:avLst/>
            </a:prstGeom>
            <a:noFill/>
          </p:spPr>
          <p:txBody>
            <a:bodyPr wrap="none" rtlCol="0">
              <a:spAutoFit/>
            </a:bodyPr>
            <a:lstStyle/>
            <a:p>
              <a:r>
                <a:rPr lang="fr-FR" sz="2400" dirty="0" smtClean="0">
                  <a:solidFill>
                    <a:srgbClr val="FF0000"/>
                  </a:solidFill>
                </a:rPr>
                <a:t>*</a:t>
              </a:r>
              <a:endParaRPr lang="fr-FR" sz="2400" dirty="0">
                <a:solidFill>
                  <a:srgbClr val="FF0000"/>
                </a:solidFill>
              </a:endParaRPr>
            </a:p>
          </p:txBody>
        </p:sp>
      </p:grpSp>
      <p:sp>
        <p:nvSpPr>
          <p:cNvPr id="5" name="Text Box 2"/>
          <p:cNvSpPr txBox="1">
            <a:spLocks noChangeArrowheads="1"/>
          </p:cNvSpPr>
          <p:nvPr/>
        </p:nvSpPr>
        <p:spPr bwMode="auto">
          <a:xfrm>
            <a:off x="35496" y="35913"/>
            <a:ext cx="43307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3200" dirty="0" smtClean="0">
                <a:solidFill>
                  <a:srgbClr val="0000FF"/>
                </a:solidFill>
                <a:latin typeface="+mj-lt"/>
              </a:rPr>
              <a:t>CENF-ND vs </a:t>
            </a:r>
            <a:r>
              <a:rPr lang="en-US" altLang="fr-FR" sz="3200" dirty="0" err="1" smtClean="0">
                <a:solidFill>
                  <a:srgbClr val="0000FF"/>
                </a:solidFill>
                <a:latin typeface="+mj-lt"/>
              </a:rPr>
              <a:t>NuSTEC</a:t>
            </a:r>
            <a:r>
              <a:rPr lang="en-US" altLang="fr-FR" sz="3200" dirty="0" smtClean="0">
                <a:solidFill>
                  <a:srgbClr val="0000FF"/>
                </a:solidFill>
                <a:latin typeface="+mj-lt"/>
              </a:rPr>
              <a:t> </a:t>
            </a:r>
            <a:endParaRPr lang="en-US" altLang="fr-FR" sz="3200" dirty="0">
              <a:solidFill>
                <a:srgbClr val="0000FF"/>
              </a:solidFill>
              <a:latin typeface="+mj-lt"/>
            </a:endParaRPr>
          </a:p>
        </p:txBody>
      </p:sp>
      <p:sp>
        <p:nvSpPr>
          <p:cNvPr id="26" name="ZoneTexte 25"/>
          <p:cNvSpPr txBox="1"/>
          <p:nvPr/>
        </p:nvSpPr>
        <p:spPr>
          <a:xfrm>
            <a:off x="107504" y="1124744"/>
            <a:ext cx="3851918"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9/9 European members of the </a:t>
            </a:r>
            <a:r>
              <a:rPr lang="en-US" sz="2000" dirty="0" err="1" smtClean="0"/>
              <a:t>NuSTEC</a:t>
            </a:r>
            <a:r>
              <a:rPr lang="en-US" sz="2000" dirty="0" smtClean="0"/>
              <a:t> board (6 </a:t>
            </a:r>
            <a:r>
              <a:rPr lang="en-US" sz="2000" dirty="0" err="1" smtClean="0"/>
              <a:t>theo.</a:t>
            </a:r>
            <a:r>
              <a:rPr lang="en-US" sz="2000" dirty="0" smtClean="0"/>
              <a:t>, 3 exp.) subscribed the CENF-ND</a:t>
            </a:r>
          </a:p>
          <a:p>
            <a:endParaRPr lang="en-US" sz="2000" dirty="0"/>
          </a:p>
          <a:p>
            <a:pPr marL="342900" indent="-342900">
              <a:buFont typeface="Arial" panose="020B0604020202020204" pitchFamily="34" charset="0"/>
              <a:buChar char="•"/>
            </a:pPr>
            <a:r>
              <a:rPr lang="en-US" sz="2000" dirty="0" smtClean="0"/>
              <a:t>3 are WG2 and WG3 conveners</a:t>
            </a:r>
            <a:endParaRPr lang="en-US" sz="2000" dirty="0"/>
          </a:p>
        </p:txBody>
      </p:sp>
      <p:grpSp>
        <p:nvGrpSpPr>
          <p:cNvPr id="8" name="Groupe 7"/>
          <p:cNvGrpSpPr/>
          <p:nvPr/>
        </p:nvGrpSpPr>
        <p:grpSpPr>
          <a:xfrm>
            <a:off x="6444208" y="260648"/>
            <a:ext cx="2808312" cy="864096"/>
            <a:chOff x="107504" y="764704"/>
            <a:chExt cx="2808312" cy="864096"/>
          </a:xfrm>
        </p:grpSpPr>
        <p:sp>
          <p:nvSpPr>
            <p:cNvPr id="25" name="ZoneTexte 24"/>
            <p:cNvSpPr txBox="1"/>
            <p:nvPr/>
          </p:nvSpPr>
          <p:spPr>
            <a:xfrm>
              <a:off x="107504" y="764704"/>
              <a:ext cx="518091" cy="646331"/>
            </a:xfrm>
            <a:prstGeom prst="rect">
              <a:avLst/>
            </a:prstGeom>
            <a:noFill/>
          </p:spPr>
          <p:txBody>
            <a:bodyPr wrap="none" rtlCol="0">
              <a:spAutoFit/>
            </a:bodyPr>
            <a:lstStyle/>
            <a:p>
              <a:r>
                <a:rPr lang="fr-FR" sz="3600" dirty="0" smtClean="0">
                  <a:solidFill>
                    <a:srgbClr val="008000"/>
                  </a:solidFill>
                </a:rPr>
                <a:t>* </a:t>
              </a:r>
              <a:endParaRPr lang="fr-FR" sz="3600" dirty="0">
                <a:solidFill>
                  <a:srgbClr val="008000"/>
                </a:solidFill>
              </a:endParaRPr>
            </a:p>
          </p:txBody>
        </p:sp>
        <p:sp>
          <p:nvSpPr>
            <p:cNvPr id="27" name="ZoneTexte 26"/>
            <p:cNvSpPr txBox="1"/>
            <p:nvPr/>
          </p:nvSpPr>
          <p:spPr>
            <a:xfrm>
              <a:off x="395536" y="858198"/>
              <a:ext cx="2376264" cy="338554"/>
            </a:xfrm>
            <a:prstGeom prst="rect">
              <a:avLst/>
            </a:prstGeom>
            <a:noFill/>
          </p:spPr>
          <p:txBody>
            <a:bodyPr wrap="square" rtlCol="0">
              <a:spAutoFit/>
            </a:bodyPr>
            <a:lstStyle/>
            <a:p>
              <a:r>
                <a:rPr lang="en-US" sz="1600" dirty="0" smtClean="0">
                  <a:solidFill>
                    <a:srgbClr val="008000"/>
                  </a:solidFill>
                </a:rPr>
                <a:t>CENF-ND members </a:t>
              </a:r>
              <a:endParaRPr lang="en-US" sz="1600" dirty="0">
                <a:solidFill>
                  <a:srgbClr val="008000"/>
                </a:solidFill>
              </a:endParaRPr>
            </a:p>
          </p:txBody>
        </p:sp>
        <p:sp>
          <p:nvSpPr>
            <p:cNvPr id="28" name="ZoneTexte 27"/>
            <p:cNvSpPr txBox="1"/>
            <p:nvPr/>
          </p:nvSpPr>
          <p:spPr>
            <a:xfrm>
              <a:off x="395536" y="1043444"/>
              <a:ext cx="2520280" cy="338554"/>
            </a:xfrm>
            <a:prstGeom prst="rect">
              <a:avLst/>
            </a:prstGeom>
            <a:noFill/>
          </p:spPr>
          <p:txBody>
            <a:bodyPr wrap="square" rtlCol="0">
              <a:spAutoFit/>
            </a:bodyPr>
            <a:lstStyle/>
            <a:p>
              <a:r>
                <a:rPr lang="en-US" sz="1600" dirty="0" smtClean="0">
                  <a:solidFill>
                    <a:srgbClr val="FF0000"/>
                  </a:solidFill>
                </a:rPr>
                <a:t>CENF-ND WG conveners </a:t>
              </a:r>
              <a:endParaRPr lang="en-US" sz="1600" dirty="0">
                <a:solidFill>
                  <a:srgbClr val="FF0000"/>
                </a:solidFill>
              </a:endParaRPr>
            </a:p>
          </p:txBody>
        </p:sp>
        <p:sp>
          <p:nvSpPr>
            <p:cNvPr id="29" name="ZoneTexte 28"/>
            <p:cNvSpPr txBox="1"/>
            <p:nvPr/>
          </p:nvSpPr>
          <p:spPr>
            <a:xfrm>
              <a:off x="107504" y="982469"/>
              <a:ext cx="518091" cy="646331"/>
            </a:xfrm>
            <a:prstGeom prst="rect">
              <a:avLst/>
            </a:prstGeom>
            <a:noFill/>
          </p:spPr>
          <p:txBody>
            <a:bodyPr wrap="none" rtlCol="0">
              <a:spAutoFit/>
            </a:bodyPr>
            <a:lstStyle/>
            <a:p>
              <a:r>
                <a:rPr lang="fr-FR" sz="3600" dirty="0" smtClean="0">
                  <a:solidFill>
                    <a:srgbClr val="FF0000"/>
                  </a:solidFill>
                </a:rPr>
                <a:t>* </a:t>
              </a:r>
              <a:endParaRPr lang="fr-FR" sz="3600" dirty="0">
                <a:solidFill>
                  <a:srgbClr val="FF0000"/>
                </a:solidFill>
              </a:endParaRPr>
            </a:p>
          </p:txBody>
        </p:sp>
      </p:grpSp>
      <p:sp>
        <p:nvSpPr>
          <p:cNvPr id="31" name="ZoneTexte 30"/>
          <p:cNvSpPr txBox="1"/>
          <p:nvPr/>
        </p:nvSpPr>
        <p:spPr>
          <a:xfrm>
            <a:off x="179512" y="3890666"/>
            <a:ext cx="3779910" cy="830997"/>
          </a:xfrm>
          <a:prstGeom prst="rect">
            <a:avLst/>
          </a:prstGeom>
          <a:noFill/>
        </p:spPr>
        <p:txBody>
          <a:bodyPr wrap="square" rtlCol="0">
            <a:spAutoFit/>
          </a:bodyPr>
          <a:lstStyle/>
          <a:p>
            <a:r>
              <a:rPr lang="en-US" sz="2400" b="1" dirty="0" smtClean="0">
                <a:solidFill>
                  <a:srgbClr val="0000FF"/>
                </a:solidFill>
              </a:rPr>
              <a:t>Next </a:t>
            </a:r>
            <a:r>
              <a:rPr lang="en-US" sz="2400" b="1" dirty="0" err="1" smtClean="0">
                <a:solidFill>
                  <a:srgbClr val="0000FF"/>
                </a:solidFill>
              </a:rPr>
              <a:t>NuSTEC</a:t>
            </a:r>
            <a:r>
              <a:rPr lang="en-US" sz="2400" b="1" dirty="0" smtClean="0">
                <a:solidFill>
                  <a:srgbClr val="0000FF"/>
                </a:solidFill>
              </a:rPr>
              <a:t> School will be organized in 2019 at CERN</a:t>
            </a:r>
          </a:p>
        </p:txBody>
      </p:sp>
    </p:spTree>
    <p:extLst>
      <p:ext uri="{BB962C8B-B14F-4D97-AF65-F5344CB8AC3E}">
        <p14:creationId xmlns:p14="http://schemas.microsoft.com/office/powerpoint/2010/main" val="30195226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1" y="35913"/>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3200" dirty="0" smtClean="0">
                <a:solidFill>
                  <a:srgbClr val="FF0066"/>
                </a:solidFill>
                <a:latin typeface="+mj-lt"/>
              </a:rPr>
              <a:t>WG2 </a:t>
            </a:r>
            <a:r>
              <a:rPr lang="en-US" altLang="fr-FR" sz="3200" dirty="0" err="1" smtClean="0">
                <a:solidFill>
                  <a:srgbClr val="FF0066"/>
                </a:solidFill>
                <a:latin typeface="+mj-lt"/>
              </a:rPr>
              <a:t>twiki</a:t>
            </a:r>
            <a:r>
              <a:rPr lang="en-US" altLang="fr-FR" sz="3200" dirty="0" smtClean="0">
                <a:solidFill>
                  <a:srgbClr val="FF0066"/>
                </a:solidFill>
                <a:latin typeface="+mj-lt"/>
              </a:rPr>
              <a:t> page</a:t>
            </a:r>
            <a:endParaRPr lang="en-US" altLang="fr-FR" sz="3200" dirty="0">
              <a:solidFill>
                <a:srgbClr val="FF0066"/>
              </a:solidFill>
              <a:latin typeface="+mj-lt"/>
            </a:endParaRPr>
          </a:p>
        </p:txBody>
      </p:sp>
      <p:sp>
        <p:nvSpPr>
          <p:cNvPr id="4" name="Rectangle 3"/>
          <p:cNvSpPr/>
          <p:nvPr/>
        </p:nvSpPr>
        <p:spPr>
          <a:xfrm>
            <a:off x="-1" y="476672"/>
            <a:ext cx="9144001" cy="954107"/>
          </a:xfrm>
          <a:prstGeom prst="rect">
            <a:avLst/>
          </a:prstGeom>
        </p:spPr>
        <p:txBody>
          <a:bodyPr wrap="square">
            <a:spAutoFit/>
          </a:bodyPr>
          <a:lstStyle/>
          <a:p>
            <a:r>
              <a:rPr lang="fr-FR" sz="2800" dirty="0">
                <a:solidFill>
                  <a:srgbClr val="FF0066"/>
                </a:solidFill>
                <a:hlinkClick r:id="rId2"/>
              </a:rPr>
              <a:t>https://</a:t>
            </a:r>
            <a:r>
              <a:rPr lang="fr-FR" sz="2800" dirty="0" smtClean="0">
                <a:solidFill>
                  <a:srgbClr val="FF0066"/>
                </a:solidFill>
                <a:hlinkClick r:id="rId2"/>
              </a:rPr>
              <a:t>twiki.cern.ch/twiki/bin/view/CENF/NearDetectorWG2</a:t>
            </a:r>
            <a:endParaRPr lang="fr-FR" sz="2800" dirty="0" smtClean="0">
              <a:solidFill>
                <a:srgbClr val="FF0066"/>
              </a:solidFill>
            </a:endParaRPr>
          </a:p>
          <a:p>
            <a:endParaRPr lang="fr-FR" sz="2800" dirty="0" smtClean="0">
              <a:solidFill>
                <a:srgbClr val="FF0066"/>
              </a:solidFill>
            </a:endParaRPr>
          </a:p>
        </p:txBody>
      </p:sp>
      <p:sp>
        <p:nvSpPr>
          <p:cNvPr id="2" name="ZoneTexte 1"/>
          <p:cNvSpPr txBox="1"/>
          <p:nvPr/>
        </p:nvSpPr>
        <p:spPr>
          <a:xfrm>
            <a:off x="2" y="980728"/>
            <a:ext cx="9143998" cy="461665"/>
          </a:xfrm>
          <a:prstGeom prst="rect">
            <a:avLst/>
          </a:prstGeom>
          <a:noFill/>
        </p:spPr>
        <p:txBody>
          <a:bodyPr wrap="square" rtlCol="0">
            <a:spAutoFit/>
          </a:bodyPr>
          <a:lstStyle/>
          <a:p>
            <a:pPr algn="ctr"/>
            <a:r>
              <a:rPr lang="en-US" sz="2400" dirty="0" smtClean="0"/>
              <a:t>Link to many papers, presentations and conferences:</a:t>
            </a:r>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7</a:t>
            </a:fld>
            <a:endParaRPr lang="fr-BE"/>
          </a:p>
        </p:txBody>
      </p:sp>
      <p:sp>
        <p:nvSpPr>
          <p:cNvPr id="9" name="Rectangle 8"/>
          <p:cNvSpPr/>
          <p:nvPr/>
        </p:nvSpPr>
        <p:spPr>
          <a:xfrm>
            <a:off x="501943" y="1475492"/>
            <a:ext cx="2236125" cy="369332"/>
          </a:xfrm>
          <a:prstGeom prst="rect">
            <a:avLst/>
          </a:prstGeom>
        </p:spPr>
        <p:txBody>
          <a:bodyPr wrap="none">
            <a:spAutoFit/>
          </a:bodyPr>
          <a:lstStyle/>
          <a:p>
            <a:r>
              <a:rPr lang="fr-FR" b="1" dirty="0" err="1"/>
              <a:t>Recent</a:t>
            </a:r>
            <a:r>
              <a:rPr lang="fr-FR" b="1" dirty="0"/>
              <a:t> </a:t>
            </a:r>
            <a:r>
              <a:rPr lang="fr-FR" b="1" dirty="0" err="1"/>
              <a:t>review</a:t>
            </a:r>
            <a:r>
              <a:rPr lang="fr-FR" b="1" dirty="0"/>
              <a:t> </a:t>
            </a:r>
            <a:r>
              <a:rPr lang="fr-FR" b="1" dirty="0" err="1"/>
              <a:t>papers</a:t>
            </a:r>
            <a:endParaRPr lang="fr-FR" b="1" dirty="0"/>
          </a:p>
        </p:txBody>
      </p:sp>
      <p:sp>
        <p:nvSpPr>
          <p:cNvPr id="10" name="Rectangle 9"/>
          <p:cNvSpPr/>
          <p:nvPr/>
        </p:nvSpPr>
        <p:spPr>
          <a:xfrm>
            <a:off x="501943" y="1866969"/>
            <a:ext cx="2037609" cy="369332"/>
          </a:xfrm>
          <a:prstGeom prst="rect">
            <a:avLst/>
          </a:prstGeom>
        </p:spPr>
        <p:txBody>
          <a:bodyPr wrap="none">
            <a:spAutoFit/>
          </a:bodyPr>
          <a:lstStyle/>
          <a:p>
            <a:r>
              <a:rPr lang="fr-FR" b="1" dirty="0" err="1"/>
              <a:t>Recent</a:t>
            </a:r>
            <a:r>
              <a:rPr lang="fr-FR" b="1" dirty="0"/>
              <a:t> </a:t>
            </a:r>
            <a:r>
              <a:rPr lang="fr-FR" b="1" dirty="0" err="1"/>
              <a:t>review</a:t>
            </a:r>
            <a:r>
              <a:rPr lang="fr-FR" b="1" dirty="0"/>
              <a:t> </a:t>
            </a:r>
            <a:r>
              <a:rPr lang="fr-FR" b="1" dirty="0" err="1"/>
              <a:t>talks</a:t>
            </a:r>
            <a:endParaRPr lang="fr-FR" dirty="0"/>
          </a:p>
        </p:txBody>
      </p:sp>
      <p:sp>
        <p:nvSpPr>
          <p:cNvPr id="11" name="Rectangle 10"/>
          <p:cNvSpPr/>
          <p:nvPr/>
        </p:nvSpPr>
        <p:spPr>
          <a:xfrm>
            <a:off x="501943" y="2258446"/>
            <a:ext cx="2860078" cy="369332"/>
          </a:xfrm>
          <a:prstGeom prst="rect">
            <a:avLst/>
          </a:prstGeom>
        </p:spPr>
        <p:txBody>
          <a:bodyPr wrap="none">
            <a:spAutoFit/>
          </a:bodyPr>
          <a:lstStyle/>
          <a:p>
            <a:r>
              <a:rPr lang="fr-FR" b="1" dirty="0" err="1"/>
              <a:t>Conferences</a:t>
            </a:r>
            <a:r>
              <a:rPr lang="fr-FR" b="1" dirty="0"/>
              <a:t> and workshops</a:t>
            </a:r>
            <a:endParaRPr lang="fr-FR" dirty="0"/>
          </a:p>
        </p:txBody>
      </p:sp>
      <p:sp>
        <p:nvSpPr>
          <p:cNvPr id="12" name="Rectangle 11"/>
          <p:cNvSpPr/>
          <p:nvPr/>
        </p:nvSpPr>
        <p:spPr>
          <a:xfrm>
            <a:off x="501943" y="2649923"/>
            <a:ext cx="3187219" cy="369332"/>
          </a:xfrm>
          <a:prstGeom prst="rect">
            <a:avLst/>
          </a:prstGeom>
        </p:spPr>
        <p:txBody>
          <a:bodyPr wrap="none">
            <a:spAutoFit/>
          </a:bodyPr>
          <a:lstStyle/>
          <a:p>
            <a:r>
              <a:rPr lang="fr-FR" b="1" dirty="0" err="1"/>
              <a:t>Comparison</a:t>
            </a:r>
            <a:r>
              <a:rPr lang="fr-FR" b="1" dirty="0"/>
              <a:t> </a:t>
            </a:r>
            <a:r>
              <a:rPr lang="fr-FR" b="1" dirty="0" err="1"/>
              <a:t>theory-experiment</a:t>
            </a:r>
            <a:endParaRPr lang="fr-FR" dirty="0"/>
          </a:p>
        </p:txBody>
      </p:sp>
      <p:sp>
        <p:nvSpPr>
          <p:cNvPr id="13" name="Rectangle 12"/>
          <p:cNvSpPr/>
          <p:nvPr/>
        </p:nvSpPr>
        <p:spPr>
          <a:xfrm>
            <a:off x="858259" y="3041400"/>
            <a:ext cx="2830903" cy="369332"/>
          </a:xfrm>
          <a:prstGeom prst="rect">
            <a:avLst/>
          </a:prstGeom>
        </p:spPr>
        <p:txBody>
          <a:bodyPr wrap="none">
            <a:spAutoFit/>
          </a:bodyPr>
          <a:lstStyle/>
          <a:p>
            <a:r>
              <a:rPr lang="fr-FR" dirty="0" smtClean="0"/>
              <a:t>- CCQE</a:t>
            </a:r>
            <a:r>
              <a:rPr lang="fr-FR" dirty="0"/>
              <a:t>, CCQE-</a:t>
            </a:r>
            <a:r>
              <a:rPr lang="fr-FR" dirty="0" err="1"/>
              <a:t>like</a:t>
            </a:r>
            <a:r>
              <a:rPr lang="fr-FR" dirty="0"/>
              <a:t> and CC0pi</a:t>
            </a:r>
          </a:p>
        </p:txBody>
      </p:sp>
      <p:sp>
        <p:nvSpPr>
          <p:cNvPr id="14" name="Rectangle 13"/>
          <p:cNvSpPr/>
          <p:nvPr/>
        </p:nvSpPr>
        <p:spPr>
          <a:xfrm>
            <a:off x="912439" y="3432877"/>
            <a:ext cx="1415131" cy="369332"/>
          </a:xfrm>
          <a:prstGeom prst="rect">
            <a:avLst/>
          </a:prstGeom>
        </p:spPr>
        <p:txBody>
          <a:bodyPr wrap="none">
            <a:spAutoFit/>
          </a:bodyPr>
          <a:lstStyle/>
          <a:p>
            <a:r>
              <a:rPr lang="fr-FR" dirty="0" smtClean="0"/>
              <a:t>- CC </a:t>
            </a:r>
            <a:r>
              <a:rPr lang="fr-FR" dirty="0"/>
              <a:t>inclusive</a:t>
            </a:r>
          </a:p>
        </p:txBody>
      </p:sp>
      <p:sp>
        <p:nvSpPr>
          <p:cNvPr id="15" name="Rectangle 14"/>
          <p:cNvSpPr/>
          <p:nvPr/>
        </p:nvSpPr>
        <p:spPr>
          <a:xfrm>
            <a:off x="501943" y="3824354"/>
            <a:ext cx="4272195" cy="369332"/>
          </a:xfrm>
          <a:prstGeom prst="rect">
            <a:avLst/>
          </a:prstGeom>
        </p:spPr>
        <p:txBody>
          <a:bodyPr wrap="none">
            <a:spAutoFit/>
          </a:bodyPr>
          <a:lstStyle/>
          <a:p>
            <a:r>
              <a:rPr lang="en-US" b="1" dirty="0"/>
              <a:t>Comparisons </a:t>
            </a:r>
            <a:r>
              <a:rPr lang="en-US" b="1" dirty="0" smtClean="0"/>
              <a:t>with electron scattering data</a:t>
            </a:r>
            <a:endParaRPr lang="fr-FR" dirty="0"/>
          </a:p>
        </p:txBody>
      </p:sp>
      <p:sp>
        <p:nvSpPr>
          <p:cNvPr id="16" name="Rectangle 15"/>
          <p:cNvSpPr/>
          <p:nvPr/>
        </p:nvSpPr>
        <p:spPr>
          <a:xfrm>
            <a:off x="501943" y="4215831"/>
            <a:ext cx="2952411" cy="369332"/>
          </a:xfrm>
          <a:prstGeom prst="rect">
            <a:avLst/>
          </a:prstGeom>
        </p:spPr>
        <p:txBody>
          <a:bodyPr wrap="none">
            <a:spAutoFit/>
          </a:bodyPr>
          <a:lstStyle/>
          <a:p>
            <a:r>
              <a:rPr lang="fr-FR" b="1" dirty="0"/>
              <a:t>Neutrino versus antineutrino</a:t>
            </a:r>
            <a:endParaRPr lang="fr-FR" dirty="0"/>
          </a:p>
        </p:txBody>
      </p:sp>
      <p:sp>
        <p:nvSpPr>
          <p:cNvPr id="17" name="Rectangle 16"/>
          <p:cNvSpPr/>
          <p:nvPr/>
        </p:nvSpPr>
        <p:spPr>
          <a:xfrm>
            <a:off x="501943" y="4607308"/>
            <a:ext cx="2077685" cy="369332"/>
          </a:xfrm>
          <a:prstGeom prst="rect">
            <a:avLst/>
          </a:prstGeom>
        </p:spPr>
        <p:txBody>
          <a:bodyPr wrap="none">
            <a:spAutoFit/>
          </a:bodyPr>
          <a:lstStyle/>
          <a:p>
            <a:r>
              <a:rPr lang="fr-FR" b="1" dirty="0" err="1"/>
              <a:t>Nu_mu</a:t>
            </a:r>
            <a:r>
              <a:rPr lang="fr-FR" b="1" dirty="0"/>
              <a:t> versus </a:t>
            </a:r>
            <a:r>
              <a:rPr lang="fr-FR" b="1" dirty="0" err="1"/>
              <a:t>nu_e</a:t>
            </a:r>
            <a:endParaRPr lang="fr-FR" dirty="0"/>
          </a:p>
        </p:txBody>
      </p:sp>
      <p:sp>
        <p:nvSpPr>
          <p:cNvPr id="18" name="Rectangle 17"/>
          <p:cNvSpPr/>
          <p:nvPr/>
        </p:nvSpPr>
        <p:spPr>
          <a:xfrm>
            <a:off x="501943" y="4998781"/>
            <a:ext cx="3339889" cy="369332"/>
          </a:xfrm>
          <a:prstGeom prst="rect">
            <a:avLst/>
          </a:prstGeom>
        </p:spPr>
        <p:txBody>
          <a:bodyPr wrap="none">
            <a:spAutoFit/>
          </a:bodyPr>
          <a:lstStyle/>
          <a:p>
            <a:r>
              <a:rPr lang="fr-FR" b="1" dirty="0"/>
              <a:t>A-</a:t>
            </a:r>
            <a:r>
              <a:rPr lang="fr-FR" b="1" dirty="0" err="1"/>
              <a:t>dependence</a:t>
            </a:r>
            <a:r>
              <a:rPr lang="fr-FR" b="1" dirty="0"/>
              <a:t> and Argon </a:t>
            </a:r>
            <a:r>
              <a:rPr lang="fr-FR" b="1" dirty="0" err="1"/>
              <a:t>studies</a:t>
            </a:r>
            <a:endParaRPr lang="fr-FR" dirty="0"/>
          </a:p>
        </p:txBody>
      </p:sp>
      <p:sp>
        <p:nvSpPr>
          <p:cNvPr id="20" name="ZoneTexte 19"/>
          <p:cNvSpPr txBox="1"/>
          <p:nvPr/>
        </p:nvSpPr>
        <p:spPr>
          <a:xfrm>
            <a:off x="611560" y="5445224"/>
            <a:ext cx="7740350" cy="1015663"/>
          </a:xfrm>
          <a:prstGeom prst="rect">
            <a:avLst/>
          </a:prstGeom>
          <a:noFill/>
        </p:spPr>
        <p:txBody>
          <a:bodyPr wrap="square" rtlCol="0">
            <a:spAutoFit/>
          </a:bodyPr>
          <a:lstStyle/>
          <a:p>
            <a:r>
              <a:rPr lang="en-US" sz="2000" dirty="0" smtClean="0"/>
              <a:t>Work in progress, many parts to be added (MC papers and links, CC1</a:t>
            </a:r>
            <a:r>
              <a:rPr lang="en-US" sz="2000" dirty="0" smtClean="0">
                <a:sym typeface="Symbol"/>
              </a:rPr>
              <a:t>,…)</a:t>
            </a:r>
            <a:endParaRPr lang="en-US" sz="2000" dirty="0" smtClean="0"/>
          </a:p>
          <a:p>
            <a:r>
              <a:rPr lang="en-US" sz="2000" dirty="0" smtClean="0"/>
              <a:t>Feel </a:t>
            </a:r>
            <a:r>
              <a:rPr lang="en-US" sz="2000" dirty="0"/>
              <a:t>free to </a:t>
            </a:r>
            <a:r>
              <a:rPr lang="en-US" sz="2000" dirty="0" smtClean="0"/>
              <a:t>modify it</a:t>
            </a:r>
          </a:p>
          <a:p>
            <a:r>
              <a:rPr lang="en-US" sz="2000" dirty="0" smtClean="0"/>
              <a:t>Philosophy: </a:t>
            </a:r>
            <a:r>
              <a:rPr lang="en-US" sz="2000" b="1" dirty="0" smtClean="0">
                <a:solidFill>
                  <a:srgbClr val="0000FF"/>
                </a:solidFill>
              </a:rPr>
              <a:t>not exhaustive but updated</a:t>
            </a:r>
            <a:endParaRPr lang="en-US" sz="2000" dirty="0"/>
          </a:p>
        </p:txBody>
      </p:sp>
    </p:spTree>
    <p:extLst>
      <p:ext uri="{BB962C8B-B14F-4D97-AF65-F5344CB8AC3E}">
        <p14:creationId xmlns:p14="http://schemas.microsoft.com/office/powerpoint/2010/main" val="43194102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CF4668DC-857F-487D-BFFA-8C0CA5037977}" type="slidenum">
              <a:rPr lang="fr-BE" smtClean="0"/>
              <a:t>8</a:t>
            </a:fld>
            <a:endParaRPr lang="fr-BE"/>
          </a:p>
        </p:txBody>
      </p:sp>
      <p:sp>
        <p:nvSpPr>
          <p:cNvPr id="5" name="Text Box 2"/>
          <p:cNvSpPr txBox="1">
            <a:spLocks noChangeArrowheads="1"/>
          </p:cNvSpPr>
          <p:nvPr/>
        </p:nvSpPr>
        <p:spPr bwMode="auto">
          <a:xfrm>
            <a:off x="-33536" y="1340768"/>
            <a:ext cx="9144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8000" dirty="0" smtClean="0">
                <a:solidFill>
                  <a:srgbClr val="0000FF"/>
                </a:solidFill>
                <a:latin typeface="+mj-lt"/>
              </a:rPr>
              <a:t>A bit of Physics </a:t>
            </a:r>
            <a:endParaRPr lang="en-US" altLang="fr-FR" sz="8000" dirty="0">
              <a:solidFill>
                <a:srgbClr val="0000FF"/>
              </a:solidFill>
              <a:latin typeface="+mj-lt"/>
            </a:endParaRPr>
          </a:p>
        </p:txBody>
      </p:sp>
      <p:sp>
        <p:nvSpPr>
          <p:cNvPr id="6" name="Text Box 2"/>
          <p:cNvSpPr txBox="1">
            <a:spLocks noChangeArrowheads="1"/>
          </p:cNvSpPr>
          <p:nvPr/>
        </p:nvSpPr>
        <p:spPr bwMode="auto">
          <a:xfrm>
            <a:off x="1" y="2780928"/>
            <a:ext cx="9144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5400" dirty="0" smtClean="0">
                <a:latin typeface="+mj-lt"/>
              </a:rPr>
              <a:t>CCQE, CCQE-like and CC0</a:t>
            </a:r>
            <a:r>
              <a:rPr lang="en-US" altLang="fr-FR" sz="5400" dirty="0" smtClean="0">
                <a:latin typeface="+mj-lt"/>
                <a:sym typeface="Symbol"/>
              </a:rPr>
              <a:t></a:t>
            </a:r>
            <a:endParaRPr lang="en-US" altLang="fr-FR" sz="5400" dirty="0">
              <a:latin typeface="+mj-lt"/>
            </a:endParaRPr>
          </a:p>
        </p:txBody>
      </p:sp>
      <p:sp>
        <p:nvSpPr>
          <p:cNvPr id="7" name="Text Box 2"/>
          <p:cNvSpPr txBox="1">
            <a:spLocks noChangeArrowheads="1"/>
          </p:cNvSpPr>
          <p:nvPr/>
        </p:nvSpPr>
        <p:spPr bwMode="auto">
          <a:xfrm>
            <a:off x="-36512" y="3945830"/>
            <a:ext cx="9144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5400" i="1" dirty="0" smtClean="0">
                <a:latin typeface="+mj-lt"/>
              </a:rPr>
              <a:t>Status of 2p-2h (or np-</a:t>
            </a:r>
            <a:r>
              <a:rPr lang="en-US" altLang="fr-FR" sz="5400" i="1" dirty="0" err="1" smtClean="0">
                <a:latin typeface="+mj-lt"/>
              </a:rPr>
              <a:t>nh</a:t>
            </a:r>
            <a:r>
              <a:rPr lang="en-US" altLang="fr-FR" sz="5400" i="1" dirty="0" smtClean="0">
                <a:latin typeface="+mj-lt"/>
              </a:rPr>
              <a:t>)</a:t>
            </a:r>
            <a:endParaRPr lang="en-US" altLang="fr-FR" sz="5400" i="1" dirty="0">
              <a:latin typeface="+mj-lt"/>
            </a:endParaRPr>
          </a:p>
        </p:txBody>
      </p:sp>
    </p:spTree>
    <p:extLst>
      <p:ext uri="{BB962C8B-B14F-4D97-AF65-F5344CB8AC3E}">
        <p14:creationId xmlns:p14="http://schemas.microsoft.com/office/powerpoint/2010/main" val="305224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53" y="1800225"/>
            <a:ext cx="558311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 Box 3"/>
          <p:cNvSpPr txBox="1">
            <a:spLocks noChangeArrowheads="1"/>
          </p:cNvSpPr>
          <p:nvPr/>
        </p:nvSpPr>
        <p:spPr bwMode="auto">
          <a:xfrm>
            <a:off x="0" y="25460"/>
            <a:ext cx="91571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2800" dirty="0" err="1" smtClean="0">
                <a:solidFill>
                  <a:srgbClr val="FF0066"/>
                </a:solidFill>
                <a:latin typeface="+mj-lt"/>
                <a:ea typeface="Arial Unicode MS" pitchFamily="34" charset="-128"/>
                <a:cs typeface="Arial Unicode MS" pitchFamily="34" charset="-128"/>
              </a:rPr>
              <a:t>MiniBooNE</a:t>
            </a:r>
            <a:r>
              <a:rPr lang="en-US" altLang="fr-FR" sz="2800" dirty="0" smtClean="0">
                <a:solidFill>
                  <a:srgbClr val="FF0066"/>
                </a:solidFill>
                <a:latin typeface="+mj-lt"/>
                <a:ea typeface="Arial Unicode MS" pitchFamily="34" charset="-128"/>
                <a:cs typeface="Arial Unicode MS" pitchFamily="34" charset="-128"/>
              </a:rPr>
              <a:t>: CCQE-like   </a:t>
            </a:r>
            <a:endParaRPr lang="en-US" altLang="fr-FR" sz="2800" dirty="0">
              <a:solidFill>
                <a:srgbClr val="FF0066"/>
              </a:solidFill>
              <a:latin typeface="+mj-lt"/>
              <a:ea typeface="Arial Unicode MS" pitchFamily="34" charset="-128"/>
              <a:cs typeface="Arial Unicode MS" pitchFamily="34" charset="-128"/>
            </a:endParaRPr>
          </a:p>
        </p:txBody>
      </p:sp>
      <p:sp>
        <p:nvSpPr>
          <p:cNvPr id="29703" name="Text Box 11"/>
          <p:cNvSpPr txBox="1">
            <a:spLocks noChangeArrowheads="1"/>
          </p:cNvSpPr>
          <p:nvPr/>
        </p:nvSpPr>
        <p:spPr bwMode="auto">
          <a:xfrm>
            <a:off x="0" y="5641503"/>
            <a:ext cx="9144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r>
              <a:rPr lang="en-US" altLang="fr-FR" sz="1400" i="1" dirty="0">
                <a:latin typeface="+mj-lt"/>
              </a:rPr>
              <a:t>M. Martini, M. Ericson, G. </a:t>
            </a:r>
            <a:r>
              <a:rPr lang="en-US" altLang="fr-FR" sz="1400" i="1" dirty="0" err="1">
                <a:latin typeface="+mj-lt"/>
              </a:rPr>
              <a:t>Chanfray</a:t>
            </a:r>
            <a:r>
              <a:rPr lang="en-US" altLang="fr-FR" sz="1400" i="1" dirty="0">
                <a:latin typeface="+mj-lt"/>
              </a:rPr>
              <a:t>, J. </a:t>
            </a:r>
            <a:r>
              <a:rPr lang="en-US" altLang="fr-FR" sz="1400" i="1" dirty="0" smtClean="0">
                <a:latin typeface="+mj-lt"/>
              </a:rPr>
              <a:t>Marteau, </a:t>
            </a:r>
            <a:r>
              <a:rPr lang="en-US" altLang="fr-FR" sz="1400" i="1" dirty="0">
                <a:latin typeface="+mj-lt"/>
              </a:rPr>
              <a:t>Phys. Rev. C 80 065501 (2009</a:t>
            </a:r>
            <a:r>
              <a:rPr lang="en-US" altLang="fr-FR" sz="1400" i="1" dirty="0" smtClean="0">
                <a:latin typeface="+mj-lt"/>
              </a:rPr>
              <a:t>)</a:t>
            </a:r>
            <a:endParaRPr lang="en-US" altLang="fr-FR" sz="1400" i="1" dirty="0">
              <a:latin typeface="+mj-lt"/>
            </a:endParaRPr>
          </a:p>
        </p:txBody>
      </p:sp>
      <p:sp>
        <p:nvSpPr>
          <p:cNvPr id="29705" name="Text Box 13"/>
          <p:cNvSpPr txBox="1">
            <a:spLocks noChangeArrowheads="1"/>
          </p:cNvSpPr>
          <p:nvPr/>
        </p:nvSpPr>
        <p:spPr bwMode="auto">
          <a:xfrm>
            <a:off x="2" y="5949280"/>
            <a:ext cx="914399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b="1" dirty="0">
                <a:solidFill>
                  <a:srgbClr val="0000FF"/>
                </a:solidFill>
                <a:latin typeface="+mj-lt"/>
              </a:rPr>
              <a:t>Agreement with </a:t>
            </a:r>
            <a:r>
              <a:rPr lang="en-US" altLang="fr-FR" b="1" dirty="0" err="1">
                <a:solidFill>
                  <a:srgbClr val="0000FF"/>
                </a:solidFill>
                <a:latin typeface="+mj-lt"/>
              </a:rPr>
              <a:t>MiniBooNE</a:t>
            </a:r>
            <a:r>
              <a:rPr lang="en-US" altLang="fr-FR" b="1" dirty="0">
                <a:solidFill>
                  <a:srgbClr val="0000FF"/>
                </a:solidFill>
                <a:latin typeface="+mj-lt"/>
              </a:rPr>
              <a:t> without increasing M</a:t>
            </a:r>
            <a:r>
              <a:rPr lang="en-US" altLang="fr-FR" b="1" baseline="-25000" dirty="0">
                <a:solidFill>
                  <a:srgbClr val="0000FF"/>
                </a:solidFill>
                <a:latin typeface="+mj-lt"/>
              </a:rPr>
              <a:t>A</a:t>
            </a:r>
            <a:r>
              <a:rPr lang="en-US" altLang="fr-FR" b="1" dirty="0">
                <a:solidFill>
                  <a:srgbClr val="0000FF"/>
                </a:solidFill>
                <a:latin typeface="+mj-lt"/>
              </a:rPr>
              <a:t>  </a:t>
            </a:r>
          </a:p>
        </p:txBody>
      </p:sp>
      <p:pic>
        <p:nvPicPr>
          <p:cNvPr id="29706"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66389" y="1709738"/>
            <a:ext cx="663819"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7" name="Line 30"/>
          <p:cNvSpPr>
            <a:spLocks noChangeShapeType="1"/>
          </p:cNvSpPr>
          <p:nvPr/>
        </p:nvSpPr>
        <p:spPr bwMode="auto">
          <a:xfrm>
            <a:off x="7219950" y="1443039"/>
            <a:ext cx="0" cy="11207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708" name="AutoShape 33"/>
          <p:cNvSpPr>
            <a:spLocks noChangeArrowheads="1"/>
          </p:cNvSpPr>
          <p:nvPr/>
        </p:nvSpPr>
        <p:spPr bwMode="auto">
          <a:xfrm>
            <a:off x="7183316" y="1628775"/>
            <a:ext cx="73269" cy="141288"/>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09" name="AutoShape 35"/>
          <p:cNvSpPr>
            <a:spLocks noChangeArrowheads="1"/>
          </p:cNvSpPr>
          <p:nvPr/>
        </p:nvSpPr>
        <p:spPr bwMode="auto">
          <a:xfrm>
            <a:off x="7183316" y="2143125"/>
            <a:ext cx="73269" cy="141288"/>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10" name="Text Box 37"/>
          <p:cNvSpPr txBox="1">
            <a:spLocks noChangeArrowheads="1"/>
          </p:cNvSpPr>
          <p:nvPr/>
        </p:nvSpPr>
        <p:spPr bwMode="auto">
          <a:xfrm>
            <a:off x="7183315" y="2420939"/>
            <a:ext cx="3898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000" dirty="0">
                <a:latin typeface="Comic Sans MS" pitchFamily="66" charset="0"/>
              </a:rPr>
              <a:t>N</a:t>
            </a:r>
          </a:p>
        </p:txBody>
      </p:sp>
      <p:sp>
        <p:nvSpPr>
          <p:cNvPr id="29711" name="Text Box 38"/>
          <p:cNvSpPr txBox="1">
            <a:spLocks noChangeArrowheads="1"/>
          </p:cNvSpPr>
          <p:nvPr/>
        </p:nvSpPr>
        <p:spPr bwMode="auto">
          <a:xfrm>
            <a:off x="7183316" y="1274764"/>
            <a:ext cx="4363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000">
                <a:latin typeface="Comic Sans MS" pitchFamily="66" charset="0"/>
              </a:rPr>
              <a:t>N’</a:t>
            </a:r>
          </a:p>
        </p:txBody>
      </p:sp>
      <p:sp>
        <p:nvSpPr>
          <p:cNvPr id="29712" name="Line 45"/>
          <p:cNvSpPr>
            <a:spLocks noChangeShapeType="1"/>
          </p:cNvSpPr>
          <p:nvPr/>
        </p:nvSpPr>
        <p:spPr bwMode="auto">
          <a:xfrm flipH="1">
            <a:off x="6299689" y="1874838"/>
            <a:ext cx="266700" cy="5762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713" name="Line 46"/>
          <p:cNvSpPr>
            <a:spLocks noChangeShapeType="1"/>
          </p:cNvSpPr>
          <p:nvPr/>
        </p:nvSpPr>
        <p:spPr bwMode="auto">
          <a:xfrm>
            <a:off x="6299689" y="1443038"/>
            <a:ext cx="266700" cy="431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714" name="Text Box 49"/>
          <p:cNvSpPr txBox="1">
            <a:spLocks noChangeArrowheads="1"/>
          </p:cNvSpPr>
          <p:nvPr/>
        </p:nvSpPr>
        <p:spPr bwMode="auto">
          <a:xfrm>
            <a:off x="6126492" y="1124744"/>
            <a:ext cx="3177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l-GR" altLang="fr-FR" sz="2000">
                <a:solidFill>
                  <a:srgbClr val="009999"/>
                </a:solidFill>
                <a:latin typeface="Comic Sans MS" pitchFamily="66" charset="0"/>
              </a:rPr>
              <a:t>μ</a:t>
            </a:r>
          </a:p>
        </p:txBody>
      </p:sp>
      <p:sp>
        <p:nvSpPr>
          <p:cNvPr id="29715" name="Text Box 50"/>
          <p:cNvSpPr txBox="1">
            <a:spLocks noChangeArrowheads="1"/>
          </p:cNvSpPr>
          <p:nvPr/>
        </p:nvSpPr>
        <p:spPr bwMode="auto">
          <a:xfrm>
            <a:off x="6012473" y="2284414"/>
            <a:ext cx="4331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ltLang="fr-FR" sz="2000" b="1">
                <a:solidFill>
                  <a:srgbClr val="009999"/>
                </a:solidFill>
                <a:latin typeface="Arial Unicode MS" pitchFamily="34" charset="-128"/>
                <a:ea typeface="Arial Unicode MS" pitchFamily="34" charset="-128"/>
                <a:cs typeface="Arial Unicode MS" pitchFamily="34" charset="-128"/>
              </a:rPr>
              <a:t>Ʋ</a:t>
            </a:r>
            <a:r>
              <a:rPr lang="en-US" altLang="fr-FR" sz="2000">
                <a:solidFill>
                  <a:srgbClr val="009999"/>
                </a:solidFill>
                <a:latin typeface="Comic Sans MS" pitchFamily="66" charset="0"/>
              </a:rPr>
              <a:t> </a:t>
            </a:r>
          </a:p>
        </p:txBody>
      </p:sp>
      <p:sp>
        <p:nvSpPr>
          <p:cNvPr id="29716" name="Text Box 51"/>
          <p:cNvSpPr txBox="1">
            <a:spLocks noChangeArrowheads="1"/>
          </p:cNvSpPr>
          <p:nvPr/>
        </p:nvSpPr>
        <p:spPr bwMode="auto">
          <a:xfrm>
            <a:off x="6566389" y="2019301"/>
            <a:ext cx="5741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000">
                <a:solidFill>
                  <a:srgbClr val="FF0066"/>
                </a:solidFill>
                <a:latin typeface="Comic Sans MS" pitchFamily="66" charset="0"/>
              </a:rPr>
              <a:t>W+</a:t>
            </a:r>
          </a:p>
        </p:txBody>
      </p:sp>
      <p:grpSp>
        <p:nvGrpSpPr>
          <p:cNvPr id="29717" name="Group 98"/>
          <p:cNvGrpSpPr>
            <a:grpSpLocks/>
          </p:cNvGrpSpPr>
          <p:nvPr/>
        </p:nvGrpSpPr>
        <p:grpSpPr bwMode="auto">
          <a:xfrm>
            <a:off x="5754567" y="3330575"/>
            <a:ext cx="2296258" cy="1757363"/>
            <a:chOff x="3800" y="2144"/>
            <a:chExt cx="1567" cy="1107"/>
          </a:xfrm>
        </p:grpSpPr>
        <p:grpSp>
          <p:nvGrpSpPr>
            <p:cNvPr id="29763" name="Group 60"/>
            <p:cNvGrpSpPr>
              <a:grpSpLocks/>
            </p:cNvGrpSpPr>
            <p:nvPr/>
          </p:nvGrpSpPr>
          <p:grpSpPr bwMode="auto">
            <a:xfrm>
              <a:off x="3800" y="2144"/>
              <a:ext cx="831" cy="1009"/>
              <a:chOff x="4481" y="1933"/>
              <a:chExt cx="831" cy="1009"/>
            </a:xfrm>
          </p:grpSpPr>
          <p:pic>
            <p:nvPicPr>
              <p:cNvPr id="29776" name="Picture 5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59" y="2260"/>
                <a:ext cx="453" cy="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77" name="Line 54"/>
              <p:cNvSpPr>
                <a:spLocks noChangeShapeType="1"/>
              </p:cNvSpPr>
              <p:nvPr/>
            </p:nvSpPr>
            <p:spPr bwMode="auto">
              <a:xfrm flipH="1">
                <a:off x="4677" y="2364"/>
                <a:ext cx="182" cy="3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778" name="Line 55"/>
              <p:cNvSpPr>
                <a:spLocks noChangeShapeType="1"/>
              </p:cNvSpPr>
              <p:nvPr/>
            </p:nvSpPr>
            <p:spPr bwMode="auto">
              <a:xfrm>
                <a:off x="4677" y="2092"/>
                <a:ext cx="182" cy="27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779" name="Text Box 56"/>
              <p:cNvSpPr txBox="1">
                <a:spLocks noChangeArrowheads="1"/>
              </p:cNvSpPr>
              <p:nvPr/>
            </p:nvSpPr>
            <p:spPr bwMode="auto">
              <a:xfrm>
                <a:off x="4523" y="1933"/>
                <a:ext cx="21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l-GR" altLang="fr-FR" sz="2000">
                    <a:solidFill>
                      <a:srgbClr val="009999"/>
                    </a:solidFill>
                    <a:latin typeface="Comic Sans MS" pitchFamily="66" charset="0"/>
                  </a:rPr>
                  <a:t>μ</a:t>
                </a:r>
              </a:p>
            </p:txBody>
          </p:sp>
          <p:sp>
            <p:nvSpPr>
              <p:cNvPr id="29780" name="Text Box 57"/>
              <p:cNvSpPr txBox="1">
                <a:spLocks noChangeArrowheads="1"/>
              </p:cNvSpPr>
              <p:nvPr/>
            </p:nvSpPr>
            <p:spPr bwMode="auto">
              <a:xfrm>
                <a:off x="4481" y="2690"/>
                <a:ext cx="29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altLang="fr-FR" sz="2000" b="1">
                    <a:solidFill>
                      <a:srgbClr val="009999"/>
                    </a:solidFill>
                    <a:latin typeface="Arial Unicode MS" pitchFamily="34" charset="-128"/>
                    <a:ea typeface="Arial Unicode MS" pitchFamily="34" charset="-128"/>
                    <a:cs typeface="Arial Unicode MS" pitchFamily="34" charset="-128"/>
                  </a:rPr>
                  <a:t>Ʋ</a:t>
                </a:r>
                <a:r>
                  <a:rPr lang="en-US" altLang="fr-FR" sz="2000">
                    <a:solidFill>
                      <a:srgbClr val="009999"/>
                    </a:solidFill>
                    <a:latin typeface="Comic Sans MS" pitchFamily="66" charset="0"/>
                  </a:rPr>
                  <a:t> </a:t>
                </a:r>
              </a:p>
            </p:txBody>
          </p:sp>
          <p:sp>
            <p:nvSpPr>
              <p:cNvPr id="29781" name="Text Box 58"/>
              <p:cNvSpPr txBox="1">
                <a:spLocks noChangeArrowheads="1"/>
              </p:cNvSpPr>
              <p:nvPr/>
            </p:nvSpPr>
            <p:spPr bwMode="auto">
              <a:xfrm>
                <a:off x="4859" y="2455"/>
                <a:ext cx="392"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000">
                    <a:solidFill>
                      <a:srgbClr val="FF0066"/>
                    </a:solidFill>
                    <a:latin typeface="Comic Sans MS" pitchFamily="66" charset="0"/>
                  </a:rPr>
                  <a:t>W+</a:t>
                </a:r>
              </a:p>
            </p:txBody>
          </p:sp>
        </p:grpSp>
        <p:grpSp>
          <p:nvGrpSpPr>
            <p:cNvPr id="29764" name="Group 59"/>
            <p:cNvGrpSpPr>
              <a:grpSpLocks/>
            </p:cNvGrpSpPr>
            <p:nvPr/>
          </p:nvGrpSpPr>
          <p:grpSpPr bwMode="auto">
            <a:xfrm>
              <a:off x="4616" y="2297"/>
              <a:ext cx="499" cy="861"/>
              <a:chOff x="5339" y="2252"/>
              <a:chExt cx="374" cy="706"/>
            </a:xfrm>
          </p:grpSpPr>
          <p:sp>
            <p:nvSpPr>
              <p:cNvPr id="29769" name="Line 15"/>
              <p:cNvSpPr>
                <a:spLocks noChangeShapeType="1"/>
              </p:cNvSpPr>
              <p:nvPr/>
            </p:nvSpPr>
            <p:spPr bwMode="auto">
              <a:xfrm>
                <a:off x="5364" y="2252"/>
                <a:ext cx="0" cy="70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770" name="Line 16"/>
              <p:cNvSpPr>
                <a:spLocks noChangeShapeType="1"/>
              </p:cNvSpPr>
              <p:nvPr/>
            </p:nvSpPr>
            <p:spPr bwMode="auto">
              <a:xfrm>
                <a:off x="5688" y="2252"/>
                <a:ext cx="0" cy="70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9771" name="Line 17"/>
              <p:cNvSpPr>
                <a:spLocks noChangeShapeType="1"/>
              </p:cNvSpPr>
              <p:nvPr/>
            </p:nvSpPr>
            <p:spPr bwMode="auto">
              <a:xfrm>
                <a:off x="5364" y="2605"/>
                <a:ext cx="324"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fr-FR"/>
              </a:p>
            </p:txBody>
          </p:sp>
          <p:sp>
            <p:nvSpPr>
              <p:cNvPr id="29772" name="AutoShape 18"/>
              <p:cNvSpPr>
                <a:spLocks noChangeArrowheads="1"/>
              </p:cNvSpPr>
              <p:nvPr/>
            </p:nvSpPr>
            <p:spPr bwMode="auto">
              <a:xfrm>
                <a:off x="5339" y="2369"/>
                <a:ext cx="50" cy="89"/>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73" name="AutoShape 19"/>
              <p:cNvSpPr>
                <a:spLocks noChangeArrowheads="1"/>
              </p:cNvSpPr>
              <p:nvPr/>
            </p:nvSpPr>
            <p:spPr bwMode="auto">
              <a:xfrm>
                <a:off x="5663" y="2369"/>
                <a:ext cx="50" cy="89"/>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74" name="AutoShape 20"/>
              <p:cNvSpPr>
                <a:spLocks noChangeArrowheads="1"/>
              </p:cNvSpPr>
              <p:nvPr/>
            </p:nvSpPr>
            <p:spPr bwMode="auto">
              <a:xfrm>
                <a:off x="5339" y="2693"/>
                <a:ext cx="50" cy="89"/>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75" name="AutoShape 21"/>
              <p:cNvSpPr>
                <a:spLocks noChangeArrowheads="1"/>
              </p:cNvSpPr>
              <p:nvPr/>
            </p:nvSpPr>
            <p:spPr bwMode="auto">
              <a:xfrm>
                <a:off x="5663" y="2693"/>
                <a:ext cx="50" cy="89"/>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grpSp>
        <p:sp>
          <p:nvSpPr>
            <p:cNvPr id="29765" name="Text Box 61"/>
            <p:cNvSpPr txBox="1">
              <a:spLocks noChangeArrowheads="1"/>
            </p:cNvSpPr>
            <p:nvPr/>
          </p:nvSpPr>
          <p:spPr bwMode="auto">
            <a:xfrm>
              <a:off x="4616" y="2999"/>
              <a:ext cx="26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000">
                  <a:latin typeface="Comic Sans MS" pitchFamily="66" charset="0"/>
                </a:rPr>
                <a:t>N</a:t>
              </a:r>
            </a:p>
          </p:txBody>
        </p:sp>
        <p:sp>
          <p:nvSpPr>
            <p:cNvPr id="29766" name="Text Box 62"/>
            <p:cNvSpPr txBox="1">
              <a:spLocks noChangeArrowheads="1"/>
            </p:cNvSpPr>
            <p:nvPr/>
          </p:nvSpPr>
          <p:spPr bwMode="auto">
            <a:xfrm>
              <a:off x="5053" y="2999"/>
              <a:ext cx="26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000">
                  <a:latin typeface="Comic Sans MS" pitchFamily="66" charset="0"/>
                </a:rPr>
                <a:t>N</a:t>
              </a:r>
            </a:p>
          </p:txBody>
        </p:sp>
        <p:sp>
          <p:nvSpPr>
            <p:cNvPr id="29767" name="Text Box 63"/>
            <p:cNvSpPr txBox="1">
              <a:spLocks noChangeArrowheads="1"/>
            </p:cNvSpPr>
            <p:nvPr/>
          </p:nvSpPr>
          <p:spPr bwMode="auto">
            <a:xfrm>
              <a:off x="4615" y="2183"/>
              <a:ext cx="29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000">
                  <a:latin typeface="Comic Sans MS" pitchFamily="66" charset="0"/>
                </a:rPr>
                <a:t>N’</a:t>
              </a:r>
            </a:p>
          </p:txBody>
        </p:sp>
        <p:sp>
          <p:nvSpPr>
            <p:cNvPr id="29768" name="Text Box 64"/>
            <p:cNvSpPr txBox="1">
              <a:spLocks noChangeArrowheads="1"/>
            </p:cNvSpPr>
            <p:nvPr/>
          </p:nvSpPr>
          <p:spPr bwMode="auto">
            <a:xfrm>
              <a:off x="5069" y="2161"/>
              <a:ext cx="29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ltLang="fr-FR" sz="2000">
                  <a:latin typeface="Comic Sans MS" pitchFamily="66" charset="0"/>
                </a:rPr>
                <a:t>N’</a:t>
              </a:r>
            </a:p>
          </p:txBody>
        </p:sp>
      </p:grpSp>
      <p:grpSp>
        <p:nvGrpSpPr>
          <p:cNvPr id="29718" name="Group 97"/>
          <p:cNvGrpSpPr>
            <a:grpSpLocks/>
          </p:cNvGrpSpPr>
          <p:nvPr/>
        </p:nvGrpSpPr>
        <p:grpSpPr bwMode="auto">
          <a:xfrm>
            <a:off x="7828085" y="1522413"/>
            <a:ext cx="841131" cy="857250"/>
            <a:chOff x="5433" y="804"/>
            <a:chExt cx="574" cy="540"/>
          </a:xfrm>
        </p:grpSpPr>
        <p:sp>
          <p:nvSpPr>
            <p:cNvPr id="29748" name="Oval 65"/>
            <p:cNvSpPr>
              <a:spLocks noChangeAspect="1" noChangeArrowheads="1"/>
            </p:cNvSpPr>
            <p:nvPr/>
          </p:nvSpPr>
          <p:spPr bwMode="auto">
            <a:xfrm>
              <a:off x="5870" y="804"/>
              <a:ext cx="137" cy="147"/>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grpSp>
          <p:nvGrpSpPr>
            <p:cNvPr id="29749" name="Group 66"/>
            <p:cNvGrpSpPr>
              <a:grpSpLocks/>
            </p:cNvGrpSpPr>
            <p:nvPr/>
          </p:nvGrpSpPr>
          <p:grpSpPr bwMode="auto">
            <a:xfrm>
              <a:off x="5433" y="890"/>
              <a:ext cx="408" cy="454"/>
              <a:chOff x="2352" y="384"/>
              <a:chExt cx="1728" cy="1728"/>
            </a:xfrm>
          </p:grpSpPr>
          <p:sp>
            <p:nvSpPr>
              <p:cNvPr id="29750" name="Oval 67"/>
              <p:cNvSpPr>
                <a:spLocks noChangeArrowheads="1"/>
              </p:cNvSpPr>
              <p:nvPr/>
            </p:nvSpPr>
            <p:spPr bwMode="auto">
              <a:xfrm>
                <a:off x="2352" y="384"/>
                <a:ext cx="1728" cy="1707"/>
              </a:xfrm>
              <a:prstGeom prst="ellipse">
                <a:avLst/>
              </a:prstGeom>
              <a:noFill/>
              <a:ln w="25400">
                <a:solidFill>
                  <a:schemeClr val="tx1"/>
                </a:solidFill>
                <a:round/>
                <a:headEnd/>
                <a:tailEnd type="none" w="med" len="lg"/>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51" name="Oval 68"/>
              <p:cNvSpPr>
                <a:spLocks noChangeAspect="1" noChangeArrowheads="1"/>
              </p:cNvSpPr>
              <p:nvPr/>
            </p:nvSpPr>
            <p:spPr bwMode="auto">
              <a:xfrm>
                <a:off x="3543" y="1029"/>
                <a:ext cx="526" cy="520"/>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52" name="Oval 69"/>
              <p:cNvSpPr>
                <a:spLocks noChangeAspect="1" noChangeArrowheads="1"/>
              </p:cNvSpPr>
              <p:nvPr/>
            </p:nvSpPr>
            <p:spPr bwMode="auto">
              <a:xfrm>
                <a:off x="2920" y="1232"/>
                <a:ext cx="524" cy="518"/>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53" name="Oval 70"/>
              <p:cNvSpPr>
                <a:spLocks noChangeAspect="1" noChangeArrowheads="1"/>
              </p:cNvSpPr>
              <p:nvPr/>
            </p:nvSpPr>
            <p:spPr bwMode="auto">
              <a:xfrm>
                <a:off x="3366" y="1387"/>
                <a:ext cx="525"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54" name="Oval 71"/>
              <p:cNvSpPr>
                <a:spLocks noChangeAspect="1" noChangeArrowheads="1"/>
              </p:cNvSpPr>
              <p:nvPr/>
            </p:nvSpPr>
            <p:spPr bwMode="auto">
              <a:xfrm>
                <a:off x="2927" y="811"/>
                <a:ext cx="526"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55" name="Oval 72"/>
              <p:cNvSpPr>
                <a:spLocks noChangeAspect="1" noChangeArrowheads="1"/>
              </p:cNvSpPr>
              <p:nvPr/>
            </p:nvSpPr>
            <p:spPr bwMode="auto">
              <a:xfrm>
                <a:off x="2571" y="526"/>
                <a:ext cx="526" cy="520"/>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56" name="Oval 73"/>
              <p:cNvSpPr>
                <a:spLocks noChangeAspect="1" noChangeArrowheads="1"/>
              </p:cNvSpPr>
              <p:nvPr/>
            </p:nvSpPr>
            <p:spPr bwMode="auto">
              <a:xfrm>
                <a:off x="3217" y="1095"/>
                <a:ext cx="524" cy="520"/>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57" name="Oval 74"/>
              <p:cNvSpPr>
                <a:spLocks noChangeAspect="1" noChangeArrowheads="1"/>
              </p:cNvSpPr>
              <p:nvPr/>
            </p:nvSpPr>
            <p:spPr bwMode="auto">
              <a:xfrm>
                <a:off x="2352" y="953"/>
                <a:ext cx="526" cy="518"/>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58" name="Oval 75"/>
              <p:cNvSpPr>
                <a:spLocks noChangeAspect="1" noChangeArrowheads="1"/>
              </p:cNvSpPr>
              <p:nvPr/>
            </p:nvSpPr>
            <p:spPr bwMode="auto">
              <a:xfrm>
                <a:off x="2497" y="1380"/>
                <a:ext cx="524"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59" name="Oval 76"/>
              <p:cNvSpPr>
                <a:spLocks noChangeAspect="1" noChangeArrowheads="1"/>
              </p:cNvSpPr>
              <p:nvPr/>
            </p:nvSpPr>
            <p:spPr bwMode="auto">
              <a:xfrm>
                <a:off x="2927" y="1594"/>
                <a:ext cx="526" cy="518"/>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60" name="Oval 77"/>
              <p:cNvSpPr>
                <a:spLocks noChangeAspect="1" noChangeArrowheads="1"/>
              </p:cNvSpPr>
              <p:nvPr/>
            </p:nvSpPr>
            <p:spPr bwMode="auto">
              <a:xfrm>
                <a:off x="3011" y="392"/>
                <a:ext cx="526" cy="519"/>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61" name="Oval 78"/>
              <p:cNvSpPr>
                <a:spLocks noChangeAspect="1" noChangeArrowheads="1"/>
              </p:cNvSpPr>
              <p:nvPr/>
            </p:nvSpPr>
            <p:spPr bwMode="auto">
              <a:xfrm>
                <a:off x="3442" y="627"/>
                <a:ext cx="524"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62" name="Oval 79"/>
              <p:cNvSpPr>
                <a:spLocks noChangeAspect="1" noChangeArrowheads="1"/>
              </p:cNvSpPr>
              <p:nvPr/>
            </p:nvSpPr>
            <p:spPr bwMode="auto">
              <a:xfrm>
                <a:off x="2688" y="912"/>
                <a:ext cx="524" cy="518"/>
              </a:xfrm>
              <a:prstGeom prst="ellipse">
                <a:avLst/>
              </a:prstGeom>
              <a:solidFill>
                <a:schemeClr val="bg1"/>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endParaRPr lang="en-US" altLang="fr-FR" sz="2000">
                  <a:solidFill>
                    <a:schemeClr val="bg1"/>
                  </a:solidFill>
                  <a:latin typeface="Comic Sans MS" pitchFamily="66" charset="0"/>
                </a:endParaRPr>
              </a:p>
            </p:txBody>
          </p:sp>
        </p:grpSp>
      </p:grpSp>
      <p:grpSp>
        <p:nvGrpSpPr>
          <p:cNvPr id="29719" name="Group 80"/>
          <p:cNvGrpSpPr>
            <a:grpSpLocks/>
          </p:cNvGrpSpPr>
          <p:nvPr/>
        </p:nvGrpSpPr>
        <p:grpSpPr bwMode="auto">
          <a:xfrm>
            <a:off x="8014189" y="3860800"/>
            <a:ext cx="930519" cy="863600"/>
            <a:chOff x="2632" y="3116"/>
            <a:chExt cx="744" cy="673"/>
          </a:xfrm>
        </p:grpSpPr>
        <p:sp>
          <p:nvSpPr>
            <p:cNvPr id="29732" name="Oval 81"/>
            <p:cNvSpPr>
              <a:spLocks noChangeAspect="1" noChangeArrowheads="1"/>
            </p:cNvSpPr>
            <p:nvPr/>
          </p:nvSpPr>
          <p:spPr bwMode="auto">
            <a:xfrm>
              <a:off x="3211" y="3158"/>
              <a:ext cx="165" cy="177"/>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33" name="Oval 82"/>
            <p:cNvSpPr>
              <a:spLocks noChangeAspect="1" noChangeArrowheads="1"/>
            </p:cNvSpPr>
            <p:nvPr/>
          </p:nvSpPr>
          <p:spPr bwMode="auto">
            <a:xfrm>
              <a:off x="3211" y="3612"/>
              <a:ext cx="165" cy="177"/>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grpSp>
          <p:nvGrpSpPr>
            <p:cNvPr id="29734" name="Group 83"/>
            <p:cNvGrpSpPr>
              <a:grpSpLocks/>
            </p:cNvGrpSpPr>
            <p:nvPr/>
          </p:nvGrpSpPr>
          <p:grpSpPr bwMode="auto">
            <a:xfrm>
              <a:off x="2632" y="3116"/>
              <a:ext cx="499" cy="590"/>
              <a:chOff x="2352" y="384"/>
              <a:chExt cx="1728" cy="1728"/>
            </a:xfrm>
          </p:grpSpPr>
          <p:sp>
            <p:nvSpPr>
              <p:cNvPr id="29735" name="Oval 84"/>
              <p:cNvSpPr>
                <a:spLocks noChangeArrowheads="1"/>
              </p:cNvSpPr>
              <p:nvPr/>
            </p:nvSpPr>
            <p:spPr bwMode="auto">
              <a:xfrm>
                <a:off x="2352" y="384"/>
                <a:ext cx="1728" cy="1707"/>
              </a:xfrm>
              <a:prstGeom prst="ellipse">
                <a:avLst/>
              </a:prstGeom>
              <a:noFill/>
              <a:ln w="25400">
                <a:solidFill>
                  <a:schemeClr val="tx1"/>
                </a:solidFill>
                <a:round/>
                <a:headEnd/>
                <a:tailEnd type="none" w="med" len="lg"/>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36" name="Oval 85"/>
              <p:cNvSpPr>
                <a:spLocks noChangeAspect="1" noChangeArrowheads="1"/>
              </p:cNvSpPr>
              <p:nvPr/>
            </p:nvSpPr>
            <p:spPr bwMode="auto">
              <a:xfrm>
                <a:off x="3543" y="1029"/>
                <a:ext cx="526" cy="520"/>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37" name="Oval 86"/>
              <p:cNvSpPr>
                <a:spLocks noChangeAspect="1" noChangeArrowheads="1"/>
              </p:cNvSpPr>
              <p:nvPr/>
            </p:nvSpPr>
            <p:spPr bwMode="auto">
              <a:xfrm>
                <a:off x="2920" y="1232"/>
                <a:ext cx="524" cy="518"/>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38" name="Oval 87"/>
              <p:cNvSpPr>
                <a:spLocks noChangeAspect="1" noChangeArrowheads="1"/>
              </p:cNvSpPr>
              <p:nvPr/>
            </p:nvSpPr>
            <p:spPr bwMode="auto">
              <a:xfrm>
                <a:off x="3366" y="1387"/>
                <a:ext cx="525"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39" name="Oval 88"/>
              <p:cNvSpPr>
                <a:spLocks noChangeAspect="1" noChangeArrowheads="1"/>
              </p:cNvSpPr>
              <p:nvPr/>
            </p:nvSpPr>
            <p:spPr bwMode="auto">
              <a:xfrm>
                <a:off x="2927" y="811"/>
                <a:ext cx="526"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40" name="Oval 89"/>
              <p:cNvSpPr>
                <a:spLocks noChangeAspect="1" noChangeArrowheads="1"/>
              </p:cNvSpPr>
              <p:nvPr/>
            </p:nvSpPr>
            <p:spPr bwMode="auto">
              <a:xfrm>
                <a:off x="2571" y="526"/>
                <a:ext cx="526" cy="520"/>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41" name="Oval 90"/>
              <p:cNvSpPr>
                <a:spLocks noChangeAspect="1" noChangeArrowheads="1"/>
              </p:cNvSpPr>
              <p:nvPr/>
            </p:nvSpPr>
            <p:spPr bwMode="auto">
              <a:xfrm>
                <a:off x="3217" y="1095"/>
                <a:ext cx="524" cy="520"/>
              </a:xfrm>
              <a:prstGeom prst="ellipse">
                <a:avLst/>
              </a:prstGeom>
              <a:solidFill>
                <a:schemeClr val="bg1"/>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42" name="Oval 91"/>
              <p:cNvSpPr>
                <a:spLocks noChangeAspect="1" noChangeArrowheads="1"/>
              </p:cNvSpPr>
              <p:nvPr/>
            </p:nvSpPr>
            <p:spPr bwMode="auto">
              <a:xfrm>
                <a:off x="2352" y="953"/>
                <a:ext cx="526" cy="518"/>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43" name="Oval 92"/>
              <p:cNvSpPr>
                <a:spLocks noChangeAspect="1" noChangeArrowheads="1"/>
              </p:cNvSpPr>
              <p:nvPr/>
            </p:nvSpPr>
            <p:spPr bwMode="auto">
              <a:xfrm>
                <a:off x="2497" y="1380"/>
                <a:ext cx="524"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44" name="Oval 93"/>
              <p:cNvSpPr>
                <a:spLocks noChangeAspect="1" noChangeArrowheads="1"/>
              </p:cNvSpPr>
              <p:nvPr/>
            </p:nvSpPr>
            <p:spPr bwMode="auto">
              <a:xfrm>
                <a:off x="2927" y="1594"/>
                <a:ext cx="526" cy="518"/>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45" name="Oval 94"/>
              <p:cNvSpPr>
                <a:spLocks noChangeAspect="1" noChangeArrowheads="1"/>
              </p:cNvSpPr>
              <p:nvPr/>
            </p:nvSpPr>
            <p:spPr bwMode="auto">
              <a:xfrm>
                <a:off x="3011" y="392"/>
                <a:ext cx="526" cy="519"/>
              </a:xfrm>
              <a:prstGeom prst="ellipse">
                <a:avLst/>
              </a:prstGeom>
              <a:solidFill>
                <a:srgbClr val="FF0000"/>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p</a:t>
                </a:r>
              </a:p>
            </p:txBody>
          </p:sp>
          <p:sp>
            <p:nvSpPr>
              <p:cNvPr id="29746" name="Oval 95"/>
              <p:cNvSpPr>
                <a:spLocks noChangeAspect="1" noChangeArrowheads="1"/>
              </p:cNvSpPr>
              <p:nvPr/>
            </p:nvSpPr>
            <p:spPr bwMode="auto">
              <a:xfrm>
                <a:off x="3442" y="627"/>
                <a:ext cx="524" cy="518"/>
              </a:xfrm>
              <a:prstGeom prst="ellipse">
                <a:avLst/>
              </a:prstGeom>
              <a:solidFill>
                <a:srgbClr val="0000FF"/>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sp>
            <p:nvSpPr>
              <p:cNvPr id="29747" name="Oval 96"/>
              <p:cNvSpPr>
                <a:spLocks noChangeAspect="1" noChangeArrowheads="1"/>
              </p:cNvSpPr>
              <p:nvPr/>
            </p:nvSpPr>
            <p:spPr bwMode="auto">
              <a:xfrm>
                <a:off x="2688" y="912"/>
                <a:ext cx="524" cy="518"/>
              </a:xfrm>
              <a:prstGeom prst="ellipse">
                <a:avLst/>
              </a:prstGeom>
              <a:solidFill>
                <a:schemeClr val="bg1"/>
              </a:solidFill>
              <a:ln w="19050">
                <a:solidFill>
                  <a:schemeClr val="tx1"/>
                </a:solidFill>
                <a:round/>
                <a:headEnd/>
                <a:tailEnd/>
              </a:ln>
            </p:spPr>
            <p:txBody>
              <a:bodyPr wrap="none" lIns="90000" tIns="46800" rIns="90000" bIns="46800"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a:lnSpc>
                    <a:spcPct val="60000"/>
                  </a:lnSpc>
                </a:pPr>
                <a:r>
                  <a:rPr lang="en-US" altLang="fr-FR" sz="2000">
                    <a:solidFill>
                      <a:schemeClr val="bg1"/>
                    </a:solidFill>
                    <a:latin typeface="Comic Sans MS" pitchFamily="66" charset="0"/>
                  </a:rPr>
                  <a:t>n</a:t>
                </a:r>
              </a:p>
            </p:txBody>
          </p:sp>
        </p:grpSp>
      </p:grpSp>
      <p:sp>
        <p:nvSpPr>
          <p:cNvPr id="29720" name="Text Box 99"/>
          <p:cNvSpPr txBox="1">
            <a:spLocks noChangeArrowheads="1"/>
          </p:cNvSpPr>
          <p:nvPr/>
        </p:nvSpPr>
        <p:spPr bwMode="auto">
          <a:xfrm>
            <a:off x="6100397" y="866776"/>
            <a:ext cx="259226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2000" dirty="0">
                <a:latin typeface="+mj-lt"/>
                <a:ea typeface="Arial Unicode MS" pitchFamily="34" charset="-128"/>
                <a:cs typeface="Arial Unicode MS" pitchFamily="34" charset="-128"/>
              </a:rPr>
              <a:t>Genuine CCQE   </a:t>
            </a:r>
          </a:p>
        </p:txBody>
      </p:sp>
      <p:sp>
        <p:nvSpPr>
          <p:cNvPr id="29721" name="Text Box 100"/>
          <p:cNvSpPr txBox="1">
            <a:spLocks noChangeArrowheads="1"/>
          </p:cNvSpPr>
          <p:nvPr/>
        </p:nvSpPr>
        <p:spPr bwMode="auto">
          <a:xfrm>
            <a:off x="5303228" y="3028950"/>
            <a:ext cx="398877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2000" b="1" dirty="0">
                <a:solidFill>
                  <a:srgbClr val="0000FF"/>
                </a:solidFill>
                <a:latin typeface="+mj-lt"/>
                <a:ea typeface="Arial Unicode MS" pitchFamily="34" charset="-128"/>
                <a:cs typeface="Arial Unicode MS" pitchFamily="34" charset="-128"/>
              </a:rPr>
              <a:t>Two particles-two holes (2p-2h)   </a:t>
            </a:r>
          </a:p>
        </p:txBody>
      </p:sp>
      <p:sp>
        <p:nvSpPr>
          <p:cNvPr id="29722" name="Text Box 101"/>
          <p:cNvSpPr txBox="1">
            <a:spLocks noChangeArrowheads="1"/>
          </p:cNvSpPr>
          <p:nvPr/>
        </p:nvSpPr>
        <p:spPr bwMode="auto">
          <a:xfrm>
            <a:off x="5502520" y="4933951"/>
            <a:ext cx="364148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1800" dirty="0">
                <a:solidFill>
                  <a:srgbClr val="FF0066"/>
                </a:solidFill>
                <a:latin typeface="+mj-lt"/>
                <a:ea typeface="Arial Unicode MS" pitchFamily="34" charset="-128"/>
                <a:cs typeface="Arial Unicode MS" pitchFamily="34" charset="-128"/>
              </a:rPr>
              <a:t>W+</a:t>
            </a:r>
            <a:r>
              <a:rPr lang="en-US" altLang="fr-FR" sz="1800" dirty="0">
                <a:latin typeface="+mj-lt"/>
                <a:ea typeface="Arial Unicode MS" pitchFamily="34" charset="-128"/>
                <a:cs typeface="Arial Unicode MS" pitchFamily="34" charset="-128"/>
              </a:rPr>
              <a:t> absorbed by a pair of nucleons    </a:t>
            </a:r>
          </a:p>
        </p:txBody>
      </p:sp>
      <p:sp>
        <p:nvSpPr>
          <p:cNvPr id="29723" name="AutoShape 102"/>
          <p:cNvSpPr>
            <a:spLocks noChangeArrowheads="1"/>
          </p:cNvSpPr>
          <p:nvPr/>
        </p:nvSpPr>
        <p:spPr bwMode="auto">
          <a:xfrm>
            <a:off x="5835162" y="836613"/>
            <a:ext cx="2990850" cy="1974850"/>
          </a:xfrm>
          <a:prstGeom prst="flowChartAlternateProcess">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24" name="AutoShape 103"/>
          <p:cNvSpPr>
            <a:spLocks noChangeArrowheads="1"/>
          </p:cNvSpPr>
          <p:nvPr/>
        </p:nvSpPr>
        <p:spPr bwMode="auto">
          <a:xfrm>
            <a:off x="5502520" y="2924176"/>
            <a:ext cx="3574073" cy="2449513"/>
          </a:xfrm>
          <a:prstGeom prst="flowChartAlternateProcess">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26" name="AutoShape 35"/>
          <p:cNvSpPr>
            <a:spLocks noChangeArrowheads="1"/>
          </p:cNvSpPr>
          <p:nvPr/>
        </p:nvSpPr>
        <p:spPr bwMode="auto">
          <a:xfrm rot="1249181">
            <a:off x="6384682" y="2133600"/>
            <a:ext cx="114300" cy="71438"/>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27" name="AutoShape 35"/>
          <p:cNvSpPr>
            <a:spLocks noChangeArrowheads="1"/>
          </p:cNvSpPr>
          <p:nvPr/>
        </p:nvSpPr>
        <p:spPr bwMode="auto">
          <a:xfrm rot="1249181">
            <a:off x="6100397" y="4294189"/>
            <a:ext cx="114300" cy="71437"/>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28" name="AutoShape 35"/>
          <p:cNvSpPr>
            <a:spLocks noChangeArrowheads="1"/>
          </p:cNvSpPr>
          <p:nvPr/>
        </p:nvSpPr>
        <p:spPr bwMode="auto">
          <a:xfrm rot="-2901987">
            <a:off x="6397870" y="1672126"/>
            <a:ext cx="133350" cy="68874"/>
          </a:xfrm>
          <a:prstGeom prst="triangle">
            <a:avLst>
              <a:gd name="adj" fmla="val 50000"/>
            </a:avLst>
          </a:prstGeom>
          <a:solidFill>
            <a:schemeClr val="tx1"/>
          </a:solidFill>
          <a:ln w="12700">
            <a:solidFill>
              <a:schemeClr val="tx1"/>
            </a:solidFill>
            <a:miter lim="800000"/>
            <a:headEnd/>
            <a:tailEnd/>
          </a:ln>
        </p:spPr>
        <p:txBody>
          <a:bodyPr vert="eaVert"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29" name="AutoShape 35"/>
          <p:cNvSpPr>
            <a:spLocks noChangeArrowheads="1"/>
          </p:cNvSpPr>
          <p:nvPr/>
        </p:nvSpPr>
        <p:spPr bwMode="auto">
          <a:xfrm rot="-2901987">
            <a:off x="6068158" y="3688252"/>
            <a:ext cx="133350" cy="68873"/>
          </a:xfrm>
          <a:prstGeom prst="triangle">
            <a:avLst>
              <a:gd name="adj" fmla="val 50000"/>
            </a:avLst>
          </a:prstGeom>
          <a:solidFill>
            <a:schemeClr val="tx1"/>
          </a:solidFill>
          <a:ln w="12700">
            <a:solidFill>
              <a:schemeClr val="tx1"/>
            </a:solidFill>
            <a:miter lim="800000"/>
            <a:headEnd/>
            <a:tailEnd/>
          </a:ln>
        </p:spPr>
        <p:txBody>
          <a:bodyPr vert="eaVert"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30" name="AutoShape 35"/>
          <p:cNvSpPr>
            <a:spLocks noChangeArrowheads="1"/>
          </p:cNvSpPr>
          <p:nvPr/>
        </p:nvSpPr>
        <p:spPr bwMode="auto">
          <a:xfrm rot="2357365">
            <a:off x="6831623" y="1916113"/>
            <a:ext cx="104043" cy="87312"/>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sp>
        <p:nvSpPr>
          <p:cNvPr id="29731" name="AutoShape 35"/>
          <p:cNvSpPr>
            <a:spLocks noChangeArrowheads="1"/>
          </p:cNvSpPr>
          <p:nvPr/>
        </p:nvSpPr>
        <p:spPr bwMode="auto">
          <a:xfrm rot="1531718">
            <a:off x="6588369" y="4025900"/>
            <a:ext cx="70338" cy="123825"/>
          </a:xfrm>
          <a:prstGeom prst="triangle">
            <a:avLst>
              <a:gd name="adj" fmla="val 50000"/>
            </a:avLst>
          </a:prstGeom>
          <a:solidFill>
            <a:schemeClr val="tx1"/>
          </a:solidFill>
          <a:ln w="12700">
            <a:solidFill>
              <a:schemeClr val="tx1"/>
            </a:solidFill>
            <a:miter lim="800000"/>
            <a:headEnd/>
            <a:tailEnd/>
          </a:ln>
        </p:spPr>
        <p:txBody>
          <a:bodyPr wrap="none" anchor="ct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endParaRPr lang="fr-CH" altLang="fr-FR">
              <a:latin typeface="Comic Sans MS" pitchFamily="66" charset="0"/>
            </a:endParaRPr>
          </a:p>
        </p:txBody>
      </p:sp>
      <p:graphicFrame>
        <p:nvGraphicFramePr>
          <p:cNvPr id="83" name="Object 73"/>
          <p:cNvGraphicFramePr>
            <a:graphicFrameLocks noChangeAspect="1"/>
          </p:cNvGraphicFramePr>
          <p:nvPr>
            <p:extLst>
              <p:ext uri="{D42A27DB-BD31-4B8C-83A1-F6EECF244321}">
                <p14:modId xmlns:p14="http://schemas.microsoft.com/office/powerpoint/2010/main" val="284259565"/>
              </p:ext>
            </p:extLst>
          </p:nvPr>
        </p:nvGraphicFramePr>
        <p:xfrm>
          <a:off x="5888215" y="1195983"/>
          <a:ext cx="339969" cy="504825"/>
        </p:xfrm>
        <a:graphic>
          <a:graphicData uri="http://schemas.openxmlformats.org/presentationml/2006/ole">
            <mc:AlternateContent xmlns:mc="http://schemas.openxmlformats.org/markup-compatibility/2006">
              <mc:Choice xmlns:v="urn:schemas-microsoft-com:vml" Requires="v">
                <p:oleObj spid="_x0000_s1103" name="Clip" r:id="rId5" imgW="2309813" imgH="3176588" progId="MS_ClipArt_Gallery.2">
                  <p:embed/>
                </p:oleObj>
              </mc:Choice>
              <mc:Fallback>
                <p:oleObj name="Clip" r:id="rId5" imgW="2309813" imgH="3176588" progId="MS_ClipArt_Gallery.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88215" y="1195983"/>
                        <a:ext cx="339969"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t 1"/>
          <p:cNvGraphicFramePr>
            <a:graphicFrameLocks noChangeAspect="1"/>
          </p:cNvGraphicFramePr>
          <p:nvPr>
            <p:extLst>
              <p:ext uri="{D42A27DB-BD31-4B8C-83A1-F6EECF244321}">
                <p14:modId xmlns:p14="http://schemas.microsoft.com/office/powerpoint/2010/main" val="4188110740"/>
              </p:ext>
            </p:extLst>
          </p:nvPr>
        </p:nvGraphicFramePr>
        <p:xfrm>
          <a:off x="5600427" y="3428231"/>
          <a:ext cx="339725" cy="504825"/>
        </p:xfrm>
        <a:graphic>
          <a:graphicData uri="http://schemas.openxmlformats.org/presentationml/2006/ole">
            <mc:AlternateContent xmlns:mc="http://schemas.openxmlformats.org/markup-compatibility/2006">
              <mc:Choice xmlns:v="urn:schemas-microsoft-com:vml" Requires="v">
                <p:oleObj spid="_x0000_s1104" name="Clip" r:id="rId7" imgW="2309813" imgH="3176588" progId="MS_ClipArt_Gallery.2">
                  <p:embed/>
                </p:oleObj>
              </mc:Choice>
              <mc:Fallback>
                <p:oleObj name="Clip" r:id="rId7" imgW="2309813" imgH="3176588" progId="MS_ClipArt_Gallery.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00427" y="3428231"/>
                        <a:ext cx="3397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5" name="Text Box 99"/>
          <p:cNvSpPr txBox="1">
            <a:spLocks noChangeArrowheads="1"/>
          </p:cNvSpPr>
          <p:nvPr/>
        </p:nvSpPr>
        <p:spPr bwMode="auto">
          <a:xfrm>
            <a:off x="417513" y="5157192"/>
            <a:ext cx="50466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dirty="0" smtClean="0">
                <a:solidFill>
                  <a:srgbClr val="FF0000"/>
                </a:solidFill>
                <a:latin typeface="+mj-lt"/>
                <a:ea typeface="Arial Unicode MS" pitchFamily="34" charset="-128"/>
                <a:cs typeface="Arial Unicode MS" pitchFamily="34" charset="-128"/>
              </a:rPr>
              <a:t>CCQE-like</a:t>
            </a:r>
            <a:r>
              <a:rPr lang="en-US" altLang="fr-FR" dirty="0" smtClean="0">
                <a:latin typeface="+mj-lt"/>
                <a:ea typeface="Arial Unicode MS" pitchFamily="34" charset="-128"/>
                <a:cs typeface="Arial Unicode MS" pitchFamily="34" charset="-128"/>
              </a:rPr>
              <a:t> = Genuine CCQE + </a:t>
            </a:r>
            <a:r>
              <a:rPr lang="en-US" altLang="fr-FR" dirty="0" smtClean="0">
                <a:solidFill>
                  <a:srgbClr val="0000FF"/>
                </a:solidFill>
                <a:latin typeface="+mj-lt"/>
                <a:ea typeface="Arial Unicode MS" pitchFamily="34" charset="-128"/>
                <a:cs typeface="Arial Unicode MS" pitchFamily="34" charset="-128"/>
              </a:rPr>
              <a:t>np-</a:t>
            </a:r>
            <a:r>
              <a:rPr lang="en-US" altLang="fr-FR" dirty="0" err="1" smtClean="0">
                <a:solidFill>
                  <a:srgbClr val="0000FF"/>
                </a:solidFill>
                <a:latin typeface="+mj-lt"/>
                <a:ea typeface="Arial Unicode MS" pitchFamily="34" charset="-128"/>
                <a:cs typeface="Arial Unicode MS" pitchFamily="34" charset="-128"/>
              </a:rPr>
              <a:t>nh</a:t>
            </a:r>
            <a:r>
              <a:rPr lang="en-US" altLang="fr-FR" dirty="0" smtClean="0">
                <a:latin typeface="+mj-lt"/>
                <a:ea typeface="Arial Unicode MS" pitchFamily="34" charset="-128"/>
                <a:cs typeface="Arial Unicode MS" pitchFamily="34" charset="-128"/>
              </a:rPr>
              <a:t>   </a:t>
            </a:r>
            <a:endParaRPr lang="en-US" altLang="fr-FR" dirty="0">
              <a:latin typeface="+mj-lt"/>
              <a:ea typeface="Arial Unicode MS" pitchFamily="34" charset="-128"/>
              <a:cs typeface="Arial Unicode MS" pitchFamily="34" charset="-128"/>
            </a:endParaRPr>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9</a:t>
            </a:fld>
            <a:endParaRPr lang="fr-BE"/>
          </a:p>
        </p:txBody>
      </p:sp>
      <p:sp>
        <p:nvSpPr>
          <p:cNvPr id="88" name="Text Box 104"/>
          <p:cNvSpPr txBox="1">
            <a:spLocks noChangeArrowheads="1"/>
          </p:cNvSpPr>
          <p:nvPr/>
        </p:nvSpPr>
        <p:spPr bwMode="auto">
          <a:xfrm>
            <a:off x="1" y="836712"/>
            <a:ext cx="57545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lgn="ctr" eaLnBrk="1" hangingPunct="1"/>
            <a:r>
              <a:rPr lang="en-US" altLang="fr-FR" sz="2000" dirty="0">
                <a:solidFill>
                  <a:srgbClr val="0000FF"/>
                </a:solidFill>
                <a:latin typeface="+mj-lt"/>
                <a:ea typeface="Arial Unicode MS" pitchFamily="34" charset="-128"/>
                <a:cs typeface="Arial Unicode MS" pitchFamily="34" charset="-128"/>
              </a:rPr>
              <a:t>Inclusion of the </a:t>
            </a:r>
            <a:r>
              <a:rPr lang="en-US" altLang="fr-FR" sz="2000" dirty="0" err="1">
                <a:solidFill>
                  <a:srgbClr val="0000FF"/>
                </a:solidFill>
                <a:latin typeface="+mj-lt"/>
                <a:ea typeface="Arial Unicode MS" pitchFamily="34" charset="-128"/>
                <a:cs typeface="Arial Unicode MS" pitchFamily="34" charset="-128"/>
              </a:rPr>
              <a:t>multinucleon</a:t>
            </a:r>
            <a:r>
              <a:rPr lang="en-US" altLang="fr-FR" sz="2000" dirty="0">
                <a:solidFill>
                  <a:srgbClr val="0000FF"/>
                </a:solidFill>
                <a:latin typeface="+mj-lt"/>
                <a:ea typeface="Arial Unicode MS" pitchFamily="34" charset="-128"/>
                <a:cs typeface="Arial Unicode MS" pitchFamily="34" charset="-128"/>
              </a:rPr>
              <a:t> </a:t>
            </a:r>
            <a:r>
              <a:rPr lang="en-US" altLang="fr-FR" sz="2000" dirty="0" smtClean="0">
                <a:solidFill>
                  <a:srgbClr val="0000FF"/>
                </a:solidFill>
                <a:latin typeface="+mj-lt"/>
                <a:ea typeface="Arial Unicode MS" pitchFamily="34" charset="-128"/>
                <a:cs typeface="Arial Unicode MS" pitchFamily="34" charset="-128"/>
              </a:rPr>
              <a:t> emission </a:t>
            </a:r>
            <a:r>
              <a:rPr lang="en-US" altLang="fr-FR" sz="2000" dirty="0">
                <a:solidFill>
                  <a:srgbClr val="0000FF"/>
                </a:solidFill>
                <a:latin typeface="+mj-lt"/>
                <a:ea typeface="Arial Unicode MS" pitchFamily="34" charset="-128"/>
                <a:cs typeface="Arial Unicode MS" pitchFamily="34" charset="-128"/>
              </a:rPr>
              <a:t>channel </a:t>
            </a:r>
            <a:endParaRPr lang="en-US" altLang="fr-FR" sz="2000" dirty="0" smtClean="0">
              <a:solidFill>
                <a:srgbClr val="0000FF"/>
              </a:solidFill>
              <a:latin typeface="+mj-lt"/>
              <a:ea typeface="Arial Unicode MS" pitchFamily="34" charset="-128"/>
              <a:cs typeface="Arial Unicode MS" pitchFamily="34" charset="-128"/>
            </a:endParaRPr>
          </a:p>
          <a:p>
            <a:pPr algn="ctr" eaLnBrk="1" hangingPunct="1"/>
            <a:r>
              <a:rPr lang="en-US" altLang="fr-FR" sz="1800" dirty="0" smtClean="0">
                <a:solidFill>
                  <a:srgbClr val="0000FF"/>
                </a:solidFill>
                <a:latin typeface="+mj-lt"/>
                <a:ea typeface="Arial Unicode MS" pitchFamily="34" charset="-128"/>
                <a:cs typeface="Arial Unicode MS" pitchFamily="34" charset="-128"/>
              </a:rPr>
              <a:t>(np-</a:t>
            </a:r>
            <a:r>
              <a:rPr lang="en-US" altLang="fr-FR" sz="1800" dirty="0" err="1" smtClean="0">
                <a:solidFill>
                  <a:srgbClr val="0000FF"/>
                </a:solidFill>
                <a:latin typeface="+mj-lt"/>
                <a:ea typeface="Arial Unicode MS" pitchFamily="34" charset="-128"/>
                <a:cs typeface="Arial Unicode MS" pitchFamily="34" charset="-128"/>
              </a:rPr>
              <a:t>nh</a:t>
            </a:r>
            <a:r>
              <a:rPr lang="en-US" altLang="fr-FR" sz="1800" dirty="0" smtClean="0">
                <a:solidFill>
                  <a:srgbClr val="0000FF"/>
                </a:solidFill>
                <a:latin typeface="+mj-lt"/>
                <a:ea typeface="Arial Unicode MS" pitchFamily="34" charset="-128"/>
                <a:cs typeface="Arial Unicode MS" pitchFamily="34" charset="-128"/>
              </a:rPr>
              <a:t> = 2p-2h + 3p-3h)</a:t>
            </a:r>
            <a:r>
              <a:rPr lang="en-US" altLang="fr-FR" sz="2000" dirty="0" smtClean="0">
                <a:solidFill>
                  <a:srgbClr val="0000FF"/>
                </a:solidFill>
                <a:latin typeface="+mj-lt"/>
                <a:ea typeface="Arial Unicode MS" pitchFamily="34" charset="-128"/>
                <a:cs typeface="Arial Unicode MS" pitchFamily="34" charset="-128"/>
              </a:rPr>
              <a:t>   </a:t>
            </a:r>
            <a:endParaRPr lang="en-US" altLang="fr-FR" sz="2000" dirty="0">
              <a:solidFill>
                <a:srgbClr val="0000FF"/>
              </a:solidFill>
              <a:latin typeface="+mj-lt"/>
              <a:ea typeface="Arial Unicode MS" pitchFamily="34" charset="-128"/>
              <a:cs typeface="Arial Unicode MS" pitchFamily="34" charset="-128"/>
            </a:endParaRPr>
          </a:p>
        </p:txBody>
      </p:sp>
    </p:spTree>
    <p:extLst>
      <p:ext uri="{BB962C8B-B14F-4D97-AF65-F5344CB8AC3E}">
        <p14:creationId xmlns:p14="http://schemas.microsoft.com/office/powerpoint/2010/main" val="30113242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593</TotalTime>
  <Words>1636</Words>
  <Application>Microsoft Macintosh PowerPoint</Application>
  <PresentationFormat>On-screen Show (4:3)</PresentationFormat>
  <Paragraphs>344</Paragraphs>
  <Slides>30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Thème Office</vt:lpstr>
      <vt:lpstr>Clip</vt:lpstr>
      <vt:lpstr>CENF-ND-WG2 Cross Sections: theory and generators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martini</dc:creator>
  <cp:lastModifiedBy>Federico Sanchez Nieto</cp:lastModifiedBy>
  <cp:revision>68</cp:revision>
  <dcterms:created xsi:type="dcterms:W3CDTF">2017-09-12T10:02:21Z</dcterms:created>
  <dcterms:modified xsi:type="dcterms:W3CDTF">2017-11-28T07:14:16Z</dcterms:modified>
</cp:coreProperties>
</file>