
<file path=[Content_Types].xml><?xml version="1.0" encoding="utf-8"?>
<Types xmlns="http://schemas.openxmlformats.org/package/2006/content-types">
  <Default Extension="pdf" ContentType="application/pdf"/>
  <Default Extension="rels" ContentType="application/vnd.openxmlformats-package.relationships+xml"/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customXml/itemProps1.xml" ContentType="application/vnd.openxmlformats-officedocument.customXmlProperties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s/slide52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slides/slide49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51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slides/slide4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50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customXml/itemProps3.xml" ContentType="application/vnd.openxmlformats-officedocument.customXmlProperties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customXml/itemProps2.xml" ContentType="application/vnd.openxmlformats-officedocument.customXmlProperties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bin" ContentType="application/vnd.openxmlformats-officedocument.presentationml.printerSettings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trictFirstAndLastChars="0" saveSubsetFonts="1" autoCompressPictures="0">
  <p:sldMasterIdLst>
    <p:sldMasterId r:id="rId4"/>
  </p:sldMasterIdLst>
  <p:notesMasterIdLst>
    <p:notesMasterId r:id="rId57"/>
  </p:notesMasterIdLst>
  <p:handoutMasterIdLst>
    <p:handoutMasterId r:id="rId58"/>
  </p:handoutMasterIdLst>
  <p:sldIdLst>
    <p:sldId id="3338" r:id="rId5"/>
    <p:sldId id="2500" r:id="rId6"/>
    <p:sldId id="3868" r:id="rId7"/>
    <p:sldId id="3783" r:id="rId8"/>
    <p:sldId id="3765" r:id="rId9"/>
    <p:sldId id="3845" r:id="rId10"/>
    <p:sldId id="3763" r:id="rId11"/>
    <p:sldId id="3784" r:id="rId12"/>
    <p:sldId id="3630" r:id="rId13"/>
    <p:sldId id="3631" r:id="rId14"/>
    <p:sldId id="3633" r:id="rId15"/>
    <p:sldId id="3717" r:id="rId16"/>
    <p:sldId id="3699" r:id="rId17"/>
    <p:sldId id="3950" r:id="rId18"/>
    <p:sldId id="3703" r:id="rId19"/>
    <p:sldId id="3862" r:id="rId20"/>
    <p:sldId id="3951" r:id="rId21"/>
    <p:sldId id="3953" r:id="rId22"/>
    <p:sldId id="3954" r:id="rId23"/>
    <p:sldId id="3861" r:id="rId24"/>
    <p:sldId id="3952" r:id="rId25"/>
    <p:sldId id="3706" r:id="rId26"/>
    <p:sldId id="3707" r:id="rId27"/>
    <p:sldId id="3944" r:id="rId28"/>
    <p:sldId id="3710" r:id="rId29"/>
    <p:sldId id="3711" r:id="rId30"/>
    <p:sldId id="3713" r:id="rId31"/>
    <p:sldId id="3915" r:id="rId32"/>
    <p:sldId id="3918" r:id="rId33"/>
    <p:sldId id="3867" r:id="rId34"/>
    <p:sldId id="3960" r:id="rId35"/>
    <p:sldId id="3866" r:id="rId36"/>
    <p:sldId id="3674" r:id="rId37"/>
    <p:sldId id="3886" r:id="rId38"/>
    <p:sldId id="3884" r:id="rId39"/>
    <p:sldId id="3883" r:id="rId40"/>
    <p:sldId id="3679" r:id="rId41"/>
    <p:sldId id="3768" r:id="rId42"/>
    <p:sldId id="3835" r:id="rId43"/>
    <p:sldId id="3837" r:id="rId44"/>
    <p:sldId id="3755" r:id="rId45"/>
    <p:sldId id="3818" r:id="rId46"/>
    <p:sldId id="3961" r:id="rId47"/>
    <p:sldId id="3962" r:id="rId48"/>
    <p:sldId id="3887" r:id="rId49"/>
    <p:sldId id="3865" r:id="rId50"/>
    <p:sldId id="3945" r:id="rId51"/>
    <p:sldId id="3675" r:id="rId52"/>
    <p:sldId id="3779" r:id="rId53"/>
    <p:sldId id="3852" r:id="rId54"/>
    <p:sldId id="3608" r:id="rId55"/>
    <p:sldId id="3959" r:id="rId56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De Roeck Albert" initials="D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FF3E38"/>
    <a:srgbClr val="B00000"/>
    <a:srgbClr val="0000FF"/>
    <a:srgbClr val="FF0000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SorterView">
  <p:normalViewPr showOutlineIcons="0">
    <p:restoredLeft sz="16523" autoAdjust="0"/>
    <p:restoredTop sz="93357" autoAdjust="0"/>
  </p:normalViewPr>
  <p:slideViewPr>
    <p:cSldViewPr>
      <p:cViewPr>
        <p:scale>
          <a:sx n="100" d="100"/>
          <a:sy n="100" d="100"/>
        </p:scale>
        <p:origin x="-5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544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commentAuthors" Target="commentAuthors.xml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43755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866959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88D5B5-AA02-0340-B0CF-91CABEF416F7}" type="slidenum">
              <a:rPr lang="fr-FR"/>
              <a:pPr/>
              <a:t>0</a:t>
            </a:fld>
            <a:endParaRPr lang="fr-FR"/>
          </a:p>
        </p:txBody>
      </p:sp>
      <p:sp>
        <p:nvSpPr>
          <p:cNvPr id="19459" name="Rectangle 102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19460" name="Rectangle 1027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C48DB1-D7CC-C946-9BB9-454460340D5B}" type="slidenum">
              <a:rPr lang="fr-FR"/>
              <a:pPr/>
              <a:t>3</a:t>
            </a:fld>
            <a:endParaRPr lang="fr-FR"/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AF563013-C178-7948-AAE6-70E8265E7670}" type="slidenum">
              <a:rPr lang="fr-FR" sz="1200">
                <a:solidFill>
                  <a:schemeClr val="tx1"/>
                </a:solidFill>
                <a:latin typeface="Times New Roman" charset="0"/>
              </a:rPr>
              <a:pPr algn="r"/>
              <a:t>3</a:t>
            </a:fld>
            <a:endParaRPr lang="fr-FR" sz="120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745678-1820-AD4E-B501-C0CE03E19E61}" type="slidenum">
              <a:rPr lang="fr-FR">
                <a:latin typeface="Times New Roman" pitchFamily="4" charset="0"/>
              </a:rPr>
              <a:pPr/>
              <a:t>32</a:t>
            </a:fld>
            <a:endParaRPr lang="fr-FR">
              <a:latin typeface="Times New Roman" pitchFamily="4" charset="0"/>
            </a:endParaRPr>
          </a:p>
        </p:txBody>
      </p:sp>
      <p:sp>
        <p:nvSpPr>
          <p:cNvPr id="86019" name="Rectangle 7"/>
          <p:cNvSpPr txBox="1">
            <a:spLocks noGrp="1" noChangeArrowheads="1"/>
          </p:cNvSpPr>
          <p:nvPr/>
        </p:nvSpPr>
        <p:spPr bwMode="auto">
          <a:xfrm>
            <a:off x="3886522" y="8685917"/>
            <a:ext cx="2971478" cy="45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541BF59-C70B-F043-9B08-8281A849DD9B}" type="slidenum">
              <a:rPr lang="fr-FR" sz="1200">
                <a:solidFill>
                  <a:schemeClr val="tx1"/>
                </a:solidFill>
                <a:latin typeface="Times New Roman" pitchFamily="4" charset="0"/>
              </a:rPr>
              <a:pPr algn="r"/>
              <a:t>32</a:t>
            </a:fld>
            <a:endParaRPr lang="fr-FR" sz="1200">
              <a:solidFill>
                <a:schemeClr val="tx1"/>
              </a:solidFill>
              <a:latin typeface="Times New Roman" pitchFamily="4" charset="0"/>
            </a:endParaRPr>
          </a:p>
        </p:txBody>
      </p:sp>
      <p:sp>
        <p:nvSpPr>
          <p:cNvPr id="860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4213"/>
            <a:ext cx="4572000" cy="3429000"/>
          </a:xfrm>
          <a:solidFill>
            <a:srgbClr val="FFFFFF"/>
          </a:solidFill>
          <a:ln/>
        </p:spPr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Times New Roman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6191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73900" y="6281738"/>
            <a:ext cx="19177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1" sz="1200">
                <a:latin typeface="Arial" charset="0"/>
              </a:defRPr>
            </a:lvl1pPr>
          </a:lstStyle>
          <a:p>
            <a:pPr>
              <a:defRPr/>
            </a:pPr>
            <a:fld id="{DC87F899-DFAB-B641-97F2-9233F4B6CE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4016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76200"/>
            <a:ext cx="8382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Relationship Id="rId3" Type="http://schemas.openxmlformats.org/officeDocument/2006/relationships/image" Target="../media/image7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png"/><Relationship Id="rId5" Type="http://schemas.openxmlformats.org/officeDocument/2006/relationships/image" Target="../media/image91.png"/><Relationship Id="rId6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4" Type="http://schemas.openxmlformats.org/officeDocument/2006/relationships/image" Target="../media/image95.png"/><Relationship Id="rId5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6" Type="http://schemas.openxmlformats.org/officeDocument/2006/relationships/image" Target="../media/image104.png"/><Relationship Id="rId7" Type="http://schemas.openxmlformats.org/officeDocument/2006/relationships/image" Target="../media/image10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df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4" Type="http://schemas.openxmlformats.org/officeDocument/2006/relationships/image" Target="../media/image20.png"/><Relationship Id="rId15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3.xml"/><Relationship Id="rId4" Type="http://schemas.openxmlformats.org/officeDocument/2006/relationships/image" Target="../media/image10.png"/><Relationship Id="rId5" Type="http://schemas.openxmlformats.org/officeDocument/2006/relationships/image" Target="../media/image11.pdf"/><Relationship Id="rId6" Type="http://schemas.openxmlformats.org/officeDocument/2006/relationships/image" Target="../media/image12.png"/><Relationship Id="rId7" Type="http://schemas.openxmlformats.org/officeDocument/2006/relationships/image" Target="../media/image13.pdf"/><Relationship Id="rId8" Type="http://schemas.openxmlformats.org/officeDocument/2006/relationships/image" Target="../media/image14.png"/><Relationship Id="rId9" Type="http://schemas.openxmlformats.org/officeDocument/2006/relationships/image" Target="../media/image15.pdf"/><Relationship Id="rId10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2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image" Target="../media/image116.png"/><Relationship Id="rId5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png"/><Relationship Id="rId5" Type="http://schemas.openxmlformats.org/officeDocument/2006/relationships/image" Target="../media/image127.png"/><Relationship Id="rId6" Type="http://schemas.openxmlformats.org/officeDocument/2006/relationships/image" Target="../media/image1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9.png"/><Relationship Id="rId3" Type="http://schemas.openxmlformats.org/officeDocument/2006/relationships/image" Target="../media/image130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1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4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4" Type="http://schemas.openxmlformats.org/officeDocument/2006/relationships/image" Target="../media/image138.png"/><Relationship Id="rId5" Type="http://schemas.openxmlformats.org/officeDocument/2006/relationships/image" Target="../media/image13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6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1800"/>
          </a:p>
        </p:txBody>
      </p:sp>
      <p:pic>
        <p:nvPicPr>
          <p:cNvPr id="1843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38597" name="Text Box 5"/>
          <p:cNvSpPr txBox="1">
            <a:spLocks noChangeArrowheads="1"/>
          </p:cNvSpPr>
          <p:nvPr/>
        </p:nvSpPr>
        <p:spPr bwMode="auto">
          <a:xfrm>
            <a:off x="-152400" y="195264"/>
            <a:ext cx="9296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</a:t>
            </a: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pic>
        <p:nvPicPr>
          <p:cNvPr id="13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4800" y="54102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6200" y="152400"/>
            <a:ext cx="9296400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</a:t>
            </a:r>
          </a:p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Long Lived Particle Searches</a:t>
            </a:r>
          </a:p>
          <a:p>
            <a:pPr eaLnBrk="0" hangingPunct="0">
              <a:defRPr/>
            </a:pPr>
            <a:r>
              <a:rPr lang="en-GB" sz="46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  at the LHC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</a:p>
          <a:p>
            <a:pPr eaLnBrk="0" hangingPunct="0">
              <a:defRPr/>
            </a:pPr>
            <a:r>
              <a:rPr lang="en-GB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228600" y="2743200"/>
            <a:ext cx="3433302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  <a:p>
            <a:pPr eaLnBrk="0" hangingPunct="0">
              <a:defRPr/>
            </a:pPr>
            <a:r>
              <a:rPr lang="en-US" sz="16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Antwerp University Belgium</a:t>
            </a: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 eaLnBrk="0" hangingPunct="0"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UC-Davis California USA</a:t>
            </a:r>
          </a:p>
          <a:p>
            <a:pPr>
              <a:defRPr/>
            </a:pPr>
            <a:r>
              <a:rPr lang="en-US" sz="16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NTU, Singapore</a:t>
            </a:r>
          </a:p>
          <a:p>
            <a:pPr>
              <a:defRPr/>
            </a:pP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endParaRPr lang="en-US" sz="16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defRPr/>
            </a:pPr>
            <a:r>
              <a:rPr lang="en-US" sz="2200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eaLnBrk="0" hangingPunct="0">
              <a:defRPr/>
            </a:pPr>
            <a:endParaRPr lang="en-US" sz="2400" dirty="0" smtClean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Image 10" descr="Screen Shot 2018-09-10 at 01.58.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5257800"/>
            <a:ext cx="4044950" cy="1225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7-04-29 at 20.20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"/>
            <a:ext cx="9144000" cy="68232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3" name="Image 2" descr="Screen Shot 2017-04-29 at 20.25.5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0"/>
            <a:ext cx="89916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52400" y="838200"/>
            <a:ext cx="8915400" cy="57912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</a:rPr>
              <a:t>Displaced jets, </a:t>
            </a:r>
            <a:r>
              <a:rPr lang="en-GB" sz="2400" dirty="0" err="1" smtClean="0">
                <a:solidFill>
                  <a:srgbClr val="0000FF"/>
                </a:solidFill>
              </a:rPr>
              <a:t>dijets</a:t>
            </a:r>
            <a:r>
              <a:rPr lang="en-GB" sz="2400" dirty="0" smtClean="0">
                <a:solidFill>
                  <a:srgbClr val="0000FF"/>
                </a:solidFill>
              </a:rPr>
              <a:t>, vertices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Disappearing tracks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Displaced leptons &amp; lepton jets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Displaced photons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Dark photons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Heavy Stable Charged Particles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Stopped particles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Emerging jets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Monopoles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Heavy Neutral Lepton searches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Tracks with kinks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Strongly Interaction Massive Particles </a:t>
            </a:r>
            <a:endParaRPr lang="en-GB" sz="2400" dirty="0" smtClean="0">
              <a:solidFill>
                <a:srgbClr val="0000FF"/>
              </a:solidFill>
            </a:endParaRPr>
          </a:p>
          <a:p>
            <a:r>
              <a:rPr lang="en-GB" sz="2400" dirty="0" smtClean="0">
                <a:solidFill>
                  <a:srgbClr val="FF0000"/>
                </a:solidFill>
              </a:rPr>
              <a:t>…. (others…new ideas… )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effectLst/>
              </a:rPr>
              <a:t>Long Lived Searches Overview </a:t>
            </a:r>
            <a:r>
              <a:rPr lang="en-GB" dirty="0" smtClean="0">
                <a:solidFill>
                  <a:srgbClr val="FF0000"/>
                </a:solidFill>
                <a:effectLst/>
              </a:rPr>
              <a:t>(New) </a:t>
            </a:r>
            <a:endParaRPr lang="en-GB" dirty="0"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Displaced Lepton Pairs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8" name="ZoneTexte 7"/>
          <p:cNvSpPr txBox="1"/>
          <p:nvPr/>
        </p:nvSpPr>
        <p:spPr>
          <a:xfrm>
            <a:off x="533400" y="838200"/>
            <a:ext cx="203538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arXiv:1411.6977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352800" y="762000"/>
            <a:ext cx="5638800" cy="224676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-</a:t>
            </a:r>
            <a:r>
              <a:rPr dirty="0" smtClean="0">
                <a:solidFill>
                  <a:srgbClr val="0000FF"/>
                </a:solidFill>
              </a:rPr>
              <a:t>Search for long-lived particles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dirty="0" smtClean="0">
                <a:solidFill>
                  <a:srgbClr val="0000FF"/>
                </a:solidFill>
              </a:rPr>
              <a:t>that decay into final states containing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dirty="0" smtClean="0">
                <a:solidFill>
                  <a:srgbClr val="0000FF"/>
                </a:solidFill>
              </a:rPr>
              <a:t>two muons</a:t>
            </a:r>
            <a:r>
              <a:rPr lang="en-US" dirty="0" smtClean="0">
                <a:solidFill>
                  <a:srgbClr val="0000FF"/>
                </a:solidFill>
              </a:rPr>
              <a:t> or two electrons. Based on the CMS tracker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-Select </a:t>
            </a:r>
            <a:r>
              <a:rPr lang="en-US" dirty="0" err="1" smtClean="0">
                <a:solidFill>
                  <a:srgbClr val="0000FF"/>
                </a:solidFill>
              </a:rPr>
              <a:t>muons</a:t>
            </a:r>
            <a:r>
              <a:rPr lang="en-US" dirty="0" smtClean="0">
                <a:solidFill>
                  <a:srgbClr val="0000FF"/>
                </a:solidFill>
              </a:rPr>
              <a:t> pairs with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&gt; 26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, electrons with 40/25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. Acceptance for </a:t>
            </a:r>
            <a:r>
              <a:rPr lang="en-US" dirty="0" err="1" smtClean="0">
                <a:solidFill>
                  <a:srgbClr val="0000FF"/>
                </a:solidFill>
              </a:rPr>
              <a:t>Lxy</a:t>
            </a:r>
            <a:r>
              <a:rPr lang="en-US" dirty="0" smtClean="0">
                <a:solidFill>
                  <a:srgbClr val="0000FF"/>
                </a:solidFill>
              </a:rPr>
              <a:t> till ~50 cm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</a:t>
            </a:r>
            <a:r>
              <a:rPr lang="en-US" dirty="0" smtClean="0">
                <a:solidFill>
                  <a:srgbClr val="FF0000"/>
                </a:solidFill>
              </a:rPr>
              <a:t>Models tested: non-Standard Model Higgs and SUSY </a:t>
            </a:r>
            <a:r>
              <a:rPr lang="en-US" dirty="0" err="1" smtClean="0">
                <a:solidFill>
                  <a:srgbClr val="FF0000"/>
                </a:solidFill>
              </a:rPr>
              <a:t>squark</a:t>
            </a:r>
            <a:r>
              <a:rPr lang="en-US" dirty="0" smtClean="0">
                <a:solidFill>
                  <a:srgbClr val="FF0000"/>
                </a:solidFill>
              </a:rPr>
              <a:t> production </a:t>
            </a:r>
            <a:r>
              <a:rPr dirty="0" smtClean="0">
                <a:solidFill>
                  <a:srgbClr val="FF0000"/>
                </a:solidFill>
              </a:rPr>
              <a:t> </a:t>
            </a:r>
          </a:p>
          <a:p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1" name="Image 10" descr="Screen Shot 2017-10-17 at 15.20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600"/>
            <a:ext cx="3302000" cy="1524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 bwMode="auto">
          <a:xfrm>
            <a:off x="0" y="3048000"/>
            <a:ext cx="9144000" cy="3810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6" name="Image 15" descr="Screen Shot 2017-10-17 at 15.22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6199" y="3536950"/>
            <a:ext cx="3429000" cy="3193098"/>
          </a:xfrm>
          <a:prstGeom prst="rect">
            <a:avLst/>
          </a:prstGeom>
        </p:spPr>
      </p:pic>
      <p:pic>
        <p:nvPicPr>
          <p:cNvPr id="17" name="Image 16" descr="Screen Shot 2017-10-17 at 15.27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5086" y="3733800"/>
            <a:ext cx="2938914" cy="2876550"/>
          </a:xfrm>
          <a:prstGeom prst="rect">
            <a:avLst/>
          </a:prstGeom>
        </p:spPr>
      </p:pic>
      <p:pic>
        <p:nvPicPr>
          <p:cNvPr id="18" name="Image 17" descr="Screen Shot 2017-10-17 at 15.27.27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0400" y="3657600"/>
            <a:ext cx="3011457" cy="2819400"/>
          </a:xfrm>
          <a:prstGeom prst="rect">
            <a:avLst/>
          </a:prstGeom>
        </p:spPr>
      </p:pic>
      <p:pic>
        <p:nvPicPr>
          <p:cNvPr id="19" name="Image 18" descr="Screen Shot 2017-10-17 at 12.32.4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3700" y="3302000"/>
            <a:ext cx="1130300" cy="3556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pic>
        <p:nvPicPr>
          <p:cNvPr id="20" name="Image 19" descr="Screen Shot 2017-10-17 at 12.33.04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0800" y="3276600"/>
            <a:ext cx="2552700" cy="3937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21" name="ZoneTexte 20"/>
          <p:cNvSpPr txBox="1"/>
          <p:nvPr/>
        </p:nvSpPr>
        <p:spPr>
          <a:xfrm>
            <a:off x="381000" y="3276600"/>
            <a:ext cx="2920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Impact parameter significance</a:t>
            </a:r>
            <a:endParaRPr lang="en-GB" sz="1600" dirty="0"/>
          </a:p>
        </p:txBody>
      </p:sp>
      <p:cxnSp>
        <p:nvCxnSpPr>
          <p:cNvPr id="22" name="Connecteur droit avec flèche 21"/>
          <p:cNvCxnSpPr/>
          <p:nvPr/>
        </p:nvCxnSpPr>
        <p:spPr bwMode="auto">
          <a:xfrm>
            <a:off x="2057400" y="5638800"/>
            <a:ext cx="609600" cy="1588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Displaced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Muon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 Pairs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Image 3" descr="Screen Shot 2018-09-07 at 18.10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67909"/>
            <a:ext cx="4953000" cy="186109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52400" y="914400"/>
            <a:ext cx="729440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Search for displaced </a:t>
            </a:r>
            <a:r>
              <a:rPr lang="en-GB" dirty="0" err="1" smtClean="0">
                <a:solidFill>
                  <a:srgbClr val="0000FF"/>
                </a:solidFill>
              </a:rPr>
              <a:t>di-muon</a:t>
            </a:r>
            <a:r>
              <a:rPr lang="en-GB" dirty="0" smtClean="0">
                <a:solidFill>
                  <a:srgbClr val="0000FF"/>
                </a:solidFill>
              </a:rPr>
              <a:t> pair with 13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data and 32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Decay vertices searched for in the </a:t>
            </a:r>
            <a:r>
              <a:rPr lang="en-GB" dirty="0" smtClean="0">
                <a:solidFill>
                  <a:srgbClr val="FF0000"/>
                </a:solidFill>
              </a:rPr>
              <a:t>range 1- 400 cm</a:t>
            </a:r>
          </a:p>
        </p:txBody>
      </p:sp>
      <p:pic>
        <p:nvPicPr>
          <p:cNvPr id="7" name="Image 6" descr="Screen Shot 2018-09-07 at 18.33.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581400"/>
            <a:ext cx="8382000" cy="299061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715000" y="2286000"/>
            <a:ext cx="3136320" cy="1015663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Models studied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GMSB and Higgs decaying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into dark photons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629400" y="3429000"/>
            <a:ext cx="172079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GMSB studies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5867400" y="173349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arXiv:1808.03057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6553200" y="5486400"/>
            <a:ext cx="15377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1&lt;ct&lt;2400 cm</a:t>
            </a:r>
          </a:p>
          <a:p>
            <a:r>
              <a:rPr lang="en-GB" sz="1600" dirty="0" smtClean="0"/>
              <a:t>excluded 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Displaced Jets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228600" y="4724400"/>
            <a:ext cx="1850311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arXiv:1411.6530</a:t>
            </a:r>
            <a:endParaRPr lang="en-GB" sz="1800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762000"/>
            <a:ext cx="8915400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-</a:t>
            </a:r>
            <a:r>
              <a:rPr dirty="0" smtClean="0">
                <a:solidFill>
                  <a:srgbClr val="0000FF"/>
                </a:solidFill>
              </a:rPr>
              <a:t>Search for long-lived </a:t>
            </a:r>
            <a:r>
              <a:rPr lang="en-US" dirty="0" smtClean="0">
                <a:solidFill>
                  <a:srgbClr val="0000FF"/>
                </a:solidFill>
              </a:rPr>
              <a:t>massive </a:t>
            </a:r>
            <a:r>
              <a:rPr dirty="0" smtClean="0">
                <a:solidFill>
                  <a:srgbClr val="0000FF"/>
                </a:solidFill>
              </a:rPr>
              <a:t>neutral particles decaying to quark-antiquark 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dirty="0" smtClean="0">
                <a:solidFill>
                  <a:srgbClr val="0000FF"/>
                </a:solidFill>
              </a:rPr>
              <a:t>pairs</a:t>
            </a:r>
            <a:r>
              <a:rPr lang="en-US" dirty="0" smtClean="0">
                <a:solidFill>
                  <a:srgbClr val="0000FF"/>
                </a:solidFill>
              </a:rPr>
              <a:t>, leading to displaced jets with </a:t>
            </a:r>
            <a:r>
              <a:rPr lang="en-US" dirty="0" err="1" smtClean="0">
                <a:solidFill>
                  <a:srgbClr val="0000FF"/>
                </a:solidFill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&gt; 60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-Range of proper decay length studied: 0.4-200 cm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-Tracker information for displaced vertex (for </a:t>
            </a:r>
            <a:r>
              <a:rPr lang="en-US" dirty="0" err="1" smtClean="0">
                <a:solidFill>
                  <a:srgbClr val="0000FF"/>
                </a:solidFill>
              </a:rPr>
              <a:t>Lxy</a:t>
            </a:r>
            <a:r>
              <a:rPr lang="en-US" dirty="0" smtClean="0">
                <a:solidFill>
                  <a:srgbClr val="0000FF"/>
                </a:solidFill>
              </a:rPr>
              <a:t> up to 50 cm)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-Dedicated HLT trigger matching jets tracks to the primary vertex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-Study neutral scalar H-&gt; XX with X long lived, decaying to 2 jets</a:t>
            </a:r>
            <a:endParaRPr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pic>
        <p:nvPicPr>
          <p:cNvPr id="9" name="Image 8" descr="Screen Shot 2017-10-15 at 10.22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4351" y="3682159"/>
            <a:ext cx="3269649" cy="3023441"/>
          </a:xfrm>
          <a:prstGeom prst="rect">
            <a:avLst/>
          </a:prstGeom>
        </p:spPr>
      </p:pic>
      <p:pic>
        <p:nvPicPr>
          <p:cNvPr id="10" name="Image 9" descr="Screen Shot 2017-10-17 at 17.32.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0886" y="3657600"/>
            <a:ext cx="3056514" cy="3048000"/>
          </a:xfrm>
          <a:prstGeom prst="rect">
            <a:avLst/>
          </a:prstGeom>
        </p:spPr>
      </p:pic>
      <p:pic>
        <p:nvPicPr>
          <p:cNvPr id="11" name="Image 10" descr="Screen Shot 2017-10-17 at 17.45.2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22" y="4622800"/>
            <a:ext cx="2594113" cy="1473200"/>
          </a:xfrm>
          <a:prstGeom prst="rect">
            <a:avLst/>
          </a:prstGeom>
        </p:spPr>
      </p:pic>
      <p:pic>
        <p:nvPicPr>
          <p:cNvPr id="12" name="Image 11" descr="Screen Shot 2017-10-17 at 17.45.1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895600"/>
            <a:ext cx="2687194" cy="1524000"/>
          </a:xfrm>
          <a:prstGeom prst="rect">
            <a:avLst/>
          </a:prstGeom>
        </p:spPr>
      </p:pic>
      <p:pic>
        <p:nvPicPr>
          <p:cNvPr id="13" name="Image 12" descr="Screen Shot 2017-10-17 at 12.32.4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57800" y="3073400"/>
            <a:ext cx="1130300" cy="3556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14" name="ZoneTexte 13"/>
          <p:cNvSpPr txBox="1"/>
          <p:nvPr/>
        </p:nvSpPr>
        <p:spPr>
          <a:xfrm>
            <a:off x="7010400" y="2952690"/>
            <a:ext cx="2035383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arXiv:1411.6530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fr-FR" dirty="0" smtClean="0"/>
              <a:t>Inclusive </a:t>
            </a:r>
            <a:r>
              <a:rPr lang="fr-FR" dirty="0" err="1" smtClean="0"/>
              <a:t>Displaced</a:t>
            </a:r>
            <a:r>
              <a:rPr lang="fr-FR" dirty="0" smtClean="0"/>
              <a:t> Jets Pairs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304800" y="762000"/>
            <a:ext cx="8809323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Inclusive search for new particles decaying to displaced jets final state.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Calorimetric energy measurement. Transverse impact parameter from tracks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used as discriminator. Trigger based on total H</a:t>
            </a:r>
            <a:r>
              <a:rPr lang="en-GB" baseline="-25000" dirty="0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from jets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530372" y="1828800"/>
            <a:ext cx="2175395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arXiv:1711.09120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4724400" y="4095690"/>
            <a:ext cx="139067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RPV Model</a:t>
            </a:r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3200400" y="2286000"/>
            <a:ext cx="5943600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8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fr-FR" sz="1800" dirty="0" err="1" smtClean="0">
                <a:solidFill>
                  <a:srgbClr val="0000FF"/>
                </a:solidFill>
              </a:rPr>
              <a:t>Search</a:t>
            </a:r>
            <a:r>
              <a:rPr lang="fr-FR" sz="1800" dirty="0" smtClean="0">
                <a:solidFill>
                  <a:srgbClr val="0000FF"/>
                </a:solidFill>
              </a:rPr>
              <a:t> for pair </a:t>
            </a:r>
            <a:r>
              <a:rPr lang="fr-FR" sz="1800" dirty="0" err="1" smtClean="0">
                <a:solidFill>
                  <a:srgbClr val="0000FF"/>
                </a:solidFill>
              </a:rPr>
              <a:t>produced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long-lived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scalar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neutral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particles</a:t>
            </a:r>
            <a:r>
              <a:rPr lang="fr-FR" sz="1800" dirty="0" smtClean="0">
                <a:solidFill>
                  <a:srgbClr val="0000FF"/>
                </a:solidFill>
              </a:rPr>
              <a:t>, </a:t>
            </a:r>
            <a:r>
              <a:rPr lang="fr-FR" sz="1800" dirty="0" err="1" smtClean="0">
                <a:solidFill>
                  <a:srgbClr val="0000FF"/>
                </a:solidFill>
              </a:rPr>
              <a:t>decaying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each</a:t>
            </a:r>
            <a:r>
              <a:rPr lang="fr-FR" sz="1800" dirty="0" smtClean="0">
                <a:solidFill>
                  <a:srgbClr val="0000FF"/>
                </a:solidFill>
              </a:rPr>
              <a:t> to </a:t>
            </a:r>
            <a:r>
              <a:rPr lang="fr-FR" sz="1800" dirty="0" err="1" smtClean="0">
                <a:solidFill>
                  <a:srgbClr val="0000FF"/>
                </a:solidFill>
              </a:rPr>
              <a:t>two</a:t>
            </a:r>
            <a:r>
              <a:rPr lang="fr-FR" sz="1800" dirty="0" smtClean="0">
                <a:solidFill>
                  <a:srgbClr val="0000FF"/>
                </a:solidFill>
              </a:rPr>
              <a:t> jets -&gt;four jet final states, </a:t>
            </a:r>
            <a:r>
              <a:rPr lang="fr-FR" sz="1800" dirty="0" err="1" smtClean="0">
                <a:solidFill>
                  <a:srgbClr val="0000FF"/>
                </a:solidFill>
              </a:rPr>
              <a:t>with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Lxyz</a:t>
            </a:r>
            <a:r>
              <a:rPr lang="fr-FR" sz="1800" dirty="0" smtClean="0">
                <a:solidFill>
                  <a:srgbClr val="0000FF"/>
                </a:solidFill>
              </a:rPr>
              <a:t>  1 -1000 mm for the </a:t>
            </a:r>
            <a:r>
              <a:rPr lang="fr-FR" sz="1800" dirty="0" err="1" smtClean="0">
                <a:solidFill>
                  <a:srgbClr val="0000FF"/>
                </a:solidFill>
              </a:rPr>
              <a:t>decay</a:t>
            </a:r>
            <a:r>
              <a:rPr lang="fr-FR" sz="1800" dirty="0" smtClean="0">
                <a:solidFill>
                  <a:srgbClr val="0000FF"/>
                </a:solidFill>
              </a:rPr>
              <a:t> </a:t>
            </a:r>
            <a:r>
              <a:rPr lang="fr-FR" sz="1800" dirty="0" err="1" smtClean="0">
                <a:solidFill>
                  <a:srgbClr val="0000FF"/>
                </a:solidFill>
              </a:rPr>
              <a:t>lengths</a:t>
            </a:r>
            <a:endParaRPr lang="en-GB" sz="1800" dirty="0" smtClean="0">
              <a:solidFill>
                <a:srgbClr val="0000FF"/>
              </a:solidFill>
            </a:endParaRPr>
          </a:p>
          <a:p>
            <a:endParaRPr lang="en-GB" dirty="0" smtClean="0"/>
          </a:p>
        </p:txBody>
      </p:sp>
      <p:pic>
        <p:nvPicPr>
          <p:cNvPr id="15" name="Image 14" descr="Screen Shot 2018-03-20 at 11.17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4267200"/>
            <a:ext cx="2521684" cy="2514600"/>
          </a:xfrm>
          <a:prstGeom prst="rect">
            <a:avLst/>
          </a:prstGeom>
        </p:spPr>
      </p:pic>
      <p:pic>
        <p:nvPicPr>
          <p:cNvPr id="16" name="Image 15" descr="Screen Shot 2018-03-20 at 11.17.1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1828800"/>
            <a:ext cx="2438400" cy="2411079"/>
          </a:xfrm>
          <a:prstGeom prst="rect">
            <a:avLst/>
          </a:prstGeom>
        </p:spPr>
      </p:pic>
      <p:pic>
        <p:nvPicPr>
          <p:cNvPr id="17" name="Image 16" descr="Screen Shot 2018-03-20 at 11.17.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352800"/>
            <a:ext cx="5340292" cy="337335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" name="Image 2" descr="Screen Shot 2018-09-08 at 20.48.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735262" cy="579120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7620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Neutral</a:t>
            </a:r>
            <a:r>
              <a:rPr kumimoji="0" lang="en-US" sz="36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LLP Decaying into Calorimeters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LHCb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: LLP Decaying in Jet </a:t>
            </a:r>
            <a:r>
              <a:rPr lang="en-US" sz="4000" b="1" kern="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airs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304800" y="838200"/>
            <a:ext cx="8293732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Search for LLP with masses 25-50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and lifetime of 2-500 </a:t>
            </a:r>
            <a:r>
              <a:rPr lang="en-GB" dirty="0" err="1" smtClean="0">
                <a:solidFill>
                  <a:srgbClr val="FF0000"/>
                </a:solidFill>
              </a:rPr>
              <a:t>ps</a:t>
            </a:r>
            <a:r>
              <a:rPr lang="en-GB" dirty="0" smtClean="0">
                <a:solidFill>
                  <a:srgbClr val="FF0000"/>
                </a:solidFill>
              </a:rPr>
              <a:t> in </a:t>
            </a:r>
            <a:r>
              <a:rPr lang="en-GB" dirty="0" err="1" smtClean="0">
                <a:solidFill>
                  <a:srgbClr val="FF0000"/>
                </a:solidFill>
              </a:rPr>
              <a:t>LHCb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-Test of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Hidden Valley models H(125) decaying to two HV particles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-No excess of signal events over expected background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Image 4" descr="Screen Shot 2018-09-09 at 17.30.5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2711774"/>
            <a:ext cx="5334000" cy="3917626"/>
          </a:xfrm>
          <a:prstGeom prst="rect">
            <a:avLst/>
          </a:prstGeom>
        </p:spPr>
      </p:pic>
      <p:pic>
        <p:nvPicPr>
          <p:cNvPr id="6" name="Image 5" descr="Screen Shot 2018-09-09 at 17.34.1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080" y="3349792"/>
            <a:ext cx="3376320" cy="1908008"/>
          </a:xfrm>
          <a:prstGeom prst="rect">
            <a:avLst/>
          </a:prstGeom>
          <a:ln w="22225">
            <a:noFill/>
          </a:ln>
        </p:spPr>
      </p:pic>
      <p:pic>
        <p:nvPicPr>
          <p:cNvPr id="7" name="Image 6" descr="Screen Shot 2018-09-08 at 21.22.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1943100"/>
            <a:ext cx="6184900" cy="647700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8" name="ZoneTexte 7"/>
          <p:cNvSpPr txBox="1"/>
          <p:nvPr/>
        </p:nvSpPr>
        <p:spPr>
          <a:xfrm>
            <a:off x="6553200" y="220980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arXiv:1705.07332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LHCb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: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Displaced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sz="4000" b="1" kern="0" dirty="0" err="1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</a:t>
            </a:r>
            <a:r>
              <a:rPr kumimoji="0" lang="en-US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uon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+ Jets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04313" y="838200"/>
            <a:ext cx="7640007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Search for events with high multiplicity displaced vertex with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an associated </a:t>
            </a:r>
            <a:r>
              <a:rPr lang="en-GB" dirty="0" err="1" smtClean="0">
                <a:solidFill>
                  <a:srgbClr val="FF0000"/>
                </a:solidFill>
              </a:rPr>
              <a:t>muon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-Search for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RPV SUSY of </a:t>
            </a:r>
            <a:r>
              <a:rPr lang="en-GB" dirty="0" err="1" smtClean="0">
                <a:solidFill>
                  <a:srgbClr val="0000FF"/>
                </a:solidFill>
              </a:rPr>
              <a:t>squark</a:t>
            </a:r>
            <a:r>
              <a:rPr lang="en-GB" dirty="0" smtClean="0">
                <a:solidFill>
                  <a:srgbClr val="0000FF"/>
                </a:solidFill>
              </a:rPr>
              <a:t> decays with lifetimes 5-100 </a:t>
            </a:r>
            <a:r>
              <a:rPr lang="en-GB" dirty="0" err="1" smtClean="0">
                <a:solidFill>
                  <a:srgbClr val="0000FF"/>
                </a:solidFill>
              </a:rPr>
              <a:t>ps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-Sensitivity to </a:t>
            </a:r>
            <a:r>
              <a:rPr lang="en-GB" dirty="0" err="1" smtClean="0">
                <a:solidFill>
                  <a:srgbClr val="0000FF"/>
                </a:solidFill>
              </a:rPr>
              <a:t>neutralinos</a:t>
            </a:r>
            <a:r>
              <a:rPr lang="en-GB" dirty="0" smtClean="0">
                <a:solidFill>
                  <a:srgbClr val="0000FF"/>
                </a:solidFill>
              </a:rPr>
              <a:t> decaying in </a:t>
            </a:r>
            <a:r>
              <a:rPr lang="en-GB" dirty="0" err="1" smtClean="0">
                <a:solidFill>
                  <a:srgbClr val="0000FF"/>
                </a:solidFill>
              </a:rPr>
              <a:t>muon+jets</a:t>
            </a:r>
            <a:r>
              <a:rPr lang="en-GB" dirty="0" smtClean="0">
                <a:solidFill>
                  <a:srgbClr val="0000FF"/>
                </a:solidFill>
              </a:rPr>
              <a:t> with masses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up to 200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. No excess observed in data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5" name="Image 4" descr="Screen Shot 2018-09-09 at 18.06.4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3886200"/>
            <a:ext cx="1993900" cy="2146300"/>
          </a:xfrm>
          <a:prstGeom prst="rect">
            <a:avLst/>
          </a:prstGeom>
        </p:spPr>
      </p:pic>
      <p:pic>
        <p:nvPicPr>
          <p:cNvPr id="6" name="Image 5" descr="Screen Shot 2018-09-09 at 18.07.2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1801" y="2514600"/>
            <a:ext cx="6044620" cy="4204194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381000" y="295269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arXiv:1612.00945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0" y="-12700"/>
            <a:ext cx="9182100" cy="6896100"/>
          </a:xfrm>
          <a:prstGeom prst="rect">
            <a:avLst/>
          </a:prstGeom>
          <a:gradFill flip="none" rotWithShape="1">
            <a:gsLst>
              <a:gs pos="22000">
                <a:schemeClr val="tx1"/>
              </a:gs>
              <a:gs pos="100000">
                <a:srgbClr val="FFFFFF"/>
              </a:gs>
            </a:gsLst>
            <a:path path="rect">
              <a:fillToRect l="100000" t="100000"/>
            </a:path>
            <a:tileRect r="-100000" b="-10000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43600" y="1531141"/>
            <a:ext cx="2984500" cy="754859"/>
          </a:xfrm>
        </p:spPr>
        <p:txBody>
          <a:bodyPr>
            <a:no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reflection stA="50000" endPos="70000" dir="5400000" sy="-100000" algn="bl" rotWithShape="0"/>
                </a:effectLst>
                <a:latin typeface="Tahoma"/>
                <a:cs typeface="Tahoma"/>
              </a:rPr>
              <a:t>Outline</a:t>
            </a:r>
            <a:endParaRPr lang="en-US" dirty="0">
              <a:solidFill>
                <a:schemeClr val="bg1"/>
              </a:solidFill>
              <a:effectLst>
                <a:reflection stA="50000" endPos="70000" dir="5400000" sy="-100000" algn="bl" rotWithShape="0"/>
              </a:effectLst>
              <a:latin typeface="Tahoma"/>
              <a:cs typeface="Tahoma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4038600" y="2029629"/>
            <a:ext cx="5334000" cy="4447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 smtClean="0">
                <a:solidFill>
                  <a:schemeClr val="bg1"/>
                </a:solidFill>
              </a:rPr>
              <a:t>Introduction to long lived exotic  </a:t>
            </a:r>
          </a:p>
          <a:p>
            <a:pPr>
              <a:spcBef>
                <a:spcPts val="200"/>
              </a:spcBef>
            </a:pPr>
            <a:r>
              <a:rPr lang="en-GB" sz="2600" dirty="0" smtClean="0">
                <a:solidFill>
                  <a:schemeClr val="bg1"/>
                </a:solidFill>
              </a:rPr>
              <a:t>  particles: why do we care?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 smtClean="0">
                <a:solidFill>
                  <a:schemeClr val="bg1"/>
                </a:solidFill>
              </a:rPr>
              <a:t>A tour of LHC results from </a:t>
            </a:r>
          </a:p>
          <a:p>
            <a:pPr>
              <a:spcBef>
                <a:spcPts val="200"/>
              </a:spcBef>
            </a:pPr>
            <a:r>
              <a:rPr lang="en-GB" sz="2600" dirty="0" smtClean="0">
                <a:solidFill>
                  <a:schemeClr val="bg1"/>
                </a:solidFill>
              </a:rPr>
              <a:t>  various experiments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 smtClean="0">
                <a:solidFill>
                  <a:schemeClr val="bg1"/>
                </a:solidFill>
              </a:rPr>
              <a:t>New experiments for the LHC?  </a:t>
            </a:r>
          </a:p>
          <a:p>
            <a:pPr>
              <a:spcBef>
                <a:spcPts val="200"/>
              </a:spcBef>
              <a:buFont typeface="Arial"/>
              <a:buChar char="•"/>
            </a:pPr>
            <a:r>
              <a:rPr lang="en-GB" sz="2600" dirty="0" smtClean="0">
                <a:solidFill>
                  <a:schemeClr val="accent3"/>
                </a:solidFill>
              </a:rPr>
              <a:t>Summary/Outlook</a:t>
            </a: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pPr>
              <a:spcBef>
                <a:spcPts val="200"/>
              </a:spcBef>
            </a:pPr>
            <a:endParaRPr lang="en-GB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0" name="Image 9" descr="Screen Shot 2017-02-04 at 10.34.1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762000"/>
            <a:ext cx="3886200" cy="2911249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228600" y="5229761"/>
            <a:ext cx="395492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Note: this talk will give a </a:t>
            </a:r>
            <a:r>
              <a:rPr lang="en-GB" dirty="0" err="1" smtClean="0"/>
              <a:t>flavor</a:t>
            </a:r>
            <a:r>
              <a:rPr lang="en-GB" dirty="0" smtClean="0"/>
              <a:t> </a:t>
            </a:r>
          </a:p>
          <a:p>
            <a:r>
              <a:rPr lang="en-GB" dirty="0" smtClean="0"/>
              <a:t>and overview of the interest in </a:t>
            </a:r>
          </a:p>
          <a:p>
            <a:r>
              <a:rPr lang="en-GB" dirty="0" smtClean="0"/>
              <a:t>this field, not a complete account</a:t>
            </a:r>
          </a:p>
          <a:p>
            <a:r>
              <a:rPr lang="en-GB" dirty="0" smtClean="0"/>
              <a:t>of all existing results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52400"/>
            <a:ext cx="7239000" cy="904875"/>
          </a:xfrm>
        </p:spPr>
        <p:txBody>
          <a:bodyPr/>
          <a:lstStyle/>
          <a:p>
            <a:r>
              <a:rPr lang="en-GB" dirty="0" smtClean="0"/>
              <a:t>Displaced Vertices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0" y="889337"/>
            <a:ext cx="89154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-Instead of jets look for (pairs of) high multiplicity vertices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-Range of proper decay length studied: 0.4-5 cm (pixel only)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-Study long lived gluons/</a:t>
            </a:r>
            <a:r>
              <a:rPr lang="en-US" dirty="0" err="1" smtClean="0">
                <a:solidFill>
                  <a:srgbClr val="FF0000"/>
                </a:solidFill>
              </a:rPr>
              <a:t>neutralinos</a:t>
            </a:r>
            <a:r>
              <a:rPr lang="en-US" dirty="0" smtClean="0">
                <a:solidFill>
                  <a:srgbClr val="FF0000"/>
                </a:solidFill>
              </a:rPr>
              <a:t> or stops in SUSY models</a:t>
            </a:r>
            <a:endParaRPr dirty="0" smtClean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14" name="ZoneTexte 13"/>
          <p:cNvSpPr txBox="1"/>
          <p:nvPr/>
        </p:nvSpPr>
        <p:spPr>
          <a:xfrm>
            <a:off x="6324600" y="2266890"/>
            <a:ext cx="2175395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arXiv:1808.03078</a:t>
            </a:r>
            <a:endParaRPr lang="en-GB" dirty="0"/>
          </a:p>
        </p:txBody>
      </p:sp>
      <p:pic>
        <p:nvPicPr>
          <p:cNvPr id="15" name="Image 14" descr="Screen Shot 2018-06-04 at 17.19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038626"/>
            <a:ext cx="4749800" cy="1314174"/>
          </a:xfrm>
          <a:prstGeom prst="rect">
            <a:avLst/>
          </a:prstGeom>
        </p:spPr>
      </p:pic>
      <p:pic>
        <p:nvPicPr>
          <p:cNvPr id="9" name="Image 8" descr="Screen Shot 2018-09-09 at 17.16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0552" y="3581765"/>
            <a:ext cx="5833448" cy="2819035"/>
          </a:xfrm>
          <a:prstGeom prst="rect">
            <a:avLst/>
          </a:prstGeom>
        </p:spPr>
      </p:pic>
      <p:pic>
        <p:nvPicPr>
          <p:cNvPr id="10" name="Image 9" descr="Screen Shot 2018-09-09 at 17.17.2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556000"/>
            <a:ext cx="2884681" cy="28448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143000" y="5257800"/>
            <a:ext cx="1784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Control region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Displaced Vertices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Image 3" descr="Screen Shot 2018-09-07 at 18.36.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3124200"/>
            <a:ext cx="6934200" cy="325654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228600" y="251460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arXiv:1710.04901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152400" y="914400"/>
            <a:ext cx="6610579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 search for displaced vertices in the range of 1-100 mm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Minimum of 5 tracks and mass of  the displaced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vertex &gt; 10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RPV SUSY:  </a:t>
            </a:r>
            <a:r>
              <a:rPr lang="en-GB" dirty="0" err="1" smtClean="0">
                <a:solidFill>
                  <a:srgbClr val="0000FF"/>
                </a:solidFill>
              </a:rPr>
              <a:t>Gluino</a:t>
            </a:r>
            <a:r>
              <a:rPr lang="en-GB" dirty="0" smtClean="0">
                <a:solidFill>
                  <a:srgbClr val="0000FF"/>
                </a:solidFill>
              </a:rPr>
              <a:t> masses excluded up to ~ 2.4 </a:t>
            </a:r>
            <a:r>
              <a:rPr lang="en-GB" dirty="0" err="1" smtClean="0">
                <a:solidFill>
                  <a:srgbClr val="0000FF"/>
                </a:solidFill>
              </a:rPr>
              <a:t>TeV</a:t>
            </a:r>
            <a:r>
              <a:rPr lang="en-GB" dirty="0" smtClean="0">
                <a:solidFill>
                  <a:srgbClr val="0000FF"/>
                </a:solidFill>
              </a:rPr>
              <a:t> 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9" name="Image 8" descr="Screen Shot 2018-09-09 at 16.59.4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2158" y="1295400"/>
            <a:ext cx="2043242" cy="170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Displaced Photons Using Timing</a:t>
            </a:r>
            <a:endParaRPr lang="en-GB" dirty="0"/>
          </a:p>
        </p:txBody>
      </p:sp>
      <p:pic>
        <p:nvPicPr>
          <p:cNvPr id="6" name="Image 5" descr="Screen Shot 2017-10-15 at 10.08.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565400"/>
            <a:ext cx="2873356" cy="2006600"/>
          </a:xfrm>
          <a:prstGeom prst="rect">
            <a:avLst/>
          </a:prstGeom>
        </p:spPr>
      </p:pic>
      <p:pic>
        <p:nvPicPr>
          <p:cNvPr id="7" name="Image 6" descr="Screen Shot 2017-10-15 at 10.08.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355850"/>
            <a:ext cx="3124200" cy="2216150"/>
          </a:xfrm>
          <a:prstGeom prst="rect">
            <a:avLst/>
          </a:prstGeom>
        </p:spPr>
      </p:pic>
      <p:pic>
        <p:nvPicPr>
          <p:cNvPr id="8" name="Image 7" descr="Screen Shot 2017-10-15 at 10.08.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2330963"/>
            <a:ext cx="2743200" cy="2241037"/>
          </a:xfrm>
          <a:prstGeom prst="rect">
            <a:avLst/>
          </a:prstGeom>
        </p:spPr>
      </p:pic>
      <p:pic>
        <p:nvPicPr>
          <p:cNvPr id="9" name="Image 8" descr="Screen Shot 2017-10-15 at 10.09.46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758" y="4565754"/>
            <a:ext cx="4909642" cy="2216046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09694" y="762000"/>
            <a:ext cx="8614583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search for long-lived neutral particles decaying to photons, using precise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Timing in the ECAL. 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r>
              <a:rPr lang="en-GB" dirty="0" smtClean="0">
                <a:solidFill>
                  <a:srgbClr val="0000FF"/>
                </a:solidFill>
              </a:rPr>
              <a:t> in GMSB models: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Evens with two photons with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&gt; 65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, 2jets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and MET &gt; 25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Efficiency for </a:t>
            </a:r>
            <a:r>
              <a:rPr lang="en-GB" dirty="0" err="1" smtClean="0">
                <a:solidFill>
                  <a:srgbClr val="FF0000"/>
                </a:solidFill>
              </a:rPr>
              <a:t>neutralinos</a:t>
            </a:r>
            <a:r>
              <a:rPr lang="en-GB" dirty="0" smtClean="0">
                <a:solidFill>
                  <a:srgbClr val="FF0000"/>
                </a:solidFill>
              </a:rPr>
              <a:t> with </a:t>
            </a:r>
            <a:r>
              <a:rPr lang="en-GB" dirty="0" err="1" smtClean="0">
                <a:solidFill>
                  <a:srgbClr val="FF0000"/>
                </a:solidFill>
                <a:latin typeface="Georgia"/>
              </a:rPr>
              <a:t>τ</a:t>
            </a:r>
            <a:r>
              <a:rPr lang="en-GB" dirty="0" smtClean="0">
                <a:solidFill>
                  <a:srgbClr val="FF0000"/>
                </a:solidFill>
              </a:rPr>
              <a:t> = 1-34 </a:t>
            </a:r>
            <a:r>
              <a:rPr lang="en-GB" dirty="0" err="1" smtClean="0">
                <a:solidFill>
                  <a:srgbClr val="FF0000"/>
                </a:solidFill>
              </a:rPr>
              <a:t>nsec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2" name="Image 11" descr="Screen Shot 2017-10-17 at 06.18.1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6756" y="1143000"/>
            <a:ext cx="2114690" cy="1237203"/>
          </a:xfrm>
          <a:prstGeom prst="rect">
            <a:avLst/>
          </a:prstGeom>
        </p:spPr>
      </p:pic>
      <p:pic>
        <p:nvPicPr>
          <p:cNvPr id="13" name="Image 12" descr="Screen Shot 2017-10-17 at 12.07.35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3932" y="4546600"/>
            <a:ext cx="2286668" cy="2235200"/>
          </a:xfrm>
          <a:prstGeom prst="rect">
            <a:avLst/>
          </a:prstGeom>
        </p:spPr>
      </p:pic>
      <p:pic>
        <p:nvPicPr>
          <p:cNvPr id="14" name="Image 13" descr="Screen Shot 2017-10-17 at 06.18.39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9200" y="1143001"/>
            <a:ext cx="1066800" cy="335280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0" y="2438400"/>
            <a:ext cx="2004575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Resolution ~ 270 </a:t>
            </a:r>
            <a:r>
              <a:rPr lang="en-GB" sz="1600" dirty="0" err="1" smtClean="0"/>
              <a:t>ps</a:t>
            </a:r>
            <a:endParaRPr lang="en-GB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3657600" y="2362200"/>
            <a:ext cx="193709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CMS-EXO-12-035</a:t>
            </a:r>
            <a:endParaRPr lang="en-GB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Disappearing Tracks</a:t>
            </a:r>
            <a:endParaRPr lang="en-GB" dirty="0"/>
          </a:p>
        </p:txBody>
      </p:sp>
      <p:pic>
        <p:nvPicPr>
          <p:cNvPr id="13" name="Image 12" descr="Screen Shot 2018-07-11 at 09.31.1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799113"/>
            <a:ext cx="3505200" cy="1906487"/>
          </a:xfrm>
          <a:prstGeom prst="rect">
            <a:avLst/>
          </a:prstGeom>
        </p:spPr>
      </p:pic>
      <p:pic>
        <p:nvPicPr>
          <p:cNvPr id="19" name="Image 18" descr="Screen Shot 2018-07-11 at 09.30.2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3187700"/>
            <a:ext cx="4719941" cy="35179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0" y="762000"/>
            <a:ext cx="911163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          Search for charged tracks that decay in the tracker volume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Small mass splitting can lead to a decay and neutral and a soft particle. ATLAS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uses the 4 layer pixel to define a ‘track. Sensitive to decay lengths of 10-30 cm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7" name="Image 6" descr="Screen Shot 2018-07-11 at 09.35.2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2660650"/>
            <a:ext cx="3595339" cy="168275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57200" y="4476690"/>
            <a:ext cx="1621608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backgrounds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435792" y="2419290"/>
            <a:ext cx="201985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signal processes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188589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arXiv:1712.02118</a:t>
            </a:r>
            <a:endParaRPr lang="en-GB" dirty="0"/>
          </a:p>
        </p:txBody>
      </p:sp>
      <p:pic>
        <p:nvPicPr>
          <p:cNvPr id="11" name="Image 10" descr="Screen Shot 2018-07-11 at 08.16.22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1828800"/>
            <a:ext cx="4114800" cy="14481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Disappearing</a:t>
            </a:r>
            <a:r>
              <a:rPr kumimoji="0" lang="en-US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Tracks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Image 3" descr="Screen Shot 2018-09-08 at 20.37.3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003300"/>
            <a:ext cx="8928100" cy="59309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858000" y="742890"/>
            <a:ext cx="217289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arXiv:1804.07321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Stopped Particles </a:t>
            </a:r>
            <a:endParaRPr lang="en-GB" dirty="0"/>
          </a:p>
        </p:txBody>
      </p:sp>
      <p:pic>
        <p:nvPicPr>
          <p:cNvPr id="5" name="Espace réservé du contenu 4" descr="Screen Shot 2017-10-15 at 12.00.5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0307" y="761999"/>
            <a:ext cx="8273144" cy="6096001"/>
          </a:xfrm>
        </p:spPr>
      </p:pic>
      <p:sp>
        <p:nvSpPr>
          <p:cNvPr id="6" name="Rectangle 5"/>
          <p:cNvSpPr/>
          <p:nvPr/>
        </p:nvSpPr>
        <p:spPr bwMode="auto">
          <a:xfrm>
            <a:off x="4648200" y="6324600"/>
            <a:ext cx="3581400" cy="5334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04800" y="6629400"/>
            <a:ext cx="3581400" cy="2286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800600" y="3124200"/>
            <a:ext cx="1976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u="sng" dirty="0" smtClean="0"/>
              <a:t>arXiv:1501.05603</a:t>
            </a:r>
            <a:endParaRPr lang="en-GB" sz="1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4495800" y="838200"/>
            <a:ext cx="4038600" cy="22860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 </a:t>
            </a:r>
            <a:r>
              <a:rPr lang="en-US" kern="0" dirty="0" smtClean="0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xample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: Split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Supersymmetry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The only light particles are the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Higgs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and the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gauginos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   -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Gluino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can live long: sec, min, years!</a:t>
            </a:r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   - 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R-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hadron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formation (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eg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: </a:t>
            </a:r>
            <a:r>
              <a:rPr kumimoji="0" lang="en-US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gluino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+ gluon): slow, heavy particles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ＭＳ Ｐゴシック" charset="-128"/>
              </a:rPr>
              <a:t>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  <a:sym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fr-FR" sz="3600" dirty="0" err="1" smtClean="0"/>
              <a:t>Stopped</a:t>
            </a:r>
            <a:r>
              <a:rPr lang="fr-FR" sz="3600" dirty="0" smtClean="0"/>
              <a:t> Long </a:t>
            </a:r>
            <a:r>
              <a:rPr lang="fr-FR" sz="3600" dirty="0" err="1" smtClean="0"/>
              <a:t>Lived</a:t>
            </a:r>
            <a:r>
              <a:rPr lang="fr-FR" sz="3600" dirty="0" smtClean="0"/>
              <a:t> </a:t>
            </a:r>
            <a:r>
              <a:rPr lang="fr-FR" sz="3600" dirty="0" err="1" smtClean="0"/>
              <a:t>Particles</a:t>
            </a:r>
            <a:r>
              <a:rPr lang="fr-FR" sz="3600" dirty="0" smtClean="0"/>
              <a:t>: </a:t>
            </a:r>
            <a:r>
              <a:rPr lang="fr-FR" sz="3600" dirty="0" err="1" smtClean="0"/>
              <a:t>Hadronic</a:t>
            </a:r>
            <a:endParaRPr lang="en-GB" sz="3600" dirty="0"/>
          </a:p>
        </p:txBody>
      </p:sp>
      <p:sp>
        <p:nvSpPr>
          <p:cNvPr id="6" name="ZoneTexte 5"/>
          <p:cNvSpPr txBox="1"/>
          <p:nvPr/>
        </p:nvSpPr>
        <p:spPr>
          <a:xfrm>
            <a:off x="381000" y="838200"/>
            <a:ext cx="86106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</a:t>
            </a:r>
            <a:r>
              <a:rPr lang="en-GB" dirty="0" smtClean="0">
                <a:solidFill>
                  <a:srgbClr val="0000FF"/>
                </a:solidFill>
              </a:rPr>
              <a:t> for long lived particles that stop in the detector &amp; decay into jets 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(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&gt; 70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), non-coincident with pp collisions </a:t>
            </a:r>
          </a:p>
          <a:p>
            <a:r>
              <a:rPr lang="en-GB" dirty="0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0000FF"/>
                </a:solidFill>
              </a:rPr>
              <a:t>586 hours trigger lifetime in 2015/16 included in this search.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Searches</a:t>
            </a:r>
            <a:r>
              <a:rPr lang="en-GB" dirty="0" smtClean="0">
                <a:solidFill>
                  <a:srgbClr val="0000FF"/>
                </a:solidFill>
              </a:rPr>
              <a:t> for long lived </a:t>
            </a:r>
            <a:r>
              <a:rPr lang="en-GB" dirty="0" err="1" smtClean="0">
                <a:solidFill>
                  <a:srgbClr val="0000FF"/>
                </a:solidFill>
              </a:rPr>
              <a:t>gluinos</a:t>
            </a:r>
            <a:r>
              <a:rPr lang="en-GB" dirty="0" smtClean="0">
                <a:solidFill>
                  <a:srgbClr val="0000FF"/>
                </a:solidFill>
              </a:rPr>
              <a:t> and stops (R-hadrons) </a:t>
            </a:r>
            <a:r>
              <a:rPr lang="en-GB" dirty="0" smtClean="0">
                <a:solidFill>
                  <a:srgbClr val="FF0000"/>
                </a:solidFill>
              </a:rPr>
              <a:t>with jets</a:t>
            </a:r>
          </a:p>
          <a:p>
            <a:r>
              <a:rPr lang="en-GB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smtClean="0">
                <a:solidFill>
                  <a:srgbClr val="FF0000"/>
                </a:solidFill>
              </a:rPr>
              <a:t>13 events observed in 2015/16 -&gt; consistent with cosmic ray background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7-05-13 at 12.49.3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2667000"/>
            <a:ext cx="4140200" cy="3219450"/>
          </a:xfrm>
          <a:prstGeom prst="rect">
            <a:avLst/>
          </a:prstGeom>
        </p:spPr>
      </p:pic>
      <p:pic>
        <p:nvPicPr>
          <p:cNvPr id="8" name="Image 7" descr="Screen Shot 2017-05-13 at 12.51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5196" y="2667000"/>
            <a:ext cx="4598804" cy="319405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37297" y="6019800"/>
            <a:ext cx="707615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Limits on 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</a:rPr>
              <a:t>stop</a:t>
            </a:r>
            <a:r>
              <a:rPr lang="en-GB" dirty="0" smtClean="0">
                <a:solidFill>
                  <a:srgbClr val="FF0000"/>
                </a:solidFill>
              </a:rPr>
              <a:t> &lt; 744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and 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</a:rPr>
              <a:t>gluino</a:t>
            </a:r>
            <a:r>
              <a:rPr lang="en-GB" dirty="0" smtClean="0">
                <a:solidFill>
                  <a:srgbClr val="FF0000"/>
                </a:solidFill>
              </a:rPr>
              <a:t> &lt;1385 </a:t>
            </a:r>
            <a:r>
              <a:rPr lang="en-GB" dirty="0" err="1" smtClean="0">
                <a:solidFill>
                  <a:srgbClr val="FF0000"/>
                </a:solidFill>
              </a:rPr>
              <a:t>GeV</a:t>
            </a:r>
            <a:r>
              <a:rPr lang="en-GB" dirty="0" smtClean="0">
                <a:solidFill>
                  <a:srgbClr val="FF0000"/>
                </a:solidFill>
              </a:rPr>
              <a:t> 95% CL for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lifetimes from 10 </a:t>
            </a:r>
            <a:r>
              <a:rPr lang="en-GB" dirty="0" err="1" smtClean="0">
                <a:solidFill>
                  <a:srgbClr val="FF0000"/>
                </a:solidFill>
              </a:rPr>
              <a:t>μsec</a:t>
            </a:r>
            <a:r>
              <a:rPr lang="en-GB" dirty="0" smtClean="0">
                <a:solidFill>
                  <a:srgbClr val="FF0000"/>
                </a:solidFill>
              </a:rPr>
              <a:t> to 1000s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2057400" y="2514600"/>
            <a:ext cx="1777249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arXiv:1801.00359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763000" cy="904875"/>
          </a:xfrm>
        </p:spPr>
        <p:txBody>
          <a:bodyPr/>
          <a:lstStyle/>
          <a:p>
            <a:r>
              <a:rPr lang="en-GB" dirty="0" smtClean="0"/>
              <a:t>Heavy Stable Ionizing Particles</a:t>
            </a:r>
            <a:endParaRPr lang="en-GB" dirty="0"/>
          </a:p>
        </p:txBody>
      </p:sp>
      <p:pic>
        <p:nvPicPr>
          <p:cNvPr id="5" name="Image 4" descr="Screen Shot 2016-08-14 at 14.00.5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3142542"/>
            <a:ext cx="4397454" cy="3715458"/>
          </a:xfrm>
          <a:prstGeom prst="rect">
            <a:avLst/>
          </a:prstGeom>
        </p:spPr>
      </p:pic>
      <p:pic>
        <p:nvPicPr>
          <p:cNvPr id="6" name="Image 5" descr="Screen Shot 2016-08-14 at 14.01.5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886200"/>
            <a:ext cx="3075114" cy="2971800"/>
          </a:xfrm>
          <a:prstGeom prst="rect">
            <a:avLst/>
          </a:prstGeom>
        </p:spPr>
      </p:pic>
      <p:pic>
        <p:nvPicPr>
          <p:cNvPr id="7" name="Image 6" descr="Screen Shot 2016-08-14 at 14.02.1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838200"/>
            <a:ext cx="3070396" cy="2933700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352800" y="838200"/>
            <a:ext cx="5867400" cy="1631216"/>
          </a:xfrm>
          <a:prstGeom prst="rect">
            <a:avLst/>
          </a:prstGeom>
          <a:solidFill>
            <a:srgbClr val="FFFF99"/>
          </a:solidFill>
          <a:ln w="3175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Detection techniques used for (multiple/fractional) 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heavy stable charge particles</a:t>
            </a:r>
          </a:p>
          <a:p>
            <a:r>
              <a:rPr lang="en-US" dirty="0" err="1" smtClean="0">
                <a:sym typeface="Symbol" charset="2"/>
              </a:rPr>
              <a:t></a:t>
            </a:r>
            <a:r>
              <a:rPr lang="en-US" dirty="0" smtClean="0">
                <a:sym typeface="Symbol" charset="2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Abnormal energy loss (de/</a:t>
            </a:r>
            <a:r>
              <a:rPr lang="en-US" dirty="0" err="1" smtClean="0">
                <a:solidFill>
                  <a:srgbClr val="0000FF"/>
                </a:solidFill>
                <a:sym typeface="Symbol" charset="2"/>
              </a:rPr>
              <a:t>dx</a:t>
            </a:r>
            <a:r>
              <a:rPr lang="en-US" dirty="0" smtClean="0">
                <a:solidFill>
                  <a:srgbClr val="0000FF"/>
                </a:solidFill>
                <a:sym typeface="Symbol" charset="2"/>
              </a:rPr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pPr>
              <a:buFont typeface="Symbol" pitchFamily="7" charset="2"/>
              <a:buChar char="·"/>
            </a:pPr>
            <a:r>
              <a:rPr lang="en-US" dirty="0" smtClean="0">
                <a:solidFill>
                  <a:srgbClr val="0000FF"/>
                </a:solidFill>
              </a:rPr>
              <a:t> Slower than speed of light (</a:t>
            </a:r>
            <a:r>
              <a:rPr lang="en-US" dirty="0" err="1" smtClean="0">
                <a:solidFill>
                  <a:srgbClr val="0000FF"/>
                </a:solidFill>
              </a:rPr>
              <a:t>lowβ</a:t>
            </a:r>
            <a:r>
              <a:rPr lang="en-US" dirty="0" smtClean="0">
                <a:solidFill>
                  <a:srgbClr val="0000FF"/>
                </a:solidFill>
              </a:rPr>
              <a:t>) via time of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flight measurements with the </a:t>
            </a:r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system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" name="Espace réservé du contenu 4" descr="Screen shot 2012-06-17 at 8.19.19 PM.pn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715000" y="2438400"/>
            <a:ext cx="1371600" cy="734291"/>
          </a:xfrm>
        </p:spPr>
      </p:pic>
      <p:sp>
        <p:nvSpPr>
          <p:cNvPr id="10" name="ZoneTexte 9"/>
          <p:cNvSpPr txBox="1"/>
          <p:nvPr/>
        </p:nvSpPr>
        <p:spPr>
          <a:xfrm>
            <a:off x="3810000" y="2590800"/>
            <a:ext cx="1858163" cy="430887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0000FF"/>
                </a:solidFill>
              </a:rPr>
              <a:t>Time of flight</a:t>
            </a:r>
            <a:endParaRPr lang="en-GB" sz="2200" dirty="0">
              <a:solidFill>
                <a:srgbClr val="0000FF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7431055" y="2590800"/>
            <a:ext cx="1408145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EXO-16-036</a:t>
            </a:r>
            <a:endParaRPr lang="en-GB" sz="1700" dirty="0"/>
          </a:p>
        </p:txBody>
      </p:sp>
      <p:pic>
        <p:nvPicPr>
          <p:cNvPr id="14" name="Image 13" descr="Screen Shot 2016-11-07 at 16.28.2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2400" y="838200"/>
            <a:ext cx="3232264" cy="3060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4" name="Titre 1"/>
          <p:cNvSpPr txBox="1">
            <a:spLocks/>
          </p:cNvSpPr>
          <p:nvPr/>
        </p:nvSpPr>
        <p:spPr bwMode="auto">
          <a:xfrm>
            <a:off x="0" y="-2286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Search for Heavy Charged Particles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0" y="838200"/>
            <a:ext cx="9196423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-Search for heavy charge particles with de/</a:t>
            </a:r>
            <a:r>
              <a:rPr lang="en-GB" dirty="0" err="1" smtClean="0">
                <a:solidFill>
                  <a:srgbClr val="FF0000"/>
                </a:solidFill>
              </a:rPr>
              <a:t>dx</a:t>
            </a:r>
            <a:r>
              <a:rPr lang="en-GB" dirty="0" smtClean="0">
                <a:solidFill>
                  <a:srgbClr val="FF0000"/>
                </a:solidFill>
              </a:rPr>
              <a:t> in the pixel tracker 13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r>
              <a:rPr lang="en-GB" dirty="0" smtClean="0">
                <a:solidFill>
                  <a:srgbClr val="FF0000"/>
                </a:solidFill>
              </a:rPr>
              <a:t> 36 fb</a:t>
            </a:r>
            <a:r>
              <a:rPr lang="en-GB" baseline="30000" dirty="0" smtClean="0">
                <a:solidFill>
                  <a:srgbClr val="FF0000"/>
                </a:solidFill>
              </a:rPr>
              <a:t>-1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-Search for </a:t>
            </a:r>
            <a:r>
              <a:rPr lang="en-GB" dirty="0" err="1" smtClean="0">
                <a:solidFill>
                  <a:srgbClr val="0000FF"/>
                </a:solidFill>
              </a:rPr>
              <a:t>metastable</a:t>
            </a:r>
            <a:r>
              <a:rPr lang="en-GB" dirty="0" smtClean="0">
                <a:solidFill>
                  <a:srgbClr val="0000FF"/>
                </a:solidFill>
              </a:rPr>
              <a:t> and stable R-hadrons (high </a:t>
            </a:r>
            <a:r>
              <a:rPr lang="en-GB" dirty="0" err="1" smtClean="0">
                <a:solidFill>
                  <a:srgbClr val="0000FF"/>
                </a:solidFill>
              </a:rPr>
              <a:t>p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smtClean="0">
                <a:solidFill>
                  <a:srgbClr val="0000FF"/>
                </a:solidFill>
              </a:rPr>
              <a:t> tracks/</a:t>
            </a:r>
            <a:r>
              <a:rPr lang="en-GB" dirty="0" err="1" smtClean="0">
                <a:solidFill>
                  <a:srgbClr val="0000FF"/>
                </a:solidFill>
              </a:rPr>
              <a:t>muon</a:t>
            </a:r>
            <a:r>
              <a:rPr lang="en-GB" dirty="0" smtClean="0">
                <a:solidFill>
                  <a:srgbClr val="0000FF"/>
                </a:solidFill>
              </a:rPr>
              <a:t> veto or not)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-</a:t>
            </a:r>
            <a:r>
              <a:rPr lang="en-GB" dirty="0" err="1" smtClean="0">
                <a:solidFill>
                  <a:srgbClr val="0000FF"/>
                </a:solidFill>
              </a:rPr>
              <a:t>E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err="1" smtClean="0">
                <a:solidFill>
                  <a:srgbClr val="0000FF"/>
                </a:solidFill>
              </a:rPr>
              <a:t>miss</a:t>
            </a:r>
            <a:r>
              <a:rPr lang="en-GB" dirty="0" smtClean="0">
                <a:solidFill>
                  <a:srgbClr val="0000FF"/>
                </a:solidFill>
              </a:rPr>
              <a:t> trigger and event selection with selection </a:t>
            </a:r>
            <a:r>
              <a:rPr lang="en-GB" dirty="0" err="1" smtClean="0">
                <a:solidFill>
                  <a:srgbClr val="0000FF"/>
                </a:solidFill>
              </a:rPr>
              <a:t>E</a:t>
            </a:r>
            <a:r>
              <a:rPr lang="en-GB" baseline="-25000" dirty="0" err="1" smtClean="0">
                <a:solidFill>
                  <a:srgbClr val="0000FF"/>
                </a:solidFill>
              </a:rPr>
              <a:t>T</a:t>
            </a:r>
            <a:r>
              <a:rPr lang="en-GB" dirty="0" err="1" smtClean="0">
                <a:solidFill>
                  <a:srgbClr val="0000FF"/>
                </a:solidFill>
              </a:rPr>
              <a:t>miss</a:t>
            </a:r>
            <a:r>
              <a:rPr lang="en-GB" dirty="0" smtClean="0">
                <a:solidFill>
                  <a:srgbClr val="0000FF"/>
                </a:solidFill>
              </a:rPr>
              <a:t> &gt; 170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6" name="Image 5" descr="Screen Shot 2018-09-07 at 17.10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99" y="1966148"/>
            <a:ext cx="3505201" cy="2453452"/>
          </a:xfrm>
          <a:prstGeom prst="rect">
            <a:avLst/>
          </a:prstGeom>
        </p:spPr>
      </p:pic>
      <p:pic>
        <p:nvPicPr>
          <p:cNvPr id="7" name="Image 6" descr="Screen Shot 2018-09-07 at 17.09.4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425950"/>
            <a:ext cx="3491988" cy="2432050"/>
          </a:xfrm>
          <a:prstGeom prst="rect">
            <a:avLst/>
          </a:prstGeom>
        </p:spPr>
      </p:pic>
      <p:pic>
        <p:nvPicPr>
          <p:cNvPr id="8" name="Image 7" descr="Screen Shot 2018-09-07 at 17.08.2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603482"/>
            <a:ext cx="3657600" cy="325451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648200" y="2257961"/>
            <a:ext cx="4262705" cy="132343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Exclude </a:t>
            </a:r>
            <a:r>
              <a:rPr lang="en-GB" dirty="0" err="1" smtClean="0">
                <a:solidFill>
                  <a:srgbClr val="0000FF"/>
                </a:solidFill>
              </a:rPr>
              <a:t>metastable</a:t>
            </a:r>
            <a:r>
              <a:rPr lang="en-GB" dirty="0" smtClean="0">
                <a:solidFill>
                  <a:srgbClr val="0000FF"/>
                </a:solidFill>
              </a:rPr>
              <a:t> R-hadrons with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ct = 10 ns up to 2060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95%CL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Exclude stable R-hadrons up to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 1890 </a:t>
            </a:r>
            <a:r>
              <a:rPr lang="en-GB" dirty="0" err="1" smtClean="0">
                <a:solidFill>
                  <a:srgbClr val="0000FF"/>
                </a:solidFill>
              </a:rPr>
              <a:t>GeV</a:t>
            </a:r>
            <a:r>
              <a:rPr lang="en-GB" dirty="0" smtClean="0">
                <a:solidFill>
                  <a:srgbClr val="0000FF"/>
                </a:solidFill>
              </a:rPr>
              <a:t> 95%CL   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6968605" y="1828800"/>
            <a:ext cx="217539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arXiv:1808.04095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3" name="Titre 1"/>
          <p:cNvSpPr txBox="1">
            <a:spLocks/>
          </p:cNvSpPr>
          <p:nvPr/>
        </p:nvSpPr>
        <p:spPr bwMode="auto">
          <a:xfrm>
            <a:off x="0" y="-304800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Reinterpretation of SUSY Searches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2400" y="736937"/>
            <a:ext cx="897688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Prompt search analyses have sensitivity to (small) long-lived live-times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Reinterpretation of search for </a:t>
            </a:r>
            <a:r>
              <a:rPr lang="en-GB" dirty="0" err="1" smtClean="0">
                <a:solidFill>
                  <a:srgbClr val="0000FF"/>
                </a:solidFill>
              </a:rPr>
              <a:t>supersymmetry</a:t>
            </a:r>
            <a:r>
              <a:rPr lang="en-GB" dirty="0" smtClean="0">
                <a:solidFill>
                  <a:srgbClr val="0000FF"/>
                </a:solidFill>
              </a:rPr>
              <a:t> in models with variable R-parity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coupling strength and long-lived R-hadrons</a:t>
            </a:r>
            <a:endParaRPr lang="en-GB" dirty="0" smtClean="0"/>
          </a:p>
          <a:p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6019800" y="1581090"/>
            <a:ext cx="2792551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ATLAS-CONF-2018-003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0" y="1905000"/>
            <a:ext cx="9144000" cy="4953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pic>
        <p:nvPicPr>
          <p:cNvPr id="14" name="Image 13" descr="Screen Shot 2018-09-07 at 18.41.1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211386"/>
            <a:ext cx="3505200" cy="2646614"/>
          </a:xfrm>
          <a:prstGeom prst="rect">
            <a:avLst/>
          </a:prstGeom>
        </p:spPr>
      </p:pic>
      <p:pic>
        <p:nvPicPr>
          <p:cNvPr id="15" name="Image 14" descr="Screen Shot 2018-09-07 at 18.42.3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1905000"/>
            <a:ext cx="3409950" cy="2579931"/>
          </a:xfrm>
          <a:prstGeom prst="rect">
            <a:avLst/>
          </a:prstGeom>
        </p:spPr>
      </p:pic>
      <p:pic>
        <p:nvPicPr>
          <p:cNvPr id="16" name="Image 15" descr="Screen Shot 2018-09-07 at 18.41.4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4419600"/>
            <a:ext cx="2897193" cy="2438400"/>
          </a:xfrm>
          <a:prstGeom prst="rect">
            <a:avLst/>
          </a:prstGeom>
        </p:spPr>
      </p:pic>
      <p:pic>
        <p:nvPicPr>
          <p:cNvPr id="17" name="Image 16" descr="Screen Shot 2018-09-07 at 18.42.2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0200" y="1981200"/>
            <a:ext cx="3022600" cy="2386515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3352800" y="2286000"/>
            <a:ext cx="874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Gqq</a:t>
            </a:r>
            <a:r>
              <a:rPr lang="en-GB" dirty="0" smtClean="0"/>
              <a:t>  </a:t>
            </a:r>
          </a:p>
          <a:p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19" name="ZoneTexte 18"/>
          <p:cNvSpPr txBox="1"/>
          <p:nvPr/>
        </p:nvSpPr>
        <p:spPr>
          <a:xfrm>
            <a:off x="8001000" y="2438400"/>
            <a:ext cx="874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Gtt</a:t>
            </a:r>
            <a:r>
              <a:rPr lang="en-GB" dirty="0" smtClean="0"/>
              <a:t>  </a:t>
            </a:r>
          </a:p>
          <a:p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20" name="ZoneTexte 19"/>
          <p:cNvSpPr txBox="1"/>
          <p:nvPr/>
        </p:nvSpPr>
        <p:spPr>
          <a:xfrm>
            <a:off x="7924800" y="4648200"/>
            <a:ext cx="12181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R-</a:t>
            </a:r>
            <a:r>
              <a:rPr lang="en-GB" dirty="0" err="1" smtClean="0"/>
              <a:t>hadron</a:t>
            </a:r>
            <a:r>
              <a:rPr lang="en-GB" dirty="0" smtClean="0"/>
              <a:t>  </a:t>
            </a:r>
          </a:p>
          <a:p>
            <a:r>
              <a:rPr lang="en-GB" dirty="0" smtClean="0"/>
              <a:t>model</a:t>
            </a:r>
            <a:endParaRPr lang="en-GB" dirty="0"/>
          </a:p>
        </p:txBody>
      </p:sp>
      <p:sp>
        <p:nvSpPr>
          <p:cNvPr id="21" name="ZoneTexte 20"/>
          <p:cNvSpPr txBox="1"/>
          <p:nvPr/>
        </p:nvSpPr>
        <p:spPr>
          <a:xfrm>
            <a:off x="3733800" y="4648200"/>
            <a:ext cx="874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stop  </a:t>
            </a:r>
          </a:p>
          <a:p>
            <a:r>
              <a:rPr lang="en-GB" dirty="0" smtClean="0"/>
              <a:t>model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New Physics Hunters @ the LHC</a:t>
            </a:r>
            <a:endParaRPr lang="en-GB" dirty="0"/>
          </a:p>
        </p:txBody>
      </p:sp>
      <p:pic>
        <p:nvPicPr>
          <p:cNvPr id="3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334000" cy="3177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Espace réservé du contenu 4" descr="Screen shot 2012-07-11 at 3.03.5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42632" y="3733800"/>
            <a:ext cx="487756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5410200" y="1371600"/>
            <a:ext cx="274959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ATLAS experiment</a:t>
            </a:r>
            <a:endParaRPr lang="en-GB" dirty="0"/>
          </a:p>
        </p:txBody>
      </p:sp>
      <p:sp>
        <p:nvSpPr>
          <p:cNvPr id="6" name="ZoneTexte 5"/>
          <p:cNvSpPr txBox="1"/>
          <p:nvPr/>
        </p:nvSpPr>
        <p:spPr>
          <a:xfrm>
            <a:off x="6477000" y="3200400"/>
            <a:ext cx="2544286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CMS experiment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381000" y="4114800"/>
            <a:ext cx="357589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…And also </a:t>
            </a:r>
            <a:r>
              <a:rPr lang="en-GB" dirty="0" err="1" smtClean="0"/>
              <a:t>LHCb</a:t>
            </a:r>
            <a:r>
              <a:rPr lang="en-GB" dirty="0" smtClean="0"/>
              <a:t> and </a:t>
            </a:r>
            <a:r>
              <a:rPr lang="en-GB" dirty="0" err="1" smtClean="0"/>
              <a:t>MoEDAL</a:t>
            </a:r>
            <a:endParaRPr lang="en-GB" dirty="0"/>
          </a:p>
        </p:txBody>
      </p:sp>
      <p:pic>
        <p:nvPicPr>
          <p:cNvPr id="10" name="Image 9" descr="Screen Shot 2016-06-12 at 14.36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572000"/>
            <a:ext cx="3405881" cy="2209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Search for Heavy Neutral Leptons</a:t>
            </a:r>
            <a:endParaRPr lang="en-GB" dirty="0"/>
          </a:p>
        </p:txBody>
      </p:sp>
      <p:pic>
        <p:nvPicPr>
          <p:cNvPr id="4" name="Image 3" descr="Screen Shot 2016-05-03 at 17.29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447800"/>
            <a:ext cx="7315200" cy="2325105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6200" y="762000"/>
            <a:ext cx="920180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dirty="0" smtClean="0">
                <a:solidFill>
                  <a:srgbClr val="FF0000"/>
                </a:solidFill>
              </a:rPr>
              <a:t>Neutrino portal: </a:t>
            </a:r>
            <a:r>
              <a:rPr dirty="0" smtClean="0">
                <a:solidFill>
                  <a:srgbClr val="0000FF"/>
                </a:solidFill>
                <a:latin typeface="Georgia"/>
              </a:rPr>
              <a:t>ν</a:t>
            </a:r>
            <a:r>
              <a:rPr dirty="0" smtClean="0">
                <a:solidFill>
                  <a:srgbClr val="0000FF"/>
                </a:solidFill>
              </a:rPr>
              <a:t>MSM (Neutrino Minimal Standard Model) </a:t>
            </a:r>
          </a:p>
          <a:p>
            <a:r>
              <a:rPr dirty="0" smtClean="0">
                <a:solidFill>
                  <a:srgbClr val="0000FF"/>
                </a:solidFill>
              </a:rPr>
              <a:t>Minimal extension of the SM fermion sector by R</a:t>
            </a:r>
            <a:r>
              <a:rPr lang="en-US" dirty="0" err="1" smtClean="0">
                <a:solidFill>
                  <a:srgbClr val="0000FF"/>
                </a:solidFill>
              </a:rPr>
              <a:t>ight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dirty="0" smtClean="0">
                <a:solidFill>
                  <a:srgbClr val="0000FF"/>
                </a:solidFill>
              </a:rPr>
              <a:t>H</a:t>
            </a:r>
            <a:r>
              <a:rPr lang="en-US" dirty="0" err="1" smtClean="0">
                <a:solidFill>
                  <a:srgbClr val="0000FF"/>
                </a:solidFill>
              </a:rPr>
              <a:t>anded</a:t>
            </a:r>
            <a:r>
              <a:rPr dirty="0" smtClean="0">
                <a:solidFill>
                  <a:srgbClr val="0000FF"/>
                </a:solidFill>
              </a:rPr>
              <a:t> </a:t>
            </a:r>
            <a:r>
              <a:rPr dirty="0" smtClean="0">
                <a:solidFill>
                  <a:srgbClr val="FF0000"/>
                </a:solidFill>
              </a:rPr>
              <a:t>HNL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dirty="0" smtClean="0">
                <a:solidFill>
                  <a:srgbClr val="0000FF"/>
                </a:solidFill>
              </a:rPr>
              <a:t> N1, N2, N3. </a:t>
            </a:r>
          </a:p>
          <a:p>
            <a:endParaRPr lang="en-GB" dirty="0"/>
          </a:p>
        </p:txBody>
      </p:sp>
      <p:pic>
        <p:nvPicPr>
          <p:cNvPr id="6" name="Image 5" descr="Screen Shot 2018-03-02 at 18.03.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810000"/>
            <a:ext cx="3213100" cy="2755900"/>
          </a:xfrm>
          <a:prstGeom prst="rect">
            <a:avLst/>
          </a:prstGeom>
        </p:spPr>
      </p:pic>
      <p:pic>
        <p:nvPicPr>
          <p:cNvPr id="7" name="Image 6" descr="Screen Shot 2018-03-02 at 18.08.1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3810000"/>
            <a:ext cx="4721567" cy="27432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648200" y="3745468"/>
            <a:ext cx="1976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/>
              <a:t>arXiv:1802.02965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904875"/>
          </a:xfrm>
        </p:spPr>
        <p:txBody>
          <a:bodyPr/>
          <a:lstStyle/>
          <a:p>
            <a:r>
              <a:rPr lang="en-GB" dirty="0" smtClean="0"/>
              <a:t>Search for Heavy Neutral Leptons</a:t>
            </a:r>
            <a:endParaRPr lang="en-GB" dirty="0"/>
          </a:p>
        </p:txBody>
      </p:sp>
      <p:sp>
        <p:nvSpPr>
          <p:cNvPr id="5" name="ZoneTexte 4"/>
          <p:cNvSpPr txBox="1"/>
          <p:nvPr/>
        </p:nvSpPr>
        <p:spPr>
          <a:xfrm>
            <a:off x="76200" y="762000"/>
            <a:ext cx="920180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dirty="0" smtClean="0">
                <a:solidFill>
                  <a:srgbClr val="FF0000"/>
                </a:solidFill>
              </a:rPr>
              <a:t>Neutrino portal: </a:t>
            </a:r>
            <a:r>
              <a:rPr dirty="0" smtClean="0">
                <a:solidFill>
                  <a:srgbClr val="0000FF"/>
                </a:solidFill>
                <a:latin typeface="Georgia"/>
              </a:rPr>
              <a:t>ν</a:t>
            </a:r>
            <a:r>
              <a:rPr dirty="0" smtClean="0">
                <a:solidFill>
                  <a:srgbClr val="0000FF"/>
                </a:solidFill>
              </a:rPr>
              <a:t>MSM (Neutrino Minimal Standard Model) </a:t>
            </a:r>
          </a:p>
          <a:p>
            <a:r>
              <a:rPr dirty="0" smtClean="0">
                <a:solidFill>
                  <a:srgbClr val="0000FF"/>
                </a:solidFill>
              </a:rPr>
              <a:t>Minimal extension of the SM fermion sector by R</a:t>
            </a:r>
            <a:r>
              <a:rPr lang="en-US" dirty="0" err="1" smtClean="0">
                <a:solidFill>
                  <a:srgbClr val="0000FF"/>
                </a:solidFill>
              </a:rPr>
              <a:t>ight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dirty="0" smtClean="0">
                <a:solidFill>
                  <a:srgbClr val="0000FF"/>
                </a:solidFill>
              </a:rPr>
              <a:t>H</a:t>
            </a:r>
            <a:r>
              <a:rPr lang="en-US" dirty="0" err="1" smtClean="0">
                <a:solidFill>
                  <a:srgbClr val="0000FF"/>
                </a:solidFill>
              </a:rPr>
              <a:t>anded</a:t>
            </a:r>
            <a:r>
              <a:rPr dirty="0" smtClean="0">
                <a:solidFill>
                  <a:srgbClr val="0000FF"/>
                </a:solidFill>
              </a:rPr>
              <a:t> </a:t>
            </a:r>
            <a:r>
              <a:rPr dirty="0" smtClean="0">
                <a:solidFill>
                  <a:srgbClr val="FF0000"/>
                </a:solidFill>
              </a:rPr>
              <a:t>HNL</a:t>
            </a:r>
            <a:r>
              <a:rPr lang="en-US" dirty="0" err="1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  <a:r>
              <a:rPr dirty="0" smtClean="0">
                <a:solidFill>
                  <a:srgbClr val="0000FF"/>
                </a:solidFill>
              </a:rPr>
              <a:t> N1, N2, N3. </a:t>
            </a:r>
          </a:p>
          <a:p>
            <a:endParaRPr lang="en-GB" dirty="0"/>
          </a:p>
        </p:txBody>
      </p:sp>
      <p:pic>
        <p:nvPicPr>
          <p:cNvPr id="9" name="Image 8" descr="Screen Shot 2018-06-01 at 09.19.5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752600"/>
            <a:ext cx="8382000" cy="5182296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212806" y="1524000"/>
            <a:ext cx="6617467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Sensitivity plot for the LLP white paper/ Philippe </a:t>
            </a:r>
            <a:r>
              <a:rPr lang="en-GB" dirty="0" err="1" smtClean="0"/>
              <a:t>Mermod</a:t>
            </a:r>
            <a:r>
              <a:rPr lang="en-GB" dirty="0" smtClean="0"/>
              <a:t> 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7-04-29 at 21.37.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762000"/>
            <a:ext cx="8077200" cy="5828328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r>
              <a:rPr lang="en-GB" dirty="0" smtClean="0"/>
              <a:t>Search for Heavy Neutral Leptons</a:t>
            </a: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>
                <a:latin typeface="Comic Sans MS" pitchFamily="4" charset="0"/>
              </a:rPr>
              <a:t>	</a:t>
            </a:r>
            <a:endParaRPr lang="fr-FR" smtClean="0">
              <a:latin typeface="Comic Sans MS" pitchFamily="4" charset="0"/>
            </a:endParaRPr>
          </a:p>
        </p:txBody>
      </p:sp>
      <p:sp>
        <p:nvSpPr>
          <p:cNvPr id="84996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84997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84998" name="Slide Number Placeholder 5"/>
          <p:cNvSpPr txBox="1">
            <a:spLocks noGrp="1"/>
          </p:cNvSpPr>
          <p:nvPr/>
        </p:nvSpPr>
        <p:spPr bwMode="auto">
          <a:xfrm>
            <a:off x="8141677" y="6524625"/>
            <a:ext cx="791308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/>
            <a:fld id="{8C6BA321-78C2-9943-9ECE-1ABF0983EA5F}" type="slidenum">
              <a:rPr lang="fr-CH" sz="1400">
                <a:solidFill>
                  <a:schemeClr val="tx1"/>
                </a:solidFill>
                <a:latin typeface="Times New Roman" pitchFamily="4" charset="0"/>
              </a:rPr>
              <a:pPr algn="r"/>
              <a:t>32</a:t>
            </a:fld>
            <a:r>
              <a:rPr lang="fr-CH" sz="1400">
                <a:solidFill>
                  <a:schemeClr val="tx1"/>
                </a:solidFill>
                <a:latin typeface="Times New Roman" pitchFamily="4" charset="0"/>
              </a:rPr>
              <a:t> </a:t>
            </a:r>
            <a:endParaRPr lang="fr-FR" sz="1400">
              <a:solidFill>
                <a:schemeClr val="tx1"/>
              </a:solidFill>
              <a:latin typeface="Times New Roman" pitchFamily="4" charset="0"/>
            </a:endParaRPr>
          </a:p>
        </p:txBody>
      </p:sp>
      <p:sp>
        <p:nvSpPr>
          <p:cNvPr id="849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52400"/>
            <a:ext cx="9144000" cy="838200"/>
          </a:xfrm>
        </p:spPr>
        <p:txBody>
          <a:bodyPr/>
          <a:lstStyle/>
          <a:p>
            <a:pPr eaLnBrk="1" hangingPunct="1"/>
            <a:r>
              <a:rPr lang="en-US" dirty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Hidden </a:t>
            </a:r>
            <a:r>
              <a:rPr lang="en-US" dirty="0" smtClean="0">
                <a:latin typeface="Arial" pitchFamily="4" charset="0"/>
                <a:ea typeface="ＭＳ Ｐゴシック" pitchFamily="4" charset="-128"/>
                <a:cs typeface="ＭＳ Ｐゴシック" pitchFamily="4" charset="-128"/>
              </a:rPr>
              <a:t>Valley/Sector Physics</a:t>
            </a:r>
            <a:endParaRPr lang="en-US" dirty="0">
              <a:latin typeface="Arial" pitchFamily="4" charset="0"/>
              <a:ea typeface="ＭＳ Ｐゴシック" pitchFamily="4" charset="-128"/>
              <a:cs typeface="ＭＳ Ｐゴシック" pitchFamily="4" charset="-128"/>
            </a:endParaRPr>
          </a:p>
        </p:txBody>
      </p:sp>
      <p:pic>
        <p:nvPicPr>
          <p:cNvPr id="85000" name="Picture 4" descr="Picture 2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38954" y="3819526"/>
            <a:ext cx="54864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1" name="Picture 5" descr="Picture 2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1017" y="914401"/>
            <a:ext cx="3751384" cy="3067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002" name="Picture 6" descr="Picture 2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1676400"/>
            <a:ext cx="3089944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003" name="AutoShape 7"/>
          <p:cNvSpPr>
            <a:spLocks noChangeArrowheads="1"/>
          </p:cNvSpPr>
          <p:nvPr/>
        </p:nvSpPr>
        <p:spPr bwMode="auto">
          <a:xfrm rot="5400000">
            <a:off x="3596237" y="4812140"/>
            <a:ext cx="852488" cy="677008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5004" name="Text Box 8"/>
          <p:cNvSpPr txBox="1">
            <a:spLocks noChangeArrowheads="1"/>
          </p:cNvSpPr>
          <p:nvPr/>
        </p:nvSpPr>
        <p:spPr bwMode="auto">
          <a:xfrm>
            <a:off x="211016" y="4622800"/>
            <a:ext cx="3352200" cy="1015663"/>
          </a:xfrm>
          <a:prstGeom prst="rect">
            <a:avLst/>
          </a:prstGeom>
          <a:solidFill>
            <a:srgbClr val="FFFF66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Arial" pitchFamily="4" charset="0"/>
              </a:rPr>
              <a:t>Expected produce “Weird </a:t>
            </a:r>
          </a:p>
          <a:p>
            <a:r>
              <a:rPr lang="en-US">
                <a:latin typeface="Arial" pitchFamily="4" charset="0"/>
              </a:rPr>
              <a:t>Jets” and a lot of secondary </a:t>
            </a:r>
          </a:p>
          <a:p>
            <a:r>
              <a:rPr lang="en-US">
                <a:latin typeface="Arial" pitchFamily="4" charset="0"/>
              </a:rPr>
              <a:t>vertices from b quarks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11016" y="5867400"/>
            <a:ext cx="4324020" cy="76944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200" dirty="0" smtClean="0">
                <a:latin typeface="Arial"/>
              </a:rPr>
              <a:t>Note: ATLAS uses the </a:t>
            </a:r>
            <a:r>
              <a:rPr lang="en-GB" sz="2200" dirty="0" err="1" smtClean="0">
                <a:latin typeface="Arial"/>
              </a:rPr>
              <a:t>muon</a:t>
            </a:r>
            <a:r>
              <a:rPr lang="en-GB" sz="2200" dirty="0" smtClean="0">
                <a:latin typeface="Arial"/>
              </a:rPr>
              <a:t> </a:t>
            </a:r>
          </a:p>
          <a:p>
            <a:pPr>
              <a:defRPr/>
            </a:pPr>
            <a:r>
              <a:rPr lang="en-GB" sz="2200" dirty="0" smtClean="0">
                <a:latin typeface="Arial"/>
              </a:rPr>
              <a:t>system more intensely than CMS </a:t>
            </a:r>
            <a:endParaRPr lang="en-GB" sz="2200" dirty="0">
              <a:latin typeface="Arial"/>
            </a:endParaRPr>
          </a:p>
        </p:txBody>
      </p:sp>
      <p:pic>
        <p:nvPicPr>
          <p:cNvPr id="15" name="Image 7" descr="Screen shot 2011-09-10 at 10.14.43 A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56889" y="1066800"/>
            <a:ext cx="238711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6209408" y="762000"/>
            <a:ext cx="2934592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ATLAS: </a:t>
            </a:r>
            <a:r>
              <a:rPr lang="en-GB" sz="1800" dirty="0" err="1" smtClean="0"/>
              <a:t>Calo</a:t>
            </a:r>
            <a:r>
              <a:rPr lang="en-GB" sz="1800" dirty="0" smtClean="0"/>
              <a:t> and </a:t>
            </a:r>
            <a:r>
              <a:rPr lang="en-GB" sz="1800" dirty="0" err="1" smtClean="0"/>
              <a:t>Muon</a:t>
            </a:r>
            <a:r>
              <a:rPr lang="en-GB" sz="1800" dirty="0" smtClean="0"/>
              <a:t> jets</a:t>
            </a:r>
          </a:p>
          <a:p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GB" dirty="0" smtClean="0"/>
              <a:t>Dark Showers!</a:t>
            </a:r>
            <a:endParaRPr lang="en-GB" dirty="0"/>
          </a:p>
        </p:txBody>
      </p:sp>
      <p:pic>
        <p:nvPicPr>
          <p:cNvPr id="4" name="Image 3" descr="Screen Shot 2017-11-02 at 17.52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" y="1137444"/>
            <a:ext cx="2639011" cy="1986756"/>
          </a:xfrm>
          <a:prstGeom prst="rect">
            <a:avLst/>
          </a:prstGeom>
        </p:spPr>
      </p:pic>
      <p:pic>
        <p:nvPicPr>
          <p:cNvPr id="5" name="Image 4" descr="Screen Shot 2017-11-02 at 17.52.2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295400"/>
            <a:ext cx="2736850" cy="1761103"/>
          </a:xfrm>
          <a:prstGeom prst="rect">
            <a:avLst/>
          </a:prstGeom>
        </p:spPr>
      </p:pic>
      <p:pic>
        <p:nvPicPr>
          <p:cNvPr id="7" name="Image 6" descr="Screen Shot 2017-11-02 at 17.53.0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3352800"/>
            <a:ext cx="3949700" cy="1460500"/>
          </a:xfrm>
          <a:prstGeom prst="rect">
            <a:avLst/>
          </a:prstGeom>
        </p:spPr>
      </p:pic>
      <p:pic>
        <p:nvPicPr>
          <p:cNvPr id="8" name="Image 7" descr="Screen Shot 2017-11-02 at 17.53.28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4227" y="3680426"/>
            <a:ext cx="4995973" cy="294897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172200" y="1695272"/>
            <a:ext cx="2716785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Hidden</a:t>
            </a:r>
            <a:r>
              <a:rPr lang="en-GB" dirty="0" smtClean="0"/>
              <a:t> Valley models</a:t>
            </a:r>
          </a:p>
          <a:p>
            <a:endParaRPr lang="en-GB" dirty="0" smtClean="0"/>
          </a:p>
          <a:p>
            <a:r>
              <a:rPr lang="en-GB" dirty="0" err="1" smtClean="0"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/>
              <a:t>Neutral</a:t>
            </a:r>
            <a:r>
              <a:rPr lang="en-GB" dirty="0" smtClean="0"/>
              <a:t> Naturalness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304800" y="4953000"/>
            <a:ext cx="3775643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Considerable progress in TH/PH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understanding the phase space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of dark showers and on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implementing in generators </a:t>
            </a:r>
            <a:r>
              <a:rPr lang="en-GB" dirty="0" smtClean="0">
                <a:solidFill>
                  <a:srgbClr val="0000FF"/>
                </a:solidFill>
              </a:rPr>
              <a:t>or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preparing LHE files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3" name="Image 2" descr="Screen Shot 2018-07-11 at 10.50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8458200" cy="5573232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Emerging Jets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742E69-D15F-A24A-8C3B-63DF190EA345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3" name="Image 2" descr="Screen Shot 2018-07-11 at 10.51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6007455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0" y="-142875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kern="0" dirty="0" smtClean="0">
                <a:solidFill>
                  <a:srgbClr val="0000FF"/>
                </a:solidFill>
                <a:latin typeface="Arial" charset="0"/>
                <a:ea typeface="ＭＳ Ｐゴシック" charset="-128"/>
                <a:cs typeface="ＭＳ Ｐゴシック" charset="-128"/>
              </a:rPr>
              <a:t>Emerging Jets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5" name="Image 4" descr="Screen Shot 2018-07-11 at 10.51.5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2600" y="2209800"/>
            <a:ext cx="2159000" cy="43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Espace réservé du contenu 4" descr="Screen shot 2011-09-10 at 11.55.16 PM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4769" y="3429000"/>
            <a:ext cx="2860431" cy="2273300"/>
          </a:xfrm>
        </p:spPr>
      </p:pic>
      <p:sp>
        <p:nvSpPr>
          <p:cNvPr id="71683" name="Titre 2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772400" cy="914400"/>
          </a:xfrm>
        </p:spPr>
        <p:txBody>
          <a:bodyPr/>
          <a:lstStyle/>
          <a:p>
            <a:r>
              <a:rPr lang="en-GB" sz="4000" dirty="0" smtClean="0">
                <a:effectLst/>
                <a:latin typeface="Arial" charset="0"/>
              </a:rPr>
              <a:t>Monopoles</a:t>
            </a:r>
          </a:p>
        </p:txBody>
      </p:sp>
      <p:pic>
        <p:nvPicPr>
          <p:cNvPr id="71685" name="Image 6" descr="Screen shot 2011-09-10 at 11.54.47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276600"/>
            <a:ext cx="3429000" cy="2577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6" name="Image 7" descr="Screen shot 2011-09-10 at 11.53.09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6846" y="1752600"/>
            <a:ext cx="3938954" cy="750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7" name="Image 9" descr="Screen shot 2011-09-10 at 11.52.41 PM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295400"/>
            <a:ext cx="2033954" cy="434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688" name="Image 10" descr="Screen shot 2011-09-10 at 11.51.38 PM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346" y="1371600"/>
            <a:ext cx="2932854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9" name="ZoneTexte 11"/>
          <p:cNvSpPr txBox="1">
            <a:spLocks noChangeArrowheads="1"/>
          </p:cNvSpPr>
          <p:nvPr/>
        </p:nvSpPr>
        <p:spPr bwMode="auto">
          <a:xfrm>
            <a:off x="4367021" y="2438400"/>
            <a:ext cx="3929281" cy="92333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Symmetrizes</a:t>
            </a:r>
            <a:r>
              <a:rPr lang="en-GB" sz="1800" dirty="0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M</a:t>
            </a:r>
            <a:r>
              <a:rPr lang="en-GB" sz="1800" dirty="0" smtClean="0">
                <a:solidFill>
                  <a:srgbClr val="0000FF"/>
                </a:solidFill>
                <a:latin typeface="Arial" charset="0"/>
              </a:rPr>
              <a:t>axwell 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equations</a:t>
            </a:r>
          </a:p>
          <a:p>
            <a:r>
              <a:rPr lang="en-GB" sz="1800" dirty="0">
                <a:solidFill>
                  <a:srgbClr val="0000FF"/>
                </a:solidFill>
                <a:latin typeface="Arial" charset="0"/>
              </a:rPr>
              <a:t>Searched for at all colliders</a:t>
            </a:r>
          </a:p>
          <a:p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Tevatron</a:t>
            </a:r>
            <a:r>
              <a:rPr lang="en-GB" sz="1800" dirty="0" smtClean="0">
                <a:solidFill>
                  <a:srgbClr val="0000FF"/>
                </a:solidFill>
                <a:latin typeface="Arial" charset="0"/>
              </a:rPr>
              <a:t> direct limits </a:t>
            </a:r>
            <a:r>
              <a:rPr lang="en-GB" sz="1800" dirty="0">
                <a:solidFill>
                  <a:srgbClr val="0000FF"/>
                </a:solidFill>
                <a:latin typeface="Arial" charset="0"/>
              </a:rPr>
              <a:t>~ 400-800 </a:t>
            </a:r>
            <a:r>
              <a:rPr lang="en-GB" sz="1800" dirty="0" err="1">
                <a:solidFill>
                  <a:srgbClr val="0000FF"/>
                </a:solidFill>
                <a:latin typeface="Arial" charset="0"/>
              </a:rPr>
              <a:t>GeV</a:t>
            </a:r>
            <a:endParaRPr lang="en-GB" sz="1800" dirty="0">
              <a:solidFill>
                <a:srgbClr val="0000FF"/>
              </a:solidFill>
              <a:latin typeface="Arial" charset="0"/>
            </a:endParaRPr>
          </a:p>
          <a:p>
            <a:endParaRPr lang="en-GB" sz="1800" dirty="0">
              <a:solidFill>
                <a:srgbClr val="0000FF"/>
              </a:solidFill>
            </a:endParaRPr>
          </a:p>
        </p:txBody>
      </p:sp>
      <p:sp>
        <p:nvSpPr>
          <p:cNvPr id="71690" name="ZoneTexte 12"/>
          <p:cNvSpPr txBox="1">
            <a:spLocks noChangeArrowheads="1"/>
          </p:cNvSpPr>
          <p:nvPr/>
        </p:nvSpPr>
        <p:spPr bwMode="auto">
          <a:xfrm>
            <a:off x="140678" y="838200"/>
            <a:ext cx="8881208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dirty="0">
                <a:solidFill>
                  <a:srgbClr val="0000FF"/>
                </a:solidFill>
                <a:latin typeface="Arial" charset="0"/>
              </a:rPr>
              <a:t>Magnetic Monopoles to explain the quantization of electric charge (Dirac ‘31)</a:t>
            </a:r>
          </a:p>
        </p:txBody>
      </p:sp>
      <p:sp>
        <p:nvSpPr>
          <p:cNvPr id="71691" name="ZoneTexte 13"/>
          <p:cNvSpPr txBox="1">
            <a:spLocks noChangeArrowheads="1"/>
          </p:cNvSpPr>
          <p:nvPr/>
        </p:nvSpPr>
        <p:spPr bwMode="auto">
          <a:xfrm>
            <a:off x="7174523" y="1276290"/>
            <a:ext cx="1307269" cy="40011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/>
              <a:t>= </a:t>
            </a:r>
            <a:r>
              <a:rPr lang="en-GB" dirty="0" err="1">
                <a:solidFill>
                  <a:srgbClr val="FF0000"/>
                </a:solidFill>
              </a:rPr>
              <a:t>n</a:t>
            </a:r>
            <a:r>
              <a:rPr lang="en-GB" dirty="0">
                <a:solidFill>
                  <a:srgbClr val="FF0000"/>
                </a:solidFill>
              </a:rPr>
              <a:t> 68.5e</a:t>
            </a:r>
          </a:p>
        </p:txBody>
      </p:sp>
      <p:pic>
        <p:nvPicPr>
          <p:cNvPr id="12" name="Espace réservé du contenu 4" descr="Screen shot 2012-06-18 at 9.59.15 PM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914400" y="5791200"/>
            <a:ext cx="6019800" cy="1035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6952267" y="6172200"/>
            <a:ext cx="211553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arXiv</a:t>
            </a:r>
            <a:r>
              <a:rPr lang="en-GB" dirty="0" smtClean="0"/>
              <a:t>: 1112.2999</a:t>
            </a:r>
            <a:endParaRPr lang="en-GB" dirty="0"/>
          </a:p>
        </p:txBody>
      </p:sp>
      <p:sp>
        <p:nvSpPr>
          <p:cNvPr id="14" name="Flèche vers la droite 13"/>
          <p:cNvSpPr/>
          <p:nvPr/>
        </p:nvSpPr>
        <p:spPr bwMode="auto">
          <a:xfrm>
            <a:off x="240792" y="5992368"/>
            <a:ext cx="673608" cy="637032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152401" y="762000"/>
            <a:ext cx="883920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rgbClr val="0000FF"/>
                </a:solidFill>
              </a:rPr>
              <a:t>2016 </a:t>
            </a:r>
            <a:r>
              <a:rPr lang="en-GB" dirty="0" smtClean="0">
                <a:solidFill>
                  <a:srgbClr val="0000FF"/>
                </a:solidFill>
              </a:rPr>
              <a:t>data analysis base on 222 kg Aluminium to “stop” the monopoles and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search for them with a SQUID precision magnet   (2.11fb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)</a:t>
            </a:r>
            <a:r>
              <a:rPr lang="en-GB" dirty="0" smtClean="0"/>
              <a:t> </a:t>
            </a:r>
            <a:r>
              <a:rPr lang="fr-FR" sz="1800" dirty="0" smtClean="0"/>
              <a:t>arXiv:1712.09849</a:t>
            </a:r>
            <a:endParaRPr lang="en-GB" sz="1800" dirty="0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42875"/>
            <a:ext cx="9144000" cy="904875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</a:rPr>
              <a:t>Monopole Searches: </a:t>
            </a:r>
            <a:r>
              <a:rPr lang="en-US" sz="3600" dirty="0" err="1" smtClean="0">
                <a:latin typeface="Arial" charset="0"/>
              </a:rPr>
              <a:t>MoEDAL</a:t>
            </a:r>
            <a:r>
              <a:rPr lang="en-US" sz="3600" dirty="0" smtClean="0">
                <a:latin typeface="Arial" charset="0"/>
              </a:rPr>
              <a:t> @ 13TeV</a:t>
            </a:r>
            <a:endParaRPr lang="en-US" sz="3600" dirty="0">
              <a:latin typeface="Arial" charset="0"/>
            </a:endParaRPr>
          </a:p>
        </p:txBody>
      </p:sp>
      <p:pic>
        <p:nvPicPr>
          <p:cNvPr id="11" name="Image 10" descr="Screen Shot 2016-06-12 at 14.36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400" y="4648200"/>
            <a:ext cx="3053548" cy="1981200"/>
          </a:xfrm>
          <a:prstGeom prst="rect">
            <a:avLst/>
          </a:prstGeom>
        </p:spPr>
      </p:pic>
      <p:pic>
        <p:nvPicPr>
          <p:cNvPr id="9" name="Image 8" descr="Screen Shot 2018-03-02 at 03.46.28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99" y="1447800"/>
            <a:ext cx="8768667" cy="3124200"/>
          </a:xfrm>
          <a:prstGeom prst="rect">
            <a:avLst/>
          </a:prstGeom>
        </p:spPr>
      </p:pic>
      <p:pic>
        <p:nvPicPr>
          <p:cNvPr id="12" name="Image 11" descr="Screen Shot 2018-03-02 at 03.48.2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400" y="4762500"/>
            <a:ext cx="3399295" cy="17907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248400" y="4724400"/>
            <a:ext cx="2966169" cy="193899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Limits</a:t>
            </a:r>
            <a:r>
              <a:rPr lang="en-GB" dirty="0" smtClean="0">
                <a:solidFill>
                  <a:srgbClr val="0000FF"/>
                </a:solidFill>
              </a:rPr>
              <a:t> for different 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monopole charges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FF0000"/>
                </a:solidFill>
              </a:rPr>
              <a:t>First</a:t>
            </a:r>
            <a:r>
              <a:rPr lang="en-GB" dirty="0" smtClean="0">
                <a:solidFill>
                  <a:srgbClr val="FF0000"/>
                </a:solidFill>
              </a:rPr>
              <a:t> monopole search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 result @LHC at 13 </a:t>
            </a:r>
            <a:r>
              <a:rPr lang="en-GB" dirty="0" err="1" smtClean="0">
                <a:solidFill>
                  <a:srgbClr val="FF0000"/>
                </a:solidFill>
              </a:rPr>
              <a:t>TeV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>
                <a:solidFill>
                  <a:srgbClr val="FF0000"/>
                </a:solidFill>
              </a:rPr>
              <a:t> No signal yet..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sz="3800" dirty="0" smtClean="0"/>
              <a:t>Monopoles Stopped in the </a:t>
            </a:r>
            <a:r>
              <a:rPr lang="en-GB" sz="3800" dirty="0" err="1" smtClean="0"/>
              <a:t>Beampipe</a:t>
            </a:r>
            <a:r>
              <a:rPr lang="en-GB" sz="3800" dirty="0" smtClean="0"/>
              <a:t>? </a:t>
            </a:r>
            <a:endParaRPr lang="en-GB" sz="3800" dirty="0"/>
          </a:p>
        </p:txBody>
      </p:sp>
      <p:pic>
        <p:nvPicPr>
          <p:cNvPr id="5" name="Espace réservé du contenu 4" descr="Screen shot 2012-06-18 at 2.27.24 P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05000"/>
            <a:ext cx="8534400" cy="576446"/>
          </a:xfrm>
        </p:spPr>
      </p:pic>
      <p:pic>
        <p:nvPicPr>
          <p:cNvPr id="6" name="Image 5" descr="Screen shot 2012-06-18 at 2.25.5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2819400"/>
            <a:ext cx="3276600" cy="2370501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09600" y="1197114"/>
            <a:ext cx="8650024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Test performed with pieces of material from the LHC from 18 </a:t>
            </a:r>
            <a:r>
              <a:rPr lang="en-GB" dirty="0" err="1" smtClean="0"/>
              <a:t>m</a:t>
            </a:r>
            <a:r>
              <a:rPr lang="en-GB" dirty="0" smtClean="0"/>
              <a:t> away from </a:t>
            </a:r>
          </a:p>
          <a:p>
            <a:r>
              <a:rPr lang="en-GB" dirty="0" smtClean="0"/>
              <a:t>the interaction region</a:t>
            </a:r>
            <a:endParaRPr lang="en-GB" dirty="0"/>
          </a:p>
        </p:txBody>
      </p:sp>
      <p:cxnSp>
        <p:nvCxnSpPr>
          <p:cNvPr id="14" name="Connecteur droit avec flèche 13"/>
          <p:cNvCxnSpPr/>
          <p:nvPr/>
        </p:nvCxnSpPr>
        <p:spPr bwMode="auto">
          <a:xfrm rot="10800000" flipV="1">
            <a:off x="6477000" y="1524000"/>
            <a:ext cx="914400" cy="5334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/>
          <p:nvPr/>
        </p:nvCxnSpPr>
        <p:spPr bwMode="auto">
          <a:xfrm rot="16200000" flipH="1">
            <a:off x="5676900" y="3009901"/>
            <a:ext cx="1371600" cy="76200"/>
          </a:xfrm>
          <a:prstGeom prst="straightConnector1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ZoneTexte 17"/>
          <p:cNvSpPr txBox="1"/>
          <p:nvPr/>
        </p:nvSpPr>
        <p:spPr>
          <a:xfrm>
            <a:off x="4236612" y="4876800"/>
            <a:ext cx="4907388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Faulty connecting “fingers” were removed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and scanned in a SQUID in Zurich</a:t>
            </a:r>
          </a:p>
          <a:p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169420" y="5766137"/>
            <a:ext cx="7847646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Want to use the 2012 CMS </a:t>
            </a:r>
            <a:r>
              <a:rPr lang="en-GB" dirty="0" err="1" smtClean="0"/>
              <a:t>beampipe</a:t>
            </a:r>
            <a:r>
              <a:rPr lang="en-GB" dirty="0" smtClean="0"/>
              <a:t>! </a:t>
            </a:r>
            <a:r>
              <a:rPr lang="en-GB" dirty="0" smtClean="0">
                <a:solidFill>
                  <a:srgbClr val="FF0000"/>
                </a:solidFill>
                <a:sym typeface="Wingdings"/>
              </a:rPr>
              <a:t>We can have it in 2018 ???</a:t>
            </a:r>
          </a:p>
          <a:p>
            <a:r>
              <a:rPr lang="en-GB" dirty="0" smtClean="0">
                <a:solidFill>
                  <a:srgbClr val="FF0000"/>
                </a:solidFill>
                <a:sym typeface="Wingdings"/>
              </a:rPr>
              <a:t>Continuing discussion with Austin Ball and new CMS management…</a:t>
            </a:r>
          </a:p>
          <a:p>
            <a:r>
              <a:rPr lang="en-GB" dirty="0" smtClean="0">
                <a:solidFill>
                  <a:schemeClr val="accent4"/>
                </a:solidFill>
                <a:sym typeface="Wingdings"/>
              </a:rPr>
              <a:t>A </a:t>
            </a:r>
            <a:r>
              <a:rPr lang="en-GB" dirty="0" err="1" smtClean="0">
                <a:solidFill>
                  <a:schemeClr val="accent4"/>
                </a:solidFill>
                <a:sym typeface="Wingdings"/>
              </a:rPr>
              <a:t>beampipe</a:t>
            </a:r>
            <a:r>
              <a:rPr lang="en-GB" dirty="0" smtClean="0">
                <a:solidFill>
                  <a:schemeClr val="accent4"/>
                </a:solidFill>
                <a:sym typeface="Wingdings"/>
              </a:rPr>
              <a:t> analysis effort is put into place (across experiments)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953000" y="838200"/>
            <a:ext cx="390784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600" dirty="0" smtClean="0"/>
              <a:t>ADR et al., </a:t>
            </a:r>
            <a:r>
              <a:rPr lang="fr-FR" sz="1600" dirty="0" err="1" smtClean="0"/>
              <a:t>Eur</a:t>
            </a:r>
            <a:r>
              <a:rPr lang="fr-FR" sz="1600" dirty="0" smtClean="0"/>
              <a:t>. </a:t>
            </a:r>
            <a:r>
              <a:rPr lang="fr-FR" sz="1600" dirty="0" err="1" smtClean="0"/>
              <a:t>Phys</a:t>
            </a:r>
            <a:r>
              <a:rPr lang="fr-FR" sz="1600" dirty="0" smtClean="0"/>
              <a:t> .J. C72 (2012) 2212 </a:t>
            </a:r>
            <a:endParaRPr lang="en-GB" sz="1600" dirty="0"/>
          </a:p>
        </p:txBody>
      </p:sp>
      <p:pic>
        <p:nvPicPr>
          <p:cNvPr id="16" name="Image 15" descr="Screen Shot 2017-11-23 at 16.57.2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2667000"/>
            <a:ext cx="3632791" cy="3124200"/>
          </a:xfrm>
          <a:prstGeom prst="rect">
            <a:avLst/>
          </a:prstGeom>
        </p:spPr>
      </p:pic>
      <p:pic>
        <p:nvPicPr>
          <p:cNvPr id="20" name="Image 19" descr="Screen Shot 2017-11-23 at 16.59.19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800" y="3733800"/>
            <a:ext cx="1587500" cy="59727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Espace réservé de la date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fr-CH" smtClean="0"/>
              <a:t>	</a:t>
            </a:r>
            <a:endParaRPr lang="fr-FR" smtClean="0"/>
          </a:p>
        </p:txBody>
      </p:sp>
      <p:sp>
        <p:nvSpPr>
          <p:cNvPr id="58373" name="Date Placeholder 3"/>
          <p:cNvSpPr txBox="1">
            <a:spLocks noGrp="1"/>
          </p:cNvSpPr>
          <p:nvPr/>
        </p:nvSpPr>
        <p:spPr bwMode="auto">
          <a:xfrm>
            <a:off x="70338" y="6543675"/>
            <a:ext cx="276078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fr-CH" sz="1400" i="1">
                <a:solidFill>
                  <a:srgbClr val="006666"/>
                </a:solidFill>
              </a:rPr>
              <a:t>	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4" name="Footer Placeholder 4"/>
          <p:cNvSpPr txBox="1">
            <a:spLocks noGrp="1"/>
          </p:cNvSpPr>
          <p:nvPr/>
        </p:nvSpPr>
        <p:spPr bwMode="auto">
          <a:xfrm>
            <a:off x="2321169" y="6519863"/>
            <a:ext cx="64711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fr-CH" sz="1400">
                <a:solidFill>
                  <a:schemeClr val="tx1"/>
                </a:solidFill>
              </a:rPr>
              <a:t>                     </a:t>
            </a:r>
            <a:endParaRPr lang="fr-FR" sz="1400" i="1">
              <a:solidFill>
                <a:srgbClr val="006666"/>
              </a:solidFill>
            </a:endParaRPr>
          </a:p>
        </p:txBody>
      </p:sp>
      <p:sp>
        <p:nvSpPr>
          <p:cNvPr id="5837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8229600" cy="6096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New Physics?</a:t>
            </a:r>
            <a:endParaRPr lang="en-US" sz="3600" dirty="0"/>
          </a:p>
        </p:txBody>
      </p:sp>
      <p:pic>
        <p:nvPicPr>
          <p:cNvPr id="58377" name="Picture 3" descr="ed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354" y="3657600"/>
            <a:ext cx="2180492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Text Box 7"/>
          <p:cNvSpPr txBox="1">
            <a:spLocks noChangeArrowheads="1"/>
          </p:cNvSpPr>
          <p:nvPr/>
        </p:nvSpPr>
        <p:spPr bwMode="auto">
          <a:xfrm>
            <a:off x="211015" y="3505200"/>
            <a:ext cx="2261431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Extra Dimensions?</a:t>
            </a:r>
          </a:p>
        </p:txBody>
      </p:sp>
      <p:sp>
        <p:nvSpPr>
          <p:cNvPr id="58379" name="Text Box 8"/>
          <p:cNvSpPr txBox="1">
            <a:spLocks noChangeArrowheads="1"/>
          </p:cNvSpPr>
          <p:nvPr/>
        </p:nvSpPr>
        <p:spPr bwMode="auto">
          <a:xfrm>
            <a:off x="2743201" y="3581400"/>
            <a:ext cx="184177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Black Holes???</a:t>
            </a:r>
          </a:p>
        </p:txBody>
      </p:sp>
      <p:pic>
        <p:nvPicPr>
          <p:cNvPr id="58380" name="Picture 10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/>
              <a:stretch>
                <a:fillRect/>
              </a:stretch>
            </p:blipFill>
          </mc:Choice>
          <mc:Fallback>
            <p:blipFill>
              <a:blip r:embed="rId6"/>
              <a:srcRect/>
              <a:stretch>
                <a:fillRect/>
              </a:stretch>
            </p:blipFill>
          </mc:Fallback>
        </mc:AlternateContent>
        <p:spPr bwMode="auto">
          <a:xfrm>
            <a:off x="70339" y="876300"/>
            <a:ext cx="2511669" cy="2400300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1" name="Picture 11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rcRect/>
              <a:stretch>
                <a:fillRect/>
              </a:stretch>
            </p:blipFill>
          </mc:Choice>
          <mc:Fallback>
            <p:blipFill>
              <a:blip r:embed="rId8"/>
              <a:srcRect/>
              <a:stretch>
                <a:fillRect/>
              </a:stretch>
            </p:blipFill>
          </mc:Fallback>
        </mc:AlternateContent>
        <p:spPr bwMode="auto">
          <a:xfrm>
            <a:off x="4853354" y="1219200"/>
            <a:ext cx="2080846" cy="20145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pic>
        <p:nvPicPr>
          <p:cNvPr id="58382" name="Picture 12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rcRect/>
              <a:stretch>
                <a:fillRect/>
              </a:stretch>
            </p:blipFill>
          </mc:Choice>
          <mc:Fallback>
            <p:blipFill>
              <a:blip r:embed="rId10"/>
              <a:srcRect/>
              <a:stretch>
                <a:fillRect/>
              </a:stretch>
            </p:blipFill>
          </mc:Fallback>
        </mc:AlternateContent>
        <p:spPr bwMode="auto">
          <a:xfrm>
            <a:off x="4783015" y="3581400"/>
            <a:ext cx="2110154" cy="2039938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3" name="Text Box 13"/>
          <p:cNvSpPr txBox="1">
            <a:spLocks noChangeArrowheads="1"/>
          </p:cNvSpPr>
          <p:nvPr/>
        </p:nvSpPr>
        <p:spPr bwMode="auto">
          <a:xfrm>
            <a:off x="5064370" y="3276600"/>
            <a:ext cx="156600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Little Higgs?</a:t>
            </a:r>
          </a:p>
        </p:txBody>
      </p:sp>
      <p:sp>
        <p:nvSpPr>
          <p:cNvPr id="58384" name="Text Box 15"/>
          <p:cNvSpPr txBox="1">
            <a:spLocks noChangeArrowheads="1"/>
          </p:cNvSpPr>
          <p:nvPr/>
        </p:nvSpPr>
        <p:spPr bwMode="auto">
          <a:xfrm>
            <a:off x="4810858" y="838200"/>
            <a:ext cx="250088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ZZ/WW resonances?</a:t>
            </a:r>
          </a:p>
        </p:txBody>
      </p:sp>
      <p:pic>
        <p:nvPicPr>
          <p:cNvPr id="58385" name="Picture 16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rcRect/>
              <a:stretch>
                <a:fillRect/>
              </a:stretch>
            </p:blipFill>
          </mc:Choice>
          <mc:Fallback>
            <p:blipFill>
              <a:blip r:embed="rId12"/>
              <a:srcRect/>
              <a:stretch>
                <a:fillRect/>
              </a:stretch>
            </p:blipFill>
          </mc:Fallback>
        </mc:AlternateContent>
        <p:spPr bwMode="auto">
          <a:xfrm>
            <a:off x="7080738" y="1600201"/>
            <a:ext cx="2063262" cy="1425575"/>
          </a:xfrm>
          <a:prstGeom prst="rect">
            <a:avLst/>
          </a:prstGeom>
          <a:noFill/>
          <a:ln w="41275">
            <a:noFill/>
            <a:miter lim="800000"/>
            <a:headEnd/>
            <a:tailEnd/>
          </a:ln>
        </p:spPr>
      </p:pic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7574574" y="1066800"/>
            <a:ext cx="157564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Technicolor?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2743200" y="838200"/>
            <a:ext cx="1953730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Supersymmetry</a:t>
            </a:r>
          </a:p>
        </p:txBody>
      </p:sp>
      <p:sp>
        <p:nvSpPr>
          <p:cNvPr id="58388" name="Text Box 22"/>
          <p:cNvSpPr txBox="1">
            <a:spLocks noChangeArrowheads="1"/>
          </p:cNvSpPr>
          <p:nvPr/>
        </p:nvSpPr>
        <p:spPr bwMode="auto">
          <a:xfrm>
            <a:off x="685800" y="5845314"/>
            <a:ext cx="7952467" cy="707886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What </a:t>
            </a:r>
            <a:r>
              <a:rPr lang="en-US" dirty="0" err="1" smtClean="0">
                <a:solidFill>
                  <a:srgbClr val="0000FF"/>
                </a:solidFill>
              </a:rPr>
              <a:t>stabelizes</a:t>
            </a:r>
            <a:r>
              <a:rPr lang="en-US" dirty="0" smtClean="0">
                <a:solidFill>
                  <a:srgbClr val="0000FF"/>
                </a:solidFill>
              </a:rPr>
              <a:t> the Higgs Mass? Many ideas, not all viable any more  </a:t>
            </a:r>
          </a:p>
          <a:p>
            <a:r>
              <a:rPr lang="en-US" dirty="0">
                <a:solidFill>
                  <a:srgbClr val="FF0000"/>
                </a:solidFill>
              </a:rPr>
              <a:t>A large variety of possible signals. We have to be ready for that</a:t>
            </a:r>
          </a:p>
        </p:txBody>
      </p:sp>
      <p:pic>
        <p:nvPicPr>
          <p:cNvPr id="58389" name="Picture 23" descr="Picture 24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963508" y="3932238"/>
            <a:ext cx="2180492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90" name="Text Box 25"/>
          <p:cNvSpPr txBox="1">
            <a:spLocks noChangeArrowheads="1"/>
          </p:cNvSpPr>
          <p:nvPr/>
        </p:nvSpPr>
        <p:spPr bwMode="auto">
          <a:xfrm>
            <a:off x="211016" y="762000"/>
            <a:ext cx="2491487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New Gauge Bosons?</a:t>
            </a:r>
          </a:p>
        </p:txBody>
      </p:sp>
      <p:sp>
        <p:nvSpPr>
          <p:cNvPr id="58391" name="Text Box 26"/>
          <p:cNvSpPr txBox="1">
            <a:spLocks noChangeArrowheads="1"/>
          </p:cNvSpPr>
          <p:nvPr/>
        </p:nvSpPr>
        <p:spPr bwMode="auto">
          <a:xfrm>
            <a:off x="7243397" y="3429000"/>
            <a:ext cx="1950724" cy="400110"/>
          </a:xfrm>
          <a:prstGeom prst="rect">
            <a:avLst/>
          </a:prstGeom>
          <a:solidFill>
            <a:srgbClr val="CCFFFF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Hidden Valleys?</a:t>
            </a:r>
          </a:p>
        </p:txBody>
      </p:sp>
      <p:pic>
        <p:nvPicPr>
          <p:cNvPr id="58392" name="Picture 21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2743200" y="3962400"/>
            <a:ext cx="1840523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2602523" y="1295400"/>
          <a:ext cx="2039815" cy="2139950"/>
        </p:xfrm>
        <a:graphic>
          <a:graphicData uri="http://schemas.openxmlformats.org/presentationml/2006/ole">
            <p:oleObj spid="_x0000_s115714" name="CorelPhotoPaint.Image.10" r:id="rId15" imgW="3200000" imgH="3098413" progId="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Detector Upgrade! </a:t>
            </a:r>
            <a:endParaRPr lang="en-GB" dirty="0"/>
          </a:p>
        </p:txBody>
      </p:sp>
      <p:pic>
        <p:nvPicPr>
          <p:cNvPr id="4" name="Image 3" descr="Screen Shot 2017-11-02 at 11.27.4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938" y="1447800"/>
            <a:ext cx="7167670" cy="530225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467600" y="4724400"/>
            <a:ext cx="1642772" cy="16312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Also: making </a:t>
            </a:r>
          </a:p>
          <a:p>
            <a:r>
              <a:rPr lang="en-GB" dirty="0" smtClean="0"/>
              <a:t>use of the </a:t>
            </a:r>
          </a:p>
          <a:p>
            <a:r>
              <a:rPr lang="en-GB" dirty="0" smtClean="0"/>
              <a:t>RPC-timing</a:t>
            </a:r>
          </a:p>
          <a:p>
            <a:r>
              <a:rPr lang="en-GB" dirty="0" smtClean="0"/>
              <a:t>in phase II</a:t>
            </a:r>
          </a:p>
          <a:p>
            <a:r>
              <a:rPr lang="en-GB" dirty="0" smtClean="0"/>
              <a:t>trigger..!?!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609600" y="909935"/>
            <a:ext cx="78486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A new opportunity for for a more LLP tailored detector!!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52400"/>
            <a:ext cx="7239000" cy="904875"/>
          </a:xfrm>
        </p:spPr>
        <p:txBody>
          <a:bodyPr/>
          <a:lstStyle/>
          <a:p>
            <a:r>
              <a:rPr lang="en-GB" dirty="0" smtClean="0"/>
              <a:t>New Detector Ideas</a:t>
            </a:r>
            <a:endParaRPr lang="en-GB" dirty="0"/>
          </a:p>
        </p:txBody>
      </p:sp>
      <p:pic>
        <p:nvPicPr>
          <p:cNvPr id="4" name="Image 3" descr="Screen Shot 2017-11-15 at 22.04.0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320800"/>
            <a:ext cx="8686800" cy="4216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</p:pic>
      <p:sp>
        <p:nvSpPr>
          <p:cNvPr id="5" name="Rectangle 4"/>
          <p:cNvSpPr/>
          <p:nvPr/>
        </p:nvSpPr>
        <p:spPr bwMode="auto">
          <a:xfrm>
            <a:off x="1295400" y="3429000"/>
            <a:ext cx="16764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5410200" y="3429000"/>
            <a:ext cx="2819400" cy="381000"/>
          </a:xfrm>
          <a:prstGeom prst="rect">
            <a:avLst/>
          </a:prstGeom>
          <a:solidFill>
            <a:schemeClr val="accent3"/>
          </a:solidFill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dirty="0" smtClean="0"/>
              <a:t>Possible New Experiments @LHC</a:t>
            </a:r>
            <a:endParaRPr lang="en-GB" dirty="0"/>
          </a:p>
        </p:txBody>
      </p:sp>
      <p:pic>
        <p:nvPicPr>
          <p:cNvPr id="4" name="Image 3" descr="Screen Shot 2017-11-22 at 15.50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0200" y="5029200"/>
            <a:ext cx="4927600" cy="1524000"/>
          </a:xfrm>
          <a:prstGeom prst="rect">
            <a:avLst/>
          </a:prstGeom>
        </p:spPr>
      </p:pic>
      <p:pic>
        <p:nvPicPr>
          <p:cNvPr id="5" name="Image 4" descr="Screen Shot 2017-11-22 at 15.52.4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6233" y="1447800"/>
            <a:ext cx="4672967" cy="2889250"/>
          </a:xfrm>
          <a:prstGeom prst="rect">
            <a:avLst/>
          </a:prstGeom>
        </p:spPr>
      </p:pic>
      <p:pic>
        <p:nvPicPr>
          <p:cNvPr id="6" name="Image 5" descr="Screen Shot 2017-11-22 at 15.53.0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4813300"/>
            <a:ext cx="3911600" cy="1816100"/>
          </a:xfrm>
          <a:prstGeom prst="rect">
            <a:avLst/>
          </a:prstGeom>
        </p:spPr>
      </p:pic>
      <p:pic>
        <p:nvPicPr>
          <p:cNvPr id="7" name="Image 6" descr="Screen Shot 2015-03-18 at 5.28.30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010" y="1371600"/>
            <a:ext cx="2711790" cy="260570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04800" y="914400"/>
            <a:ext cx="262498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MilliQan</a:t>
            </a:r>
            <a:r>
              <a:rPr lang="en-GB" dirty="0" smtClean="0">
                <a:solidFill>
                  <a:srgbClr val="FF0000"/>
                </a:solidFill>
              </a:rPr>
              <a:t>: </a:t>
            </a:r>
            <a:r>
              <a:rPr lang="en-GB" dirty="0" smtClean="0"/>
              <a:t>searches for </a:t>
            </a:r>
          </a:p>
          <a:p>
            <a:r>
              <a:rPr lang="en-GB" dirty="0" err="1" smtClean="0"/>
              <a:t>millicharged</a:t>
            </a:r>
            <a:r>
              <a:rPr lang="en-GB" dirty="0" smtClean="0"/>
              <a:t> particles </a:t>
            </a:r>
            <a:endParaRPr lang="en-GB" dirty="0"/>
          </a:p>
        </p:txBody>
      </p:sp>
      <p:sp>
        <p:nvSpPr>
          <p:cNvPr id="9" name="ZoneTexte 8"/>
          <p:cNvSpPr txBox="1"/>
          <p:nvPr/>
        </p:nvSpPr>
        <p:spPr>
          <a:xfrm>
            <a:off x="4267200" y="914400"/>
            <a:ext cx="411953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CODEX-</a:t>
            </a:r>
            <a:r>
              <a:rPr lang="en-GB" dirty="0" err="1" smtClean="0">
                <a:solidFill>
                  <a:srgbClr val="FF0000"/>
                </a:solidFill>
              </a:rPr>
              <a:t>b</a:t>
            </a:r>
            <a:r>
              <a:rPr lang="en-GB" dirty="0" smtClean="0">
                <a:solidFill>
                  <a:srgbClr val="FF0000"/>
                </a:solidFill>
              </a:rPr>
              <a:t>: </a:t>
            </a:r>
            <a:r>
              <a:rPr lang="en-GB" dirty="0" smtClean="0"/>
              <a:t>searches for long lived</a:t>
            </a:r>
          </a:p>
          <a:p>
            <a:r>
              <a:rPr lang="en-GB" dirty="0" smtClean="0"/>
              <a:t>weakly interacting neutral particles </a:t>
            </a:r>
            <a:endParaRPr lang="en-GB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4267200"/>
            <a:ext cx="4150971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MATHUSLA: </a:t>
            </a:r>
            <a:r>
              <a:rPr lang="en-GB" dirty="0" smtClean="0"/>
              <a:t>searches for long lived</a:t>
            </a:r>
          </a:p>
          <a:p>
            <a:r>
              <a:rPr lang="en-GB" dirty="0" smtClean="0"/>
              <a:t>weakly interacting neutral particles </a:t>
            </a:r>
            <a:endParaRPr lang="en-GB" dirty="0"/>
          </a:p>
        </p:txBody>
      </p:sp>
      <p:sp>
        <p:nvSpPr>
          <p:cNvPr id="11" name="ZoneTexte 10"/>
          <p:cNvSpPr txBox="1"/>
          <p:nvPr/>
        </p:nvSpPr>
        <p:spPr>
          <a:xfrm>
            <a:off x="4267200" y="4495800"/>
            <a:ext cx="361672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FASER: </a:t>
            </a:r>
            <a:r>
              <a:rPr lang="en-GB" dirty="0" smtClean="0"/>
              <a:t>searches for long lived</a:t>
            </a:r>
          </a:p>
          <a:p>
            <a:r>
              <a:rPr lang="en-GB" dirty="0" smtClean="0"/>
              <a:t>Dark photons-like particles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5-03-18 at 5.28.3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762000"/>
            <a:ext cx="2743200" cy="2635886"/>
          </a:xfrm>
          <a:prstGeom prst="rect">
            <a:avLst/>
          </a:prstGeom>
        </p:spPr>
      </p:pic>
      <p:pic>
        <p:nvPicPr>
          <p:cNvPr id="3" name="Image 2" descr="Screen Shot 2015-03-18 at 5.28.2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314" y="4062224"/>
            <a:ext cx="4203886" cy="2719576"/>
          </a:xfrm>
          <a:prstGeom prst="rect">
            <a:avLst/>
          </a:prstGeom>
        </p:spPr>
      </p:pic>
      <p:pic>
        <p:nvPicPr>
          <p:cNvPr id="4" name="Image 3" descr="Screen Shot 2015-03-18 at 5.28.03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3555798"/>
            <a:ext cx="4902121" cy="3226002"/>
          </a:xfrm>
          <a:prstGeom prst="rect">
            <a:avLst/>
          </a:prstGeom>
        </p:spPr>
      </p:pic>
      <p:sp>
        <p:nvSpPr>
          <p:cNvPr id="6" name="Titre 2"/>
          <p:cNvSpPr txBox="1">
            <a:spLocks/>
          </p:cNvSpPr>
          <p:nvPr/>
        </p:nvSpPr>
        <p:spPr bwMode="auto">
          <a:xfrm>
            <a:off x="914400" y="-76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rtlCol="0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Particles with </a:t>
            </a:r>
            <a:r>
              <a:rPr lang="en-GB" sz="4000" b="1" kern="0" dirty="0" err="1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Milli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-Charges?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76201" y="981670"/>
            <a:ext cx="6640960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“New” idea  -&gt; Hunting for particles with charges ~ 0.3-0.001e </a:t>
            </a:r>
          </a:p>
          <a:p>
            <a:r>
              <a:rPr lang="en-GB" sz="1800" dirty="0" smtClean="0">
                <a:solidFill>
                  <a:srgbClr val="0000FF"/>
                </a:solidFill>
              </a:rPr>
              <a:t>Baseline paper:   </a:t>
            </a:r>
            <a:r>
              <a:rPr lang="en-GB" sz="1800" dirty="0" smtClean="0"/>
              <a:t>arXiv:1410.6816</a:t>
            </a:r>
          </a:p>
          <a:p>
            <a:r>
              <a:rPr lang="en-GB" sz="1800" dirty="0" smtClean="0"/>
              <a:t>Proposal for a new experiment/CMS </a:t>
            </a:r>
            <a:r>
              <a:rPr lang="en-GB" sz="1800" dirty="0" err="1" smtClean="0"/>
              <a:t>subdetector</a:t>
            </a:r>
            <a:r>
              <a:rPr lang="en-GB" sz="1800" dirty="0" smtClean="0"/>
              <a:t>  -&gt;      </a:t>
            </a:r>
            <a:endParaRPr lang="en-GB" sz="1800" dirty="0"/>
          </a:p>
        </p:txBody>
      </p:sp>
      <p:pic>
        <p:nvPicPr>
          <p:cNvPr id="9" name="Image 8" descr="Screen Shot 2016-11-08 at 11.20.5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1981202"/>
            <a:ext cx="5181600" cy="1647483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381000" y="2286000"/>
            <a:ext cx="1959416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sz="1800" dirty="0" smtClean="0"/>
              <a:t>arXiv:1607.04669</a:t>
            </a:r>
            <a:endParaRPr lang="en-GB" sz="18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172200" y="3500735"/>
            <a:ext cx="2890535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0000FF"/>
                </a:solidFill>
              </a:rPr>
              <a:t>MilliQan</a:t>
            </a:r>
            <a:r>
              <a:rPr lang="en-GB" sz="2400" dirty="0" smtClean="0">
                <a:solidFill>
                  <a:srgbClr val="0000FF"/>
                </a:solidFill>
              </a:rPr>
              <a:t> Experiment</a:t>
            </a:r>
            <a:endParaRPr lang="en-GB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-142875"/>
            <a:ext cx="7239000" cy="904875"/>
          </a:xfrm>
        </p:spPr>
        <p:txBody>
          <a:bodyPr/>
          <a:lstStyle/>
          <a:p>
            <a:r>
              <a:rPr lang="en-GB" dirty="0" smtClean="0"/>
              <a:t>MATHUSLA</a:t>
            </a:r>
            <a:endParaRPr lang="en-GB" dirty="0"/>
          </a:p>
        </p:txBody>
      </p:sp>
      <p:pic>
        <p:nvPicPr>
          <p:cNvPr id="9" name="Image 8" descr="Screen Shot 2016-06-26 at 14.44.2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3886200"/>
            <a:ext cx="6438900" cy="22098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562600" y="798257"/>
            <a:ext cx="350520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 proposal for a large area surface array to detect ultra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long lived particles coming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from the pp collisions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   Aim to cover the range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</a:t>
            </a:r>
          </a:p>
          <a:p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~ BBN constrained inspired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1" name="Image 10" descr="Screen Shot 2016-06-26 at 15.01.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2743200"/>
            <a:ext cx="2348346" cy="45720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6858001" y="4191000"/>
            <a:ext cx="2095871" cy="193899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Possible detector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surface array </a:t>
            </a:r>
            <a:r>
              <a:rPr lang="en-GB" dirty="0" err="1" smtClean="0">
                <a:solidFill>
                  <a:srgbClr val="0000FF"/>
                </a:solidFill>
              </a:rPr>
              <a:t>eg</a:t>
            </a:r>
            <a:endParaRPr lang="en-GB" dirty="0" smtClean="0">
              <a:solidFill>
                <a:srgbClr val="0000FF"/>
              </a:solidFill>
            </a:endParaRPr>
          </a:p>
          <a:p>
            <a:r>
              <a:rPr lang="en-GB" dirty="0" smtClean="0">
                <a:solidFill>
                  <a:srgbClr val="0000FF"/>
                </a:solidFill>
              </a:rPr>
              <a:t>above ATLAS or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CMS:</a:t>
            </a:r>
          </a:p>
          <a:p>
            <a:pPr>
              <a:buFont typeface="Wingdings" pitchFamily="4" charset="2"/>
              <a:buChar char=""/>
            </a:pPr>
            <a:r>
              <a:rPr lang="en-GB" dirty="0" smtClean="0">
                <a:solidFill>
                  <a:srgbClr val="0000FF"/>
                </a:solidFill>
              </a:rPr>
              <a:t>(200m)</a:t>
            </a:r>
            <a:r>
              <a:rPr lang="en-GB" baseline="30000" dirty="0" smtClean="0">
                <a:solidFill>
                  <a:srgbClr val="0000FF"/>
                </a:solidFill>
              </a:rPr>
              <a:t>2</a:t>
            </a:r>
          </a:p>
          <a:p>
            <a:pPr>
              <a:buFont typeface="Wingdings" pitchFamily="4" charset="2"/>
              <a:buChar char=""/>
            </a:pPr>
            <a:r>
              <a:rPr lang="en-GB" dirty="0" smtClean="0">
                <a:solidFill>
                  <a:srgbClr val="0000FF"/>
                </a:solidFill>
              </a:rPr>
              <a:t>8 </a:t>
            </a:r>
            <a:r>
              <a:rPr lang="en-GB" dirty="0" err="1" smtClean="0">
                <a:solidFill>
                  <a:srgbClr val="0000FF"/>
                </a:solidFill>
              </a:rPr>
              <a:t>x</a:t>
            </a:r>
            <a:r>
              <a:rPr lang="en-GB" dirty="0" smtClean="0">
                <a:solidFill>
                  <a:srgbClr val="0000FF"/>
                </a:solidFill>
              </a:rPr>
              <a:t> (70m)</a:t>
            </a:r>
            <a:r>
              <a:rPr lang="en-GB" baseline="30000" dirty="0" smtClean="0">
                <a:solidFill>
                  <a:srgbClr val="0000FF"/>
                </a:solidFill>
              </a:rPr>
              <a:t>2</a:t>
            </a:r>
            <a:endParaRPr lang="en-GB" baseline="30000" dirty="0">
              <a:solidFill>
                <a:srgbClr val="0000FF"/>
              </a:solidFill>
            </a:endParaRPr>
          </a:p>
        </p:txBody>
      </p:sp>
      <p:pic>
        <p:nvPicPr>
          <p:cNvPr id="15" name="Image 14" descr="Screen Shot 2016-06-26 at 14.44.4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8800" y="5506877"/>
            <a:ext cx="3048000" cy="1274925"/>
          </a:xfrm>
          <a:prstGeom prst="rect">
            <a:avLst/>
          </a:prstGeom>
        </p:spPr>
      </p:pic>
      <p:pic>
        <p:nvPicPr>
          <p:cNvPr id="14" name="Image 13" descr="Screen Shot 2018-09-11 at 02.49.5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656748"/>
            <a:ext cx="4648200" cy="3305652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2057400" y="3745468"/>
            <a:ext cx="2300479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CERN-LHCC-2018-25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0" y="-66675"/>
            <a:ext cx="9144000" cy="904875"/>
          </a:xfrm>
        </p:spPr>
        <p:txBody>
          <a:bodyPr/>
          <a:lstStyle/>
          <a:p>
            <a:r>
              <a:rPr lang="en-GB" dirty="0" smtClean="0"/>
              <a:t>Possible New Experiments @LHC</a:t>
            </a:r>
            <a:endParaRPr lang="en-GB" dirty="0"/>
          </a:p>
        </p:txBody>
      </p:sp>
      <p:pic>
        <p:nvPicPr>
          <p:cNvPr id="6" name="Image 5" descr="Screen Shot 2015-03-18 at 5.28.3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399"/>
            <a:ext cx="2971800" cy="2855543"/>
          </a:xfrm>
          <a:prstGeom prst="rect">
            <a:avLst/>
          </a:prstGeom>
        </p:spPr>
      </p:pic>
      <p:pic>
        <p:nvPicPr>
          <p:cNvPr id="7" name="Image 6" descr="Screen Shot 2017-11-02 at 11.46.0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1" y="986994"/>
            <a:ext cx="2133599" cy="2705926"/>
          </a:xfrm>
          <a:prstGeom prst="rect">
            <a:avLst/>
          </a:prstGeom>
        </p:spPr>
      </p:pic>
      <p:pic>
        <p:nvPicPr>
          <p:cNvPr id="8" name="Image 7" descr="Screen Shot 2017-11-02 at 11.54.3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188468"/>
            <a:ext cx="4495800" cy="2669532"/>
          </a:xfrm>
          <a:prstGeom prst="rect">
            <a:avLst/>
          </a:prstGeom>
        </p:spPr>
      </p:pic>
      <p:pic>
        <p:nvPicPr>
          <p:cNvPr id="9" name="Image 8" descr="Screen Shot 2017-11-02 at 11.56.3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1999" y="4191000"/>
            <a:ext cx="4572001" cy="2486767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096000" y="914400"/>
            <a:ext cx="2819400" cy="255454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September</a:t>
            </a:r>
            <a:r>
              <a:rPr lang="en-GB" dirty="0" smtClean="0">
                <a:solidFill>
                  <a:srgbClr val="0000FF"/>
                </a:solidFill>
              </a:rPr>
              <a:t> 2017: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Installation of a 1% demonstrator.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Collected</a:t>
            </a:r>
            <a:r>
              <a:rPr lang="en-GB" dirty="0" smtClean="0">
                <a:solidFill>
                  <a:srgbClr val="0000FF"/>
                </a:solidFill>
              </a:rPr>
              <a:t> ~ 27 fb</a:t>
            </a:r>
            <a:r>
              <a:rPr lang="en-GB" baseline="30000" dirty="0" smtClean="0">
                <a:solidFill>
                  <a:srgbClr val="0000FF"/>
                </a:solidFill>
              </a:rPr>
              <a:t>-1</a:t>
            </a:r>
            <a:r>
              <a:rPr lang="en-GB" dirty="0" smtClean="0">
                <a:solidFill>
                  <a:srgbClr val="0000FF"/>
                </a:solidFill>
              </a:rPr>
              <a:t> mostly for technical  tests in 2017</a:t>
            </a:r>
          </a:p>
          <a:p>
            <a:r>
              <a:rPr lang="en-GB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</a:t>
            </a:r>
            <a:r>
              <a:rPr lang="en-GB" dirty="0" err="1" smtClean="0">
                <a:solidFill>
                  <a:srgbClr val="0000FF"/>
                </a:solidFill>
              </a:rPr>
              <a:t>Continuing</a:t>
            </a:r>
            <a:r>
              <a:rPr lang="en-GB" dirty="0" smtClean="0">
                <a:solidFill>
                  <a:srgbClr val="0000FF"/>
                </a:solidFill>
              </a:rPr>
              <a:t> in 2018 to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 record data.</a:t>
            </a:r>
          </a:p>
          <a:p>
            <a:endParaRPr lang="en-GB" dirty="0" smtClean="0"/>
          </a:p>
        </p:txBody>
      </p:sp>
      <p:sp>
        <p:nvSpPr>
          <p:cNvPr id="11" name="ZoneTexte 10"/>
          <p:cNvSpPr txBox="1"/>
          <p:nvPr/>
        </p:nvSpPr>
        <p:spPr>
          <a:xfrm>
            <a:off x="228600" y="838200"/>
            <a:ext cx="1077088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MilliQan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4648200" y="4267200"/>
            <a:ext cx="143200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MATHUSLA</a:t>
            </a:r>
            <a:endParaRPr lang="en-GB" dirty="0"/>
          </a:p>
        </p:txBody>
      </p:sp>
      <p:sp>
        <p:nvSpPr>
          <p:cNvPr id="13" name="ZoneTexte 12"/>
          <p:cNvSpPr txBox="1"/>
          <p:nvPr/>
        </p:nvSpPr>
        <p:spPr>
          <a:xfrm>
            <a:off x="2971800" y="6096000"/>
            <a:ext cx="4441140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1-week data taken in November 2017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Continuing in 2018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581400" y="3928646"/>
            <a:ext cx="5616241" cy="338554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MATHUSLA physics paper: https://arxiv.org/abs/1806.07396</a:t>
            </a:r>
          </a:p>
          <a:p>
            <a:endParaRPr lang="en-GB" sz="1600" dirty="0"/>
          </a:p>
        </p:txBody>
      </p:sp>
      <p:pic>
        <p:nvPicPr>
          <p:cNvPr id="15" name="Image 14" descr="Screen Shot 2018-07-10 at 22.11.03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7600" y="4191000"/>
            <a:ext cx="2296251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MAPP at IP8 (</a:t>
            </a:r>
            <a:r>
              <a:rPr lang="en-GB" dirty="0" err="1" smtClean="0"/>
              <a:t>LHCb/MoEDAL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6" name="ZoneTexte 5"/>
          <p:cNvSpPr txBox="1"/>
          <p:nvPr/>
        </p:nvSpPr>
        <p:spPr>
          <a:xfrm>
            <a:off x="914400" y="914400"/>
            <a:ext cx="705834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MAPP: </a:t>
            </a:r>
            <a:r>
              <a:rPr lang="en-GB" sz="2400" dirty="0" err="1" smtClean="0">
                <a:solidFill>
                  <a:srgbClr val="FF0000"/>
                </a:solidFill>
              </a:rPr>
              <a:t>MoEDAL</a:t>
            </a:r>
            <a:r>
              <a:rPr lang="en-GB" sz="2400" dirty="0" smtClean="0">
                <a:solidFill>
                  <a:srgbClr val="FF0000"/>
                </a:solidFill>
              </a:rPr>
              <a:t> apparatus for penetrating particles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7" name="Image 6" descr="Screen Shot 2018-07-10 at 23.40.3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600199"/>
            <a:ext cx="4320693" cy="3204863"/>
          </a:xfrm>
          <a:prstGeom prst="rect">
            <a:avLst/>
          </a:prstGeom>
        </p:spPr>
      </p:pic>
      <p:pic>
        <p:nvPicPr>
          <p:cNvPr id="8" name="Image 7" descr="Screen Shot 2018-07-10 at 23.35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00200"/>
            <a:ext cx="4648200" cy="323794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85800" y="5181600"/>
            <a:ext cx="8002060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Another </a:t>
            </a:r>
            <a:r>
              <a:rPr lang="en-GB" dirty="0" err="1" smtClean="0">
                <a:solidFill>
                  <a:srgbClr val="0000FF"/>
                </a:solidFill>
              </a:rPr>
              <a:t>scintillator</a:t>
            </a:r>
            <a:r>
              <a:rPr lang="en-GB" dirty="0" smtClean="0">
                <a:solidFill>
                  <a:srgbClr val="0000FF"/>
                </a:solidFill>
              </a:rPr>
              <a:t> experiment installed at the LHC, in the </a:t>
            </a:r>
            <a:r>
              <a:rPr lang="en-GB" dirty="0" err="1" smtClean="0">
                <a:solidFill>
                  <a:srgbClr val="0000FF"/>
                </a:solidFill>
              </a:rPr>
              <a:t>LHCb</a:t>
            </a:r>
            <a:r>
              <a:rPr lang="en-GB" dirty="0" smtClean="0">
                <a:solidFill>
                  <a:srgbClr val="0000FF"/>
                </a:solidFill>
              </a:rPr>
              <a:t> area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to search for low charged particles and possibly long lived neutrals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that decay close by 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686800" cy="904875"/>
          </a:xfrm>
        </p:spPr>
        <p:txBody>
          <a:bodyPr/>
          <a:lstStyle/>
          <a:p>
            <a:r>
              <a:rPr lang="en-GB" dirty="0" smtClean="0"/>
              <a:t>Long Lived Particle Searches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5" name="Image 4" descr="Screen Shot 2018-09-02 at 21.11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33630"/>
            <a:ext cx="8001000" cy="56957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5" name="Image 4" descr="Screen Shot 2016-11-26 at 16.50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194"/>
            <a:ext cx="9144000" cy="681761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3062972" y="3352800"/>
            <a:ext cx="2499628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Need a more </a:t>
            </a:r>
          </a:p>
          <a:p>
            <a:r>
              <a:rPr lang="en-GB" dirty="0" smtClean="0"/>
              <a:t>systematic approach 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7942085" y="304800"/>
            <a:ext cx="744715" cy="40011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</a:rPr>
              <a:t>2016</a:t>
            </a:r>
            <a:endParaRPr lang="en-GB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839200" cy="904875"/>
          </a:xfrm>
        </p:spPr>
        <p:txBody>
          <a:bodyPr/>
          <a:lstStyle/>
          <a:p>
            <a:r>
              <a:rPr lang="en-GB" dirty="0" smtClean="0"/>
              <a:t>LHC White Paper in Preparation</a:t>
            </a:r>
            <a:endParaRPr lang="en-GB" dirty="0"/>
          </a:p>
        </p:txBody>
      </p:sp>
      <p:pic>
        <p:nvPicPr>
          <p:cNvPr id="6" name="Image 5" descr="Screen Shot 2017-10-25 at 13.07.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71600"/>
            <a:ext cx="5181600" cy="1214924"/>
          </a:xfrm>
          <a:prstGeom prst="rect">
            <a:avLst/>
          </a:prstGeom>
        </p:spPr>
      </p:pic>
      <p:pic>
        <p:nvPicPr>
          <p:cNvPr id="7" name="Image 6" descr="Screen Shot 2017-11-02 at 14.22.5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1683" y="838200"/>
            <a:ext cx="3742318" cy="24384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228600" y="838200"/>
            <a:ext cx="502831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Web page: https://indico.cern.ch/event/649760</a:t>
            </a:r>
            <a:endParaRPr lang="en-GB" sz="1800" dirty="0"/>
          </a:p>
        </p:txBody>
      </p:sp>
      <p:pic>
        <p:nvPicPr>
          <p:cNvPr id="10" name="Espace réservé du contenu 4" descr="Screen Shot 2017-11-23 at 15.22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0" y="2819400"/>
            <a:ext cx="580959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5867400" y="3352800"/>
            <a:ext cx="3269821" cy="224676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White Paper being finalized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Input from ATLAS, CMS, </a:t>
            </a:r>
          </a:p>
          <a:p>
            <a:r>
              <a:rPr lang="en-GB" dirty="0" err="1" smtClean="0">
                <a:solidFill>
                  <a:srgbClr val="0000FF"/>
                </a:solidFill>
              </a:rPr>
              <a:t>LHCb</a:t>
            </a:r>
            <a:r>
              <a:rPr lang="en-GB" dirty="0" smtClean="0">
                <a:solidFill>
                  <a:srgbClr val="0000FF"/>
                </a:solidFill>
              </a:rPr>
              <a:t>, proposed specialized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experiments and theory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Complete by fall 2018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(~ 250 pages) 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6019800" y="5921514"/>
            <a:ext cx="2794931" cy="707886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Also meetings with </a:t>
            </a:r>
          </a:p>
          <a:p>
            <a:r>
              <a:rPr lang="en-GB" dirty="0" smtClean="0"/>
              <a:t>LHC Dark Matter group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 bwMode="auto">
          <a:xfrm>
            <a:off x="0" y="-152400"/>
            <a:ext cx="9144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The SUSY SEARCH Chart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So </a:t>
            </a:r>
            <a:r>
              <a:rPr lang="en-GB" sz="4000" b="1" kern="0" dirty="0" smtClean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F</a:t>
            </a:r>
            <a:r>
              <a:rPr kumimoji="0" lang="en-GB" sz="4000" b="1" i="0" u="none" strike="noStrike" kern="0" cap="none" spc="0" normalizeH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ar</a:t>
            </a:r>
            <a:r>
              <a:rPr kumimoji="0" lang="en-GB" sz="4000" b="1" i="0" u="none" strike="noStrike" kern="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… </a:t>
            </a:r>
            <a:r>
              <a:rPr kumimoji="0" lang="en-GB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ＭＳ Ｐゴシック" charset="-128"/>
                <a:cs typeface="ＭＳ Ｐゴシック" charset="-128"/>
              </a:rPr>
              <a:t> </a:t>
            </a:r>
            <a:endParaRPr kumimoji="0" lang="en-GB" sz="4000" b="1" i="0" u="none" strike="noStrike" kern="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Arial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Image 6" descr="Screen Shot 2018-09-01 at 19.51.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42" y="762000"/>
            <a:ext cx="8692457" cy="60198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5468285" y="666690"/>
            <a:ext cx="1999315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 Signal (yet?)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Workshops May &amp; October </a:t>
            </a:r>
            <a:endParaRPr lang="en-GB" dirty="0"/>
          </a:p>
        </p:txBody>
      </p:sp>
      <p:pic>
        <p:nvPicPr>
          <p:cNvPr id="5" name="Image 4" descr="Screen Shot 2018-04-21 at 15.08.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0"/>
            <a:ext cx="9144000" cy="3096163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5410200" y="2590800"/>
            <a:ext cx="320457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152 registered participants </a:t>
            </a:r>
            <a:endParaRPr lang="en-GB" dirty="0"/>
          </a:p>
        </p:txBody>
      </p:sp>
      <p:sp>
        <p:nvSpPr>
          <p:cNvPr id="8" name="ZoneTexte 7"/>
          <p:cNvSpPr txBox="1"/>
          <p:nvPr/>
        </p:nvSpPr>
        <p:spPr>
          <a:xfrm>
            <a:off x="4782134" y="1981200"/>
            <a:ext cx="436186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https://indico.cern.ch/event/714087/</a:t>
            </a:r>
            <a:endParaRPr lang="en-GB" dirty="0"/>
          </a:p>
        </p:txBody>
      </p:sp>
      <p:pic>
        <p:nvPicPr>
          <p:cNvPr id="9" name="Image 8" descr="Screen Shot 2018-06-01 at 11.03.5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828800"/>
            <a:ext cx="1779699" cy="1885950"/>
          </a:xfrm>
          <a:prstGeom prst="rect">
            <a:avLst/>
          </a:prstGeom>
        </p:spPr>
      </p:pic>
      <p:pic>
        <p:nvPicPr>
          <p:cNvPr id="10" name="Image 9" descr="Screen Shot 2018-09-07 at 15.26.5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62400"/>
            <a:ext cx="4877364" cy="3651271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4876800" y="5848290"/>
            <a:ext cx="436186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https://indico.cern.ch/event/744951</a:t>
            </a:r>
            <a:endParaRPr lang="en-GB" dirty="0"/>
          </a:p>
        </p:txBody>
      </p:sp>
      <p:sp>
        <p:nvSpPr>
          <p:cNvPr id="12" name="ZoneTexte 11"/>
          <p:cNvSpPr txBox="1"/>
          <p:nvPr/>
        </p:nvSpPr>
        <p:spPr>
          <a:xfrm>
            <a:off x="5257800" y="4038600"/>
            <a:ext cx="334796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fourth workshop will be</a:t>
            </a:r>
          </a:p>
          <a:p>
            <a:r>
              <a:rPr lang="en-GB" dirty="0" smtClean="0"/>
              <a:t>in October this year</a:t>
            </a:r>
            <a:endParaRPr lang="en-GB" dirty="0"/>
          </a:p>
        </p:txBody>
      </p:sp>
      <p:pic>
        <p:nvPicPr>
          <p:cNvPr id="13" name="Image 12" descr="Screen Shot 2018-09-09 at 14.54.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6956" y="4800600"/>
            <a:ext cx="2825044" cy="83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33400" y="838200"/>
            <a:ext cx="8382000" cy="5715000"/>
          </a:xfrm>
          <a:solidFill>
            <a:schemeClr val="accent3"/>
          </a:solidFill>
        </p:spPr>
        <p:txBody>
          <a:bodyPr/>
          <a:lstStyle/>
          <a:p>
            <a:r>
              <a:rPr lang="en-GB" sz="2300" dirty="0" smtClean="0">
                <a:solidFill>
                  <a:srgbClr val="FF0000"/>
                </a:solidFill>
              </a:rPr>
              <a:t>Clearly and increased interest in LLP searches at the LHC in CMS, ATLAS, </a:t>
            </a:r>
            <a:r>
              <a:rPr lang="en-GB" sz="2300" dirty="0" err="1" smtClean="0">
                <a:solidFill>
                  <a:srgbClr val="FF0000"/>
                </a:solidFill>
              </a:rPr>
              <a:t>LHCb</a:t>
            </a:r>
            <a:r>
              <a:rPr lang="en-GB" sz="2300" dirty="0" smtClean="0">
                <a:solidFill>
                  <a:srgbClr val="FF0000"/>
                </a:solidFill>
              </a:rPr>
              <a:t>, </a:t>
            </a:r>
            <a:r>
              <a:rPr lang="en-GB" sz="2300" dirty="0" err="1" smtClean="0">
                <a:solidFill>
                  <a:srgbClr val="FF0000"/>
                </a:solidFill>
              </a:rPr>
              <a:t>MoEDAL</a:t>
            </a:r>
            <a:r>
              <a:rPr lang="en-GB" sz="2300" dirty="0" smtClean="0">
                <a:solidFill>
                  <a:srgbClr val="FF0000"/>
                </a:solidFill>
              </a:rPr>
              <a:t>. </a:t>
            </a:r>
            <a:r>
              <a:rPr lang="en-GB" sz="2300" dirty="0" smtClean="0">
                <a:solidFill>
                  <a:srgbClr val="0000FF"/>
                </a:solidFill>
              </a:rPr>
              <a:t>Many analyses done or in are progress. No signal observed yet, but only top of the iceberg covered so far.</a:t>
            </a:r>
          </a:p>
          <a:p>
            <a:r>
              <a:rPr lang="en-GB" sz="2300" dirty="0" smtClean="0">
                <a:solidFill>
                  <a:srgbClr val="0000FF"/>
                </a:solidFill>
              </a:rPr>
              <a:t>Aim for a more complete coverage of the channels than what has been done so far: -&gt; White Paper coming. Many opportunities for new analyses/ideas. </a:t>
            </a:r>
          </a:p>
          <a:p>
            <a:r>
              <a:rPr lang="en-GB" sz="2300" dirty="0" smtClean="0">
                <a:solidFill>
                  <a:srgbClr val="0000FF"/>
                </a:solidFill>
              </a:rPr>
              <a:t>Tendency to move to more </a:t>
            </a:r>
            <a:r>
              <a:rPr lang="en-GB" sz="2300" dirty="0" smtClean="0">
                <a:solidFill>
                  <a:srgbClr val="FF0000"/>
                </a:solidFill>
              </a:rPr>
              <a:t>model independent analyses</a:t>
            </a:r>
            <a:r>
              <a:rPr lang="en-GB" sz="2300" dirty="0" smtClean="0">
                <a:solidFill>
                  <a:srgbClr val="0000FF"/>
                </a:solidFill>
              </a:rPr>
              <a:t>, where possible and data reinterpretations</a:t>
            </a:r>
          </a:p>
          <a:p>
            <a:r>
              <a:rPr lang="en-GB" sz="2300" dirty="0" smtClean="0">
                <a:solidFill>
                  <a:srgbClr val="0000FF"/>
                </a:solidFill>
              </a:rPr>
              <a:t>Phase-2 upgrade will allow some additional phase space coverage (timing, special triggers, other?): </a:t>
            </a:r>
            <a:r>
              <a:rPr lang="en-GB" sz="2300" dirty="0" smtClean="0">
                <a:solidFill>
                  <a:srgbClr val="FF0000"/>
                </a:solidFill>
              </a:rPr>
              <a:t>in progress!!</a:t>
            </a:r>
          </a:p>
          <a:p>
            <a:r>
              <a:rPr lang="en-GB" sz="2300" dirty="0" smtClean="0">
                <a:solidFill>
                  <a:srgbClr val="FF0000"/>
                </a:solidFill>
              </a:rPr>
              <a:t>New ideas for additional small experiments at the LHC to increase the coverage: </a:t>
            </a:r>
            <a:r>
              <a:rPr lang="en-GB" sz="2300" dirty="0" err="1" smtClean="0">
                <a:solidFill>
                  <a:srgbClr val="FF0000"/>
                </a:solidFill>
              </a:rPr>
              <a:t>MilliQan</a:t>
            </a:r>
            <a:r>
              <a:rPr lang="en-GB" sz="2300" dirty="0" smtClean="0">
                <a:solidFill>
                  <a:srgbClr val="FF0000"/>
                </a:solidFill>
              </a:rPr>
              <a:t>, MATHUSLA,…</a:t>
            </a:r>
          </a:p>
          <a:p>
            <a:r>
              <a:rPr lang="en-GB" sz="2300" dirty="0" smtClean="0">
                <a:solidFill>
                  <a:srgbClr val="FF0000"/>
                </a:solidFill>
              </a:rPr>
              <a:t>White paper is timely </a:t>
            </a:r>
            <a:r>
              <a:rPr lang="en-GB" sz="2300" dirty="0" err="1" smtClean="0">
                <a:solidFill>
                  <a:srgbClr val="FF0000"/>
                </a:solidFill>
              </a:rPr>
              <a:t>eg</a:t>
            </a:r>
            <a:r>
              <a:rPr lang="en-GB" sz="2300" dirty="0" smtClean="0">
                <a:solidFill>
                  <a:srgbClr val="FF0000"/>
                </a:solidFill>
              </a:rPr>
              <a:t> for the new groups that join and for defining common ATLAS/CMS/TH strategy  </a:t>
            </a:r>
            <a:endParaRPr lang="en-GB" sz="2300" dirty="0">
              <a:solidFill>
                <a:srgbClr val="FF0000"/>
              </a:solidFill>
            </a:endParaRPr>
          </a:p>
        </p:txBody>
      </p:sp>
      <p:sp>
        <p:nvSpPr>
          <p:cNvPr id="6" name="Titre 3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14400"/>
          </a:xfrm>
        </p:spPr>
        <p:txBody>
          <a:bodyPr>
            <a:normAutofit/>
          </a:bodyPr>
          <a:lstStyle/>
          <a:p>
            <a:r>
              <a:rPr lang="en-GB" dirty="0" smtClean="0">
                <a:effectLst/>
              </a:rPr>
              <a:t>Summary </a:t>
            </a:r>
            <a:endParaRPr lang="en-GB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2514600"/>
            <a:ext cx="7772400" cy="914400"/>
          </a:xfrm>
        </p:spPr>
        <p:txBody>
          <a:bodyPr>
            <a:normAutofit/>
          </a:bodyPr>
          <a:lstStyle/>
          <a:p>
            <a:r>
              <a:rPr lang="en-GB" sz="5000" dirty="0" smtClean="0">
                <a:effectLst/>
              </a:rPr>
              <a:t>Backup</a:t>
            </a:r>
            <a:endParaRPr lang="en-GB" sz="50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 smtClean="0"/>
              <a:t>SUSY (as seen outside HEP…) </a:t>
            </a:r>
            <a:endParaRPr lang="en-GB" dirty="0"/>
          </a:p>
        </p:txBody>
      </p:sp>
      <p:sp>
        <p:nvSpPr>
          <p:cNvPr id="4" name="ZoneTexte 3"/>
          <p:cNvSpPr txBox="1"/>
          <p:nvPr/>
        </p:nvSpPr>
        <p:spPr>
          <a:xfrm>
            <a:off x="457200" y="914400"/>
            <a:ext cx="6661173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November ’16 on the web page of </a:t>
            </a:r>
            <a:r>
              <a:rPr lang="en-GB" dirty="0" smtClean="0">
                <a:solidFill>
                  <a:srgbClr val="FF0000"/>
                </a:solidFill>
              </a:rPr>
              <a:t>The Economist </a:t>
            </a:r>
            <a:r>
              <a:rPr lang="en-GB" dirty="0" smtClean="0"/>
              <a:t>(!?!): </a:t>
            </a:r>
            <a:endParaRPr lang="en-GB" dirty="0"/>
          </a:p>
        </p:txBody>
      </p:sp>
      <p:pic>
        <p:nvPicPr>
          <p:cNvPr id="5" name="Image 4" descr="Screen Shot 2016-11-10 at 19.29.4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9300" y="2120900"/>
            <a:ext cx="7645400" cy="43561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0" y="6553200"/>
            <a:ext cx="9187130" cy="276999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http://www.economist.com/news/science-and-technology/21709946-supersymmetry-beautiful-idea-there-still-no-evidence-support-it</a:t>
            </a:r>
            <a:endParaRPr lang="en-GB" sz="1200" dirty="0"/>
          </a:p>
        </p:txBody>
      </p:sp>
      <p:pic>
        <p:nvPicPr>
          <p:cNvPr id="8" name="Image 7" descr="Screen Shot 2017-09-02 at 11.23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447800"/>
            <a:ext cx="6604000" cy="520700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6882068" y="2187714"/>
            <a:ext cx="2232502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But we are not 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giving up as yet!!!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Run-3/HL-LHC will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be important for 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the new physics</a:t>
            </a:r>
          </a:p>
          <a:p>
            <a:r>
              <a:rPr lang="en-GB" dirty="0" smtClean="0">
                <a:solidFill>
                  <a:srgbClr val="0000FF"/>
                </a:solidFill>
              </a:rPr>
              <a:t>searches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0" name="Image 9" descr="Screen Shot 2018-03-22 at 12.59.4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191000"/>
            <a:ext cx="1189596" cy="1790700"/>
          </a:xfrm>
          <a:prstGeom prst="rect">
            <a:avLst/>
          </a:prstGeom>
        </p:spPr>
      </p:pic>
      <p:pic>
        <p:nvPicPr>
          <p:cNvPr id="11" name="Image 10" descr="Screen Shot 2018-03-22 at 13.00.0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943600"/>
            <a:ext cx="2301360" cy="38615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28600"/>
            <a:ext cx="9296400" cy="904875"/>
          </a:xfrm>
        </p:spPr>
        <p:txBody>
          <a:bodyPr/>
          <a:lstStyle/>
          <a:p>
            <a:r>
              <a:rPr lang="en-GB" dirty="0" smtClean="0"/>
              <a:t>Are we leaving no stone unturned?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5105400"/>
          </a:xfrm>
          <a:solidFill>
            <a:schemeClr val="accent3"/>
          </a:solidFill>
        </p:spPr>
        <p:txBody>
          <a:bodyPr/>
          <a:lstStyle/>
          <a:p>
            <a:r>
              <a:rPr lang="en-GB" sz="2400" dirty="0" smtClean="0">
                <a:solidFill>
                  <a:srgbClr val="0000FF"/>
                </a:solidFill>
              </a:rPr>
              <a:t>The LHC BSM searches are indispensable and should be continued in the new energy regime and with increasing statistics (higher mass, lower couplings) </a:t>
            </a:r>
          </a:p>
          <a:p>
            <a:r>
              <a:rPr lang="en-GB" sz="2400" dirty="0" smtClean="0">
                <a:solidFill>
                  <a:srgbClr val="0000FF"/>
                </a:solidFill>
              </a:rPr>
              <a:t>But if we still do not see more than a 2 sigma at the end of run 3, the HL-LHC will be likely mostly a precision physics machine, searching for subtle deviations 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Are we looking at the right place? Time for more effort in thinking of complementary searches? 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4" name="Image 3" descr="Screen Shot 2015-11-09 at 02.48.5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862" y="4191000"/>
            <a:ext cx="3747852" cy="2743200"/>
          </a:xfrm>
          <a:prstGeom prst="rect">
            <a:avLst/>
          </a:prstGeom>
        </p:spPr>
      </p:pic>
      <p:pic>
        <p:nvPicPr>
          <p:cNvPr id="5" name="Espace réservé du contenu 3" descr="Screen Shot 2014-12-10 at 4.32.5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4191000"/>
            <a:ext cx="3845859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609600" y="4267200"/>
            <a:ext cx="399480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Are we looking at the right place?</a:t>
            </a:r>
            <a:endParaRPr lang="en-GB" dirty="0"/>
          </a:p>
        </p:txBody>
      </p:sp>
      <p:sp>
        <p:nvSpPr>
          <p:cNvPr id="7" name="ZoneTexte 6"/>
          <p:cNvSpPr txBox="1"/>
          <p:nvPr/>
        </p:nvSpPr>
        <p:spPr>
          <a:xfrm>
            <a:off x="5486400" y="4267200"/>
            <a:ext cx="3178524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Leave no stone unturned!!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3048000"/>
            <a:ext cx="7239000" cy="904875"/>
          </a:xfrm>
        </p:spPr>
        <p:txBody>
          <a:bodyPr/>
          <a:lstStyle/>
          <a:p>
            <a:r>
              <a:rPr lang="en-GB" dirty="0" smtClean="0"/>
              <a:t>Searching for Long Lived Particles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66800" y="-152400"/>
            <a:ext cx="7239000" cy="904875"/>
          </a:xfrm>
        </p:spPr>
        <p:txBody>
          <a:bodyPr/>
          <a:lstStyle/>
          <a:p>
            <a:endParaRPr lang="en-GB"/>
          </a:p>
        </p:txBody>
      </p:sp>
      <p:pic>
        <p:nvPicPr>
          <p:cNvPr id="3" name="Image 2" descr="Screen Shot 2017-04-29 at 20.20.1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708562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8198994" y="5528846"/>
            <a:ext cx="259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-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50362</TotalTime>
  <Words>2309</Words>
  <Application>Microsoft Office PowerPoint</Application>
  <PresentationFormat>Présentation à l'écran (4:3)</PresentationFormat>
  <Paragraphs>362</Paragraphs>
  <Slides>52</Slides>
  <Notes>6</Notes>
  <HiddenSlides>0</HiddenSlides>
  <MMClips>0</MMClips>
  <ScaleCrop>false</ScaleCrop>
  <HeadingPairs>
    <vt:vector size="6" baseType="variant">
      <vt:variant>
        <vt:lpstr>Modèle de conception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52</vt:i4>
      </vt:variant>
    </vt:vector>
  </HeadingPairs>
  <TitlesOfParts>
    <vt:vector size="54" baseType="lpstr">
      <vt:lpstr>Reunion_17_01_03</vt:lpstr>
      <vt:lpstr>CorelPhotoPaint.Image.10</vt:lpstr>
      <vt:lpstr> </vt:lpstr>
      <vt:lpstr>Outline</vt:lpstr>
      <vt:lpstr>New Physics Hunters @ the LHC</vt:lpstr>
      <vt:lpstr>New Physics?</vt:lpstr>
      <vt:lpstr>Diapositive 4</vt:lpstr>
      <vt:lpstr>SUSY (as seen outside HEP…) </vt:lpstr>
      <vt:lpstr>Are we leaving no stone unturned?</vt:lpstr>
      <vt:lpstr>Searching for Long Lived Particles</vt:lpstr>
      <vt:lpstr>Diapositive 8</vt:lpstr>
      <vt:lpstr>Diapositive 9</vt:lpstr>
      <vt:lpstr>Diapositive 10</vt:lpstr>
      <vt:lpstr>Long Lived Searches Overview (New) </vt:lpstr>
      <vt:lpstr>Displaced Lepton Pairs</vt:lpstr>
      <vt:lpstr>Diapositive 13</vt:lpstr>
      <vt:lpstr>Displaced Jets</vt:lpstr>
      <vt:lpstr>Inclusive Displaced Jets Pairs</vt:lpstr>
      <vt:lpstr>Diapositive 16</vt:lpstr>
      <vt:lpstr>Diapositive 17</vt:lpstr>
      <vt:lpstr>Diapositive 18</vt:lpstr>
      <vt:lpstr>Displaced Vertices</vt:lpstr>
      <vt:lpstr>Diapositive 20</vt:lpstr>
      <vt:lpstr>Displaced Photons Using Timing</vt:lpstr>
      <vt:lpstr>Disappearing Tracks</vt:lpstr>
      <vt:lpstr>Diapositive 23</vt:lpstr>
      <vt:lpstr>Stopped Particles </vt:lpstr>
      <vt:lpstr>Stopped Long Lived Particles: Hadronic</vt:lpstr>
      <vt:lpstr>Heavy Stable Ionizing Particles</vt:lpstr>
      <vt:lpstr>Diapositive 27</vt:lpstr>
      <vt:lpstr>Diapositive 28</vt:lpstr>
      <vt:lpstr>Search for Heavy Neutral Leptons</vt:lpstr>
      <vt:lpstr>Search for Heavy Neutral Leptons</vt:lpstr>
      <vt:lpstr>Search for Heavy Neutral Leptons</vt:lpstr>
      <vt:lpstr>Hidden Valley/Sector Physics</vt:lpstr>
      <vt:lpstr>Dark Showers!</vt:lpstr>
      <vt:lpstr>Diapositive 34</vt:lpstr>
      <vt:lpstr>Diapositive 35</vt:lpstr>
      <vt:lpstr>Monopoles</vt:lpstr>
      <vt:lpstr>Monopole Searches: MoEDAL @ 13TeV</vt:lpstr>
      <vt:lpstr>Monopoles Stopped in the Beampipe? </vt:lpstr>
      <vt:lpstr>LHC Detector Upgrade! </vt:lpstr>
      <vt:lpstr>New Detector Ideas</vt:lpstr>
      <vt:lpstr>Possible New Experiments @LHC</vt:lpstr>
      <vt:lpstr>Diapositive 42</vt:lpstr>
      <vt:lpstr>MATHUSLA</vt:lpstr>
      <vt:lpstr>Possible New Experiments @LHC</vt:lpstr>
      <vt:lpstr>MAPP at IP8 (LHCb/MoEDAL)</vt:lpstr>
      <vt:lpstr>Long Lived Particle Searches</vt:lpstr>
      <vt:lpstr>Diapositive 47</vt:lpstr>
      <vt:lpstr>LHC White Paper in Preparation</vt:lpstr>
      <vt:lpstr>Workshops May &amp; October </vt:lpstr>
      <vt:lpstr>Summary </vt:lpstr>
      <vt:lpstr>Backup</vt:lpstr>
    </vt:vector>
  </TitlesOfParts>
  <Company>ѻ ]翘ԭੌ뿿큠ř㸠]翘ѻ盼뿿큐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De Roeck Albert</cp:lastModifiedBy>
  <cp:revision>5697</cp:revision>
  <cp:lastPrinted>2018-07-11T07:27:53Z</cp:lastPrinted>
  <dcterms:created xsi:type="dcterms:W3CDTF">2018-09-11T18:15:05Z</dcterms:created>
  <dcterms:modified xsi:type="dcterms:W3CDTF">2018-09-11T18:15:23Z</dcterms:modified>
</cp:coreProperties>
</file>