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1" r:id="rId7"/>
    <p:sldId id="262" r:id="rId8"/>
    <p:sldId id="264" r:id="rId9"/>
    <p:sldId id="265" r:id="rId10"/>
    <p:sldId id="260" r:id="rId11"/>
    <p:sldId id="271" r:id="rId12"/>
    <p:sldId id="272" r:id="rId13"/>
    <p:sldId id="273" r:id="rId14"/>
    <p:sldId id="277" r:id="rId15"/>
    <p:sldId id="274" r:id="rId16"/>
    <p:sldId id="266" r:id="rId17"/>
    <p:sldId id="267" r:id="rId18"/>
    <p:sldId id="268" r:id="rId19"/>
    <p:sldId id="269" r:id="rId20"/>
    <p:sldId id="270" r:id="rId21"/>
    <p:sldId id="275" r:id="rId22"/>
    <p:sldId id="276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354" y="-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E50D6-E58F-4E89-BB9E-F4502DB4DD6F}" type="datetimeFigureOut">
              <a:rPr lang="en-GB" smtClean="0"/>
              <a:t>26/02/2018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79D3F-BB18-460B-9021-79F1A695D6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895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E50D6-E58F-4E89-BB9E-F4502DB4DD6F}" type="datetimeFigureOut">
              <a:rPr lang="en-GB" smtClean="0"/>
              <a:t>26/02/2018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79D3F-BB18-460B-9021-79F1A695D6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944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E50D6-E58F-4E89-BB9E-F4502DB4DD6F}" type="datetimeFigureOut">
              <a:rPr lang="en-GB" smtClean="0"/>
              <a:t>26/02/2018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79D3F-BB18-460B-9021-79F1A695D6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99615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Blan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27381" y="341784"/>
            <a:ext cx="10363200" cy="1143000"/>
          </a:xfrm>
        </p:spPr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29167" y="1628801"/>
            <a:ext cx="5086780" cy="4451325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0"/>
          </p:nvPr>
        </p:nvSpPr>
        <p:spPr>
          <a:xfrm>
            <a:off x="5803802" y="1628801"/>
            <a:ext cx="5086780" cy="4451325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830727" y="625970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5"/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988967" y="6259709"/>
            <a:ext cx="145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5"/>
                </a:solidFill>
              </a:defRPr>
            </a:lvl1pPr>
          </a:lstStyle>
          <a:p>
            <a:fld id="{92CBEC39-A638-407D-BA76-19481350BE0C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529168" y="6259709"/>
            <a:ext cx="2004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5"/>
                </a:solidFill>
              </a:defRPr>
            </a:lvl1pPr>
          </a:lstStyle>
          <a:p>
            <a:fld id="{9BE045EE-2E01-42BD-A388-9E8A74054B1A}" type="datetime1">
              <a:rPr lang="en-GB" smtClean="0"/>
              <a:t>26/02/2018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21123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35360" y="1484784"/>
            <a:ext cx="7104789" cy="1728192"/>
          </a:xfrm>
        </p:spPr>
        <p:txBody>
          <a:bodyPr anchor="b"/>
          <a:lstStyle>
            <a:lvl1pPr>
              <a:defRPr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334433" y="3284861"/>
            <a:ext cx="7105651" cy="1152525"/>
          </a:xfrm>
        </p:spPr>
        <p:txBody>
          <a:bodyPr/>
          <a:lstStyle>
            <a:lvl1pPr marL="0" indent="0">
              <a:buNone/>
              <a:defRPr sz="2000" b="0"/>
            </a:lvl1pPr>
            <a:lvl2pPr marL="457200" indent="0">
              <a:buNone/>
              <a:defRPr b="0"/>
            </a:lvl2pPr>
            <a:lvl3pPr marL="914400" indent="0">
              <a:buNone/>
              <a:defRPr b="0"/>
            </a:lvl3pPr>
            <a:lvl4pPr marL="1371600" indent="0">
              <a:buNone/>
              <a:defRPr b="0"/>
            </a:lvl4pPr>
            <a:lvl5pPr marL="1828800" indent="0">
              <a:buNone/>
              <a:defRPr b="0"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62473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27381" y="341784"/>
            <a:ext cx="10363200" cy="1143000"/>
          </a:xfrm>
        </p:spPr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29167" y="1628801"/>
            <a:ext cx="10363200" cy="4451325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830727" y="625970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5"/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988967" y="6259709"/>
            <a:ext cx="145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5"/>
                </a:solidFill>
              </a:defRPr>
            </a:lvl1pPr>
          </a:lstStyle>
          <a:p>
            <a:fld id="{92CBEC39-A638-407D-BA76-19481350BE0C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529168" y="6259709"/>
            <a:ext cx="2004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5"/>
                </a:solidFill>
              </a:defRPr>
            </a:lvl1pPr>
          </a:lstStyle>
          <a:p>
            <a:fld id="{F0166BF5-FC40-4685-B1AF-5A28FAD15ED9}" type="datetime1">
              <a:rPr lang="en-GB" smtClean="0"/>
              <a:t>26/02/2018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15088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27381" y="341784"/>
            <a:ext cx="10363200" cy="1143000"/>
          </a:xfrm>
        </p:spPr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29167" y="1628801"/>
            <a:ext cx="5086780" cy="4451325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0"/>
          </p:nvPr>
        </p:nvSpPr>
        <p:spPr>
          <a:xfrm>
            <a:off x="5803802" y="1628801"/>
            <a:ext cx="5086780" cy="4451325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830727" y="625970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5"/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988967" y="6259709"/>
            <a:ext cx="145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5"/>
                </a:solidFill>
              </a:defRPr>
            </a:lvl1pPr>
          </a:lstStyle>
          <a:p>
            <a:fld id="{92CBEC39-A638-407D-BA76-19481350BE0C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529168" y="6259709"/>
            <a:ext cx="2004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5"/>
                </a:solidFill>
              </a:defRPr>
            </a:lvl1pPr>
          </a:lstStyle>
          <a:p>
            <a:fld id="{9BE045EE-2E01-42BD-A388-9E8A74054B1A}" type="datetime1">
              <a:rPr lang="en-GB" smtClean="0"/>
              <a:t>26/02/2018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6476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lan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830727" y="625970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5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988967" y="6259709"/>
            <a:ext cx="145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5"/>
                </a:solidFill>
              </a:defRPr>
            </a:lvl1pPr>
          </a:lstStyle>
          <a:p>
            <a:fld id="{92CBEC39-A638-407D-BA76-19481350BE0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29168" y="6259709"/>
            <a:ext cx="2004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5"/>
                </a:solidFill>
              </a:defRPr>
            </a:lvl1pPr>
          </a:lstStyle>
          <a:p>
            <a:fld id="{4F6CDDBA-3005-48DF-A391-9549E5A8D2A0}" type="datetime1">
              <a:rPr lang="en-GB" smtClean="0"/>
              <a:t>26/02/2018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5448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54892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0224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27381" y="341784"/>
            <a:ext cx="10363200" cy="1143000"/>
          </a:xfrm>
        </p:spPr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29167" y="1628801"/>
            <a:ext cx="10363200" cy="4451325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5477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E50D6-E58F-4E89-BB9E-F4502DB4DD6F}" type="datetimeFigureOut">
              <a:rPr lang="en-GB" smtClean="0"/>
              <a:t>26/02/2018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79D3F-BB18-460B-9021-79F1A695D6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518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E50D6-E58F-4E89-BB9E-F4502DB4DD6F}" type="datetimeFigureOut">
              <a:rPr lang="en-GB" smtClean="0"/>
              <a:t>26/02/2018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79D3F-BB18-460B-9021-79F1A695D6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967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E50D6-E58F-4E89-BB9E-F4502DB4DD6F}" type="datetimeFigureOut">
              <a:rPr lang="en-GB" smtClean="0"/>
              <a:t>26/02/2018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79D3F-BB18-460B-9021-79F1A695D6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831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E50D6-E58F-4E89-BB9E-F4502DB4DD6F}" type="datetimeFigureOut">
              <a:rPr lang="en-GB" smtClean="0"/>
              <a:t>26/02/2018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79D3F-BB18-460B-9021-79F1A695D6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202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E50D6-E58F-4E89-BB9E-F4502DB4DD6F}" type="datetimeFigureOut">
              <a:rPr lang="en-GB" smtClean="0"/>
              <a:t>26/02/2018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79D3F-BB18-460B-9021-79F1A695D6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235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E50D6-E58F-4E89-BB9E-F4502DB4DD6F}" type="datetimeFigureOut">
              <a:rPr lang="en-GB" smtClean="0"/>
              <a:t>26/02/2018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79D3F-BB18-460B-9021-79F1A695D6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296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E50D6-E58F-4E89-BB9E-F4502DB4DD6F}" type="datetimeFigureOut">
              <a:rPr lang="en-GB" smtClean="0"/>
              <a:t>26/02/2018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79D3F-BB18-460B-9021-79F1A695D6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836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E50D6-E58F-4E89-BB9E-F4502DB4DD6F}" type="datetimeFigureOut">
              <a:rPr lang="en-GB" smtClean="0"/>
              <a:t>26/02/2018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79D3F-BB18-460B-9021-79F1A695D6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6908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E50D6-E58F-4E89-BB9E-F4502DB4DD6F}" type="datetimeFigureOut">
              <a:rPr lang="en-GB" smtClean="0"/>
              <a:t>26/02/2018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79D3F-BB18-460B-9021-79F1A695D6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022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7381" y="341784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9167" y="1628801"/>
            <a:ext cx="10363200" cy="445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830727" y="625970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accent5"/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988967" y="6259709"/>
            <a:ext cx="145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accent5"/>
                </a:solidFill>
              </a:defRPr>
            </a:lvl1pPr>
          </a:lstStyle>
          <a:p>
            <a:fld id="{92CBEC39-A638-407D-BA76-19481350BE0C}" type="slidenum">
              <a:rPr lang="en-GB" smtClean="0"/>
              <a:t>‹#›</a:t>
            </a:fld>
            <a:endParaRPr lang="en-GB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529168" y="6259709"/>
            <a:ext cx="2004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accent5"/>
                </a:solidFill>
              </a:defRPr>
            </a:lvl1pPr>
          </a:lstStyle>
          <a:p>
            <a:fld id="{777A9B6E-B8AC-442B-92F3-F3848D62C096}" type="datetime1">
              <a:rPr lang="en-GB" smtClean="0"/>
              <a:t>26/02/2018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51121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90034"/>
          </a:solidFill>
          <a:latin typeface="Georgia"/>
          <a:ea typeface="ＭＳ Ｐゴシック" charset="0"/>
          <a:cs typeface="Georgia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690034"/>
          </a:solidFill>
          <a:latin typeface="Georgia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690034"/>
          </a:solidFill>
          <a:latin typeface="Georgia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690034"/>
          </a:solidFill>
          <a:latin typeface="Georgia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690034"/>
          </a:solidFill>
          <a:latin typeface="Georgia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690034"/>
        </a:buClr>
        <a:buSzPct val="80000"/>
        <a:buFont typeface="Wingdings" charset="0"/>
        <a:buChar char="o"/>
        <a:defRPr sz="2000">
          <a:solidFill>
            <a:schemeClr val="bg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690034"/>
        </a:buClr>
        <a:buChar char="–"/>
        <a:defRPr sz="2000">
          <a:solidFill>
            <a:schemeClr val="bg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690034"/>
        </a:buClr>
        <a:buSzPct val="65000"/>
        <a:buFont typeface="Wingdings" charset="0"/>
        <a:buChar char="o"/>
        <a:defRPr sz="1800">
          <a:solidFill>
            <a:schemeClr val="bg1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690034"/>
        </a:buClr>
        <a:buSzPct val="80000"/>
        <a:buChar char="–"/>
        <a:defRPr sz="1800">
          <a:solidFill>
            <a:schemeClr val="bg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690034"/>
        </a:buClr>
        <a:buSzPct val="90000"/>
        <a:buChar char="»"/>
        <a:defRPr sz="1800">
          <a:solidFill>
            <a:schemeClr val="bg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FCC Week Overview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22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Analogue readout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27381" y="1192943"/>
            <a:ext cx="5653286" cy="4451325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/>
              <a:t>Detector </a:t>
            </a:r>
            <a:r>
              <a:rPr lang="en-GB" dirty="0" smtClean="0"/>
              <a:t>Configuration</a:t>
            </a:r>
          </a:p>
          <a:p>
            <a:pPr lvl="1"/>
            <a:r>
              <a:rPr lang="en-GB" dirty="0" smtClean="0"/>
              <a:t>30 layers of 1.0</a:t>
            </a:r>
            <a:r>
              <a:rPr lang="el-GR" dirty="0" smtClean="0"/>
              <a:t>χ</a:t>
            </a:r>
            <a:r>
              <a:rPr lang="en-GB" baseline="-25000" dirty="0" smtClean="0"/>
              <a:t>0</a:t>
            </a:r>
            <a:r>
              <a:rPr lang="en-GB" dirty="0" smtClean="0"/>
              <a:t> W</a:t>
            </a:r>
          </a:p>
          <a:p>
            <a:pPr lvl="1"/>
            <a:r>
              <a:rPr lang="en-GB" dirty="0" smtClean="0"/>
              <a:t>30 layers of 1.0</a:t>
            </a:r>
            <a:r>
              <a:rPr lang="el-GR" dirty="0" smtClean="0"/>
              <a:t>χ</a:t>
            </a:r>
            <a:r>
              <a:rPr lang="en-GB" baseline="-25000" dirty="0" smtClean="0"/>
              <a:t>0</a:t>
            </a:r>
            <a:r>
              <a:rPr lang="en-GB" dirty="0" smtClean="0"/>
              <a:t> </a:t>
            </a:r>
            <a:r>
              <a:rPr lang="en-GB" dirty="0" err="1" smtClean="0"/>
              <a:t>Pb</a:t>
            </a:r>
            <a:endParaRPr lang="en-GB" dirty="0" smtClean="0"/>
          </a:p>
          <a:p>
            <a:pPr lvl="1"/>
            <a:r>
              <a:rPr lang="en-GB" dirty="0" smtClean="0"/>
              <a:t>50 layers of 0.6</a:t>
            </a:r>
            <a:r>
              <a:rPr lang="el-GR" dirty="0" smtClean="0"/>
              <a:t>χ</a:t>
            </a:r>
            <a:r>
              <a:rPr lang="en-GB" baseline="-25000" dirty="0" smtClean="0"/>
              <a:t>0</a:t>
            </a:r>
            <a:r>
              <a:rPr lang="en-GB" dirty="0" smtClean="0"/>
              <a:t> W</a:t>
            </a:r>
          </a:p>
          <a:p>
            <a:pPr lvl="1"/>
            <a:r>
              <a:rPr lang="en-GB" dirty="0" smtClean="0"/>
              <a:t>50 layers of 0.6</a:t>
            </a:r>
            <a:r>
              <a:rPr lang="el-GR" dirty="0" smtClean="0"/>
              <a:t>χ</a:t>
            </a:r>
            <a:r>
              <a:rPr lang="en-GB" baseline="-25000" dirty="0" smtClean="0"/>
              <a:t>0  </a:t>
            </a:r>
            <a:r>
              <a:rPr lang="en-GB" dirty="0" err="1" smtClean="0"/>
              <a:t>Pb</a:t>
            </a:r>
            <a:endParaRPr lang="en-GB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2CBEC39-A638-407D-BA76-19481350BE0C}" type="slidenum">
              <a:rPr lang="en-GB" smtClean="0"/>
              <a:t>10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831273" y="3810000"/>
            <a:ext cx="45304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solidFill>
                  <a:srgbClr val="FF0000"/>
                </a:solidFill>
              </a:rPr>
              <a:t>Update slide when all geometries ran</a:t>
            </a:r>
          </a:p>
          <a:p>
            <a:r>
              <a:rPr lang="en-GB" sz="4400" dirty="0" smtClean="0">
                <a:solidFill>
                  <a:srgbClr val="FF0000"/>
                </a:solidFill>
              </a:rPr>
              <a:t>Format plots</a:t>
            </a:r>
            <a:endParaRPr lang="en-GB" sz="4400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559" y="3200400"/>
            <a:ext cx="4514583" cy="3059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95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DECal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27381" y="1192943"/>
            <a:ext cx="5653286" cy="4451325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/>
              <a:t>Detector </a:t>
            </a:r>
            <a:r>
              <a:rPr lang="en-GB" dirty="0" smtClean="0"/>
              <a:t>Configuration</a:t>
            </a:r>
          </a:p>
          <a:p>
            <a:pPr lvl="1"/>
            <a:r>
              <a:rPr lang="en-GB" dirty="0" smtClean="0"/>
              <a:t>30 layers of 1.0</a:t>
            </a:r>
            <a:r>
              <a:rPr lang="el-GR" dirty="0" smtClean="0"/>
              <a:t>χ</a:t>
            </a:r>
            <a:r>
              <a:rPr lang="en-GB" baseline="-25000" dirty="0" smtClean="0"/>
              <a:t>0</a:t>
            </a:r>
            <a:r>
              <a:rPr lang="en-GB" dirty="0" smtClean="0"/>
              <a:t> W</a:t>
            </a:r>
          </a:p>
          <a:p>
            <a:pPr lvl="1"/>
            <a:r>
              <a:rPr lang="en-GB" dirty="0" smtClean="0"/>
              <a:t>30 layers of 1.0</a:t>
            </a:r>
            <a:r>
              <a:rPr lang="el-GR" dirty="0" smtClean="0"/>
              <a:t>χ</a:t>
            </a:r>
            <a:r>
              <a:rPr lang="en-GB" baseline="-25000" dirty="0" smtClean="0"/>
              <a:t>0</a:t>
            </a:r>
            <a:r>
              <a:rPr lang="en-GB" dirty="0" smtClean="0"/>
              <a:t> </a:t>
            </a:r>
            <a:r>
              <a:rPr lang="en-GB" dirty="0" err="1" smtClean="0"/>
              <a:t>Pb</a:t>
            </a:r>
            <a:endParaRPr lang="en-GB" dirty="0" smtClean="0"/>
          </a:p>
          <a:p>
            <a:pPr lvl="1"/>
            <a:r>
              <a:rPr lang="en-GB" dirty="0" smtClean="0"/>
              <a:t>50 layers of 0.6</a:t>
            </a:r>
            <a:r>
              <a:rPr lang="el-GR" dirty="0" smtClean="0"/>
              <a:t>χ</a:t>
            </a:r>
            <a:r>
              <a:rPr lang="en-GB" baseline="-25000" dirty="0" smtClean="0"/>
              <a:t>0</a:t>
            </a:r>
            <a:r>
              <a:rPr lang="en-GB" dirty="0" smtClean="0"/>
              <a:t> W</a:t>
            </a:r>
          </a:p>
          <a:p>
            <a:pPr lvl="1"/>
            <a:r>
              <a:rPr lang="en-GB" dirty="0" smtClean="0"/>
              <a:t>50 layers of 0.6</a:t>
            </a:r>
            <a:r>
              <a:rPr lang="el-GR" dirty="0" smtClean="0"/>
              <a:t>χ</a:t>
            </a:r>
            <a:r>
              <a:rPr lang="en-GB" baseline="-25000" dirty="0" smtClean="0"/>
              <a:t>0  </a:t>
            </a:r>
            <a:r>
              <a:rPr lang="en-GB" dirty="0" err="1" smtClean="0"/>
              <a:t>Pb</a:t>
            </a:r>
            <a:endParaRPr lang="en-GB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2CBEC39-A638-407D-BA76-19481350BE0C}" type="slidenum">
              <a:rPr lang="en-GB" smtClean="0"/>
              <a:t>11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831273" y="3810000"/>
            <a:ext cx="45304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solidFill>
                  <a:srgbClr val="FF0000"/>
                </a:solidFill>
              </a:rPr>
              <a:t>Update slide when all geometries ran</a:t>
            </a:r>
          </a:p>
          <a:p>
            <a:r>
              <a:rPr lang="en-GB" sz="4400" dirty="0" smtClean="0">
                <a:solidFill>
                  <a:srgbClr val="FF0000"/>
                </a:solidFill>
              </a:rPr>
              <a:t>Format plots</a:t>
            </a:r>
            <a:endParaRPr lang="en-GB" sz="44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165" y="422462"/>
            <a:ext cx="4421370" cy="29961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559" y="3275615"/>
            <a:ext cx="4326976" cy="2932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20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Compare Analogue and </a:t>
            </a:r>
            <a:r>
              <a:rPr lang="en-GB" dirty="0" err="1" smtClean="0"/>
              <a:t>DECal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92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DECal</a:t>
            </a:r>
            <a:r>
              <a:rPr lang="en-GB" dirty="0" smtClean="0"/>
              <a:t> Non </a:t>
            </a:r>
            <a:r>
              <a:rPr lang="en-GB" dirty="0" err="1" smtClean="0"/>
              <a:t>linearities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2 slides explaining MVA and method to account for non </a:t>
            </a:r>
            <a:r>
              <a:rPr lang="en-GB" dirty="0" err="1" smtClean="0"/>
              <a:t>linearities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10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Extra Studies for DECAL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Noise hits</a:t>
            </a:r>
          </a:p>
          <a:p>
            <a:r>
              <a:rPr lang="en-GB" dirty="0" smtClean="0"/>
              <a:t>Pile up</a:t>
            </a:r>
          </a:p>
          <a:p>
            <a:r>
              <a:rPr lang="en-GB" dirty="0" smtClean="0"/>
              <a:t>Gamma separation?</a:t>
            </a:r>
          </a:p>
          <a:p>
            <a:r>
              <a:rPr lang="en-GB" dirty="0" smtClean="0"/>
              <a:t>HH-&gt;</a:t>
            </a:r>
            <a:r>
              <a:rPr lang="en-GB" dirty="0" err="1" smtClean="0"/>
              <a:t>bbgammagamma</a:t>
            </a:r>
            <a:r>
              <a:rPr lang="en-GB" dirty="0" smtClean="0"/>
              <a:t>?</a:t>
            </a:r>
          </a:p>
          <a:p>
            <a:r>
              <a:rPr lang="en-GB" dirty="0" err="1" smtClean="0"/>
              <a:t>Semidigital</a:t>
            </a:r>
            <a:r>
              <a:rPr lang="en-GB" dirty="0" smtClean="0"/>
              <a:t>?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047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Channel Counts &amp; Calorimeter sizes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355601" y="1628775"/>
          <a:ext cx="10176932" cy="237236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824328">
                  <a:extLst>
                    <a:ext uri="{9D8B030D-6E8A-4147-A177-3AD203B41FA5}">
                      <a16:colId xmlns:a16="http://schemas.microsoft.com/office/drawing/2014/main" val="3514566218"/>
                    </a:ext>
                  </a:extLst>
                </a:gridCol>
                <a:gridCol w="1086323">
                  <a:extLst>
                    <a:ext uri="{9D8B030D-6E8A-4147-A177-3AD203B41FA5}">
                      <a16:colId xmlns:a16="http://schemas.microsoft.com/office/drawing/2014/main" val="157543594"/>
                    </a:ext>
                  </a:extLst>
                </a:gridCol>
                <a:gridCol w="1110908">
                  <a:extLst>
                    <a:ext uri="{9D8B030D-6E8A-4147-A177-3AD203B41FA5}">
                      <a16:colId xmlns:a16="http://schemas.microsoft.com/office/drawing/2014/main" val="1961626276"/>
                    </a:ext>
                  </a:extLst>
                </a:gridCol>
                <a:gridCol w="1405831">
                  <a:extLst>
                    <a:ext uri="{9D8B030D-6E8A-4147-A177-3AD203B41FA5}">
                      <a16:colId xmlns:a16="http://schemas.microsoft.com/office/drawing/2014/main" val="78727103"/>
                    </a:ext>
                  </a:extLst>
                </a:gridCol>
                <a:gridCol w="1789237">
                  <a:extLst>
                    <a:ext uri="{9D8B030D-6E8A-4147-A177-3AD203B41FA5}">
                      <a16:colId xmlns:a16="http://schemas.microsoft.com/office/drawing/2014/main" val="2847041493"/>
                    </a:ext>
                  </a:extLst>
                </a:gridCol>
                <a:gridCol w="1334830">
                  <a:extLst>
                    <a:ext uri="{9D8B030D-6E8A-4147-A177-3AD203B41FA5}">
                      <a16:colId xmlns:a16="http://schemas.microsoft.com/office/drawing/2014/main" val="3961463893"/>
                    </a:ext>
                  </a:extLst>
                </a:gridCol>
                <a:gridCol w="1235427">
                  <a:extLst>
                    <a:ext uri="{9D8B030D-6E8A-4147-A177-3AD203B41FA5}">
                      <a16:colId xmlns:a16="http://schemas.microsoft.com/office/drawing/2014/main" val="401022049"/>
                    </a:ext>
                  </a:extLst>
                </a:gridCol>
                <a:gridCol w="1390048">
                  <a:extLst>
                    <a:ext uri="{9D8B030D-6E8A-4147-A177-3AD203B41FA5}">
                      <a16:colId xmlns:a16="http://schemas.microsoft.com/office/drawing/2014/main" val="11612093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Layers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Material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Pixel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Pitch [um]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Air Gap [mm]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Total ECAL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thickness [mm]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Number of Pixels *^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Number of 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pads *^#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Area of Silicon *^ [m</a:t>
                      </a:r>
                      <a:r>
                        <a:rPr lang="en-GB" sz="1400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] 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23649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Tungsten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119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1.40e12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1.40e8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3400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73916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Tungsten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129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2.34e12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2.34e8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5900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6615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50 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Tungsten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278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2.43e12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2.43e8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6000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0464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solidFill>
                            <a:schemeClr val="tx1"/>
                          </a:solidFill>
                        </a:rPr>
                        <a:t>Pb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193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2.38e12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2.38e8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5900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6466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solidFill>
                            <a:schemeClr val="tx1"/>
                          </a:solidFill>
                        </a:rPr>
                        <a:t>Pb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343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9.50e12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2.48e8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6200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945450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5600" y="4284133"/>
            <a:ext cx="985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0" dirty="0" smtClean="0"/>
              <a:t>* 1800mm inner radius</a:t>
            </a:r>
          </a:p>
          <a:p>
            <a:r>
              <a:rPr lang="en-GB" sz="1800" b="0" dirty="0" smtClean="0"/>
              <a:t># Pixels read out in 5x5mm</a:t>
            </a:r>
            <a:r>
              <a:rPr lang="en-GB" sz="1800" b="0" baseline="30000" dirty="0" smtClean="0"/>
              <a:t>2</a:t>
            </a:r>
            <a:r>
              <a:rPr lang="en-GB" sz="1800" b="0" dirty="0" smtClean="0"/>
              <a:t> pads</a:t>
            </a:r>
          </a:p>
          <a:p>
            <a:r>
              <a:rPr lang="en-GB" sz="1800" b="0" dirty="0" smtClean="0"/>
              <a:t>^ Length of barrel = 10m</a:t>
            </a:r>
            <a:endParaRPr lang="en-GB" sz="1800" b="0" dirty="0"/>
          </a:p>
        </p:txBody>
      </p:sp>
    </p:spTree>
    <p:extLst>
      <p:ext uri="{BB962C8B-B14F-4D97-AF65-F5344CB8AC3E}">
        <p14:creationId xmlns:p14="http://schemas.microsoft.com/office/powerpoint/2010/main" val="324541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Channel Counts &amp; Calorimeter sizes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355601" y="1628775"/>
          <a:ext cx="10176932" cy="237236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824328">
                  <a:extLst>
                    <a:ext uri="{9D8B030D-6E8A-4147-A177-3AD203B41FA5}">
                      <a16:colId xmlns:a16="http://schemas.microsoft.com/office/drawing/2014/main" val="3514566218"/>
                    </a:ext>
                  </a:extLst>
                </a:gridCol>
                <a:gridCol w="1086323">
                  <a:extLst>
                    <a:ext uri="{9D8B030D-6E8A-4147-A177-3AD203B41FA5}">
                      <a16:colId xmlns:a16="http://schemas.microsoft.com/office/drawing/2014/main" val="157543594"/>
                    </a:ext>
                  </a:extLst>
                </a:gridCol>
                <a:gridCol w="1110908">
                  <a:extLst>
                    <a:ext uri="{9D8B030D-6E8A-4147-A177-3AD203B41FA5}">
                      <a16:colId xmlns:a16="http://schemas.microsoft.com/office/drawing/2014/main" val="1961626276"/>
                    </a:ext>
                  </a:extLst>
                </a:gridCol>
                <a:gridCol w="1405831">
                  <a:extLst>
                    <a:ext uri="{9D8B030D-6E8A-4147-A177-3AD203B41FA5}">
                      <a16:colId xmlns:a16="http://schemas.microsoft.com/office/drawing/2014/main" val="78727103"/>
                    </a:ext>
                  </a:extLst>
                </a:gridCol>
                <a:gridCol w="1789237">
                  <a:extLst>
                    <a:ext uri="{9D8B030D-6E8A-4147-A177-3AD203B41FA5}">
                      <a16:colId xmlns:a16="http://schemas.microsoft.com/office/drawing/2014/main" val="2847041493"/>
                    </a:ext>
                  </a:extLst>
                </a:gridCol>
                <a:gridCol w="1334830">
                  <a:extLst>
                    <a:ext uri="{9D8B030D-6E8A-4147-A177-3AD203B41FA5}">
                      <a16:colId xmlns:a16="http://schemas.microsoft.com/office/drawing/2014/main" val="3961463893"/>
                    </a:ext>
                  </a:extLst>
                </a:gridCol>
                <a:gridCol w="1235427">
                  <a:extLst>
                    <a:ext uri="{9D8B030D-6E8A-4147-A177-3AD203B41FA5}">
                      <a16:colId xmlns:a16="http://schemas.microsoft.com/office/drawing/2014/main" val="401022049"/>
                    </a:ext>
                  </a:extLst>
                </a:gridCol>
                <a:gridCol w="1390048">
                  <a:extLst>
                    <a:ext uri="{9D8B030D-6E8A-4147-A177-3AD203B41FA5}">
                      <a16:colId xmlns:a16="http://schemas.microsoft.com/office/drawing/2014/main" val="11612093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Layers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Material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Pixel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Pitch [um]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Air Gap [mm]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Total ECAL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thickness [mm]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Number of Pixels *^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Number of 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pads *^#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Area of Silicon *^ [m</a:t>
                      </a:r>
                      <a:r>
                        <a:rPr lang="en-GB" sz="1400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] 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23649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Tungsten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119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1.40e12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1.40e8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3400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73916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Tungsten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129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2.34e12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2.34e8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5900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6615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50 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Tungsten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278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2.43e12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2.43e8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6000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0464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solidFill>
                            <a:schemeClr val="tx1"/>
                          </a:solidFill>
                        </a:rPr>
                        <a:t>Pb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193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2.38e12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2.38e8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5900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6466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solidFill>
                            <a:schemeClr val="tx1"/>
                          </a:solidFill>
                        </a:rPr>
                        <a:t>Pb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343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9.50e12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2.48e8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6200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945450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5600" y="4284133"/>
            <a:ext cx="985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0" dirty="0" smtClean="0"/>
              <a:t>* 1800mm inner radius</a:t>
            </a:r>
          </a:p>
          <a:p>
            <a:r>
              <a:rPr lang="en-GB" sz="1800" b="0" dirty="0" smtClean="0"/>
              <a:t># Pixels read out in 5x5mm</a:t>
            </a:r>
            <a:r>
              <a:rPr lang="en-GB" sz="1800" b="0" baseline="30000" dirty="0" smtClean="0"/>
              <a:t>2</a:t>
            </a:r>
            <a:r>
              <a:rPr lang="en-GB" sz="1800" b="0" dirty="0" smtClean="0"/>
              <a:t> pads</a:t>
            </a:r>
          </a:p>
          <a:p>
            <a:r>
              <a:rPr lang="en-GB" sz="1800" b="0" dirty="0" smtClean="0"/>
              <a:t>^ Length of barrel = 10m</a:t>
            </a:r>
            <a:endParaRPr lang="en-GB" sz="1800" b="0" dirty="0"/>
          </a:p>
        </p:txBody>
      </p:sp>
      <p:sp>
        <p:nvSpPr>
          <p:cNvPr id="3" name="Rectangle 2"/>
          <p:cNvSpPr/>
          <p:nvPr/>
        </p:nvSpPr>
        <p:spPr>
          <a:xfrm>
            <a:off x="4655127" y="1440873"/>
            <a:ext cx="1870364" cy="284326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190999" y="4567131"/>
            <a:ext cx="2798619" cy="147732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50 layer </a:t>
            </a:r>
            <a:r>
              <a:rPr lang="en-GB" dirty="0" err="1" smtClean="0"/>
              <a:t>Pb</a:t>
            </a:r>
            <a:r>
              <a:rPr lang="en-GB" dirty="0" smtClean="0"/>
              <a:t> 1/3 of depth of current ECAL envelope. Whole detector could be made smaller drastically reducing costs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646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Channel Counts &amp; Calorimeter sizes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355601" y="1628775"/>
          <a:ext cx="10176932" cy="237236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824328">
                  <a:extLst>
                    <a:ext uri="{9D8B030D-6E8A-4147-A177-3AD203B41FA5}">
                      <a16:colId xmlns:a16="http://schemas.microsoft.com/office/drawing/2014/main" val="3514566218"/>
                    </a:ext>
                  </a:extLst>
                </a:gridCol>
                <a:gridCol w="1086323">
                  <a:extLst>
                    <a:ext uri="{9D8B030D-6E8A-4147-A177-3AD203B41FA5}">
                      <a16:colId xmlns:a16="http://schemas.microsoft.com/office/drawing/2014/main" val="157543594"/>
                    </a:ext>
                  </a:extLst>
                </a:gridCol>
                <a:gridCol w="1110908">
                  <a:extLst>
                    <a:ext uri="{9D8B030D-6E8A-4147-A177-3AD203B41FA5}">
                      <a16:colId xmlns:a16="http://schemas.microsoft.com/office/drawing/2014/main" val="1961626276"/>
                    </a:ext>
                  </a:extLst>
                </a:gridCol>
                <a:gridCol w="1405831">
                  <a:extLst>
                    <a:ext uri="{9D8B030D-6E8A-4147-A177-3AD203B41FA5}">
                      <a16:colId xmlns:a16="http://schemas.microsoft.com/office/drawing/2014/main" val="78727103"/>
                    </a:ext>
                  </a:extLst>
                </a:gridCol>
                <a:gridCol w="1789237">
                  <a:extLst>
                    <a:ext uri="{9D8B030D-6E8A-4147-A177-3AD203B41FA5}">
                      <a16:colId xmlns:a16="http://schemas.microsoft.com/office/drawing/2014/main" val="2847041493"/>
                    </a:ext>
                  </a:extLst>
                </a:gridCol>
                <a:gridCol w="1334830">
                  <a:extLst>
                    <a:ext uri="{9D8B030D-6E8A-4147-A177-3AD203B41FA5}">
                      <a16:colId xmlns:a16="http://schemas.microsoft.com/office/drawing/2014/main" val="3961463893"/>
                    </a:ext>
                  </a:extLst>
                </a:gridCol>
                <a:gridCol w="1235427">
                  <a:extLst>
                    <a:ext uri="{9D8B030D-6E8A-4147-A177-3AD203B41FA5}">
                      <a16:colId xmlns:a16="http://schemas.microsoft.com/office/drawing/2014/main" val="401022049"/>
                    </a:ext>
                  </a:extLst>
                </a:gridCol>
                <a:gridCol w="1390048">
                  <a:extLst>
                    <a:ext uri="{9D8B030D-6E8A-4147-A177-3AD203B41FA5}">
                      <a16:colId xmlns:a16="http://schemas.microsoft.com/office/drawing/2014/main" val="11612093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Layers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Material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Pixel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Pitch [um]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Air Gap [mm]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Total ECAL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thickness [mm]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Number of Pixels *^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Number of 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pads *^#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Area of Silicon *^ [m</a:t>
                      </a:r>
                      <a:r>
                        <a:rPr lang="en-GB" sz="1400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] 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23649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Tungsten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119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1.40e12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1.40e8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3400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73916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Tungsten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129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2.34e12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2.34e8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5900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6615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50 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Tungsten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278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2.43e12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2.43e8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6000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0464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solidFill>
                            <a:schemeClr val="tx1"/>
                          </a:solidFill>
                        </a:rPr>
                        <a:t>Pb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193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2.38e12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2.38e8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5900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6466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solidFill>
                            <a:schemeClr val="tx1"/>
                          </a:solidFill>
                        </a:rPr>
                        <a:t>Pb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343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9.50e12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2.48e8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6200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945450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5600" y="4284133"/>
            <a:ext cx="985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0" dirty="0" smtClean="0"/>
              <a:t>* 1800mm inner radius</a:t>
            </a:r>
          </a:p>
          <a:p>
            <a:r>
              <a:rPr lang="en-GB" sz="1800" b="0" dirty="0" smtClean="0"/>
              <a:t># Pixels read out in 5x5mm</a:t>
            </a:r>
            <a:r>
              <a:rPr lang="en-GB" sz="1800" b="0" baseline="30000" dirty="0" smtClean="0"/>
              <a:t>2</a:t>
            </a:r>
            <a:r>
              <a:rPr lang="en-GB" sz="1800" b="0" dirty="0" smtClean="0"/>
              <a:t> pads</a:t>
            </a:r>
          </a:p>
          <a:p>
            <a:r>
              <a:rPr lang="en-GB" sz="1800" b="0" dirty="0" smtClean="0"/>
              <a:t>^ Length of barrel = 10m</a:t>
            </a:r>
            <a:endParaRPr lang="en-GB" sz="1800" b="0" dirty="0"/>
          </a:p>
        </p:txBody>
      </p:sp>
      <p:sp>
        <p:nvSpPr>
          <p:cNvPr id="3" name="Rectangle 2"/>
          <p:cNvSpPr/>
          <p:nvPr/>
        </p:nvSpPr>
        <p:spPr>
          <a:xfrm>
            <a:off x="4655127" y="1440873"/>
            <a:ext cx="1870364" cy="284326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190999" y="4567131"/>
            <a:ext cx="2798619" cy="147732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50 layer </a:t>
            </a:r>
            <a:r>
              <a:rPr lang="en-GB" dirty="0" err="1" smtClean="0"/>
              <a:t>Pb</a:t>
            </a:r>
            <a:r>
              <a:rPr lang="en-GB" dirty="0" smtClean="0"/>
              <a:t> 1/3 of depth of current ECAL envelope. Whole detector could be made smaller drastically reducing costs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8954653" y="1440873"/>
            <a:ext cx="1870364" cy="284326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8490525" y="4567131"/>
            <a:ext cx="2798619" cy="147732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Cost of CMOS imaging sensors expected to dramatically fall over next 20 years making ECAL affordable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36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R&amp;D Project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49764"/>
            <a:ext cx="10515600" cy="435133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Developing a reconfigurable, radiation hard CMOS MAPS device.</a:t>
            </a:r>
          </a:p>
          <a:p>
            <a:r>
              <a:rPr lang="en-GB" sz="2000" dirty="0" smtClean="0"/>
              <a:t>Applications for tracking, digital calorimetry and medical applications</a:t>
            </a:r>
          </a:p>
          <a:p>
            <a:r>
              <a:rPr lang="en-GB" sz="2000" dirty="0" smtClean="0"/>
              <a:t>Architecture designed for high rate (25ns BX)</a:t>
            </a:r>
          </a:p>
          <a:p>
            <a:r>
              <a:rPr lang="en-GB" sz="2000" dirty="0" smtClean="0"/>
              <a:t>Reduce data rate by not reading every hit pixel address in 25ns but combining information in each 5x5mm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 pad using fast logic</a:t>
            </a:r>
          </a:p>
          <a:p>
            <a:endParaRPr lang="en-GB" sz="2000" dirty="0" smtClean="0"/>
          </a:p>
          <a:p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0" t="4960" r="51719" b="25142"/>
          <a:stretch/>
        </p:blipFill>
        <p:spPr>
          <a:xfrm>
            <a:off x="1199804" y="3332036"/>
            <a:ext cx="2871216" cy="25968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4" t="5441" r="51954" b="25135"/>
          <a:stretch/>
        </p:blipFill>
        <p:spPr>
          <a:xfrm>
            <a:off x="4577065" y="3350323"/>
            <a:ext cx="2798064" cy="25786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59" t="5464" r="52187" b="26133"/>
          <a:stretch/>
        </p:blipFill>
        <p:spPr>
          <a:xfrm>
            <a:off x="7881174" y="3332036"/>
            <a:ext cx="2798064" cy="25420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99804" y="5928932"/>
            <a:ext cx="28712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Pixel Mode</a:t>
            </a:r>
          </a:p>
          <a:p>
            <a:pPr algn="ctr"/>
            <a:r>
              <a:rPr lang="en-GB" sz="1800" b="0" dirty="0" smtClean="0"/>
              <a:t>N pixels fired</a:t>
            </a:r>
          </a:p>
          <a:p>
            <a:pPr algn="ctr"/>
            <a:r>
              <a:rPr lang="en-GB" sz="1800" b="0" dirty="0" smtClean="0"/>
              <a:t>N positions read out</a:t>
            </a:r>
            <a:endParaRPr lang="en-GB" sz="18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4610631" y="5928932"/>
            <a:ext cx="258462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Strixel</a:t>
            </a:r>
            <a:r>
              <a:rPr lang="en-GB" sz="2000" dirty="0" smtClean="0"/>
              <a:t> Mode</a:t>
            </a:r>
            <a:endParaRPr lang="en-GB" sz="1800" b="0" dirty="0" smtClean="0"/>
          </a:p>
          <a:p>
            <a:pPr algn="ctr"/>
            <a:r>
              <a:rPr lang="en-GB" sz="1800" b="0" dirty="0" smtClean="0"/>
              <a:t>hit column IDs read out</a:t>
            </a:r>
            <a:endParaRPr lang="en-GB" sz="1800" b="0" dirty="0"/>
          </a:p>
        </p:txBody>
      </p:sp>
      <p:sp>
        <p:nvSpPr>
          <p:cNvPr id="9" name="TextBox 8"/>
          <p:cNvSpPr txBox="1"/>
          <p:nvPr/>
        </p:nvSpPr>
        <p:spPr>
          <a:xfrm>
            <a:off x="7728620" y="5928932"/>
            <a:ext cx="31547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Pad Mode</a:t>
            </a:r>
          </a:p>
          <a:p>
            <a:pPr algn="ctr"/>
            <a:r>
              <a:rPr lang="en-GB" sz="1800" b="0" dirty="0" smtClean="0"/>
              <a:t>Sum hits in all columns</a:t>
            </a:r>
          </a:p>
          <a:p>
            <a:pPr algn="ctr"/>
            <a:r>
              <a:rPr lang="en-GB" sz="1800" b="0" dirty="0"/>
              <a:t>#</a:t>
            </a:r>
            <a:r>
              <a:rPr lang="en-GB" sz="1800" b="0" dirty="0" smtClean="0"/>
              <a:t> hits and Pad ID read out</a:t>
            </a:r>
            <a:endParaRPr lang="en-GB" sz="1800" b="0" dirty="0"/>
          </a:p>
        </p:txBody>
      </p:sp>
    </p:spTree>
    <p:extLst>
      <p:ext uri="{BB962C8B-B14F-4D97-AF65-F5344CB8AC3E}">
        <p14:creationId xmlns:p14="http://schemas.microsoft.com/office/powerpoint/2010/main" val="229393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DECAL Chip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8698" t="21406" r="27982" b="7910"/>
          <a:stretch/>
        </p:blipFill>
        <p:spPr>
          <a:xfrm>
            <a:off x="1184563" y="1690688"/>
            <a:ext cx="4301836" cy="39463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399" y="1690688"/>
            <a:ext cx="6216071" cy="34965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86399" y="5375564"/>
            <a:ext cx="6216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DECAL Chip on test board.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445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Ensure I mention these are alternative options to the baseline. </a:t>
            </a:r>
          </a:p>
          <a:p>
            <a:r>
              <a:rPr lang="en-GB" dirty="0" smtClean="0"/>
              <a:t>Point towards earlier talks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601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DECAL Chip Testing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2857740" y="1825625"/>
            <a:ext cx="6081724" cy="4351337"/>
            <a:chOff x="2857739" y="1169929"/>
            <a:chExt cx="7381135" cy="500703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57739" y="1169929"/>
              <a:ext cx="7381135" cy="5007033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3371887" y="1414791"/>
              <a:ext cx="2643505" cy="51820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 smtClean="0"/>
                <a:t>Work In Progress</a:t>
              </a:r>
              <a:endParaRPr lang="en-GB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7416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When I have them…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069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SiW</a:t>
            </a:r>
            <a:r>
              <a:rPr lang="en-GB" dirty="0" smtClean="0"/>
              <a:t> </a:t>
            </a:r>
            <a:r>
              <a:rPr lang="en-GB" dirty="0" err="1" smtClean="0"/>
              <a:t>ECal</a:t>
            </a:r>
            <a:r>
              <a:rPr lang="en-GB" dirty="0" smtClean="0"/>
              <a:t> (</a:t>
            </a:r>
            <a:r>
              <a:rPr lang="en-GB" dirty="0" err="1" smtClean="0"/>
              <a:t>Calice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Following next weeks </a:t>
            </a:r>
            <a:r>
              <a:rPr lang="en-GB" dirty="0" err="1" smtClean="0">
                <a:solidFill>
                  <a:srgbClr val="FF0000"/>
                </a:solidFill>
              </a:rPr>
              <a:t>Calice</a:t>
            </a:r>
            <a:r>
              <a:rPr lang="en-GB" dirty="0" smtClean="0">
                <a:solidFill>
                  <a:srgbClr val="FF0000"/>
                </a:solidFill>
              </a:rPr>
              <a:t> meeting I will have one slide describing prototype and most up to date results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45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CMS HGCAL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Again, assuming an overview will be presented at CALICE meeting next week.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Single slide overview of HGCAL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68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Digital Calorimetry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7502" y="4428633"/>
            <a:ext cx="3581400" cy="1438302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0005902" y="4422537"/>
            <a:ext cx="685800" cy="1554162"/>
          </a:xfrm>
          <a:prstGeom prst="ellips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1" i="0" u="none" strike="noStrike" kern="1200" cap="none" spc="0" normalizeH="0" baseline="0" noProof="0">
              <a:ln>
                <a:noFill/>
              </a:ln>
              <a:solidFill>
                <a:srgbClr val="ECECE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34" y="1061001"/>
            <a:ext cx="6753225" cy="4586000"/>
          </a:xfrm>
        </p:spPr>
      </p:pic>
      <p:sp>
        <p:nvSpPr>
          <p:cNvPr id="9" name="TextBox 8"/>
          <p:cNvSpPr txBox="1"/>
          <p:nvPr/>
        </p:nvSpPr>
        <p:spPr>
          <a:xfrm>
            <a:off x="334513" y="5515034"/>
            <a:ext cx="75144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DECAL pixel counting shows correct shower development behaviour 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81545" y="1687884"/>
            <a:ext cx="249623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Mimosa-26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1152x576 matrix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18.4</a:t>
            </a:r>
            <a:r>
              <a:rPr kumimoji="0" lang="el-G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μ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m Pitch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21.5x10.6 mm area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8079" y="1555127"/>
            <a:ext cx="2492713" cy="168989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210495" y="3389443"/>
            <a:ext cx="4469699" cy="923330"/>
          </a:xfrm>
          <a:prstGeom prst="rect">
            <a:avLst/>
          </a:prstGeom>
          <a:solidFill>
            <a:srgbClr val="F8F8F8"/>
          </a:solidFill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Form tracks in first 3 layers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Shower induced in W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Measure core in 4</a:t>
            </a:r>
            <a:r>
              <a:rPr kumimoji="0" lang="en-GB" sz="1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th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layer 15cm from  W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521" y="155187"/>
            <a:ext cx="1400554" cy="13258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36473" y="1130838"/>
            <a:ext cx="2507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CERN Beam test 2010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37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ALICE </a:t>
            </a:r>
            <a:r>
              <a:rPr lang="en-GB" dirty="0" err="1" smtClean="0"/>
              <a:t>FoCal</a:t>
            </a:r>
            <a:r>
              <a:rPr lang="en-GB" dirty="0" smtClean="0"/>
              <a:t>: Test beams 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9853" y="1224335"/>
            <a:ext cx="5086780" cy="4451325"/>
          </a:xfrm>
        </p:spPr>
        <p:txBody>
          <a:bodyPr/>
          <a:lstStyle/>
          <a:p>
            <a:r>
              <a:rPr lang="en-GB" dirty="0" smtClean="0"/>
              <a:t>ALICE Forward Calorimeter (</a:t>
            </a:r>
            <a:r>
              <a:rPr lang="en-GB" dirty="0" err="1" smtClean="0"/>
              <a:t>FoCal</a:t>
            </a:r>
            <a:r>
              <a:rPr lang="en-GB" dirty="0" smtClean="0"/>
              <a:t>) require highly granular to separate showers</a:t>
            </a:r>
          </a:p>
          <a:p>
            <a:r>
              <a:rPr lang="en-GB" dirty="0" smtClean="0"/>
              <a:t>Mixture of MAPS and pad sensors proposed</a:t>
            </a:r>
          </a:p>
          <a:p>
            <a:r>
              <a:rPr lang="en-GB" dirty="0" smtClean="0"/>
              <a:t>Prototype </a:t>
            </a:r>
            <a:r>
              <a:rPr lang="en-GB" dirty="0" smtClean="0"/>
              <a:t>uses </a:t>
            </a:r>
            <a:r>
              <a:rPr lang="en-GB" dirty="0" smtClean="0"/>
              <a:t>24 plane</a:t>
            </a:r>
          </a:p>
          <a:p>
            <a:r>
              <a:rPr lang="en-GB" dirty="0" smtClean="0"/>
              <a:t>Each plane consisted 4 Mimosa-23 (30</a:t>
            </a:r>
            <a:r>
              <a:rPr lang="el-GR" dirty="0" smtClean="0"/>
              <a:t>μ</a:t>
            </a:r>
            <a:r>
              <a:rPr lang="en-GB" dirty="0" smtClean="0"/>
              <a:t>m Pitch) interweaved with </a:t>
            </a:r>
            <a:r>
              <a:rPr lang="en-GB" dirty="0" smtClean="0"/>
              <a:t>Tungsten</a:t>
            </a:r>
            <a:endParaRPr lang="en-GB" dirty="0" smtClean="0"/>
          </a:p>
          <a:p>
            <a:r>
              <a:rPr lang="en-GB" dirty="0" smtClean="0"/>
              <a:t>Tested at DESY and SPS in 2012</a:t>
            </a:r>
          </a:p>
          <a:p>
            <a:endParaRPr lang="en-GB" dirty="0" smtClean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8330" y="144073"/>
            <a:ext cx="2369608" cy="1080262"/>
          </a:xfrm>
        </p:spPr>
      </p:pic>
      <p:pic>
        <p:nvPicPr>
          <p:cNvPr id="10" name="Picture 5" descr="http://cds.cern.ch/record/1209651/files/bul-pho-2009-090_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4553" y="0"/>
            <a:ext cx="1259995" cy="12243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4867" y="1224335"/>
            <a:ext cx="4790476" cy="39047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73925" y="4204898"/>
            <a:ext cx="4085714" cy="257142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2CBEC39-A638-407D-BA76-19481350BE0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AAAAAA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AAAAAA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6800" y="4482766"/>
            <a:ext cx="540886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>
                <a:solidFill>
                  <a:srgbClr val="FF0000"/>
                </a:solidFill>
              </a:rPr>
              <a:t>Update slide with results from recent paper</a:t>
            </a:r>
            <a:endParaRPr lang="en-GB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44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Silicon </a:t>
            </a:r>
            <a:r>
              <a:rPr lang="en-GB" dirty="0" err="1" smtClean="0"/>
              <a:t>ECal</a:t>
            </a:r>
            <a:r>
              <a:rPr lang="en-GB" dirty="0" smtClean="0"/>
              <a:t> within </a:t>
            </a:r>
            <a:r>
              <a:rPr lang="en-GB" dirty="0" smtClean="0"/>
              <a:t>FCCSW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9496" y="1335546"/>
            <a:ext cx="7687371" cy="4451325"/>
          </a:xfrm>
        </p:spPr>
        <p:txBody>
          <a:bodyPr/>
          <a:lstStyle/>
          <a:p>
            <a:r>
              <a:rPr lang="en-GB" dirty="0" smtClean="0"/>
              <a:t>For </a:t>
            </a:r>
            <a:r>
              <a:rPr lang="en-GB" dirty="0" smtClean="0"/>
              <a:t>hadron collider will have additional complexities </a:t>
            </a:r>
            <a:r>
              <a:rPr lang="en-GB" dirty="0" smtClean="0"/>
              <a:t>compared to </a:t>
            </a:r>
            <a:r>
              <a:rPr lang="en-GB" dirty="0" err="1" smtClean="0"/>
              <a:t>e+e</a:t>
            </a:r>
            <a:r>
              <a:rPr lang="en-GB" dirty="0" smtClean="0"/>
              <a:t>-</a:t>
            </a:r>
          </a:p>
          <a:p>
            <a:pPr lvl="1"/>
            <a:r>
              <a:rPr lang="en-GB" dirty="0" smtClean="0"/>
              <a:t>pile-up</a:t>
            </a:r>
          </a:p>
          <a:p>
            <a:pPr lvl="1"/>
            <a:r>
              <a:rPr lang="en-GB" dirty="0" smtClean="0"/>
              <a:t>higher </a:t>
            </a:r>
            <a:r>
              <a:rPr lang="en-GB" dirty="0" smtClean="0"/>
              <a:t>energy </a:t>
            </a:r>
            <a:r>
              <a:rPr lang="en-GB" dirty="0" smtClean="0"/>
              <a:t>jets</a:t>
            </a:r>
          </a:p>
          <a:p>
            <a:pPr lvl="1"/>
            <a:r>
              <a:rPr lang="en-GB" dirty="0" smtClean="0"/>
              <a:t>higher </a:t>
            </a:r>
            <a:r>
              <a:rPr lang="en-GB" dirty="0" smtClean="0"/>
              <a:t>radiation environment. </a:t>
            </a:r>
            <a:endParaRPr lang="en-GB" dirty="0" smtClean="0"/>
          </a:p>
          <a:p>
            <a:r>
              <a:rPr lang="en-GB" dirty="0" smtClean="0"/>
              <a:t>FCCSW allows </a:t>
            </a:r>
            <a:r>
              <a:rPr lang="en-GB" dirty="0" smtClean="0"/>
              <a:t>us to simulate </a:t>
            </a:r>
            <a:r>
              <a:rPr lang="en-GB" dirty="0" smtClean="0"/>
              <a:t>such</a:t>
            </a:r>
            <a:r>
              <a:rPr lang="en-GB" dirty="0" smtClean="0"/>
              <a:t> </a:t>
            </a:r>
            <a:r>
              <a:rPr lang="en-GB" dirty="0" smtClean="0"/>
              <a:t>effects</a:t>
            </a:r>
            <a:endParaRPr lang="en-GB" dirty="0" smtClean="0"/>
          </a:p>
          <a:p>
            <a:r>
              <a:rPr lang="en-GB" dirty="0" smtClean="0"/>
              <a:t>Optimised </a:t>
            </a:r>
            <a:r>
              <a:rPr lang="en-GB" dirty="0" smtClean="0"/>
              <a:t>layout</a:t>
            </a:r>
          </a:p>
          <a:p>
            <a:r>
              <a:rPr lang="en-GB" dirty="0" smtClean="0"/>
              <a:t>Current model uses 8 staves</a:t>
            </a:r>
            <a:endParaRPr lang="en-GB" dirty="0" smtClean="0"/>
          </a:p>
          <a:p>
            <a:pPr lvl="1"/>
            <a:r>
              <a:rPr lang="en-GB" dirty="0" smtClean="0"/>
              <a:t>Epitaxial </a:t>
            </a:r>
            <a:r>
              <a:rPr lang="en-GB" dirty="0" smtClean="0"/>
              <a:t>18um thick (digital readout)</a:t>
            </a:r>
          </a:p>
          <a:p>
            <a:pPr lvl="1"/>
            <a:r>
              <a:rPr lang="en-GB" dirty="0" smtClean="0"/>
              <a:t>Substrate 300um thick (analogue readout)</a:t>
            </a:r>
            <a:endParaRPr lang="en-GB" dirty="0" smtClean="0"/>
          </a:p>
          <a:p>
            <a:pPr lvl="1"/>
            <a:r>
              <a:rPr lang="en-GB" dirty="0" smtClean="0"/>
              <a:t>Absorber material (</a:t>
            </a:r>
            <a:r>
              <a:rPr lang="en-GB" dirty="0" smtClean="0"/>
              <a:t>W/</a:t>
            </a:r>
            <a:r>
              <a:rPr lang="en-GB" dirty="0" err="1" smtClean="0"/>
              <a:t>Pb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0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3" r="41266"/>
          <a:stretch/>
        </p:blipFill>
        <p:spPr>
          <a:xfrm>
            <a:off x="5620632" y="1971714"/>
            <a:ext cx="3157698" cy="260514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2CBEC39-A638-407D-BA76-19481350BE0C}" type="slidenum">
              <a:rPr lang="en-GB" smtClean="0"/>
              <a:t>7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187" y="5492075"/>
            <a:ext cx="3646103" cy="9501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34" r="40130"/>
          <a:stretch/>
        </p:blipFill>
        <p:spPr>
          <a:xfrm>
            <a:off x="8726078" y="1962354"/>
            <a:ext cx="3242086" cy="264999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79177" y="4585723"/>
            <a:ext cx="5251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0" dirty="0" smtClean="0">
                <a:solidFill>
                  <a:schemeClr val="bg1"/>
                </a:solidFill>
              </a:rPr>
              <a:t>30 Layers Si Tungsten: </a:t>
            </a:r>
            <a:r>
              <a:rPr lang="en-GB" sz="1800" b="0" dirty="0" err="1" smtClean="0">
                <a:solidFill>
                  <a:schemeClr val="bg1"/>
                </a:solidFill>
              </a:rPr>
              <a:t>Geantino</a:t>
            </a:r>
            <a:r>
              <a:rPr lang="en-GB" sz="1800" b="0" dirty="0" smtClean="0">
                <a:solidFill>
                  <a:schemeClr val="bg1"/>
                </a:solidFill>
              </a:rPr>
              <a:t> response</a:t>
            </a:r>
            <a:endParaRPr lang="en-GB" sz="18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22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Silicon </a:t>
            </a:r>
            <a:r>
              <a:rPr lang="en-GB" dirty="0" err="1" smtClean="0"/>
              <a:t>ECal</a:t>
            </a:r>
            <a:r>
              <a:rPr lang="en-GB" dirty="0" smtClean="0"/>
              <a:t> within FCCSW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EC39-A638-407D-BA76-19481350BE0C}" type="slidenum">
              <a:rPr lang="en-GB" smtClean="0"/>
              <a:t>8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7959436" y="977884"/>
            <a:ext cx="3394364" cy="203132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Single simulation </a:t>
            </a:r>
            <a:r>
              <a:rPr lang="en-GB" dirty="0" smtClean="0"/>
              <a:t>for analogue and </a:t>
            </a:r>
            <a:r>
              <a:rPr lang="en-GB" dirty="0" smtClean="0"/>
              <a:t>digital modes</a:t>
            </a:r>
          </a:p>
          <a:p>
            <a:endParaRPr lang="en-GB" dirty="0"/>
          </a:p>
          <a:p>
            <a:r>
              <a:rPr lang="en-GB" dirty="0"/>
              <a:t>C</a:t>
            </a:r>
            <a:r>
              <a:rPr lang="en-GB" dirty="0" smtClean="0"/>
              <a:t>omparisons can </a:t>
            </a:r>
            <a:r>
              <a:rPr lang="en-GB" dirty="0" smtClean="0"/>
              <a:t>be </a:t>
            </a:r>
            <a:r>
              <a:rPr lang="en-GB" dirty="0" smtClean="0"/>
              <a:t>made on an  </a:t>
            </a:r>
            <a:r>
              <a:rPr lang="en-GB" dirty="0" smtClean="0"/>
              <a:t>event by </a:t>
            </a:r>
            <a:r>
              <a:rPr lang="en-GB" dirty="0" smtClean="0"/>
              <a:t>event basis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Saves on CPU and disk space</a:t>
            </a:r>
            <a:endParaRPr lang="en-GB" dirty="0"/>
          </a:p>
        </p:txBody>
      </p:sp>
      <p:grpSp>
        <p:nvGrpSpPr>
          <p:cNvPr id="28" name="Group 27"/>
          <p:cNvGrpSpPr/>
          <p:nvPr/>
        </p:nvGrpSpPr>
        <p:grpSpPr>
          <a:xfrm>
            <a:off x="997526" y="1944675"/>
            <a:ext cx="9351823" cy="3347145"/>
            <a:chOff x="983670" y="1399309"/>
            <a:chExt cx="9351823" cy="3347145"/>
          </a:xfrm>
        </p:grpSpPr>
        <p:sp>
          <p:nvSpPr>
            <p:cNvPr id="15" name="TextBox 14"/>
            <p:cNvSpPr txBox="1"/>
            <p:nvPr/>
          </p:nvSpPr>
          <p:spPr>
            <a:xfrm>
              <a:off x="4378036" y="1399309"/>
              <a:ext cx="2549237" cy="369332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Geometry from XML</a:t>
              </a:r>
              <a:endParaRPr lang="en-GB" dirty="0"/>
            </a:p>
          </p:txBody>
        </p:sp>
        <p:sp>
          <p:nvSpPr>
            <p:cNvPr id="16" name="Down Arrow 15"/>
            <p:cNvSpPr/>
            <p:nvPr/>
          </p:nvSpPr>
          <p:spPr>
            <a:xfrm>
              <a:off x="5389418" y="1939636"/>
              <a:ext cx="540327" cy="29094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378035" y="2355540"/>
              <a:ext cx="2549237" cy="369332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 err="1" smtClean="0"/>
                <a:t>SensitiveDetector</a:t>
              </a:r>
              <a:endParaRPr lang="en-GB" dirty="0"/>
            </a:p>
          </p:txBody>
        </p:sp>
        <p:sp>
          <p:nvSpPr>
            <p:cNvPr id="18" name="Down Arrow 17"/>
            <p:cNvSpPr/>
            <p:nvPr/>
          </p:nvSpPr>
          <p:spPr>
            <a:xfrm>
              <a:off x="5389418" y="2946691"/>
              <a:ext cx="540327" cy="29094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384962" y="3311771"/>
              <a:ext cx="2549237" cy="369332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 err="1" smtClean="0"/>
                <a:t>FilterCaloHits</a:t>
              </a:r>
              <a:endParaRPr lang="en-GB" dirty="0"/>
            </a:p>
          </p:txBody>
        </p:sp>
        <p:sp>
          <p:nvSpPr>
            <p:cNvPr id="20" name="Down Arrow 19"/>
            <p:cNvSpPr/>
            <p:nvPr/>
          </p:nvSpPr>
          <p:spPr>
            <a:xfrm rot="5400000">
              <a:off x="3688770" y="3383940"/>
              <a:ext cx="540327" cy="29094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Down Arrow 20"/>
            <p:cNvSpPr/>
            <p:nvPr/>
          </p:nvSpPr>
          <p:spPr>
            <a:xfrm rot="16200000">
              <a:off x="7090064" y="3383940"/>
              <a:ext cx="540327" cy="29094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83670" y="3311771"/>
              <a:ext cx="2549237" cy="369332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 err="1" smtClean="0"/>
                <a:t>DECal</a:t>
              </a:r>
              <a:r>
                <a:rPr lang="en-GB" dirty="0" smtClean="0"/>
                <a:t> </a:t>
              </a:r>
              <a:r>
                <a:rPr lang="en-GB" dirty="0" err="1" smtClean="0"/>
                <a:t>Resegmentation</a:t>
              </a:r>
              <a:endParaRPr lang="en-GB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786256" y="3311771"/>
              <a:ext cx="2549237" cy="369332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 err="1" smtClean="0"/>
                <a:t>Resegmentation</a:t>
              </a:r>
              <a:endParaRPr lang="en-GB" dirty="0"/>
            </a:p>
          </p:txBody>
        </p:sp>
        <p:sp>
          <p:nvSpPr>
            <p:cNvPr id="24" name="Down Arrow 23"/>
            <p:cNvSpPr/>
            <p:nvPr/>
          </p:nvSpPr>
          <p:spPr>
            <a:xfrm>
              <a:off x="1988124" y="3930364"/>
              <a:ext cx="540327" cy="29094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Down Arrow 24"/>
            <p:cNvSpPr/>
            <p:nvPr/>
          </p:nvSpPr>
          <p:spPr>
            <a:xfrm>
              <a:off x="8790710" y="3930364"/>
              <a:ext cx="540327" cy="29094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83670" y="4377122"/>
              <a:ext cx="2549237" cy="369332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 err="1" smtClean="0"/>
                <a:t>DECal</a:t>
              </a:r>
              <a:r>
                <a:rPr lang="en-GB" dirty="0" smtClean="0"/>
                <a:t> Analysis</a:t>
              </a:r>
              <a:endParaRPr lang="en-GB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786256" y="4377122"/>
              <a:ext cx="2549237" cy="369332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Analogue Analysis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82288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Event Display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Add images of 10, 100, 1000 GeV e- showers in analogue and digital readout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817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eme3">
  <a:themeElements>
    <a:clrScheme name="Custom 2">
      <a:dk1>
        <a:srgbClr val="91C8E1"/>
      </a:dk1>
      <a:lt1>
        <a:srgbClr val="ECECEC"/>
      </a:lt1>
      <a:dk2>
        <a:srgbClr val="000000"/>
      </a:dk2>
      <a:lt2>
        <a:srgbClr val="91C8E1"/>
      </a:lt2>
      <a:accent1>
        <a:srgbClr val="000000"/>
      </a:accent1>
      <a:accent2>
        <a:srgbClr val="ECECEC"/>
      </a:accent2>
      <a:accent3>
        <a:srgbClr val="AAAAAA"/>
      </a:accent3>
      <a:accent4>
        <a:srgbClr val="C9C9C9"/>
      </a:accent4>
      <a:accent5>
        <a:srgbClr val="AAAAAA"/>
      </a:accent5>
      <a:accent6>
        <a:srgbClr val="D6D6D6"/>
      </a:accent6>
      <a:hlink>
        <a:srgbClr val="91C8E1"/>
      </a:hlink>
      <a:folHlink>
        <a:srgbClr val="91C8E1"/>
      </a:folHlink>
    </a:clrScheme>
    <a:fontScheme name="Default 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635</TotalTime>
  <Words>842</Words>
  <Application>Microsoft Office PowerPoint</Application>
  <PresentationFormat>Widescreen</PresentationFormat>
  <Paragraphs>263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ＭＳ Ｐゴシック</vt:lpstr>
      <vt:lpstr>Arial</vt:lpstr>
      <vt:lpstr>Calibri</vt:lpstr>
      <vt:lpstr>Calibri Light</vt:lpstr>
      <vt:lpstr>Georgia</vt:lpstr>
      <vt:lpstr>Times New Roman</vt:lpstr>
      <vt:lpstr>Wingdings</vt:lpstr>
      <vt:lpstr>Office Theme</vt:lpstr>
      <vt:lpstr>Theme3</vt:lpstr>
      <vt:lpstr>FCC Week Overview</vt:lpstr>
      <vt:lpstr>Introduction</vt:lpstr>
      <vt:lpstr>SiW ECal (Calice)</vt:lpstr>
      <vt:lpstr>CMS HGCAL</vt:lpstr>
      <vt:lpstr>Digital Calorimetry</vt:lpstr>
      <vt:lpstr>ALICE FoCal: Test beams </vt:lpstr>
      <vt:lpstr>Silicon ECal within FCCSW</vt:lpstr>
      <vt:lpstr>Silicon ECal within FCCSW</vt:lpstr>
      <vt:lpstr>Event Display </vt:lpstr>
      <vt:lpstr>Analogue readout</vt:lpstr>
      <vt:lpstr>DECal</vt:lpstr>
      <vt:lpstr>Compare Analogue and DECal</vt:lpstr>
      <vt:lpstr>DECal Non linearities</vt:lpstr>
      <vt:lpstr>Extra Studies for DECAL</vt:lpstr>
      <vt:lpstr>Channel Counts &amp; Calorimeter sizes</vt:lpstr>
      <vt:lpstr>Channel Counts &amp; Calorimeter sizes</vt:lpstr>
      <vt:lpstr>Channel Counts &amp; Calorimeter sizes</vt:lpstr>
      <vt:lpstr>R&amp;D Project </vt:lpstr>
      <vt:lpstr>DECAL Chip</vt:lpstr>
      <vt:lpstr>DECAL Chip Testing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Week Overview</dc:title>
  <dc:creator>Tony</dc:creator>
  <cp:lastModifiedBy>Tony</cp:lastModifiedBy>
  <cp:revision>12</cp:revision>
  <dcterms:created xsi:type="dcterms:W3CDTF">2018-02-26T22:31:56Z</dcterms:created>
  <dcterms:modified xsi:type="dcterms:W3CDTF">2018-02-27T09:07:54Z</dcterms:modified>
</cp:coreProperties>
</file>